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b="0"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1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1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9" name="The Cross"/>
          <p:cNvSpPr txBox="1"/>
          <p:nvPr/>
        </p:nvSpPr>
        <p:spPr>
          <a:xfrm>
            <a:off x="127298" y="806080"/>
            <a:ext cx="7729127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cap="small" sz="119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</a:t>
            </a:r>
            <a:r>
              <a:rPr sz="13800"/>
              <a:t>C</a:t>
            </a:r>
            <a:r>
              <a:t>ross</a:t>
            </a:r>
          </a:p>
        </p:txBody>
      </p:sp>
      <p:sp>
        <p:nvSpPr>
          <p:cNvPr id="210" name="of Christ"/>
          <p:cNvSpPr txBox="1"/>
          <p:nvPr/>
        </p:nvSpPr>
        <p:spPr>
          <a:xfrm>
            <a:off x="1522197" y="2015996"/>
            <a:ext cx="6166069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9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 sz="13800">
                <a:latin typeface="Hoefler Text"/>
                <a:ea typeface="Hoefler Text"/>
                <a:cs typeface="Hoefler Text"/>
                <a:sym typeface="Hoefler Text"/>
              </a:rPr>
              <a:t>C</a:t>
            </a:r>
            <a:r>
              <a:rPr cap="small" sz="11100">
                <a:latin typeface="Hoefler Text"/>
                <a:ea typeface="Hoefler Text"/>
                <a:cs typeface="Hoefler Text"/>
                <a:sym typeface="Hoefler Text"/>
              </a:rPr>
              <a:t>hrist</a:t>
            </a:r>
          </a:p>
        </p:txBody>
      </p:sp>
      <p:sp>
        <p:nvSpPr>
          <p:cNvPr id="211" name="What"/>
          <p:cNvSpPr txBox="1"/>
          <p:nvPr/>
        </p:nvSpPr>
        <p:spPr>
          <a:xfrm>
            <a:off x="517494" y="603669"/>
            <a:ext cx="3753505" cy="1005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12" name="Represents"/>
          <p:cNvSpPr txBox="1"/>
          <p:nvPr/>
        </p:nvSpPr>
        <p:spPr>
          <a:xfrm>
            <a:off x="1859009" y="3266849"/>
            <a:ext cx="5492446" cy="2070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46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391" t="0" r="8112" b="0"/>
          <a:stretch>
            <a:fillRect/>
          </a:stretch>
        </p:blipFill>
        <p:spPr>
          <a:xfrm flipH="1">
            <a:off x="251800" y="2222643"/>
            <a:ext cx="4309160" cy="72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82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83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84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sp>
        <p:nvSpPr>
          <p:cNvPr id="285" name="Jesus came into the world to do the will of the Father — (John 4:34; 6:38; Luke 22:42-44)…"/>
          <p:cNvSpPr txBox="1"/>
          <p:nvPr/>
        </p:nvSpPr>
        <p:spPr>
          <a:xfrm>
            <a:off x="4898204" y="2627796"/>
            <a:ext cx="7929425" cy="651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Jesus came into the world to do the will of the Father — (John 4:34; 6:38; Luke 22:42-44)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Jesus was obedient to death, even the death of the cross — (Phili 2:8; John 10:18)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We MUST take up our cross and FOLLOW Jesus — (Luke 9:23-26; Heb. 5:9; 2 Cor. 10:5)</a:t>
            </a:r>
          </a:p>
        </p:txBody>
      </p:sp>
      <p:pic>
        <p:nvPicPr>
          <p:cNvPr id="286" name="The Importance of Obedience" descr="The Importance of Obedienc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267" y="906950"/>
            <a:ext cx="13257334" cy="1701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9" name="The Cross"/>
          <p:cNvSpPr txBox="1"/>
          <p:nvPr/>
        </p:nvSpPr>
        <p:spPr>
          <a:xfrm>
            <a:off x="127298" y="806080"/>
            <a:ext cx="7729127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cap="small" sz="119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</a:t>
            </a:r>
            <a:r>
              <a:rPr sz="13800"/>
              <a:t>C</a:t>
            </a:r>
            <a:r>
              <a:t>ross</a:t>
            </a:r>
          </a:p>
        </p:txBody>
      </p:sp>
      <p:sp>
        <p:nvSpPr>
          <p:cNvPr id="290" name="of Christ"/>
          <p:cNvSpPr txBox="1"/>
          <p:nvPr/>
        </p:nvSpPr>
        <p:spPr>
          <a:xfrm>
            <a:off x="1522197" y="2015996"/>
            <a:ext cx="6166069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9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 sz="13800">
                <a:latin typeface="Hoefler Text"/>
                <a:ea typeface="Hoefler Text"/>
                <a:cs typeface="Hoefler Text"/>
                <a:sym typeface="Hoefler Text"/>
              </a:rPr>
              <a:t>C</a:t>
            </a:r>
            <a:r>
              <a:rPr cap="small" sz="11100">
                <a:latin typeface="Hoefler Text"/>
                <a:ea typeface="Hoefler Text"/>
                <a:cs typeface="Hoefler Text"/>
                <a:sym typeface="Hoefler Text"/>
              </a:rPr>
              <a:t>hrist</a:t>
            </a:r>
          </a:p>
        </p:txBody>
      </p:sp>
      <p:sp>
        <p:nvSpPr>
          <p:cNvPr id="291" name="Do You See"/>
          <p:cNvSpPr txBox="1"/>
          <p:nvPr/>
        </p:nvSpPr>
        <p:spPr>
          <a:xfrm>
            <a:off x="-81612" y="383486"/>
            <a:ext cx="5239680" cy="1005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Do You See</a:t>
            </a:r>
          </a:p>
        </p:txBody>
      </p:sp>
      <p:sp>
        <p:nvSpPr>
          <p:cNvPr id="292" name="As Representing"/>
          <p:cNvSpPr txBox="1"/>
          <p:nvPr/>
        </p:nvSpPr>
        <p:spPr>
          <a:xfrm>
            <a:off x="528931" y="3309642"/>
            <a:ext cx="8152601" cy="2070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46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As Representing</a:t>
            </a:r>
          </a:p>
        </p:txBody>
      </p:sp>
      <p:sp>
        <p:nvSpPr>
          <p:cNvPr id="293" name="God’s Hatred For Sin –…"/>
          <p:cNvSpPr txBox="1"/>
          <p:nvPr/>
        </p:nvSpPr>
        <p:spPr>
          <a:xfrm>
            <a:off x="253876" y="4853046"/>
            <a:ext cx="8087225" cy="426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01600" dir="254292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God’s Hatred For Sin –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God’s Love For Man –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End of The Old Law –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End of Racial &amp; Ethnic Barriers –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Drawing Power of The Gospel -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Importance of Obedience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Footer Placeholder 5"/>
          <p:cNvSpPr txBox="1"/>
          <p:nvPr/>
        </p:nvSpPr>
        <p:spPr>
          <a:xfrm>
            <a:off x="8886613" y="9585097"/>
            <a:ext cx="4118187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W. 65th St church of Christ / March 9,2008</a:t>
            </a:r>
          </a:p>
        </p:txBody>
      </p:sp>
      <p:sp>
        <p:nvSpPr>
          <p:cNvPr id="29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Rectangle 2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98" name="Date Placeholder 3"/>
          <p:cNvSpPr txBox="1"/>
          <p:nvPr/>
        </p:nvSpPr>
        <p:spPr>
          <a:xfrm>
            <a:off x="-1" y="9585097"/>
            <a:ext cx="3034455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Don McClain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1" name="The Cross"/>
          <p:cNvSpPr txBox="1"/>
          <p:nvPr/>
        </p:nvSpPr>
        <p:spPr>
          <a:xfrm>
            <a:off x="127298" y="806080"/>
            <a:ext cx="7729127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cap="small" sz="119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</a:t>
            </a:r>
            <a:r>
              <a:rPr sz="13800"/>
              <a:t>C</a:t>
            </a:r>
            <a:r>
              <a:t>ross</a:t>
            </a:r>
          </a:p>
        </p:txBody>
      </p:sp>
      <p:sp>
        <p:nvSpPr>
          <p:cNvPr id="302" name="of Christ"/>
          <p:cNvSpPr txBox="1"/>
          <p:nvPr/>
        </p:nvSpPr>
        <p:spPr>
          <a:xfrm>
            <a:off x="1522197" y="2015996"/>
            <a:ext cx="6166069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9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 sz="13800">
                <a:latin typeface="Hoefler Text"/>
                <a:ea typeface="Hoefler Text"/>
                <a:cs typeface="Hoefler Text"/>
                <a:sym typeface="Hoefler Text"/>
              </a:rPr>
              <a:t>C</a:t>
            </a:r>
            <a:r>
              <a:rPr cap="small" sz="11100">
                <a:latin typeface="Hoefler Text"/>
                <a:ea typeface="Hoefler Text"/>
                <a:cs typeface="Hoefler Text"/>
                <a:sym typeface="Hoefler Text"/>
              </a:rPr>
              <a:t>hrist</a:t>
            </a:r>
          </a:p>
        </p:txBody>
      </p:sp>
      <p:sp>
        <p:nvSpPr>
          <p:cNvPr id="303" name="What"/>
          <p:cNvSpPr txBox="1"/>
          <p:nvPr/>
        </p:nvSpPr>
        <p:spPr>
          <a:xfrm>
            <a:off x="517494" y="603669"/>
            <a:ext cx="3753505" cy="1005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304" name="Represents"/>
          <p:cNvSpPr txBox="1"/>
          <p:nvPr/>
        </p:nvSpPr>
        <p:spPr>
          <a:xfrm>
            <a:off x="1859009" y="3266849"/>
            <a:ext cx="5492446" cy="2070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46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pic>
        <p:nvPicPr>
          <p:cNvPr id="305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099" y="5096455"/>
            <a:ext cx="8746730" cy="4321049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John 19:17–30 (NKJV)…"/>
          <p:cNvSpPr txBox="1"/>
          <p:nvPr/>
        </p:nvSpPr>
        <p:spPr>
          <a:xfrm>
            <a:off x="292277" y="313266"/>
            <a:ext cx="12420245" cy="9359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66521" dir="62981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John 19:17–30 (NKJV)</a:t>
            </a:r>
          </a:p>
          <a:p>
            <a:pPr defTabSz="457200">
              <a:defRPr sz="4500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17</a:t>
            </a:r>
            <a:r>
              <a:t> And He, bearing His cross, went out to a place called </a:t>
            </a:r>
            <a:r>
              <a:rPr i="1"/>
              <a:t>the Place</a:t>
            </a:r>
            <a:r>
              <a:t> of a Skull, which is called in Hebrew, Golgotha, </a:t>
            </a:r>
            <a:r>
              <a:rPr baseline="31999"/>
              <a:t>18</a:t>
            </a:r>
            <a:r>
              <a:t> where they crucified Him, and two others with Him, one on either side, and Jesus in the center. </a:t>
            </a:r>
            <a:r>
              <a:rPr baseline="31999"/>
              <a:t>19</a:t>
            </a:r>
            <a:r>
              <a:t> Now Pilate wrote a title and put </a:t>
            </a:r>
            <a:r>
              <a:rPr i="1"/>
              <a:t>it</a:t>
            </a:r>
            <a:r>
              <a:t> on the cross. And the writing was: JESUS OF NAZARETH, THE KING OF THE JEWS </a:t>
            </a:r>
            <a:r>
              <a:rPr baseline="31999"/>
              <a:t>20</a:t>
            </a:r>
            <a:r>
              <a:t> Then many of the Jews read this title, for the place where Jesus was crucified was near the city; and it was written in Hebrew, Greek, </a:t>
            </a:r>
            <a:r>
              <a:rPr i="1"/>
              <a:t>and</a:t>
            </a:r>
            <a:r>
              <a:t> Latin.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John 19:17–30 (NKJV)…"/>
          <p:cNvSpPr txBox="1"/>
          <p:nvPr/>
        </p:nvSpPr>
        <p:spPr>
          <a:xfrm>
            <a:off x="292277" y="313266"/>
            <a:ext cx="12420245" cy="899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66521" dir="62981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John 19:17–30 (NKJV)</a:t>
            </a:r>
          </a:p>
          <a:p>
            <a:pPr defTabSz="457200">
              <a:defRPr sz="4800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21</a:t>
            </a:r>
            <a:r>
              <a:t> Therefore the chief priests of the Jews said to Pilate, “Do not write, ‘The King of the Jews,’ but, ‘He said, “I am the King of the Jews.” ’ ” </a:t>
            </a:r>
            <a:r>
              <a:rPr baseline="31999"/>
              <a:t>22</a:t>
            </a:r>
            <a:r>
              <a:t> Pilate answered, “What I have written, I have written.” </a:t>
            </a:r>
            <a:r>
              <a:rPr baseline="31999"/>
              <a:t>23</a:t>
            </a:r>
            <a:r>
              <a:t> Then the soldiers, when they had crucified Jesus, took His garments and made four parts, to each soldier a part, and also the tunic. Now the tunic was without seam, woven from the top in one piece.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John 19:17–30 (NKJV)…"/>
          <p:cNvSpPr txBox="1"/>
          <p:nvPr/>
        </p:nvSpPr>
        <p:spPr>
          <a:xfrm>
            <a:off x="292277" y="313266"/>
            <a:ext cx="12420245" cy="894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66521" dir="62981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John 19:17–30 (NKJV)</a:t>
            </a:r>
          </a:p>
          <a:p>
            <a:pPr defTabSz="457200">
              <a:defRPr sz="4300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24</a:t>
            </a:r>
            <a:r>
              <a:t> They said therefore among themselves, “Let us not tear it, but cast lots for it, whose it shall be,” that the Scripture might be fulfilled which says: “They divided My garments among them, </a:t>
            </a:r>
            <a:r>
              <a:rPr i="1"/>
              <a:t>And for My clothing they cast lots.”</a:t>
            </a:r>
            <a:r>
              <a:t> Therefore the soldiers did these things. </a:t>
            </a:r>
            <a:r>
              <a:rPr baseline="31999"/>
              <a:t>25</a:t>
            </a:r>
            <a:r>
              <a:t> Now there stood by the cross of Jesus His mother, and His mother’s sister, Mary the </a:t>
            </a:r>
            <a:r>
              <a:rPr i="1"/>
              <a:t>wife</a:t>
            </a:r>
            <a:r>
              <a:t> of Clopas, and Mary Magdalene. </a:t>
            </a:r>
            <a:r>
              <a:rPr baseline="31999"/>
              <a:t>26</a:t>
            </a:r>
            <a:r>
              <a:t> When Jesus therefore saw His mother, and the disciple whom He loved standing by, He said to His mother, “Woman, behold your son!”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John 19:17–30 (NKJV)…"/>
          <p:cNvSpPr txBox="1"/>
          <p:nvPr/>
        </p:nvSpPr>
        <p:spPr>
          <a:xfrm>
            <a:off x="292277" y="313266"/>
            <a:ext cx="12420245" cy="922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66521" dir="62981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John 19:17–30 (NKJV)</a:t>
            </a:r>
          </a:p>
          <a:p>
            <a:pPr defTabSz="457200">
              <a:defRPr sz="4400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27</a:t>
            </a:r>
            <a:r>
              <a:t> Then He said to the disciple, “Behold your mother!” And from that hour that disciple took her to his own </a:t>
            </a:r>
            <a:r>
              <a:rPr i="1"/>
              <a:t>home</a:t>
            </a:r>
            <a:r>
              <a:t>. </a:t>
            </a:r>
            <a:r>
              <a:rPr baseline="31999"/>
              <a:t>28</a:t>
            </a:r>
            <a:r>
              <a:t> After this, Jesus, knowing that all things were now accomplished, that the Scripture might be fulfilled, said, “I thirst!” </a:t>
            </a:r>
            <a:r>
              <a:rPr baseline="31999"/>
              <a:t>29</a:t>
            </a:r>
            <a:r>
              <a:t> Now a vessel full of sour wine was sitting there; and they filled a sponge with sour wine, put </a:t>
            </a:r>
            <a:r>
              <a:rPr i="1"/>
              <a:t>it</a:t>
            </a:r>
            <a:r>
              <a:t> on hyssop, and put </a:t>
            </a:r>
            <a:r>
              <a:rPr i="1"/>
              <a:t>it</a:t>
            </a:r>
            <a:r>
              <a:t> to His mouth. </a:t>
            </a:r>
            <a:r>
              <a:rPr baseline="31999"/>
              <a:t>30</a:t>
            </a:r>
            <a:r>
              <a:t> So when Jesus had received the sour wine, He said, “It is finished!” And bowing His head, He gave up His spirit.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391" t="0" r="8112" b="0"/>
          <a:stretch>
            <a:fillRect/>
          </a:stretch>
        </p:blipFill>
        <p:spPr>
          <a:xfrm flipH="1">
            <a:off x="251800" y="2222643"/>
            <a:ext cx="4309160" cy="72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16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17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18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sp>
        <p:nvSpPr>
          <p:cNvPr id="219" name="Foolishness – (1 Cor 1:18,23)…"/>
          <p:cNvSpPr txBox="1"/>
          <p:nvPr/>
        </p:nvSpPr>
        <p:spPr>
          <a:xfrm>
            <a:off x="4865830" y="2627796"/>
            <a:ext cx="7981022" cy="639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Continuum Medium"/>
                <a:ea typeface="Continuum Medium"/>
                <a:cs typeface="Continuum Medium"/>
                <a:sym typeface="Continuum Medium"/>
              </a:rPr>
              <a:t>Foolishness</a:t>
            </a:r>
            <a:r>
              <a:t> – (1 Cor 1:18,23)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Continuum Medium"/>
                <a:ea typeface="Continuum Medium"/>
                <a:cs typeface="Continuum Medium"/>
                <a:sym typeface="Continuum Medium"/>
              </a:rPr>
              <a:t>An Offense</a:t>
            </a:r>
            <a:r>
              <a:t> &amp; Makes Enemies – (Gal 5:11; Phili 3:18)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Continuum Medium"/>
                <a:ea typeface="Continuum Medium"/>
                <a:cs typeface="Continuum Medium"/>
                <a:sym typeface="Continuum Medium"/>
              </a:rPr>
              <a:t>A Stumbling Stone</a:t>
            </a:r>
            <a:r>
              <a:t> — (1 Cor. 1:23; Rom. 9:33; 1 Pet 2:8)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Continuum Medium"/>
                <a:ea typeface="Continuum Medium"/>
                <a:cs typeface="Continuum Medium"/>
                <a:sym typeface="Continuum Medium"/>
              </a:rPr>
              <a:t>An Idol</a:t>
            </a:r>
            <a:r>
              <a:t>, or good luck charm – (Lev 26:1; Acts 17:29; 1 Cor 10:14)</a:t>
            </a:r>
          </a:p>
        </p:txBody>
      </p:sp>
      <p:pic>
        <p:nvPicPr>
          <p:cNvPr id="220" name="For MANY The Cross of Christ Represents:" descr="For MANY The Cross of Christ Represents: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267" y="983150"/>
            <a:ext cx="13257334" cy="1549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56905" y="1427744"/>
            <a:ext cx="11890990" cy="783017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90500" dist="177704" dir="1639757">
              <a:srgbClr val="000000"/>
            </a:outerShdw>
          </a:effectLst>
        </p:spPr>
      </p:pic>
      <p:sp>
        <p:nvSpPr>
          <p:cNvPr id="223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24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25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26" name="Represents"/>
          <p:cNvSpPr txBox="1"/>
          <p:nvPr/>
        </p:nvSpPr>
        <p:spPr>
          <a:xfrm>
            <a:off x="8996561" y="-15071"/>
            <a:ext cx="3855619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pic>
        <p:nvPicPr>
          <p:cNvPr id="227" name="The Scriptures: The Term Cross Represents:" descr="The Scriptures: The Term Cross Represents: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221" y="1287084"/>
            <a:ext cx="12716358" cy="1058380"/>
          </a:xfrm>
          <a:prstGeom prst="rect">
            <a:avLst/>
          </a:prstGeom>
          <a:effectLst>
            <a:outerShdw sx="100000" sy="100000" kx="0" ky="0" algn="b" rotWithShape="0" blurRad="50800" dist="101600" dir="5400000">
              <a:srgbClr val="000000">
                <a:alpha val="50000"/>
              </a:srgbClr>
            </a:outerShdw>
          </a:effectLst>
        </p:spPr>
      </p:pic>
      <p:sp>
        <p:nvSpPr>
          <p:cNvPr id="228" name="An Instrument of Torture &amp; Death –  (Mat. 27:35; Jn 19:17)"/>
          <p:cNvSpPr/>
          <p:nvPr/>
        </p:nvSpPr>
        <p:spPr>
          <a:xfrm>
            <a:off x="167363" y="2758300"/>
            <a:ext cx="4626319" cy="2204599"/>
          </a:xfrm>
          <a:prstGeom prst="roundRect">
            <a:avLst>
              <a:gd name="adj" fmla="val 8641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  <a:alpha val="63097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  <a:alpha val="4909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63500" dir="217053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An Instrument of Torture &amp; Death –  (Mat. 27:35; Jn 19:17) </a:t>
            </a:r>
          </a:p>
        </p:txBody>
      </p:sp>
      <p:sp>
        <p:nvSpPr>
          <p:cNvPr id="229" name="Great Sacrifice / Self-Denial — (Mat 16:24; Lk 9:23; 14:27)"/>
          <p:cNvSpPr/>
          <p:nvPr/>
        </p:nvSpPr>
        <p:spPr>
          <a:xfrm>
            <a:off x="8211118" y="2758300"/>
            <a:ext cx="4626319" cy="2204599"/>
          </a:xfrm>
          <a:prstGeom prst="roundRect">
            <a:avLst>
              <a:gd name="adj" fmla="val 8641"/>
            </a:avLst>
          </a:prstGeom>
          <a:gradFill>
            <a:gsLst>
              <a:gs pos="0">
                <a:schemeClr val="accent4">
                  <a:alpha val="66703"/>
                </a:schemeClr>
              </a:gs>
              <a:gs pos="100000">
                <a:schemeClr val="accent4">
                  <a:hueOff val="-903206"/>
                  <a:satOff val="-17119"/>
                  <a:lumOff val="-2084"/>
                  <a:alpha val="4169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63500" dir="217053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Great Sacrifice / Self-Denial — (Mat 16:24; Lk 9:23; 14:27)</a:t>
            </a:r>
          </a:p>
        </p:txBody>
      </p:sp>
      <p:sp>
        <p:nvSpPr>
          <p:cNvPr id="230" name="A Synecdoche – A Part for the whole –   (1 Cor 2:2; Gal 6:14)"/>
          <p:cNvSpPr/>
          <p:nvPr/>
        </p:nvSpPr>
        <p:spPr>
          <a:xfrm>
            <a:off x="156921" y="7644107"/>
            <a:ext cx="12690958" cy="1787184"/>
          </a:xfrm>
          <a:prstGeom prst="roundRect">
            <a:avLst>
              <a:gd name="adj" fmla="val 10659"/>
            </a:avLst>
          </a:prstGeom>
          <a:gradFill>
            <a:gsLst>
              <a:gs pos="0">
                <a:schemeClr val="accent1">
                  <a:alpha val="51522"/>
                </a:schemeClr>
              </a:gs>
              <a:gs pos="100000">
                <a:srgbClr val="162F49">
                  <a:alpha val="6664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63500" dir="217053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A Synecdoche – A Part for the whole –   (1 Cor 2:2; Gal 6:14)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30" grpId="3"/>
      <p:bldP build="whole" bldLvl="1" animBg="1" rev="0" advAuto="0" spid="2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56905" y="1427744"/>
            <a:ext cx="11890990" cy="783017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90500" dist="177704" dir="1639757">
              <a:srgbClr val="000000"/>
            </a:outerShdw>
          </a:effectLst>
        </p:spPr>
      </p:pic>
      <p:sp>
        <p:nvSpPr>
          <p:cNvPr id="233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34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35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36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pic>
        <p:nvPicPr>
          <p:cNvPr id="237" name="The Scriptures: The Term Cross Represents:" descr="The Scriptures: The Term Cross Represents: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221" y="1287084"/>
            <a:ext cx="12716358" cy="1058380"/>
          </a:xfrm>
          <a:prstGeom prst="rect">
            <a:avLst/>
          </a:prstGeom>
          <a:effectLst>
            <a:outerShdw sx="100000" sy="100000" kx="0" ky="0" algn="b" rotWithShape="0" blurRad="50800" dist="101600" dir="5400000">
              <a:srgbClr val="000000">
                <a:alpha val="50000"/>
              </a:srgbClr>
            </a:outerShdw>
          </a:effectLst>
        </p:spPr>
      </p:pic>
      <p:sp>
        <p:nvSpPr>
          <p:cNvPr id="238" name="Galatians 6:14 (NKJV)…"/>
          <p:cNvSpPr txBox="1"/>
          <p:nvPr/>
        </p:nvSpPr>
        <p:spPr>
          <a:xfrm>
            <a:off x="968902" y="6508827"/>
            <a:ext cx="11066997" cy="252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66521" dir="629816">
              <a:srgbClr val="000000">
                <a:alpha val="9915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03073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Galatians 6:14 (NKJV)</a:t>
            </a:r>
          </a:p>
          <a:p>
            <a: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03073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But God forbid that I should boast except in the cross of our Lord Jesus Christ, by whom the world has been crucified to me, and I to the world.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391" t="0" r="8112" b="0"/>
          <a:stretch>
            <a:fillRect/>
          </a:stretch>
        </p:blipFill>
        <p:spPr>
          <a:xfrm flipH="1">
            <a:off x="251800" y="2222643"/>
            <a:ext cx="4309160" cy="72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42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43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44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sp>
        <p:nvSpPr>
          <p:cNvPr id="245" name="Sin Separates Men From God – (Ez 18:20; Is 59:1,2)…"/>
          <p:cNvSpPr txBox="1"/>
          <p:nvPr/>
        </p:nvSpPr>
        <p:spPr>
          <a:xfrm>
            <a:off x="4912468" y="2583799"/>
            <a:ext cx="7929425" cy="655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Sin Separates Men From God – (Ez 18:20; Is 59:1,2)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Penalty For Sin Is Death – (Rom 3:23; 6:23; Heb 9:22; 10:4; Luke 22:42)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Jesus Died For Our Sins – (1 Pet 2:21-24; Heb 2:9; John 1:29; 1 John 2:1,2)</a:t>
            </a:r>
          </a:p>
        </p:txBody>
      </p:sp>
      <p:pic>
        <p:nvPicPr>
          <p:cNvPr id="246" name="God’s Hatred For Sin" descr="God’s Hatred For Sin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267" y="735500"/>
            <a:ext cx="13257334" cy="204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391" t="0" r="8112" b="0"/>
          <a:stretch>
            <a:fillRect/>
          </a:stretch>
        </p:blipFill>
        <p:spPr>
          <a:xfrm flipH="1">
            <a:off x="251800" y="2222643"/>
            <a:ext cx="4309160" cy="72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50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51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52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sp>
        <p:nvSpPr>
          <p:cNvPr id="253" name="Gods Love Seen From The Beginning – (Gen 3:15; 2 Tim 1:9; Rev 13:8)…"/>
          <p:cNvSpPr txBox="1"/>
          <p:nvPr/>
        </p:nvSpPr>
        <p:spPr>
          <a:xfrm>
            <a:off x="4912468" y="2583799"/>
            <a:ext cx="7929425" cy="655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Gods Love Seen From The Beginning – (Gen 3:15; 2 Tim 1:9; Rev 13:8)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God’s Love Seen In The Old Testament – (Is 53:1-12)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Fulfilled In Christ – (Rom 5:6-8; John 3:16; 15:13; 1 John 4:9,10)</a:t>
            </a:r>
          </a:p>
        </p:txBody>
      </p:sp>
      <p:pic>
        <p:nvPicPr>
          <p:cNvPr id="254" name="God’s Love For Man" descr="God’s Love For Man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267" y="735500"/>
            <a:ext cx="13257334" cy="204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391" t="0" r="8112" b="0"/>
          <a:stretch>
            <a:fillRect/>
          </a:stretch>
        </p:blipFill>
        <p:spPr>
          <a:xfrm flipH="1">
            <a:off x="251800" y="2222643"/>
            <a:ext cx="4309160" cy="72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58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59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60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sp>
        <p:nvSpPr>
          <p:cNvPr id="261" name="First Covenant Was Temporary – (Gal 3:19-25; Heb 8:7-13; 9:15-17)…"/>
          <p:cNvSpPr txBox="1"/>
          <p:nvPr/>
        </p:nvSpPr>
        <p:spPr>
          <a:xfrm>
            <a:off x="4912468" y="2469684"/>
            <a:ext cx="7929425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40000"/>
              <a:buBlip>
                <a:blip r:embed="rId3"/>
              </a:buBlip>
              <a:defRPr sz="48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First Covenant Was Temporary – (Gal 3:19-25; Heb 8:7-13; 9:15-17)</a:t>
            </a:r>
          </a:p>
          <a:p>
            <a:pPr marL="457199" indent="-457199" algn="l">
              <a:spcBef>
                <a:spcPts val="1400"/>
              </a:spcBef>
              <a:buSzPct val="40000"/>
              <a:buBlip>
                <a:blip r:embed="rId3"/>
              </a:buBlip>
              <a:defRPr sz="48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Jesus Fulfilled The Law of Moses – (Mat 5:17-20; Luke 24:44-46; Acts 3:18)</a:t>
            </a:r>
          </a:p>
          <a:p>
            <a:pPr marL="457199" indent="-457199" algn="l">
              <a:spcBef>
                <a:spcPts val="1400"/>
              </a:spcBef>
              <a:buSzPct val="40000"/>
              <a:buBlip>
                <a:blip r:embed="rId3"/>
              </a:buBlip>
              <a:defRPr sz="48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Law of Moses Was Nailed To The Cross – (Eph 2:14-16; Col. 2:14; Heb 10:9)</a:t>
            </a:r>
          </a:p>
        </p:txBody>
      </p:sp>
      <p:pic>
        <p:nvPicPr>
          <p:cNvPr id="262" name="The End Of The Old Law" descr="The End Of The Old Law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267" y="735500"/>
            <a:ext cx="13257334" cy="204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391" t="0" r="8112" b="0"/>
          <a:stretch>
            <a:fillRect/>
          </a:stretch>
        </p:blipFill>
        <p:spPr>
          <a:xfrm flipH="1">
            <a:off x="251800" y="2222643"/>
            <a:ext cx="4309160" cy="72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66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67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68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sp>
        <p:nvSpPr>
          <p:cNvPr id="269" name="Broke Down The Wall Between Jew &amp; Gentile – (Eph 2:11-17; Acts 10:28)…"/>
          <p:cNvSpPr txBox="1"/>
          <p:nvPr/>
        </p:nvSpPr>
        <p:spPr>
          <a:xfrm>
            <a:off x="4912468" y="2469684"/>
            <a:ext cx="7929425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40000"/>
              <a:buBlip>
                <a:blip r:embed="rId3"/>
              </a:buBlip>
              <a:defRPr sz="48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Broke Down The Wall Between Jew &amp; Gentile – (Eph 2:11-17; Acts 10:28)</a:t>
            </a:r>
          </a:p>
          <a:p>
            <a:pPr marL="457199" indent="-457199" algn="l">
              <a:spcBef>
                <a:spcPts val="1400"/>
              </a:spcBef>
              <a:buSzPct val="40000"/>
              <a:buBlip>
                <a:blip r:embed="rId3"/>
              </a:buBlip>
              <a:defRPr sz="48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Jesus Died For Everyone –     (1 John 2:1,2; Titus 2:11,12)</a:t>
            </a:r>
          </a:p>
          <a:p>
            <a:pPr marL="457199" indent="-457199" algn="l">
              <a:spcBef>
                <a:spcPts val="1400"/>
              </a:spcBef>
              <a:buSzPct val="40000"/>
              <a:buBlip>
                <a:blip r:embed="rId3"/>
              </a:buBlip>
              <a:defRPr sz="48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God Is Not A Respecter of Persons – (Acts 10:34-36; Rom 2:11; 1 Pet 1:17; 2 Thes 1:7-9; Gal 6:7-9)</a:t>
            </a:r>
          </a:p>
        </p:txBody>
      </p:sp>
      <p:pic>
        <p:nvPicPr>
          <p:cNvPr id="270" name="End Of Racial / Ethnic Barriers" descr="End Of Racial / Ethnic Barriers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267" y="837100"/>
            <a:ext cx="13257334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391" t="0" r="8112" b="0"/>
          <a:stretch>
            <a:fillRect/>
          </a:stretch>
        </p:blipFill>
        <p:spPr>
          <a:xfrm flipH="1">
            <a:off x="251800" y="2222643"/>
            <a:ext cx="4309160" cy="72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he Cross"/>
          <p:cNvSpPr txBox="1"/>
          <p:nvPr/>
        </p:nvSpPr>
        <p:spPr>
          <a:xfrm>
            <a:off x="1418413" y="-24642"/>
            <a:ext cx="4176917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1799" dir="4280673">
              <a:srgbClr val="000000">
                <a:alpha val="9893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The Cross</a:t>
            </a:r>
          </a:p>
        </p:txBody>
      </p:sp>
      <p:sp>
        <p:nvSpPr>
          <p:cNvPr id="274" name="of Christ"/>
          <p:cNvSpPr txBox="1"/>
          <p:nvPr/>
        </p:nvSpPr>
        <p:spPr>
          <a:xfrm>
            <a:off x="5652899" y="-33641"/>
            <a:ext cx="3467790" cy="1110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>
                <a:solidFill>
                  <a:srgbClr val="F1CFA2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</a:t>
            </a:r>
            <a:r>
              <a:rPr cap="small">
                <a:latin typeface="Hoefler Text"/>
                <a:ea typeface="Hoefler Text"/>
                <a:cs typeface="Hoefler Text"/>
                <a:sym typeface="Hoefler Text"/>
              </a:rPr>
              <a:t>Christ</a:t>
            </a:r>
          </a:p>
        </p:txBody>
      </p:sp>
      <p:sp>
        <p:nvSpPr>
          <p:cNvPr id="275" name="What"/>
          <p:cNvSpPr txBox="1"/>
          <p:nvPr/>
        </p:nvSpPr>
        <p:spPr>
          <a:xfrm>
            <a:off x="-38819" y="155012"/>
            <a:ext cx="1541406" cy="7328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289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What</a:t>
            </a:r>
          </a:p>
        </p:txBody>
      </p:sp>
      <p:sp>
        <p:nvSpPr>
          <p:cNvPr id="276" name="Represents"/>
          <p:cNvSpPr txBox="1"/>
          <p:nvPr/>
        </p:nvSpPr>
        <p:spPr>
          <a:xfrm>
            <a:off x="8996561" y="-15071"/>
            <a:ext cx="3855620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738959">
              <a:srgbClr val="000000">
                <a:alpha val="99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small" sz="3200">
                <a:solidFill>
                  <a:srgbClr val="FFFBE8"/>
                </a:solidFill>
                <a:effectLst>
                  <a:outerShdw sx="100000" sy="100000" kx="0" ky="0" algn="b" rotWithShape="0" blurRad="50800" dist="50800" dir="2808906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Represents</a:t>
            </a:r>
          </a:p>
        </p:txBody>
      </p:sp>
      <p:sp>
        <p:nvSpPr>
          <p:cNvPr id="277" name="All those Who Are Saved – Are Drawn By The Cross – (John 12:23-32; 3:14-21)…"/>
          <p:cNvSpPr txBox="1"/>
          <p:nvPr/>
        </p:nvSpPr>
        <p:spPr>
          <a:xfrm>
            <a:off x="4898204" y="2627797"/>
            <a:ext cx="7929425" cy="651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All those Who Are Saved – Are Drawn By The Cross – (John 12:23-32; 3:14-21)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Story of The Cross Is The Foundation of The Gospel –     (1 Cor. 2:1-4; 15:1-4)</a:t>
            </a:r>
          </a:p>
          <a:p>
            <a:pPr marL="457200" indent="-457200" algn="l">
              <a:spcBef>
                <a:spcPts val="1400"/>
              </a:spcBef>
              <a:buSzPct val="40000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76200" dist="63500" dir="182217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gospel is God’s power to save all who believe – (Rom. 1:16,17; 1 Cor 1:18-21)</a:t>
            </a:r>
          </a:p>
        </p:txBody>
      </p:sp>
      <p:pic>
        <p:nvPicPr>
          <p:cNvPr id="278" name="The Drawing Power Of The Gospel" descr="The Drawing Power Of The Gospe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267" y="906950"/>
            <a:ext cx="13257334" cy="1701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