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2" name="Shape 262"/>
          <p:cNvSpPr/>
          <p:nvPr>
            <p:ph type="sldImg"/>
          </p:nvPr>
        </p:nvSpPr>
        <p:spPr>
          <a:xfrm>
            <a:off x="1143000" y="685800"/>
            <a:ext cx="4572000" cy="3429000"/>
          </a:xfrm>
          <a:prstGeom prst="rect">
            <a:avLst/>
          </a:prstGeom>
        </p:spPr>
        <p:txBody>
          <a:bodyPr/>
          <a:lstStyle/>
          <a:p>
            <a:pPr/>
          </a:p>
        </p:txBody>
      </p:sp>
      <p:sp>
        <p:nvSpPr>
          <p:cNvPr id="263" name="Shape 26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7.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8.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4" name="image.png" descr="image.png"/>
          <p:cNvPicPr>
            <a:picLocks noChangeAspect="1"/>
          </p:cNvPicPr>
          <p:nvPr/>
        </p:nvPicPr>
        <p:blipFill>
          <a:blip r:embed="rId3">
            <a:extLst/>
          </a:blip>
          <a:stretch>
            <a:fillRect/>
          </a:stretch>
        </p:blipFill>
        <p:spPr>
          <a:xfrm>
            <a:off x="11379200" y="-1"/>
            <a:ext cx="1625600" cy="1097281"/>
          </a:xfrm>
          <a:prstGeom prst="rect">
            <a:avLst/>
          </a:prstGeom>
          <a:ln w="12700">
            <a:miter lim="400000"/>
          </a:ln>
        </p:spPr>
      </p:pic>
      <p:sp>
        <p:nvSpPr>
          <p:cNvPr id="125" name="Slide Number"/>
          <p:cNvSpPr txBox="1"/>
          <p:nvPr>
            <p:ph type="sldNum" sz="quarter" idx="2"/>
          </p:nvPr>
        </p:nvSpPr>
        <p:spPr>
          <a:xfrm>
            <a:off x="12636031" y="-1"/>
            <a:ext cx="368770" cy="352002"/>
          </a:xfrm>
          <a:prstGeom prst="rect">
            <a:avLst/>
          </a:prstGeom>
        </p:spPr>
        <p:txBody>
          <a:bodyPr lIns="65023" tIns="65023" rIns="65023" bIns="65023"/>
          <a:lstStyle>
            <a:lvl1pPr algn="r" defTabSz="1300480">
              <a:defRPr sz="1600">
                <a:solidFill>
                  <a:srgbClr val="BFDFFF"/>
                </a:solidFill>
                <a:latin typeface="Arial"/>
                <a:ea typeface="Arial"/>
                <a:cs typeface="Arial"/>
                <a:sym typeface="Arial"/>
              </a:defRPr>
            </a:lvl1pPr>
          </a:lstStyle>
          <a:p>
            <a:pPr/>
            <a:fld id="{86CB4B4D-7CA3-9044-876B-883B54F8677D}" type="slidenum"/>
          </a:p>
        </p:txBody>
      </p:sp>
      <p:sp>
        <p:nvSpPr>
          <p:cNvPr id="126" name="Title Text"/>
          <p:cNvSpPr txBox="1"/>
          <p:nvPr>
            <p:ph type="title"/>
          </p:nvPr>
        </p:nvSpPr>
        <p:spPr>
          <a:xfrm>
            <a:off x="-1" y="-1"/>
            <a:ext cx="11487575" cy="1083735"/>
          </a:xfrm>
          <a:prstGeom prst="rect">
            <a:avLst/>
          </a:prstGeom>
          <a:gradFill>
            <a:gsLst>
              <a:gs pos="0">
                <a:srgbClr val="000010">
                  <a:alpha val="50999"/>
                </a:srgbClr>
              </a:gs>
              <a:gs pos="50000">
                <a:srgbClr val="000066">
                  <a:alpha val="60000"/>
                </a:srgbClr>
              </a:gs>
              <a:gs pos="100000">
                <a:srgbClr val="000010">
                  <a:alpha val="50999"/>
                </a:srgbClr>
              </a:gs>
            </a:gsLst>
            <a:lin ang="16200000"/>
          </a:gradFill>
        </p:spPr>
        <p:txBody>
          <a:bodyPr lIns="65023" tIns="65023" rIns="65023" bIns="65023"/>
          <a:lstStyle>
            <a:lvl1pPr defTabSz="1300480">
              <a:defRPr sz="6200">
                <a:solidFill>
                  <a:srgbClr val="66CCFF"/>
                </a:solidFill>
                <a:effectLst>
                  <a:outerShdw sx="100000" sy="100000" kx="0" ky="0" algn="b" rotWithShape="0" blurRad="12700" dist="25400" dir="2700000">
                    <a:srgbClr val="000000"/>
                  </a:outerShdw>
                </a:effectLst>
                <a:latin typeface="Humanst521 BT"/>
                <a:ea typeface="Humanst521 BT"/>
                <a:cs typeface="Humanst521 BT"/>
                <a:sym typeface="Humanst521 BT"/>
              </a:defRPr>
            </a:lvl1pPr>
          </a:lstStyle>
          <a:p>
            <a:pPr/>
            <a:r>
              <a:t>Title Text</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3" name="jm57.tiff" descr="jm57.tiff"/>
          <p:cNvPicPr>
            <a:picLocks noChangeAspect="1"/>
          </p:cNvPicPr>
          <p:nvPr/>
        </p:nvPicPr>
        <p:blipFill>
          <a:blip r:embed="rId3">
            <a:extLst/>
          </a:blip>
          <a:srcRect l="0" t="18164" r="0" b="6347"/>
          <a:stretch>
            <a:fillRect/>
          </a:stretch>
        </p:blipFill>
        <p:spPr>
          <a:xfrm>
            <a:off x="0" y="-12700"/>
            <a:ext cx="13004800" cy="9817100"/>
          </a:xfrm>
          <a:prstGeom prst="rect">
            <a:avLst/>
          </a:prstGeom>
          <a:ln w="12700">
            <a:miter lim="400000"/>
          </a:ln>
        </p:spPr>
      </p:pic>
      <p:sp>
        <p:nvSpPr>
          <p:cNvPr id="134" name="Title Text"/>
          <p:cNvSpPr txBox="1"/>
          <p:nvPr>
            <p:ph type="title"/>
          </p:nvPr>
        </p:nvSpPr>
        <p:spPr>
          <a:xfrm>
            <a:off x="850900" y="1524000"/>
            <a:ext cx="11290300" cy="3073400"/>
          </a:xfrm>
          <a:prstGeom prst="rect">
            <a:avLst/>
          </a:prstGeom>
        </p:spPr>
        <p:txBody>
          <a:bodyPr anchor="b">
            <a:noAutofit/>
          </a:bodyPr>
          <a:lstStyle>
            <a:lvl1pPr algn="r">
              <a:defRPr sz="6400">
                <a:solidFill>
                  <a:srgbClr val="000000"/>
                </a:solidFill>
                <a:latin typeface="Times"/>
                <a:ea typeface="Times"/>
                <a:cs typeface="Times"/>
                <a:sym typeface="Times"/>
              </a:defRPr>
            </a:lvl1pPr>
          </a:lstStyle>
          <a:p>
            <a:pPr/>
            <a:r>
              <a:t>Title Text</a:t>
            </a:r>
          </a:p>
        </p:txBody>
      </p:sp>
      <p:sp>
        <p:nvSpPr>
          <p:cNvPr id="135" name="Body Level One…"/>
          <p:cNvSpPr txBox="1"/>
          <p:nvPr>
            <p:ph type="body" sz="half" idx="1"/>
          </p:nvPr>
        </p:nvSpPr>
        <p:spPr>
          <a:xfrm>
            <a:off x="850900" y="5156200"/>
            <a:ext cx="11290300" cy="2324100"/>
          </a:xfrm>
          <a:prstGeom prst="rect">
            <a:avLst/>
          </a:prstGeom>
        </p:spPr>
        <p:txBody>
          <a:bodyPr anchor="t">
            <a:noAutofit/>
          </a:bodyPr>
          <a:lstStyle>
            <a:lvl1pPr marL="0" indent="0" algn="r">
              <a:spcBef>
                <a:spcPts val="0"/>
              </a:spcBef>
              <a:buClrTx/>
              <a:buSzTx/>
              <a:buNone/>
              <a:defRPr i="1" sz="3600">
                <a:solidFill>
                  <a:srgbClr val="000000"/>
                </a:solidFill>
                <a:latin typeface="Times"/>
                <a:ea typeface="Times"/>
                <a:cs typeface="Times"/>
                <a:sym typeface="Times"/>
              </a:defRPr>
            </a:lvl1pPr>
            <a:lvl2pPr marL="0" indent="0" algn="r">
              <a:spcBef>
                <a:spcPts val="0"/>
              </a:spcBef>
              <a:buClrTx/>
              <a:buSzTx/>
              <a:buNone/>
              <a:defRPr i="1" sz="3600">
                <a:solidFill>
                  <a:srgbClr val="000000"/>
                </a:solidFill>
                <a:latin typeface="Times"/>
                <a:ea typeface="Times"/>
                <a:cs typeface="Times"/>
                <a:sym typeface="Times"/>
              </a:defRPr>
            </a:lvl2pPr>
            <a:lvl3pPr marL="0" indent="0" algn="r">
              <a:spcBef>
                <a:spcPts val="0"/>
              </a:spcBef>
              <a:buClrTx/>
              <a:buSzTx/>
              <a:buNone/>
              <a:defRPr i="1" sz="3600">
                <a:solidFill>
                  <a:srgbClr val="000000"/>
                </a:solidFill>
                <a:latin typeface="Times"/>
                <a:ea typeface="Times"/>
                <a:cs typeface="Times"/>
                <a:sym typeface="Times"/>
              </a:defRPr>
            </a:lvl3pPr>
            <a:lvl4pPr marL="0" indent="0" algn="r">
              <a:spcBef>
                <a:spcPts val="0"/>
              </a:spcBef>
              <a:buClrTx/>
              <a:buSzTx/>
              <a:buNone/>
              <a:defRPr i="1" sz="3600">
                <a:solidFill>
                  <a:srgbClr val="000000"/>
                </a:solidFill>
                <a:latin typeface="Times"/>
                <a:ea typeface="Times"/>
                <a:cs typeface="Times"/>
                <a:sym typeface="Times"/>
              </a:defRPr>
            </a:lvl4pPr>
            <a:lvl5pPr marL="0" indent="0" algn="r">
              <a:spcBef>
                <a:spcPts val="0"/>
              </a:spcBef>
              <a:buClrTx/>
              <a:buSzTx/>
              <a:buNone/>
              <a:defRPr i="1" sz="3600">
                <a:solidFill>
                  <a:srgbClr val="000000"/>
                </a:solidFill>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286500" y="9258300"/>
            <a:ext cx="419100" cy="469900"/>
          </a:xfrm>
          <a:prstGeom prst="rect">
            <a:avLst/>
          </a:prstGeom>
        </p:spPr>
        <p:txBody>
          <a:bodyPr anchor="b"/>
          <a:lstStyle>
            <a:lvl1pPr>
              <a:defRPr sz="2400">
                <a:solidFill>
                  <a:srgbClr val="000000"/>
                </a:solid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3" name="red_black_line_v1.tiff" descr="red_black_line_v1.tiff"/>
          <p:cNvPicPr>
            <a:picLocks noChangeAspect="1"/>
          </p:cNvPicPr>
          <p:nvPr/>
        </p:nvPicPr>
        <p:blipFill>
          <a:blip r:embed="rId3">
            <a:extLst/>
          </a:blip>
          <a:stretch>
            <a:fillRect/>
          </a:stretch>
        </p:blipFill>
        <p:spPr>
          <a:xfrm>
            <a:off x="0" y="1905000"/>
            <a:ext cx="12433300" cy="482600"/>
          </a:xfrm>
          <a:prstGeom prst="rect">
            <a:avLst/>
          </a:prstGeom>
          <a:ln w="12700">
            <a:miter lim="400000"/>
          </a:ln>
        </p:spPr>
      </p:pic>
      <p:pic>
        <p:nvPicPr>
          <p:cNvPr id="144" name="613-old-paper-backgrounds.tiff" descr="613-old-paper-backgrounds.tiff"/>
          <p:cNvPicPr>
            <a:picLocks noChangeAspect="0"/>
          </p:cNvPicPr>
          <p:nvPr/>
        </p:nvPicPr>
        <p:blipFill>
          <a:blip r:embed="rId4">
            <a:extLst/>
          </a:blip>
          <a:stretch>
            <a:fillRect/>
          </a:stretch>
        </p:blipFill>
        <p:spPr>
          <a:xfrm>
            <a:off x="0" y="0"/>
            <a:ext cx="13068300" cy="9994900"/>
          </a:xfrm>
          <a:prstGeom prst="rect">
            <a:avLst/>
          </a:prstGeom>
          <a:ln w="12700">
            <a:miter lim="400000"/>
          </a:ln>
        </p:spPr>
      </p:pic>
      <p:sp>
        <p:nvSpPr>
          <p:cNvPr id="145" name="Title Text"/>
          <p:cNvSpPr txBox="1"/>
          <p:nvPr>
            <p:ph type="title"/>
          </p:nvPr>
        </p:nvSpPr>
        <p:spPr>
          <a:xfrm>
            <a:off x="990600" y="584200"/>
            <a:ext cx="11010900" cy="1143000"/>
          </a:xfrm>
          <a:prstGeom prst="rect">
            <a:avLst/>
          </a:prstGeom>
        </p:spPr>
        <p:txBody>
          <a:bodyPr>
            <a:noAutofit/>
          </a:bodyPr>
          <a:lstStyle>
            <a:lvl1pPr>
              <a:defRPr sz="6400">
                <a:solidFill>
                  <a:srgbClr val="000000"/>
                </a:solidFill>
                <a:latin typeface="Times"/>
                <a:ea typeface="Times"/>
                <a:cs typeface="Times"/>
                <a:sym typeface="Times"/>
              </a:defRPr>
            </a:lvl1pPr>
          </a:lstStyle>
          <a:p>
            <a:pPr/>
            <a:r>
              <a:t>Title Text</a:t>
            </a:r>
          </a:p>
        </p:txBody>
      </p:sp>
      <p:sp>
        <p:nvSpPr>
          <p:cNvPr id="146" name="Body Level One…"/>
          <p:cNvSpPr txBox="1"/>
          <p:nvPr>
            <p:ph type="body" idx="1"/>
          </p:nvPr>
        </p:nvSpPr>
        <p:spPr>
          <a:xfrm>
            <a:off x="990600" y="2654300"/>
            <a:ext cx="11010900" cy="6121400"/>
          </a:xfrm>
          <a:prstGeom prst="rect">
            <a:avLst/>
          </a:prstGeom>
        </p:spPr>
        <p:txBody>
          <a:bodyPr>
            <a:noAutofit/>
          </a:bodyPr>
          <a:lstStyle>
            <a:lvl1pPr marL="825500" indent="-508000">
              <a:spcBef>
                <a:spcPts val="2000"/>
              </a:spcBef>
              <a:buClrTx/>
              <a:buSzPct val="30000"/>
              <a:buBlip>
                <a:blip r:embed="rId5"/>
              </a:buBlip>
              <a:defRPr i="1" sz="4800">
                <a:solidFill>
                  <a:srgbClr val="000000"/>
                </a:solidFill>
                <a:latin typeface="Times"/>
                <a:ea typeface="Times"/>
                <a:cs typeface="Times"/>
                <a:sym typeface="Times"/>
              </a:defRPr>
            </a:lvl1pPr>
            <a:lvl2pPr marL="1473200" indent="-508000">
              <a:spcBef>
                <a:spcPts val="2000"/>
              </a:spcBef>
              <a:buClrTx/>
              <a:buSzPct val="30000"/>
              <a:buBlip>
                <a:blip r:embed="rId5"/>
              </a:buBlip>
              <a:defRPr i="1" sz="4800">
                <a:solidFill>
                  <a:srgbClr val="000000"/>
                </a:solidFill>
                <a:latin typeface="Times"/>
                <a:ea typeface="Times"/>
                <a:cs typeface="Times"/>
                <a:sym typeface="Times"/>
              </a:defRPr>
            </a:lvl2pPr>
            <a:lvl3pPr marL="2108200" indent="-508000">
              <a:spcBef>
                <a:spcPts val="2000"/>
              </a:spcBef>
              <a:buClrTx/>
              <a:buSzPct val="30000"/>
              <a:buBlip>
                <a:blip r:embed="rId5"/>
              </a:buBlip>
              <a:defRPr i="1" sz="4800">
                <a:solidFill>
                  <a:srgbClr val="000000"/>
                </a:solidFill>
                <a:latin typeface="Times"/>
                <a:ea typeface="Times"/>
                <a:cs typeface="Times"/>
                <a:sym typeface="Times"/>
              </a:defRPr>
            </a:lvl3pPr>
            <a:lvl4pPr marL="2768600" indent="-508000">
              <a:spcBef>
                <a:spcPts val="2000"/>
              </a:spcBef>
              <a:buClrTx/>
              <a:buSzPct val="30000"/>
              <a:buBlip>
                <a:blip r:embed="rId5"/>
              </a:buBlip>
              <a:defRPr i="1" sz="4800">
                <a:solidFill>
                  <a:srgbClr val="000000"/>
                </a:solidFill>
                <a:latin typeface="Times"/>
                <a:ea typeface="Times"/>
                <a:cs typeface="Times"/>
                <a:sym typeface="Times"/>
              </a:defRPr>
            </a:lvl4pPr>
            <a:lvl5pPr marL="3416300" indent="-508000">
              <a:spcBef>
                <a:spcPts val="2000"/>
              </a:spcBef>
              <a:buClrTx/>
              <a:buSzPct val="30000"/>
              <a:buBlip>
                <a:blip r:embed="rId5"/>
              </a:buBlip>
              <a:defRPr i="1" sz="4800">
                <a:solidFill>
                  <a:srgbClr val="000000"/>
                </a:solidFill>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xfrm>
            <a:off x="6286500" y="9258300"/>
            <a:ext cx="419100" cy="469900"/>
          </a:xfrm>
          <a:prstGeom prst="rect">
            <a:avLst/>
          </a:prstGeom>
        </p:spPr>
        <p:txBody>
          <a:bodyPr anchor="b"/>
          <a:lstStyle>
            <a:lvl1pPr>
              <a:defRPr sz="2400">
                <a:solidFill>
                  <a:srgbClr val="000000"/>
                </a:solid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4" name="Title Text"/>
          <p:cNvSpPr txBox="1"/>
          <p:nvPr>
            <p:ph type="title"/>
          </p:nvPr>
        </p:nvSpPr>
        <p:spPr>
          <a:prstGeom prst="rect">
            <a:avLst/>
          </a:prstGeom>
        </p:spPr>
        <p:txBody>
          <a:bodyPr/>
          <a:lstStyle/>
          <a:p>
            <a:pPr/>
            <a:r>
              <a:t>Title Text</a:t>
            </a:r>
          </a:p>
        </p:txBody>
      </p:sp>
      <p:sp>
        <p:nvSpPr>
          <p:cNvPr id="155"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6" name="Slide Number"/>
          <p:cNvSpPr txBox="1"/>
          <p:nvPr>
            <p:ph type="sldNum" sz="quarter" idx="2"/>
          </p:nvPr>
        </p:nvSpPr>
        <p:spPr>
          <a:xfrm>
            <a:off x="6324599" y="9004300"/>
            <a:ext cx="342901"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63"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p>
        </p:txBody>
      </p:sp>
      <p:sp>
        <p:nvSpPr>
          <p:cNvPr id="164"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p>
        </p:txBody>
      </p:sp>
      <p:sp>
        <p:nvSpPr>
          <p:cNvPr id="165" name="Slide Number"/>
          <p:cNvSpPr txBox="1"/>
          <p:nvPr>
            <p:ph type="sldNum" sz="quarter" idx="2"/>
          </p:nvPr>
        </p:nvSpPr>
        <p:spPr>
          <a:xfrm>
            <a:off x="12166701" y="8763000"/>
            <a:ext cx="342901" cy="368300"/>
          </a:xfrm>
          <a:prstGeom prst="rect">
            <a:avLst/>
          </a:prstGeom>
        </p:spPr>
        <p:txBody>
          <a:bodyPr/>
          <a:lstStyle>
            <a:lvl1pPr>
              <a:defRPr>
                <a:solidFill>
                  <a:srgbClr val="60606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Slide Number"/>
          <p:cNvSpPr txBox="1"/>
          <p:nvPr>
            <p:ph type="sldNum" sz="quarter" idx="2"/>
          </p:nvPr>
        </p:nvSpPr>
        <p:spPr>
          <a:xfrm>
            <a:off x="6324599" y="9004300"/>
            <a:ext cx="342901"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9" name="Slide Number"/>
          <p:cNvSpPr txBox="1"/>
          <p:nvPr>
            <p:ph type="sldNum" sz="quarter" idx="2"/>
          </p:nvPr>
        </p:nvSpPr>
        <p:spPr>
          <a:xfrm>
            <a:off x="6311798" y="9258300"/>
            <a:ext cx="368504" cy="374600"/>
          </a:xfrm>
          <a:prstGeom prst="rect">
            <a:avLst/>
          </a:prstGeom>
        </p:spPr>
        <p:txBody>
          <a:bodyP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87" name="Slide Number"/>
          <p:cNvSpPr txBox="1"/>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94" name="300_HQ_Stunning_Wallpapers-5.jpg_elephant-bleu-2560x1600.png" descr="300_HQ_Stunning_Wallpapers-5.jpg_elephant-bleu-2560x1600.png"/>
          <p:cNvPicPr>
            <a:picLocks noChangeAspect="0"/>
          </p:cNvPicPr>
          <p:nvPr/>
        </p:nvPicPr>
        <p:blipFill>
          <a:blip r:embed="rId2">
            <a:extLst/>
          </a:blip>
          <a:stretch>
            <a:fillRect/>
          </a:stretch>
        </p:blipFill>
        <p:spPr>
          <a:xfrm>
            <a:off x="-6350" y="-19050"/>
            <a:ext cx="13017500" cy="9791700"/>
          </a:xfrm>
          <a:prstGeom prst="rect">
            <a:avLst/>
          </a:prstGeom>
          <a:ln w="12700">
            <a:miter lim="400000"/>
          </a:ln>
        </p:spPr>
      </p:pic>
      <p:sp>
        <p:nvSpPr>
          <p:cNvPr id="195" name="Slide Number"/>
          <p:cNvSpPr txBox="1"/>
          <p:nvPr>
            <p:ph type="sldNum" sz="quarter" idx="2"/>
          </p:nvPr>
        </p:nvSpPr>
        <p:spPr>
          <a:xfrm>
            <a:off x="12606932" y="497185"/>
            <a:ext cx="397868" cy="377230"/>
          </a:xfrm>
          <a:prstGeom prst="rect">
            <a:avLst/>
          </a:prstGeom>
          <a:ln>
            <a:round/>
          </a:ln>
        </p:spPr>
        <p:txBody>
          <a:bodyPr lIns="38100" tIns="38100" rIns="38100" bIns="38100" anchor="ctr"/>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Title Text"/>
          <p:cNvSpPr txBox="1"/>
          <p:nvPr>
            <p:ph type="title"/>
          </p:nvPr>
        </p:nvSpPr>
        <p:spPr>
          <a:xfrm>
            <a:off x="762000" y="203200"/>
            <a:ext cx="11480800" cy="2146300"/>
          </a:xfrm>
          <a:prstGeom prst="rect">
            <a:avLst/>
          </a:prstGeom>
        </p:spPr>
        <p:txBody>
          <a:bodyPr/>
          <a:lstStyle>
            <a:lvl1pPr>
              <a:defRPr b="1"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203" name="Body Level One…"/>
          <p:cNvSpPr txBox="1"/>
          <p:nvPr>
            <p:ph type="body" idx="1"/>
          </p:nvPr>
        </p:nvSpPr>
        <p:spPr>
          <a:xfrm>
            <a:off x="762000" y="2413000"/>
            <a:ext cx="11480800" cy="6362700"/>
          </a:xfrm>
          <a:prstGeom prst="rect">
            <a:avLst/>
          </a:prstGeom>
        </p:spPr>
        <p:txBody>
          <a:bodyPr/>
          <a:lstStyle>
            <a:lvl1pPr marL="4064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204" name="Slide Number"/>
          <p:cNvSpPr txBox="1"/>
          <p:nvPr>
            <p:ph type="sldNum" sz="quarter" idx="2"/>
          </p:nvPr>
        </p:nvSpPr>
        <p:spPr>
          <a:xfrm>
            <a:off x="6311798" y="9258300"/>
            <a:ext cx="368504" cy="374600"/>
          </a:xfrm>
          <a:prstGeom prst="rect">
            <a:avLst/>
          </a:prstGeom>
        </p:spPr>
        <p:txBody>
          <a:bodyP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p>
        </p:txBody>
      </p:sp>
      <p:sp>
        <p:nvSpPr>
          <p:cNvPr id="212"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213"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0"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7"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28"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229"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30"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7"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38"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239"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40"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47"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48"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6"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buClrTx/>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9.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3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jpeg"/><Relationship Id="rId3" Type="http://schemas.openxmlformats.org/officeDocument/2006/relationships/image" Target="../media/image36.png"/><Relationship Id="rId4" Type="http://schemas.openxmlformats.org/officeDocument/2006/relationships/hyperlink" Target="https://www.cnn.com/profiles/daniel-burke" TargetMode="Externa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10.tif"/><Relationship Id="rId5" Type="http://schemas.openxmlformats.org/officeDocument/2006/relationships/hyperlink" Target="http://www.pewforum.org/2015/05/12/americas-changing-religious-landscape/" TargetMode="External"/><Relationship Id="rId6" Type="http://schemas.openxmlformats.org/officeDocument/2006/relationships/hyperlink" Target="http://www.washingtonpost.com/people/sarah-pulliam-bailey"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7.png"/><Relationship Id="rId3" Type="http://schemas.openxmlformats.org/officeDocument/2006/relationships/hyperlink" Target="http://www.pewforum.org/2015/05/12/americas-changing-religious-landscape/" TargetMode="External"/><Relationship Id="rId4" Type="http://schemas.openxmlformats.org/officeDocument/2006/relationships/hyperlink" Target="http://www.washingtonpost.com/people/sarah-pulliam-bailey" TargetMode="External"/><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10.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9.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1.png"/><Relationship Id="rId3" Type="http://schemas.openxmlformats.org/officeDocument/2006/relationships/image" Target="../media/image3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png"/><Relationship Id="rId3" Type="http://schemas.openxmlformats.org/officeDocument/2006/relationships/image" Target="../media/image9.tif"/><Relationship Id="rId4" Type="http://schemas.openxmlformats.org/officeDocument/2006/relationships/image" Target="../media/image8.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 Id="rId3" Type="http://schemas.openxmlformats.org/officeDocument/2006/relationships/image" Target="../media/image3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0.png"/><Relationship Id="rId4" Type="http://schemas.openxmlformats.org/officeDocument/2006/relationships/image" Target="../media/image3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0.png"/><Relationship Id="rId4" Type="http://schemas.openxmlformats.org/officeDocument/2006/relationships/image" Target="../media/image4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2.png"/><Relationship Id="rId4"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2.png"/><Relationship Id="rId4"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11.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11.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tif"/><Relationship Id="rId3" Type="http://schemas.openxmlformats.org/officeDocument/2006/relationships/image" Target="../media/image10.png"/><Relationship Id="rId4" Type="http://schemas.openxmlformats.org/officeDocument/2006/relationships/image" Target="../media/image45.png"/><Relationship Id="rId5" Type="http://schemas.openxmlformats.org/officeDocument/2006/relationships/image" Target="../media/image4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tif"/><Relationship Id="rId3"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tif"/><Relationship Id="rId3" Type="http://schemas.openxmlformats.org/officeDocument/2006/relationships/image" Target="../media/image1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1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png"/><Relationship Id="rId3" Type="http://schemas.openxmlformats.org/officeDocument/2006/relationships/image" Target="../media/image12.tif"/><Relationship Id="rId4" Type="http://schemas.openxmlformats.org/officeDocument/2006/relationships/image" Target="../media/image10.png"/><Relationship Id="rId5" Type="http://schemas.openxmlformats.org/officeDocument/2006/relationships/hyperlink" Target="http://" TargetMode="External"/><Relationship Id="rId6" Type="http://schemas.openxmlformats.org/officeDocument/2006/relationships/hyperlink" Target="http://w65stchurchofchrist.org/coc/sermons/"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4.png"/><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4.png"/><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2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8.tif"/><Relationship Id="rId6"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0.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 descr="Image"/>
          <p:cNvPicPr>
            <a:picLocks noChangeAspect="1"/>
          </p:cNvPicPr>
          <p:nvPr>
            <p:ph type="pic" idx="13"/>
          </p:nvPr>
        </p:nvPicPr>
        <p:blipFill>
          <a:blip r:embed="rId2">
            <a:extLst/>
          </a:blip>
          <a:srcRect l="0" t="0" r="0" b="0"/>
          <a:stretch>
            <a:fillRect/>
          </a:stretch>
        </p:blipFill>
        <p:spPr>
          <a:prstGeom prst="rect">
            <a:avLst/>
          </a:prstGeom>
        </p:spPr>
      </p:pic>
      <p:sp>
        <p:nvSpPr>
          <p:cNvPr id="266" name="Matthew 28:19–20 (NKJV)…"/>
          <p:cNvSpPr txBox="1"/>
          <p:nvPr/>
        </p:nvSpPr>
        <p:spPr>
          <a:xfrm>
            <a:off x="248835" y="187188"/>
            <a:ext cx="12507130" cy="3149601"/>
          </a:xfrm>
          <a:prstGeom prst="rect">
            <a:avLst/>
          </a:prstGeom>
          <a:ln w="12700">
            <a:miter lim="400000"/>
          </a:ln>
          <a:effectLst>
            <a:outerShdw sx="100000" sy="100000" kx="0" ky="0" algn="b" rotWithShape="0" blurRad="127000" dist="76200" dir="2708189">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sz="3400">
                <a:solidFill>
                  <a:srgbClr val="FFFFFF"/>
                </a:solidFill>
                <a:effectLst>
                  <a:outerShdw sx="100000" sy="100000" kx="0" ky="0" algn="b" rotWithShape="0" blurRad="63500" dist="63500" dir="20880000">
                    <a:srgbClr val="000000"/>
                  </a:outerShdw>
                </a:effectLst>
                <a:latin typeface="American Typewriter"/>
                <a:ea typeface="American Typewriter"/>
                <a:cs typeface="American Typewriter"/>
                <a:sym typeface="American Typewriter"/>
              </a:defRPr>
            </a:pPr>
            <a:r>
              <a:t>Matthew 28:19–20 (NKJV)</a:t>
            </a:r>
          </a:p>
          <a:p>
            <a:pPr defTabSz="457200">
              <a:buClrTx/>
              <a:defRPr sz="3400">
                <a:solidFill>
                  <a:srgbClr val="FFFFFF"/>
                </a:solidFill>
                <a:effectLst>
                  <a:outerShdw sx="100000" sy="100000" kx="0" ky="0" algn="b" rotWithShape="0" blurRad="63500" dist="63500" dir="20880000">
                    <a:srgbClr val="000000"/>
                  </a:outerShdw>
                </a:effectLst>
                <a:latin typeface="American Typewriter"/>
                <a:ea typeface="American Typewriter"/>
                <a:cs typeface="American Typewriter"/>
                <a:sym typeface="American Typewriter"/>
              </a:defRPr>
            </a:pPr>
            <a:r>
              <a:rPr baseline="31999"/>
              <a:t>19</a:t>
            </a:r>
            <a:r>
              <a:t> Go therefore and make disciples of all the nations, baptizing them in the name of the Father and of the Son and of the Holy Spirit, </a:t>
            </a:r>
            <a:r>
              <a:rPr baseline="31999"/>
              <a:t>20</a:t>
            </a:r>
            <a:r>
              <a:t> teaching them to observe all things that I have commanded you; and lo, I am with you always, </a:t>
            </a:r>
            <a:r>
              <a:t>even</a:t>
            </a:r>
            <a:r>
              <a:t> to the end of the age.” Amen.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lt" backwards="0">
                                    <p:tmAbs val="0"/>
                                  </p:iterate>
                                  <p:childTnLst>
                                    <p:set>
                                      <p:cBhvr>
                                        <p:cTn id="6" fill="hold"/>
                                        <p:tgtEl>
                                          <p:spTgt spid="266"/>
                                        </p:tgtEl>
                                        <p:attrNameLst>
                                          <p:attrName>style.visibility</p:attrName>
                                        </p:attrNameLst>
                                      </p:cBhvr>
                                      <p:to>
                                        <p:strVal val="visible"/>
                                      </p:to>
                                    </p:set>
                                    <p:animEffect filter="fade" transition="in">
                                      <p:cBhvr>
                                        <p:cTn id="7" dur="3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Image" descr="Image"/>
          <p:cNvPicPr>
            <a:picLocks noChangeAspect="0"/>
          </p:cNvPicPr>
          <p:nvPr/>
        </p:nvPicPr>
        <p:blipFill>
          <a:blip r:embed="rId2">
            <a:extLst/>
          </a:blip>
          <a:stretch>
            <a:fillRect/>
          </a:stretch>
        </p:blipFill>
        <p:spPr>
          <a:xfrm>
            <a:off x="-299201" y="-214781"/>
            <a:ext cx="13480110" cy="2166009"/>
          </a:xfrm>
          <a:prstGeom prst="rect">
            <a:avLst/>
          </a:prstGeom>
        </p:spPr>
      </p:pic>
      <p:sp>
        <p:nvSpPr>
          <p:cNvPr id="335"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sp>
        <p:nvSpPr>
          <p:cNvPr id="336" name="There was a time when a vast majority of the people in our lives could be changed by Scripture.…"/>
          <p:cNvSpPr txBox="1"/>
          <p:nvPr/>
        </p:nvSpPr>
        <p:spPr>
          <a:xfrm>
            <a:off x="431584" y="1952557"/>
            <a:ext cx="7115803" cy="734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89111" indent="-289111" algn="l" defTabSz="457200">
              <a:spcBef>
                <a:spcPts val="2000"/>
              </a:spcBef>
              <a:buClr>
                <a:srgbClr val="A1A1A1"/>
              </a:buClr>
              <a:buSzPct val="100000"/>
              <a:buAutoNum type="arabicPeriod" startAt="1"/>
              <a:defRPr sz="4800">
                <a:solidFill>
                  <a:srgbClr val="101010"/>
                </a:solidFill>
                <a:latin typeface="Georgia"/>
                <a:ea typeface="Georgia"/>
                <a:cs typeface="Georgia"/>
                <a:sym typeface="Georgia"/>
              </a:defRPr>
            </a:pPr>
            <a:r>
              <a:rPr b="1"/>
              <a:t>There was a time when a vast majority of the people in our lives could be changed by Scripture. </a:t>
            </a:r>
            <a:endParaRPr b="1"/>
          </a:p>
          <a:p>
            <a:pPr marL="289111" indent="-289111" algn="l" defTabSz="457200">
              <a:spcBef>
                <a:spcPts val="2000"/>
              </a:spcBef>
              <a:buClr>
                <a:srgbClr val="A1A1A1"/>
              </a:buClr>
              <a:buSzPct val="100000"/>
              <a:buAutoNum type="arabicPeriod" startAt="1"/>
              <a:defRPr sz="4800">
                <a:solidFill>
                  <a:srgbClr val="101010"/>
                </a:solidFill>
                <a:latin typeface="Georgia"/>
                <a:ea typeface="Georgia"/>
                <a:cs typeface="Georgia"/>
                <a:sym typeface="Georgia"/>
              </a:defRPr>
            </a:pPr>
            <a:r>
              <a:rPr b="1"/>
              <a:t>But in the 21st Century, it has become very difficult to get people to listen</a:t>
            </a:r>
          </a:p>
        </p:txBody>
      </p:sp>
      <p:pic>
        <p:nvPicPr>
          <p:cNvPr id="337" name="Image" descr="Image"/>
          <p:cNvPicPr>
            <a:picLocks noChangeAspect="1"/>
          </p:cNvPicPr>
          <p:nvPr/>
        </p:nvPicPr>
        <p:blipFill>
          <a:blip r:embed="rId3">
            <a:extLst/>
          </a:blip>
          <a:srcRect l="4373" t="10785" r="14668" b="0"/>
          <a:stretch>
            <a:fillRect/>
          </a:stretch>
        </p:blipFill>
        <p:spPr>
          <a:xfrm>
            <a:off x="6711818" y="1743944"/>
            <a:ext cx="6300447" cy="8044199"/>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8" y="31"/>
                  <a:pt x="10985" y="61"/>
                </a:cubicBezTo>
                <a:cubicBezTo>
                  <a:pt x="10890" y="128"/>
                  <a:pt x="10840" y="133"/>
                  <a:pt x="10682" y="90"/>
                </a:cubicBezTo>
                <a:cubicBezTo>
                  <a:pt x="10538" y="51"/>
                  <a:pt x="10472" y="51"/>
                  <a:pt x="10406" y="94"/>
                </a:cubicBezTo>
                <a:cubicBezTo>
                  <a:pt x="10304" y="160"/>
                  <a:pt x="10355" y="158"/>
                  <a:pt x="8340" y="195"/>
                </a:cubicBezTo>
                <a:cubicBezTo>
                  <a:pt x="7006" y="220"/>
                  <a:pt x="6745" y="237"/>
                  <a:pt x="6446" y="318"/>
                </a:cubicBezTo>
                <a:cubicBezTo>
                  <a:pt x="6000" y="438"/>
                  <a:pt x="5876" y="534"/>
                  <a:pt x="5544" y="1014"/>
                </a:cubicBezTo>
                <a:cubicBezTo>
                  <a:pt x="5318" y="1340"/>
                  <a:pt x="5129" y="1520"/>
                  <a:pt x="4453" y="2050"/>
                </a:cubicBezTo>
                <a:lnTo>
                  <a:pt x="3637" y="2692"/>
                </a:lnTo>
                <a:lnTo>
                  <a:pt x="3651" y="3072"/>
                </a:lnTo>
                <a:lnTo>
                  <a:pt x="3664" y="3453"/>
                </a:lnTo>
                <a:lnTo>
                  <a:pt x="3323" y="3860"/>
                </a:lnTo>
                <a:cubicBezTo>
                  <a:pt x="3069" y="4162"/>
                  <a:pt x="2948" y="4266"/>
                  <a:pt x="2854" y="4266"/>
                </a:cubicBezTo>
                <a:cubicBezTo>
                  <a:pt x="2732" y="4266"/>
                  <a:pt x="2732" y="4270"/>
                  <a:pt x="2829" y="4354"/>
                </a:cubicBezTo>
                <a:cubicBezTo>
                  <a:pt x="2928" y="4440"/>
                  <a:pt x="2911" y="4452"/>
                  <a:pt x="2319" y="4710"/>
                </a:cubicBezTo>
                <a:cubicBezTo>
                  <a:pt x="1300" y="5155"/>
                  <a:pt x="1202" y="5202"/>
                  <a:pt x="991" y="5358"/>
                </a:cubicBezTo>
                <a:cubicBezTo>
                  <a:pt x="712" y="5564"/>
                  <a:pt x="726" y="5694"/>
                  <a:pt x="1055" y="5985"/>
                </a:cubicBezTo>
                <a:cubicBezTo>
                  <a:pt x="1202" y="6115"/>
                  <a:pt x="1322" y="6266"/>
                  <a:pt x="1322" y="6322"/>
                </a:cubicBezTo>
                <a:cubicBezTo>
                  <a:pt x="1322" y="6380"/>
                  <a:pt x="1204" y="6517"/>
                  <a:pt x="1043" y="6645"/>
                </a:cubicBezTo>
                <a:cubicBezTo>
                  <a:pt x="774" y="6859"/>
                  <a:pt x="764" y="6877"/>
                  <a:pt x="762" y="7148"/>
                </a:cubicBezTo>
                <a:cubicBezTo>
                  <a:pt x="759" y="7408"/>
                  <a:pt x="746" y="7437"/>
                  <a:pt x="567" y="7546"/>
                </a:cubicBezTo>
                <a:cubicBezTo>
                  <a:pt x="353" y="7678"/>
                  <a:pt x="334" y="7768"/>
                  <a:pt x="447" y="8101"/>
                </a:cubicBezTo>
                <a:cubicBezTo>
                  <a:pt x="512" y="8290"/>
                  <a:pt x="507" y="8332"/>
                  <a:pt x="409" y="8463"/>
                </a:cubicBezTo>
                <a:cubicBezTo>
                  <a:pt x="80" y="8904"/>
                  <a:pt x="3" y="9069"/>
                  <a:pt x="0" y="9350"/>
                </a:cubicBezTo>
                <a:cubicBezTo>
                  <a:pt x="-6" y="9836"/>
                  <a:pt x="116" y="9951"/>
                  <a:pt x="1107" y="10379"/>
                </a:cubicBezTo>
                <a:cubicBezTo>
                  <a:pt x="2343" y="10914"/>
                  <a:pt x="2372" y="10931"/>
                  <a:pt x="2598" y="11283"/>
                </a:cubicBezTo>
                <a:cubicBezTo>
                  <a:pt x="2763" y="11540"/>
                  <a:pt x="3530" y="12526"/>
                  <a:pt x="4079" y="13187"/>
                </a:cubicBezTo>
                <a:cubicBezTo>
                  <a:pt x="4200" y="13333"/>
                  <a:pt x="4214" y="13402"/>
                  <a:pt x="4206" y="13842"/>
                </a:cubicBezTo>
                <a:cubicBezTo>
                  <a:pt x="4200" y="14169"/>
                  <a:pt x="4171" y="14359"/>
                  <a:pt x="4120" y="14407"/>
                </a:cubicBezTo>
                <a:cubicBezTo>
                  <a:pt x="4064" y="14460"/>
                  <a:pt x="4062" y="14488"/>
                  <a:pt x="4111" y="14511"/>
                </a:cubicBezTo>
                <a:cubicBezTo>
                  <a:pt x="4182" y="14546"/>
                  <a:pt x="3959" y="14766"/>
                  <a:pt x="3852" y="14766"/>
                </a:cubicBezTo>
                <a:cubicBezTo>
                  <a:pt x="3820" y="14766"/>
                  <a:pt x="3675" y="14843"/>
                  <a:pt x="3530" y="14937"/>
                </a:cubicBezTo>
                <a:cubicBezTo>
                  <a:pt x="3365" y="15042"/>
                  <a:pt x="3194" y="15110"/>
                  <a:pt x="3077" y="15116"/>
                </a:cubicBezTo>
                <a:cubicBezTo>
                  <a:pt x="2973" y="15121"/>
                  <a:pt x="2822" y="15152"/>
                  <a:pt x="2742" y="15187"/>
                </a:cubicBezTo>
                <a:cubicBezTo>
                  <a:pt x="2662" y="15221"/>
                  <a:pt x="2543" y="15246"/>
                  <a:pt x="2478" y="15240"/>
                </a:cubicBezTo>
                <a:cubicBezTo>
                  <a:pt x="2411" y="15234"/>
                  <a:pt x="2445" y="15259"/>
                  <a:pt x="2557" y="15299"/>
                </a:cubicBezTo>
                <a:cubicBezTo>
                  <a:pt x="2808" y="15388"/>
                  <a:pt x="2750" y="15463"/>
                  <a:pt x="2431" y="15464"/>
                </a:cubicBezTo>
                <a:cubicBezTo>
                  <a:pt x="2294" y="15464"/>
                  <a:pt x="2128" y="15477"/>
                  <a:pt x="2062" y="15491"/>
                </a:cubicBezTo>
                <a:cubicBezTo>
                  <a:pt x="1912" y="15522"/>
                  <a:pt x="1780" y="15744"/>
                  <a:pt x="1825" y="15889"/>
                </a:cubicBezTo>
                <a:cubicBezTo>
                  <a:pt x="1844" y="15949"/>
                  <a:pt x="1869" y="16080"/>
                  <a:pt x="1878" y="16181"/>
                </a:cubicBezTo>
                <a:cubicBezTo>
                  <a:pt x="1893" y="16332"/>
                  <a:pt x="1944" y="16399"/>
                  <a:pt x="2175" y="16563"/>
                </a:cubicBezTo>
                <a:cubicBezTo>
                  <a:pt x="2444" y="16754"/>
                  <a:pt x="2450" y="16763"/>
                  <a:pt x="2333" y="16820"/>
                </a:cubicBezTo>
                <a:cubicBezTo>
                  <a:pt x="2171" y="16899"/>
                  <a:pt x="2180" y="16970"/>
                  <a:pt x="2360" y="17062"/>
                </a:cubicBezTo>
                <a:cubicBezTo>
                  <a:pt x="2441" y="17104"/>
                  <a:pt x="2508" y="17160"/>
                  <a:pt x="2508" y="17186"/>
                </a:cubicBezTo>
                <a:cubicBezTo>
                  <a:pt x="2508" y="17212"/>
                  <a:pt x="2600" y="17308"/>
                  <a:pt x="2712" y="17399"/>
                </a:cubicBezTo>
                <a:cubicBezTo>
                  <a:pt x="2824" y="17490"/>
                  <a:pt x="2924" y="17607"/>
                  <a:pt x="2934" y="17660"/>
                </a:cubicBezTo>
                <a:cubicBezTo>
                  <a:pt x="2944" y="17713"/>
                  <a:pt x="2987" y="17765"/>
                  <a:pt x="3029" y="17776"/>
                </a:cubicBezTo>
                <a:cubicBezTo>
                  <a:pt x="3085" y="17790"/>
                  <a:pt x="3095" y="17763"/>
                  <a:pt x="3067" y="17676"/>
                </a:cubicBezTo>
                <a:cubicBezTo>
                  <a:pt x="3035" y="17575"/>
                  <a:pt x="3054" y="17548"/>
                  <a:pt x="3187" y="17509"/>
                </a:cubicBezTo>
                <a:cubicBezTo>
                  <a:pt x="3365" y="17456"/>
                  <a:pt x="3539" y="17505"/>
                  <a:pt x="3598" y="17626"/>
                </a:cubicBezTo>
                <a:cubicBezTo>
                  <a:pt x="3639" y="17709"/>
                  <a:pt x="3543" y="17879"/>
                  <a:pt x="3455" y="17879"/>
                </a:cubicBezTo>
                <a:cubicBezTo>
                  <a:pt x="3423" y="17879"/>
                  <a:pt x="3398" y="17911"/>
                  <a:pt x="3398" y="17949"/>
                </a:cubicBezTo>
                <a:cubicBezTo>
                  <a:pt x="3398" y="18026"/>
                  <a:pt x="3650" y="18092"/>
                  <a:pt x="3753" y="18042"/>
                </a:cubicBezTo>
                <a:cubicBezTo>
                  <a:pt x="3789" y="18025"/>
                  <a:pt x="3909" y="18084"/>
                  <a:pt x="4021" y="18174"/>
                </a:cubicBezTo>
                <a:lnTo>
                  <a:pt x="4223" y="18337"/>
                </a:lnTo>
                <a:lnTo>
                  <a:pt x="3819" y="19095"/>
                </a:lnTo>
                <a:cubicBezTo>
                  <a:pt x="3597" y="19513"/>
                  <a:pt x="3263" y="20178"/>
                  <a:pt x="3077" y="20574"/>
                </a:cubicBezTo>
                <a:cubicBezTo>
                  <a:pt x="2890" y="20970"/>
                  <a:pt x="2713" y="21342"/>
                  <a:pt x="2682" y="21401"/>
                </a:cubicBezTo>
                <a:cubicBezTo>
                  <a:pt x="2652" y="21460"/>
                  <a:pt x="2626" y="21528"/>
                  <a:pt x="2626" y="21552"/>
                </a:cubicBezTo>
                <a:cubicBezTo>
                  <a:pt x="2626" y="21580"/>
                  <a:pt x="6139" y="21597"/>
                  <a:pt x="12110" y="21597"/>
                </a:cubicBezTo>
                <a:cubicBezTo>
                  <a:pt x="17326" y="21597"/>
                  <a:pt x="21594" y="21581"/>
                  <a:pt x="21594" y="21562"/>
                </a:cubicBezTo>
                <a:cubicBezTo>
                  <a:pt x="21594" y="21543"/>
                  <a:pt x="21566" y="21402"/>
                  <a:pt x="21533" y="21249"/>
                </a:cubicBezTo>
                <a:cubicBezTo>
                  <a:pt x="21499" y="21095"/>
                  <a:pt x="21445" y="20739"/>
                  <a:pt x="21414" y="20458"/>
                </a:cubicBezTo>
                <a:cubicBezTo>
                  <a:pt x="21383" y="20177"/>
                  <a:pt x="21317" y="19717"/>
                  <a:pt x="21267" y="19436"/>
                </a:cubicBezTo>
                <a:cubicBezTo>
                  <a:pt x="21217" y="19155"/>
                  <a:pt x="21152" y="18779"/>
                  <a:pt x="21122" y="18600"/>
                </a:cubicBezTo>
                <a:cubicBezTo>
                  <a:pt x="21044" y="18132"/>
                  <a:pt x="20897" y="17508"/>
                  <a:pt x="20827" y="17346"/>
                </a:cubicBezTo>
                <a:cubicBezTo>
                  <a:pt x="20752" y="17174"/>
                  <a:pt x="20490" y="16458"/>
                  <a:pt x="20375" y="16114"/>
                </a:cubicBezTo>
                <a:cubicBezTo>
                  <a:pt x="20285" y="15844"/>
                  <a:pt x="20280" y="15813"/>
                  <a:pt x="20175" y="14790"/>
                </a:cubicBezTo>
                <a:cubicBezTo>
                  <a:pt x="20138" y="14432"/>
                  <a:pt x="20093" y="14108"/>
                  <a:pt x="20076" y="14069"/>
                </a:cubicBezTo>
                <a:cubicBezTo>
                  <a:pt x="20058" y="14031"/>
                  <a:pt x="20021" y="13802"/>
                  <a:pt x="19991" y="13559"/>
                </a:cubicBezTo>
                <a:cubicBezTo>
                  <a:pt x="19962" y="13316"/>
                  <a:pt x="19914" y="12929"/>
                  <a:pt x="19884" y="12699"/>
                </a:cubicBezTo>
                <a:cubicBezTo>
                  <a:pt x="19854" y="12469"/>
                  <a:pt x="19720" y="11939"/>
                  <a:pt x="19586" y="11522"/>
                </a:cubicBezTo>
                <a:cubicBezTo>
                  <a:pt x="19438" y="11060"/>
                  <a:pt x="19341" y="10656"/>
                  <a:pt x="19341" y="10489"/>
                </a:cubicBezTo>
                <a:cubicBezTo>
                  <a:pt x="19341" y="10323"/>
                  <a:pt x="19272" y="10025"/>
                  <a:pt x="19164" y="9733"/>
                </a:cubicBezTo>
                <a:cubicBezTo>
                  <a:pt x="19067" y="9467"/>
                  <a:pt x="18986" y="9193"/>
                  <a:pt x="18986" y="9123"/>
                </a:cubicBezTo>
                <a:cubicBezTo>
                  <a:pt x="18986" y="9053"/>
                  <a:pt x="18943" y="8881"/>
                  <a:pt x="18891" y="8740"/>
                </a:cubicBezTo>
                <a:cubicBezTo>
                  <a:pt x="18839" y="8599"/>
                  <a:pt x="18811" y="8427"/>
                  <a:pt x="18828" y="8358"/>
                </a:cubicBezTo>
                <a:cubicBezTo>
                  <a:pt x="18846" y="8289"/>
                  <a:pt x="18834" y="8151"/>
                  <a:pt x="18801" y="8050"/>
                </a:cubicBezTo>
                <a:cubicBezTo>
                  <a:pt x="18768" y="7950"/>
                  <a:pt x="18732" y="7783"/>
                  <a:pt x="18722" y="7681"/>
                </a:cubicBezTo>
                <a:cubicBezTo>
                  <a:pt x="18712" y="7578"/>
                  <a:pt x="18651" y="7360"/>
                  <a:pt x="18586" y="7194"/>
                </a:cubicBezTo>
                <a:cubicBezTo>
                  <a:pt x="18522" y="7027"/>
                  <a:pt x="18423" y="6734"/>
                  <a:pt x="18366" y="6543"/>
                </a:cubicBezTo>
                <a:cubicBezTo>
                  <a:pt x="18158" y="5843"/>
                  <a:pt x="17864" y="5210"/>
                  <a:pt x="17134" y="3894"/>
                </a:cubicBezTo>
                <a:cubicBezTo>
                  <a:pt x="16691" y="3097"/>
                  <a:pt x="16450" y="2790"/>
                  <a:pt x="15712" y="2087"/>
                </a:cubicBezTo>
                <a:cubicBezTo>
                  <a:pt x="15280" y="1674"/>
                  <a:pt x="14868" y="1388"/>
                  <a:pt x="14414" y="1185"/>
                </a:cubicBezTo>
                <a:cubicBezTo>
                  <a:pt x="14263" y="1118"/>
                  <a:pt x="14126" y="1035"/>
                  <a:pt x="14110" y="1001"/>
                </a:cubicBezTo>
                <a:cubicBezTo>
                  <a:pt x="14093" y="967"/>
                  <a:pt x="13963" y="909"/>
                  <a:pt x="13821" y="874"/>
                </a:cubicBezTo>
                <a:cubicBezTo>
                  <a:pt x="13679" y="839"/>
                  <a:pt x="13490" y="771"/>
                  <a:pt x="13400" y="723"/>
                </a:cubicBezTo>
                <a:cubicBezTo>
                  <a:pt x="13310" y="675"/>
                  <a:pt x="13154" y="626"/>
                  <a:pt x="13053" y="616"/>
                </a:cubicBezTo>
                <a:cubicBezTo>
                  <a:pt x="12837" y="595"/>
                  <a:pt x="12502" y="451"/>
                  <a:pt x="12521" y="388"/>
                </a:cubicBezTo>
                <a:cubicBezTo>
                  <a:pt x="12536" y="339"/>
                  <a:pt x="11639" y="59"/>
                  <a:pt x="11310" y="11"/>
                </a:cubicBezTo>
                <a:cubicBezTo>
                  <a:pt x="11230" y="-1"/>
                  <a:pt x="11171" y="-3"/>
                  <a:pt x="11120" y="5"/>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6">
                                            <p:txEl>
                                              <p:pRg st="1" end="1"/>
                                            </p:txEl>
                                          </p:spTgt>
                                        </p:tgtEl>
                                        <p:attrNameLst>
                                          <p:attrName>style.visibility</p:attrName>
                                        </p:attrNameLst>
                                      </p:cBhvr>
                                      <p:to>
                                        <p:strVal val="visible"/>
                                      </p:to>
                                    </p:set>
                                    <p:animEffect filter="dissolve" transition="in">
                                      <p:cBhvr>
                                        <p:cTn id="7" dur="700"/>
                                        <p:tgtEl>
                                          <p:spTgt spid="33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NO absolute truth"/>
          <p:cNvSpPr/>
          <p:nvPr/>
        </p:nvSpPr>
        <p:spPr>
          <a:xfrm>
            <a:off x="676913" y="4548602"/>
            <a:ext cx="5760721" cy="822961"/>
          </a:xfrm>
          <a:prstGeom prst="roundRect">
            <a:avLst>
              <a:gd name="adj" fmla="val 17873"/>
            </a:avLst>
          </a:prstGeom>
          <a:gradFill>
            <a:gsLst>
              <a:gs pos="0">
                <a:srgbClr val="945200"/>
              </a:gs>
              <a:gs pos="100000">
                <a:srgbClr val="4C263D"/>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NO absolute truth </a:t>
            </a:r>
          </a:p>
        </p:txBody>
      </p:sp>
      <p:sp>
        <p:nvSpPr>
          <p:cNvPr id="340" name="Sec. Education"/>
          <p:cNvSpPr/>
          <p:nvPr/>
        </p:nvSpPr>
        <p:spPr>
          <a:xfrm>
            <a:off x="716125" y="3554850"/>
            <a:ext cx="5760721" cy="822961"/>
          </a:xfrm>
          <a:prstGeom prst="roundRect">
            <a:avLst>
              <a:gd name="adj" fmla="val 17873"/>
            </a:avLst>
          </a:prstGeom>
          <a:gradFill>
            <a:gsLst>
              <a:gs pos="0">
                <a:srgbClr val="945200"/>
              </a:gs>
              <a:gs pos="100000">
                <a:srgbClr val="4C263D"/>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Sec. Education</a:t>
            </a:r>
          </a:p>
        </p:txBody>
      </p:sp>
      <p:sp>
        <p:nvSpPr>
          <p:cNvPr id="341" name="Wealth / Ease"/>
          <p:cNvSpPr/>
          <p:nvPr/>
        </p:nvSpPr>
        <p:spPr>
          <a:xfrm>
            <a:off x="676913" y="7517916"/>
            <a:ext cx="5760721" cy="822961"/>
          </a:xfrm>
          <a:prstGeom prst="roundRect">
            <a:avLst>
              <a:gd name="adj" fmla="val 17873"/>
            </a:avLst>
          </a:prstGeom>
          <a:gradFill>
            <a:gsLst>
              <a:gs pos="0">
                <a:srgbClr val="945200"/>
              </a:gs>
              <a:gs pos="100000">
                <a:srgbClr val="4C263D"/>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Wealth / Ease</a:t>
            </a:r>
          </a:p>
        </p:txBody>
      </p:sp>
      <p:sp>
        <p:nvSpPr>
          <p:cNvPr id="342" name="Diversity / Confusion"/>
          <p:cNvSpPr/>
          <p:nvPr/>
        </p:nvSpPr>
        <p:spPr>
          <a:xfrm>
            <a:off x="6986905" y="5538373"/>
            <a:ext cx="5760721" cy="822961"/>
          </a:xfrm>
          <a:prstGeom prst="roundRect">
            <a:avLst>
              <a:gd name="adj" fmla="val 17873"/>
            </a:avLst>
          </a:prstGeom>
          <a:solidFill>
            <a:srgbClr val="DCDD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Diversity / Confusion</a:t>
            </a:r>
          </a:p>
        </p:txBody>
      </p:sp>
      <p:sp>
        <p:nvSpPr>
          <p:cNvPr id="343" name="Social In Focus"/>
          <p:cNvSpPr/>
          <p:nvPr/>
        </p:nvSpPr>
        <p:spPr>
          <a:xfrm>
            <a:off x="6986905" y="6528145"/>
            <a:ext cx="5760721" cy="822961"/>
          </a:xfrm>
          <a:prstGeom prst="roundRect">
            <a:avLst>
              <a:gd name="adj" fmla="val 17873"/>
            </a:avLst>
          </a:prstGeom>
          <a:solidFill>
            <a:srgbClr val="DCDD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Social In Focus</a:t>
            </a:r>
          </a:p>
        </p:txBody>
      </p:sp>
      <p:sp>
        <p:nvSpPr>
          <p:cNvPr id="344" name="Subjective Truth"/>
          <p:cNvSpPr/>
          <p:nvPr/>
        </p:nvSpPr>
        <p:spPr>
          <a:xfrm>
            <a:off x="6986905" y="4548602"/>
            <a:ext cx="5760721" cy="822961"/>
          </a:xfrm>
          <a:prstGeom prst="roundRect">
            <a:avLst>
              <a:gd name="adj" fmla="val 17873"/>
            </a:avLst>
          </a:prstGeom>
          <a:solidFill>
            <a:srgbClr val="DCDD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Subjective Truth</a:t>
            </a:r>
          </a:p>
        </p:txBody>
      </p:sp>
      <p:sp>
        <p:nvSpPr>
          <p:cNvPr id="345" name="False Doctrine"/>
          <p:cNvSpPr/>
          <p:nvPr/>
        </p:nvSpPr>
        <p:spPr>
          <a:xfrm>
            <a:off x="6986905" y="3554850"/>
            <a:ext cx="5760721" cy="822961"/>
          </a:xfrm>
          <a:prstGeom prst="roundRect">
            <a:avLst>
              <a:gd name="adj" fmla="val 17873"/>
            </a:avLst>
          </a:prstGeom>
          <a:solidFill>
            <a:srgbClr val="DCDD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False Doctrine</a:t>
            </a:r>
          </a:p>
        </p:txBody>
      </p:sp>
      <p:sp>
        <p:nvSpPr>
          <p:cNvPr id="346" name="Secular / Worldly"/>
          <p:cNvSpPr/>
          <p:nvPr/>
        </p:nvSpPr>
        <p:spPr>
          <a:xfrm>
            <a:off x="79488" y="2338015"/>
            <a:ext cx="6409945" cy="1041401"/>
          </a:xfrm>
          <a:prstGeom prst="roundRect">
            <a:avLst>
              <a:gd name="adj" fmla="val 18293"/>
            </a:avLst>
          </a:prstGeom>
          <a:gradFill>
            <a:gsLst>
              <a:gs pos="0">
                <a:srgbClr val="212121"/>
              </a:gs>
              <a:gs pos="100000">
                <a:srgbClr val="5E5E5E">
                  <a:alpha val="80273"/>
                </a:srgb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buClrTx/>
              <a:defRPr b="1">
                <a:solidFill>
                  <a:srgbClr val="FFFFFF"/>
                </a:solidFill>
                <a:effectLst>
                  <a:outerShdw sx="100000" sy="100000" kx="0" ky="0" algn="b" rotWithShape="0" blurRad="38100" dist="12700" dir="5400000">
                    <a:srgbClr val="000000">
                      <a:alpha val="50000"/>
                    </a:srgbClr>
                  </a:outerShdw>
                </a:effectLst>
                <a:latin typeface="Century Gothic"/>
                <a:ea typeface="Century Gothic"/>
                <a:cs typeface="Century Gothic"/>
                <a:sym typeface="Century Gothic"/>
              </a:defRPr>
            </a:lvl1pPr>
          </a:lstStyle>
          <a:p>
            <a:pPr/>
            <a:r>
              <a:t>Secular / Worldly</a:t>
            </a:r>
          </a:p>
        </p:txBody>
      </p:sp>
      <p:sp>
        <p:nvSpPr>
          <p:cNvPr id="347" name="Religion / Man Made"/>
          <p:cNvSpPr/>
          <p:nvPr/>
        </p:nvSpPr>
        <p:spPr>
          <a:xfrm>
            <a:off x="6515367" y="2338015"/>
            <a:ext cx="6409945" cy="1041401"/>
          </a:xfrm>
          <a:prstGeom prst="roundRect">
            <a:avLst>
              <a:gd name="adj" fmla="val 18293"/>
            </a:avLst>
          </a:prstGeom>
          <a:gradFill>
            <a:gsLst>
              <a:gs pos="0">
                <a:schemeClr val="accent1">
                  <a:satOff val="11240"/>
                  <a:lumOff val="13356"/>
                </a:schemeClr>
              </a:gs>
              <a:gs pos="100000">
                <a:schemeClr val="accent1"/>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buClrTx/>
              <a:defRPr b="1">
                <a:solidFill>
                  <a:srgbClr val="FFFFFF"/>
                </a:solidFill>
                <a:effectLst>
                  <a:outerShdw sx="100000" sy="100000" kx="0" ky="0" algn="b" rotWithShape="0" blurRad="38100" dist="12700" dir="5400000">
                    <a:srgbClr val="000000">
                      <a:alpha val="50000"/>
                    </a:srgbClr>
                  </a:outerShdw>
                </a:effectLst>
                <a:latin typeface="Century Gothic"/>
                <a:ea typeface="Century Gothic"/>
                <a:cs typeface="Century Gothic"/>
                <a:sym typeface="Century Gothic"/>
              </a:defRPr>
            </a:lvl1pPr>
          </a:lstStyle>
          <a:p>
            <a:pPr/>
            <a:r>
              <a:t>Religion / Man Made</a:t>
            </a:r>
          </a:p>
        </p:txBody>
      </p:sp>
      <p:pic>
        <p:nvPicPr>
          <p:cNvPr id="348" name="Image" descr="Image"/>
          <p:cNvPicPr>
            <a:picLocks noChangeAspect="0"/>
          </p:cNvPicPr>
          <p:nvPr/>
        </p:nvPicPr>
        <p:blipFill>
          <a:blip r:embed="rId2">
            <a:extLst/>
          </a:blip>
          <a:stretch>
            <a:fillRect/>
          </a:stretch>
        </p:blipFill>
        <p:spPr>
          <a:xfrm>
            <a:off x="-299201" y="-214781"/>
            <a:ext cx="13480110" cy="2166009"/>
          </a:xfrm>
          <a:prstGeom prst="rect">
            <a:avLst/>
          </a:prstGeom>
        </p:spPr>
      </p:pic>
      <p:sp>
        <p:nvSpPr>
          <p:cNvPr id="349"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sp>
        <p:nvSpPr>
          <p:cNvPr id="350" name="Self-Centered Focus"/>
          <p:cNvSpPr/>
          <p:nvPr/>
        </p:nvSpPr>
        <p:spPr>
          <a:xfrm>
            <a:off x="6986905" y="8507688"/>
            <a:ext cx="5760721" cy="822961"/>
          </a:xfrm>
          <a:prstGeom prst="roundRect">
            <a:avLst>
              <a:gd name="adj" fmla="val 17873"/>
            </a:avLst>
          </a:prstGeom>
          <a:solidFill>
            <a:srgbClr val="DCDD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Self-Centered Focus</a:t>
            </a:r>
          </a:p>
        </p:txBody>
      </p:sp>
      <p:sp>
        <p:nvSpPr>
          <p:cNvPr id="351" name="Culture of Toleration"/>
          <p:cNvSpPr/>
          <p:nvPr/>
        </p:nvSpPr>
        <p:spPr>
          <a:xfrm>
            <a:off x="716125" y="5538373"/>
            <a:ext cx="5760721" cy="822961"/>
          </a:xfrm>
          <a:prstGeom prst="roundRect">
            <a:avLst>
              <a:gd name="adj" fmla="val 17873"/>
            </a:avLst>
          </a:prstGeom>
          <a:gradFill>
            <a:gsLst>
              <a:gs pos="0">
                <a:srgbClr val="945200"/>
              </a:gs>
              <a:gs pos="100000">
                <a:srgbClr val="4C263D"/>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Culture of Toleration</a:t>
            </a:r>
          </a:p>
        </p:txBody>
      </p:sp>
      <p:sp>
        <p:nvSpPr>
          <p:cNvPr id="352" name="Materialism"/>
          <p:cNvSpPr/>
          <p:nvPr/>
        </p:nvSpPr>
        <p:spPr>
          <a:xfrm>
            <a:off x="741896" y="6528145"/>
            <a:ext cx="5760721" cy="822961"/>
          </a:xfrm>
          <a:prstGeom prst="roundRect">
            <a:avLst>
              <a:gd name="adj" fmla="val 17873"/>
            </a:avLst>
          </a:prstGeom>
          <a:gradFill>
            <a:gsLst>
              <a:gs pos="0">
                <a:srgbClr val="945200"/>
              </a:gs>
              <a:gs pos="100000">
                <a:srgbClr val="4C263D"/>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Materialism</a:t>
            </a:r>
          </a:p>
        </p:txBody>
      </p:sp>
      <p:sp>
        <p:nvSpPr>
          <p:cNvPr id="353" name="Self-Centered Focus"/>
          <p:cNvSpPr/>
          <p:nvPr/>
        </p:nvSpPr>
        <p:spPr>
          <a:xfrm>
            <a:off x="741896" y="8507688"/>
            <a:ext cx="5760721" cy="822961"/>
          </a:xfrm>
          <a:prstGeom prst="roundRect">
            <a:avLst>
              <a:gd name="adj" fmla="val 17873"/>
            </a:avLst>
          </a:prstGeom>
          <a:gradFill>
            <a:gsLst>
              <a:gs pos="0">
                <a:srgbClr val="945200"/>
              </a:gs>
              <a:gs pos="100000">
                <a:srgbClr val="4C263D"/>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Self-Centered Focus</a:t>
            </a:r>
          </a:p>
        </p:txBody>
      </p:sp>
      <p:sp>
        <p:nvSpPr>
          <p:cNvPr id="354" name="Wealth / Ease / Busy"/>
          <p:cNvSpPr/>
          <p:nvPr/>
        </p:nvSpPr>
        <p:spPr>
          <a:xfrm>
            <a:off x="6986905" y="7517916"/>
            <a:ext cx="5760721" cy="822961"/>
          </a:xfrm>
          <a:prstGeom prst="roundRect">
            <a:avLst>
              <a:gd name="adj" fmla="val 17873"/>
            </a:avLst>
          </a:prstGeom>
          <a:solidFill>
            <a:srgbClr val="DCDD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40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Wealth / Ease / Busy</a:t>
            </a:r>
          </a:p>
        </p:txBody>
      </p:sp>
      <p:pic>
        <p:nvPicPr>
          <p:cNvPr id="355" name="Image" descr="Image"/>
          <p:cNvPicPr>
            <a:picLocks noChangeAspect="1"/>
          </p:cNvPicPr>
          <p:nvPr/>
        </p:nvPicPr>
        <p:blipFill>
          <a:blip r:embed="rId3">
            <a:extLst/>
          </a:blip>
          <a:stretch>
            <a:fillRect/>
          </a:stretch>
        </p:blipFill>
        <p:spPr>
          <a:xfrm>
            <a:off x="-138691" y="3309500"/>
            <a:ext cx="1130524" cy="5955802"/>
          </a:xfrm>
          <a:prstGeom prst="rect">
            <a:avLst/>
          </a:prstGeom>
          <a:ln w="12700">
            <a:miter lim="400000"/>
          </a:ln>
        </p:spPr>
      </p:pic>
      <p:pic>
        <p:nvPicPr>
          <p:cNvPr id="356" name="Image" descr="Image"/>
          <p:cNvPicPr>
            <a:picLocks noChangeAspect="1"/>
          </p:cNvPicPr>
          <p:nvPr/>
        </p:nvPicPr>
        <p:blipFill>
          <a:blip r:embed="rId3">
            <a:extLst/>
          </a:blip>
          <a:stretch>
            <a:fillRect/>
          </a:stretch>
        </p:blipFill>
        <p:spPr>
          <a:xfrm>
            <a:off x="6177857" y="3309500"/>
            <a:ext cx="1130524" cy="59558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40"/>
                                        </p:tgtEl>
                                        <p:attrNameLst>
                                          <p:attrName>style.visibility</p:attrName>
                                        </p:attrNameLst>
                                      </p:cBhvr>
                                      <p:to>
                                        <p:strVal val="visible"/>
                                      </p:to>
                                    </p:set>
                                    <p:anim calcmode="lin" valueType="num">
                                      <p:cBhvr>
                                        <p:cTn id="7" dur="2500" fill="hold"/>
                                        <p:tgtEl>
                                          <p:spTgt spid="340"/>
                                        </p:tgtEl>
                                        <p:attrNameLst>
                                          <p:attrName>ppt_w</p:attrName>
                                        </p:attrNameLst>
                                      </p:cBhvr>
                                      <p:tavLst>
                                        <p:tav tm="0">
                                          <p:val>
                                            <p:fltVal val="0"/>
                                          </p:val>
                                        </p:tav>
                                        <p:tav tm="100000">
                                          <p:val>
                                            <p:strVal val="#ppt_w"/>
                                          </p:val>
                                        </p:tav>
                                      </p:tavLst>
                                    </p:anim>
                                    <p:anim calcmode="lin" valueType="num">
                                      <p:cBhvr>
                                        <p:cTn id="8" dur="2500" fill="hold"/>
                                        <p:tgtEl>
                                          <p:spTgt spid="34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39"/>
                                        </p:tgtEl>
                                        <p:attrNameLst>
                                          <p:attrName>style.visibility</p:attrName>
                                        </p:attrNameLst>
                                      </p:cBhvr>
                                      <p:to>
                                        <p:strVal val="visible"/>
                                      </p:to>
                                    </p:set>
                                    <p:anim calcmode="lin" valueType="num">
                                      <p:cBhvr>
                                        <p:cTn id="13" dur="2500" fill="hold"/>
                                        <p:tgtEl>
                                          <p:spTgt spid="339"/>
                                        </p:tgtEl>
                                        <p:attrNameLst>
                                          <p:attrName>ppt_w</p:attrName>
                                        </p:attrNameLst>
                                      </p:cBhvr>
                                      <p:tavLst>
                                        <p:tav tm="0">
                                          <p:val>
                                            <p:fltVal val="0"/>
                                          </p:val>
                                        </p:tav>
                                        <p:tav tm="100000">
                                          <p:val>
                                            <p:strVal val="#ppt_w"/>
                                          </p:val>
                                        </p:tav>
                                      </p:tavLst>
                                    </p:anim>
                                    <p:anim calcmode="lin" valueType="num">
                                      <p:cBhvr>
                                        <p:cTn id="14" dur="2500" fill="hold"/>
                                        <p:tgtEl>
                                          <p:spTgt spid="33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351"/>
                                        </p:tgtEl>
                                        <p:attrNameLst>
                                          <p:attrName>style.visibility</p:attrName>
                                        </p:attrNameLst>
                                      </p:cBhvr>
                                      <p:to>
                                        <p:strVal val="visible"/>
                                      </p:to>
                                    </p:set>
                                    <p:anim calcmode="lin" valueType="num">
                                      <p:cBhvr>
                                        <p:cTn id="19" dur="2500" fill="hold"/>
                                        <p:tgtEl>
                                          <p:spTgt spid="351"/>
                                        </p:tgtEl>
                                        <p:attrNameLst>
                                          <p:attrName>ppt_w</p:attrName>
                                        </p:attrNameLst>
                                      </p:cBhvr>
                                      <p:tavLst>
                                        <p:tav tm="0">
                                          <p:val>
                                            <p:fltVal val="0"/>
                                          </p:val>
                                        </p:tav>
                                        <p:tav tm="100000">
                                          <p:val>
                                            <p:strVal val="#ppt_w"/>
                                          </p:val>
                                        </p:tav>
                                      </p:tavLst>
                                    </p:anim>
                                    <p:anim calcmode="lin" valueType="num">
                                      <p:cBhvr>
                                        <p:cTn id="20" dur="2500" fill="hold"/>
                                        <p:tgtEl>
                                          <p:spTgt spid="35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352"/>
                                        </p:tgtEl>
                                        <p:attrNameLst>
                                          <p:attrName>style.visibility</p:attrName>
                                        </p:attrNameLst>
                                      </p:cBhvr>
                                      <p:to>
                                        <p:strVal val="visible"/>
                                      </p:to>
                                    </p:set>
                                    <p:anim calcmode="lin" valueType="num">
                                      <p:cBhvr>
                                        <p:cTn id="25" dur="2500" fill="hold"/>
                                        <p:tgtEl>
                                          <p:spTgt spid="352"/>
                                        </p:tgtEl>
                                        <p:attrNameLst>
                                          <p:attrName>ppt_w</p:attrName>
                                        </p:attrNameLst>
                                      </p:cBhvr>
                                      <p:tavLst>
                                        <p:tav tm="0">
                                          <p:val>
                                            <p:fltVal val="0"/>
                                          </p:val>
                                        </p:tav>
                                        <p:tav tm="100000">
                                          <p:val>
                                            <p:strVal val="#ppt_w"/>
                                          </p:val>
                                        </p:tav>
                                      </p:tavLst>
                                    </p:anim>
                                    <p:anim calcmode="lin" valueType="num">
                                      <p:cBhvr>
                                        <p:cTn id="26" dur="2500" fill="hold"/>
                                        <p:tgtEl>
                                          <p:spTgt spid="35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341"/>
                                        </p:tgtEl>
                                        <p:attrNameLst>
                                          <p:attrName>style.visibility</p:attrName>
                                        </p:attrNameLst>
                                      </p:cBhvr>
                                      <p:to>
                                        <p:strVal val="visible"/>
                                      </p:to>
                                    </p:set>
                                    <p:anim calcmode="lin" valueType="num">
                                      <p:cBhvr>
                                        <p:cTn id="31" dur="2500" fill="hold"/>
                                        <p:tgtEl>
                                          <p:spTgt spid="341"/>
                                        </p:tgtEl>
                                        <p:attrNameLst>
                                          <p:attrName>ppt_w</p:attrName>
                                        </p:attrNameLst>
                                      </p:cBhvr>
                                      <p:tavLst>
                                        <p:tav tm="0">
                                          <p:val>
                                            <p:fltVal val="0"/>
                                          </p:val>
                                        </p:tav>
                                        <p:tav tm="100000">
                                          <p:val>
                                            <p:strVal val="#ppt_w"/>
                                          </p:val>
                                        </p:tav>
                                      </p:tavLst>
                                    </p:anim>
                                    <p:anim calcmode="lin" valueType="num">
                                      <p:cBhvr>
                                        <p:cTn id="32" dur="2500" fill="hold"/>
                                        <p:tgtEl>
                                          <p:spTgt spid="34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6" presetID="23" grpId="6" fill="hold">
                                  <p:stCondLst>
                                    <p:cond delay="0"/>
                                  </p:stCondLst>
                                  <p:iterate type="el" backwards="0">
                                    <p:tmAbs val="0"/>
                                  </p:iterate>
                                  <p:childTnLst>
                                    <p:set>
                                      <p:cBhvr>
                                        <p:cTn id="36" fill="hold"/>
                                        <p:tgtEl>
                                          <p:spTgt spid="353"/>
                                        </p:tgtEl>
                                        <p:attrNameLst>
                                          <p:attrName>style.visibility</p:attrName>
                                        </p:attrNameLst>
                                      </p:cBhvr>
                                      <p:to>
                                        <p:strVal val="visible"/>
                                      </p:to>
                                    </p:set>
                                    <p:anim calcmode="lin" valueType="num">
                                      <p:cBhvr>
                                        <p:cTn id="37" dur="2500" fill="hold"/>
                                        <p:tgtEl>
                                          <p:spTgt spid="353"/>
                                        </p:tgtEl>
                                        <p:attrNameLst>
                                          <p:attrName>ppt_w</p:attrName>
                                        </p:attrNameLst>
                                      </p:cBhvr>
                                      <p:tavLst>
                                        <p:tav tm="0">
                                          <p:val>
                                            <p:fltVal val="0"/>
                                          </p:val>
                                        </p:tav>
                                        <p:tav tm="100000">
                                          <p:val>
                                            <p:strVal val="#ppt_w"/>
                                          </p:val>
                                        </p:tav>
                                      </p:tavLst>
                                    </p:anim>
                                    <p:anim calcmode="lin" valueType="num">
                                      <p:cBhvr>
                                        <p:cTn id="38" dur="2500" fill="hold"/>
                                        <p:tgtEl>
                                          <p:spTgt spid="353"/>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 presetID="2" grpId="7" fill="hold">
                                  <p:stCondLst>
                                    <p:cond delay="0"/>
                                  </p:stCondLst>
                                  <p:iterate type="el" backwards="0">
                                    <p:tmAbs val="0"/>
                                  </p:iterate>
                                  <p:childTnLst>
                                    <p:set>
                                      <p:cBhvr>
                                        <p:cTn id="42" fill="hold"/>
                                        <p:tgtEl>
                                          <p:spTgt spid="345"/>
                                        </p:tgtEl>
                                        <p:attrNameLst>
                                          <p:attrName>style.visibility</p:attrName>
                                        </p:attrNameLst>
                                      </p:cBhvr>
                                      <p:to>
                                        <p:strVal val="visible"/>
                                      </p:to>
                                    </p:set>
                                    <p:anim calcmode="lin" valueType="num">
                                      <p:cBhvr>
                                        <p:cTn id="43" dur="1500" fill="hold"/>
                                        <p:tgtEl>
                                          <p:spTgt spid="345"/>
                                        </p:tgtEl>
                                        <p:attrNameLst>
                                          <p:attrName>ppt_x</p:attrName>
                                        </p:attrNameLst>
                                      </p:cBhvr>
                                      <p:tavLst>
                                        <p:tav tm="0">
                                          <p:val>
                                            <p:strVal val="#ppt_x"/>
                                          </p:val>
                                        </p:tav>
                                        <p:tav tm="100000">
                                          <p:val>
                                            <p:strVal val="#ppt_x"/>
                                          </p:val>
                                        </p:tav>
                                      </p:tavLst>
                                    </p:anim>
                                    <p:anim calcmode="lin" valueType="num">
                                      <p:cBhvr>
                                        <p:cTn id="44" dur="1500" fill="hold"/>
                                        <p:tgtEl>
                                          <p:spTgt spid="34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1" presetID="2" grpId="8" fill="hold">
                                  <p:stCondLst>
                                    <p:cond delay="0"/>
                                  </p:stCondLst>
                                  <p:iterate type="el" backwards="0">
                                    <p:tmAbs val="0"/>
                                  </p:iterate>
                                  <p:childTnLst>
                                    <p:set>
                                      <p:cBhvr>
                                        <p:cTn id="48" fill="hold"/>
                                        <p:tgtEl>
                                          <p:spTgt spid="344"/>
                                        </p:tgtEl>
                                        <p:attrNameLst>
                                          <p:attrName>style.visibility</p:attrName>
                                        </p:attrNameLst>
                                      </p:cBhvr>
                                      <p:to>
                                        <p:strVal val="visible"/>
                                      </p:to>
                                    </p:set>
                                    <p:anim calcmode="lin" valueType="num">
                                      <p:cBhvr>
                                        <p:cTn id="49" dur="1500" fill="hold"/>
                                        <p:tgtEl>
                                          <p:spTgt spid="344"/>
                                        </p:tgtEl>
                                        <p:attrNameLst>
                                          <p:attrName>ppt_x</p:attrName>
                                        </p:attrNameLst>
                                      </p:cBhvr>
                                      <p:tavLst>
                                        <p:tav tm="0">
                                          <p:val>
                                            <p:strVal val="#ppt_x"/>
                                          </p:val>
                                        </p:tav>
                                        <p:tav tm="100000">
                                          <p:val>
                                            <p:strVal val="#ppt_x"/>
                                          </p:val>
                                        </p:tav>
                                      </p:tavLst>
                                    </p:anim>
                                    <p:anim calcmode="lin" valueType="num">
                                      <p:cBhvr>
                                        <p:cTn id="50" dur="1500" fill="hold"/>
                                        <p:tgtEl>
                                          <p:spTgt spid="34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1" presetID="2" grpId="9" fill="hold">
                                  <p:stCondLst>
                                    <p:cond delay="0"/>
                                  </p:stCondLst>
                                  <p:iterate type="el" backwards="0">
                                    <p:tmAbs val="0"/>
                                  </p:iterate>
                                  <p:childTnLst>
                                    <p:set>
                                      <p:cBhvr>
                                        <p:cTn id="54" fill="hold"/>
                                        <p:tgtEl>
                                          <p:spTgt spid="342"/>
                                        </p:tgtEl>
                                        <p:attrNameLst>
                                          <p:attrName>style.visibility</p:attrName>
                                        </p:attrNameLst>
                                      </p:cBhvr>
                                      <p:to>
                                        <p:strVal val="visible"/>
                                      </p:to>
                                    </p:set>
                                    <p:anim calcmode="lin" valueType="num">
                                      <p:cBhvr>
                                        <p:cTn id="55" dur="1500" fill="hold"/>
                                        <p:tgtEl>
                                          <p:spTgt spid="342"/>
                                        </p:tgtEl>
                                        <p:attrNameLst>
                                          <p:attrName>ppt_x</p:attrName>
                                        </p:attrNameLst>
                                      </p:cBhvr>
                                      <p:tavLst>
                                        <p:tav tm="0">
                                          <p:val>
                                            <p:strVal val="#ppt_x"/>
                                          </p:val>
                                        </p:tav>
                                        <p:tav tm="100000">
                                          <p:val>
                                            <p:strVal val="#ppt_x"/>
                                          </p:val>
                                        </p:tav>
                                      </p:tavLst>
                                    </p:anim>
                                    <p:anim calcmode="lin" valueType="num">
                                      <p:cBhvr>
                                        <p:cTn id="56" dur="1500" fill="hold"/>
                                        <p:tgtEl>
                                          <p:spTgt spid="34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1" presetID="2" grpId="10" fill="hold">
                                  <p:stCondLst>
                                    <p:cond delay="0"/>
                                  </p:stCondLst>
                                  <p:iterate type="el" backwards="0">
                                    <p:tmAbs val="0"/>
                                  </p:iterate>
                                  <p:childTnLst>
                                    <p:set>
                                      <p:cBhvr>
                                        <p:cTn id="60" fill="hold"/>
                                        <p:tgtEl>
                                          <p:spTgt spid="343"/>
                                        </p:tgtEl>
                                        <p:attrNameLst>
                                          <p:attrName>style.visibility</p:attrName>
                                        </p:attrNameLst>
                                      </p:cBhvr>
                                      <p:to>
                                        <p:strVal val="visible"/>
                                      </p:to>
                                    </p:set>
                                    <p:anim calcmode="lin" valueType="num">
                                      <p:cBhvr>
                                        <p:cTn id="61" dur="1500" fill="hold"/>
                                        <p:tgtEl>
                                          <p:spTgt spid="343"/>
                                        </p:tgtEl>
                                        <p:attrNameLst>
                                          <p:attrName>ppt_x</p:attrName>
                                        </p:attrNameLst>
                                      </p:cBhvr>
                                      <p:tavLst>
                                        <p:tav tm="0">
                                          <p:val>
                                            <p:strVal val="#ppt_x"/>
                                          </p:val>
                                        </p:tav>
                                        <p:tav tm="100000">
                                          <p:val>
                                            <p:strVal val="#ppt_x"/>
                                          </p:val>
                                        </p:tav>
                                      </p:tavLst>
                                    </p:anim>
                                    <p:anim calcmode="lin" valueType="num">
                                      <p:cBhvr>
                                        <p:cTn id="62" dur="1500" fill="hold"/>
                                        <p:tgtEl>
                                          <p:spTgt spid="343"/>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16" presetID="23" grpId="11" fill="hold">
                                  <p:stCondLst>
                                    <p:cond delay="0"/>
                                  </p:stCondLst>
                                  <p:iterate type="el" backwards="0">
                                    <p:tmAbs val="0"/>
                                  </p:iterate>
                                  <p:childTnLst>
                                    <p:set>
                                      <p:cBhvr>
                                        <p:cTn id="66" fill="hold"/>
                                        <p:tgtEl>
                                          <p:spTgt spid="354"/>
                                        </p:tgtEl>
                                        <p:attrNameLst>
                                          <p:attrName>style.visibility</p:attrName>
                                        </p:attrNameLst>
                                      </p:cBhvr>
                                      <p:to>
                                        <p:strVal val="visible"/>
                                      </p:to>
                                    </p:set>
                                    <p:anim calcmode="lin" valueType="num">
                                      <p:cBhvr>
                                        <p:cTn id="67" dur="2500" fill="hold"/>
                                        <p:tgtEl>
                                          <p:spTgt spid="354"/>
                                        </p:tgtEl>
                                        <p:attrNameLst>
                                          <p:attrName>ppt_w</p:attrName>
                                        </p:attrNameLst>
                                      </p:cBhvr>
                                      <p:tavLst>
                                        <p:tav tm="0">
                                          <p:val>
                                            <p:fltVal val="0"/>
                                          </p:val>
                                        </p:tav>
                                        <p:tav tm="100000">
                                          <p:val>
                                            <p:strVal val="#ppt_w"/>
                                          </p:val>
                                        </p:tav>
                                      </p:tavLst>
                                    </p:anim>
                                    <p:anim calcmode="lin" valueType="num">
                                      <p:cBhvr>
                                        <p:cTn id="68" dur="2500" fill="hold"/>
                                        <p:tgtEl>
                                          <p:spTgt spid="35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1" presetID="2" grpId="12" fill="hold">
                                  <p:stCondLst>
                                    <p:cond delay="0"/>
                                  </p:stCondLst>
                                  <p:iterate type="el" backwards="0">
                                    <p:tmAbs val="0"/>
                                  </p:iterate>
                                  <p:childTnLst>
                                    <p:set>
                                      <p:cBhvr>
                                        <p:cTn id="72" fill="hold"/>
                                        <p:tgtEl>
                                          <p:spTgt spid="350"/>
                                        </p:tgtEl>
                                        <p:attrNameLst>
                                          <p:attrName>style.visibility</p:attrName>
                                        </p:attrNameLst>
                                      </p:cBhvr>
                                      <p:to>
                                        <p:strVal val="visible"/>
                                      </p:to>
                                    </p:set>
                                    <p:anim calcmode="lin" valueType="num">
                                      <p:cBhvr>
                                        <p:cTn id="73" dur="1500" fill="hold"/>
                                        <p:tgtEl>
                                          <p:spTgt spid="350"/>
                                        </p:tgtEl>
                                        <p:attrNameLst>
                                          <p:attrName>ppt_x</p:attrName>
                                        </p:attrNameLst>
                                      </p:cBhvr>
                                      <p:tavLst>
                                        <p:tav tm="0">
                                          <p:val>
                                            <p:strVal val="#ppt_x"/>
                                          </p:val>
                                        </p:tav>
                                        <p:tav tm="100000">
                                          <p:val>
                                            <p:strVal val="#ppt_x"/>
                                          </p:val>
                                        </p:tav>
                                      </p:tavLst>
                                    </p:anim>
                                    <p:anim calcmode="lin" valueType="num">
                                      <p:cBhvr>
                                        <p:cTn id="74" dur="1500" fill="hold"/>
                                        <p:tgtEl>
                                          <p:spTgt spid="3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 grpId="4"/>
      <p:bldP build="whole" bldLvl="1" animBg="1" rev="0" advAuto="0" spid="354" grpId="11"/>
      <p:bldP build="whole" bldLvl="1" animBg="1" rev="0" advAuto="0" spid="340" grpId="1"/>
      <p:bldP build="whole" bldLvl="1" animBg="1" rev="0" advAuto="0" spid="353" grpId="6"/>
      <p:bldP build="whole" bldLvl="1" animBg="1" rev="0" advAuto="0" spid="345" grpId="7"/>
      <p:bldP build="whole" bldLvl="1" animBg="1" rev="0" advAuto="0" spid="344" grpId="8"/>
      <p:bldP build="whole" bldLvl="1" animBg="1" rev="0" advAuto="0" spid="342" grpId="9"/>
      <p:bldP build="whole" bldLvl="1" animBg="1" rev="0" advAuto="0" spid="351" grpId="3"/>
      <p:bldP build="whole" bldLvl="1" animBg="1" rev="0" advAuto="0" spid="343" grpId="10"/>
      <p:bldP build="whole" bldLvl="1" animBg="1" rev="0" advAuto="0" spid="339" grpId="2"/>
      <p:bldP build="whole" bldLvl="1" animBg="1" rev="0" advAuto="0" spid="341" grpId="5"/>
      <p:bldP build="whole" bldLvl="1" animBg="1" rev="0" advAuto="0" spid="350" grpId="1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sp>
        <p:nvSpPr>
          <p:cNvPr id="359" name="“… In the meantime, almost every major branch of Christianity in the United States has lost a significant number of members, Pew found, mainly because millennials are leaving the fold. More than one-third of millennials now say they are unaffiliated with any faith, up 10 percentage points since 2007."/>
          <p:cNvSpPr txBox="1"/>
          <p:nvPr/>
        </p:nvSpPr>
        <p:spPr>
          <a:xfrm>
            <a:off x="4569389" y="4564181"/>
            <a:ext cx="8264563" cy="4470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buClrTx/>
              <a:defRPr sz="3600">
                <a:solidFill>
                  <a:srgbClr val="262626"/>
                </a:solidFill>
                <a:latin typeface="Helvetica"/>
                <a:ea typeface="Helvetica"/>
                <a:cs typeface="Helvetica"/>
                <a:sym typeface="Helvetica"/>
              </a:defRPr>
            </a:lvl1pPr>
          </a:lstStyle>
          <a:p>
            <a:pPr/>
            <a:r>
              <a:t>“… In the meantime, almost every major branch of Christianity in the United States has lost a significant number of members, Pew found, mainly because millennials are leaving the fold. More than one-third of millennials now say they are unaffiliated with any faith, up 10 percentage points since 2007.</a:t>
            </a:r>
          </a:p>
        </p:txBody>
      </p:sp>
      <p:grpSp>
        <p:nvGrpSpPr>
          <p:cNvPr id="362" name="140926160723-daniel-burke-profile-image1-small-11.jpg"/>
          <p:cNvGrpSpPr/>
          <p:nvPr/>
        </p:nvGrpSpPr>
        <p:grpSpPr>
          <a:xfrm>
            <a:off x="296476" y="4566547"/>
            <a:ext cx="4095575" cy="4465669"/>
            <a:chOff x="0" y="0"/>
            <a:chExt cx="4095574" cy="4465668"/>
          </a:xfrm>
        </p:grpSpPr>
        <p:pic>
          <p:nvPicPr>
            <p:cNvPr id="361" name="140926160723-daniel-burke-profile-image1-small-11.jpg" descr="140926160723-daniel-burke-profile-image1-small-11.jpg"/>
            <p:cNvPicPr>
              <a:picLocks noChangeAspect="1"/>
            </p:cNvPicPr>
            <p:nvPr/>
          </p:nvPicPr>
          <p:blipFill>
            <a:blip r:embed="rId2">
              <a:extLst/>
            </a:blip>
            <a:srcRect l="8840" t="0" r="0" b="0"/>
            <a:stretch>
              <a:fillRect/>
            </a:stretch>
          </p:blipFill>
          <p:spPr>
            <a:xfrm>
              <a:off x="139700" y="139700"/>
              <a:ext cx="3816175" cy="4186269"/>
            </a:xfrm>
            <a:prstGeom prst="rect">
              <a:avLst/>
            </a:prstGeom>
            <a:ln>
              <a:noFill/>
            </a:ln>
            <a:effectLst/>
          </p:spPr>
        </p:pic>
        <p:pic>
          <p:nvPicPr>
            <p:cNvPr id="360" name="140926160723-daniel-burke-profile-image1-small-11.jpg" descr="140926160723-daniel-burke-profile-image1-small-11.jpg"/>
            <p:cNvPicPr>
              <a:picLocks noChangeAspect="0"/>
            </p:cNvPicPr>
            <p:nvPr/>
          </p:nvPicPr>
          <p:blipFill>
            <a:blip r:embed="rId3">
              <a:extLst/>
            </a:blip>
            <a:stretch>
              <a:fillRect/>
            </a:stretch>
          </p:blipFill>
          <p:spPr>
            <a:xfrm>
              <a:off x="0" y="0"/>
              <a:ext cx="4095575" cy="4465669"/>
            </a:xfrm>
            <a:prstGeom prst="rect">
              <a:avLst/>
            </a:prstGeom>
            <a:effectLst/>
          </p:spPr>
        </p:pic>
      </p:grpSp>
      <p:sp>
        <p:nvSpPr>
          <p:cNvPr id="363" name="Millennials leaving church in droves, study finds…"/>
          <p:cNvSpPr txBox="1"/>
          <p:nvPr/>
        </p:nvSpPr>
        <p:spPr>
          <a:xfrm>
            <a:off x="33591" y="2293396"/>
            <a:ext cx="12854386" cy="2120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buClrTx/>
              <a:defRPr sz="4700">
                <a:solidFill>
                  <a:srgbClr val="262626"/>
                </a:solidFill>
                <a:latin typeface="Helvetica"/>
                <a:ea typeface="Helvetica"/>
                <a:cs typeface="Helvetica"/>
                <a:sym typeface="Helvetica"/>
              </a:defRPr>
            </a:pPr>
            <a:r>
              <a:t>Millennials leaving church in droves, study finds</a:t>
            </a:r>
          </a:p>
          <a:p>
            <a:pPr algn="l" defTabSz="457200">
              <a:buClrTx/>
              <a:defRPr sz="1600">
                <a:solidFill>
                  <a:srgbClr val="006598"/>
                </a:solidFill>
                <a:latin typeface="Helvetica"/>
                <a:ea typeface="Helvetica"/>
                <a:cs typeface="Helvetica"/>
                <a:sym typeface="Helvetica"/>
              </a:defRPr>
            </a:pPr>
          </a:p>
          <a:p>
            <a:pPr algn="l" defTabSz="457200">
              <a:buClrTx/>
              <a:defRPr b="1" sz="2300">
                <a:solidFill>
                  <a:srgbClr val="737373"/>
                </a:solidFill>
                <a:latin typeface="Helvetica"/>
                <a:ea typeface="Helvetica"/>
                <a:cs typeface="Helvetica"/>
                <a:sym typeface="Helvetica"/>
              </a:defRPr>
            </a:pPr>
            <a:r>
              <a:t>By </a:t>
            </a:r>
            <a:r>
              <a:rPr>
                <a:solidFill>
                  <a:srgbClr val="006598"/>
                </a:solidFill>
                <a:hlinkClick r:id="rId4" invalidUrl="" action="" tgtFrame="" tooltip="" history="1" highlightClick="0" endSnd="0"/>
              </a:rPr>
              <a:t>Daniel Burke</a:t>
            </a:r>
            <a:r>
              <a:t>, CNN Religion Editor</a:t>
            </a:r>
          </a:p>
          <a:p>
            <a:pPr algn="l" defTabSz="457200">
              <a:buClrTx/>
              <a:defRPr sz="2300">
                <a:solidFill>
                  <a:srgbClr val="737373"/>
                </a:solidFill>
                <a:latin typeface="Helvetica"/>
                <a:ea typeface="Helvetica"/>
                <a:cs typeface="Helvetica"/>
                <a:sym typeface="Helvetica"/>
              </a:defRPr>
            </a:pPr>
          </a:p>
          <a:p>
            <a:pPr algn="l" defTabSz="457200">
              <a:buClrTx/>
              <a:defRPr sz="2300">
                <a:solidFill>
                  <a:srgbClr val="737373"/>
                </a:solidFill>
                <a:latin typeface="Helvetica"/>
                <a:ea typeface="Helvetica"/>
                <a:cs typeface="Helvetica"/>
                <a:sym typeface="Helvetica"/>
              </a:defRPr>
            </a:pPr>
            <a:r>
              <a:t>Updated 4:14 PM ET, Thu May 14, 2015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pic>
        <p:nvPicPr>
          <p:cNvPr id="366" name="Rectangle" descr="Rectangle"/>
          <p:cNvPicPr>
            <a:picLocks noChangeAspect="0"/>
          </p:cNvPicPr>
          <p:nvPr/>
        </p:nvPicPr>
        <p:blipFill>
          <a:blip r:embed="rId2">
            <a:extLst/>
          </a:blip>
          <a:stretch>
            <a:fillRect/>
          </a:stretch>
        </p:blipFill>
        <p:spPr>
          <a:xfrm>
            <a:off x="-148167" y="1714618"/>
            <a:ext cx="5784616" cy="8145501"/>
          </a:xfrm>
          <a:prstGeom prst="rect">
            <a:avLst/>
          </a:prstGeom>
        </p:spPr>
      </p:pic>
      <p:sp>
        <p:nvSpPr>
          <p:cNvPr id="367" name="Christianity faces sharp decline as Americans are becoming even less affiliated with religion"/>
          <p:cNvSpPr txBox="1"/>
          <p:nvPr/>
        </p:nvSpPr>
        <p:spPr>
          <a:xfrm>
            <a:off x="194005" y="2269251"/>
            <a:ext cx="5100272"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buClrTx/>
              <a:defRPr b="1" sz="3200">
                <a:solidFill>
                  <a:srgbClr val="292929"/>
                </a:solidFill>
                <a:latin typeface="Helvetica"/>
                <a:ea typeface="Helvetica"/>
                <a:cs typeface="Helvetica"/>
                <a:sym typeface="Helvetica"/>
              </a:defRPr>
            </a:lvl1pPr>
          </a:lstStyle>
          <a:p>
            <a:pPr/>
            <a:r>
              <a:t>Christianity faces sharp decline as Americans are becoming even less affiliated with religion</a:t>
            </a:r>
          </a:p>
        </p:txBody>
      </p:sp>
      <p:grpSp>
        <p:nvGrpSpPr>
          <p:cNvPr id="370" name="Group"/>
          <p:cNvGrpSpPr/>
          <p:nvPr/>
        </p:nvGrpSpPr>
        <p:grpSpPr>
          <a:xfrm>
            <a:off x="5071780" y="1260581"/>
            <a:ext cx="7960629" cy="1699128"/>
            <a:chOff x="-292099" y="-342900"/>
            <a:chExt cx="7960628" cy="1699126"/>
          </a:xfrm>
        </p:grpSpPr>
        <p:pic>
          <p:nvPicPr>
            <p:cNvPr id="368" name="Rectangle" descr="Rectangle"/>
            <p:cNvPicPr>
              <a:picLocks noChangeAspect="0"/>
            </p:cNvPicPr>
            <p:nvPr/>
          </p:nvPicPr>
          <p:blipFill>
            <a:blip r:embed="rId3">
              <a:extLst/>
            </a:blip>
            <a:stretch>
              <a:fillRect/>
            </a:stretch>
          </p:blipFill>
          <p:spPr>
            <a:xfrm>
              <a:off x="-292100" y="-342900"/>
              <a:ext cx="7960629" cy="1699127"/>
            </a:xfrm>
            <a:prstGeom prst="rect">
              <a:avLst/>
            </a:prstGeom>
            <a:effectLst/>
          </p:spPr>
        </p:pic>
        <p:pic>
          <p:nvPicPr>
            <p:cNvPr id="369" name="Image" descr="Image"/>
            <p:cNvPicPr>
              <a:picLocks noChangeAspect="1"/>
            </p:cNvPicPr>
            <p:nvPr/>
          </p:nvPicPr>
          <p:blipFill>
            <a:blip r:embed="rId4">
              <a:extLst/>
            </a:blip>
            <a:stretch>
              <a:fillRect/>
            </a:stretch>
          </p:blipFill>
          <p:spPr>
            <a:xfrm>
              <a:off x="708736" y="57953"/>
              <a:ext cx="5958957" cy="893844"/>
            </a:xfrm>
            <a:prstGeom prst="rect">
              <a:avLst/>
            </a:prstGeom>
            <a:ln w="12700" cap="flat">
              <a:noFill/>
              <a:miter lim="400000"/>
            </a:ln>
            <a:effectLst/>
          </p:spPr>
        </p:pic>
      </p:grpSp>
      <p:sp>
        <p:nvSpPr>
          <p:cNvPr id="371" name="“The percentage of adults who describe themselves as Christians dropped by nearly eight percentage points in just seven years to about 71 percent, according to a survey conducted by the Pew Research Center. …”"/>
          <p:cNvSpPr txBox="1"/>
          <p:nvPr/>
        </p:nvSpPr>
        <p:spPr>
          <a:xfrm>
            <a:off x="272123" y="5116352"/>
            <a:ext cx="4944036"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sz="3200">
                <a:solidFill>
                  <a:srgbClr val="101010"/>
                </a:solidFill>
                <a:latin typeface="Georgia"/>
                <a:ea typeface="Georgia"/>
                <a:cs typeface="Georgia"/>
                <a:sym typeface="Georgia"/>
              </a:defRPr>
            </a:pPr>
            <a:r>
              <a:t>“The percentage of adults who describe themselves as Christians dropped by nearly eight percentage points in just seven years to about 71 percent, according to a </a:t>
            </a:r>
            <a:r>
              <a:rPr>
                <a:solidFill>
                  <a:srgbClr val="2D6D9D"/>
                </a:solidFill>
                <a:hlinkClick r:id="rId5" invalidUrl="" action="" tgtFrame="" tooltip="" history="1" highlightClick="0" endSnd="0"/>
              </a:rPr>
              <a:t>survey</a:t>
            </a:r>
            <a:r>
              <a:t> conducted by the Pew Research Center. …”</a:t>
            </a:r>
          </a:p>
        </p:txBody>
      </p:sp>
      <p:sp>
        <p:nvSpPr>
          <p:cNvPr id="372" name="By Sarah Pulliam Bailey May 12, 2015"/>
          <p:cNvSpPr txBox="1"/>
          <p:nvPr/>
        </p:nvSpPr>
        <p:spPr>
          <a:xfrm>
            <a:off x="307416" y="4499055"/>
            <a:ext cx="4873450"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buClrTx/>
              <a:defRPr b="1" sz="1800">
                <a:solidFill>
                  <a:srgbClr val="2D6D9D"/>
                </a:solidFill>
                <a:latin typeface="Helvetica"/>
                <a:ea typeface="Helvetica"/>
                <a:cs typeface="Helvetica"/>
                <a:sym typeface="Helvetica"/>
              </a:defRPr>
            </a:pPr>
            <a:r>
              <a:rPr>
                <a:solidFill>
                  <a:srgbClr val="101010"/>
                </a:solidFill>
              </a:rPr>
              <a:t>By </a:t>
            </a:r>
            <a:r>
              <a:rPr>
                <a:hlinkClick r:id="rId6" invalidUrl="" action="" tgtFrame="" tooltip="" history="1" highlightClick="0" endSnd="0"/>
              </a:rPr>
              <a:t>Sarah Pulliam Bailey</a:t>
            </a:r>
            <a:r>
              <a:rPr b="0">
                <a:solidFill>
                  <a:srgbClr val="101010"/>
                </a:solidFill>
              </a:rPr>
              <a:t> </a:t>
            </a:r>
            <a:r>
              <a:rPr b="0">
                <a:solidFill>
                  <a:srgbClr val="AAAAAA"/>
                </a:solidFill>
              </a:rPr>
              <a:t>May 12, 2015</a:t>
            </a:r>
          </a:p>
        </p:txBody>
      </p:sp>
      <p:sp>
        <p:nvSpPr>
          <p:cNvPr id="373" name="Millennials are growing even less affiliated with religion as they get older - (Born 1981 to 1989) in 2007 - 25% — in 2014 - 34%…"/>
          <p:cNvSpPr txBox="1"/>
          <p:nvPr/>
        </p:nvSpPr>
        <p:spPr>
          <a:xfrm>
            <a:off x="5363879" y="3025232"/>
            <a:ext cx="7376430" cy="633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89111" indent="-289111" algn="l" defTabSz="457200">
              <a:spcBef>
                <a:spcPts val="2000"/>
              </a:spcBef>
              <a:buClr>
                <a:srgbClr val="A1A1A1"/>
              </a:buClr>
              <a:buSzPct val="100000"/>
              <a:buAutoNum type="arabicPeriod" startAt="1"/>
              <a:defRPr b="1" sz="3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Millennials are growing even less affiliated with religion as they get older - </a:t>
            </a:r>
            <a:r>
              <a:rPr i="1"/>
              <a:t>(Born 1981 to 1989)</a:t>
            </a:r>
            <a:r>
              <a:t> in 2007 - 25% — in 2014 - 34%</a:t>
            </a:r>
          </a:p>
          <a:p>
            <a:pPr marL="289111" indent="-289111" algn="l" defTabSz="457200">
              <a:spcBef>
                <a:spcPts val="2000"/>
              </a:spcBef>
              <a:buClr>
                <a:srgbClr val="A1A1A1"/>
              </a:buClr>
              <a:buSzPct val="100000"/>
              <a:buAutoNum type="arabicPeriod" startAt="1"/>
              <a:defRPr b="1" sz="3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There are more religiously unaffiliated Americans than Catholic Americans (20.8%), or mainline Protestant Americans. (14.7%)</a:t>
            </a:r>
          </a:p>
          <a:p>
            <a:pPr marL="289111" indent="-289111" algn="l" defTabSz="457200">
              <a:spcBef>
                <a:spcPts val="2000"/>
              </a:spcBef>
              <a:buClr>
                <a:srgbClr val="A1A1A1"/>
              </a:buClr>
              <a:buSzPct val="100000"/>
              <a:buAutoNum type="arabicPeriod" startAt="1"/>
              <a:defRPr b="1" sz="3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Those who are unaffiliated are becoming more secular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73">
                                            <p:bg/>
                                          </p:spTgt>
                                        </p:tgtEl>
                                        <p:attrNameLst>
                                          <p:attrName>style.visibility</p:attrName>
                                        </p:attrNameLst>
                                      </p:cBhvr>
                                      <p:to>
                                        <p:strVal val="visible"/>
                                      </p:to>
                                    </p:set>
                                    <p:animEffect filter="dissolve" transition="in">
                                      <p:cBhvr>
                                        <p:cTn id="7" dur="700"/>
                                        <p:tgtEl>
                                          <p:spTgt spid="373">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73">
                                            <p:txEl>
                                              <p:pRg st="0" end="0"/>
                                            </p:txEl>
                                          </p:spTgt>
                                        </p:tgtEl>
                                        <p:attrNameLst>
                                          <p:attrName>style.visibility</p:attrName>
                                        </p:attrNameLst>
                                      </p:cBhvr>
                                      <p:to>
                                        <p:strVal val="visible"/>
                                      </p:to>
                                    </p:set>
                                    <p:animEffect filter="dissolve" transition="in">
                                      <p:cBhvr>
                                        <p:cTn id="10" dur="700"/>
                                        <p:tgtEl>
                                          <p:spTgt spid="3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373">
                                            <p:txEl>
                                              <p:pRg st="1" end="1"/>
                                            </p:txEl>
                                          </p:spTgt>
                                        </p:tgtEl>
                                        <p:attrNameLst>
                                          <p:attrName>style.visibility</p:attrName>
                                        </p:attrNameLst>
                                      </p:cBhvr>
                                      <p:to>
                                        <p:strVal val="visible"/>
                                      </p:to>
                                    </p:set>
                                    <p:animEffect filter="dissolve" transition="in">
                                      <p:cBhvr>
                                        <p:cTn id="15" dur="700"/>
                                        <p:tgtEl>
                                          <p:spTgt spid="37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373">
                                            <p:txEl>
                                              <p:pRg st="2" end="2"/>
                                            </p:txEl>
                                          </p:spTgt>
                                        </p:tgtEl>
                                        <p:attrNameLst>
                                          <p:attrName>style.visibility</p:attrName>
                                        </p:attrNameLst>
                                      </p:cBhvr>
                                      <p:to>
                                        <p:strVal val="visible"/>
                                      </p:to>
                                    </p:set>
                                    <p:animEffect filter="dissolve" transition="in">
                                      <p:cBhvr>
                                        <p:cTn id="20" dur="700"/>
                                        <p:tgtEl>
                                          <p:spTgt spid="37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pic>
        <p:nvPicPr>
          <p:cNvPr id="376" name="Rectangle" descr="Rectangle"/>
          <p:cNvPicPr>
            <a:picLocks noChangeAspect="0"/>
          </p:cNvPicPr>
          <p:nvPr/>
        </p:nvPicPr>
        <p:blipFill>
          <a:blip r:embed="rId2">
            <a:extLst/>
          </a:blip>
          <a:stretch>
            <a:fillRect/>
          </a:stretch>
        </p:blipFill>
        <p:spPr>
          <a:xfrm>
            <a:off x="-148167" y="1714618"/>
            <a:ext cx="5784616" cy="8145501"/>
          </a:xfrm>
          <a:prstGeom prst="rect">
            <a:avLst/>
          </a:prstGeom>
        </p:spPr>
      </p:pic>
      <p:sp>
        <p:nvSpPr>
          <p:cNvPr id="377" name="Christianity faces sharp decline as Americans are becoming even less affiliated with religion"/>
          <p:cNvSpPr txBox="1"/>
          <p:nvPr/>
        </p:nvSpPr>
        <p:spPr>
          <a:xfrm>
            <a:off x="194005" y="2269251"/>
            <a:ext cx="5100272"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buClrTx/>
              <a:defRPr b="1" sz="3200">
                <a:solidFill>
                  <a:srgbClr val="292929"/>
                </a:solidFill>
                <a:latin typeface="Helvetica"/>
                <a:ea typeface="Helvetica"/>
                <a:cs typeface="Helvetica"/>
                <a:sym typeface="Helvetica"/>
              </a:defRPr>
            </a:lvl1pPr>
          </a:lstStyle>
          <a:p>
            <a:pPr/>
            <a:r>
              <a:t>Christianity faces sharp decline as Americans are becoming even less affiliated with religion</a:t>
            </a:r>
          </a:p>
        </p:txBody>
      </p:sp>
      <p:sp>
        <p:nvSpPr>
          <p:cNvPr id="378" name="“The percentage of adults who describe themselves as Christians dropped by nearly eight percentage points in just seven years to about 71 percent, according to a survey conducted by the Pew Research Center. …”"/>
          <p:cNvSpPr txBox="1"/>
          <p:nvPr/>
        </p:nvSpPr>
        <p:spPr>
          <a:xfrm>
            <a:off x="272123" y="5116352"/>
            <a:ext cx="4944036"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sz="3200">
                <a:solidFill>
                  <a:srgbClr val="101010"/>
                </a:solidFill>
                <a:latin typeface="Georgia"/>
                <a:ea typeface="Georgia"/>
                <a:cs typeface="Georgia"/>
                <a:sym typeface="Georgia"/>
              </a:defRPr>
            </a:pPr>
            <a:r>
              <a:t>“The percentage of adults who describe themselves as Christians dropped by nearly eight percentage points in just seven years to about 71 percent, according to a </a:t>
            </a:r>
            <a:r>
              <a:rPr>
                <a:solidFill>
                  <a:srgbClr val="2D6D9D"/>
                </a:solidFill>
                <a:hlinkClick r:id="rId3" invalidUrl="" action="" tgtFrame="" tooltip="" history="1" highlightClick="0" endSnd="0"/>
              </a:rPr>
              <a:t>survey</a:t>
            </a:r>
            <a:r>
              <a:t> conducted by the Pew Research Center. …”</a:t>
            </a:r>
          </a:p>
        </p:txBody>
      </p:sp>
      <p:sp>
        <p:nvSpPr>
          <p:cNvPr id="379" name="By Sarah Pulliam Bailey May 12, 2015"/>
          <p:cNvSpPr txBox="1"/>
          <p:nvPr/>
        </p:nvSpPr>
        <p:spPr>
          <a:xfrm>
            <a:off x="307416" y="4499055"/>
            <a:ext cx="4873450"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buClrTx/>
              <a:defRPr b="1" sz="1800">
                <a:solidFill>
                  <a:srgbClr val="2D6D9D"/>
                </a:solidFill>
                <a:latin typeface="Helvetica"/>
                <a:ea typeface="Helvetica"/>
                <a:cs typeface="Helvetica"/>
                <a:sym typeface="Helvetica"/>
              </a:defRPr>
            </a:pPr>
            <a:r>
              <a:rPr>
                <a:solidFill>
                  <a:srgbClr val="101010"/>
                </a:solidFill>
              </a:rPr>
              <a:t>By </a:t>
            </a:r>
            <a:r>
              <a:rPr>
                <a:hlinkClick r:id="rId4" invalidUrl="" action="" tgtFrame="" tooltip="" history="1" highlightClick="0" endSnd="0"/>
              </a:rPr>
              <a:t>Sarah Pulliam Bailey</a:t>
            </a:r>
            <a:r>
              <a:rPr b="0">
                <a:solidFill>
                  <a:srgbClr val="101010"/>
                </a:solidFill>
              </a:rPr>
              <a:t> </a:t>
            </a:r>
            <a:r>
              <a:rPr b="0">
                <a:solidFill>
                  <a:srgbClr val="AAAAAA"/>
                </a:solidFill>
              </a:rPr>
              <a:t>May 12, 2015</a:t>
            </a:r>
          </a:p>
        </p:txBody>
      </p:sp>
      <p:pic>
        <p:nvPicPr>
          <p:cNvPr id="380" name="Image" descr="Image"/>
          <p:cNvPicPr>
            <a:picLocks noChangeAspect="0"/>
          </p:cNvPicPr>
          <p:nvPr/>
        </p:nvPicPr>
        <p:blipFill>
          <a:blip r:embed="rId5">
            <a:extLst/>
          </a:blip>
          <a:stretch>
            <a:fillRect/>
          </a:stretch>
        </p:blipFill>
        <p:spPr>
          <a:xfrm>
            <a:off x="5108784" y="2261728"/>
            <a:ext cx="7886620" cy="7564889"/>
          </a:xfrm>
          <a:prstGeom prst="rect">
            <a:avLst/>
          </a:prstGeom>
        </p:spPr>
      </p:pic>
      <p:grpSp>
        <p:nvGrpSpPr>
          <p:cNvPr id="383" name="Group"/>
          <p:cNvGrpSpPr/>
          <p:nvPr/>
        </p:nvGrpSpPr>
        <p:grpSpPr>
          <a:xfrm>
            <a:off x="5071780" y="1260581"/>
            <a:ext cx="7960629" cy="1699128"/>
            <a:chOff x="-292099" y="-342900"/>
            <a:chExt cx="7960628" cy="1699126"/>
          </a:xfrm>
        </p:grpSpPr>
        <p:pic>
          <p:nvPicPr>
            <p:cNvPr id="381" name="Rectangle" descr="Rectangle"/>
            <p:cNvPicPr>
              <a:picLocks noChangeAspect="0"/>
            </p:cNvPicPr>
            <p:nvPr/>
          </p:nvPicPr>
          <p:blipFill>
            <a:blip r:embed="rId6">
              <a:extLst/>
            </a:blip>
            <a:stretch>
              <a:fillRect/>
            </a:stretch>
          </p:blipFill>
          <p:spPr>
            <a:xfrm>
              <a:off x="-292100" y="-342900"/>
              <a:ext cx="7960629" cy="1699127"/>
            </a:xfrm>
            <a:prstGeom prst="rect">
              <a:avLst/>
            </a:prstGeom>
            <a:effectLst/>
          </p:spPr>
        </p:pic>
        <p:pic>
          <p:nvPicPr>
            <p:cNvPr id="382" name="Image" descr="Image"/>
            <p:cNvPicPr>
              <a:picLocks noChangeAspect="1"/>
            </p:cNvPicPr>
            <p:nvPr/>
          </p:nvPicPr>
          <p:blipFill>
            <a:blip r:embed="rId7">
              <a:extLst/>
            </a:blip>
            <a:stretch>
              <a:fillRect/>
            </a:stretch>
          </p:blipFill>
          <p:spPr>
            <a:xfrm>
              <a:off x="708736" y="57953"/>
              <a:ext cx="5958957" cy="89384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sp>
        <p:nvSpPr>
          <p:cNvPr id="386" name="“Bible reading has become the religious equivalent of sound-bite journalism. When people read from the Bible they typically open it, read a brief passage without much regard for the context, and consider the primary thought or feeling that the passage provided.…"/>
          <p:cNvSpPr txBox="1"/>
          <p:nvPr/>
        </p:nvSpPr>
        <p:spPr>
          <a:xfrm>
            <a:off x="394099" y="1744299"/>
            <a:ext cx="12093510" cy="6706295"/>
          </a:xfrm>
          <a:prstGeom prst="rect">
            <a:avLst/>
          </a:prstGeom>
          <a:ln w="12700">
            <a:miter lim="400000"/>
          </a:ln>
          <a:effectLst>
            <a:outerShdw sx="100000" sy="100000" kx="0" ky="0" algn="b" rotWithShape="0" blurRad="127000" dist="76200" dir="732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8" indent="2743200">
              <a:buClrTx/>
              <a:defRPr sz="3600">
                <a:solidFill>
                  <a:srgbClr val="FFFFFF"/>
                </a:solidFill>
                <a:effectLst>
                  <a:outerShdw sx="100000" sy="100000" kx="0" ky="0" algn="b" rotWithShape="0" blurRad="127000" dist="76200" dir="2760000">
                    <a:srgbClr val="000000"/>
                  </a:outerShdw>
                </a:effectLst>
                <a:latin typeface="Constantia"/>
                <a:ea typeface="Constantia"/>
                <a:cs typeface="Constantia"/>
                <a:sym typeface="Constantia"/>
              </a:defRPr>
            </a:pPr>
            <a:r>
              <a:t>“Bible reading has become the religious equivalent of sound-bite journalism. When people read from the Bible they typically open it, read a brief passage without much regard for the context, and consider the primary thought or feeling that the passage provided. </a:t>
            </a:r>
          </a:p>
          <a:p>
            <a:pPr>
              <a:buClrTx/>
              <a:defRPr sz="3600">
                <a:solidFill>
                  <a:srgbClr val="FFFFFF"/>
                </a:solidFill>
                <a:effectLst>
                  <a:outerShdw sx="100000" sy="100000" kx="0" ky="0" algn="b" rotWithShape="0" blurRad="127000" dist="76200" dir="2760000">
                    <a:srgbClr val="000000"/>
                  </a:outerShdw>
                </a:effectLst>
                <a:latin typeface="Constantia"/>
                <a:ea typeface="Constantia"/>
                <a:cs typeface="Constantia"/>
                <a:sym typeface="Constantia"/>
              </a:defRPr>
            </a:pPr>
            <a:r>
              <a:t>If they are comfortable with it, they accept it; otherwise, they deem it interesting but irrelevant to their life, and move on. There is shockingly little growth evident in people’s understanding of the fundamental themes of the scriptures and amazingly little interest in deepening their knowledge and application of biblical principles . . . </a:t>
            </a:r>
          </a:p>
        </p:txBody>
      </p:sp>
      <p:pic>
        <p:nvPicPr>
          <p:cNvPr id="387" name="1303849594_3.png" descr="1303849594_3.png"/>
          <p:cNvPicPr>
            <a:picLocks noChangeAspect="0"/>
          </p:cNvPicPr>
          <p:nvPr/>
        </p:nvPicPr>
        <p:blipFill>
          <a:blip r:embed="rId2">
            <a:extLst/>
          </a:blip>
          <a:stretch>
            <a:fillRect/>
          </a:stretch>
        </p:blipFill>
        <p:spPr>
          <a:xfrm>
            <a:off x="394342" y="1322594"/>
            <a:ext cx="2827276" cy="3767976"/>
          </a:xfrm>
          <a:prstGeom prst="rect">
            <a:avLst/>
          </a:prstGeom>
        </p:spPr>
      </p:pic>
      <p:sp>
        <p:nvSpPr>
          <p:cNvPr id="388" name="https://www.barna.org/barna-update/article/12-faithspirituality/325-barna-studies-the-research-offers-a-year-in-review-perspective#.UinrSRaTy0s"/>
          <p:cNvSpPr txBox="1"/>
          <p:nvPr/>
        </p:nvSpPr>
        <p:spPr>
          <a:xfrm>
            <a:off x="-27558" y="8974435"/>
            <a:ext cx="13059916" cy="77093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2400">
                <a:solidFill>
                  <a:srgbClr val="FFFFFF"/>
                </a:solidFill>
                <a:latin typeface="Constantia"/>
                <a:ea typeface="Constantia"/>
                <a:cs typeface="Constantia"/>
                <a:sym typeface="Constantia"/>
              </a:defRPr>
            </a:lvl1pPr>
          </a:lstStyle>
          <a:p>
            <a:pPr/>
            <a:r>
              <a:t>https://www.barna.org/barna-update/article/12-faithspirituality/325-barna-studies-the-research-offers-a-year-in-review-perspective#.UinrSRaTy0s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mage" descr="Image"/>
          <p:cNvPicPr>
            <a:picLocks noChangeAspect="0"/>
          </p:cNvPicPr>
          <p:nvPr/>
        </p:nvPicPr>
        <p:blipFill>
          <a:blip r:embed="rId2">
            <a:extLst/>
          </a:blip>
          <a:stretch>
            <a:fillRect/>
          </a:stretch>
        </p:blipFill>
        <p:spPr>
          <a:xfrm>
            <a:off x="-299201" y="-214781"/>
            <a:ext cx="13480110" cy="2166009"/>
          </a:xfrm>
          <a:prstGeom prst="rect">
            <a:avLst/>
          </a:prstGeom>
        </p:spPr>
      </p:pic>
      <p:sp>
        <p:nvSpPr>
          <p:cNvPr id="391"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pic>
        <p:nvPicPr>
          <p:cNvPr id="392" name="Image" descr="Image"/>
          <p:cNvPicPr>
            <a:picLocks noChangeAspect="1"/>
          </p:cNvPicPr>
          <p:nvPr/>
        </p:nvPicPr>
        <p:blipFill>
          <a:blip r:embed="rId3">
            <a:extLst/>
          </a:blip>
          <a:srcRect l="4373" t="10785" r="14668" b="0"/>
          <a:stretch>
            <a:fillRect/>
          </a:stretch>
        </p:blipFill>
        <p:spPr>
          <a:xfrm>
            <a:off x="6711818" y="1743944"/>
            <a:ext cx="6300447" cy="8044200"/>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8" y="31"/>
                  <a:pt x="10985" y="61"/>
                </a:cubicBezTo>
                <a:cubicBezTo>
                  <a:pt x="10890" y="128"/>
                  <a:pt x="10840" y="133"/>
                  <a:pt x="10682" y="90"/>
                </a:cubicBezTo>
                <a:cubicBezTo>
                  <a:pt x="10538" y="51"/>
                  <a:pt x="10472" y="51"/>
                  <a:pt x="10406" y="94"/>
                </a:cubicBezTo>
                <a:cubicBezTo>
                  <a:pt x="10304" y="160"/>
                  <a:pt x="10355" y="158"/>
                  <a:pt x="8340" y="195"/>
                </a:cubicBezTo>
                <a:cubicBezTo>
                  <a:pt x="7006" y="220"/>
                  <a:pt x="6745" y="237"/>
                  <a:pt x="6446" y="318"/>
                </a:cubicBezTo>
                <a:cubicBezTo>
                  <a:pt x="6000" y="438"/>
                  <a:pt x="5876" y="534"/>
                  <a:pt x="5544" y="1014"/>
                </a:cubicBezTo>
                <a:cubicBezTo>
                  <a:pt x="5318" y="1340"/>
                  <a:pt x="5129" y="1520"/>
                  <a:pt x="4453" y="2050"/>
                </a:cubicBezTo>
                <a:lnTo>
                  <a:pt x="3637" y="2692"/>
                </a:lnTo>
                <a:lnTo>
                  <a:pt x="3651" y="3072"/>
                </a:lnTo>
                <a:lnTo>
                  <a:pt x="3664" y="3453"/>
                </a:lnTo>
                <a:lnTo>
                  <a:pt x="3323" y="3860"/>
                </a:lnTo>
                <a:cubicBezTo>
                  <a:pt x="3069" y="4162"/>
                  <a:pt x="2948" y="4266"/>
                  <a:pt x="2854" y="4266"/>
                </a:cubicBezTo>
                <a:cubicBezTo>
                  <a:pt x="2732" y="4266"/>
                  <a:pt x="2732" y="4270"/>
                  <a:pt x="2829" y="4354"/>
                </a:cubicBezTo>
                <a:cubicBezTo>
                  <a:pt x="2928" y="4440"/>
                  <a:pt x="2911" y="4452"/>
                  <a:pt x="2319" y="4710"/>
                </a:cubicBezTo>
                <a:cubicBezTo>
                  <a:pt x="1300" y="5155"/>
                  <a:pt x="1202" y="5202"/>
                  <a:pt x="991" y="5358"/>
                </a:cubicBezTo>
                <a:cubicBezTo>
                  <a:pt x="712" y="5564"/>
                  <a:pt x="726" y="5694"/>
                  <a:pt x="1055" y="5985"/>
                </a:cubicBezTo>
                <a:cubicBezTo>
                  <a:pt x="1202" y="6115"/>
                  <a:pt x="1322" y="6266"/>
                  <a:pt x="1322" y="6322"/>
                </a:cubicBezTo>
                <a:cubicBezTo>
                  <a:pt x="1322" y="6380"/>
                  <a:pt x="1204" y="6517"/>
                  <a:pt x="1043" y="6645"/>
                </a:cubicBezTo>
                <a:cubicBezTo>
                  <a:pt x="774" y="6859"/>
                  <a:pt x="764" y="6877"/>
                  <a:pt x="762" y="7148"/>
                </a:cubicBezTo>
                <a:cubicBezTo>
                  <a:pt x="759" y="7408"/>
                  <a:pt x="746" y="7437"/>
                  <a:pt x="567" y="7546"/>
                </a:cubicBezTo>
                <a:cubicBezTo>
                  <a:pt x="353" y="7678"/>
                  <a:pt x="334" y="7768"/>
                  <a:pt x="447" y="8101"/>
                </a:cubicBezTo>
                <a:cubicBezTo>
                  <a:pt x="512" y="8290"/>
                  <a:pt x="507" y="8332"/>
                  <a:pt x="409" y="8463"/>
                </a:cubicBezTo>
                <a:cubicBezTo>
                  <a:pt x="80" y="8904"/>
                  <a:pt x="3" y="9069"/>
                  <a:pt x="0" y="9350"/>
                </a:cubicBezTo>
                <a:cubicBezTo>
                  <a:pt x="-6" y="9836"/>
                  <a:pt x="116" y="9951"/>
                  <a:pt x="1107" y="10379"/>
                </a:cubicBezTo>
                <a:cubicBezTo>
                  <a:pt x="2343" y="10914"/>
                  <a:pt x="2372" y="10931"/>
                  <a:pt x="2598" y="11283"/>
                </a:cubicBezTo>
                <a:cubicBezTo>
                  <a:pt x="2763" y="11540"/>
                  <a:pt x="3530" y="12526"/>
                  <a:pt x="4079" y="13187"/>
                </a:cubicBezTo>
                <a:cubicBezTo>
                  <a:pt x="4200" y="13333"/>
                  <a:pt x="4214" y="13402"/>
                  <a:pt x="4206" y="13842"/>
                </a:cubicBezTo>
                <a:cubicBezTo>
                  <a:pt x="4200" y="14169"/>
                  <a:pt x="4171" y="14359"/>
                  <a:pt x="4120" y="14407"/>
                </a:cubicBezTo>
                <a:cubicBezTo>
                  <a:pt x="4064" y="14460"/>
                  <a:pt x="4062" y="14488"/>
                  <a:pt x="4111" y="14511"/>
                </a:cubicBezTo>
                <a:cubicBezTo>
                  <a:pt x="4182" y="14546"/>
                  <a:pt x="3959" y="14766"/>
                  <a:pt x="3852" y="14766"/>
                </a:cubicBezTo>
                <a:cubicBezTo>
                  <a:pt x="3820" y="14766"/>
                  <a:pt x="3675" y="14843"/>
                  <a:pt x="3530" y="14937"/>
                </a:cubicBezTo>
                <a:cubicBezTo>
                  <a:pt x="3365" y="15042"/>
                  <a:pt x="3194" y="15110"/>
                  <a:pt x="3077" y="15116"/>
                </a:cubicBezTo>
                <a:cubicBezTo>
                  <a:pt x="2973" y="15121"/>
                  <a:pt x="2822" y="15152"/>
                  <a:pt x="2742" y="15187"/>
                </a:cubicBezTo>
                <a:cubicBezTo>
                  <a:pt x="2662" y="15221"/>
                  <a:pt x="2543" y="15246"/>
                  <a:pt x="2478" y="15240"/>
                </a:cubicBezTo>
                <a:cubicBezTo>
                  <a:pt x="2411" y="15234"/>
                  <a:pt x="2445" y="15259"/>
                  <a:pt x="2557" y="15299"/>
                </a:cubicBezTo>
                <a:cubicBezTo>
                  <a:pt x="2808" y="15388"/>
                  <a:pt x="2750" y="15463"/>
                  <a:pt x="2431" y="15464"/>
                </a:cubicBezTo>
                <a:cubicBezTo>
                  <a:pt x="2294" y="15464"/>
                  <a:pt x="2128" y="15477"/>
                  <a:pt x="2062" y="15491"/>
                </a:cubicBezTo>
                <a:cubicBezTo>
                  <a:pt x="1912" y="15522"/>
                  <a:pt x="1780" y="15744"/>
                  <a:pt x="1825" y="15889"/>
                </a:cubicBezTo>
                <a:cubicBezTo>
                  <a:pt x="1844" y="15949"/>
                  <a:pt x="1869" y="16080"/>
                  <a:pt x="1878" y="16181"/>
                </a:cubicBezTo>
                <a:cubicBezTo>
                  <a:pt x="1893" y="16332"/>
                  <a:pt x="1944" y="16399"/>
                  <a:pt x="2175" y="16563"/>
                </a:cubicBezTo>
                <a:cubicBezTo>
                  <a:pt x="2444" y="16754"/>
                  <a:pt x="2450" y="16763"/>
                  <a:pt x="2333" y="16820"/>
                </a:cubicBezTo>
                <a:cubicBezTo>
                  <a:pt x="2171" y="16899"/>
                  <a:pt x="2180" y="16970"/>
                  <a:pt x="2360" y="17062"/>
                </a:cubicBezTo>
                <a:cubicBezTo>
                  <a:pt x="2441" y="17104"/>
                  <a:pt x="2508" y="17160"/>
                  <a:pt x="2508" y="17186"/>
                </a:cubicBezTo>
                <a:cubicBezTo>
                  <a:pt x="2508" y="17212"/>
                  <a:pt x="2600" y="17308"/>
                  <a:pt x="2712" y="17399"/>
                </a:cubicBezTo>
                <a:cubicBezTo>
                  <a:pt x="2824" y="17490"/>
                  <a:pt x="2924" y="17607"/>
                  <a:pt x="2934" y="17660"/>
                </a:cubicBezTo>
                <a:cubicBezTo>
                  <a:pt x="2944" y="17713"/>
                  <a:pt x="2987" y="17765"/>
                  <a:pt x="3029" y="17776"/>
                </a:cubicBezTo>
                <a:cubicBezTo>
                  <a:pt x="3085" y="17790"/>
                  <a:pt x="3095" y="17763"/>
                  <a:pt x="3067" y="17676"/>
                </a:cubicBezTo>
                <a:cubicBezTo>
                  <a:pt x="3035" y="17575"/>
                  <a:pt x="3054" y="17548"/>
                  <a:pt x="3187" y="17509"/>
                </a:cubicBezTo>
                <a:cubicBezTo>
                  <a:pt x="3365" y="17456"/>
                  <a:pt x="3539" y="17505"/>
                  <a:pt x="3598" y="17626"/>
                </a:cubicBezTo>
                <a:cubicBezTo>
                  <a:pt x="3639" y="17709"/>
                  <a:pt x="3543" y="17879"/>
                  <a:pt x="3455" y="17879"/>
                </a:cubicBezTo>
                <a:cubicBezTo>
                  <a:pt x="3423" y="17879"/>
                  <a:pt x="3398" y="17911"/>
                  <a:pt x="3398" y="17949"/>
                </a:cubicBezTo>
                <a:cubicBezTo>
                  <a:pt x="3398" y="18026"/>
                  <a:pt x="3650" y="18092"/>
                  <a:pt x="3753" y="18042"/>
                </a:cubicBezTo>
                <a:cubicBezTo>
                  <a:pt x="3789" y="18025"/>
                  <a:pt x="3909" y="18084"/>
                  <a:pt x="4021" y="18174"/>
                </a:cubicBezTo>
                <a:lnTo>
                  <a:pt x="4223" y="18337"/>
                </a:lnTo>
                <a:lnTo>
                  <a:pt x="3819" y="19095"/>
                </a:lnTo>
                <a:cubicBezTo>
                  <a:pt x="3597" y="19513"/>
                  <a:pt x="3263" y="20178"/>
                  <a:pt x="3077" y="20574"/>
                </a:cubicBezTo>
                <a:cubicBezTo>
                  <a:pt x="2890" y="20970"/>
                  <a:pt x="2713" y="21342"/>
                  <a:pt x="2682" y="21401"/>
                </a:cubicBezTo>
                <a:cubicBezTo>
                  <a:pt x="2652" y="21460"/>
                  <a:pt x="2626" y="21528"/>
                  <a:pt x="2626" y="21552"/>
                </a:cubicBezTo>
                <a:cubicBezTo>
                  <a:pt x="2626" y="21580"/>
                  <a:pt x="6139" y="21597"/>
                  <a:pt x="12110" y="21597"/>
                </a:cubicBezTo>
                <a:cubicBezTo>
                  <a:pt x="17326" y="21597"/>
                  <a:pt x="21594" y="21581"/>
                  <a:pt x="21594" y="21562"/>
                </a:cubicBezTo>
                <a:cubicBezTo>
                  <a:pt x="21594" y="21543"/>
                  <a:pt x="21566" y="21402"/>
                  <a:pt x="21533" y="21249"/>
                </a:cubicBezTo>
                <a:cubicBezTo>
                  <a:pt x="21499" y="21095"/>
                  <a:pt x="21445" y="20739"/>
                  <a:pt x="21414" y="20458"/>
                </a:cubicBezTo>
                <a:cubicBezTo>
                  <a:pt x="21383" y="20177"/>
                  <a:pt x="21317" y="19717"/>
                  <a:pt x="21267" y="19436"/>
                </a:cubicBezTo>
                <a:cubicBezTo>
                  <a:pt x="21217" y="19155"/>
                  <a:pt x="21152" y="18779"/>
                  <a:pt x="21122" y="18600"/>
                </a:cubicBezTo>
                <a:cubicBezTo>
                  <a:pt x="21044" y="18132"/>
                  <a:pt x="20897" y="17508"/>
                  <a:pt x="20827" y="17346"/>
                </a:cubicBezTo>
                <a:cubicBezTo>
                  <a:pt x="20752" y="17174"/>
                  <a:pt x="20490" y="16458"/>
                  <a:pt x="20375" y="16114"/>
                </a:cubicBezTo>
                <a:cubicBezTo>
                  <a:pt x="20285" y="15844"/>
                  <a:pt x="20280" y="15813"/>
                  <a:pt x="20175" y="14790"/>
                </a:cubicBezTo>
                <a:cubicBezTo>
                  <a:pt x="20138" y="14432"/>
                  <a:pt x="20093" y="14108"/>
                  <a:pt x="20076" y="14069"/>
                </a:cubicBezTo>
                <a:cubicBezTo>
                  <a:pt x="20058" y="14031"/>
                  <a:pt x="20021" y="13802"/>
                  <a:pt x="19991" y="13559"/>
                </a:cubicBezTo>
                <a:cubicBezTo>
                  <a:pt x="19962" y="13316"/>
                  <a:pt x="19914" y="12929"/>
                  <a:pt x="19884" y="12699"/>
                </a:cubicBezTo>
                <a:cubicBezTo>
                  <a:pt x="19854" y="12469"/>
                  <a:pt x="19720" y="11939"/>
                  <a:pt x="19586" y="11522"/>
                </a:cubicBezTo>
                <a:cubicBezTo>
                  <a:pt x="19438" y="11060"/>
                  <a:pt x="19341" y="10656"/>
                  <a:pt x="19341" y="10489"/>
                </a:cubicBezTo>
                <a:cubicBezTo>
                  <a:pt x="19341" y="10323"/>
                  <a:pt x="19272" y="10025"/>
                  <a:pt x="19164" y="9733"/>
                </a:cubicBezTo>
                <a:cubicBezTo>
                  <a:pt x="19067" y="9467"/>
                  <a:pt x="18986" y="9193"/>
                  <a:pt x="18986" y="9123"/>
                </a:cubicBezTo>
                <a:cubicBezTo>
                  <a:pt x="18986" y="9053"/>
                  <a:pt x="18943" y="8881"/>
                  <a:pt x="18891" y="8740"/>
                </a:cubicBezTo>
                <a:cubicBezTo>
                  <a:pt x="18839" y="8599"/>
                  <a:pt x="18811" y="8427"/>
                  <a:pt x="18828" y="8358"/>
                </a:cubicBezTo>
                <a:cubicBezTo>
                  <a:pt x="18846" y="8289"/>
                  <a:pt x="18834" y="8151"/>
                  <a:pt x="18801" y="8050"/>
                </a:cubicBezTo>
                <a:cubicBezTo>
                  <a:pt x="18768" y="7950"/>
                  <a:pt x="18732" y="7783"/>
                  <a:pt x="18722" y="7681"/>
                </a:cubicBezTo>
                <a:cubicBezTo>
                  <a:pt x="18712" y="7578"/>
                  <a:pt x="18651" y="7360"/>
                  <a:pt x="18586" y="7194"/>
                </a:cubicBezTo>
                <a:cubicBezTo>
                  <a:pt x="18522" y="7027"/>
                  <a:pt x="18423" y="6734"/>
                  <a:pt x="18366" y="6543"/>
                </a:cubicBezTo>
                <a:cubicBezTo>
                  <a:pt x="18158" y="5843"/>
                  <a:pt x="17864" y="5210"/>
                  <a:pt x="17134" y="3894"/>
                </a:cubicBezTo>
                <a:cubicBezTo>
                  <a:pt x="16691" y="3097"/>
                  <a:pt x="16450" y="2790"/>
                  <a:pt x="15712" y="2087"/>
                </a:cubicBezTo>
                <a:cubicBezTo>
                  <a:pt x="15280" y="1674"/>
                  <a:pt x="14868" y="1388"/>
                  <a:pt x="14414" y="1185"/>
                </a:cubicBezTo>
                <a:cubicBezTo>
                  <a:pt x="14263" y="1118"/>
                  <a:pt x="14126" y="1035"/>
                  <a:pt x="14110" y="1001"/>
                </a:cubicBezTo>
                <a:cubicBezTo>
                  <a:pt x="14093" y="967"/>
                  <a:pt x="13963" y="909"/>
                  <a:pt x="13821" y="874"/>
                </a:cubicBezTo>
                <a:cubicBezTo>
                  <a:pt x="13679" y="839"/>
                  <a:pt x="13490" y="771"/>
                  <a:pt x="13400" y="723"/>
                </a:cubicBezTo>
                <a:cubicBezTo>
                  <a:pt x="13310" y="675"/>
                  <a:pt x="13154" y="626"/>
                  <a:pt x="13053" y="616"/>
                </a:cubicBezTo>
                <a:cubicBezTo>
                  <a:pt x="12837" y="595"/>
                  <a:pt x="12502" y="451"/>
                  <a:pt x="12521" y="388"/>
                </a:cubicBezTo>
                <a:cubicBezTo>
                  <a:pt x="12536" y="339"/>
                  <a:pt x="11639" y="59"/>
                  <a:pt x="11310" y="11"/>
                </a:cubicBezTo>
                <a:cubicBezTo>
                  <a:pt x="11230" y="-1"/>
                  <a:pt x="11171" y="-3"/>
                  <a:pt x="11120" y="5"/>
                </a:cubicBezTo>
                <a:close/>
              </a:path>
            </a:pathLst>
          </a:custGeom>
          <a:ln w="12700">
            <a:miter lim="400000"/>
          </a:ln>
        </p:spPr>
      </p:pic>
      <p:sp>
        <p:nvSpPr>
          <p:cNvPr id="393" name="A rejection of the reliability &amp; absolute authority of the scriptures - (2 Tim 3:16,17; 2 Pet 1:19-21; Mat 24:35; Luke 21:33)…"/>
          <p:cNvSpPr txBox="1"/>
          <p:nvPr/>
        </p:nvSpPr>
        <p:spPr>
          <a:xfrm>
            <a:off x="455170" y="1849728"/>
            <a:ext cx="6780248" cy="7366001"/>
          </a:xfrm>
          <a:prstGeom prst="rect">
            <a:avLst/>
          </a:prstGeom>
          <a:ln w="12700">
            <a:miter lim="400000"/>
          </a:ln>
          <a:effectLst>
            <a:outerShdw sx="100000" sy="100000" kx="0" ky="0" algn="b" rotWithShape="0" blurRad="127000" dist="76200" dir="7320000">
              <a:srgbClr val="000000">
                <a:alpha val="267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289111" indent="-289111" algn="l" defTabSz="457200">
              <a:spcBef>
                <a:spcPts val="2000"/>
              </a:spcBef>
              <a:buClr>
                <a:srgbClr val="A1A1A1"/>
              </a:buClr>
              <a:buSzPct val="100000"/>
              <a:buAutoNum type="arabicPeriod" startAt="1"/>
              <a:defRPr sz="3400">
                <a:solidFill>
                  <a:srgbClr val="000000"/>
                </a:solidFill>
                <a:latin typeface="Georgia"/>
                <a:ea typeface="Georgia"/>
                <a:cs typeface="Georgia"/>
                <a:sym typeface="Georgia"/>
              </a:defRPr>
            </a:pPr>
            <a:r>
              <a:rPr b="1"/>
              <a:t>A rejection of the reliability &amp; absolute authority of the scriptures - (2 Tim 3:16,17; 2 Pet 1:19-21; Mat 24:35; Luke 21:33)</a:t>
            </a:r>
          </a:p>
          <a:p>
            <a:pPr marL="289111" indent="-289111" algn="l" defTabSz="457200">
              <a:spcBef>
                <a:spcPts val="2000"/>
              </a:spcBef>
              <a:buClr>
                <a:srgbClr val="A1A1A1"/>
              </a:buClr>
              <a:buSzPct val="100000"/>
              <a:buAutoNum type="arabicPeriod" startAt="1"/>
              <a:defRPr b="1" sz="3400">
                <a:solidFill>
                  <a:srgbClr val="000000"/>
                </a:solidFill>
                <a:latin typeface="Georgia"/>
                <a:ea typeface="Georgia"/>
                <a:cs typeface="Georgia"/>
                <a:sym typeface="Georgia"/>
              </a:defRPr>
            </a:pPr>
            <a:r>
              <a:t>A belief that truth is subjective &amp; relative - (no moral absolutes / doctrine &amp; theology inconsequential) - (Judg 21:25; Jer. 6:16-19)</a:t>
            </a:r>
          </a:p>
          <a:p>
            <a:pPr marL="289111" indent="-289111" algn="l" defTabSz="457200">
              <a:spcBef>
                <a:spcPts val="2000"/>
              </a:spcBef>
              <a:buClr>
                <a:srgbClr val="A1A1A1"/>
              </a:buClr>
              <a:buSzPct val="100000"/>
              <a:buAutoNum type="arabicPeriod" startAt="1"/>
              <a:defRPr b="1" sz="3400">
                <a:solidFill>
                  <a:srgbClr val="000000"/>
                </a:solidFill>
                <a:latin typeface="Georgia"/>
                <a:ea typeface="Georgia"/>
                <a:cs typeface="Georgia"/>
                <a:sym typeface="Georgia"/>
              </a:defRPr>
            </a:pPr>
            <a:r>
              <a:t>The emphasis of feelings &amp; emotion over, &amp; instead of, a “thus saith the Lord.” - (Prov 14:12; Jer. 6:16; 10:23)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3">
                                            <p:txEl>
                                              <p:pRg st="1" end="1"/>
                                            </p:txEl>
                                          </p:spTgt>
                                        </p:tgtEl>
                                        <p:attrNameLst>
                                          <p:attrName>style.visibility</p:attrName>
                                        </p:attrNameLst>
                                      </p:cBhvr>
                                      <p:to>
                                        <p:strVal val="visible"/>
                                      </p:to>
                                    </p:set>
                                    <p:animEffect filter="wipe(left)" transition="in">
                                      <p:cBhvr>
                                        <p:cTn id="7" dur="2000"/>
                                        <p:tgtEl>
                                          <p:spTgt spid="3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3">
                                            <p:txEl>
                                              <p:pRg st="2" end="2"/>
                                            </p:txEl>
                                          </p:spTgt>
                                        </p:tgtEl>
                                        <p:attrNameLst>
                                          <p:attrName>style.visibility</p:attrName>
                                        </p:attrNameLst>
                                      </p:cBhvr>
                                      <p:to>
                                        <p:strVal val="visible"/>
                                      </p:to>
                                    </p:set>
                                    <p:animEffect filter="wipe(left)" transition="in">
                                      <p:cBhvr>
                                        <p:cTn id="12" dur="2000"/>
                                        <p:tgtEl>
                                          <p:spTgt spid="39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2 Tim 3:5 having a form of godliness but denying its power."/>
          <p:cNvSpPr txBox="1"/>
          <p:nvPr/>
        </p:nvSpPr>
        <p:spPr>
          <a:xfrm>
            <a:off x="403517" y="1760548"/>
            <a:ext cx="1219776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buClrTx/>
              <a:defRPr>
                <a:solidFill>
                  <a:srgbClr val="000000"/>
                </a:solidFill>
                <a:latin typeface="Adelon"/>
                <a:ea typeface="Adelon"/>
                <a:cs typeface="Adelon"/>
                <a:sym typeface="Adelon"/>
              </a:defRPr>
            </a:pPr>
            <a:r>
              <a:rPr baseline="31999"/>
              <a:t>2 Tim 3:5</a:t>
            </a:r>
            <a:r>
              <a:t> having a form of godliness but denying its power.</a:t>
            </a:r>
          </a:p>
        </p:txBody>
      </p:sp>
      <p:sp>
        <p:nvSpPr>
          <p:cNvPr id="396" name="“We have a society filled with people who want what they want when they want it. They are into their own lifestyle, recreation, and entertainment. They want comfort, happiness, and success. When churches appeal to those selfish desires, they only fuel fires that hinder true godliness.”…"/>
          <p:cNvSpPr txBox="1"/>
          <p:nvPr/>
        </p:nvSpPr>
        <p:spPr>
          <a:xfrm>
            <a:off x="5436476" y="2648182"/>
            <a:ext cx="7320282" cy="6680201"/>
          </a:xfrm>
          <a:prstGeom prst="rect">
            <a:avLst/>
          </a:prstGeom>
          <a:solidFill>
            <a:srgbClr val="905E3B"/>
          </a:solidFill>
          <a:ln w="12700">
            <a:miter lim="400000"/>
          </a:ln>
          <a:effectLst>
            <a:outerShdw sx="100000" sy="100000" kx="0" ky="0" algn="b" rotWithShape="0" blurRad="139700" dist="63500" dir="522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7938" indent="36511">
              <a:spcBef>
                <a:spcPts val="1200"/>
              </a:spcBef>
              <a:buClrTx/>
              <a:defRPr>
                <a:solidFill>
                  <a:srgbClr val="FFFFFF"/>
                </a:solidFill>
                <a:effectLst>
                  <a:outerShdw sx="100000" sy="100000" kx="0" ky="0" algn="b" rotWithShape="0" blurRad="76200" dist="63500" dir="2046723">
                    <a:srgbClr val="000000"/>
                  </a:outerShdw>
                </a:effectLst>
                <a:uFill>
                  <a:solidFill>
                    <a:srgbClr val="FFFFFF"/>
                  </a:solidFill>
                </a:uFill>
                <a:latin typeface="Adelon"/>
                <a:ea typeface="Adelon"/>
                <a:cs typeface="Adelon"/>
                <a:sym typeface="Adelon"/>
              </a:defRPr>
            </a:pPr>
            <a:r>
              <a:t>“We have a society filled with people who want what they want when they want it. They are into their own lifestyle, recreation, and entertainment. They want comfort, happiness, and success. When churches appeal to those selfish desires, they only fuel fires that hinder true godliness.” </a:t>
            </a:r>
          </a:p>
          <a:p>
            <a:pPr marL="7938" indent="36511">
              <a:spcBef>
                <a:spcPts val="1200"/>
              </a:spcBef>
              <a:buClrTx/>
              <a:defRPr sz="3300">
                <a:solidFill>
                  <a:srgbClr val="FFFFFF"/>
                </a:solidFill>
                <a:effectLst>
                  <a:outerShdw sx="100000" sy="100000" kx="0" ky="0" algn="b" rotWithShape="0" blurRad="76200" dist="63500" dir="2046723">
                    <a:srgbClr val="000000"/>
                  </a:outerShdw>
                </a:effectLst>
                <a:uFill>
                  <a:solidFill>
                    <a:srgbClr val="FFFFFF"/>
                  </a:solidFill>
                </a:uFill>
                <a:latin typeface="Adelon"/>
                <a:ea typeface="Adelon"/>
                <a:cs typeface="Adelon"/>
                <a:sym typeface="Adelon"/>
              </a:defRPr>
            </a:pPr>
            <a:r>
              <a:t>(Ashamed of The Gospel, When The Church Becomes Like The World, pg 85)</a:t>
            </a:r>
          </a:p>
        </p:txBody>
      </p:sp>
      <p:pic>
        <p:nvPicPr>
          <p:cNvPr id="397" name="image7.png" descr="image7.png"/>
          <p:cNvPicPr>
            <a:picLocks noChangeAspect="1"/>
          </p:cNvPicPr>
          <p:nvPr/>
        </p:nvPicPr>
        <p:blipFill>
          <a:blip r:embed="rId2">
            <a:extLst/>
          </a:blip>
          <a:stretch>
            <a:fillRect/>
          </a:stretch>
        </p:blipFill>
        <p:spPr>
          <a:xfrm>
            <a:off x="240453" y="2685626"/>
            <a:ext cx="4909096" cy="6177282"/>
          </a:xfrm>
          <a:prstGeom prst="rect">
            <a:avLst/>
          </a:prstGeom>
          <a:ln w="12700">
            <a:miter lim="400000"/>
          </a:ln>
          <a:effectLst>
            <a:reflection blurRad="0" stA="30000" stPos="0" endA="0" endPos="40000" dist="0" dir="5400000" fadeDir="5400000" sx="100000" sy="-100000" kx="0" ky="0" algn="bl" rotWithShape="0"/>
          </a:effectLst>
        </p:spPr>
      </p:pic>
      <p:pic>
        <p:nvPicPr>
          <p:cNvPr id="398" name="Image" descr="Image"/>
          <p:cNvPicPr>
            <a:picLocks noChangeAspect="0"/>
          </p:cNvPicPr>
          <p:nvPr/>
        </p:nvPicPr>
        <p:blipFill>
          <a:blip r:embed="rId3">
            <a:extLst/>
          </a:blip>
          <a:stretch>
            <a:fillRect/>
          </a:stretch>
        </p:blipFill>
        <p:spPr>
          <a:xfrm>
            <a:off x="-299201" y="-214781"/>
            <a:ext cx="13480110" cy="2166009"/>
          </a:xfrm>
          <a:prstGeom prst="rect">
            <a:avLst/>
          </a:prstGeom>
        </p:spPr>
      </p:pic>
      <p:sp>
        <p:nvSpPr>
          <p:cNvPr id="399"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1" name="Image" descr="Image"/>
          <p:cNvPicPr>
            <a:picLocks noChangeAspect="0"/>
          </p:cNvPicPr>
          <p:nvPr/>
        </p:nvPicPr>
        <p:blipFill>
          <a:blip r:embed="rId2">
            <a:extLst/>
          </a:blip>
          <a:stretch>
            <a:fillRect/>
          </a:stretch>
        </p:blipFill>
        <p:spPr>
          <a:xfrm>
            <a:off x="-299201" y="-214781"/>
            <a:ext cx="13480110" cy="2166009"/>
          </a:xfrm>
          <a:prstGeom prst="rect">
            <a:avLst/>
          </a:prstGeom>
        </p:spPr>
      </p:pic>
      <p:sp>
        <p:nvSpPr>
          <p:cNvPr id="402"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pic>
        <p:nvPicPr>
          <p:cNvPr id="403" name="Image" descr="Image"/>
          <p:cNvPicPr>
            <a:picLocks noChangeAspect="1"/>
          </p:cNvPicPr>
          <p:nvPr/>
        </p:nvPicPr>
        <p:blipFill>
          <a:blip r:embed="rId3">
            <a:extLst/>
          </a:blip>
          <a:srcRect l="4373" t="10785" r="14668" b="0"/>
          <a:stretch>
            <a:fillRect/>
          </a:stretch>
        </p:blipFill>
        <p:spPr>
          <a:xfrm>
            <a:off x="6711818" y="1743944"/>
            <a:ext cx="6300447" cy="8044200"/>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8" y="31"/>
                  <a:pt x="10985" y="61"/>
                </a:cubicBezTo>
                <a:cubicBezTo>
                  <a:pt x="10890" y="128"/>
                  <a:pt x="10840" y="133"/>
                  <a:pt x="10682" y="90"/>
                </a:cubicBezTo>
                <a:cubicBezTo>
                  <a:pt x="10538" y="51"/>
                  <a:pt x="10472" y="51"/>
                  <a:pt x="10406" y="94"/>
                </a:cubicBezTo>
                <a:cubicBezTo>
                  <a:pt x="10304" y="160"/>
                  <a:pt x="10355" y="158"/>
                  <a:pt x="8340" y="195"/>
                </a:cubicBezTo>
                <a:cubicBezTo>
                  <a:pt x="7006" y="220"/>
                  <a:pt x="6745" y="237"/>
                  <a:pt x="6446" y="318"/>
                </a:cubicBezTo>
                <a:cubicBezTo>
                  <a:pt x="6000" y="438"/>
                  <a:pt x="5876" y="534"/>
                  <a:pt x="5544" y="1014"/>
                </a:cubicBezTo>
                <a:cubicBezTo>
                  <a:pt x="5318" y="1340"/>
                  <a:pt x="5129" y="1520"/>
                  <a:pt x="4453" y="2050"/>
                </a:cubicBezTo>
                <a:lnTo>
                  <a:pt x="3637" y="2692"/>
                </a:lnTo>
                <a:lnTo>
                  <a:pt x="3651" y="3072"/>
                </a:lnTo>
                <a:lnTo>
                  <a:pt x="3664" y="3453"/>
                </a:lnTo>
                <a:lnTo>
                  <a:pt x="3323" y="3860"/>
                </a:lnTo>
                <a:cubicBezTo>
                  <a:pt x="3069" y="4162"/>
                  <a:pt x="2948" y="4266"/>
                  <a:pt x="2854" y="4266"/>
                </a:cubicBezTo>
                <a:cubicBezTo>
                  <a:pt x="2732" y="4266"/>
                  <a:pt x="2732" y="4270"/>
                  <a:pt x="2829" y="4354"/>
                </a:cubicBezTo>
                <a:cubicBezTo>
                  <a:pt x="2928" y="4440"/>
                  <a:pt x="2911" y="4452"/>
                  <a:pt x="2319" y="4710"/>
                </a:cubicBezTo>
                <a:cubicBezTo>
                  <a:pt x="1300" y="5155"/>
                  <a:pt x="1202" y="5202"/>
                  <a:pt x="991" y="5358"/>
                </a:cubicBezTo>
                <a:cubicBezTo>
                  <a:pt x="712" y="5564"/>
                  <a:pt x="726" y="5694"/>
                  <a:pt x="1055" y="5985"/>
                </a:cubicBezTo>
                <a:cubicBezTo>
                  <a:pt x="1202" y="6115"/>
                  <a:pt x="1322" y="6266"/>
                  <a:pt x="1322" y="6322"/>
                </a:cubicBezTo>
                <a:cubicBezTo>
                  <a:pt x="1322" y="6380"/>
                  <a:pt x="1204" y="6517"/>
                  <a:pt x="1043" y="6645"/>
                </a:cubicBezTo>
                <a:cubicBezTo>
                  <a:pt x="774" y="6859"/>
                  <a:pt x="764" y="6877"/>
                  <a:pt x="762" y="7148"/>
                </a:cubicBezTo>
                <a:cubicBezTo>
                  <a:pt x="759" y="7408"/>
                  <a:pt x="746" y="7437"/>
                  <a:pt x="567" y="7546"/>
                </a:cubicBezTo>
                <a:cubicBezTo>
                  <a:pt x="353" y="7678"/>
                  <a:pt x="334" y="7768"/>
                  <a:pt x="447" y="8101"/>
                </a:cubicBezTo>
                <a:cubicBezTo>
                  <a:pt x="512" y="8290"/>
                  <a:pt x="507" y="8332"/>
                  <a:pt x="409" y="8463"/>
                </a:cubicBezTo>
                <a:cubicBezTo>
                  <a:pt x="80" y="8904"/>
                  <a:pt x="3" y="9069"/>
                  <a:pt x="0" y="9350"/>
                </a:cubicBezTo>
                <a:cubicBezTo>
                  <a:pt x="-6" y="9836"/>
                  <a:pt x="116" y="9951"/>
                  <a:pt x="1107" y="10379"/>
                </a:cubicBezTo>
                <a:cubicBezTo>
                  <a:pt x="2343" y="10914"/>
                  <a:pt x="2372" y="10931"/>
                  <a:pt x="2598" y="11283"/>
                </a:cubicBezTo>
                <a:cubicBezTo>
                  <a:pt x="2763" y="11540"/>
                  <a:pt x="3530" y="12526"/>
                  <a:pt x="4079" y="13187"/>
                </a:cubicBezTo>
                <a:cubicBezTo>
                  <a:pt x="4200" y="13333"/>
                  <a:pt x="4214" y="13402"/>
                  <a:pt x="4206" y="13842"/>
                </a:cubicBezTo>
                <a:cubicBezTo>
                  <a:pt x="4200" y="14169"/>
                  <a:pt x="4171" y="14359"/>
                  <a:pt x="4120" y="14407"/>
                </a:cubicBezTo>
                <a:cubicBezTo>
                  <a:pt x="4064" y="14460"/>
                  <a:pt x="4062" y="14488"/>
                  <a:pt x="4111" y="14511"/>
                </a:cubicBezTo>
                <a:cubicBezTo>
                  <a:pt x="4182" y="14546"/>
                  <a:pt x="3959" y="14766"/>
                  <a:pt x="3852" y="14766"/>
                </a:cubicBezTo>
                <a:cubicBezTo>
                  <a:pt x="3820" y="14766"/>
                  <a:pt x="3675" y="14843"/>
                  <a:pt x="3530" y="14937"/>
                </a:cubicBezTo>
                <a:cubicBezTo>
                  <a:pt x="3365" y="15042"/>
                  <a:pt x="3194" y="15110"/>
                  <a:pt x="3077" y="15116"/>
                </a:cubicBezTo>
                <a:cubicBezTo>
                  <a:pt x="2973" y="15121"/>
                  <a:pt x="2822" y="15152"/>
                  <a:pt x="2742" y="15187"/>
                </a:cubicBezTo>
                <a:cubicBezTo>
                  <a:pt x="2662" y="15221"/>
                  <a:pt x="2543" y="15246"/>
                  <a:pt x="2478" y="15240"/>
                </a:cubicBezTo>
                <a:cubicBezTo>
                  <a:pt x="2411" y="15234"/>
                  <a:pt x="2445" y="15259"/>
                  <a:pt x="2557" y="15299"/>
                </a:cubicBezTo>
                <a:cubicBezTo>
                  <a:pt x="2808" y="15388"/>
                  <a:pt x="2750" y="15463"/>
                  <a:pt x="2431" y="15464"/>
                </a:cubicBezTo>
                <a:cubicBezTo>
                  <a:pt x="2294" y="15464"/>
                  <a:pt x="2128" y="15477"/>
                  <a:pt x="2062" y="15491"/>
                </a:cubicBezTo>
                <a:cubicBezTo>
                  <a:pt x="1912" y="15522"/>
                  <a:pt x="1780" y="15744"/>
                  <a:pt x="1825" y="15889"/>
                </a:cubicBezTo>
                <a:cubicBezTo>
                  <a:pt x="1844" y="15949"/>
                  <a:pt x="1869" y="16080"/>
                  <a:pt x="1878" y="16181"/>
                </a:cubicBezTo>
                <a:cubicBezTo>
                  <a:pt x="1893" y="16332"/>
                  <a:pt x="1944" y="16399"/>
                  <a:pt x="2175" y="16563"/>
                </a:cubicBezTo>
                <a:cubicBezTo>
                  <a:pt x="2444" y="16754"/>
                  <a:pt x="2450" y="16763"/>
                  <a:pt x="2333" y="16820"/>
                </a:cubicBezTo>
                <a:cubicBezTo>
                  <a:pt x="2171" y="16899"/>
                  <a:pt x="2180" y="16970"/>
                  <a:pt x="2360" y="17062"/>
                </a:cubicBezTo>
                <a:cubicBezTo>
                  <a:pt x="2441" y="17104"/>
                  <a:pt x="2508" y="17160"/>
                  <a:pt x="2508" y="17186"/>
                </a:cubicBezTo>
                <a:cubicBezTo>
                  <a:pt x="2508" y="17212"/>
                  <a:pt x="2600" y="17308"/>
                  <a:pt x="2712" y="17399"/>
                </a:cubicBezTo>
                <a:cubicBezTo>
                  <a:pt x="2824" y="17490"/>
                  <a:pt x="2924" y="17607"/>
                  <a:pt x="2934" y="17660"/>
                </a:cubicBezTo>
                <a:cubicBezTo>
                  <a:pt x="2944" y="17713"/>
                  <a:pt x="2987" y="17765"/>
                  <a:pt x="3029" y="17776"/>
                </a:cubicBezTo>
                <a:cubicBezTo>
                  <a:pt x="3085" y="17790"/>
                  <a:pt x="3095" y="17763"/>
                  <a:pt x="3067" y="17676"/>
                </a:cubicBezTo>
                <a:cubicBezTo>
                  <a:pt x="3035" y="17575"/>
                  <a:pt x="3054" y="17548"/>
                  <a:pt x="3187" y="17509"/>
                </a:cubicBezTo>
                <a:cubicBezTo>
                  <a:pt x="3365" y="17456"/>
                  <a:pt x="3539" y="17505"/>
                  <a:pt x="3598" y="17626"/>
                </a:cubicBezTo>
                <a:cubicBezTo>
                  <a:pt x="3639" y="17709"/>
                  <a:pt x="3543" y="17879"/>
                  <a:pt x="3455" y="17879"/>
                </a:cubicBezTo>
                <a:cubicBezTo>
                  <a:pt x="3423" y="17879"/>
                  <a:pt x="3398" y="17911"/>
                  <a:pt x="3398" y="17949"/>
                </a:cubicBezTo>
                <a:cubicBezTo>
                  <a:pt x="3398" y="18026"/>
                  <a:pt x="3650" y="18092"/>
                  <a:pt x="3753" y="18042"/>
                </a:cubicBezTo>
                <a:cubicBezTo>
                  <a:pt x="3789" y="18025"/>
                  <a:pt x="3909" y="18084"/>
                  <a:pt x="4021" y="18174"/>
                </a:cubicBezTo>
                <a:lnTo>
                  <a:pt x="4223" y="18337"/>
                </a:lnTo>
                <a:lnTo>
                  <a:pt x="3819" y="19095"/>
                </a:lnTo>
                <a:cubicBezTo>
                  <a:pt x="3597" y="19513"/>
                  <a:pt x="3263" y="20178"/>
                  <a:pt x="3077" y="20574"/>
                </a:cubicBezTo>
                <a:cubicBezTo>
                  <a:pt x="2890" y="20970"/>
                  <a:pt x="2713" y="21342"/>
                  <a:pt x="2682" y="21401"/>
                </a:cubicBezTo>
                <a:cubicBezTo>
                  <a:pt x="2652" y="21460"/>
                  <a:pt x="2626" y="21528"/>
                  <a:pt x="2626" y="21552"/>
                </a:cubicBezTo>
                <a:cubicBezTo>
                  <a:pt x="2626" y="21580"/>
                  <a:pt x="6139" y="21597"/>
                  <a:pt x="12110" y="21597"/>
                </a:cubicBezTo>
                <a:cubicBezTo>
                  <a:pt x="17326" y="21597"/>
                  <a:pt x="21594" y="21581"/>
                  <a:pt x="21594" y="21562"/>
                </a:cubicBezTo>
                <a:cubicBezTo>
                  <a:pt x="21594" y="21543"/>
                  <a:pt x="21566" y="21402"/>
                  <a:pt x="21533" y="21249"/>
                </a:cubicBezTo>
                <a:cubicBezTo>
                  <a:pt x="21499" y="21095"/>
                  <a:pt x="21445" y="20739"/>
                  <a:pt x="21414" y="20458"/>
                </a:cubicBezTo>
                <a:cubicBezTo>
                  <a:pt x="21383" y="20177"/>
                  <a:pt x="21317" y="19717"/>
                  <a:pt x="21267" y="19436"/>
                </a:cubicBezTo>
                <a:cubicBezTo>
                  <a:pt x="21217" y="19155"/>
                  <a:pt x="21152" y="18779"/>
                  <a:pt x="21122" y="18600"/>
                </a:cubicBezTo>
                <a:cubicBezTo>
                  <a:pt x="21044" y="18132"/>
                  <a:pt x="20897" y="17508"/>
                  <a:pt x="20827" y="17346"/>
                </a:cubicBezTo>
                <a:cubicBezTo>
                  <a:pt x="20752" y="17174"/>
                  <a:pt x="20490" y="16458"/>
                  <a:pt x="20375" y="16114"/>
                </a:cubicBezTo>
                <a:cubicBezTo>
                  <a:pt x="20285" y="15844"/>
                  <a:pt x="20280" y="15813"/>
                  <a:pt x="20175" y="14790"/>
                </a:cubicBezTo>
                <a:cubicBezTo>
                  <a:pt x="20138" y="14432"/>
                  <a:pt x="20093" y="14108"/>
                  <a:pt x="20076" y="14069"/>
                </a:cubicBezTo>
                <a:cubicBezTo>
                  <a:pt x="20058" y="14031"/>
                  <a:pt x="20021" y="13802"/>
                  <a:pt x="19991" y="13559"/>
                </a:cubicBezTo>
                <a:cubicBezTo>
                  <a:pt x="19962" y="13316"/>
                  <a:pt x="19914" y="12929"/>
                  <a:pt x="19884" y="12699"/>
                </a:cubicBezTo>
                <a:cubicBezTo>
                  <a:pt x="19854" y="12469"/>
                  <a:pt x="19720" y="11939"/>
                  <a:pt x="19586" y="11522"/>
                </a:cubicBezTo>
                <a:cubicBezTo>
                  <a:pt x="19438" y="11060"/>
                  <a:pt x="19341" y="10656"/>
                  <a:pt x="19341" y="10489"/>
                </a:cubicBezTo>
                <a:cubicBezTo>
                  <a:pt x="19341" y="10323"/>
                  <a:pt x="19272" y="10025"/>
                  <a:pt x="19164" y="9733"/>
                </a:cubicBezTo>
                <a:cubicBezTo>
                  <a:pt x="19067" y="9467"/>
                  <a:pt x="18986" y="9193"/>
                  <a:pt x="18986" y="9123"/>
                </a:cubicBezTo>
                <a:cubicBezTo>
                  <a:pt x="18986" y="9053"/>
                  <a:pt x="18943" y="8881"/>
                  <a:pt x="18891" y="8740"/>
                </a:cubicBezTo>
                <a:cubicBezTo>
                  <a:pt x="18839" y="8599"/>
                  <a:pt x="18811" y="8427"/>
                  <a:pt x="18828" y="8358"/>
                </a:cubicBezTo>
                <a:cubicBezTo>
                  <a:pt x="18846" y="8289"/>
                  <a:pt x="18834" y="8151"/>
                  <a:pt x="18801" y="8050"/>
                </a:cubicBezTo>
                <a:cubicBezTo>
                  <a:pt x="18768" y="7950"/>
                  <a:pt x="18732" y="7783"/>
                  <a:pt x="18722" y="7681"/>
                </a:cubicBezTo>
                <a:cubicBezTo>
                  <a:pt x="18712" y="7578"/>
                  <a:pt x="18651" y="7360"/>
                  <a:pt x="18586" y="7194"/>
                </a:cubicBezTo>
                <a:cubicBezTo>
                  <a:pt x="18522" y="7027"/>
                  <a:pt x="18423" y="6734"/>
                  <a:pt x="18366" y="6543"/>
                </a:cubicBezTo>
                <a:cubicBezTo>
                  <a:pt x="18158" y="5843"/>
                  <a:pt x="17864" y="5210"/>
                  <a:pt x="17134" y="3894"/>
                </a:cubicBezTo>
                <a:cubicBezTo>
                  <a:pt x="16691" y="3097"/>
                  <a:pt x="16450" y="2790"/>
                  <a:pt x="15712" y="2087"/>
                </a:cubicBezTo>
                <a:cubicBezTo>
                  <a:pt x="15280" y="1674"/>
                  <a:pt x="14868" y="1388"/>
                  <a:pt x="14414" y="1185"/>
                </a:cubicBezTo>
                <a:cubicBezTo>
                  <a:pt x="14263" y="1118"/>
                  <a:pt x="14126" y="1035"/>
                  <a:pt x="14110" y="1001"/>
                </a:cubicBezTo>
                <a:cubicBezTo>
                  <a:pt x="14093" y="967"/>
                  <a:pt x="13963" y="909"/>
                  <a:pt x="13821" y="874"/>
                </a:cubicBezTo>
                <a:cubicBezTo>
                  <a:pt x="13679" y="839"/>
                  <a:pt x="13490" y="771"/>
                  <a:pt x="13400" y="723"/>
                </a:cubicBezTo>
                <a:cubicBezTo>
                  <a:pt x="13310" y="675"/>
                  <a:pt x="13154" y="626"/>
                  <a:pt x="13053" y="616"/>
                </a:cubicBezTo>
                <a:cubicBezTo>
                  <a:pt x="12837" y="595"/>
                  <a:pt x="12502" y="451"/>
                  <a:pt x="12521" y="388"/>
                </a:cubicBezTo>
                <a:cubicBezTo>
                  <a:pt x="12536" y="339"/>
                  <a:pt x="11639" y="59"/>
                  <a:pt x="11310" y="11"/>
                </a:cubicBezTo>
                <a:cubicBezTo>
                  <a:pt x="11230" y="-1"/>
                  <a:pt x="11171" y="-3"/>
                  <a:pt x="11120" y="5"/>
                </a:cubicBezTo>
                <a:close/>
              </a:path>
            </a:pathLst>
          </a:custGeom>
          <a:ln w="12700">
            <a:miter lim="400000"/>
          </a:ln>
        </p:spPr>
      </p:pic>
      <p:sp>
        <p:nvSpPr>
          <p:cNvPr id="404" name="Attendance / worship is a menu option…"/>
          <p:cNvSpPr txBox="1"/>
          <p:nvPr/>
        </p:nvSpPr>
        <p:spPr>
          <a:xfrm>
            <a:off x="423763" y="1879910"/>
            <a:ext cx="5856723" cy="7569201"/>
          </a:xfrm>
          <a:prstGeom prst="rect">
            <a:avLst/>
          </a:prstGeom>
          <a:solidFill>
            <a:srgbClr val="634232"/>
          </a:solidFill>
          <a:extLst>
            <a:ext uri="{C572A759-6A51-4108-AA02-DFA0A04FC94B}">
              <ma14:wrappingTextBoxFlag xmlns:ma14="http://schemas.microsoft.com/office/mac/drawingml/2011/main" val="1"/>
            </a:ext>
          </a:extLst>
        </p:spPr>
        <p:txBody>
          <a:bodyPr lIns="50800" tIns="50800" rIns="50800" bIns="50800">
            <a:spAutoFit/>
          </a:bodyPr>
          <a:lstStyle/>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Attendance / worship is a menu option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everyone expects to go to heaven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Balance scale salvation -  Salvation by works: good outweighs bad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Doing the absolute minimum to be saved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very content with their religious traditions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very closed minded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no desire or need to search - TOO BUSY!!!!</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Attendance / worship is a menu option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everyone expects to go to heaven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Balance scale salvation -  Salvation by works: good outweighs bad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Doing the absolute minimum to be saved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very content with their religious traditions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very closed minded </a:t>
            </a:r>
          </a:p>
          <a:p>
            <a:pPr marL="919046" indent="-919046" algn="l">
              <a:spcBef>
                <a:spcPts val="900"/>
              </a:spcBef>
              <a:buClrTx/>
              <a:buSzPct val="45000"/>
              <a:buBlip>
                <a:blip r:embed="rId4"/>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no desire or need to search - TOO BUSY!!!!</a:t>
            </a:r>
          </a:p>
        </p:txBody>
      </p:sp>
      <p:sp>
        <p:nvSpPr>
          <p:cNvPr id="405" name="You CANNOT get a person SAVED until you first CONVINCE them they are LOST!"/>
          <p:cNvSpPr txBox="1"/>
          <p:nvPr/>
        </p:nvSpPr>
        <p:spPr>
          <a:xfrm>
            <a:off x="6760554" y="6066966"/>
            <a:ext cx="5704323" cy="2590801"/>
          </a:xfrm>
          <a:prstGeom prst="rect">
            <a:avLst/>
          </a:prstGeom>
          <a:solidFill>
            <a:srgbClr val="DCDDE0"/>
          </a:solidFill>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You CANNOT get a person </a:t>
            </a:r>
            <a:r>
              <a:rPr b="1"/>
              <a:t>SAVED</a:t>
            </a:r>
            <a:r>
              <a:t> until you first CONVINCE them they are </a:t>
            </a:r>
            <a:r>
              <a:rPr b="1"/>
              <a:t>LOST</a:t>
            </a:r>
            <a:r>
              <a:t>!</a:t>
            </a:r>
          </a:p>
          <a:p>
            <a:pPr>
              <a:defRPr>
                <a:solidFill>
                  <a:srgbClr val="000000"/>
                </a:solidFill>
              </a:defRPr>
            </a:pPr>
            <a:r>
              <a:t>You CANNOT get a person </a:t>
            </a:r>
            <a:r>
              <a:rPr b="1"/>
              <a:t>SAVED</a:t>
            </a:r>
            <a:r>
              <a:t> until you first CONVINCE them they are </a:t>
            </a:r>
            <a:r>
              <a:rPr b="1"/>
              <a:t>LOST</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4">
                                            <p:txEl>
                                              <p:pRg st="1" end="1"/>
                                            </p:txEl>
                                          </p:spTgt>
                                        </p:tgtEl>
                                        <p:attrNameLst>
                                          <p:attrName>style.visibility</p:attrName>
                                        </p:attrNameLst>
                                      </p:cBhvr>
                                      <p:to>
                                        <p:strVal val="visible"/>
                                      </p:to>
                                    </p:set>
                                    <p:animEffect filter="wipe(left)" transition="in">
                                      <p:cBhvr>
                                        <p:cTn id="7" dur="1500"/>
                                        <p:tgtEl>
                                          <p:spTgt spid="4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4">
                                            <p:txEl>
                                              <p:pRg st="2" end="2"/>
                                            </p:txEl>
                                          </p:spTgt>
                                        </p:tgtEl>
                                        <p:attrNameLst>
                                          <p:attrName>style.visibility</p:attrName>
                                        </p:attrNameLst>
                                      </p:cBhvr>
                                      <p:to>
                                        <p:strVal val="visible"/>
                                      </p:to>
                                    </p:set>
                                    <p:animEffect filter="wipe(left)" transition="in">
                                      <p:cBhvr>
                                        <p:cTn id="12" dur="1500"/>
                                        <p:tgtEl>
                                          <p:spTgt spid="4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4">
                                            <p:txEl>
                                              <p:pRg st="3" end="3"/>
                                            </p:txEl>
                                          </p:spTgt>
                                        </p:tgtEl>
                                        <p:attrNameLst>
                                          <p:attrName>style.visibility</p:attrName>
                                        </p:attrNameLst>
                                      </p:cBhvr>
                                      <p:to>
                                        <p:strVal val="visible"/>
                                      </p:to>
                                    </p:set>
                                    <p:animEffect filter="wipe(left)" transition="in">
                                      <p:cBhvr>
                                        <p:cTn id="17" dur="1500"/>
                                        <p:tgtEl>
                                          <p:spTgt spid="40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04">
                                            <p:txEl>
                                              <p:pRg st="4" end="4"/>
                                            </p:txEl>
                                          </p:spTgt>
                                        </p:tgtEl>
                                        <p:attrNameLst>
                                          <p:attrName>style.visibility</p:attrName>
                                        </p:attrNameLst>
                                      </p:cBhvr>
                                      <p:to>
                                        <p:strVal val="visible"/>
                                      </p:to>
                                    </p:set>
                                    <p:animEffect filter="wipe(left)" transition="in">
                                      <p:cBhvr>
                                        <p:cTn id="22" dur="1500"/>
                                        <p:tgtEl>
                                          <p:spTgt spid="40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04">
                                            <p:txEl>
                                              <p:pRg st="5" end="5"/>
                                            </p:txEl>
                                          </p:spTgt>
                                        </p:tgtEl>
                                        <p:attrNameLst>
                                          <p:attrName>style.visibility</p:attrName>
                                        </p:attrNameLst>
                                      </p:cBhvr>
                                      <p:to>
                                        <p:strVal val="visible"/>
                                      </p:to>
                                    </p:set>
                                    <p:animEffect filter="wipe(left)" transition="in">
                                      <p:cBhvr>
                                        <p:cTn id="27" dur="1500"/>
                                        <p:tgtEl>
                                          <p:spTgt spid="40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04">
                                            <p:txEl>
                                              <p:pRg st="6" end="6"/>
                                            </p:txEl>
                                          </p:spTgt>
                                        </p:tgtEl>
                                        <p:attrNameLst>
                                          <p:attrName>style.visibility</p:attrName>
                                        </p:attrNameLst>
                                      </p:cBhvr>
                                      <p:to>
                                        <p:strVal val="visible"/>
                                      </p:to>
                                    </p:set>
                                    <p:animEffect filter="wipe(left)" transition="in">
                                      <p:cBhvr>
                                        <p:cTn id="32" dur="1500"/>
                                        <p:tgtEl>
                                          <p:spTgt spid="40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 presetID="2" grpId="2" fill="hold">
                                  <p:stCondLst>
                                    <p:cond delay="0"/>
                                  </p:stCondLst>
                                  <p:iterate type="el" backwards="0">
                                    <p:tmAbs val="0"/>
                                  </p:iterate>
                                  <p:childTnLst>
                                    <p:set>
                                      <p:cBhvr>
                                        <p:cTn id="36" fill="hold"/>
                                        <p:tgtEl>
                                          <p:spTgt spid="405"/>
                                        </p:tgtEl>
                                        <p:attrNameLst>
                                          <p:attrName>style.visibility</p:attrName>
                                        </p:attrNameLst>
                                      </p:cBhvr>
                                      <p:to>
                                        <p:strVal val="visible"/>
                                      </p:to>
                                    </p:set>
                                    <p:anim calcmode="lin" valueType="num">
                                      <p:cBhvr>
                                        <p:cTn id="37" dur="1500" fill="hold"/>
                                        <p:tgtEl>
                                          <p:spTgt spid="405"/>
                                        </p:tgtEl>
                                        <p:attrNameLst>
                                          <p:attrName>ppt_x</p:attrName>
                                        </p:attrNameLst>
                                      </p:cBhvr>
                                      <p:tavLst>
                                        <p:tav tm="0">
                                          <p:val>
                                            <p:strVal val="#ppt_x"/>
                                          </p:val>
                                        </p:tav>
                                        <p:tav tm="100000">
                                          <p:val>
                                            <p:strVal val="#ppt_x"/>
                                          </p:val>
                                        </p:tav>
                                      </p:tavLst>
                                    </p:anim>
                                    <p:anim calcmode="lin" valueType="num">
                                      <p:cBhvr>
                                        <p:cTn id="38" dur="1500" fill="hold"/>
                                        <p:tgtEl>
                                          <p:spTgt spid="4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5" grpId="2"/>
      <p:bldP build="p" bldLvl="5" animBg="1" rev="0" advAuto="0" spid="40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pasted-image.pdf" descr="pasted-image.pdf"/>
          <p:cNvPicPr>
            <a:picLocks noChangeAspect="1"/>
          </p:cNvPicPr>
          <p:nvPr/>
        </p:nvPicPr>
        <p:blipFill>
          <a:blip r:embed="rId2">
            <a:extLst/>
          </a:blip>
          <a:stretch>
            <a:fillRect/>
          </a:stretch>
        </p:blipFill>
        <p:spPr>
          <a:xfrm>
            <a:off x="179916" y="2340102"/>
            <a:ext cx="3867753" cy="8364347"/>
          </a:xfrm>
          <a:prstGeom prst="rect">
            <a:avLst/>
          </a:prstGeom>
          <a:ln w="12700">
            <a:miter lim="400000"/>
          </a:ln>
        </p:spPr>
      </p:pic>
      <p:sp>
        <p:nvSpPr>
          <p:cNvPr id="408" name="Shape 114"/>
          <p:cNvSpPr txBox="1"/>
          <p:nvPr/>
        </p:nvSpPr>
        <p:spPr>
          <a:xfrm>
            <a:off x="4292240" y="2865025"/>
            <a:ext cx="8358078" cy="6502401"/>
          </a:xfrm>
          <a:prstGeom prst="rect">
            <a:avLst/>
          </a:prstGeom>
          <a:ln w="12700">
            <a:miter lim="400000"/>
          </a:ln>
          <a:effectLst>
            <a:outerShdw sx="100000" sy="100000" kx="0" ky="0" algn="b" rotWithShape="0" blurRad="63500" dist="63500" dir="2842772">
              <a:srgbClr val="000000">
                <a:alpha val="24183"/>
              </a:srgbClr>
            </a:outerShdw>
          </a:effectLst>
          <a:extLst>
            <a:ext uri="{C572A759-6A51-4108-AA02-DFA0A04FC94B}">
              <ma14:wrappingTextBoxFlag xmlns:ma14="http://schemas.microsoft.com/office/mac/drawingml/2011/main" val="1"/>
            </a:ext>
          </a:extLst>
        </p:spPr>
        <p:txBody>
          <a:bodyPr lIns="0" tIns="0" rIns="0" bIns="0">
            <a:spAutoFit/>
          </a:bodyPr>
          <a:lstStyle/>
          <a:p>
            <a:pPr>
              <a:buClrTx/>
              <a:defRPr sz="4000">
                <a:solidFill>
                  <a:srgbClr val="000000"/>
                </a:solidFill>
                <a:latin typeface="Hoefler Text"/>
                <a:ea typeface="Hoefler Text"/>
                <a:cs typeface="Hoefler Text"/>
                <a:sym typeface="Hoefler Text"/>
              </a:defRPr>
            </a:pPr>
            <a:r>
              <a:t>“That the Bible puts a very high premium on truth is indisputable. But sadly, the church today has largely downplayed and abandoned truth, content to follow the spirit of the age. That spirit is comprised of postmodernism, relativism, emotionalism and subjectivism. Truth cannot flourish in such poisoned soil.”</a:t>
            </a:r>
          </a:p>
          <a:p>
            <a:pPr>
              <a:buClrTx/>
              <a:defRPr sz="3600">
                <a:solidFill>
                  <a:srgbClr val="000000"/>
                </a:solidFill>
                <a:latin typeface="Hoefler Text"/>
                <a:ea typeface="Hoefler Text"/>
                <a:cs typeface="Hoefler Text"/>
                <a:sym typeface="Hoefler Text"/>
              </a:defRPr>
            </a:pPr>
            <a:r>
              <a:t>Truth Watch —- by Bill Muehlenberg  </a:t>
            </a:r>
          </a:p>
          <a:p>
            <a:pPr>
              <a:buClrTx/>
              <a:defRPr sz="3100">
                <a:solidFill>
                  <a:srgbClr val="000000"/>
                </a:solidFill>
                <a:latin typeface="Hoefler Text"/>
                <a:ea typeface="Hoefler Text"/>
                <a:cs typeface="Hoefler Text"/>
                <a:sym typeface="Hoefler Text"/>
              </a:defRPr>
            </a:pPr>
            <a:r>
              <a:t>(</a:t>
            </a:r>
            <a:r>
              <a:rPr i="1" sz="2800"/>
              <a:t>Review of “THE TRUTH WAR” by John MacArthur</a:t>
            </a:r>
            <a:r>
              <a:t>)</a:t>
            </a:r>
          </a:p>
        </p:txBody>
      </p:sp>
      <p:pic>
        <p:nvPicPr>
          <p:cNvPr id="409" name="Image" descr="Image"/>
          <p:cNvPicPr>
            <a:picLocks noChangeAspect="0"/>
          </p:cNvPicPr>
          <p:nvPr/>
        </p:nvPicPr>
        <p:blipFill>
          <a:blip r:embed="rId3">
            <a:extLst/>
          </a:blip>
          <a:stretch>
            <a:fillRect/>
          </a:stretch>
        </p:blipFill>
        <p:spPr>
          <a:xfrm>
            <a:off x="-299201" y="-214781"/>
            <a:ext cx="13480110" cy="2166009"/>
          </a:xfrm>
          <a:prstGeom prst="rect">
            <a:avLst/>
          </a:prstGeom>
        </p:spPr>
      </p:pic>
      <p:sp>
        <p:nvSpPr>
          <p:cNvPr id="410" name="Things Working Against Us"/>
          <p:cNvSpPr txBox="1"/>
          <p:nvPr/>
        </p:nvSpPr>
        <p:spPr>
          <a:xfrm>
            <a:off x="346912" y="458457"/>
            <a:ext cx="12187885" cy="762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000000"/>
              </a:buClr>
              <a:defRPr spc="61" sz="4400">
                <a:solidFill>
                  <a:srgbClr val="F5D328"/>
                </a:solidFill>
                <a:effectLst>
                  <a:outerShdw sx="100000" sy="100000" kx="0" ky="0" algn="b" rotWithShape="0" blurRad="63500" dist="63500" dir="3175899">
                    <a:srgbClr val="000000"/>
                  </a:outerShdw>
                </a:effectLst>
                <a:uFill>
                  <a:solidFill>
                    <a:srgbClr val="000000"/>
                  </a:solidFill>
                </a:uFill>
                <a:latin typeface="Hanzel Extended"/>
                <a:ea typeface="Hanzel Extended"/>
                <a:cs typeface="Hanzel Extended"/>
                <a:sym typeface="Hanzel Extended"/>
              </a:defRPr>
            </a:lvl1pPr>
          </a:lstStyle>
          <a:p>
            <a:pPr>
              <a:defRPr spc="0"/>
            </a:pPr>
            <a:r>
              <a:rPr spc="61"/>
              <a:t>Things Working Against Us</a:t>
            </a:r>
          </a:p>
        </p:txBody>
      </p:sp>
      <p:sp>
        <p:nvSpPr>
          <p:cNvPr id="411" name="2 Tim 3:5 having a form of godliness but denying its power."/>
          <p:cNvSpPr txBox="1"/>
          <p:nvPr/>
        </p:nvSpPr>
        <p:spPr>
          <a:xfrm>
            <a:off x="403517" y="1760548"/>
            <a:ext cx="1219776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buClrTx/>
              <a:defRPr>
                <a:solidFill>
                  <a:srgbClr val="000000"/>
                </a:solidFill>
                <a:latin typeface="Adelon"/>
                <a:ea typeface="Adelon"/>
                <a:cs typeface="Adelon"/>
                <a:sym typeface="Adelon"/>
              </a:defRPr>
            </a:pPr>
            <a:r>
              <a:rPr baseline="31999"/>
              <a:t>2 Tim 3:5</a:t>
            </a:r>
            <a:r>
              <a:t> having a form of godliness but denying its power.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 descr="Image"/>
          <p:cNvPicPr>
            <a:picLocks noChangeAspect="1"/>
          </p:cNvPicPr>
          <p:nvPr/>
        </p:nvPicPr>
        <p:blipFill>
          <a:blip r:embed="rId2">
            <a:extLst/>
          </a:blip>
          <a:srcRect l="5555" t="0" r="5555" b="10794"/>
          <a:stretch>
            <a:fillRect/>
          </a:stretch>
        </p:blipFill>
        <p:spPr>
          <a:xfrm>
            <a:off x="0" y="1072205"/>
            <a:ext cx="13004801" cy="8700750"/>
          </a:xfrm>
          <a:prstGeom prst="rect">
            <a:avLst/>
          </a:prstGeom>
          <a:ln w="12700">
            <a:miter lim="400000"/>
          </a:ln>
        </p:spPr>
      </p:pic>
      <p:sp>
        <p:nvSpPr>
          <p:cNvPr id="269" name="The Challenge of"/>
          <p:cNvSpPr txBox="1"/>
          <p:nvPr/>
        </p:nvSpPr>
        <p:spPr>
          <a:xfrm>
            <a:off x="82672" y="169675"/>
            <a:ext cx="6836670" cy="1727201"/>
          </a:xfrm>
          <a:prstGeom prst="rect">
            <a:avLst/>
          </a:prstGeom>
          <a:ln w="12700">
            <a:miter lim="400000"/>
          </a:ln>
          <a:effectLst>
            <a:outerShdw sx="100000" sy="100000" kx="0" ky="0" algn="b" rotWithShape="0" blurRad="76200" dist="88900" dir="2245216">
              <a:srgbClr val="000000">
                <a:alpha val="307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800">
                <a:solidFill>
                  <a:schemeClr val="accent1"/>
                </a:solidFill>
                <a:uFill>
                  <a:solidFill>
                    <a:srgbClr val="000000"/>
                  </a:solidFill>
                </a:uFill>
                <a:latin typeface="Zapfino"/>
                <a:ea typeface="Zapfino"/>
                <a:cs typeface="Zapfino"/>
                <a:sym typeface="Zapfino"/>
              </a:defRPr>
            </a:lvl1pPr>
          </a:lstStyle>
          <a:p>
            <a:pPr/>
            <a:r>
              <a:t>The Challenge of</a:t>
            </a:r>
          </a:p>
        </p:txBody>
      </p:sp>
      <p:pic>
        <p:nvPicPr>
          <p:cNvPr id="270" name="Image" descr="Image"/>
          <p:cNvPicPr>
            <a:picLocks noChangeAspect="0"/>
          </p:cNvPicPr>
          <p:nvPr/>
        </p:nvPicPr>
        <p:blipFill>
          <a:blip r:embed="rId3">
            <a:extLst/>
          </a:blip>
          <a:stretch>
            <a:fillRect/>
          </a:stretch>
        </p:blipFill>
        <p:spPr>
          <a:xfrm>
            <a:off x="5565769" y="103770"/>
            <a:ext cx="7385930" cy="2957643"/>
          </a:xfrm>
          <a:prstGeom prst="rect">
            <a:avLst/>
          </a:prstGeom>
          <a:ln w="12700">
            <a:miter lim="400000"/>
          </a:ln>
          <a:effectLst>
            <a:outerShdw sx="100000" sy="100000" kx="0" ky="0" algn="b" rotWithShape="0" blurRad="127000" dist="88900" dir="19114210">
              <a:srgbClr val="000000">
                <a:alpha val="78946"/>
              </a:srgbClr>
            </a:outerShdw>
          </a:effectLst>
        </p:spPr>
      </p:pic>
      <p:pic>
        <p:nvPicPr>
          <p:cNvPr id="271" name="Image" descr="Image"/>
          <p:cNvPicPr>
            <a:picLocks noChangeAspect="0"/>
          </p:cNvPicPr>
          <p:nvPr/>
        </p:nvPicPr>
        <p:blipFill>
          <a:blip r:embed="rId4">
            <a:extLst/>
          </a:blip>
          <a:stretch>
            <a:fillRect/>
          </a:stretch>
        </p:blipFill>
        <p:spPr>
          <a:xfrm>
            <a:off x="3860996" y="4315418"/>
            <a:ext cx="5282808" cy="3104719"/>
          </a:xfrm>
          <a:prstGeom prst="rect">
            <a:avLst/>
          </a:prstGeom>
          <a:ln w="12700">
            <a:miter lim="400000"/>
          </a:ln>
          <a:effectLst>
            <a:outerShdw sx="100000" sy="100000" kx="0" ky="0" algn="b" rotWithShape="0" blurRad="76200" dist="88900" dir="2245216">
              <a:srgbClr val="000000">
                <a:alpha val="30781"/>
              </a:srgbClr>
            </a:outerShdw>
          </a:effectLst>
        </p:spPr>
      </p:pic>
      <p:sp>
        <p:nvSpPr>
          <p:cNvPr id="272" name="The Desperate"/>
          <p:cNvSpPr txBox="1"/>
          <p:nvPr/>
        </p:nvSpPr>
        <p:spPr>
          <a:xfrm>
            <a:off x="3989976" y="3773177"/>
            <a:ext cx="4678298" cy="1727201"/>
          </a:xfrm>
          <a:prstGeom prst="rect">
            <a:avLst/>
          </a:prstGeom>
          <a:ln w="12700">
            <a:miter lim="400000"/>
          </a:ln>
          <a:effectLst>
            <a:outerShdw sx="100000" sy="100000" kx="0" ky="0" algn="b" rotWithShape="0" blurRad="76200" dist="88900" dir="2245216">
              <a:srgbClr val="000000">
                <a:alpha val="307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800">
                <a:solidFill>
                  <a:schemeClr val="accent1"/>
                </a:solidFill>
                <a:uFill>
                  <a:solidFill>
                    <a:srgbClr val="000000"/>
                  </a:solidFill>
                </a:uFill>
                <a:latin typeface="Zapfino"/>
                <a:ea typeface="Zapfino"/>
                <a:cs typeface="Zapfino"/>
                <a:sym typeface="Zapfino"/>
              </a:defRPr>
            </a:lvl1pPr>
          </a:lstStyle>
          <a:p>
            <a:pPr/>
            <a:r>
              <a:t>The Desperate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Image" descr="Image"/>
          <p:cNvPicPr>
            <a:picLocks noChangeAspect="1"/>
          </p:cNvPicPr>
          <p:nvPr/>
        </p:nvPicPr>
        <p:blipFill>
          <a:blip r:embed="rId2">
            <a:extLst/>
          </a:blip>
          <a:srcRect l="5555" t="0" r="5555" b="10423"/>
          <a:stretch>
            <a:fillRect/>
          </a:stretch>
        </p:blipFill>
        <p:spPr>
          <a:xfrm>
            <a:off x="0" y="1072205"/>
            <a:ext cx="13004800" cy="8736922"/>
          </a:xfrm>
          <a:prstGeom prst="rect">
            <a:avLst/>
          </a:prstGeom>
          <a:ln w="12700">
            <a:miter lim="400000"/>
          </a:ln>
        </p:spPr>
      </p:pic>
      <p:sp>
        <p:nvSpPr>
          <p:cNvPr id="414" name="The Challenge of"/>
          <p:cNvSpPr txBox="1"/>
          <p:nvPr/>
        </p:nvSpPr>
        <p:spPr>
          <a:xfrm>
            <a:off x="82672" y="169675"/>
            <a:ext cx="6836670" cy="1727201"/>
          </a:xfrm>
          <a:prstGeom prst="rect">
            <a:avLst/>
          </a:prstGeom>
          <a:ln w="12700">
            <a:miter lim="400000"/>
          </a:ln>
          <a:effectLst>
            <a:outerShdw sx="100000" sy="100000" kx="0" ky="0" algn="b" rotWithShape="0" blurRad="76200" dist="88900" dir="2245216">
              <a:srgbClr val="000000">
                <a:alpha val="307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800">
                <a:solidFill>
                  <a:schemeClr val="accent1"/>
                </a:solidFill>
                <a:uFill>
                  <a:solidFill>
                    <a:srgbClr val="000000"/>
                  </a:solidFill>
                </a:uFill>
                <a:latin typeface="Zapfino"/>
                <a:ea typeface="Zapfino"/>
                <a:cs typeface="Zapfino"/>
                <a:sym typeface="Zapfino"/>
              </a:defRPr>
            </a:lvl1pPr>
          </a:lstStyle>
          <a:p>
            <a:pPr/>
            <a:r>
              <a:t>The Challenge of</a:t>
            </a:r>
          </a:p>
        </p:txBody>
      </p:sp>
      <p:pic>
        <p:nvPicPr>
          <p:cNvPr id="415" name="Image" descr="Image"/>
          <p:cNvPicPr>
            <a:picLocks noChangeAspect="0"/>
          </p:cNvPicPr>
          <p:nvPr/>
        </p:nvPicPr>
        <p:blipFill>
          <a:blip r:embed="rId3">
            <a:extLst/>
          </a:blip>
          <a:stretch>
            <a:fillRect/>
          </a:stretch>
        </p:blipFill>
        <p:spPr>
          <a:xfrm>
            <a:off x="5565769" y="103770"/>
            <a:ext cx="7385930" cy="2957643"/>
          </a:xfrm>
          <a:prstGeom prst="rect">
            <a:avLst/>
          </a:prstGeom>
          <a:ln w="12700">
            <a:miter lim="400000"/>
          </a:ln>
          <a:effectLst>
            <a:outerShdw sx="100000" sy="100000" kx="0" ky="0" algn="b" rotWithShape="0" blurRad="127000" dist="88900" dir="19114210">
              <a:srgbClr val="000000">
                <a:alpha val="78946"/>
              </a:srgbClr>
            </a:outerShdw>
          </a:effectLst>
        </p:spPr>
      </p:pic>
      <p:pic>
        <p:nvPicPr>
          <p:cNvPr id="416" name="Image" descr="Image"/>
          <p:cNvPicPr>
            <a:picLocks noChangeAspect="1"/>
          </p:cNvPicPr>
          <p:nvPr/>
        </p:nvPicPr>
        <p:blipFill>
          <a:blip r:embed="rId4">
            <a:extLst/>
          </a:blip>
          <a:stretch>
            <a:fillRect/>
          </a:stretch>
        </p:blipFill>
        <p:spPr>
          <a:xfrm>
            <a:off x="1880108" y="4526320"/>
            <a:ext cx="9244584" cy="3222883"/>
          </a:xfrm>
          <a:prstGeom prst="rect">
            <a:avLst/>
          </a:prstGeom>
          <a:ln w="12700">
            <a:miter lim="400000"/>
          </a:ln>
        </p:spPr>
      </p:pic>
      <p:sp>
        <p:nvSpPr>
          <p:cNvPr id="417" name="Overcoming The"/>
          <p:cNvSpPr txBox="1"/>
          <p:nvPr/>
        </p:nvSpPr>
        <p:spPr>
          <a:xfrm>
            <a:off x="3863375" y="4195070"/>
            <a:ext cx="5278050" cy="1727201"/>
          </a:xfrm>
          <a:prstGeom prst="rect">
            <a:avLst/>
          </a:prstGeom>
          <a:ln w="12700">
            <a:miter lim="400000"/>
          </a:ln>
          <a:effectLst>
            <a:outerShdw sx="100000" sy="100000" kx="0" ky="0" algn="b" rotWithShape="0" blurRad="76200" dist="88900" dir="2245216">
              <a:srgbClr val="000000">
                <a:alpha val="307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800">
                <a:solidFill>
                  <a:schemeClr val="accent1"/>
                </a:solidFill>
                <a:uFill>
                  <a:solidFill>
                    <a:srgbClr val="000000"/>
                  </a:solidFill>
                </a:uFill>
                <a:latin typeface="Zapfino"/>
                <a:ea typeface="Zapfino"/>
                <a:cs typeface="Zapfino"/>
                <a:sym typeface="Zapfino"/>
              </a:defRPr>
            </a:lvl1pPr>
          </a:lstStyle>
          <a:p>
            <a:pPr/>
            <a:r>
              <a:t>Overcoming The</a:t>
            </a:r>
          </a:p>
        </p:txBody>
      </p:sp>
      <p:sp>
        <p:nvSpPr>
          <p:cNvPr id="418" name="But - It HAS ALWAYS BEEN THIS WAY!!…"/>
          <p:cNvSpPr txBox="1"/>
          <p:nvPr/>
        </p:nvSpPr>
        <p:spPr>
          <a:xfrm>
            <a:off x="1199800" y="7186023"/>
            <a:ext cx="10605200" cy="1625601"/>
          </a:xfrm>
          <a:prstGeom prst="rect">
            <a:avLst/>
          </a:prstGeom>
          <a:solidFill>
            <a:srgbClr val="FFFFFF">
              <a:alpha val="7977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effectLst>
                  <a:outerShdw sx="100000" sy="100000" kx="0" ky="0" algn="b" rotWithShape="0" blurRad="101600" dist="63500" dir="2378836">
                    <a:srgbClr val="000000">
                      <a:alpha val="32000"/>
                    </a:srgbClr>
                  </a:outerShdw>
                </a:effectLst>
              </a:defRPr>
            </a:pPr>
            <a:r>
              <a:t>But - It HAS ALWAYS BEEN THIS WAY!!</a:t>
            </a:r>
          </a:p>
          <a:p>
            <a:pPr>
              <a:defRPr b="1" sz="6300">
                <a:effectLst>
                  <a:outerShdw sx="100000" sy="100000" kx="0" ky="0" algn="b" rotWithShape="0" blurRad="101600" dist="63500" dir="2378836">
                    <a:srgbClr val="000000">
                      <a:alpha val="32000"/>
                    </a:srgbClr>
                  </a:outerShdw>
                </a:effectLst>
              </a:defRPr>
            </a:pPr>
            <a:r>
              <a:t>The Fields Are White!!!!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8"/>
                                        </p:tgtEl>
                                        <p:attrNameLst>
                                          <p:attrName>style.visibility</p:attrName>
                                        </p:attrNameLst>
                                      </p:cBhvr>
                                      <p:to>
                                        <p:strVal val="visible"/>
                                      </p:to>
                                    </p:set>
                                    <p:animEffect filter="wipe(left)" transition="in">
                                      <p:cBhvr>
                                        <p:cTn id="7" dur="15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0" name="Image" descr="Image"/>
          <p:cNvPicPr>
            <a:picLocks noChangeAspect="1"/>
          </p:cNvPicPr>
          <p:nvPr/>
        </p:nvPicPr>
        <p:blipFill>
          <a:blip r:embed="rId2">
            <a:extLst/>
          </a:blip>
          <a:srcRect l="5555" t="0" r="5555" b="10545"/>
          <a:stretch>
            <a:fillRect/>
          </a:stretch>
        </p:blipFill>
        <p:spPr>
          <a:xfrm>
            <a:off x="0" y="1072205"/>
            <a:ext cx="13004800" cy="8725056"/>
          </a:xfrm>
          <a:prstGeom prst="rect">
            <a:avLst/>
          </a:prstGeom>
          <a:ln w="12700">
            <a:miter lim="400000"/>
          </a:ln>
        </p:spPr>
      </p:pic>
      <p:sp>
        <p:nvSpPr>
          <p:cNvPr id="421" name="The Challenge of"/>
          <p:cNvSpPr txBox="1"/>
          <p:nvPr/>
        </p:nvSpPr>
        <p:spPr>
          <a:xfrm>
            <a:off x="82672" y="169675"/>
            <a:ext cx="6836670" cy="1727201"/>
          </a:xfrm>
          <a:prstGeom prst="rect">
            <a:avLst/>
          </a:prstGeom>
          <a:ln w="12700">
            <a:miter lim="400000"/>
          </a:ln>
          <a:effectLst>
            <a:outerShdw sx="100000" sy="100000" kx="0" ky="0" algn="b" rotWithShape="0" blurRad="76200" dist="88900" dir="2245216">
              <a:srgbClr val="000000">
                <a:alpha val="307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800">
                <a:solidFill>
                  <a:schemeClr val="accent1"/>
                </a:solidFill>
                <a:uFill>
                  <a:solidFill>
                    <a:srgbClr val="000000"/>
                  </a:solidFill>
                </a:uFill>
                <a:latin typeface="Zapfino"/>
                <a:ea typeface="Zapfino"/>
                <a:cs typeface="Zapfino"/>
                <a:sym typeface="Zapfino"/>
              </a:defRPr>
            </a:lvl1pPr>
          </a:lstStyle>
          <a:p>
            <a:pPr/>
            <a:r>
              <a:t>The Challenge of</a:t>
            </a:r>
          </a:p>
        </p:txBody>
      </p:sp>
      <p:pic>
        <p:nvPicPr>
          <p:cNvPr id="422" name="Image" descr="Image"/>
          <p:cNvPicPr>
            <a:picLocks noChangeAspect="0"/>
          </p:cNvPicPr>
          <p:nvPr/>
        </p:nvPicPr>
        <p:blipFill>
          <a:blip r:embed="rId3">
            <a:extLst/>
          </a:blip>
          <a:stretch>
            <a:fillRect/>
          </a:stretch>
        </p:blipFill>
        <p:spPr>
          <a:xfrm>
            <a:off x="5565769" y="103770"/>
            <a:ext cx="7385930" cy="2957643"/>
          </a:xfrm>
          <a:prstGeom prst="rect">
            <a:avLst/>
          </a:prstGeom>
          <a:ln w="12700">
            <a:miter lim="400000"/>
          </a:ln>
          <a:effectLst>
            <a:outerShdw sx="100000" sy="100000" kx="0" ky="0" algn="b" rotWithShape="0" blurRad="127000" dist="88900" dir="19114210">
              <a:srgbClr val="000000">
                <a:alpha val="78946"/>
              </a:srgbClr>
            </a:outerShdw>
          </a:effectLst>
        </p:spPr>
      </p:pic>
      <p:pic>
        <p:nvPicPr>
          <p:cNvPr id="423" name="Image" descr="Image"/>
          <p:cNvPicPr>
            <a:picLocks noChangeAspect="1"/>
          </p:cNvPicPr>
          <p:nvPr/>
        </p:nvPicPr>
        <p:blipFill>
          <a:blip r:embed="rId4">
            <a:extLst/>
          </a:blip>
          <a:stretch>
            <a:fillRect/>
          </a:stretch>
        </p:blipFill>
        <p:spPr>
          <a:xfrm>
            <a:off x="108068" y="5240012"/>
            <a:ext cx="12788664" cy="4152164"/>
          </a:xfrm>
          <a:prstGeom prst="rect">
            <a:avLst/>
          </a:prstGeom>
          <a:ln w="12700">
            <a:miter lim="400000"/>
          </a:ln>
          <a:effectLst>
            <a:outerShdw sx="100000" sy="100000" kx="0" ky="0" algn="b" rotWithShape="0" blurRad="76200" dist="88900" dir="2245216">
              <a:srgbClr val="000000">
                <a:alpha val="98852"/>
              </a:srgbClr>
            </a:outerShdw>
          </a:effectLst>
        </p:spPr>
      </p:pic>
      <p:sp>
        <p:nvSpPr>
          <p:cNvPr id="424" name="Diligent In"/>
          <p:cNvSpPr txBox="1"/>
          <p:nvPr/>
        </p:nvSpPr>
        <p:spPr>
          <a:xfrm>
            <a:off x="3863375" y="4534309"/>
            <a:ext cx="5278050" cy="1727201"/>
          </a:xfrm>
          <a:prstGeom prst="rect">
            <a:avLst/>
          </a:prstGeom>
          <a:ln w="12700">
            <a:miter lim="400000"/>
          </a:ln>
          <a:effectLst>
            <a:outerShdw sx="100000" sy="100000" kx="0" ky="0" algn="b" rotWithShape="0" blurRad="76200" dist="88900" dir="2245216">
              <a:srgbClr val="000000">
                <a:alpha val="307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295400">
              <a:lnSpc>
                <a:spcPct val="70000"/>
              </a:lnSpc>
              <a:buClr>
                <a:srgbClr val="000000"/>
              </a:buClr>
              <a:defRPr sz="3800">
                <a:solidFill>
                  <a:schemeClr val="accent1"/>
                </a:solidFill>
                <a:uFill>
                  <a:solidFill>
                    <a:srgbClr val="000000"/>
                  </a:solidFill>
                </a:uFill>
                <a:latin typeface="Zapfino"/>
                <a:ea typeface="Zapfino"/>
                <a:cs typeface="Zapfino"/>
                <a:sym typeface="Zapfino"/>
              </a:defRPr>
            </a:lvl1pPr>
          </a:lstStyle>
          <a:p>
            <a:pPr/>
            <a:r>
              <a:t>Diligent 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We can ONLY control what we do - not how others respond!"/>
          <p:cNvSpPr txBox="1"/>
          <p:nvPr/>
        </p:nvSpPr>
        <p:spPr>
          <a:xfrm>
            <a:off x="4635088" y="2543676"/>
            <a:ext cx="8139103" cy="2425701"/>
          </a:xfrm>
          <a:prstGeom prst="rect">
            <a:avLst/>
          </a:prstGeom>
          <a:gradFill>
            <a:gsLst>
              <a:gs pos="0">
                <a:srgbClr val="5A2A39"/>
              </a:gs>
              <a:gs pos="100000">
                <a:schemeClr val="accent5"/>
              </a:gs>
            </a:gsLst>
            <a:lin ang="5400000"/>
          </a:gradFill>
          <a:ln w="12700">
            <a:miter lim="400000"/>
          </a:ln>
          <a:effectLst>
            <a:outerShdw sx="100000" sy="100000" kx="0" ky="0" algn="b" rotWithShape="0" blurRad="127000" dist="88900" dir="296818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295400">
              <a:spcBef>
                <a:spcPts val="2000"/>
              </a:spcBef>
              <a:buClrTx/>
              <a:defRPr sz="5100">
                <a:solidFill>
                  <a:srgbClr val="FFFFFF"/>
                </a:solidFill>
                <a:effectLst>
                  <a:outerShdw sx="100000" sy="100000" kx="0" ky="0" algn="b" rotWithShape="0" blurRad="76200" dist="76200" dir="4340918">
                    <a:srgbClr val="000000"/>
                  </a:outerShdw>
                </a:effectLst>
                <a:uFill>
                  <a:solidFill>
                    <a:srgbClr val="000000"/>
                  </a:solidFill>
                </a:uFill>
                <a:latin typeface="Denmark"/>
                <a:ea typeface="Denmark"/>
                <a:cs typeface="Denmark"/>
                <a:sym typeface="Denmark"/>
              </a:defRPr>
            </a:lvl1pPr>
          </a:lstStyle>
          <a:p>
            <a:pPr/>
            <a:r>
              <a:t>We can ONLY control what we do - not how others respond!</a:t>
            </a:r>
          </a:p>
        </p:txBody>
      </p:sp>
      <p:pic>
        <p:nvPicPr>
          <p:cNvPr id="427" name="pasted-image.tif" descr="pasted-image.tif"/>
          <p:cNvPicPr>
            <a:picLocks noChangeAspect="1"/>
          </p:cNvPicPr>
          <p:nvPr/>
        </p:nvPicPr>
        <p:blipFill>
          <a:blip r:embed="rId2">
            <a:extLst/>
          </a:blip>
          <a:srcRect l="21" t="36" r="4576" b="17"/>
          <a:stretch>
            <a:fillRect/>
          </a:stretch>
        </p:blipFill>
        <p:spPr>
          <a:xfrm>
            <a:off x="43579" y="2036196"/>
            <a:ext cx="4929982" cy="7692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3" y="0"/>
                </a:moveTo>
                <a:cubicBezTo>
                  <a:pt x="13477" y="5"/>
                  <a:pt x="12277" y="15"/>
                  <a:pt x="12048" y="50"/>
                </a:cubicBezTo>
                <a:lnTo>
                  <a:pt x="11836" y="230"/>
                </a:lnTo>
                <a:cubicBezTo>
                  <a:pt x="11681" y="361"/>
                  <a:pt x="11555" y="509"/>
                  <a:pt x="11555" y="562"/>
                </a:cubicBezTo>
                <a:cubicBezTo>
                  <a:pt x="11555" y="614"/>
                  <a:pt x="11513" y="709"/>
                  <a:pt x="11463" y="771"/>
                </a:cubicBezTo>
                <a:cubicBezTo>
                  <a:pt x="11412" y="834"/>
                  <a:pt x="11346" y="921"/>
                  <a:pt x="11315" y="963"/>
                </a:cubicBezTo>
                <a:cubicBezTo>
                  <a:pt x="11307" y="974"/>
                  <a:pt x="11287" y="981"/>
                  <a:pt x="11273" y="990"/>
                </a:cubicBezTo>
                <a:cubicBezTo>
                  <a:pt x="11293" y="1026"/>
                  <a:pt x="11305" y="1063"/>
                  <a:pt x="11289" y="1090"/>
                </a:cubicBezTo>
                <a:cubicBezTo>
                  <a:pt x="11232" y="1185"/>
                  <a:pt x="11121" y="1189"/>
                  <a:pt x="11005" y="1099"/>
                </a:cubicBezTo>
                <a:cubicBezTo>
                  <a:pt x="10992" y="1089"/>
                  <a:pt x="10997" y="1079"/>
                  <a:pt x="10990" y="1069"/>
                </a:cubicBezTo>
                <a:cubicBezTo>
                  <a:pt x="10915" y="1094"/>
                  <a:pt x="10834" y="1132"/>
                  <a:pt x="10770" y="1181"/>
                </a:cubicBezTo>
                <a:cubicBezTo>
                  <a:pt x="10760" y="1188"/>
                  <a:pt x="10748" y="1191"/>
                  <a:pt x="10737" y="1199"/>
                </a:cubicBezTo>
                <a:cubicBezTo>
                  <a:pt x="10774" y="1204"/>
                  <a:pt x="10813" y="1225"/>
                  <a:pt x="10864" y="1261"/>
                </a:cubicBezTo>
                <a:cubicBezTo>
                  <a:pt x="10936" y="1312"/>
                  <a:pt x="10974" y="1370"/>
                  <a:pt x="10944" y="1389"/>
                </a:cubicBezTo>
                <a:cubicBezTo>
                  <a:pt x="10858" y="1444"/>
                  <a:pt x="10706" y="1428"/>
                  <a:pt x="10609" y="1353"/>
                </a:cubicBezTo>
                <a:cubicBezTo>
                  <a:pt x="10578" y="1329"/>
                  <a:pt x="10565" y="1310"/>
                  <a:pt x="10565" y="1292"/>
                </a:cubicBezTo>
                <a:cubicBezTo>
                  <a:pt x="10530" y="1305"/>
                  <a:pt x="10492" y="1321"/>
                  <a:pt x="10471" y="1321"/>
                </a:cubicBezTo>
                <a:cubicBezTo>
                  <a:pt x="10434" y="1321"/>
                  <a:pt x="10407" y="1334"/>
                  <a:pt x="10386" y="1353"/>
                </a:cubicBezTo>
                <a:cubicBezTo>
                  <a:pt x="10444" y="1343"/>
                  <a:pt x="10517" y="1351"/>
                  <a:pt x="10593" y="1395"/>
                </a:cubicBezTo>
                <a:cubicBezTo>
                  <a:pt x="10681" y="1446"/>
                  <a:pt x="10735" y="1507"/>
                  <a:pt x="10711" y="1531"/>
                </a:cubicBezTo>
                <a:cubicBezTo>
                  <a:pt x="10652" y="1593"/>
                  <a:pt x="10454" y="1584"/>
                  <a:pt x="10357" y="1531"/>
                </a:cubicBezTo>
                <a:cubicBezTo>
                  <a:pt x="10378" y="1600"/>
                  <a:pt x="10422" y="1670"/>
                  <a:pt x="10501" y="1707"/>
                </a:cubicBezTo>
                <a:cubicBezTo>
                  <a:pt x="10614" y="1760"/>
                  <a:pt x="10610" y="1773"/>
                  <a:pt x="10456" y="1826"/>
                </a:cubicBezTo>
                <a:cubicBezTo>
                  <a:pt x="10360" y="1859"/>
                  <a:pt x="10278" y="1911"/>
                  <a:pt x="10278" y="1943"/>
                </a:cubicBezTo>
                <a:cubicBezTo>
                  <a:pt x="10278" y="1961"/>
                  <a:pt x="10234" y="2004"/>
                  <a:pt x="10169" y="2053"/>
                </a:cubicBezTo>
                <a:cubicBezTo>
                  <a:pt x="10149" y="2074"/>
                  <a:pt x="10122" y="2093"/>
                  <a:pt x="10080" y="2112"/>
                </a:cubicBezTo>
                <a:cubicBezTo>
                  <a:pt x="10049" y="2133"/>
                  <a:pt x="10025" y="2150"/>
                  <a:pt x="9990" y="2171"/>
                </a:cubicBezTo>
                <a:cubicBezTo>
                  <a:pt x="9736" y="2320"/>
                  <a:pt x="9710" y="2363"/>
                  <a:pt x="9758" y="2510"/>
                </a:cubicBezTo>
                <a:cubicBezTo>
                  <a:pt x="9771" y="2549"/>
                  <a:pt x="9770" y="2628"/>
                  <a:pt x="9778" y="2692"/>
                </a:cubicBezTo>
                <a:cubicBezTo>
                  <a:pt x="9778" y="2693"/>
                  <a:pt x="9778" y="2694"/>
                  <a:pt x="9778" y="2695"/>
                </a:cubicBezTo>
                <a:cubicBezTo>
                  <a:pt x="9838" y="2789"/>
                  <a:pt x="9859" y="2889"/>
                  <a:pt x="9823" y="2922"/>
                </a:cubicBezTo>
                <a:cubicBezTo>
                  <a:pt x="9814" y="2930"/>
                  <a:pt x="9814" y="2944"/>
                  <a:pt x="9807" y="2954"/>
                </a:cubicBezTo>
                <a:cubicBezTo>
                  <a:pt x="9807" y="2980"/>
                  <a:pt x="9816" y="2995"/>
                  <a:pt x="9818" y="3019"/>
                </a:cubicBezTo>
                <a:cubicBezTo>
                  <a:pt x="9855" y="2883"/>
                  <a:pt x="10062" y="2803"/>
                  <a:pt x="10310" y="2919"/>
                </a:cubicBezTo>
                <a:cubicBezTo>
                  <a:pt x="10418" y="2970"/>
                  <a:pt x="10431" y="3021"/>
                  <a:pt x="10379" y="3182"/>
                </a:cubicBezTo>
                <a:cubicBezTo>
                  <a:pt x="10299" y="3427"/>
                  <a:pt x="10205" y="3454"/>
                  <a:pt x="9971" y="3294"/>
                </a:cubicBezTo>
                <a:cubicBezTo>
                  <a:pt x="9902" y="3247"/>
                  <a:pt x="9863" y="3197"/>
                  <a:pt x="9840" y="3148"/>
                </a:cubicBezTo>
                <a:cubicBezTo>
                  <a:pt x="9863" y="3217"/>
                  <a:pt x="9899" y="3276"/>
                  <a:pt x="9958" y="3324"/>
                </a:cubicBezTo>
                <a:lnTo>
                  <a:pt x="10115" y="3452"/>
                </a:lnTo>
                <a:lnTo>
                  <a:pt x="9917" y="3570"/>
                </a:lnTo>
                <a:cubicBezTo>
                  <a:pt x="9899" y="3584"/>
                  <a:pt x="9898" y="3588"/>
                  <a:pt x="9875" y="3605"/>
                </a:cubicBezTo>
                <a:cubicBezTo>
                  <a:pt x="9870" y="3609"/>
                  <a:pt x="9866" y="3613"/>
                  <a:pt x="9861" y="3617"/>
                </a:cubicBezTo>
                <a:cubicBezTo>
                  <a:pt x="9721" y="3723"/>
                  <a:pt x="9653" y="3858"/>
                  <a:pt x="9670" y="4027"/>
                </a:cubicBezTo>
                <a:cubicBezTo>
                  <a:pt x="9676" y="4091"/>
                  <a:pt x="9695" y="4160"/>
                  <a:pt x="9724" y="4234"/>
                </a:cubicBezTo>
                <a:cubicBezTo>
                  <a:pt x="9758" y="4319"/>
                  <a:pt x="9769" y="4365"/>
                  <a:pt x="9783" y="4420"/>
                </a:cubicBezTo>
                <a:cubicBezTo>
                  <a:pt x="9791" y="4436"/>
                  <a:pt x="9797" y="4483"/>
                  <a:pt x="9804" y="4492"/>
                </a:cubicBezTo>
                <a:cubicBezTo>
                  <a:pt x="9845" y="4540"/>
                  <a:pt x="9837" y="4586"/>
                  <a:pt x="9793" y="4621"/>
                </a:cubicBezTo>
                <a:cubicBezTo>
                  <a:pt x="9788" y="4652"/>
                  <a:pt x="9790" y="4682"/>
                  <a:pt x="9778" y="4718"/>
                </a:cubicBezTo>
                <a:cubicBezTo>
                  <a:pt x="9720" y="4888"/>
                  <a:pt x="10070" y="5408"/>
                  <a:pt x="10287" y="5477"/>
                </a:cubicBezTo>
                <a:cubicBezTo>
                  <a:pt x="10321" y="5487"/>
                  <a:pt x="10354" y="5508"/>
                  <a:pt x="10388" y="5526"/>
                </a:cubicBezTo>
                <a:cubicBezTo>
                  <a:pt x="10397" y="5528"/>
                  <a:pt x="10410" y="5533"/>
                  <a:pt x="10424" y="5541"/>
                </a:cubicBezTo>
                <a:cubicBezTo>
                  <a:pt x="10441" y="5551"/>
                  <a:pt x="10451" y="5561"/>
                  <a:pt x="10466" y="5571"/>
                </a:cubicBezTo>
                <a:cubicBezTo>
                  <a:pt x="10469" y="5573"/>
                  <a:pt x="10470" y="5573"/>
                  <a:pt x="10473" y="5575"/>
                </a:cubicBezTo>
                <a:cubicBezTo>
                  <a:pt x="10475" y="5576"/>
                  <a:pt x="10475" y="5579"/>
                  <a:pt x="10477" y="5580"/>
                </a:cubicBezTo>
                <a:cubicBezTo>
                  <a:pt x="10509" y="5604"/>
                  <a:pt x="10542" y="5629"/>
                  <a:pt x="10558" y="5651"/>
                </a:cubicBezTo>
                <a:cubicBezTo>
                  <a:pt x="10601" y="5714"/>
                  <a:pt x="10697" y="5765"/>
                  <a:pt x="10769" y="5765"/>
                </a:cubicBezTo>
                <a:cubicBezTo>
                  <a:pt x="11034" y="5765"/>
                  <a:pt x="11085" y="5887"/>
                  <a:pt x="11005" y="6300"/>
                </a:cubicBezTo>
                <a:cubicBezTo>
                  <a:pt x="10928" y="6699"/>
                  <a:pt x="10901" y="6738"/>
                  <a:pt x="10379" y="7099"/>
                </a:cubicBezTo>
                <a:lnTo>
                  <a:pt x="10113" y="7282"/>
                </a:lnTo>
                <a:lnTo>
                  <a:pt x="9699" y="7214"/>
                </a:lnTo>
                <a:cubicBezTo>
                  <a:pt x="9139" y="7121"/>
                  <a:pt x="8715" y="7126"/>
                  <a:pt x="8588" y="7228"/>
                </a:cubicBezTo>
                <a:cubicBezTo>
                  <a:pt x="8545" y="7263"/>
                  <a:pt x="8429" y="7341"/>
                  <a:pt x="8326" y="7410"/>
                </a:cubicBezTo>
                <a:cubicBezTo>
                  <a:pt x="8313" y="7420"/>
                  <a:pt x="8303" y="7427"/>
                  <a:pt x="8291" y="7435"/>
                </a:cubicBezTo>
                <a:cubicBezTo>
                  <a:pt x="8275" y="7446"/>
                  <a:pt x="8265" y="7453"/>
                  <a:pt x="8249" y="7464"/>
                </a:cubicBezTo>
                <a:lnTo>
                  <a:pt x="8011" y="7616"/>
                </a:lnTo>
                <a:lnTo>
                  <a:pt x="7533" y="7279"/>
                </a:lnTo>
                <a:cubicBezTo>
                  <a:pt x="7044" y="6935"/>
                  <a:pt x="6709" y="6818"/>
                  <a:pt x="6201" y="6797"/>
                </a:cubicBezTo>
                <a:cubicBezTo>
                  <a:pt x="5928" y="6791"/>
                  <a:pt x="5678" y="6809"/>
                  <a:pt x="5530" y="6846"/>
                </a:cubicBezTo>
                <a:lnTo>
                  <a:pt x="4858" y="7285"/>
                </a:lnTo>
                <a:cubicBezTo>
                  <a:pt x="4439" y="7559"/>
                  <a:pt x="3482" y="8254"/>
                  <a:pt x="2732" y="8831"/>
                </a:cubicBezTo>
                <a:cubicBezTo>
                  <a:pt x="1981" y="9407"/>
                  <a:pt x="1059" y="10112"/>
                  <a:pt x="682" y="10397"/>
                </a:cubicBezTo>
                <a:lnTo>
                  <a:pt x="0" y="10909"/>
                </a:lnTo>
                <a:lnTo>
                  <a:pt x="2" y="12682"/>
                </a:lnTo>
                <a:lnTo>
                  <a:pt x="327" y="12859"/>
                </a:lnTo>
                <a:lnTo>
                  <a:pt x="654" y="13042"/>
                </a:lnTo>
                <a:lnTo>
                  <a:pt x="595" y="13938"/>
                </a:lnTo>
                <a:cubicBezTo>
                  <a:pt x="560" y="14431"/>
                  <a:pt x="521" y="14960"/>
                  <a:pt x="511" y="15115"/>
                </a:cubicBezTo>
                <a:cubicBezTo>
                  <a:pt x="501" y="15270"/>
                  <a:pt x="449" y="15499"/>
                  <a:pt x="396" y="15625"/>
                </a:cubicBezTo>
                <a:cubicBezTo>
                  <a:pt x="342" y="15751"/>
                  <a:pt x="270" y="16115"/>
                  <a:pt x="236" y="16434"/>
                </a:cubicBezTo>
                <a:cubicBezTo>
                  <a:pt x="202" y="16753"/>
                  <a:pt x="134" y="17039"/>
                  <a:pt x="85" y="17071"/>
                </a:cubicBezTo>
                <a:cubicBezTo>
                  <a:pt x="36" y="17102"/>
                  <a:pt x="13" y="17664"/>
                  <a:pt x="3" y="18567"/>
                </a:cubicBezTo>
                <a:lnTo>
                  <a:pt x="3" y="20045"/>
                </a:lnTo>
                <a:lnTo>
                  <a:pt x="339" y="20390"/>
                </a:lnTo>
                <a:cubicBezTo>
                  <a:pt x="766" y="20829"/>
                  <a:pt x="1343" y="21211"/>
                  <a:pt x="1796" y="21351"/>
                </a:cubicBezTo>
                <a:cubicBezTo>
                  <a:pt x="2185" y="21472"/>
                  <a:pt x="2434" y="21467"/>
                  <a:pt x="3184" y="21326"/>
                </a:cubicBezTo>
                <a:cubicBezTo>
                  <a:pt x="3425" y="21280"/>
                  <a:pt x="3801" y="21237"/>
                  <a:pt x="4020" y="21231"/>
                </a:cubicBezTo>
                <a:cubicBezTo>
                  <a:pt x="4401" y="21220"/>
                  <a:pt x="4419" y="21226"/>
                  <a:pt x="4398" y="21346"/>
                </a:cubicBezTo>
                <a:cubicBezTo>
                  <a:pt x="4386" y="21415"/>
                  <a:pt x="4394" y="21503"/>
                  <a:pt x="4415" y="21539"/>
                </a:cubicBezTo>
                <a:cubicBezTo>
                  <a:pt x="4444" y="21586"/>
                  <a:pt x="6452" y="21597"/>
                  <a:pt x="12009" y="21600"/>
                </a:cubicBezTo>
                <a:cubicBezTo>
                  <a:pt x="17026" y="21598"/>
                  <a:pt x="21600" y="21591"/>
                  <a:pt x="21600" y="21579"/>
                </a:cubicBezTo>
                <a:cubicBezTo>
                  <a:pt x="21600" y="21566"/>
                  <a:pt x="21551" y="21470"/>
                  <a:pt x="21489" y="21364"/>
                </a:cubicBezTo>
                <a:cubicBezTo>
                  <a:pt x="21427" y="21258"/>
                  <a:pt x="21296" y="20963"/>
                  <a:pt x="21202" y="20710"/>
                </a:cubicBezTo>
                <a:cubicBezTo>
                  <a:pt x="21108" y="20458"/>
                  <a:pt x="20999" y="20167"/>
                  <a:pt x="20958" y="20066"/>
                </a:cubicBezTo>
                <a:cubicBezTo>
                  <a:pt x="20917" y="19963"/>
                  <a:pt x="20884" y="19825"/>
                  <a:pt x="20884" y="19758"/>
                </a:cubicBezTo>
                <a:cubicBezTo>
                  <a:pt x="20884" y="19691"/>
                  <a:pt x="20817" y="19556"/>
                  <a:pt x="20736" y="19458"/>
                </a:cubicBezTo>
                <a:cubicBezTo>
                  <a:pt x="20654" y="19360"/>
                  <a:pt x="20563" y="19187"/>
                  <a:pt x="20534" y="19075"/>
                </a:cubicBezTo>
                <a:cubicBezTo>
                  <a:pt x="20504" y="18962"/>
                  <a:pt x="20446" y="18732"/>
                  <a:pt x="20400" y="18563"/>
                </a:cubicBezTo>
                <a:cubicBezTo>
                  <a:pt x="20355" y="18395"/>
                  <a:pt x="20227" y="17912"/>
                  <a:pt x="20115" y="17490"/>
                </a:cubicBezTo>
                <a:cubicBezTo>
                  <a:pt x="19808" y="16325"/>
                  <a:pt x="19798" y="16301"/>
                  <a:pt x="19708" y="16229"/>
                </a:cubicBezTo>
                <a:cubicBezTo>
                  <a:pt x="19541" y="16097"/>
                  <a:pt x="19512" y="15762"/>
                  <a:pt x="19651" y="15550"/>
                </a:cubicBezTo>
                <a:cubicBezTo>
                  <a:pt x="19733" y="15424"/>
                  <a:pt x="19797" y="15150"/>
                  <a:pt x="19819" y="14835"/>
                </a:cubicBezTo>
                <a:cubicBezTo>
                  <a:pt x="19837" y="14554"/>
                  <a:pt x="19892" y="14048"/>
                  <a:pt x="19941" y="13711"/>
                </a:cubicBezTo>
                <a:cubicBezTo>
                  <a:pt x="19989" y="13373"/>
                  <a:pt x="20039" y="12845"/>
                  <a:pt x="20051" y="12536"/>
                </a:cubicBezTo>
                <a:cubicBezTo>
                  <a:pt x="20062" y="12227"/>
                  <a:pt x="20095" y="11802"/>
                  <a:pt x="20125" y="11591"/>
                </a:cubicBezTo>
                <a:cubicBezTo>
                  <a:pt x="20196" y="11077"/>
                  <a:pt x="19851" y="9360"/>
                  <a:pt x="19602" y="8989"/>
                </a:cubicBezTo>
                <a:cubicBezTo>
                  <a:pt x="19386" y="8667"/>
                  <a:pt x="18881" y="8365"/>
                  <a:pt x="18366" y="8248"/>
                </a:cubicBezTo>
                <a:cubicBezTo>
                  <a:pt x="17569" y="8066"/>
                  <a:pt x="17330" y="7994"/>
                  <a:pt x="17138" y="7879"/>
                </a:cubicBezTo>
                <a:lnTo>
                  <a:pt x="16943" y="7761"/>
                </a:lnTo>
                <a:lnTo>
                  <a:pt x="17314" y="7523"/>
                </a:lnTo>
                <a:cubicBezTo>
                  <a:pt x="17518" y="7393"/>
                  <a:pt x="17818" y="7121"/>
                  <a:pt x="17980" y="6921"/>
                </a:cubicBezTo>
                <a:cubicBezTo>
                  <a:pt x="18323" y="6498"/>
                  <a:pt x="18460" y="6384"/>
                  <a:pt x="18712" y="6322"/>
                </a:cubicBezTo>
                <a:cubicBezTo>
                  <a:pt x="18863" y="6285"/>
                  <a:pt x="18892" y="6243"/>
                  <a:pt x="18877" y="6080"/>
                </a:cubicBezTo>
                <a:cubicBezTo>
                  <a:pt x="18859" y="5884"/>
                  <a:pt x="18894" y="5837"/>
                  <a:pt x="19390" y="5361"/>
                </a:cubicBezTo>
                <a:cubicBezTo>
                  <a:pt x="19513" y="5244"/>
                  <a:pt x="19659" y="5063"/>
                  <a:pt x="19712" y="4959"/>
                </a:cubicBezTo>
                <a:cubicBezTo>
                  <a:pt x="19807" y="4776"/>
                  <a:pt x="19820" y="4770"/>
                  <a:pt x="20185" y="4770"/>
                </a:cubicBezTo>
                <a:cubicBezTo>
                  <a:pt x="20486" y="4770"/>
                  <a:pt x="20564" y="4751"/>
                  <a:pt x="20564" y="4683"/>
                </a:cubicBezTo>
                <a:cubicBezTo>
                  <a:pt x="20564" y="4636"/>
                  <a:pt x="20693" y="4458"/>
                  <a:pt x="20852" y="4287"/>
                </a:cubicBezTo>
                <a:cubicBezTo>
                  <a:pt x="21104" y="4016"/>
                  <a:pt x="21135" y="3949"/>
                  <a:pt x="21089" y="3764"/>
                </a:cubicBezTo>
                <a:cubicBezTo>
                  <a:pt x="21060" y="3648"/>
                  <a:pt x="21013" y="3527"/>
                  <a:pt x="20983" y="3496"/>
                </a:cubicBezTo>
                <a:cubicBezTo>
                  <a:pt x="20854" y="3364"/>
                  <a:pt x="20849" y="3284"/>
                  <a:pt x="20960" y="2853"/>
                </a:cubicBezTo>
                <a:cubicBezTo>
                  <a:pt x="21006" y="2670"/>
                  <a:pt x="21045" y="2471"/>
                  <a:pt x="21045" y="2409"/>
                </a:cubicBezTo>
                <a:cubicBezTo>
                  <a:pt x="21044" y="2347"/>
                  <a:pt x="21077" y="2284"/>
                  <a:pt x="21118" y="2268"/>
                </a:cubicBezTo>
                <a:cubicBezTo>
                  <a:pt x="21231" y="2223"/>
                  <a:pt x="21116" y="2077"/>
                  <a:pt x="20993" y="2107"/>
                </a:cubicBezTo>
                <a:cubicBezTo>
                  <a:pt x="20815" y="2151"/>
                  <a:pt x="20650" y="1881"/>
                  <a:pt x="20781" y="1760"/>
                </a:cubicBezTo>
                <a:cubicBezTo>
                  <a:pt x="20815" y="1729"/>
                  <a:pt x="20838" y="1669"/>
                  <a:pt x="20831" y="1627"/>
                </a:cubicBezTo>
                <a:cubicBezTo>
                  <a:pt x="20825" y="1585"/>
                  <a:pt x="20817" y="1509"/>
                  <a:pt x="20812" y="1459"/>
                </a:cubicBezTo>
                <a:cubicBezTo>
                  <a:pt x="20807" y="1409"/>
                  <a:pt x="20656" y="1281"/>
                  <a:pt x="20477" y="1175"/>
                </a:cubicBezTo>
                <a:cubicBezTo>
                  <a:pt x="20185" y="1003"/>
                  <a:pt x="20163" y="975"/>
                  <a:pt x="20278" y="914"/>
                </a:cubicBezTo>
                <a:cubicBezTo>
                  <a:pt x="20205" y="950"/>
                  <a:pt x="20162" y="950"/>
                  <a:pt x="20124" y="910"/>
                </a:cubicBezTo>
                <a:cubicBezTo>
                  <a:pt x="20047" y="831"/>
                  <a:pt x="20201" y="738"/>
                  <a:pt x="20308" y="787"/>
                </a:cubicBezTo>
                <a:cubicBezTo>
                  <a:pt x="20290" y="771"/>
                  <a:pt x="20289" y="762"/>
                  <a:pt x="20254" y="738"/>
                </a:cubicBezTo>
                <a:cubicBezTo>
                  <a:pt x="20168" y="679"/>
                  <a:pt x="20087" y="563"/>
                  <a:pt x="20073" y="479"/>
                </a:cubicBezTo>
                <a:cubicBezTo>
                  <a:pt x="20056" y="380"/>
                  <a:pt x="19982" y="306"/>
                  <a:pt x="19858" y="267"/>
                </a:cubicBezTo>
                <a:cubicBezTo>
                  <a:pt x="19753" y="233"/>
                  <a:pt x="19644" y="187"/>
                  <a:pt x="19618" y="163"/>
                </a:cubicBezTo>
                <a:cubicBezTo>
                  <a:pt x="19484" y="46"/>
                  <a:pt x="19043" y="11"/>
                  <a:pt x="15653" y="0"/>
                </a:cubicBezTo>
                <a:close/>
                <a:moveTo>
                  <a:pt x="20350" y="824"/>
                </a:moveTo>
                <a:cubicBezTo>
                  <a:pt x="20353" y="830"/>
                  <a:pt x="20363" y="835"/>
                  <a:pt x="20362" y="841"/>
                </a:cubicBezTo>
                <a:cubicBezTo>
                  <a:pt x="20362" y="837"/>
                  <a:pt x="20352" y="829"/>
                  <a:pt x="20350" y="824"/>
                </a:cubicBezTo>
                <a:close/>
              </a:path>
            </a:pathLst>
          </a:custGeom>
          <a:ln w="12700">
            <a:miter lim="400000"/>
          </a:ln>
          <a:effectLst>
            <a:outerShdw sx="100000" sy="100000" kx="0" ky="0" algn="b" rotWithShape="0" blurRad="101600" dist="101600" dir="2723238">
              <a:srgbClr val="000000"/>
            </a:outerShdw>
          </a:effectLst>
        </p:spPr>
      </p:pic>
      <p:pic>
        <p:nvPicPr>
          <p:cNvPr id="428" name="Image" descr="Image"/>
          <p:cNvPicPr>
            <a:picLocks noChangeAspect="1"/>
          </p:cNvPicPr>
          <p:nvPr/>
        </p:nvPicPr>
        <p:blipFill>
          <a:blip r:embed="rId3">
            <a:extLst/>
          </a:blip>
          <a:stretch>
            <a:fillRect/>
          </a:stretch>
        </p:blipFill>
        <p:spPr>
          <a:xfrm>
            <a:off x="100423" y="141277"/>
            <a:ext cx="12803954" cy="2206381"/>
          </a:xfrm>
          <a:prstGeom prst="rect">
            <a:avLst/>
          </a:prstGeom>
          <a:ln w="12700">
            <a:miter lim="400000"/>
          </a:ln>
        </p:spPr>
      </p:pic>
      <p:sp>
        <p:nvSpPr>
          <p:cNvPr id="429" name="The Challenge of"/>
          <p:cNvSpPr txBox="1"/>
          <p:nvPr/>
        </p:nvSpPr>
        <p:spPr>
          <a:xfrm>
            <a:off x="488810" y="418967"/>
            <a:ext cx="6836670" cy="1651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600">
                <a:solidFill>
                  <a:srgbClr val="FFFFFF"/>
                </a:solidFill>
                <a:effectLst>
                  <a:outerShdw sx="100000" sy="100000" kx="0" ky="0" algn="b" rotWithShape="0" blurRad="63500" dist="63500" dir="2113404">
                    <a:srgbClr val="000000"/>
                  </a:outerShdw>
                </a:effectLst>
                <a:uFill>
                  <a:solidFill>
                    <a:srgbClr val="000000"/>
                  </a:solidFill>
                </a:uFill>
                <a:latin typeface="Zapfino"/>
                <a:ea typeface="Zapfino"/>
                <a:cs typeface="Zapfino"/>
                <a:sym typeface="Zapfino"/>
              </a:defRPr>
            </a:lvl1pPr>
          </a:lstStyle>
          <a:p>
            <a:pPr/>
            <a:r>
              <a:t>The Challenge of</a:t>
            </a:r>
          </a:p>
        </p:txBody>
      </p:sp>
      <p:pic>
        <p:nvPicPr>
          <p:cNvPr id="430" name="Image" descr="Image"/>
          <p:cNvPicPr>
            <a:picLocks noChangeAspect="0"/>
          </p:cNvPicPr>
          <p:nvPr/>
        </p:nvPicPr>
        <p:blipFill>
          <a:blip r:embed="rId4">
            <a:extLst/>
          </a:blip>
          <a:stretch>
            <a:fillRect/>
          </a:stretch>
        </p:blipFill>
        <p:spPr>
          <a:xfrm>
            <a:off x="5902166" y="298716"/>
            <a:ext cx="6952060" cy="2378870"/>
          </a:xfrm>
          <a:prstGeom prst="rect">
            <a:avLst/>
          </a:prstGeom>
          <a:ln w="12700">
            <a:miter lim="400000"/>
          </a:ln>
          <a:effectLst>
            <a:outerShdw sx="100000" sy="100000" kx="0" ky="0" algn="b" rotWithShape="0" blurRad="127000" dist="88900" dir="19114210">
              <a:srgbClr val="000000"/>
            </a:outerShdw>
          </a:effectLst>
        </p:spPr>
      </p:pic>
      <p:sp>
        <p:nvSpPr>
          <p:cNvPr id="431" name="1 Corinthians 3:6 (NKJV)…"/>
          <p:cNvSpPr txBox="1"/>
          <p:nvPr/>
        </p:nvSpPr>
        <p:spPr>
          <a:xfrm>
            <a:off x="4635088" y="5121471"/>
            <a:ext cx="8139103" cy="4260115"/>
          </a:xfrm>
          <a:prstGeom prst="rect">
            <a:avLst/>
          </a:prstGeom>
          <a:ln w="12700">
            <a:miter lim="400000"/>
          </a:ln>
          <a:effectLst>
            <a:outerShdw sx="100000" sy="100000" kx="0" ky="0" algn="b" rotWithShape="0" blurRad="127000" dist="88900" dir="2968182">
              <a:srgbClr val="000000">
                <a:alpha val="373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000"/>
              </a:spcBef>
              <a:buClrTx/>
              <a:defRPr sz="6900">
                <a:solidFill>
                  <a:srgbClr val="000000"/>
                </a:solidFill>
                <a:latin typeface="Agency FB"/>
                <a:ea typeface="Agency FB"/>
                <a:cs typeface="Agency FB"/>
                <a:sym typeface="Agency FB"/>
              </a:defRPr>
            </a:pPr>
            <a:r>
              <a:t>1 Corinthians 3:6 (NKJV)</a:t>
            </a:r>
          </a:p>
          <a:p>
            <a:pPr defTabSz="457200">
              <a:spcBef>
                <a:spcPts val="1000"/>
              </a:spcBef>
              <a:buClrTx/>
              <a:defRPr sz="6200">
                <a:solidFill>
                  <a:srgbClr val="000000"/>
                </a:solidFill>
                <a:latin typeface="Handskrib"/>
                <a:ea typeface="Handskrib"/>
                <a:cs typeface="Handskrib"/>
                <a:sym typeface="Handskrib"/>
              </a:defRPr>
            </a:pPr>
            <a:r>
              <a:t>I planted, Apollos watered, but God gave the increase.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1"/>
                                        </p:tgtEl>
                                        <p:attrNameLst>
                                          <p:attrName>style.visibility</p:attrName>
                                        </p:attrNameLst>
                                      </p:cBhvr>
                                      <p:to>
                                        <p:strVal val="visible"/>
                                      </p:to>
                                    </p:set>
                                    <p:animEffect filter="fade" transition="in">
                                      <p:cBhvr>
                                        <p:cTn id="7" dur="15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Are we STRIVING to maximize our influence &amp; our abilities?"/>
          <p:cNvSpPr txBox="1"/>
          <p:nvPr/>
        </p:nvSpPr>
        <p:spPr>
          <a:xfrm>
            <a:off x="4746935" y="2543676"/>
            <a:ext cx="7915410" cy="2425701"/>
          </a:xfrm>
          <a:prstGeom prst="rect">
            <a:avLst/>
          </a:prstGeom>
          <a:gradFill>
            <a:gsLst>
              <a:gs pos="0">
                <a:srgbClr val="5A2A39"/>
              </a:gs>
              <a:gs pos="100000">
                <a:schemeClr val="accent5"/>
              </a:gs>
            </a:gsLst>
            <a:lin ang="5400000"/>
          </a:gradFill>
          <a:ln w="12700">
            <a:miter lim="400000"/>
          </a:ln>
          <a:effectLst>
            <a:outerShdw sx="100000" sy="100000" kx="0" ky="0" algn="b" rotWithShape="0" blurRad="127000" dist="88900" dir="296818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295400">
              <a:spcBef>
                <a:spcPts val="2000"/>
              </a:spcBef>
              <a:buClrTx/>
              <a:defRPr sz="5100">
                <a:solidFill>
                  <a:srgbClr val="FFFFFF"/>
                </a:solidFill>
                <a:effectLst>
                  <a:outerShdw sx="100000" sy="100000" kx="0" ky="0" algn="b" rotWithShape="0" blurRad="76200" dist="76200" dir="4340918">
                    <a:srgbClr val="000000"/>
                  </a:outerShdw>
                </a:effectLst>
                <a:uFill>
                  <a:solidFill>
                    <a:srgbClr val="000000"/>
                  </a:solidFill>
                </a:uFill>
                <a:latin typeface="Denmark"/>
                <a:ea typeface="Denmark"/>
                <a:cs typeface="Denmark"/>
                <a:sym typeface="Denmark"/>
              </a:defRPr>
            </a:lvl1pPr>
          </a:lstStyle>
          <a:p>
            <a:pPr/>
            <a:r>
              <a:t>Are we STRIVING to maximize our influence &amp; our abilities?</a:t>
            </a:r>
          </a:p>
        </p:txBody>
      </p:sp>
      <p:pic>
        <p:nvPicPr>
          <p:cNvPr id="434" name="pasted-image.tif" descr="pasted-image.tif"/>
          <p:cNvPicPr>
            <a:picLocks noChangeAspect="1"/>
          </p:cNvPicPr>
          <p:nvPr/>
        </p:nvPicPr>
        <p:blipFill>
          <a:blip r:embed="rId2">
            <a:extLst/>
          </a:blip>
          <a:srcRect l="21" t="36" r="4576" b="17"/>
          <a:stretch>
            <a:fillRect/>
          </a:stretch>
        </p:blipFill>
        <p:spPr>
          <a:xfrm>
            <a:off x="43579" y="2036196"/>
            <a:ext cx="4929982" cy="7692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3" y="0"/>
                </a:moveTo>
                <a:cubicBezTo>
                  <a:pt x="13477" y="5"/>
                  <a:pt x="12277" y="15"/>
                  <a:pt x="12048" y="50"/>
                </a:cubicBezTo>
                <a:lnTo>
                  <a:pt x="11836" y="230"/>
                </a:lnTo>
                <a:cubicBezTo>
                  <a:pt x="11681" y="361"/>
                  <a:pt x="11555" y="509"/>
                  <a:pt x="11555" y="562"/>
                </a:cubicBezTo>
                <a:cubicBezTo>
                  <a:pt x="11555" y="614"/>
                  <a:pt x="11513" y="709"/>
                  <a:pt x="11463" y="771"/>
                </a:cubicBezTo>
                <a:cubicBezTo>
                  <a:pt x="11412" y="834"/>
                  <a:pt x="11346" y="921"/>
                  <a:pt x="11315" y="963"/>
                </a:cubicBezTo>
                <a:cubicBezTo>
                  <a:pt x="11307" y="974"/>
                  <a:pt x="11287" y="981"/>
                  <a:pt x="11273" y="990"/>
                </a:cubicBezTo>
                <a:cubicBezTo>
                  <a:pt x="11293" y="1026"/>
                  <a:pt x="11305" y="1063"/>
                  <a:pt x="11289" y="1090"/>
                </a:cubicBezTo>
                <a:cubicBezTo>
                  <a:pt x="11232" y="1185"/>
                  <a:pt x="11121" y="1189"/>
                  <a:pt x="11005" y="1099"/>
                </a:cubicBezTo>
                <a:cubicBezTo>
                  <a:pt x="10992" y="1089"/>
                  <a:pt x="10997" y="1079"/>
                  <a:pt x="10990" y="1069"/>
                </a:cubicBezTo>
                <a:cubicBezTo>
                  <a:pt x="10915" y="1094"/>
                  <a:pt x="10834" y="1132"/>
                  <a:pt x="10770" y="1181"/>
                </a:cubicBezTo>
                <a:cubicBezTo>
                  <a:pt x="10760" y="1188"/>
                  <a:pt x="10748" y="1191"/>
                  <a:pt x="10737" y="1199"/>
                </a:cubicBezTo>
                <a:cubicBezTo>
                  <a:pt x="10774" y="1204"/>
                  <a:pt x="10813" y="1225"/>
                  <a:pt x="10864" y="1261"/>
                </a:cubicBezTo>
                <a:cubicBezTo>
                  <a:pt x="10936" y="1312"/>
                  <a:pt x="10974" y="1370"/>
                  <a:pt x="10944" y="1389"/>
                </a:cubicBezTo>
                <a:cubicBezTo>
                  <a:pt x="10858" y="1444"/>
                  <a:pt x="10706" y="1428"/>
                  <a:pt x="10609" y="1353"/>
                </a:cubicBezTo>
                <a:cubicBezTo>
                  <a:pt x="10578" y="1329"/>
                  <a:pt x="10565" y="1310"/>
                  <a:pt x="10565" y="1292"/>
                </a:cubicBezTo>
                <a:cubicBezTo>
                  <a:pt x="10530" y="1305"/>
                  <a:pt x="10492" y="1321"/>
                  <a:pt x="10471" y="1321"/>
                </a:cubicBezTo>
                <a:cubicBezTo>
                  <a:pt x="10434" y="1321"/>
                  <a:pt x="10407" y="1334"/>
                  <a:pt x="10386" y="1353"/>
                </a:cubicBezTo>
                <a:cubicBezTo>
                  <a:pt x="10444" y="1343"/>
                  <a:pt x="10517" y="1351"/>
                  <a:pt x="10593" y="1395"/>
                </a:cubicBezTo>
                <a:cubicBezTo>
                  <a:pt x="10681" y="1446"/>
                  <a:pt x="10735" y="1507"/>
                  <a:pt x="10711" y="1531"/>
                </a:cubicBezTo>
                <a:cubicBezTo>
                  <a:pt x="10652" y="1593"/>
                  <a:pt x="10454" y="1584"/>
                  <a:pt x="10357" y="1531"/>
                </a:cubicBezTo>
                <a:cubicBezTo>
                  <a:pt x="10378" y="1600"/>
                  <a:pt x="10422" y="1670"/>
                  <a:pt x="10501" y="1707"/>
                </a:cubicBezTo>
                <a:cubicBezTo>
                  <a:pt x="10614" y="1760"/>
                  <a:pt x="10610" y="1773"/>
                  <a:pt x="10456" y="1826"/>
                </a:cubicBezTo>
                <a:cubicBezTo>
                  <a:pt x="10360" y="1859"/>
                  <a:pt x="10278" y="1911"/>
                  <a:pt x="10278" y="1943"/>
                </a:cubicBezTo>
                <a:cubicBezTo>
                  <a:pt x="10278" y="1961"/>
                  <a:pt x="10234" y="2004"/>
                  <a:pt x="10169" y="2053"/>
                </a:cubicBezTo>
                <a:cubicBezTo>
                  <a:pt x="10149" y="2074"/>
                  <a:pt x="10122" y="2093"/>
                  <a:pt x="10080" y="2112"/>
                </a:cubicBezTo>
                <a:cubicBezTo>
                  <a:pt x="10049" y="2133"/>
                  <a:pt x="10025" y="2150"/>
                  <a:pt x="9990" y="2171"/>
                </a:cubicBezTo>
                <a:cubicBezTo>
                  <a:pt x="9736" y="2320"/>
                  <a:pt x="9710" y="2363"/>
                  <a:pt x="9758" y="2510"/>
                </a:cubicBezTo>
                <a:cubicBezTo>
                  <a:pt x="9771" y="2549"/>
                  <a:pt x="9770" y="2628"/>
                  <a:pt x="9778" y="2692"/>
                </a:cubicBezTo>
                <a:cubicBezTo>
                  <a:pt x="9778" y="2693"/>
                  <a:pt x="9778" y="2694"/>
                  <a:pt x="9778" y="2695"/>
                </a:cubicBezTo>
                <a:cubicBezTo>
                  <a:pt x="9838" y="2789"/>
                  <a:pt x="9859" y="2889"/>
                  <a:pt x="9823" y="2922"/>
                </a:cubicBezTo>
                <a:cubicBezTo>
                  <a:pt x="9814" y="2930"/>
                  <a:pt x="9814" y="2944"/>
                  <a:pt x="9807" y="2954"/>
                </a:cubicBezTo>
                <a:cubicBezTo>
                  <a:pt x="9807" y="2980"/>
                  <a:pt x="9816" y="2995"/>
                  <a:pt x="9818" y="3019"/>
                </a:cubicBezTo>
                <a:cubicBezTo>
                  <a:pt x="9855" y="2883"/>
                  <a:pt x="10062" y="2803"/>
                  <a:pt x="10310" y="2919"/>
                </a:cubicBezTo>
                <a:cubicBezTo>
                  <a:pt x="10418" y="2970"/>
                  <a:pt x="10431" y="3021"/>
                  <a:pt x="10379" y="3182"/>
                </a:cubicBezTo>
                <a:cubicBezTo>
                  <a:pt x="10299" y="3427"/>
                  <a:pt x="10205" y="3454"/>
                  <a:pt x="9971" y="3294"/>
                </a:cubicBezTo>
                <a:cubicBezTo>
                  <a:pt x="9902" y="3247"/>
                  <a:pt x="9863" y="3197"/>
                  <a:pt x="9840" y="3148"/>
                </a:cubicBezTo>
                <a:cubicBezTo>
                  <a:pt x="9863" y="3217"/>
                  <a:pt x="9899" y="3276"/>
                  <a:pt x="9958" y="3324"/>
                </a:cubicBezTo>
                <a:lnTo>
                  <a:pt x="10115" y="3452"/>
                </a:lnTo>
                <a:lnTo>
                  <a:pt x="9917" y="3570"/>
                </a:lnTo>
                <a:cubicBezTo>
                  <a:pt x="9899" y="3584"/>
                  <a:pt x="9898" y="3588"/>
                  <a:pt x="9875" y="3605"/>
                </a:cubicBezTo>
                <a:cubicBezTo>
                  <a:pt x="9870" y="3609"/>
                  <a:pt x="9866" y="3613"/>
                  <a:pt x="9861" y="3617"/>
                </a:cubicBezTo>
                <a:cubicBezTo>
                  <a:pt x="9721" y="3723"/>
                  <a:pt x="9653" y="3858"/>
                  <a:pt x="9670" y="4027"/>
                </a:cubicBezTo>
                <a:cubicBezTo>
                  <a:pt x="9676" y="4091"/>
                  <a:pt x="9695" y="4160"/>
                  <a:pt x="9724" y="4234"/>
                </a:cubicBezTo>
                <a:cubicBezTo>
                  <a:pt x="9758" y="4319"/>
                  <a:pt x="9769" y="4365"/>
                  <a:pt x="9783" y="4420"/>
                </a:cubicBezTo>
                <a:cubicBezTo>
                  <a:pt x="9791" y="4436"/>
                  <a:pt x="9797" y="4483"/>
                  <a:pt x="9804" y="4492"/>
                </a:cubicBezTo>
                <a:cubicBezTo>
                  <a:pt x="9845" y="4540"/>
                  <a:pt x="9837" y="4586"/>
                  <a:pt x="9793" y="4621"/>
                </a:cubicBezTo>
                <a:cubicBezTo>
                  <a:pt x="9788" y="4652"/>
                  <a:pt x="9790" y="4682"/>
                  <a:pt x="9778" y="4718"/>
                </a:cubicBezTo>
                <a:cubicBezTo>
                  <a:pt x="9720" y="4888"/>
                  <a:pt x="10070" y="5408"/>
                  <a:pt x="10287" y="5477"/>
                </a:cubicBezTo>
                <a:cubicBezTo>
                  <a:pt x="10321" y="5487"/>
                  <a:pt x="10354" y="5508"/>
                  <a:pt x="10388" y="5526"/>
                </a:cubicBezTo>
                <a:cubicBezTo>
                  <a:pt x="10397" y="5528"/>
                  <a:pt x="10410" y="5533"/>
                  <a:pt x="10424" y="5541"/>
                </a:cubicBezTo>
                <a:cubicBezTo>
                  <a:pt x="10441" y="5551"/>
                  <a:pt x="10451" y="5561"/>
                  <a:pt x="10466" y="5571"/>
                </a:cubicBezTo>
                <a:cubicBezTo>
                  <a:pt x="10469" y="5573"/>
                  <a:pt x="10470" y="5573"/>
                  <a:pt x="10473" y="5575"/>
                </a:cubicBezTo>
                <a:cubicBezTo>
                  <a:pt x="10475" y="5576"/>
                  <a:pt x="10475" y="5579"/>
                  <a:pt x="10477" y="5580"/>
                </a:cubicBezTo>
                <a:cubicBezTo>
                  <a:pt x="10509" y="5604"/>
                  <a:pt x="10542" y="5629"/>
                  <a:pt x="10558" y="5651"/>
                </a:cubicBezTo>
                <a:cubicBezTo>
                  <a:pt x="10601" y="5714"/>
                  <a:pt x="10697" y="5765"/>
                  <a:pt x="10769" y="5765"/>
                </a:cubicBezTo>
                <a:cubicBezTo>
                  <a:pt x="11034" y="5765"/>
                  <a:pt x="11085" y="5887"/>
                  <a:pt x="11005" y="6300"/>
                </a:cubicBezTo>
                <a:cubicBezTo>
                  <a:pt x="10928" y="6699"/>
                  <a:pt x="10901" y="6738"/>
                  <a:pt x="10379" y="7099"/>
                </a:cubicBezTo>
                <a:lnTo>
                  <a:pt x="10113" y="7282"/>
                </a:lnTo>
                <a:lnTo>
                  <a:pt x="9699" y="7214"/>
                </a:lnTo>
                <a:cubicBezTo>
                  <a:pt x="9139" y="7121"/>
                  <a:pt x="8715" y="7126"/>
                  <a:pt x="8588" y="7228"/>
                </a:cubicBezTo>
                <a:cubicBezTo>
                  <a:pt x="8545" y="7263"/>
                  <a:pt x="8429" y="7341"/>
                  <a:pt x="8326" y="7410"/>
                </a:cubicBezTo>
                <a:cubicBezTo>
                  <a:pt x="8313" y="7420"/>
                  <a:pt x="8303" y="7427"/>
                  <a:pt x="8291" y="7435"/>
                </a:cubicBezTo>
                <a:cubicBezTo>
                  <a:pt x="8275" y="7446"/>
                  <a:pt x="8265" y="7453"/>
                  <a:pt x="8249" y="7464"/>
                </a:cubicBezTo>
                <a:lnTo>
                  <a:pt x="8011" y="7616"/>
                </a:lnTo>
                <a:lnTo>
                  <a:pt x="7533" y="7279"/>
                </a:lnTo>
                <a:cubicBezTo>
                  <a:pt x="7044" y="6935"/>
                  <a:pt x="6709" y="6818"/>
                  <a:pt x="6201" y="6797"/>
                </a:cubicBezTo>
                <a:cubicBezTo>
                  <a:pt x="5928" y="6791"/>
                  <a:pt x="5678" y="6809"/>
                  <a:pt x="5530" y="6846"/>
                </a:cubicBezTo>
                <a:lnTo>
                  <a:pt x="4858" y="7285"/>
                </a:lnTo>
                <a:cubicBezTo>
                  <a:pt x="4439" y="7559"/>
                  <a:pt x="3482" y="8254"/>
                  <a:pt x="2732" y="8831"/>
                </a:cubicBezTo>
                <a:cubicBezTo>
                  <a:pt x="1981" y="9407"/>
                  <a:pt x="1059" y="10112"/>
                  <a:pt x="682" y="10397"/>
                </a:cubicBezTo>
                <a:lnTo>
                  <a:pt x="0" y="10909"/>
                </a:lnTo>
                <a:lnTo>
                  <a:pt x="2" y="12682"/>
                </a:lnTo>
                <a:lnTo>
                  <a:pt x="327" y="12859"/>
                </a:lnTo>
                <a:lnTo>
                  <a:pt x="654" y="13042"/>
                </a:lnTo>
                <a:lnTo>
                  <a:pt x="595" y="13938"/>
                </a:lnTo>
                <a:cubicBezTo>
                  <a:pt x="560" y="14431"/>
                  <a:pt x="521" y="14960"/>
                  <a:pt x="511" y="15115"/>
                </a:cubicBezTo>
                <a:cubicBezTo>
                  <a:pt x="501" y="15270"/>
                  <a:pt x="449" y="15499"/>
                  <a:pt x="396" y="15625"/>
                </a:cubicBezTo>
                <a:cubicBezTo>
                  <a:pt x="342" y="15751"/>
                  <a:pt x="270" y="16115"/>
                  <a:pt x="236" y="16434"/>
                </a:cubicBezTo>
                <a:cubicBezTo>
                  <a:pt x="202" y="16753"/>
                  <a:pt x="134" y="17039"/>
                  <a:pt x="85" y="17071"/>
                </a:cubicBezTo>
                <a:cubicBezTo>
                  <a:pt x="36" y="17102"/>
                  <a:pt x="13" y="17664"/>
                  <a:pt x="3" y="18567"/>
                </a:cubicBezTo>
                <a:lnTo>
                  <a:pt x="3" y="20045"/>
                </a:lnTo>
                <a:lnTo>
                  <a:pt x="339" y="20390"/>
                </a:lnTo>
                <a:cubicBezTo>
                  <a:pt x="766" y="20829"/>
                  <a:pt x="1343" y="21211"/>
                  <a:pt x="1796" y="21351"/>
                </a:cubicBezTo>
                <a:cubicBezTo>
                  <a:pt x="2185" y="21472"/>
                  <a:pt x="2434" y="21467"/>
                  <a:pt x="3184" y="21326"/>
                </a:cubicBezTo>
                <a:cubicBezTo>
                  <a:pt x="3425" y="21280"/>
                  <a:pt x="3801" y="21237"/>
                  <a:pt x="4020" y="21231"/>
                </a:cubicBezTo>
                <a:cubicBezTo>
                  <a:pt x="4401" y="21220"/>
                  <a:pt x="4419" y="21226"/>
                  <a:pt x="4398" y="21346"/>
                </a:cubicBezTo>
                <a:cubicBezTo>
                  <a:pt x="4386" y="21415"/>
                  <a:pt x="4394" y="21503"/>
                  <a:pt x="4415" y="21539"/>
                </a:cubicBezTo>
                <a:cubicBezTo>
                  <a:pt x="4444" y="21586"/>
                  <a:pt x="6452" y="21597"/>
                  <a:pt x="12009" y="21600"/>
                </a:cubicBezTo>
                <a:cubicBezTo>
                  <a:pt x="17026" y="21598"/>
                  <a:pt x="21600" y="21591"/>
                  <a:pt x="21600" y="21579"/>
                </a:cubicBezTo>
                <a:cubicBezTo>
                  <a:pt x="21600" y="21566"/>
                  <a:pt x="21551" y="21470"/>
                  <a:pt x="21489" y="21364"/>
                </a:cubicBezTo>
                <a:cubicBezTo>
                  <a:pt x="21427" y="21258"/>
                  <a:pt x="21296" y="20963"/>
                  <a:pt x="21202" y="20710"/>
                </a:cubicBezTo>
                <a:cubicBezTo>
                  <a:pt x="21108" y="20458"/>
                  <a:pt x="20999" y="20167"/>
                  <a:pt x="20958" y="20066"/>
                </a:cubicBezTo>
                <a:cubicBezTo>
                  <a:pt x="20917" y="19963"/>
                  <a:pt x="20884" y="19825"/>
                  <a:pt x="20884" y="19758"/>
                </a:cubicBezTo>
                <a:cubicBezTo>
                  <a:pt x="20884" y="19691"/>
                  <a:pt x="20817" y="19556"/>
                  <a:pt x="20736" y="19458"/>
                </a:cubicBezTo>
                <a:cubicBezTo>
                  <a:pt x="20654" y="19360"/>
                  <a:pt x="20563" y="19187"/>
                  <a:pt x="20534" y="19075"/>
                </a:cubicBezTo>
                <a:cubicBezTo>
                  <a:pt x="20504" y="18962"/>
                  <a:pt x="20446" y="18732"/>
                  <a:pt x="20400" y="18563"/>
                </a:cubicBezTo>
                <a:cubicBezTo>
                  <a:pt x="20355" y="18395"/>
                  <a:pt x="20227" y="17912"/>
                  <a:pt x="20115" y="17490"/>
                </a:cubicBezTo>
                <a:cubicBezTo>
                  <a:pt x="19808" y="16325"/>
                  <a:pt x="19798" y="16301"/>
                  <a:pt x="19708" y="16229"/>
                </a:cubicBezTo>
                <a:cubicBezTo>
                  <a:pt x="19541" y="16097"/>
                  <a:pt x="19512" y="15762"/>
                  <a:pt x="19651" y="15550"/>
                </a:cubicBezTo>
                <a:cubicBezTo>
                  <a:pt x="19733" y="15424"/>
                  <a:pt x="19797" y="15150"/>
                  <a:pt x="19819" y="14835"/>
                </a:cubicBezTo>
                <a:cubicBezTo>
                  <a:pt x="19837" y="14554"/>
                  <a:pt x="19892" y="14048"/>
                  <a:pt x="19941" y="13711"/>
                </a:cubicBezTo>
                <a:cubicBezTo>
                  <a:pt x="19989" y="13373"/>
                  <a:pt x="20039" y="12845"/>
                  <a:pt x="20051" y="12536"/>
                </a:cubicBezTo>
                <a:cubicBezTo>
                  <a:pt x="20062" y="12227"/>
                  <a:pt x="20095" y="11802"/>
                  <a:pt x="20125" y="11591"/>
                </a:cubicBezTo>
                <a:cubicBezTo>
                  <a:pt x="20196" y="11077"/>
                  <a:pt x="19851" y="9360"/>
                  <a:pt x="19602" y="8989"/>
                </a:cubicBezTo>
                <a:cubicBezTo>
                  <a:pt x="19386" y="8667"/>
                  <a:pt x="18881" y="8365"/>
                  <a:pt x="18366" y="8248"/>
                </a:cubicBezTo>
                <a:cubicBezTo>
                  <a:pt x="17569" y="8066"/>
                  <a:pt x="17330" y="7994"/>
                  <a:pt x="17138" y="7879"/>
                </a:cubicBezTo>
                <a:lnTo>
                  <a:pt x="16943" y="7761"/>
                </a:lnTo>
                <a:lnTo>
                  <a:pt x="17314" y="7523"/>
                </a:lnTo>
                <a:cubicBezTo>
                  <a:pt x="17518" y="7393"/>
                  <a:pt x="17818" y="7121"/>
                  <a:pt x="17980" y="6921"/>
                </a:cubicBezTo>
                <a:cubicBezTo>
                  <a:pt x="18323" y="6498"/>
                  <a:pt x="18460" y="6384"/>
                  <a:pt x="18712" y="6322"/>
                </a:cubicBezTo>
                <a:cubicBezTo>
                  <a:pt x="18863" y="6285"/>
                  <a:pt x="18892" y="6243"/>
                  <a:pt x="18877" y="6080"/>
                </a:cubicBezTo>
                <a:cubicBezTo>
                  <a:pt x="18859" y="5884"/>
                  <a:pt x="18894" y="5837"/>
                  <a:pt x="19390" y="5361"/>
                </a:cubicBezTo>
                <a:cubicBezTo>
                  <a:pt x="19513" y="5244"/>
                  <a:pt x="19659" y="5063"/>
                  <a:pt x="19712" y="4959"/>
                </a:cubicBezTo>
                <a:cubicBezTo>
                  <a:pt x="19807" y="4776"/>
                  <a:pt x="19820" y="4770"/>
                  <a:pt x="20185" y="4770"/>
                </a:cubicBezTo>
                <a:cubicBezTo>
                  <a:pt x="20486" y="4770"/>
                  <a:pt x="20564" y="4751"/>
                  <a:pt x="20564" y="4683"/>
                </a:cubicBezTo>
                <a:cubicBezTo>
                  <a:pt x="20564" y="4636"/>
                  <a:pt x="20693" y="4458"/>
                  <a:pt x="20852" y="4287"/>
                </a:cubicBezTo>
                <a:cubicBezTo>
                  <a:pt x="21104" y="4016"/>
                  <a:pt x="21135" y="3949"/>
                  <a:pt x="21089" y="3764"/>
                </a:cubicBezTo>
                <a:cubicBezTo>
                  <a:pt x="21060" y="3648"/>
                  <a:pt x="21013" y="3527"/>
                  <a:pt x="20983" y="3496"/>
                </a:cubicBezTo>
                <a:cubicBezTo>
                  <a:pt x="20854" y="3364"/>
                  <a:pt x="20849" y="3284"/>
                  <a:pt x="20960" y="2853"/>
                </a:cubicBezTo>
                <a:cubicBezTo>
                  <a:pt x="21006" y="2670"/>
                  <a:pt x="21045" y="2471"/>
                  <a:pt x="21045" y="2409"/>
                </a:cubicBezTo>
                <a:cubicBezTo>
                  <a:pt x="21044" y="2347"/>
                  <a:pt x="21077" y="2284"/>
                  <a:pt x="21118" y="2268"/>
                </a:cubicBezTo>
                <a:cubicBezTo>
                  <a:pt x="21231" y="2223"/>
                  <a:pt x="21116" y="2077"/>
                  <a:pt x="20993" y="2107"/>
                </a:cubicBezTo>
                <a:cubicBezTo>
                  <a:pt x="20815" y="2151"/>
                  <a:pt x="20650" y="1881"/>
                  <a:pt x="20781" y="1760"/>
                </a:cubicBezTo>
                <a:cubicBezTo>
                  <a:pt x="20815" y="1729"/>
                  <a:pt x="20838" y="1669"/>
                  <a:pt x="20831" y="1627"/>
                </a:cubicBezTo>
                <a:cubicBezTo>
                  <a:pt x="20825" y="1585"/>
                  <a:pt x="20817" y="1509"/>
                  <a:pt x="20812" y="1459"/>
                </a:cubicBezTo>
                <a:cubicBezTo>
                  <a:pt x="20807" y="1409"/>
                  <a:pt x="20656" y="1281"/>
                  <a:pt x="20477" y="1175"/>
                </a:cubicBezTo>
                <a:cubicBezTo>
                  <a:pt x="20185" y="1003"/>
                  <a:pt x="20163" y="975"/>
                  <a:pt x="20278" y="914"/>
                </a:cubicBezTo>
                <a:cubicBezTo>
                  <a:pt x="20205" y="950"/>
                  <a:pt x="20162" y="950"/>
                  <a:pt x="20124" y="910"/>
                </a:cubicBezTo>
                <a:cubicBezTo>
                  <a:pt x="20047" y="831"/>
                  <a:pt x="20201" y="738"/>
                  <a:pt x="20308" y="787"/>
                </a:cubicBezTo>
                <a:cubicBezTo>
                  <a:pt x="20290" y="771"/>
                  <a:pt x="20289" y="762"/>
                  <a:pt x="20254" y="738"/>
                </a:cubicBezTo>
                <a:cubicBezTo>
                  <a:pt x="20168" y="679"/>
                  <a:pt x="20087" y="563"/>
                  <a:pt x="20073" y="479"/>
                </a:cubicBezTo>
                <a:cubicBezTo>
                  <a:pt x="20056" y="380"/>
                  <a:pt x="19982" y="306"/>
                  <a:pt x="19858" y="267"/>
                </a:cubicBezTo>
                <a:cubicBezTo>
                  <a:pt x="19753" y="233"/>
                  <a:pt x="19644" y="187"/>
                  <a:pt x="19618" y="163"/>
                </a:cubicBezTo>
                <a:cubicBezTo>
                  <a:pt x="19484" y="46"/>
                  <a:pt x="19043" y="11"/>
                  <a:pt x="15653" y="0"/>
                </a:cubicBezTo>
                <a:close/>
                <a:moveTo>
                  <a:pt x="20350" y="824"/>
                </a:moveTo>
                <a:cubicBezTo>
                  <a:pt x="20353" y="830"/>
                  <a:pt x="20363" y="835"/>
                  <a:pt x="20362" y="841"/>
                </a:cubicBezTo>
                <a:cubicBezTo>
                  <a:pt x="20362" y="837"/>
                  <a:pt x="20352" y="829"/>
                  <a:pt x="20350" y="824"/>
                </a:cubicBezTo>
                <a:close/>
              </a:path>
            </a:pathLst>
          </a:custGeom>
          <a:ln w="12700">
            <a:miter lim="400000"/>
          </a:ln>
          <a:effectLst>
            <a:outerShdw sx="100000" sy="100000" kx="0" ky="0" algn="b" rotWithShape="0" blurRad="101600" dist="101600" dir="2723238">
              <a:srgbClr val="000000"/>
            </a:outerShdw>
          </a:effectLst>
        </p:spPr>
      </p:pic>
      <p:pic>
        <p:nvPicPr>
          <p:cNvPr id="435" name="Image" descr="Image"/>
          <p:cNvPicPr>
            <a:picLocks noChangeAspect="1"/>
          </p:cNvPicPr>
          <p:nvPr/>
        </p:nvPicPr>
        <p:blipFill>
          <a:blip r:embed="rId3">
            <a:extLst/>
          </a:blip>
          <a:stretch>
            <a:fillRect/>
          </a:stretch>
        </p:blipFill>
        <p:spPr>
          <a:xfrm>
            <a:off x="100423" y="141277"/>
            <a:ext cx="12803954" cy="2206381"/>
          </a:xfrm>
          <a:prstGeom prst="rect">
            <a:avLst/>
          </a:prstGeom>
          <a:ln w="12700">
            <a:miter lim="400000"/>
          </a:ln>
        </p:spPr>
      </p:pic>
      <p:sp>
        <p:nvSpPr>
          <p:cNvPr id="436" name="The Challenge of"/>
          <p:cNvSpPr txBox="1"/>
          <p:nvPr/>
        </p:nvSpPr>
        <p:spPr>
          <a:xfrm>
            <a:off x="488810" y="418967"/>
            <a:ext cx="6836670" cy="1651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600">
                <a:solidFill>
                  <a:srgbClr val="FFFFFF"/>
                </a:solidFill>
                <a:effectLst>
                  <a:outerShdw sx="100000" sy="100000" kx="0" ky="0" algn="b" rotWithShape="0" blurRad="63500" dist="63500" dir="2113404">
                    <a:srgbClr val="000000"/>
                  </a:outerShdw>
                </a:effectLst>
                <a:uFill>
                  <a:solidFill>
                    <a:srgbClr val="000000"/>
                  </a:solidFill>
                </a:uFill>
                <a:latin typeface="Zapfino"/>
                <a:ea typeface="Zapfino"/>
                <a:cs typeface="Zapfino"/>
                <a:sym typeface="Zapfino"/>
              </a:defRPr>
            </a:lvl1pPr>
          </a:lstStyle>
          <a:p>
            <a:pPr/>
            <a:r>
              <a:t>The Challenge of</a:t>
            </a:r>
          </a:p>
        </p:txBody>
      </p:sp>
      <p:pic>
        <p:nvPicPr>
          <p:cNvPr id="437" name="Image" descr="Image"/>
          <p:cNvPicPr>
            <a:picLocks noChangeAspect="0"/>
          </p:cNvPicPr>
          <p:nvPr/>
        </p:nvPicPr>
        <p:blipFill>
          <a:blip r:embed="rId4">
            <a:extLst/>
          </a:blip>
          <a:stretch>
            <a:fillRect/>
          </a:stretch>
        </p:blipFill>
        <p:spPr>
          <a:xfrm>
            <a:off x="5902166" y="298716"/>
            <a:ext cx="6952060" cy="2378870"/>
          </a:xfrm>
          <a:prstGeom prst="rect">
            <a:avLst/>
          </a:prstGeom>
          <a:ln w="12700">
            <a:miter lim="400000"/>
          </a:ln>
          <a:effectLst>
            <a:outerShdw sx="100000" sy="100000" kx="0" ky="0" algn="b" rotWithShape="0" blurRad="127000" dist="88900" dir="19114210">
              <a:srgbClr val="000000"/>
            </a:outerShdw>
          </a:effectLst>
        </p:spPr>
      </p:pic>
      <p:sp>
        <p:nvSpPr>
          <p:cNvPr id="438" name="Matthew 5:13-16…"/>
          <p:cNvSpPr txBox="1"/>
          <p:nvPr/>
        </p:nvSpPr>
        <p:spPr>
          <a:xfrm>
            <a:off x="5171888" y="5443084"/>
            <a:ext cx="7065503" cy="3479801"/>
          </a:xfrm>
          <a:prstGeom prst="rect">
            <a:avLst/>
          </a:prstGeom>
          <a:ln w="12700">
            <a:miter lim="400000"/>
          </a:ln>
          <a:effectLst>
            <a:outerShdw sx="100000" sy="100000" kx="0" ky="0" algn="b" rotWithShape="0" blurRad="127000" dist="88900" dir="2968182">
              <a:srgbClr val="000000">
                <a:alpha val="373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buClrTx/>
              <a:defRPr sz="6900">
                <a:solidFill>
                  <a:srgbClr val="000000"/>
                </a:solidFill>
                <a:latin typeface="Agency FB"/>
                <a:ea typeface="Agency FB"/>
                <a:cs typeface="Agency FB"/>
                <a:sym typeface="Agency FB"/>
              </a:defRPr>
            </a:pPr>
            <a:r>
              <a:t>Matthew 5:13-16</a:t>
            </a:r>
          </a:p>
          <a:p>
            <a:pPr defTabSz="457200">
              <a:spcBef>
                <a:spcPts val="1000"/>
              </a:spcBef>
              <a:buClrTx/>
              <a:defRPr sz="6900">
                <a:solidFill>
                  <a:srgbClr val="000000"/>
                </a:solidFill>
                <a:latin typeface="Agency FB"/>
                <a:ea typeface="Agency FB"/>
                <a:cs typeface="Agency FB"/>
                <a:sym typeface="Agency FB"/>
              </a:defRPr>
            </a:pPr>
            <a:r>
              <a:t>Philippians 2:14-16</a:t>
            </a:r>
          </a:p>
          <a:p>
            <a:pPr defTabSz="457200">
              <a:spcBef>
                <a:spcPts val="1000"/>
              </a:spcBef>
              <a:buClrTx/>
              <a:defRPr sz="6900">
                <a:solidFill>
                  <a:srgbClr val="000000"/>
                </a:solidFill>
                <a:latin typeface="Agency FB"/>
                <a:ea typeface="Agency FB"/>
                <a:cs typeface="Agency FB"/>
                <a:sym typeface="Agency FB"/>
              </a:defRPr>
            </a:pPr>
            <a:r>
              <a:t>1 Thessalonians 1:6-10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8"/>
                                        </p:tgtEl>
                                        <p:attrNameLst>
                                          <p:attrName>style.visibility</p:attrName>
                                        </p:attrNameLst>
                                      </p:cBhvr>
                                      <p:to>
                                        <p:strVal val="visible"/>
                                      </p:to>
                                    </p:set>
                                    <p:animEffect filter="fade" transition="in">
                                      <p:cBhvr>
                                        <p:cTn id="7" dur="15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0" name="Image" descr="Image"/>
          <p:cNvPicPr>
            <a:picLocks noChangeAspect="0"/>
          </p:cNvPicPr>
          <p:nvPr/>
        </p:nvPicPr>
        <p:blipFill>
          <a:blip r:embed="rId2">
            <a:extLst/>
          </a:blip>
          <a:stretch>
            <a:fillRect/>
          </a:stretch>
        </p:blipFill>
        <p:spPr>
          <a:xfrm>
            <a:off x="-404774" y="-484189"/>
            <a:ext cx="13814348" cy="4069392"/>
          </a:xfrm>
          <a:prstGeom prst="rect">
            <a:avLst/>
          </a:prstGeom>
        </p:spPr>
      </p:pic>
      <p:pic>
        <p:nvPicPr>
          <p:cNvPr id="441" name="Image" descr="Image"/>
          <p:cNvPicPr>
            <a:picLocks noChangeAspect="1"/>
          </p:cNvPicPr>
          <p:nvPr/>
        </p:nvPicPr>
        <p:blipFill>
          <a:blip r:embed="rId3">
            <a:extLst/>
          </a:blip>
          <a:srcRect l="5958" t="2469" r="7235" b="0"/>
          <a:stretch>
            <a:fillRect/>
          </a:stretch>
        </p:blipFill>
        <p:spPr>
          <a:xfrm flipH="1">
            <a:off x="-301743" y="3135215"/>
            <a:ext cx="8417776" cy="6623950"/>
          </a:xfrm>
          <a:custGeom>
            <a:avLst/>
            <a:gdLst/>
            <a:ahLst/>
            <a:cxnLst>
              <a:cxn ang="0">
                <a:pos x="wd2" y="hd2"/>
              </a:cxn>
              <a:cxn ang="5400000">
                <a:pos x="wd2" y="hd2"/>
              </a:cxn>
              <a:cxn ang="10800000">
                <a:pos x="wd2" y="hd2"/>
              </a:cxn>
              <a:cxn ang="16200000">
                <a:pos x="wd2" y="hd2"/>
              </a:cxn>
            </a:cxnLst>
            <a:rect l="0" t="0" r="r" b="b"/>
            <a:pathLst>
              <a:path w="21559" h="21563" fill="norm" stroke="1" extrusionOk="0">
                <a:moveTo>
                  <a:pt x="4328" y="1"/>
                </a:moveTo>
                <a:cubicBezTo>
                  <a:pt x="4204" y="6"/>
                  <a:pt x="4061" y="48"/>
                  <a:pt x="3855" y="129"/>
                </a:cubicBezTo>
                <a:cubicBezTo>
                  <a:pt x="3530" y="257"/>
                  <a:pt x="3263" y="466"/>
                  <a:pt x="2969" y="826"/>
                </a:cubicBezTo>
                <a:cubicBezTo>
                  <a:pt x="2896" y="916"/>
                  <a:pt x="2784" y="1024"/>
                  <a:pt x="2720" y="1065"/>
                </a:cubicBezTo>
                <a:cubicBezTo>
                  <a:pt x="2689" y="1085"/>
                  <a:pt x="2667" y="1088"/>
                  <a:pt x="2644" y="1091"/>
                </a:cubicBezTo>
                <a:cubicBezTo>
                  <a:pt x="2252" y="1594"/>
                  <a:pt x="1886" y="2276"/>
                  <a:pt x="1795" y="2711"/>
                </a:cubicBezTo>
                <a:cubicBezTo>
                  <a:pt x="1687" y="3224"/>
                  <a:pt x="1870" y="4960"/>
                  <a:pt x="2057" y="5198"/>
                </a:cubicBezTo>
                <a:cubicBezTo>
                  <a:pt x="2092" y="5243"/>
                  <a:pt x="2121" y="5329"/>
                  <a:pt x="2121" y="5392"/>
                </a:cubicBezTo>
                <a:cubicBezTo>
                  <a:pt x="2121" y="5455"/>
                  <a:pt x="2167" y="5637"/>
                  <a:pt x="2223" y="5796"/>
                </a:cubicBezTo>
                <a:cubicBezTo>
                  <a:pt x="2300" y="6014"/>
                  <a:pt x="2396" y="6139"/>
                  <a:pt x="2607" y="6299"/>
                </a:cubicBezTo>
                <a:cubicBezTo>
                  <a:pt x="2815" y="6455"/>
                  <a:pt x="2885" y="6544"/>
                  <a:pt x="2872" y="6639"/>
                </a:cubicBezTo>
                <a:cubicBezTo>
                  <a:pt x="2853" y="6770"/>
                  <a:pt x="2311" y="7476"/>
                  <a:pt x="2228" y="7476"/>
                </a:cubicBezTo>
                <a:cubicBezTo>
                  <a:pt x="2203" y="7476"/>
                  <a:pt x="2111" y="7635"/>
                  <a:pt x="2023" y="7830"/>
                </a:cubicBezTo>
                <a:cubicBezTo>
                  <a:pt x="1935" y="8024"/>
                  <a:pt x="1753" y="8347"/>
                  <a:pt x="1619" y="8547"/>
                </a:cubicBezTo>
                <a:cubicBezTo>
                  <a:pt x="1334" y="8972"/>
                  <a:pt x="1210" y="9250"/>
                  <a:pt x="1249" y="9381"/>
                </a:cubicBezTo>
                <a:cubicBezTo>
                  <a:pt x="1265" y="9433"/>
                  <a:pt x="1229" y="9549"/>
                  <a:pt x="1170" y="9639"/>
                </a:cubicBezTo>
                <a:cubicBezTo>
                  <a:pt x="1067" y="9794"/>
                  <a:pt x="1059" y="9795"/>
                  <a:pt x="987" y="9677"/>
                </a:cubicBezTo>
                <a:cubicBezTo>
                  <a:pt x="918" y="9564"/>
                  <a:pt x="895" y="9592"/>
                  <a:pt x="694" y="10030"/>
                </a:cubicBezTo>
                <a:cubicBezTo>
                  <a:pt x="237" y="11026"/>
                  <a:pt x="187" y="11200"/>
                  <a:pt x="55" y="12243"/>
                </a:cubicBezTo>
                <a:cubicBezTo>
                  <a:pt x="-41" y="13002"/>
                  <a:pt x="-6" y="14159"/>
                  <a:pt x="116" y="14255"/>
                </a:cubicBezTo>
                <a:cubicBezTo>
                  <a:pt x="142" y="14275"/>
                  <a:pt x="152" y="14317"/>
                  <a:pt x="136" y="14349"/>
                </a:cubicBezTo>
                <a:cubicBezTo>
                  <a:pt x="121" y="14380"/>
                  <a:pt x="82" y="14721"/>
                  <a:pt x="52" y="15106"/>
                </a:cubicBezTo>
                <a:cubicBezTo>
                  <a:pt x="-1" y="15769"/>
                  <a:pt x="4" y="15831"/>
                  <a:pt x="123" y="16248"/>
                </a:cubicBezTo>
                <a:cubicBezTo>
                  <a:pt x="245" y="16676"/>
                  <a:pt x="246" y="16710"/>
                  <a:pt x="180" y="17390"/>
                </a:cubicBezTo>
                <a:cubicBezTo>
                  <a:pt x="143" y="17776"/>
                  <a:pt x="111" y="18505"/>
                  <a:pt x="110" y="19010"/>
                </a:cubicBezTo>
                <a:cubicBezTo>
                  <a:pt x="110" y="19073"/>
                  <a:pt x="107" y="19101"/>
                  <a:pt x="107" y="19157"/>
                </a:cubicBezTo>
                <a:cubicBezTo>
                  <a:pt x="112" y="19224"/>
                  <a:pt x="119" y="19293"/>
                  <a:pt x="125" y="19393"/>
                </a:cubicBezTo>
                <a:cubicBezTo>
                  <a:pt x="143" y="19679"/>
                  <a:pt x="219" y="20169"/>
                  <a:pt x="296" y="20484"/>
                </a:cubicBezTo>
                <a:cubicBezTo>
                  <a:pt x="373" y="20799"/>
                  <a:pt x="449" y="21171"/>
                  <a:pt x="464" y="21310"/>
                </a:cubicBezTo>
                <a:lnTo>
                  <a:pt x="491" y="21563"/>
                </a:lnTo>
                <a:lnTo>
                  <a:pt x="4897" y="21563"/>
                </a:lnTo>
                <a:cubicBezTo>
                  <a:pt x="8405" y="21563"/>
                  <a:pt x="11289" y="21538"/>
                  <a:pt x="11304" y="21506"/>
                </a:cubicBezTo>
                <a:cubicBezTo>
                  <a:pt x="11320" y="21474"/>
                  <a:pt x="11439" y="21428"/>
                  <a:pt x="11570" y="21405"/>
                </a:cubicBezTo>
                <a:cubicBezTo>
                  <a:pt x="11893" y="21349"/>
                  <a:pt x="13083" y="20905"/>
                  <a:pt x="13177" y="20806"/>
                </a:cubicBezTo>
                <a:cubicBezTo>
                  <a:pt x="13276" y="20702"/>
                  <a:pt x="13400" y="20902"/>
                  <a:pt x="13400" y="21165"/>
                </a:cubicBezTo>
                <a:cubicBezTo>
                  <a:pt x="13400" y="21596"/>
                  <a:pt x="12973" y="21563"/>
                  <a:pt x="18410" y="21563"/>
                </a:cubicBezTo>
                <a:lnTo>
                  <a:pt x="21559" y="21563"/>
                </a:lnTo>
                <a:lnTo>
                  <a:pt x="21559" y="10151"/>
                </a:lnTo>
                <a:cubicBezTo>
                  <a:pt x="21534" y="10102"/>
                  <a:pt x="21535" y="10097"/>
                  <a:pt x="21506" y="10043"/>
                </a:cubicBezTo>
                <a:cubicBezTo>
                  <a:pt x="21391" y="9828"/>
                  <a:pt x="21232" y="9503"/>
                  <a:pt x="21152" y="9322"/>
                </a:cubicBezTo>
                <a:cubicBezTo>
                  <a:pt x="21073" y="9141"/>
                  <a:pt x="20936" y="8879"/>
                  <a:pt x="20848" y="8739"/>
                </a:cubicBezTo>
                <a:cubicBezTo>
                  <a:pt x="20740" y="8567"/>
                  <a:pt x="20706" y="8462"/>
                  <a:pt x="20743" y="8415"/>
                </a:cubicBezTo>
                <a:cubicBezTo>
                  <a:pt x="20796" y="8348"/>
                  <a:pt x="21094" y="8706"/>
                  <a:pt x="21301" y="9084"/>
                </a:cubicBezTo>
                <a:cubicBezTo>
                  <a:pt x="21349" y="9172"/>
                  <a:pt x="21412" y="9224"/>
                  <a:pt x="21442" y="9201"/>
                </a:cubicBezTo>
                <a:cubicBezTo>
                  <a:pt x="21472" y="9177"/>
                  <a:pt x="21523" y="9211"/>
                  <a:pt x="21555" y="9277"/>
                </a:cubicBezTo>
                <a:cubicBezTo>
                  <a:pt x="21557" y="9282"/>
                  <a:pt x="21557" y="9279"/>
                  <a:pt x="21559" y="9283"/>
                </a:cubicBezTo>
                <a:lnTo>
                  <a:pt x="21559" y="9180"/>
                </a:lnTo>
                <a:cubicBezTo>
                  <a:pt x="21530" y="9094"/>
                  <a:pt x="21476" y="8994"/>
                  <a:pt x="21417" y="8937"/>
                </a:cubicBezTo>
                <a:cubicBezTo>
                  <a:pt x="21347" y="8869"/>
                  <a:pt x="21291" y="8776"/>
                  <a:pt x="21290" y="8733"/>
                </a:cubicBezTo>
                <a:cubicBezTo>
                  <a:pt x="21288" y="8634"/>
                  <a:pt x="21048" y="8285"/>
                  <a:pt x="20983" y="8285"/>
                </a:cubicBezTo>
                <a:cubicBezTo>
                  <a:pt x="20956" y="8285"/>
                  <a:pt x="20904" y="8240"/>
                  <a:pt x="20868" y="8185"/>
                </a:cubicBezTo>
                <a:cubicBezTo>
                  <a:pt x="20832" y="8130"/>
                  <a:pt x="20502" y="7960"/>
                  <a:pt x="20134" y="7808"/>
                </a:cubicBezTo>
                <a:cubicBezTo>
                  <a:pt x="19725" y="7639"/>
                  <a:pt x="19412" y="7469"/>
                  <a:pt x="19330" y="7370"/>
                </a:cubicBezTo>
                <a:cubicBezTo>
                  <a:pt x="19197" y="7210"/>
                  <a:pt x="19072" y="7169"/>
                  <a:pt x="18195" y="7006"/>
                </a:cubicBezTo>
                <a:cubicBezTo>
                  <a:pt x="17905" y="6952"/>
                  <a:pt x="17743" y="6825"/>
                  <a:pt x="17743" y="6653"/>
                </a:cubicBezTo>
                <a:cubicBezTo>
                  <a:pt x="17743" y="6623"/>
                  <a:pt x="17717" y="6600"/>
                  <a:pt x="17685" y="6600"/>
                </a:cubicBezTo>
                <a:cubicBezTo>
                  <a:pt x="17654" y="6600"/>
                  <a:pt x="17639" y="6636"/>
                  <a:pt x="17652" y="6683"/>
                </a:cubicBezTo>
                <a:cubicBezTo>
                  <a:pt x="17693" y="6828"/>
                  <a:pt x="17595" y="6982"/>
                  <a:pt x="17468" y="6969"/>
                </a:cubicBezTo>
                <a:cubicBezTo>
                  <a:pt x="17350" y="6958"/>
                  <a:pt x="17345" y="6940"/>
                  <a:pt x="17363" y="6420"/>
                </a:cubicBezTo>
                <a:cubicBezTo>
                  <a:pt x="17381" y="5912"/>
                  <a:pt x="17374" y="5872"/>
                  <a:pt x="17231" y="5656"/>
                </a:cubicBezTo>
                <a:cubicBezTo>
                  <a:pt x="17148" y="5530"/>
                  <a:pt x="17075" y="5335"/>
                  <a:pt x="17068" y="5221"/>
                </a:cubicBezTo>
                <a:cubicBezTo>
                  <a:pt x="16947" y="3091"/>
                  <a:pt x="16502" y="1853"/>
                  <a:pt x="15704" y="1436"/>
                </a:cubicBezTo>
                <a:cubicBezTo>
                  <a:pt x="14906" y="1019"/>
                  <a:pt x="14542" y="967"/>
                  <a:pt x="13931" y="1183"/>
                </a:cubicBezTo>
                <a:cubicBezTo>
                  <a:pt x="13675" y="1273"/>
                  <a:pt x="13191" y="1626"/>
                  <a:pt x="13147" y="1753"/>
                </a:cubicBezTo>
                <a:cubicBezTo>
                  <a:pt x="13138" y="1778"/>
                  <a:pt x="13025" y="1971"/>
                  <a:pt x="12895" y="2184"/>
                </a:cubicBezTo>
                <a:cubicBezTo>
                  <a:pt x="12765" y="2397"/>
                  <a:pt x="12659" y="2619"/>
                  <a:pt x="12659" y="2678"/>
                </a:cubicBezTo>
                <a:cubicBezTo>
                  <a:pt x="12659" y="2736"/>
                  <a:pt x="12601" y="2861"/>
                  <a:pt x="12530" y="2955"/>
                </a:cubicBezTo>
                <a:cubicBezTo>
                  <a:pt x="12434" y="3083"/>
                  <a:pt x="12394" y="3227"/>
                  <a:pt x="12375" y="3510"/>
                </a:cubicBezTo>
                <a:cubicBezTo>
                  <a:pt x="12361" y="3719"/>
                  <a:pt x="12324" y="3954"/>
                  <a:pt x="12291" y="4032"/>
                </a:cubicBezTo>
                <a:cubicBezTo>
                  <a:pt x="12258" y="4110"/>
                  <a:pt x="12236" y="4212"/>
                  <a:pt x="12242" y="4258"/>
                </a:cubicBezTo>
                <a:cubicBezTo>
                  <a:pt x="12248" y="4304"/>
                  <a:pt x="12234" y="4392"/>
                  <a:pt x="12213" y="4455"/>
                </a:cubicBezTo>
                <a:cubicBezTo>
                  <a:pt x="12191" y="4518"/>
                  <a:pt x="12187" y="4777"/>
                  <a:pt x="12203" y="5029"/>
                </a:cubicBezTo>
                <a:cubicBezTo>
                  <a:pt x="12218" y="5281"/>
                  <a:pt x="12233" y="5540"/>
                  <a:pt x="12236" y="5604"/>
                </a:cubicBezTo>
                <a:cubicBezTo>
                  <a:pt x="12242" y="5722"/>
                  <a:pt x="12324" y="5821"/>
                  <a:pt x="12420" y="5823"/>
                </a:cubicBezTo>
                <a:cubicBezTo>
                  <a:pt x="12449" y="5824"/>
                  <a:pt x="12474" y="5984"/>
                  <a:pt x="12474" y="6179"/>
                </a:cubicBezTo>
                <a:cubicBezTo>
                  <a:pt x="12474" y="6500"/>
                  <a:pt x="12484" y="6532"/>
                  <a:pt x="12592" y="6531"/>
                </a:cubicBezTo>
                <a:cubicBezTo>
                  <a:pt x="12776" y="6531"/>
                  <a:pt x="13107" y="6954"/>
                  <a:pt x="13183" y="7287"/>
                </a:cubicBezTo>
                <a:cubicBezTo>
                  <a:pt x="13220" y="7446"/>
                  <a:pt x="13334" y="7772"/>
                  <a:pt x="13437" y="8011"/>
                </a:cubicBezTo>
                <a:cubicBezTo>
                  <a:pt x="13591" y="8371"/>
                  <a:pt x="13610" y="8458"/>
                  <a:pt x="13548" y="8517"/>
                </a:cubicBezTo>
                <a:cubicBezTo>
                  <a:pt x="13129" y="8919"/>
                  <a:pt x="13173" y="8818"/>
                  <a:pt x="12602" y="10644"/>
                </a:cubicBezTo>
                <a:cubicBezTo>
                  <a:pt x="12243" y="11791"/>
                  <a:pt x="12188" y="11937"/>
                  <a:pt x="12135" y="11896"/>
                </a:cubicBezTo>
                <a:cubicBezTo>
                  <a:pt x="12110" y="11876"/>
                  <a:pt x="12077" y="11773"/>
                  <a:pt x="12060" y="11666"/>
                </a:cubicBezTo>
                <a:cubicBezTo>
                  <a:pt x="12028" y="11460"/>
                  <a:pt x="11917" y="11363"/>
                  <a:pt x="11787" y="11427"/>
                </a:cubicBezTo>
                <a:cubicBezTo>
                  <a:pt x="11684" y="11477"/>
                  <a:pt x="11653" y="11617"/>
                  <a:pt x="11602" y="12264"/>
                </a:cubicBezTo>
                <a:cubicBezTo>
                  <a:pt x="11576" y="12586"/>
                  <a:pt x="11527" y="12853"/>
                  <a:pt x="11479" y="12921"/>
                </a:cubicBezTo>
                <a:cubicBezTo>
                  <a:pt x="11434" y="12985"/>
                  <a:pt x="11390" y="13112"/>
                  <a:pt x="11380" y="13204"/>
                </a:cubicBezTo>
                <a:cubicBezTo>
                  <a:pt x="11343" y="13551"/>
                  <a:pt x="11154" y="13439"/>
                  <a:pt x="10769" y="12844"/>
                </a:cubicBezTo>
                <a:cubicBezTo>
                  <a:pt x="10693" y="12726"/>
                  <a:pt x="10625" y="12680"/>
                  <a:pt x="10567" y="12708"/>
                </a:cubicBezTo>
                <a:cubicBezTo>
                  <a:pt x="10456" y="12762"/>
                  <a:pt x="10482" y="13154"/>
                  <a:pt x="10627" y="13631"/>
                </a:cubicBezTo>
                <a:cubicBezTo>
                  <a:pt x="10721" y="13939"/>
                  <a:pt x="10721" y="13960"/>
                  <a:pt x="10633" y="14043"/>
                </a:cubicBezTo>
                <a:cubicBezTo>
                  <a:pt x="10518" y="14151"/>
                  <a:pt x="10512" y="14505"/>
                  <a:pt x="10623" y="14623"/>
                </a:cubicBezTo>
                <a:cubicBezTo>
                  <a:pt x="10767" y="14775"/>
                  <a:pt x="10821" y="14955"/>
                  <a:pt x="10751" y="15062"/>
                </a:cubicBezTo>
                <a:cubicBezTo>
                  <a:pt x="10655" y="15210"/>
                  <a:pt x="10615" y="15185"/>
                  <a:pt x="10468" y="14867"/>
                </a:cubicBezTo>
                <a:cubicBezTo>
                  <a:pt x="10394" y="14706"/>
                  <a:pt x="10274" y="14501"/>
                  <a:pt x="10200" y="14412"/>
                </a:cubicBezTo>
                <a:cubicBezTo>
                  <a:pt x="10127" y="14323"/>
                  <a:pt x="10065" y="14197"/>
                  <a:pt x="10065" y="14134"/>
                </a:cubicBezTo>
                <a:cubicBezTo>
                  <a:pt x="10064" y="14071"/>
                  <a:pt x="10004" y="13783"/>
                  <a:pt x="9932" y="13492"/>
                </a:cubicBezTo>
                <a:cubicBezTo>
                  <a:pt x="9766" y="12824"/>
                  <a:pt x="9508" y="12382"/>
                  <a:pt x="8835" y="11623"/>
                </a:cubicBezTo>
                <a:cubicBezTo>
                  <a:pt x="8552" y="11304"/>
                  <a:pt x="8246" y="10900"/>
                  <a:pt x="8152" y="10725"/>
                </a:cubicBezTo>
                <a:cubicBezTo>
                  <a:pt x="8058" y="10550"/>
                  <a:pt x="7892" y="10239"/>
                  <a:pt x="7784" y="10034"/>
                </a:cubicBezTo>
                <a:cubicBezTo>
                  <a:pt x="7676" y="9829"/>
                  <a:pt x="7547" y="9618"/>
                  <a:pt x="7497" y="9566"/>
                </a:cubicBezTo>
                <a:cubicBezTo>
                  <a:pt x="7448" y="9514"/>
                  <a:pt x="7334" y="9332"/>
                  <a:pt x="7245" y="9163"/>
                </a:cubicBezTo>
                <a:cubicBezTo>
                  <a:pt x="7156" y="8994"/>
                  <a:pt x="7012" y="8762"/>
                  <a:pt x="6926" y="8645"/>
                </a:cubicBezTo>
                <a:lnTo>
                  <a:pt x="6771" y="8432"/>
                </a:lnTo>
                <a:lnTo>
                  <a:pt x="7044" y="8256"/>
                </a:lnTo>
                <a:cubicBezTo>
                  <a:pt x="7195" y="8160"/>
                  <a:pt x="7355" y="8082"/>
                  <a:pt x="7398" y="8082"/>
                </a:cubicBezTo>
                <a:cubicBezTo>
                  <a:pt x="7440" y="8082"/>
                  <a:pt x="7533" y="8007"/>
                  <a:pt x="7604" y="7916"/>
                </a:cubicBezTo>
                <a:cubicBezTo>
                  <a:pt x="7744" y="7739"/>
                  <a:pt x="7780" y="7373"/>
                  <a:pt x="7681" y="7137"/>
                </a:cubicBezTo>
                <a:cubicBezTo>
                  <a:pt x="7645" y="7051"/>
                  <a:pt x="7647" y="6959"/>
                  <a:pt x="7688" y="6844"/>
                </a:cubicBezTo>
                <a:cubicBezTo>
                  <a:pt x="7732" y="6722"/>
                  <a:pt x="7732" y="6620"/>
                  <a:pt x="7690" y="6464"/>
                </a:cubicBezTo>
                <a:cubicBezTo>
                  <a:pt x="7642" y="6291"/>
                  <a:pt x="7648" y="6220"/>
                  <a:pt x="7719" y="6082"/>
                </a:cubicBezTo>
                <a:cubicBezTo>
                  <a:pt x="7789" y="5946"/>
                  <a:pt x="7793" y="5886"/>
                  <a:pt x="7743" y="5785"/>
                </a:cubicBezTo>
                <a:cubicBezTo>
                  <a:pt x="7690" y="5675"/>
                  <a:pt x="7704" y="5644"/>
                  <a:pt x="7841" y="5553"/>
                </a:cubicBezTo>
                <a:cubicBezTo>
                  <a:pt x="8080" y="5396"/>
                  <a:pt x="8053" y="5160"/>
                  <a:pt x="7734" y="4610"/>
                </a:cubicBezTo>
                <a:cubicBezTo>
                  <a:pt x="7468" y="4151"/>
                  <a:pt x="7425" y="4013"/>
                  <a:pt x="7523" y="3936"/>
                </a:cubicBezTo>
                <a:cubicBezTo>
                  <a:pt x="7552" y="3913"/>
                  <a:pt x="7577" y="3829"/>
                  <a:pt x="7578" y="3747"/>
                </a:cubicBezTo>
                <a:cubicBezTo>
                  <a:pt x="7579" y="3666"/>
                  <a:pt x="7612" y="3545"/>
                  <a:pt x="7652" y="3477"/>
                </a:cubicBezTo>
                <a:cubicBezTo>
                  <a:pt x="7713" y="3374"/>
                  <a:pt x="7714" y="3324"/>
                  <a:pt x="7655" y="3172"/>
                </a:cubicBezTo>
                <a:cubicBezTo>
                  <a:pt x="7616" y="3073"/>
                  <a:pt x="7497" y="2739"/>
                  <a:pt x="7393" y="2428"/>
                </a:cubicBezTo>
                <a:cubicBezTo>
                  <a:pt x="7241" y="1977"/>
                  <a:pt x="7216" y="1845"/>
                  <a:pt x="7267" y="1767"/>
                </a:cubicBezTo>
                <a:cubicBezTo>
                  <a:pt x="7302" y="1713"/>
                  <a:pt x="7370" y="1682"/>
                  <a:pt x="7419" y="1698"/>
                </a:cubicBezTo>
                <a:cubicBezTo>
                  <a:pt x="7496" y="1724"/>
                  <a:pt x="7502" y="1696"/>
                  <a:pt x="7467" y="1497"/>
                </a:cubicBezTo>
                <a:cubicBezTo>
                  <a:pt x="7416" y="1212"/>
                  <a:pt x="7323" y="1077"/>
                  <a:pt x="7061" y="906"/>
                </a:cubicBezTo>
                <a:cubicBezTo>
                  <a:pt x="6950" y="834"/>
                  <a:pt x="6829" y="744"/>
                  <a:pt x="6789" y="706"/>
                </a:cubicBezTo>
                <a:cubicBezTo>
                  <a:pt x="6631" y="557"/>
                  <a:pt x="6183" y="365"/>
                  <a:pt x="5766" y="236"/>
                </a:cubicBezTo>
                <a:cubicBezTo>
                  <a:pt x="5487" y="258"/>
                  <a:pt x="4860" y="189"/>
                  <a:pt x="4684" y="95"/>
                </a:cubicBezTo>
                <a:cubicBezTo>
                  <a:pt x="4556" y="27"/>
                  <a:pt x="4452" y="-4"/>
                  <a:pt x="4328" y="1"/>
                </a:cubicBezTo>
                <a:close/>
                <a:moveTo>
                  <a:pt x="10749" y="15443"/>
                </a:moveTo>
                <a:cubicBezTo>
                  <a:pt x="10751" y="15433"/>
                  <a:pt x="10800" y="15456"/>
                  <a:pt x="10858" y="15496"/>
                </a:cubicBezTo>
                <a:cubicBezTo>
                  <a:pt x="10928" y="15544"/>
                  <a:pt x="10965" y="15638"/>
                  <a:pt x="10965" y="15771"/>
                </a:cubicBezTo>
                <a:cubicBezTo>
                  <a:pt x="10965" y="15882"/>
                  <a:pt x="11000" y="16081"/>
                  <a:pt x="11044" y="16213"/>
                </a:cubicBezTo>
                <a:cubicBezTo>
                  <a:pt x="11087" y="16346"/>
                  <a:pt x="11110" y="16481"/>
                  <a:pt x="11094" y="16514"/>
                </a:cubicBezTo>
                <a:cubicBezTo>
                  <a:pt x="11045" y="16614"/>
                  <a:pt x="10881" y="16583"/>
                  <a:pt x="10796" y="16457"/>
                </a:cubicBezTo>
                <a:cubicBezTo>
                  <a:pt x="10738" y="16373"/>
                  <a:pt x="10719" y="16215"/>
                  <a:pt x="10730" y="15901"/>
                </a:cubicBezTo>
                <a:cubicBezTo>
                  <a:pt x="10738" y="15660"/>
                  <a:pt x="10747" y="15454"/>
                  <a:pt x="10749" y="15443"/>
                </a:cubicBezTo>
                <a:close/>
                <a:moveTo>
                  <a:pt x="11372" y="16742"/>
                </a:moveTo>
                <a:cubicBezTo>
                  <a:pt x="11422" y="16756"/>
                  <a:pt x="11506" y="16816"/>
                  <a:pt x="11588" y="16898"/>
                </a:cubicBezTo>
                <a:cubicBezTo>
                  <a:pt x="11814" y="17125"/>
                  <a:pt x="12302" y="17451"/>
                  <a:pt x="12415" y="17451"/>
                </a:cubicBezTo>
                <a:cubicBezTo>
                  <a:pt x="12457" y="17451"/>
                  <a:pt x="12612" y="17370"/>
                  <a:pt x="12762" y="17271"/>
                </a:cubicBezTo>
                <a:cubicBezTo>
                  <a:pt x="12924" y="17164"/>
                  <a:pt x="13053" y="17117"/>
                  <a:pt x="13081" y="17154"/>
                </a:cubicBezTo>
                <a:cubicBezTo>
                  <a:pt x="13106" y="17187"/>
                  <a:pt x="13135" y="17437"/>
                  <a:pt x="13145" y="17708"/>
                </a:cubicBezTo>
                <a:cubicBezTo>
                  <a:pt x="13158" y="18087"/>
                  <a:pt x="13142" y="18213"/>
                  <a:pt x="13082" y="18262"/>
                </a:cubicBezTo>
                <a:cubicBezTo>
                  <a:pt x="12931" y="18384"/>
                  <a:pt x="12638" y="18327"/>
                  <a:pt x="12447" y="18139"/>
                </a:cubicBezTo>
                <a:cubicBezTo>
                  <a:pt x="11692" y="17401"/>
                  <a:pt x="11232" y="16823"/>
                  <a:pt x="11335" y="16743"/>
                </a:cubicBezTo>
                <a:cubicBezTo>
                  <a:pt x="11342" y="16737"/>
                  <a:pt x="11355" y="16737"/>
                  <a:pt x="11372" y="16742"/>
                </a:cubicBezTo>
                <a:close/>
                <a:moveTo>
                  <a:pt x="10505" y="17943"/>
                </a:moveTo>
                <a:cubicBezTo>
                  <a:pt x="10540" y="17946"/>
                  <a:pt x="10584" y="17952"/>
                  <a:pt x="10637" y="17962"/>
                </a:cubicBezTo>
                <a:cubicBezTo>
                  <a:pt x="10917" y="18016"/>
                  <a:pt x="11188" y="18237"/>
                  <a:pt x="11165" y="18393"/>
                </a:cubicBezTo>
                <a:cubicBezTo>
                  <a:pt x="11154" y="18462"/>
                  <a:pt x="11065" y="18509"/>
                  <a:pt x="10894" y="18533"/>
                </a:cubicBezTo>
                <a:cubicBezTo>
                  <a:pt x="10685" y="18564"/>
                  <a:pt x="10608" y="18543"/>
                  <a:pt x="10458" y="18413"/>
                </a:cubicBezTo>
                <a:cubicBezTo>
                  <a:pt x="10254" y="18237"/>
                  <a:pt x="10254" y="18235"/>
                  <a:pt x="10332" y="18049"/>
                </a:cubicBezTo>
                <a:cubicBezTo>
                  <a:pt x="10357" y="17991"/>
                  <a:pt x="10379" y="17960"/>
                  <a:pt x="10422" y="17948"/>
                </a:cubicBezTo>
                <a:cubicBezTo>
                  <a:pt x="10443" y="17942"/>
                  <a:pt x="10470" y="17940"/>
                  <a:pt x="10505" y="17943"/>
                </a:cubicBezTo>
                <a:close/>
              </a:path>
            </a:pathLst>
          </a:custGeom>
          <a:ln w="12700">
            <a:miter lim="400000"/>
          </a:ln>
        </p:spPr>
      </p:pic>
      <p:sp>
        <p:nvSpPr>
          <p:cNvPr id="442" name="We MUST be salty &amp; shining -…"/>
          <p:cNvSpPr txBox="1"/>
          <p:nvPr/>
        </p:nvSpPr>
        <p:spPr>
          <a:xfrm>
            <a:off x="7912053" y="3875070"/>
            <a:ext cx="5007650" cy="4533901"/>
          </a:xfrm>
          <a:prstGeom prst="rect">
            <a:avLst/>
          </a:prstGeom>
          <a:ln w="12700">
            <a:miter lim="400000"/>
          </a:ln>
          <a:effectLst>
            <a:outerShdw sx="100000" sy="100000" kx="0" ky="0" algn="b" rotWithShape="0" blurRad="127000" dist="88900" dir="2968182">
              <a:srgbClr val="000000">
                <a:alpha val="373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buClrTx/>
              <a:defRPr sz="6900">
                <a:solidFill>
                  <a:srgbClr val="000000"/>
                </a:solidFill>
                <a:latin typeface="Agency FB"/>
                <a:ea typeface="Agency FB"/>
                <a:cs typeface="Agency FB"/>
                <a:sym typeface="Agency FB"/>
              </a:defRPr>
            </a:pPr>
            <a:r>
              <a:t>We MUST be </a:t>
            </a:r>
            <a:r>
              <a:rPr b="1"/>
              <a:t>salty</a:t>
            </a:r>
            <a:r>
              <a:t> &amp; </a:t>
            </a:r>
            <a:r>
              <a:rPr b="1"/>
              <a:t>shining</a:t>
            </a:r>
            <a:r>
              <a:t> - </a:t>
            </a:r>
          </a:p>
          <a:p>
            <a:pPr defTabSz="457200">
              <a:spcBef>
                <a:spcPts val="1000"/>
              </a:spcBef>
              <a:buClrTx/>
              <a:defRPr sz="6900">
                <a:solidFill>
                  <a:srgbClr val="000000"/>
                </a:solidFill>
                <a:latin typeface="Agency FB"/>
                <a:ea typeface="Agency FB"/>
                <a:cs typeface="Agency FB"/>
                <a:sym typeface="Agency FB"/>
              </a:defRPr>
            </a:pPr>
            <a:r>
              <a:t>Mat 5:13-16; </a:t>
            </a:r>
          </a:p>
          <a:p>
            <a:pPr defTabSz="457200">
              <a:spcBef>
                <a:spcPts val="1000"/>
              </a:spcBef>
              <a:buClrTx/>
              <a:defRPr sz="6900">
                <a:solidFill>
                  <a:srgbClr val="000000"/>
                </a:solidFill>
                <a:latin typeface="Agency FB"/>
                <a:ea typeface="Agency FB"/>
                <a:cs typeface="Agency FB"/>
                <a:sym typeface="Agency FB"/>
              </a:defRPr>
            </a:pPr>
            <a:r>
              <a:t>Phili 2:14-16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4" name="Image" descr="Image"/>
          <p:cNvPicPr>
            <a:picLocks noChangeAspect="0"/>
          </p:cNvPicPr>
          <p:nvPr/>
        </p:nvPicPr>
        <p:blipFill>
          <a:blip r:embed="rId2">
            <a:extLst/>
          </a:blip>
          <a:stretch>
            <a:fillRect/>
          </a:stretch>
        </p:blipFill>
        <p:spPr>
          <a:xfrm>
            <a:off x="-404774" y="-484189"/>
            <a:ext cx="13814348" cy="4069392"/>
          </a:xfrm>
          <a:prstGeom prst="rect">
            <a:avLst/>
          </a:prstGeom>
        </p:spPr>
      </p:pic>
      <p:sp>
        <p:nvSpPr>
          <p:cNvPr id="445" name="1 Thessalonians 1:6–10 (NKJV)…"/>
          <p:cNvSpPr txBox="1"/>
          <p:nvPr/>
        </p:nvSpPr>
        <p:spPr>
          <a:xfrm>
            <a:off x="420466" y="3447832"/>
            <a:ext cx="12163868" cy="598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buClrTx/>
              <a:defRPr>
                <a:solidFill>
                  <a:srgbClr val="000000"/>
                </a:solidFill>
                <a:latin typeface="Thames Nude Roman"/>
                <a:ea typeface="Thames Nude Roman"/>
                <a:cs typeface="Thames Nude Roman"/>
                <a:sym typeface="Thames Nude Roman"/>
              </a:defRPr>
            </a:pPr>
            <a:r>
              <a:t>1 Thessalonians 1:6–10 (NKJV)</a:t>
            </a:r>
          </a:p>
          <a:p>
            <a:pPr defTabSz="457200">
              <a:buClrTx/>
              <a:defRPr sz="4000">
                <a:solidFill>
                  <a:srgbClr val="000000"/>
                </a:solidFill>
                <a:latin typeface="Hoefler Text"/>
                <a:ea typeface="Hoefler Text"/>
                <a:cs typeface="Hoefler Text"/>
                <a:sym typeface="Hoefler Text"/>
              </a:defRPr>
            </a:pPr>
            <a:r>
              <a:rPr baseline="31999"/>
              <a:t>6</a:t>
            </a:r>
            <a:r>
              <a:t> And you became followers of us and of the Lord, having received the word in much affliction, with joy of the Holy Spirit, </a:t>
            </a:r>
            <a:r>
              <a:rPr baseline="31999"/>
              <a:t>7</a:t>
            </a:r>
            <a:r>
              <a:t> so that you became examples to all in Macedonia and Achaia who believe. </a:t>
            </a:r>
            <a:r>
              <a:rPr baseline="31999"/>
              <a:t>8</a:t>
            </a:r>
            <a:r>
              <a:t> For from you the word of the Lord has sounded forth, not only in Macedonia and Achaia, but also in every place. Your faith toward God has gone out, so that we do not need to say anything.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7" name="Image" descr="Image"/>
          <p:cNvPicPr>
            <a:picLocks noChangeAspect="0"/>
          </p:cNvPicPr>
          <p:nvPr/>
        </p:nvPicPr>
        <p:blipFill>
          <a:blip r:embed="rId2">
            <a:extLst/>
          </a:blip>
          <a:stretch>
            <a:fillRect/>
          </a:stretch>
        </p:blipFill>
        <p:spPr>
          <a:xfrm>
            <a:off x="-404774" y="-484189"/>
            <a:ext cx="13814348" cy="4069392"/>
          </a:xfrm>
          <a:prstGeom prst="rect">
            <a:avLst/>
          </a:prstGeom>
        </p:spPr>
      </p:pic>
      <p:sp>
        <p:nvSpPr>
          <p:cNvPr id="448" name="1 Thessalonians 1:6–10 (NKJV)…"/>
          <p:cNvSpPr txBox="1"/>
          <p:nvPr/>
        </p:nvSpPr>
        <p:spPr>
          <a:xfrm>
            <a:off x="420466" y="3447832"/>
            <a:ext cx="12163868" cy="529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buClrTx/>
              <a:defRPr>
                <a:solidFill>
                  <a:srgbClr val="000000"/>
                </a:solidFill>
                <a:latin typeface="Thames Nude Roman"/>
                <a:ea typeface="Thames Nude Roman"/>
                <a:cs typeface="Thames Nude Roman"/>
                <a:sym typeface="Thames Nude Roman"/>
              </a:defRPr>
            </a:pPr>
            <a:r>
              <a:t>1 Thessalonians 1:6–10 (NKJV)</a:t>
            </a:r>
          </a:p>
          <a:p>
            <a:pPr defTabSz="457200">
              <a:buClrTx/>
              <a:defRPr sz="4600">
                <a:solidFill>
                  <a:srgbClr val="000000"/>
                </a:solidFill>
                <a:latin typeface="Hoefler Text"/>
                <a:ea typeface="Hoefler Text"/>
                <a:cs typeface="Hoefler Text"/>
                <a:sym typeface="Hoefler Text"/>
              </a:defRPr>
            </a:pPr>
            <a:r>
              <a:rPr baseline="31999"/>
              <a:t>9</a:t>
            </a:r>
            <a:r>
              <a:t> For they themselves declare concerning us what manner of entry we had to you, and how you turned to God from idols to serve the living and true God, </a:t>
            </a:r>
            <a:r>
              <a:rPr baseline="31999"/>
              <a:t>10</a:t>
            </a:r>
            <a:r>
              <a:t> and to wait for His Son from heaven, whom He raised from the dead, </a:t>
            </a:r>
            <a:r>
              <a:rPr i="1"/>
              <a:t>even</a:t>
            </a:r>
            <a:r>
              <a:t> Jesus who delivers us from the wrath to come.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0" name="Image" descr="Image"/>
          <p:cNvPicPr>
            <a:picLocks noChangeAspect="0"/>
          </p:cNvPicPr>
          <p:nvPr/>
        </p:nvPicPr>
        <p:blipFill>
          <a:blip r:embed="rId2">
            <a:extLst/>
          </a:blip>
          <a:stretch>
            <a:fillRect/>
          </a:stretch>
        </p:blipFill>
        <p:spPr>
          <a:xfrm>
            <a:off x="-404774" y="-484189"/>
            <a:ext cx="13814348" cy="4069392"/>
          </a:xfrm>
          <a:prstGeom prst="rect">
            <a:avLst/>
          </a:prstGeom>
        </p:spPr>
      </p:pic>
      <p:pic>
        <p:nvPicPr>
          <p:cNvPr id="451" name="Image" descr="Image"/>
          <p:cNvPicPr>
            <a:picLocks noChangeAspect="1"/>
          </p:cNvPicPr>
          <p:nvPr/>
        </p:nvPicPr>
        <p:blipFill>
          <a:blip r:embed="rId3">
            <a:extLst/>
          </a:blip>
          <a:srcRect l="5958" t="2469" r="7235" b="0"/>
          <a:stretch>
            <a:fillRect/>
          </a:stretch>
        </p:blipFill>
        <p:spPr>
          <a:xfrm flipH="1">
            <a:off x="-301743" y="3135215"/>
            <a:ext cx="8417776" cy="6623950"/>
          </a:xfrm>
          <a:custGeom>
            <a:avLst/>
            <a:gdLst/>
            <a:ahLst/>
            <a:cxnLst>
              <a:cxn ang="0">
                <a:pos x="wd2" y="hd2"/>
              </a:cxn>
              <a:cxn ang="5400000">
                <a:pos x="wd2" y="hd2"/>
              </a:cxn>
              <a:cxn ang="10800000">
                <a:pos x="wd2" y="hd2"/>
              </a:cxn>
              <a:cxn ang="16200000">
                <a:pos x="wd2" y="hd2"/>
              </a:cxn>
            </a:cxnLst>
            <a:rect l="0" t="0" r="r" b="b"/>
            <a:pathLst>
              <a:path w="21559" h="21563" fill="norm" stroke="1" extrusionOk="0">
                <a:moveTo>
                  <a:pt x="4328" y="1"/>
                </a:moveTo>
                <a:cubicBezTo>
                  <a:pt x="4204" y="6"/>
                  <a:pt x="4061" y="48"/>
                  <a:pt x="3855" y="129"/>
                </a:cubicBezTo>
                <a:cubicBezTo>
                  <a:pt x="3530" y="257"/>
                  <a:pt x="3263" y="466"/>
                  <a:pt x="2969" y="826"/>
                </a:cubicBezTo>
                <a:cubicBezTo>
                  <a:pt x="2896" y="916"/>
                  <a:pt x="2784" y="1024"/>
                  <a:pt x="2720" y="1065"/>
                </a:cubicBezTo>
                <a:cubicBezTo>
                  <a:pt x="2689" y="1085"/>
                  <a:pt x="2667" y="1088"/>
                  <a:pt x="2644" y="1091"/>
                </a:cubicBezTo>
                <a:cubicBezTo>
                  <a:pt x="2252" y="1594"/>
                  <a:pt x="1886" y="2276"/>
                  <a:pt x="1795" y="2711"/>
                </a:cubicBezTo>
                <a:cubicBezTo>
                  <a:pt x="1687" y="3224"/>
                  <a:pt x="1870" y="4960"/>
                  <a:pt x="2057" y="5198"/>
                </a:cubicBezTo>
                <a:cubicBezTo>
                  <a:pt x="2092" y="5243"/>
                  <a:pt x="2121" y="5329"/>
                  <a:pt x="2121" y="5392"/>
                </a:cubicBezTo>
                <a:cubicBezTo>
                  <a:pt x="2121" y="5455"/>
                  <a:pt x="2167" y="5637"/>
                  <a:pt x="2223" y="5796"/>
                </a:cubicBezTo>
                <a:cubicBezTo>
                  <a:pt x="2300" y="6014"/>
                  <a:pt x="2396" y="6139"/>
                  <a:pt x="2607" y="6299"/>
                </a:cubicBezTo>
                <a:cubicBezTo>
                  <a:pt x="2815" y="6455"/>
                  <a:pt x="2885" y="6544"/>
                  <a:pt x="2872" y="6639"/>
                </a:cubicBezTo>
                <a:cubicBezTo>
                  <a:pt x="2853" y="6770"/>
                  <a:pt x="2311" y="7476"/>
                  <a:pt x="2228" y="7476"/>
                </a:cubicBezTo>
                <a:cubicBezTo>
                  <a:pt x="2203" y="7476"/>
                  <a:pt x="2111" y="7635"/>
                  <a:pt x="2023" y="7830"/>
                </a:cubicBezTo>
                <a:cubicBezTo>
                  <a:pt x="1935" y="8024"/>
                  <a:pt x="1753" y="8347"/>
                  <a:pt x="1619" y="8547"/>
                </a:cubicBezTo>
                <a:cubicBezTo>
                  <a:pt x="1334" y="8972"/>
                  <a:pt x="1210" y="9250"/>
                  <a:pt x="1249" y="9381"/>
                </a:cubicBezTo>
                <a:cubicBezTo>
                  <a:pt x="1265" y="9433"/>
                  <a:pt x="1229" y="9549"/>
                  <a:pt x="1170" y="9639"/>
                </a:cubicBezTo>
                <a:cubicBezTo>
                  <a:pt x="1067" y="9794"/>
                  <a:pt x="1059" y="9795"/>
                  <a:pt x="987" y="9677"/>
                </a:cubicBezTo>
                <a:cubicBezTo>
                  <a:pt x="918" y="9564"/>
                  <a:pt x="895" y="9592"/>
                  <a:pt x="694" y="10030"/>
                </a:cubicBezTo>
                <a:cubicBezTo>
                  <a:pt x="237" y="11026"/>
                  <a:pt x="187" y="11200"/>
                  <a:pt x="55" y="12243"/>
                </a:cubicBezTo>
                <a:cubicBezTo>
                  <a:pt x="-41" y="13002"/>
                  <a:pt x="-6" y="14159"/>
                  <a:pt x="116" y="14255"/>
                </a:cubicBezTo>
                <a:cubicBezTo>
                  <a:pt x="142" y="14275"/>
                  <a:pt x="152" y="14317"/>
                  <a:pt x="136" y="14349"/>
                </a:cubicBezTo>
                <a:cubicBezTo>
                  <a:pt x="121" y="14380"/>
                  <a:pt x="82" y="14721"/>
                  <a:pt x="52" y="15106"/>
                </a:cubicBezTo>
                <a:cubicBezTo>
                  <a:pt x="-1" y="15769"/>
                  <a:pt x="4" y="15831"/>
                  <a:pt x="123" y="16248"/>
                </a:cubicBezTo>
                <a:cubicBezTo>
                  <a:pt x="245" y="16676"/>
                  <a:pt x="246" y="16710"/>
                  <a:pt x="180" y="17390"/>
                </a:cubicBezTo>
                <a:cubicBezTo>
                  <a:pt x="143" y="17776"/>
                  <a:pt x="111" y="18505"/>
                  <a:pt x="110" y="19010"/>
                </a:cubicBezTo>
                <a:cubicBezTo>
                  <a:pt x="110" y="19073"/>
                  <a:pt x="107" y="19101"/>
                  <a:pt x="107" y="19157"/>
                </a:cubicBezTo>
                <a:cubicBezTo>
                  <a:pt x="112" y="19224"/>
                  <a:pt x="119" y="19293"/>
                  <a:pt x="125" y="19393"/>
                </a:cubicBezTo>
                <a:cubicBezTo>
                  <a:pt x="143" y="19679"/>
                  <a:pt x="219" y="20169"/>
                  <a:pt x="296" y="20484"/>
                </a:cubicBezTo>
                <a:cubicBezTo>
                  <a:pt x="373" y="20799"/>
                  <a:pt x="449" y="21171"/>
                  <a:pt x="464" y="21310"/>
                </a:cubicBezTo>
                <a:lnTo>
                  <a:pt x="491" y="21563"/>
                </a:lnTo>
                <a:lnTo>
                  <a:pt x="4897" y="21563"/>
                </a:lnTo>
                <a:cubicBezTo>
                  <a:pt x="8405" y="21563"/>
                  <a:pt x="11289" y="21538"/>
                  <a:pt x="11304" y="21506"/>
                </a:cubicBezTo>
                <a:cubicBezTo>
                  <a:pt x="11320" y="21474"/>
                  <a:pt x="11439" y="21428"/>
                  <a:pt x="11570" y="21405"/>
                </a:cubicBezTo>
                <a:cubicBezTo>
                  <a:pt x="11893" y="21349"/>
                  <a:pt x="13083" y="20905"/>
                  <a:pt x="13177" y="20806"/>
                </a:cubicBezTo>
                <a:cubicBezTo>
                  <a:pt x="13276" y="20702"/>
                  <a:pt x="13400" y="20902"/>
                  <a:pt x="13400" y="21165"/>
                </a:cubicBezTo>
                <a:cubicBezTo>
                  <a:pt x="13400" y="21596"/>
                  <a:pt x="12973" y="21563"/>
                  <a:pt x="18410" y="21563"/>
                </a:cubicBezTo>
                <a:lnTo>
                  <a:pt x="21559" y="21563"/>
                </a:lnTo>
                <a:lnTo>
                  <a:pt x="21559" y="10151"/>
                </a:lnTo>
                <a:cubicBezTo>
                  <a:pt x="21534" y="10102"/>
                  <a:pt x="21535" y="10097"/>
                  <a:pt x="21506" y="10043"/>
                </a:cubicBezTo>
                <a:cubicBezTo>
                  <a:pt x="21391" y="9828"/>
                  <a:pt x="21232" y="9503"/>
                  <a:pt x="21152" y="9322"/>
                </a:cubicBezTo>
                <a:cubicBezTo>
                  <a:pt x="21073" y="9141"/>
                  <a:pt x="20936" y="8879"/>
                  <a:pt x="20848" y="8739"/>
                </a:cubicBezTo>
                <a:cubicBezTo>
                  <a:pt x="20740" y="8567"/>
                  <a:pt x="20706" y="8462"/>
                  <a:pt x="20743" y="8415"/>
                </a:cubicBezTo>
                <a:cubicBezTo>
                  <a:pt x="20796" y="8348"/>
                  <a:pt x="21094" y="8706"/>
                  <a:pt x="21301" y="9084"/>
                </a:cubicBezTo>
                <a:cubicBezTo>
                  <a:pt x="21349" y="9172"/>
                  <a:pt x="21412" y="9224"/>
                  <a:pt x="21442" y="9201"/>
                </a:cubicBezTo>
                <a:cubicBezTo>
                  <a:pt x="21472" y="9177"/>
                  <a:pt x="21523" y="9211"/>
                  <a:pt x="21555" y="9277"/>
                </a:cubicBezTo>
                <a:cubicBezTo>
                  <a:pt x="21557" y="9282"/>
                  <a:pt x="21557" y="9279"/>
                  <a:pt x="21559" y="9283"/>
                </a:cubicBezTo>
                <a:lnTo>
                  <a:pt x="21559" y="9180"/>
                </a:lnTo>
                <a:cubicBezTo>
                  <a:pt x="21530" y="9094"/>
                  <a:pt x="21476" y="8994"/>
                  <a:pt x="21417" y="8937"/>
                </a:cubicBezTo>
                <a:cubicBezTo>
                  <a:pt x="21347" y="8869"/>
                  <a:pt x="21291" y="8776"/>
                  <a:pt x="21290" y="8733"/>
                </a:cubicBezTo>
                <a:cubicBezTo>
                  <a:pt x="21288" y="8634"/>
                  <a:pt x="21048" y="8285"/>
                  <a:pt x="20983" y="8285"/>
                </a:cubicBezTo>
                <a:cubicBezTo>
                  <a:pt x="20956" y="8285"/>
                  <a:pt x="20904" y="8240"/>
                  <a:pt x="20868" y="8185"/>
                </a:cubicBezTo>
                <a:cubicBezTo>
                  <a:pt x="20832" y="8130"/>
                  <a:pt x="20502" y="7960"/>
                  <a:pt x="20134" y="7808"/>
                </a:cubicBezTo>
                <a:cubicBezTo>
                  <a:pt x="19725" y="7639"/>
                  <a:pt x="19412" y="7469"/>
                  <a:pt x="19330" y="7370"/>
                </a:cubicBezTo>
                <a:cubicBezTo>
                  <a:pt x="19197" y="7210"/>
                  <a:pt x="19072" y="7169"/>
                  <a:pt x="18195" y="7006"/>
                </a:cubicBezTo>
                <a:cubicBezTo>
                  <a:pt x="17905" y="6952"/>
                  <a:pt x="17743" y="6825"/>
                  <a:pt x="17743" y="6653"/>
                </a:cubicBezTo>
                <a:cubicBezTo>
                  <a:pt x="17743" y="6623"/>
                  <a:pt x="17717" y="6600"/>
                  <a:pt x="17685" y="6600"/>
                </a:cubicBezTo>
                <a:cubicBezTo>
                  <a:pt x="17654" y="6600"/>
                  <a:pt x="17639" y="6636"/>
                  <a:pt x="17652" y="6683"/>
                </a:cubicBezTo>
                <a:cubicBezTo>
                  <a:pt x="17693" y="6828"/>
                  <a:pt x="17595" y="6982"/>
                  <a:pt x="17468" y="6969"/>
                </a:cubicBezTo>
                <a:cubicBezTo>
                  <a:pt x="17350" y="6958"/>
                  <a:pt x="17345" y="6940"/>
                  <a:pt x="17363" y="6420"/>
                </a:cubicBezTo>
                <a:cubicBezTo>
                  <a:pt x="17381" y="5912"/>
                  <a:pt x="17374" y="5872"/>
                  <a:pt x="17231" y="5656"/>
                </a:cubicBezTo>
                <a:cubicBezTo>
                  <a:pt x="17148" y="5530"/>
                  <a:pt x="17075" y="5335"/>
                  <a:pt x="17068" y="5221"/>
                </a:cubicBezTo>
                <a:cubicBezTo>
                  <a:pt x="16947" y="3091"/>
                  <a:pt x="16502" y="1853"/>
                  <a:pt x="15704" y="1436"/>
                </a:cubicBezTo>
                <a:cubicBezTo>
                  <a:pt x="14906" y="1019"/>
                  <a:pt x="14542" y="967"/>
                  <a:pt x="13931" y="1183"/>
                </a:cubicBezTo>
                <a:cubicBezTo>
                  <a:pt x="13675" y="1273"/>
                  <a:pt x="13191" y="1626"/>
                  <a:pt x="13147" y="1753"/>
                </a:cubicBezTo>
                <a:cubicBezTo>
                  <a:pt x="13138" y="1778"/>
                  <a:pt x="13025" y="1971"/>
                  <a:pt x="12895" y="2184"/>
                </a:cubicBezTo>
                <a:cubicBezTo>
                  <a:pt x="12765" y="2397"/>
                  <a:pt x="12659" y="2619"/>
                  <a:pt x="12659" y="2678"/>
                </a:cubicBezTo>
                <a:cubicBezTo>
                  <a:pt x="12659" y="2736"/>
                  <a:pt x="12601" y="2861"/>
                  <a:pt x="12530" y="2955"/>
                </a:cubicBezTo>
                <a:cubicBezTo>
                  <a:pt x="12434" y="3083"/>
                  <a:pt x="12394" y="3227"/>
                  <a:pt x="12375" y="3510"/>
                </a:cubicBezTo>
                <a:cubicBezTo>
                  <a:pt x="12361" y="3719"/>
                  <a:pt x="12324" y="3954"/>
                  <a:pt x="12291" y="4032"/>
                </a:cubicBezTo>
                <a:cubicBezTo>
                  <a:pt x="12258" y="4110"/>
                  <a:pt x="12236" y="4212"/>
                  <a:pt x="12242" y="4258"/>
                </a:cubicBezTo>
                <a:cubicBezTo>
                  <a:pt x="12248" y="4304"/>
                  <a:pt x="12234" y="4392"/>
                  <a:pt x="12213" y="4455"/>
                </a:cubicBezTo>
                <a:cubicBezTo>
                  <a:pt x="12191" y="4518"/>
                  <a:pt x="12187" y="4777"/>
                  <a:pt x="12203" y="5029"/>
                </a:cubicBezTo>
                <a:cubicBezTo>
                  <a:pt x="12218" y="5281"/>
                  <a:pt x="12233" y="5540"/>
                  <a:pt x="12236" y="5604"/>
                </a:cubicBezTo>
                <a:cubicBezTo>
                  <a:pt x="12242" y="5722"/>
                  <a:pt x="12324" y="5821"/>
                  <a:pt x="12420" y="5823"/>
                </a:cubicBezTo>
                <a:cubicBezTo>
                  <a:pt x="12449" y="5824"/>
                  <a:pt x="12474" y="5984"/>
                  <a:pt x="12474" y="6179"/>
                </a:cubicBezTo>
                <a:cubicBezTo>
                  <a:pt x="12474" y="6500"/>
                  <a:pt x="12484" y="6532"/>
                  <a:pt x="12592" y="6531"/>
                </a:cubicBezTo>
                <a:cubicBezTo>
                  <a:pt x="12776" y="6531"/>
                  <a:pt x="13107" y="6954"/>
                  <a:pt x="13183" y="7287"/>
                </a:cubicBezTo>
                <a:cubicBezTo>
                  <a:pt x="13220" y="7446"/>
                  <a:pt x="13334" y="7772"/>
                  <a:pt x="13437" y="8011"/>
                </a:cubicBezTo>
                <a:cubicBezTo>
                  <a:pt x="13591" y="8371"/>
                  <a:pt x="13610" y="8458"/>
                  <a:pt x="13548" y="8517"/>
                </a:cubicBezTo>
                <a:cubicBezTo>
                  <a:pt x="13129" y="8919"/>
                  <a:pt x="13173" y="8818"/>
                  <a:pt x="12602" y="10644"/>
                </a:cubicBezTo>
                <a:cubicBezTo>
                  <a:pt x="12243" y="11791"/>
                  <a:pt x="12188" y="11937"/>
                  <a:pt x="12135" y="11896"/>
                </a:cubicBezTo>
                <a:cubicBezTo>
                  <a:pt x="12110" y="11876"/>
                  <a:pt x="12077" y="11773"/>
                  <a:pt x="12060" y="11666"/>
                </a:cubicBezTo>
                <a:cubicBezTo>
                  <a:pt x="12028" y="11460"/>
                  <a:pt x="11917" y="11363"/>
                  <a:pt x="11787" y="11427"/>
                </a:cubicBezTo>
                <a:cubicBezTo>
                  <a:pt x="11684" y="11477"/>
                  <a:pt x="11653" y="11617"/>
                  <a:pt x="11602" y="12264"/>
                </a:cubicBezTo>
                <a:cubicBezTo>
                  <a:pt x="11576" y="12586"/>
                  <a:pt x="11527" y="12853"/>
                  <a:pt x="11479" y="12921"/>
                </a:cubicBezTo>
                <a:cubicBezTo>
                  <a:pt x="11434" y="12985"/>
                  <a:pt x="11390" y="13112"/>
                  <a:pt x="11380" y="13204"/>
                </a:cubicBezTo>
                <a:cubicBezTo>
                  <a:pt x="11343" y="13551"/>
                  <a:pt x="11154" y="13439"/>
                  <a:pt x="10769" y="12844"/>
                </a:cubicBezTo>
                <a:cubicBezTo>
                  <a:pt x="10693" y="12726"/>
                  <a:pt x="10625" y="12680"/>
                  <a:pt x="10567" y="12708"/>
                </a:cubicBezTo>
                <a:cubicBezTo>
                  <a:pt x="10456" y="12762"/>
                  <a:pt x="10482" y="13154"/>
                  <a:pt x="10627" y="13631"/>
                </a:cubicBezTo>
                <a:cubicBezTo>
                  <a:pt x="10721" y="13939"/>
                  <a:pt x="10721" y="13960"/>
                  <a:pt x="10633" y="14043"/>
                </a:cubicBezTo>
                <a:cubicBezTo>
                  <a:pt x="10518" y="14151"/>
                  <a:pt x="10512" y="14505"/>
                  <a:pt x="10623" y="14623"/>
                </a:cubicBezTo>
                <a:cubicBezTo>
                  <a:pt x="10767" y="14775"/>
                  <a:pt x="10821" y="14955"/>
                  <a:pt x="10751" y="15062"/>
                </a:cubicBezTo>
                <a:cubicBezTo>
                  <a:pt x="10655" y="15210"/>
                  <a:pt x="10615" y="15185"/>
                  <a:pt x="10468" y="14867"/>
                </a:cubicBezTo>
                <a:cubicBezTo>
                  <a:pt x="10394" y="14706"/>
                  <a:pt x="10274" y="14501"/>
                  <a:pt x="10200" y="14412"/>
                </a:cubicBezTo>
                <a:cubicBezTo>
                  <a:pt x="10127" y="14323"/>
                  <a:pt x="10065" y="14197"/>
                  <a:pt x="10065" y="14134"/>
                </a:cubicBezTo>
                <a:cubicBezTo>
                  <a:pt x="10064" y="14071"/>
                  <a:pt x="10004" y="13783"/>
                  <a:pt x="9932" y="13492"/>
                </a:cubicBezTo>
                <a:cubicBezTo>
                  <a:pt x="9766" y="12824"/>
                  <a:pt x="9508" y="12382"/>
                  <a:pt x="8835" y="11623"/>
                </a:cubicBezTo>
                <a:cubicBezTo>
                  <a:pt x="8552" y="11304"/>
                  <a:pt x="8246" y="10900"/>
                  <a:pt x="8152" y="10725"/>
                </a:cubicBezTo>
                <a:cubicBezTo>
                  <a:pt x="8058" y="10550"/>
                  <a:pt x="7892" y="10239"/>
                  <a:pt x="7784" y="10034"/>
                </a:cubicBezTo>
                <a:cubicBezTo>
                  <a:pt x="7676" y="9829"/>
                  <a:pt x="7547" y="9618"/>
                  <a:pt x="7497" y="9566"/>
                </a:cubicBezTo>
                <a:cubicBezTo>
                  <a:pt x="7448" y="9514"/>
                  <a:pt x="7334" y="9332"/>
                  <a:pt x="7245" y="9163"/>
                </a:cubicBezTo>
                <a:cubicBezTo>
                  <a:pt x="7156" y="8994"/>
                  <a:pt x="7012" y="8762"/>
                  <a:pt x="6926" y="8645"/>
                </a:cubicBezTo>
                <a:lnTo>
                  <a:pt x="6771" y="8432"/>
                </a:lnTo>
                <a:lnTo>
                  <a:pt x="7044" y="8256"/>
                </a:lnTo>
                <a:cubicBezTo>
                  <a:pt x="7195" y="8160"/>
                  <a:pt x="7355" y="8082"/>
                  <a:pt x="7398" y="8082"/>
                </a:cubicBezTo>
                <a:cubicBezTo>
                  <a:pt x="7440" y="8082"/>
                  <a:pt x="7533" y="8007"/>
                  <a:pt x="7604" y="7916"/>
                </a:cubicBezTo>
                <a:cubicBezTo>
                  <a:pt x="7744" y="7739"/>
                  <a:pt x="7780" y="7373"/>
                  <a:pt x="7681" y="7137"/>
                </a:cubicBezTo>
                <a:cubicBezTo>
                  <a:pt x="7645" y="7051"/>
                  <a:pt x="7647" y="6959"/>
                  <a:pt x="7688" y="6844"/>
                </a:cubicBezTo>
                <a:cubicBezTo>
                  <a:pt x="7732" y="6722"/>
                  <a:pt x="7732" y="6620"/>
                  <a:pt x="7690" y="6464"/>
                </a:cubicBezTo>
                <a:cubicBezTo>
                  <a:pt x="7642" y="6291"/>
                  <a:pt x="7648" y="6220"/>
                  <a:pt x="7719" y="6082"/>
                </a:cubicBezTo>
                <a:cubicBezTo>
                  <a:pt x="7789" y="5946"/>
                  <a:pt x="7793" y="5886"/>
                  <a:pt x="7743" y="5785"/>
                </a:cubicBezTo>
                <a:cubicBezTo>
                  <a:pt x="7690" y="5675"/>
                  <a:pt x="7704" y="5644"/>
                  <a:pt x="7841" y="5553"/>
                </a:cubicBezTo>
                <a:cubicBezTo>
                  <a:pt x="8080" y="5396"/>
                  <a:pt x="8053" y="5160"/>
                  <a:pt x="7734" y="4610"/>
                </a:cubicBezTo>
                <a:cubicBezTo>
                  <a:pt x="7468" y="4151"/>
                  <a:pt x="7425" y="4013"/>
                  <a:pt x="7523" y="3936"/>
                </a:cubicBezTo>
                <a:cubicBezTo>
                  <a:pt x="7552" y="3913"/>
                  <a:pt x="7577" y="3829"/>
                  <a:pt x="7578" y="3747"/>
                </a:cubicBezTo>
                <a:cubicBezTo>
                  <a:pt x="7579" y="3666"/>
                  <a:pt x="7612" y="3545"/>
                  <a:pt x="7652" y="3477"/>
                </a:cubicBezTo>
                <a:cubicBezTo>
                  <a:pt x="7713" y="3374"/>
                  <a:pt x="7714" y="3324"/>
                  <a:pt x="7655" y="3172"/>
                </a:cubicBezTo>
                <a:cubicBezTo>
                  <a:pt x="7616" y="3073"/>
                  <a:pt x="7497" y="2739"/>
                  <a:pt x="7393" y="2428"/>
                </a:cubicBezTo>
                <a:cubicBezTo>
                  <a:pt x="7241" y="1977"/>
                  <a:pt x="7216" y="1845"/>
                  <a:pt x="7267" y="1767"/>
                </a:cubicBezTo>
                <a:cubicBezTo>
                  <a:pt x="7302" y="1713"/>
                  <a:pt x="7370" y="1682"/>
                  <a:pt x="7419" y="1698"/>
                </a:cubicBezTo>
                <a:cubicBezTo>
                  <a:pt x="7496" y="1724"/>
                  <a:pt x="7502" y="1696"/>
                  <a:pt x="7467" y="1497"/>
                </a:cubicBezTo>
                <a:cubicBezTo>
                  <a:pt x="7416" y="1212"/>
                  <a:pt x="7323" y="1077"/>
                  <a:pt x="7061" y="906"/>
                </a:cubicBezTo>
                <a:cubicBezTo>
                  <a:pt x="6950" y="834"/>
                  <a:pt x="6829" y="744"/>
                  <a:pt x="6789" y="706"/>
                </a:cubicBezTo>
                <a:cubicBezTo>
                  <a:pt x="6631" y="557"/>
                  <a:pt x="6183" y="365"/>
                  <a:pt x="5766" y="236"/>
                </a:cubicBezTo>
                <a:cubicBezTo>
                  <a:pt x="5487" y="258"/>
                  <a:pt x="4860" y="189"/>
                  <a:pt x="4684" y="95"/>
                </a:cubicBezTo>
                <a:cubicBezTo>
                  <a:pt x="4556" y="27"/>
                  <a:pt x="4452" y="-4"/>
                  <a:pt x="4328" y="1"/>
                </a:cubicBezTo>
                <a:close/>
                <a:moveTo>
                  <a:pt x="10749" y="15443"/>
                </a:moveTo>
                <a:cubicBezTo>
                  <a:pt x="10751" y="15433"/>
                  <a:pt x="10800" y="15456"/>
                  <a:pt x="10858" y="15496"/>
                </a:cubicBezTo>
                <a:cubicBezTo>
                  <a:pt x="10928" y="15544"/>
                  <a:pt x="10965" y="15638"/>
                  <a:pt x="10965" y="15771"/>
                </a:cubicBezTo>
                <a:cubicBezTo>
                  <a:pt x="10965" y="15882"/>
                  <a:pt x="11000" y="16081"/>
                  <a:pt x="11044" y="16213"/>
                </a:cubicBezTo>
                <a:cubicBezTo>
                  <a:pt x="11087" y="16346"/>
                  <a:pt x="11110" y="16481"/>
                  <a:pt x="11094" y="16514"/>
                </a:cubicBezTo>
                <a:cubicBezTo>
                  <a:pt x="11045" y="16614"/>
                  <a:pt x="10881" y="16583"/>
                  <a:pt x="10796" y="16457"/>
                </a:cubicBezTo>
                <a:cubicBezTo>
                  <a:pt x="10738" y="16373"/>
                  <a:pt x="10719" y="16215"/>
                  <a:pt x="10730" y="15901"/>
                </a:cubicBezTo>
                <a:cubicBezTo>
                  <a:pt x="10738" y="15660"/>
                  <a:pt x="10747" y="15454"/>
                  <a:pt x="10749" y="15443"/>
                </a:cubicBezTo>
                <a:close/>
                <a:moveTo>
                  <a:pt x="11372" y="16742"/>
                </a:moveTo>
                <a:cubicBezTo>
                  <a:pt x="11422" y="16756"/>
                  <a:pt x="11506" y="16816"/>
                  <a:pt x="11588" y="16898"/>
                </a:cubicBezTo>
                <a:cubicBezTo>
                  <a:pt x="11814" y="17125"/>
                  <a:pt x="12302" y="17451"/>
                  <a:pt x="12415" y="17451"/>
                </a:cubicBezTo>
                <a:cubicBezTo>
                  <a:pt x="12457" y="17451"/>
                  <a:pt x="12612" y="17370"/>
                  <a:pt x="12762" y="17271"/>
                </a:cubicBezTo>
                <a:cubicBezTo>
                  <a:pt x="12924" y="17164"/>
                  <a:pt x="13053" y="17117"/>
                  <a:pt x="13081" y="17154"/>
                </a:cubicBezTo>
                <a:cubicBezTo>
                  <a:pt x="13106" y="17187"/>
                  <a:pt x="13135" y="17437"/>
                  <a:pt x="13145" y="17708"/>
                </a:cubicBezTo>
                <a:cubicBezTo>
                  <a:pt x="13158" y="18087"/>
                  <a:pt x="13142" y="18213"/>
                  <a:pt x="13082" y="18262"/>
                </a:cubicBezTo>
                <a:cubicBezTo>
                  <a:pt x="12931" y="18384"/>
                  <a:pt x="12638" y="18327"/>
                  <a:pt x="12447" y="18139"/>
                </a:cubicBezTo>
                <a:cubicBezTo>
                  <a:pt x="11692" y="17401"/>
                  <a:pt x="11232" y="16823"/>
                  <a:pt x="11335" y="16743"/>
                </a:cubicBezTo>
                <a:cubicBezTo>
                  <a:pt x="11342" y="16737"/>
                  <a:pt x="11355" y="16737"/>
                  <a:pt x="11372" y="16742"/>
                </a:cubicBezTo>
                <a:close/>
                <a:moveTo>
                  <a:pt x="10505" y="17943"/>
                </a:moveTo>
                <a:cubicBezTo>
                  <a:pt x="10540" y="17946"/>
                  <a:pt x="10584" y="17952"/>
                  <a:pt x="10637" y="17962"/>
                </a:cubicBezTo>
                <a:cubicBezTo>
                  <a:pt x="10917" y="18016"/>
                  <a:pt x="11188" y="18237"/>
                  <a:pt x="11165" y="18393"/>
                </a:cubicBezTo>
                <a:cubicBezTo>
                  <a:pt x="11154" y="18462"/>
                  <a:pt x="11065" y="18509"/>
                  <a:pt x="10894" y="18533"/>
                </a:cubicBezTo>
                <a:cubicBezTo>
                  <a:pt x="10685" y="18564"/>
                  <a:pt x="10608" y="18543"/>
                  <a:pt x="10458" y="18413"/>
                </a:cubicBezTo>
                <a:cubicBezTo>
                  <a:pt x="10254" y="18237"/>
                  <a:pt x="10254" y="18235"/>
                  <a:pt x="10332" y="18049"/>
                </a:cubicBezTo>
                <a:cubicBezTo>
                  <a:pt x="10357" y="17991"/>
                  <a:pt x="10379" y="17960"/>
                  <a:pt x="10422" y="17948"/>
                </a:cubicBezTo>
                <a:cubicBezTo>
                  <a:pt x="10443" y="17942"/>
                  <a:pt x="10470" y="17940"/>
                  <a:pt x="10505" y="17943"/>
                </a:cubicBezTo>
                <a:close/>
              </a:path>
            </a:pathLst>
          </a:custGeom>
          <a:ln w="12700">
            <a:miter lim="400000"/>
          </a:ln>
        </p:spPr>
      </p:pic>
      <p:sp>
        <p:nvSpPr>
          <p:cNvPr id="452" name="True followers - 6…"/>
          <p:cNvSpPr txBox="1"/>
          <p:nvPr/>
        </p:nvSpPr>
        <p:spPr>
          <a:xfrm>
            <a:off x="7516600" y="3810088"/>
            <a:ext cx="5282090" cy="5588001"/>
          </a:xfrm>
          <a:prstGeom prst="rect">
            <a:avLst/>
          </a:prstGeom>
          <a:ln w="12700">
            <a:miter lim="400000"/>
          </a:ln>
          <a:effectLst>
            <a:outerShdw sx="100000" sy="100000" kx="0" ky="0" algn="b" rotWithShape="0" blurRad="127000" dist="88900" dir="2968182">
              <a:srgbClr val="000000">
                <a:alpha val="373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buClrTx/>
              <a:defRPr sz="5700">
                <a:solidFill>
                  <a:srgbClr val="000000"/>
                </a:solidFill>
                <a:latin typeface="Agency FB"/>
                <a:ea typeface="Agency FB"/>
                <a:cs typeface="Agency FB"/>
                <a:sym typeface="Agency FB"/>
              </a:defRPr>
            </a:pPr>
            <a:r>
              <a:t>True followers - 6</a:t>
            </a:r>
          </a:p>
          <a:p>
            <a:pPr defTabSz="457200">
              <a:spcBef>
                <a:spcPts val="600"/>
              </a:spcBef>
              <a:buClrTx/>
              <a:defRPr sz="5700">
                <a:solidFill>
                  <a:srgbClr val="000000"/>
                </a:solidFill>
                <a:latin typeface="Agency FB"/>
                <a:ea typeface="Agency FB"/>
                <a:cs typeface="Agency FB"/>
                <a:sym typeface="Agency FB"/>
              </a:defRPr>
            </a:pPr>
            <a:r>
              <a:t>Tested &amp; Joyful - 6</a:t>
            </a:r>
          </a:p>
          <a:p>
            <a:pPr defTabSz="457200">
              <a:spcBef>
                <a:spcPts val="600"/>
              </a:spcBef>
              <a:buClrTx/>
              <a:defRPr sz="5700">
                <a:solidFill>
                  <a:srgbClr val="000000"/>
                </a:solidFill>
                <a:latin typeface="Agency FB"/>
                <a:ea typeface="Agency FB"/>
                <a:cs typeface="Agency FB"/>
                <a:sym typeface="Agency FB"/>
              </a:defRPr>
            </a:pPr>
            <a:r>
              <a:t>Living For Christ — 7</a:t>
            </a:r>
          </a:p>
          <a:p>
            <a:pPr defTabSz="457200">
              <a:spcBef>
                <a:spcPts val="600"/>
              </a:spcBef>
              <a:buClrTx/>
              <a:defRPr sz="5700">
                <a:solidFill>
                  <a:srgbClr val="000000"/>
                </a:solidFill>
                <a:latin typeface="Agency FB"/>
                <a:ea typeface="Agency FB"/>
                <a:cs typeface="Agency FB"/>
                <a:sym typeface="Agency FB"/>
              </a:defRPr>
            </a:pPr>
            <a:r>
              <a:t>Teachers— 8</a:t>
            </a:r>
          </a:p>
          <a:p>
            <a:pPr defTabSz="457200">
              <a:spcBef>
                <a:spcPts val="600"/>
              </a:spcBef>
              <a:buClrTx/>
              <a:defRPr sz="5700">
                <a:solidFill>
                  <a:srgbClr val="000000"/>
                </a:solidFill>
                <a:latin typeface="Agency FB"/>
                <a:ea typeface="Agency FB"/>
                <a:cs typeface="Agency FB"/>
                <a:sym typeface="Agency FB"/>
              </a:defRPr>
            </a:pPr>
            <a:r>
              <a:t>Devoted —9</a:t>
            </a:r>
          </a:p>
          <a:p>
            <a:pPr defTabSz="457200">
              <a:spcBef>
                <a:spcPts val="600"/>
              </a:spcBef>
              <a:buClrTx/>
              <a:defRPr sz="5700">
                <a:solidFill>
                  <a:srgbClr val="000000"/>
                </a:solidFill>
                <a:latin typeface="Agency FB"/>
                <a:ea typeface="Agency FB"/>
                <a:cs typeface="Agency FB"/>
                <a:sym typeface="Agency FB"/>
              </a:defRPr>
            </a:pPr>
            <a:r>
              <a:t>Disciplined — 10</a:t>
            </a:r>
          </a:p>
        </p:txBody>
      </p:sp>
      <p:sp>
        <p:nvSpPr>
          <p:cNvPr id="453" name="1 Thessalonians 1:6–10 (NKJV)"/>
          <p:cNvSpPr txBox="1"/>
          <p:nvPr/>
        </p:nvSpPr>
        <p:spPr>
          <a:xfrm>
            <a:off x="6107714" y="3035765"/>
            <a:ext cx="6670254" cy="660401"/>
          </a:xfrm>
          <a:prstGeom prst="rect">
            <a:avLst/>
          </a:prstGeom>
          <a:gradFill>
            <a:gsLst>
              <a:gs pos="0">
                <a:schemeClr val="accent5">
                  <a:satOff val="11168"/>
                  <a:lumOff val="10673"/>
                </a:schemeClr>
              </a:gs>
              <a:gs pos="100000">
                <a:schemeClr val="accent5"/>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800"/>
              </a:spcBef>
              <a:buClrTx/>
              <a:defRPr b="1" sz="3600">
                <a:solidFill>
                  <a:srgbClr val="FFFFFF"/>
                </a:solidFill>
                <a:latin typeface="Century Gothic"/>
                <a:ea typeface="Century Gothic"/>
                <a:cs typeface="Century Gothic"/>
                <a:sym typeface="Century Gothic"/>
              </a:defRPr>
            </a:lvl1pPr>
          </a:lstStyle>
          <a:p>
            <a:pPr/>
            <a:r>
              <a:t>1 Thessalonians 1:6–10 (NKJV)</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2">
                                            <p:txEl>
                                              <p:pRg st="1" end="1"/>
                                            </p:txEl>
                                          </p:spTgt>
                                        </p:tgtEl>
                                        <p:attrNameLst>
                                          <p:attrName>style.visibility</p:attrName>
                                        </p:attrNameLst>
                                      </p:cBhvr>
                                      <p:to>
                                        <p:strVal val="visible"/>
                                      </p:to>
                                    </p:set>
                                    <p:animEffect filter="fade" transition="in">
                                      <p:cBhvr>
                                        <p:cTn id="7" dur="1500"/>
                                        <p:tgtEl>
                                          <p:spTgt spid="4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52">
                                            <p:txEl>
                                              <p:pRg st="2" end="2"/>
                                            </p:txEl>
                                          </p:spTgt>
                                        </p:tgtEl>
                                        <p:attrNameLst>
                                          <p:attrName>style.visibility</p:attrName>
                                        </p:attrNameLst>
                                      </p:cBhvr>
                                      <p:to>
                                        <p:strVal val="visible"/>
                                      </p:to>
                                    </p:set>
                                    <p:animEffect filter="fade" transition="in">
                                      <p:cBhvr>
                                        <p:cTn id="12" dur="1500"/>
                                        <p:tgtEl>
                                          <p:spTgt spid="4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52">
                                            <p:txEl>
                                              <p:pRg st="3" end="3"/>
                                            </p:txEl>
                                          </p:spTgt>
                                        </p:tgtEl>
                                        <p:attrNameLst>
                                          <p:attrName>style.visibility</p:attrName>
                                        </p:attrNameLst>
                                      </p:cBhvr>
                                      <p:to>
                                        <p:strVal val="visible"/>
                                      </p:to>
                                    </p:set>
                                    <p:animEffect filter="fade" transition="in">
                                      <p:cBhvr>
                                        <p:cTn id="17" dur="1500"/>
                                        <p:tgtEl>
                                          <p:spTgt spid="4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52">
                                            <p:txEl>
                                              <p:pRg st="4" end="4"/>
                                            </p:txEl>
                                          </p:spTgt>
                                        </p:tgtEl>
                                        <p:attrNameLst>
                                          <p:attrName>style.visibility</p:attrName>
                                        </p:attrNameLst>
                                      </p:cBhvr>
                                      <p:to>
                                        <p:strVal val="visible"/>
                                      </p:to>
                                    </p:set>
                                    <p:animEffect filter="fade" transition="in">
                                      <p:cBhvr>
                                        <p:cTn id="22" dur="1500"/>
                                        <p:tgtEl>
                                          <p:spTgt spid="45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452">
                                            <p:txEl>
                                              <p:pRg st="5" end="5"/>
                                            </p:txEl>
                                          </p:spTgt>
                                        </p:tgtEl>
                                        <p:attrNameLst>
                                          <p:attrName>style.visibility</p:attrName>
                                        </p:attrNameLst>
                                      </p:cBhvr>
                                      <p:to>
                                        <p:strVal val="visible"/>
                                      </p:to>
                                    </p:set>
                                    <p:animEffect filter="fade" transition="in">
                                      <p:cBhvr>
                                        <p:cTn id="27" dur="1500"/>
                                        <p:tgtEl>
                                          <p:spTgt spid="45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2"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Image" descr="Image"/>
          <p:cNvPicPr>
            <a:picLocks noChangeAspect="1"/>
          </p:cNvPicPr>
          <p:nvPr>
            <p:ph type="pic" idx="13"/>
          </p:nvPr>
        </p:nvPicPr>
        <p:blipFill>
          <a:blip r:embed="rId2">
            <a:extLst/>
          </a:blip>
          <a:srcRect l="5666" t="0" r="5666" b="0"/>
          <a:stretch>
            <a:fillRect/>
          </a:stretch>
        </p:blipFill>
        <p:spPr>
          <a:prstGeom prst="rect">
            <a:avLst/>
          </a:prstGeom>
        </p:spPr>
      </p:pic>
      <p:sp>
        <p:nvSpPr>
          <p:cNvPr id="456" name="The Challenge of"/>
          <p:cNvSpPr txBox="1"/>
          <p:nvPr/>
        </p:nvSpPr>
        <p:spPr>
          <a:xfrm>
            <a:off x="133432" y="105833"/>
            <a:ext cx="6836670" cy="14732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200">
                <a:solidFill>
                  <a:srgbClr val="FFFFFF"/>
                </a:solidFill>
                <a:effectLst>
                  <a:outerShdw sx="100000" sy="100000" kx="0" ky="0" algn="b" rotWithShape="0" blurRad="63500" dist="63500" dir="2113404">
                    <a:srgbClr val="000000"/>
                  </a:outerShdw>
                </a:effectLst>
                <a:uFill>
                  <a:solidFill>
                    <a:srgbClr val="000000"/>
                  </a:solidFill>
                </a:uFill>
                <a:latin typeface="Zapfino"/>
                <a:ea typeface="Zapfino"/>
                <a:cs typeface="Zapfino"/>
                <a:sym typeface="Zapfino"/>
              </a:defRPr>
            </a:lvl1pPr>
          </a:lstStyle>
          <a:p>
            <a:pPr/>
            <a:r>
              <a:t>The Challenge of</a:t>
            </a:r>
          </a:p>
        </p:txBody>
      </p:sp>
      <p:pic>
        <p:nvPicPr>
          <p:cNvPr id="457" name="Image" descr="Image"/>
          <p:cNvPicPr>
            <a:picLocks noChangeAspect="0"/>
          </p:cNvPicPr>
          <p:nvPr/>
        </p:nvPicPr>
        <p:blipFill>
          <a:blip r:embed="rId3">
            <a:extLst/>
          </a:blip>
          <a:stretch>
            <a:fillRect/>
          </a:stretch>
        </p:blipFill>
        <p:spPr>
          <a:xfrm>
            <a:off x="5282538" y="-136988"/>
            <a:ext cx="7715912" cy="2289043"/>
          </a:xfrm>
          <a:prstGeom prst="rect">
            <a:avLst/>
          </a:prstGeom>
          <a:ln w="12700">
            <a:miter lim="400000"/>
          </a:ln>
          <a:effectLst>
            <a:outerShdw sx="100000" sy="100000" kx="0" ky="0" algn="b" rotWithShape="0" blurRad="127000" dist="88900" dir="19114210">
              <a:srgbClr val="000000"/>
            </a:outerShdw>
          </a:effectLst>
        </p:spPr>
      </p:pic>
      <p:sp>
        <p:nvSpPr>
          <p:cNvPr id="458" name="We cannot teach another what they don’t care about"/>
          <p:cNvSpPr/>
          <p:nvPr/>
        </p:nvSpPr>
        <p:spPr>
          <a:xfrm>
            <a:off x="6561633" y="2511949"/>
            <a:ext cx="6324601" cy="1524001"/>
          </a:xfrm>
          <a:prstGeom prst="roundRect">
            <a:avLst>
              <a:gd name="adj" fmla="val 12500"/>
            </a:avLst>
          </a:prstGeom>
          <a:gradFill>
            <a:gsLst>
              <a:gs pos="0">
                <a:srgbClr val="941100">
                  <a:alpha val="45000"/>
                </a:srgbClr>
              </a:gs>
              <a:gs pos="100000">
                <a:srgbClr val="945200">
                  <a:alpha val="22000"/>
                </a:srgbClr>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3500">
                <a:solidFill>
                  <a:srgbClr val="FFFFFF"/>
                </a:solidFill>
                <a:effectLst>
                  <a:outerShdw sx="100000" sy="100000" kx="0" ky="0" algn="b" rotWithShape="0" blurRad="76200" dist="76200" dir="4340918">
                    <a:srgbClr val="000000"/>
                  </a:outerShdw>
                </a:effectLst>
                <a:uFill>
                  <a:solidFill>
                    <a:srgbClr val="000000"/>
                  </a:solidFill>
                </a:uFill>
                <a:latin typeface="Denmark"/>
                <a:ea typeface="Denmark"/>
                <a:cs typeface="Denmark"/>
                <a:sym typeface="Denmark"/>
              </a:defRPr>
            </a:lvl1pPr>
          </a:lstStyle>
          <a:p>
            <a:pPr/>
            <a:r>
              <a:t>We cannot teach another what they don’t care about</a:t>
            </a:r>
          </a:p>
        </p:txBody>
      </p:sp>
      <p:sp>
        <p:nvSpPr>
          <p:cNvPr id="459" name="We cannot teach another what they do NOT want …"/>
          <p:cNvSpPr/>
          <p:nvPr/>
        </p:nvSpPr>
        <p:spPr>
          <a:xfrm>
            <a:off x="6561633" y="4177766"/>
            <a:ext cx="6324601" cy="1524001"/>
          </a:xfrm>
          <a:prstGeom prst="roundRect">
            <a:avLst>
              <a:gd name="adj" fmla="val 12500"/>
            </a:avLst>
          </a:prstGeom>
          <a:gradFill>
            <a:gsLst>
              <a:gs pos="0">
                <a:srgbClr val="941100">
                  <a:alpha val="45000"/>
                </a:srgbClr>
              </a:gs>
              <a:gs pos="100000">
                <a:srgbClr val="945200">
                  <a:alpha val="22000"/>
                </a:srgbClr>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3500">
                <a:solidFill>
                  <a:srgbClr val="FFFFFF"/>
                </a:solidFill>
                <a:effectLst>
                  <a:outerShdw sx="100000" sy="100000" kx="0" ky="0" algn="b" rotWithShape="0" blurRad="76200" dist="76200" dir="4340918">
                    <a:srgbClr val="000000"/>
                  </a:outerShdw>
                </a:effectLst>
                <a:uFill>
                  <a:solidFill>
                    <a:srgbClr val="000000"/>
                  </a:solidFill>
                </a:uFill>
                <a:latin typeface="Denmark"/>
                <a:ea typeface="Denmark"/>
                <a:cs typeface="Denmark"/>
                <a:sym typeface="Denmark"/>
              </a:defRPr>
            </a:lvl1pPr>
          </a:lstStyle>
          <a:p>
            <a:pPr/>
            <a:r>
              <a:t>We cannot teach another what they do NOT want …</a:t>
            </a:r>
          </a:p>
        </p:txBody>
      </p:sp>
      <p:sp>
        <p:nvSpPr>
          <p:cNvPr id="460" name="We cannot teach one who is not willing follow Christ"/>
          <p:cNvSpPr/>
          <p:nvPr/>
        </p:nvSpPr>
        <p:spPr>
          <a:xfrm>
            <a:off x="6561633" y="5843583"/>
            <a:ext cx="6324601" cy="1524001"/>
          </a:xfrm>
          <a:prstGeom prst="roundRect">
            <a:avLst>
              <a:gd name="adj" fmla="val 12500"/>
            </a:avLst>
          </a:prstGeom>
          <a:gradFill>
            <a:gsLst>
              <a:gs pos="0">
                <a:srgbClr val="941100">
                  <a:alpha val="45000"/>
                </a:srgbClr>
              </a:gs>
              <a:gs pos="100000">
                <a:srgbClr val="945200">
                  <a:alpha val="22000"/>
                </a:srgbClr>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3500">
                <a:solidFill>
                  <a:srgbClr val="FFFFFF"/>
                </a:solidFill>
                <a:effectLst>
                  <a:outerShdw sx="100000" sy="100000" kx="0" ky="0" algn="b" rotWithShape="0" blurRad="76200" dist="76200" dir="4340918">
                    <a:srgbClr val="000000"/>
                  </a:outerShdw>
                </a:effectLst>
                <a:uFill>
                  <a:solidFill>
                    <a:srgbClr val="000000"/>
                  </a:solidFill>
                </a:uFill>
                <a:latin typeface="Denmark"/>
                <a:ea typeface="Denmark"/>
                <a:cs typeface="Denmark"/>
                <a:sym typeface="Denmark"/>
              </a:defRPr>
            </a:lvl1pPr>
          </a:lstStyle>
          <a:p>
            <a:pPr/>
            <a:r>
              <a:t>We cannot teach one who is not willing follow Christ</a:t>
            </a:r>
          </a:p>
        </p:txBody>
      </p:sp>
      <p:sp>
        <p:nvSpPr>
          <p:cNvPr id="461" name="We will not teach another what we do not care about."/>
          <p:cNvSpPr/>
          <p:nvPr/>
        </p:nvSpPr>
        <p:spPr>
          <a:xfrm>
            <a:off x="126239" y="2511949"/>
            <a:ext cx="6324601" cy="1524001"/>
          </a:xfrm>
          <a:prstGeom prst="roundRect">
            <a:avLst>
              <a:gd name="adj" fmla="val 12500"/>
            </a:avLst>
          </a:prstGeom>
          <a:gradFill>
            <a:gsLst>
              <a:gs pos="0">
                <a:srgbClr val="FFE8BB">
                  <a:alpha val="76000"/>
                </a:srgbClr>
              </a:gs>
              <a:gs pos="100000">
                <a:srgbClr val="FFFC79">
                  <a:alpha val="85000"/>
                </a:srgbClr>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35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Denmark"/>
                <a:ea typeface="Denmark"/>
                <a:cs typeface="Denmark"/>
                <a:sym typeface="Denmark"/>
              </a:defRPr>
            </a:lvl1pPr>
          </a:lstStyle>
          <a:p>
            <a:pPr/>
            <a:r>
              <a:t>We will not teach another what we do not care about.</a:t>
            </a:r>
          </a:p>
        </p:txBody>
      </p:sp>
      <p:sp>
        <p:nvSpPr>
          <p:cNvPr id="462" name="We cannot teach another what we do not know."/>
          <p:cNvSpPr/>
          <p:nvPr/>
        </p:nvSpPr>
        <p:spPr>
          <a:xfrm>
            <a:off x="126239" y="4177766"/>
            <a:ext cx="6324601" cy="1524001"/>
          </a:xfrm>
          <a:prstGeom prst="roundRect">
            <a:avLst>
              <a:gd name="adj" fmla="val 12500"/>
            </a:avLst>
          </a:prstGeom>
          <a:gradFill>
            <a:gsLst>
              <a:gs pos="0">
                <a:srgbClr val="FFE8BB">
                  <a:alpha val="76000"/>
                </a:srgbClr>
              </a:gs>
              <a:gs pos="100000">
                <a:srgbClr val="FFFC79">
                  <a:alpha val="85000"/>
                </a:srgbClr>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35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Denmark"/>
                <a:ea typeface="Denmark"/>
                <a:cs typeface="Denmark"/>
                <a:sym typeface="Denmark"/>
              </a:defRPr>
            </a:lvl1pPr>
          </a:lstStyle>
          <a:p>
            <a:pPr/>
            <a:r>
              <a:t>We cannot teach another what we do not know.</a:t>
            </a:r>
          </a:p>
        </p:txBody>
      </p:sp>
      <p:sp>
        <p:nvSpPr>
          <p:cNvPr id="463" name="We cannot teach another if we do not follow Christ."/>
          <p:cNvSpPr/>
          <p:nvPr/>
        </p:nvSpPr>
        <p:spPr>
          <a:xfrm>
            <a:off x="126239" y="5843583"/>
            <a:ext cx="6324601" cy="1524001"/>
          </a:xfrm>
          <a:prstGeom prst="roundRect">
            <a:avLst>
              <a:gd name="adj" fmla="val 12500"/>
            </a:avLst>
          </a:prstGeom>
          <a:gradFill>
            <a:gsLst>
              <a:gs pos="0">
                <a:srgbClr val="FFE8BB">
                  <a:alpha val="76000"/>
                </a:srgbClr>
              </a:gs>
              <a:gs pos="100000">
                <a:srgbClr val="FFFC79">
                  <a:alpha val="85000"/>
                </a:srgbClr>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295400">
              <a:spcBef>
                <a:spcPts val="2000"/>
              </a:spcBef>
              <a:buClrTx/>
              <a:defRPr sz="35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Denmark"/>
                <a:ea typeface="Denmark"/>
                <a:cs typeface="Denmark"/>
                <a:sym typeface="Denmark"/>
              </a:defRPr>
            </a:lvl1pPr>
          </a:lstStyle>
          <a:p>
            <a:pPr/>
            <a:r>
              <a:t>We cannot teach another if we do not follow Christ.</a:t>
            </a:r>
          </a:p>
        </p:txBody>
      </p:sp>
      <p:pic>
        <p:nvPicPr>
          <p:cNvPr id="464" name="Image" descr="Image"/>
          <p:cNvPicPr>
            <a:picLocks noChangeAspect="1"/>
          </p:cNvPicPr>
          <p:nvPr/>
        </p:nvPicPr>
        <p:blipFill>
          <a:blip r:embed="rId4">
            <a:extLst/>
          </a:blip>
          <a:stretch>
            <a:fillRect/>
          </a:stretch>
        </p:blipFill>
        <p:spPr>
          <a:xfrm>
            <a:off x="292660" y="1002677"/>
            <a:ext cx="1727201" cy="1663701"/>
          </a:xfrm>
          <a:prstGeom prst="rect">
            <a:avLst/>
          </a:prstGeom>
          <a:ln w="12700">
            <a:miter lim="400000"/>
          </a:ln>
          <a:effectLst>
            <a:outerShdw sx="100000" sy="100000" kx="0" ky="0" algn="b" rotWithShape="0" blurRad="38100" dist="25400" dir="5400000">
              <a:srgbClr val="000000">
                <a:alpha val="50000"/>
              </a:srgbClr>
            </a:outerShdw>
          </a:effectLst>
        </p:spPr>
      </p:pic>
      <p:pic>
        <p:nvPicPr>
          <p:cNvPr id="465" name="Image" descr="Image"/>
          <p:cNvPicPr>
            <a:picLocks noChangeAspect="1"/>
          </p:cNvPicPr>
          <p:nvPr/>
        </p:nvPicPr>
        <p:blipFill>
          <a:blip r:embed="rId5">
            <a:extLst/>
          </a:blip>
          <a:stretch>
            <a:fillRect/>
          </a:stretch>
        </p:blipFill>
        <p:spPr>
          <a:xfrm>
            <a:off x="6040431" y="1002677"/>
            <a:ext cx="1739901" cy="1663701"/>
          </a:xfrm>
          <a:prstGeom prst="rect">
            <a:avLst/>
          </a:prstGeom>
          <a:ln w="12700">
            <a:miter lim="400000"/>
          </a:ln>
          <a:effectLst>
            <a:outerShdw sx="100000" sy="100000" kx="0" ky="0" algn="b" rotWithShape="0" blurRad="76200" dist="76200" dir="11528192">
              <a:srgbClr val="000000">
                <a:alpha val="50000"/>
              </a:srgbClr>
            </a:outerShdw>
          </a:effectLst>
        </p:spPr>
      </p:pic>
      <p:sp>
        <p:nvSpPr>
          <p:cNvPr id="466" name="Control What We Can / Plant &amp; water…"/>
          <p:cNvSpPr txBox="1"/>
          <p:nvPr/>
        </p:nvSpPr>
        <p:spPr>
          <a:xfrm>
            <a:off x="850780" y="7684183"/>
            <a:ext cx="11310913" cy="1673480"/>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295400">
              <a:buClr>
                <a:srgbClr val="000000"/>
              </a:buClr>
              <a:defRPr sz="4700">
                <a:solidFill>
                  <a:srgbClr val="F5D328"/>
                </a:solidFill>
                <a:effectLst>
                  <a:outerShdw sx="100000" sy="100000" kx="0" ky="0" algn="b" rotWithShape="0" blurRad="76200" dist="88900" dir="987132">
                    <a:srgbClr val="000000"/>
                  </a:outerShdw>
                </a:effectLst>
                <a:uFill>
                  <a:solidFill>
                    <a:srgbClr val="000000"/>
                  </a:solidFill>
                </a:uFill>
                <a:latin typeface="Noteworthy Bold"/>
                <a:ea typeface="Noteworthy Bold"/>
                <a:cs typeface="Noteworthy Bold"/>
                <a:sym typeface="Noteworthy Bold"/>
              </a:defRPr>
            </a:pPr>
            <a:r>
              <a:t>Control What We Can / Plant &amp; water</a:t>
            </a:r>
          </a:p>
          <a:p>
            <a:pPr defTabSz="1295400">
              <a:buClr>
                <a:srgbClr val="000000"/>
              </a:buClr>
              <a:defRPr sz="4100">
                <a:solidFill>
                  <a:srgbClr val="F5D328"/>
                </a:solidFill>
                <a:effectLst>
                  <a:outerShdw sx="100000" sy="100000" kx="0" ky="0" algn="b" rotWithShape="0" blurRad="76200" dist="88900" dir="987132">
                    <a:srgbClr val="000000"/>
                  </a:outerShdw>
                </a:effectLst>
                <a:uFill>
                  <a:solidFill>
                    <a:srgbClr val="000000"/>
                  </a:solidFill>
                </a:uFill>
                <a:latin typeface="Terribo"/>
                <a:ea typeface="Terribo"/>
                <a:cs typeface="Terribo"/>
                <a:sym typeface="Terribo"/>
              </a:defRPr>
            </a:pPr>
            <a:r>
              <a:t>God will give the increase! - 1 Cor 3:6</a:t>
            </a:r>
          </a:p>
        </p:txBody>
      </p:sp>
      <p:sp>
        <p:nvSpPr>
          <p:cNvPr id="467" name="Matthew 13"/>
          <p:cNvSpPr txBox="1"/>
          <p:nvPr/>
        </p:nvSpPr>
        <p:spPr>
          <a:xfrm>
            <a:off x="9302078" y="1305603"/>
            <a:ext cx="3109993" cy="1057848"/>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95400">
              <a:buClr>
                <a:srgbClr val="000000"/>
              </a:buClr>
              <a:defRPr sz="4700">
                <a:solidFill>
                  <a:srgbClr val="F5D328"/>
                </a:solidFill>
                <a:effectLst>
                  <a:outerShdw sx="100000" sy="100000" kx="0" ky="0" algn="b" rotWithShape="0" blurRad="76200" dist="88900" dir="987132">
                    <a:srgbClr val="000000"/>
                  </a:outerShdw>
                </a:effectLst>
                <a:uFill>
                  <a:solidFill>
                    <a:srgbClr val="000000"/>
                  </a:solidFill>
                </a:uFill>
                <a:latin typeface="Noteworthy Bold"/>
                <a:ea typeface="Noteworthy Bold"/>
                <a:cs typeface="Noteworthy Bold"/>
                <a:sym typeface="Noteworthy Bold"/>
              </a:defRPr>
            </a:lvl1pPr>
          </a:lstStyle>
          <a:p>
            <a:pPr/>
            <a:r>
              <a:t>Matthew 13</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64"/>
                                        </p:tgtEl>
                                        <p:attrNameLst>
                                          <p:attrName>style.visibility</p:attrName>
                                        </p:attrNameLst>
                                      </p:cBhvr>
                                      <p:to>
                                        <p:strVal val="visible"/>
                                      </p:to>
                                    </p:set>
                                    <p:anim calcmode="lin" valueType="num">
                                      <p:cBhvr>
                                        <p:cTn id="7" dur="2500" fill="hold"/>
                                        <p:tgtEl>
                                          <p:spTgt spid="464"/>
                                        </p:tgtEl>
                                        <p:attrNameLst>
                                          <p:attrName>ppt_w</p:attrName>
                                        </p:attrNameLst>
                                      </p:cBhvr>
                                      <p:tavLst>
                                        <p:tav tm="0">
                                          <p:val>
                                            <p:fltVal val="0"/>
                                          </p:val>
                                        </p:tav>
                                        <p:tav tm="100000">
                                          <p:val>
                                            <p:strVal val="#ppt_w"/>
                                          </p:val>
                                        </p:tav>
                                      </p:tavLst>
                                    </p:anim>
                                    <p:anim calcmode="lin" valueType="num">
                                      <p:cBhvr>
                                        <p:cTn id="8" dur="2500" fill="hold"/>
                                        <p:tgtEl>
                                          <p:spTgt spid="464"/>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461"/>
                                        </p:tgtEl>
                                        <p:attrNameLst>
                                          <p:attrName>style.visibility</p:attrName>
                                        </p:attrNameLst>
                                      </p:cBhvr>
                                      <p:to>
                                        <p:strVal val="visible"/>
                                      </p:to>
                                    </p:set>
                                    <p:anim calcmode="lin" valueType="num">
                                      <p:cBhvr>
                                        <p:cTn id="12" dur="2500" fill="hold"/>
                                        <p:tgtEl>
                                          <p:spTgt spid="461"/>
                                        </p:tgtEl>
                                        <p:attrNameLst>
                                          <p:attrName>ppt_w</p:attrName>
                                        </p:attrNameLst>
                                      </p:cBhvr>
                                      <p:tavLst>
                                        <p:tav tm="0">
                                          <p:val>
                                            <p:fltVal val="0"/>
                                          </p:val>
                                        </p:tav>
                                        <p:tav tm="100000">
                                          <p:val>
                                            <p:strVal val="#ppt_w"/>
                                          </p:val>
                                        </p:tav>
                                      </p:tavLst>
                                    </p:anim>
                                    <p:anim calcmode="lin" valueType="num">
                                      <p:cBhvr>
                                        <p:cTn id="13" dur="2500" fill="hold"/>
                                        <p:tgtEl>
                                          <p:spTgt spid="46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el" backwards="0">
                                    <p:tmAbs val="0"/>
                                  </p:iterate>
                                  <p:childTnLst>
                                    <p:set>
                                      <p:cBhvr>
                                        <p:cTn id="17" fill="hold"/>
                                        <p:tgtEl>
                                          <p:spTgt spid="465"/>
                                        </p:tgtEl>
                                        <p:attrNameLst>
                                          <p:attrName>style.visibility</p:attrName>
                                        </p:attrNameLst>
                                      </p:cBhvr>
                                      <p:to>
                                        <p:strVal val="visible"/>
                                      </p:to>
                                    </p:set>
                                    <p:animEffect filter="fade" transition="in">
                                      <p:cBhvr>
                                        <p:cTn id="18" dur="1500"/>
                                        <p:tgtEl>
                                          <p:spTgt spid="465"/>
                                        </p:tgtEl>
                                      </p:cBhvr>
                                    </p:animEffect>
                                  </p:childTnLst>
                                </p:cTn>
                              </p:par>
                            </p:childTnLst>
                          </p:cTn>
                        </p:par>
                        <p:par>
                          <p:cTn id="19" fill="hold">
                            <p:stCondLst>
                              <p:cond delay="1500"/>
                            </p:stCondLst>
                            <p:childTnLst>
                              <p:par>
                                <p:cTn id="20" presetClass="entr" nodeType="afterEffect" presetID="10" grpId="4" fill="hold">
                                  <p:stCondLst>
                                    <p:cond delay="0"/>
                                  </p:stCondLst>
                                  <p:iterate type="el" backwards="0">
                                    <p:tmAbs val="0"/>
                                  </p:iterate>
                                  <p:childTnLst>
                                    <p:set>
                                      <p:cBhvr>
                                        <p:cTn id="21" fill="hold"/>
                                        <p:tgtEl>
                                          <p:spTgt spid="458"/>
                                        </p:tgtEl>
                                        <p:attrNameLst>
                                          <p:attrName>style.visibility</p:attrName>
                                        </p:attrNameLst>
                                      </p:cBhvr>
                                      <p:to>
                                        <p:strVal val="visible"/>
                                      </p:to>
                                    </p:set>
                                    <p:animEffect filter="fade" transition="in">
                                      <p:cBhvr>
                                        <p:cTn id="22" dur="1500"/>
                                        <p:tgtEl>
                                          <p:spTgt spid="45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462"/>
                                        </p:tgtEl>
                                        <p:attrNameLst>
                                          <p:attrName>style.visibility</p:attrName>
                                        </p:attrNameLst>
                                      </p:cBhvr>
                                      <p:to>
                                        <p:strVal val="visible"/>
                                      </p:to>
                                    </p:set>
                                    <p:animEffect filter="wipe(left)" transition="in">
                                      <p:cBhvr>
                                        <p:cTn id="27" dur="1500"/>
                                        <p:tgtEl>
                                          <p:spTgt spid="46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459"/>
                                        </p:tgtEl>
                                        <p:attrNameLst>
                                          <p:attrName>style.visibility</p:attrName>
                                        </p:attrNameLst>
                                      </p:cBhvr>
                                      <p:to>
                                        <p:strVal val="visible"/>
                                      </p:to>
                                    </p:set>
                                    <p:animEffect filter="fade" transition="in">
                                      <p:cBhvr>
                                        <p:cTn id="32" dur="1500"/>
                                        <p:tgtEl>
                                          <p:spTgt spid="459"/>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7" fill="hold">
                                  <p:stCondLst>
                                    <p:cond delay="0"/>
                                  </p:stCondLst>
                                  <p:iterate type="el" backwards="0">
                                    <p:tmAbs val="0"/>
                                  </p:iterate>
                                  <p:childTnLst>
                                    <p:set>
                                      <p:cBhvr>
                                        <p:cTn id="36" fill="hold"/>
                                        <p:tgtEl>
                                          <p:spTgt spid="463"/>
                                        </p:tgtEl>
                                        <p:attrNameLst>
                                          <p:attrName>style.visibility</p:attrName>
                                        </p:attrNameLst>
                                      </p:cBhvr>
                                      <p:to>
                                        <p:strVal val="visible"/>
                                      </p:to>
                                    </p:set>
                                    <p:animEffect filter="wipe(left)" transition="in">
                                      <p:cBhvr>
                                        <p:cTn id="37" dur="1500"/>
                                        <p:tgtEl>
                                          <p:spTgt spid="463"/>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8" fill="hold">
                                  <p:stCondLst>
                                    <p:cond delay="0"/>
                                  </p:stCondLst>
                                  <p:iterate type="el" backwards="0">
                                    <p:tmAbs val="0"/>
                                  </p:iterate>
                                  <p:childTnLst>
                                    <p:set>
                                      <p:cBhvr>
                                        <p:cTn id="41" fill="hold"/>
                                        <p:tgtEl>
                                          <p:spTgt spid="460"/>
                                        </p:tgtEl>
                                        <p:attrNameLst>
                                          <p:attrName>style.visibility</p:attrName>
                                        </p:attrNameLst>
                                      </p:cBhvr>
                                      <p:to>
                                        <p:strVal val="visible"/>
                                      </p:to>
                                    </p:set>
                                    <p:animEffect filter="fade" transition="in">
                                      <p:cBhvr>
                                        <p:cTn id="42" dur="1500"/>
                                        <p:tgtEl>
                                          <p:spTgt spid="460"/>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 presetID="2" grpId="9" fill="hold">
                                  <p:stCondLst>
                                    <p:cond delay="0"/>
                                  </p:stCondLst>
                                  <p:iterate type="el" backwards="0">
                                    <p:tmAbs val="0"/>
                                  </p:iterate>
                                  <p:childTnLst>
                                    <p:set>
                                      <p:cBhvr>
                                        <p:cTn id="46" fill="hold"/>
                                        <p:tgtEl>
                                          <p:spTgt spid="466"/>
                                        </p:tgtEl>
                                        <p:attrNameLst>
                                          <p:attrName>style.visibility</p:attrName>
                                        </p:attrNameLst>
                                      </p:cBhvr>
                                      <p:to>
                                        <p:strVal val="visible"/>
                                      </p:to>
                                    </p:set>
                                    <p:anim calcmode="lin" valueType="num">
                                      <p:cBhvr>
                                        <p:cTn id="47" dur="1500" fill="hold"/>
                                        <p:tgtEl>
                                          <p:spTgt spid="466"/>
                                        </p:tgtEl>
                                        <p:attrNameLst>
                                          <p:attrName>ppt_x</p:attrName>
                                        </p:attrNameLst>
                                      </p:cBhvr>
                                      <p:tavLst>
                                        <p:tav tm="0">
                                          <p:val>
                                            <p:strVal val="#ppt_x"/>
                                          </p:val>
                                        </p:tav>
                                        <p:tav tm="100000">
                                          <p:val>
                                            <p:strVal val="#ppt_x"/>
                                          </p:val>
                                        </p:tav>
                                      </p:tavLst>
                                    </p:anim>
                                    <p:anim calcmode="lin" valueType="num">
                                      <p:cBhvr>
                                        <p:cTn id="48" dur="1500" fill="hold"/>
                                        <p:tgtEl>
                                          <p:spTgt spid="4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4" grpId="1"/>
      <p:bldP build="whole" bldLvl="1" animBg="1" rev="0" advAuto="0" spid="463" grpId="7"/>
      <p:bldP build="whole" bldLvl="1" animBg="1" rev="0" advAuto="0" spid="460" grpId="8"/>
      <p:bldP build="whole" bldLvl="1" animBg="1" rev="0" advAuto="0" spid="466" grpId="9"/>
      <p:bldP build="whole" bldLvl="1" animBg="1" rev="0" advAuto="0" spid="465" grpId="3"/>
      <p:bldP build="whole" bldLvl="1" animBg="1" rev="0" advAuto="0" spid="461" grpId="2"/>
      <p:bldP build="whole" bldLvl="1" animBg="1" rev="0" advAuto="0" spid="462" grpId="5"/>
      <p:bldP build="whole" bldLvl="1" animBg="1" rev="0" advAuto="0" spid="458" grpId="4"/>
      <p:bldP build="whole" bldLvl="1" animBg="1" rev="0" advAuto="0" spid="459" grpId="6"/>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 name="Image" descr="Image"/>
          <p:cNvPicPr>
            <a:picLocks noChangeAspect="1"/>
          </p:cNvPicPr>
          <p:nvPr>
            <p:ph type="pic" idx="13"/>
          </p:nvPr>
        </p:nvPicPr>
        <p:blipFill>
          <a:blip r:embed="rId2">
            <a:extLst/>
          </a:blip>
          <a:srcRect l="5666" t="0" r="5666" b="0"/>
          <a:stretch>
            <a:fillRect/>
          </a:stretch>
        </p:blipFill>
        <p:spPr>
          <a:prstGeom prst="rect">
            <a:avLst/>
          </a:prstGeom>
        </p:spPr>
      </p:pic>
      <p:sp>
        <p:nvSpPr>
          <p:cNvPr id="470" name="The Challenge of"/>
          <p:cNvSpPr txBox="1"/>
          <p:nvPr/>
        </p:nvSpPr>
        <p:spPr>
          <a:xfrm>
            <a:off x="133432" y="105833"/>
            <a:ext cx="6836670" cy="14732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200">
                <a:solidFill>
                  <a:srgbClr val="FFFFFF"/>
                </a:solidFill>
                <a:effectLst>
                  <a:outerShdw sx="100000" sy="100000" kx="0" ky="0" algn="b" rotWithShape="0" blurRad="63500" dist="63500" dir="2113404">
                    <a:srgbClr val="000000"/>
                  </a:outerShdw>
                </a:effectLst>
                <a:uFill>
                  <a:solidFill>
                    <a:srgbClr val="000000"/>
                  </a:solidFill>
                </a:uFill>
                <a:latin typeface="Zapfino"/>
                <a:ea typeface="Zapfino"/>
                <a:cs typeface="Zapfino"/>
                <a:sym typeface="Zapfino"/>
              </a:defRPr>
            </a:lvl1pPr>
          </a:lstStyle>
          <a:p>
            <a:pPr/>
            <a:r>
              <a:t>The Challenge of</a:t>
            </a:r>
          </a:p>
        </p:txBody>
      </p:sp>
      <p:pic>
        <p:nvPicPr>
          <p:cNvPr id="471" name="Image" descr="Image"/>
          <p:cNvPicPr>
            <a:picLocks noChangeAspect="0"/>
          </p:cNvPicPr>
          <p:nvPr/>
        </p:nvPicPr>
        <p:blipFill>
          <a:blip r:embed="rId3">
            <a:extLst/>
          </a:blip>
          <a:stretch>
            <a:fillRect/>
          </a:stretch>
        </p:blipFill>
        <p:spPr>
          <a:xfrm>
            <a:off x="5282538" y="-136988"/>
            <a:ext cx="7715912" cy="2289043"/>
          </a:xfrm>
          <a:prstGeom prst="rect">
            <a:avLst/>
          </a:prstGeom>
          <a:ln w="12700">
            <a:miter lim="400000"/>
          </a:ln>
          <a:effectLst>
            <a:outerShdw sx="100000" sy="100000" kx="0" ky="0" algn="b" rotWithShape="0" blurRad="127000" dist="88900" dir="19114210">
              <a:srgbClr val="000000"/>
            </a:outerShdw>
          </a:effectLst>
        </p:spPr>
      </p:pic>
      <p:sp>
        <p:nvSpPr>
          <p:cNvPr id="472" name="All need the gospel – which is the only hope for the lost!…"/>
          <p:cNvSpPr txBox="1"/>
          <p:nvPr/>
        </p:nvSpPr>
        <p:spPr>
          <a:xfrm>
            <a:off x="408896" y="1599071"/>
            <a:ext cx="7277101" cy="7899401"/>
          </a:xfrm>
          <a:prstGeom prst="rect">
            <a:avLst/>
          </a:prstGeom>
          <a:ln w="12700">
            <a:miter lim="400000"/>
          </a:ln>
          <a:effectLst>
            <a:outerShdw sx="100000" sy="100000" kx="0" ky="0" algn="b" rotWithShape="0" blurRad="127000" dist="88900" dir="296818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9771" indent="-478971" algn="l" defTabSz="1295400">
              <a:spcBef>
                <a:spcPts val="2000"/>
              </a:spcBef>
              <a:buClrTx/>
              <a:buSzPct val="64000"/>
              <a:buBlip>
                <a:blip r:embed="rId4"/>
              </a:buBlip>
              <a:defRPr sz="5600">
                <a:solidFill>
                  <a:srgbClr val="FFFFFF"/>
                </a:solidFill>
                <a:effectLst>
                  <a:outerShdw sx="100000" sy="100000" kx="0" ky="0" algn="b" rotWithShape="0" blurRad="76200" dist="76200" dir="4340918">
                    <a:srgbClr val="000000"/>
                  </a:outerShdw>
                </a:effectLst>
                <a:uFill>
                  <a:solidFill>
                    <a:srgbClr val="000000"/>
                  </a:solidFill>
                </a:uFill>
                <a:latin typeface="Denmark"/>
                <a:ea typeface="Denmark"/>
                <a:cs typeface="Denmark"/>
                <a:sym typeface="Denmark"/>
              </a:defRPr>
            </a:pPr>
            <a:r>
              <a:t>All need the gospel – which is the only hope for the lost!</a:t>
            </a:r>
          </a:p>
          <a:p>
            <a:pPr marL="529771" indent="-478971" algn="l" defTabSz="1295400">
              <a:spcBef>
                <a:spcPts val="2000"/>
              </a:spcBef>
              <a:buClrTx/>
              <a:buSzPct val="64000"/>
              <a:buBlip>
                <a:blip r:embed="rId4"/>
              </a:buBlip>
              <a:defRPr sz="5600">
                <a:solidFill>
                  <a:srgbClr val="FFFFFF"/>
                </a:solidFill>
                <a:effectLst>
                  <a:outerShdw sx="100000" sy="100000" kx="0" ky="0" algn="b" rotWithShape="0" blurRad="76200" dist="76200" dir="4340918">
                    <a:srgbClr val="000000"/>
                  </a:outerShdw>
                </a:effectLst>
                <a:uFill>
                  <a:solidFill>
                    <a:srgbClr val="000000"/>
                  </a:solidFill>
                </a:uFill>
                <a:latin typeface="Denmark"/>
                <a:ea typeface="Denmark"/>
                <a:cs typeface="Denmark"/>
                <a:sym typeface="Denmark"/>
              </a:defRPr>
            </a:pPr>
            <a:r>
              <a:t>If we are truly converted to Christ – we WILL naturally want to tell others!</a:t>
            </a:r>
          </a:p>
        </p:txBody>
      </p:sp>
      <p:sp>
        <p:nvSpPr>
          <p:cNvPr id="473" name="Matthew 13"/>
          <p:cNvSpPr txBox="1"/>
          <p:nvPr/>
        </p:nvSpPr>
        <p:spPr>
          <a:xfrm>
            <a:off x="9302078" y="1305603"/>
            <a:ext cx="3109993" cy="1057848"/>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95400">
              <a:buClr>
                <a:srgbClr val="000000"/>
              </a:buClr>
              <a:defRPr sz="4700">
                <a:solidFill>
                  <a:srgbClr val="F5D328"/>
                </a:solidFill>
                <a:effectLst>
                  <a:outerShdw sx="100000" sy="100000" kx="0" ky="0" algn="b" rotWithShape="0" blurRad="76200" dist="88900" dir="987132">
                    <a:srgbClr val="000000"/>
                  </a:outerShdw>
                </a:effectLst>
                <a:uFill>
                  <a:solidFill>
                    <a:srgbClr val="000000"/>
                  </a:solidFill>
                </a:uFill>
                <a:latin typeface="Noteworthy Bold"/>
                <a:ea typeface="Noteworthy Bold"/>
                <a:cs typeface="Noteworthy Bold"/>
                <a:sym typeface="Noteworthy Bold"/>
              </a:defRPr>
            </a:lvl1pPr>
          </a:lstStyle>
          <a:p>
            <a:pPr/>
            <a:r>
              <a:t>Matthew 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2">
                                            <p:txEl>
                                              <p:pRg st="1" end="1"/>
                                            </p:txEl>
                                          </p:spTgt>
                                        </p:tgtEl>
                                        <p:attrNameLst>
                                          <p:attrName>style.visibility</p:attrName>
                                        </p:attrNameLst>
                                      </p:cBhvr>
                                      <p:to>
                                        <p:strVal val="visible"/>
                                      </p:to>
                                    </p:set>
                                    <p:animEffect filter="fade" transition="in">
                                      <p:cBhvr>
                                        <p:cTn id="7" dur="1500"/>
                                        <p:tgtEl>
                                          <p:spTgt spid="47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2"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he Lost &amp; Found Sheep, Coin &amp; Son"/>
          <p:cNvSpPr txBox="1"/>
          <p:nvPr/>
        </p:nvSpPr>
        <p:spPr>
          <a:xfrm>
            <a:off x="256407" y="169333"/>
            <a:ext cx="12491986" cy="711201"/>
          </a:xfrm>
          <a:prstGeom prst="rect">
            <a:avLst/>
          </a:prstGeom>
          <a:solidFill>
            <a:srgbClr val="525252"/>
          </a:solidFill>
          <a:ln w="12700">
            <a:miter lim="400000"/>
          </a:ln>
          <a:effectLst>
            <a:outerShdw sx="100000" sy="100000" kx="0" ky="0" algn="b" rotWithShape="0" blurRad="165100" dist="162171" dir="2453216">
              <a:srgbClr val="000000">
                <a:alpha val="9917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buClrTx/>
              <a:defRPr spc="68" sz="3300">
                <a:solidFill>
                  <a:srgbClr val="FEFEFE"/>
                </a:solidFill>
                <a:effectLst>
                  <a:outerShdw sx="100000" sy="100000" kx="0" ky="0" algn="b" rotWithShape="0" blurRad="101600" dist="76200" dir="2700000">
                    <a:srgbClr val="000000"/>
                  </a:outerShdw>
                </a:effectLst>
                <a:latin typeface="Thames Nude Roman"/>
                <a:ea typeface="Thames Nude Roman"/>
                <a:cs typeface="Thames Nude Roman"/>
                <a:sym typeface="Thames Nude Roman"/>
              </a:defRPr>
            </a:lvl1pPr>
          </a:lstStyle>
          <a:p>
            <a:pPr/>
            <a:r>
              <a:t>The Lost &amp; Found Sheep, Coin &amp; Son</a:t>
            </a:r>
          </a:p>
        </p:txBody>
      </p:sp>
      <p:sp>
        <p:nvSpPr>
          <p:cNvPr id="275" name="Luke 15:1–2 (NKJV)…"/>
          <p:cNvSpPr txBox="1"/>
          <p:nvPr/>
        </p:nvSpPr>
        <p:spPr>
          <a:xfrm>
            <a:off x="481752" y="3400961"/>
            <a:ext cx="7279157" cy="491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buClrTx/>
              <a:defRPr sz="4700">
                <a:solidFill>
                  <a:srgbClr val="FFFFFF"/>
                </a:solidFill>
                <a:effectLst>
                  <a:outerShdw sx="100000" sy="100000" kx="0" ky="0" algn="b" rotWithShape="0" blurRad="88900" dist="63500" dir="3609910">
                    <a:srgbClr val="000000"/>
                  </a:outerShdw>
                </a:effectLst>
                <a:latin typeface="Librarian"/>
                <a:ea typeface="Librarian"/>
                <a:cs typeface="Librarian"/>
                <a:sym typeface="Librarian"/>
              </a:defRPr>
            </a:pPr>
            <a:r>
              <a:t>Luke 15:1–2 (NKJV)</a:t>
            </a:r>
          </a:p>
          <a:p>
            <a:pPr defTabSz="457200">
              <a:spcBef>
                <a:spcPts val="800"/>
              </a:spcBef>
              <a:buClrTx/>
              <a:defRPr sz="3800">
                <a:solidFill>
                  <a:srgbClr val="FFFFFF"/>
                </a:solidFill>
                <a:effectLst>
                  <a:outerShdw sx="100000" sy="100000" kx="0" ky="0" algn="b" rotWithShape="0" blurRad="88900" dist="63500" dir="3609910">
                    <a:srgbClr val="000000"/>
                  </a:outerShdw>
                </a:effectLst>
                <a:latin typeface="Librarian"/>
                <a:ea typeface="Librarian"/>
                <a:cs typeface="Librarian"/>
                <a:sym typeface="Librarian"/>
              </a:defRPr>
            </a:pPr>
            <a:r>
              <a:rPr baseline="31999"/>
              <a:t>1</a:t>
            </a:r>
            <a:r>
              <a:t> Then all the tax collectors and the sinners drew near to Him to hear Him. </a:t>
            </a:r>
            <a:r>
              <a:rPr baseline="31999"/>
              <a:t>2</a:t>
            </a:r>
            <a:r>
              <a:t> And the Pharisees and scribes complained, saying, “This Man receives sinners and eats with them.”</a:t>
            </a:r>
          </a:p>
        </p:txBody>
      </p:sp>
      <p:pic>
        <p:nvPicPr>
          <p:cNvPr id="276" name="Image" descr="Image"/>
          <p:cNvPicPr>
            <a:picLocks noChangeAspect="1"/>
          </p:cNvPicPr>
          <p:nvPr/>
        </p:nvPicPr>
        <p:blipFill>
          <a:blip r:embed="rId2">
            <a:extLst/>
          </a:blip>
          <a:stretch>
            <a:fillRect/>
          </a:stretch>
        </p:blipFill>
        <p:spPr>
          <a:xfrm>
            <a:off x="7981393" y="2943540"/>
            <a:ext cx="4704261" cy="5829742"/>
          </a:xfrm>
          <a:prstGeom prst="rect">
            <a:avLst/>
          </a:prstGeom>
          <a:ln w="12700">
            <a:miter lim="400000"/>
          </a:ln>
          <a:effectLst>
            <a:outerShdw sx="100000" sy="100000" kx="0" ky="0" algn="b" rotWithShape="0" blurRad="165100" dist="162171" dir="2453216">
              <a:srgbClr val="000000">
                <a:alpha val="99170"/>
              </a:srgbClr>
            </a:outerShdw>
          </a:effectLst>
        </p:spPr>
      </p:pic>
      <p:pic>
        <p:nvPicPr>
          <p:cNvPr id="277" name="Contrasting The Attitude of the Pharisees &amp; Jesus Toward Sinners" descr="Contrasting The Attitude of the Pharisees &amp; Jesus Toward Sinners"/>
          <p:cNvPicPr>
            <a:picLocks noChangeAspect="0"/>
          </p:cNvPicPr>
          <p:nvPr/>
        </p:nvPicPr>
        <p:blipFill>
          <a:blip r:embed="rId3">
            <a:extLst/>
          </a:blip>
          <a:stretch>
            <a:fillRect/>
          </a:stretch>
        </p:blipFill>
        <p:spPr>
          <a:xfrm>
            <a:off x="-12701" y="952076"/>
            <a:ext cx="13030202" cy="2240281"/>
          </a:xfrm>
          <a:prstGeom prst="rect">
            <a:avLst/>
          </a:prstGeom>
        </p:spPr>
      </p:pic>
      <p:sp>
        <p:nvSpPr>
          <p:cNvPr id="278" name="Jesus responds with a parabolic triptych . . ."/>
          <p:cNvSpPr txBox="1"/>
          <p:nvPr/>
        </p:nvSpPr>
        <p:spPr>
          <a:xfrm>
            <a:off x="307812" y="8727575"/>
            <a:ext cx="12389176" cy="8081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47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Jesus responds with a parabolic triptych . . .</a:t>
            </a:r>
          </a:p>
        </p:txBody>
      </p:sp>
      <p:pic>
        <p:nvPicPr>
          <p:cNvPr id="279" name="“Why do You eat and drink with tax collectors and sinners?”" descr="“Why do You eat and drink with tax collectors and sinners?”"/>
          <p:cNvPicPr>
            <a:picLocks noChangeAspect="0"/>
          </p:cNvPicPr>
          <p:nvPr/>
        </p:nvPicPr>
        <p:blipFill>
          <a:blip r:embed="rId4">
            <a:extLst/>
          </a:blip>
          <a:stretch>
            <a:fillRect/>
          </a:stretch>
        </p:blipFill>
        <p:spPr>
          <a:xfrm>
            <a:off x="7642229" y="2654299"/>
            <a:ext cx="5382589" cy="15748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8"/>
                                        </p:tgtEl>
                                        <p:attrNameLst>
                                          <p:attrName>style.visibility</p:attrName>
                                        </p:attrNameLst>
                                      </p:cBhvr>
                                      <p:to>
                                        <p:strVal val="visible"/>
                                      </p:to>
                                    </p:set>
                                    <p:animEffect filter="wipe(left)" transition="in">
                                      <p:cBhvr>
                                        <p:cTn id="7" dur="15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Image" descr="Image"/>
          <p:cNvPicPr>
            <a:picLocks noChangeAspect="1"/>
          </p:cNvPicPr>
          <p:nvPr>
            <p:ph type="pic" idx="13"/>
          </p:nvPr>
        </p:nvPicPr>
        <p:blipFill>
          <a:blip r:embed="rId2">
            <a:extLst/>
          </a:blip>
          <a:srcRect l="5666" t="0" r="5666" b="0"/>
          <a:stretch>
            <a:fillRect/>
          </a:stretch>
        </p:blipFill>
        <p:spPr>
          <a:prstGeom prst="rect">
            <a:avLst/>
          </a:prstGeom>
        </p:spPr>
      </p:pic>
      <p:sp>
        <p:nvSpPr>
          <p:cNvPr id="476" name="The Challenge of"/>
          <p:cNvSpPr txBox="1"/>
          <p:nvPr/>
        </p:nvSpPr>
        <p:spPr>
          <a:xfrm>
            <a:off x="133432" y="105833"/>
            <a:ext cx="6836670" cy="14732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200">
                <a:solidFill>
                  <a:srgbClr val="FFFFFF"/>
                </a:solidFill>
                <a:effectLst>
                  <a:outerShdw sx="100000" sy="100000" kx="0" ky="0" algn="b" rotWithShape="0" blurRad="63500" dist="63500" dir="2113404">
                    <a:srgbClr val="000000"/>
                  </a:outerShdw>
                </a:effectLst>
                <a:uFill>
                  <a:solidFill>
                    <a:srgbClr val="000000"/>
                  </a:solidFill>
                </a:uFill>
                <a:latin typeface="Zapfino"/>
                <a:ea typeface="Zapfino"/>
                <a:cs typeface="Zapfino"/>
                <a:sym typeface="Zapfino"/>
              </a:defRPr>
            </a:lvl1pPr>
          </a:lstStyle>
          <a:p>
            <a:pPr/>
            <a:r>
              <a:t>The Challenge of</a:t>
            </a:r>
          </a:p>
        </p:txBody>
      </p:sp>
      <p:pic>
        <p:nvPicPr>
          <p:cNvPr id="477" name="Image" descr="Image"/>
          <p:cNvPicPr>
            <a:picLocks noChangeAspect="0"/>
          </p:cNvPicPr>
          <p:nvPr/>
        </p:nvPicPr>
        <p:blipFill>
          <a:blip r:embed="rId3">
            <a:extLst/>
          </a:blip>
          <a:stretch>
            <a:fillRect/>
          </a:stretch>
        </p:blipFill>
        <p:spPr>
          <a:xfrm>
            <a:off x="5282538" y="-136988"/>
            <a:ext cx="7715912" cy="2289043"/>
          </a:xfrm>
          <a:prstGeom prst="rect">
            <a:avLst/>
          </a:prstGeom>
          <a:ln w="12700">
            <a:miter lim="400000"/>
          </a:ln>
          <a:effectLst>
            <a:outerShdw sx="100000" sy="100000" kx="0" ky="0" algn="b" rotWithShape="0" blurRad="127000" dist="88900" dir="19114210">
              <a:srgbClr val="000000"/>
            </a:outerShdw>
          </a:effectLst>
        </p:spPr>
      </p:pic>
      <p:sp>
        <p:nvSpPr>
          <p:cNvPr id="478" name="When Jesus means everything to ME, I WILL TRY to make Him mean something to someone else!"/>
          <p:cNvSpPr txBox="1"/>
          <p:nvPr/>
        </p:nvSpPr>
        <p:spPr>
          <a:xfrm>
            <a:off x="430195" y="2244654"/>
            <a:ext cx="6514076" cy="6413501"/>
          </a:xfrm>
          <a:prstGeom prst="rect">
            <a:avLst/>
          </a:prstGeom>
          <a:ln w="12700">
            <a:miter lim="400000"/>
          </a:ln>
          <a:effectLst>
            <a:outerShdw sx="100000" sy="100000" kx="0" ky="0" algn="b" rotWithShape="0" blurRad="127000" dist="88900" dir="296818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295400">
              <a:spcBef>
                <a:spcPts val="2000"/>
              </a:spcBef>
              <a:buClrTx/>
              <a:defRPr sz="6000">
                <a:solidFill>
                  <a:srgbClr val="FFFFFF"/>
                </a:solidFill>
                <a:effectLst>
                  <a:outerShdw sx="100000" sy="100000" kx="0" ky="0" algn="b" rotWithShape="0" blurRad="76200" dist="76200" dir="4340918">
                    <a:srgbClr val="000000"/>
                  </a:outerShdw>
                </a:effectLst>
                <a:uFill>
                  <a:solidFill>
                    <a:srgbClr val="000000"/>
                  </a:solidFill>
                </a:uFill>
                <a:latin typeface="Denmark"/>
                <a:ea typeface="Denmark"/>
                <a:cs typeface="Denmark"/>
                <a:sym typeface="Denmark"/>
              </a:defRPr>
            </a:lvl1pPr>
          </a:lstStyle>
          <a:p>
            <a:pPr/>
            <a:r>
              <a:t>When Jesus means everything to ME, I WILL TRY to make Him mean something to someone else!</a:t>
            </a:r>
          </a:p>
        </p:txBody>
      </p:sp>
      <p:sp>
        <p:nvSpPr>
          <p:cNvPr id="479" name="Matthew 13"/>
          <p:cNvSpPr txBox="1"/>
          <p:nvPr/>
        </p:nvSpPr>
        <p:spPr>
          <a:xfrm>
            <a:off x="9302078" y="1305603"/>
            <a:ext cx="3109993" cy="1057848"/>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95400">
              <a:buClr>
                <a:srgbClr val="000000"/>
              </a:buClr>
              <a:defRPr sz="4700">
                <a:solidFill>
                  <a:srgbClr val="F5D328"/>
                </a:solidFill>
                <a:effectLst>
                  <a:outerShdw sx="100000" sy="100000" kx="0" ky="0" algn="b" rotWithShape="0" blurRad="76200" dist="88900" dir="987132">
                    <a:srgbClr val="000000"/>
                  </a:outerShdw>
                </a:effectLst>
                <a:uFill>
                  <a:solidFill>
                    <a:srgbClr val="000000"/>
                  </a:solidFill>
                </a:uFill>
                <a:latin typeface="Noteworthy Bold"/>
                <a:ea typeface="Noteworthy Bold"/>
                <a:cs typeface="Noteworthy Bold"/>
                <a:sym typeface="Noteworthy Bold"/>
              </a:defRPr>
            </a:lvl1pPr>
          </a:lstStyle>
          <a:p>
            <a:pPr/>
            <a:r>
              <a:t>Matthew 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78">
                                            <p:bg/>
                                          </p:spTgt>
                                        </p:tgtEl>
                                        <p:attrNameLst>
                                          <p:attrName>style.visibility</p:attrName>
                                        </p:attrNameLst>
                                      </p:cBhvr>
                                      <p:to>
                                        <p:strVal val="visible"/>
                                      </p:to>
                                    </p:set>
                                    <p:anim calcmode="lin" valueType="num">
                                      <p:cBhvr>
                                        <p:cTn id="7" dur="1500" fill="hold"/>
                                        <p:tgtEl>
                                          <p:spTgt spid="478">
                                            <p:bg/>
                                          </p:spTgt>
                                        </p:tgtEl>
                                        <p:attrNameLst>
                                          <p:attrName>ppt_x</p:attrName>
                                        </p:attrNameLst>
                                      </p:cBhvr>
                                      <p:tavLst>
                                        <p:tav tm="0">
                                          <p:val>
                                            <p:strVal val="#ppt_x"/>
                                          </p:val>
                                        </p:tav>
                                        <p:tav tm="100000">
                                          <p:val>
                                            <p:strVal val="#ppt_x"/>
                                          </p:val>
                                        </p:tav>
                                      </p:tavLst>
                                    </p:anim>
                                    <p:anim calcmode="lin" valueType="num">
                                      <p:cBhvr>
                                        <p:cTn id="8" dur="1500" fill="hold"/>
                                        <p:tgtEl>
                                          <p:spTgt spid="478">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478">
                                            <p:txEl>
                                              <p:pRg st="0" end="0"/>
                                            </p:txEl>
                                          </p:spTgt>
                                        </p:tgtEl>
                                        <p:attrNameLst>
                                          <p:attrName>style.visibility</p:attrName>
                                        </p:attrNameLst>
                                      </p:cBhvr>
                                      <p:to>
                                        <p:strVal val="visible"/>
                                      </p:to>
                                    </p:set>
                                    <p:anim calcmode="lin" valueType="num">
                                      <p:cBhvr>
                                        <p:cTn id="11" dur="1500" fill="hold"/>
                                        <p:tgtEl>
                                          <p:spTgt spid="478">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47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8"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1" name="Rectangle" descr="Rectangle"/>
          <p:cNvPicPr>
            <a:picLocks noChangeAspect="1"/>
          </p:cNvPicPr>
          <p:nvPr/>
        </p:nvPicPr>
        <p:blipFill>
          <a:blip r:embed="rId2">
            <a:extLst/>
          </a:blip>
          <a:stretch>
            <a:fillRect/>
          </a:stretch>
        </p:blipFill>
        <p:spPr>
          <a:xfrm>
            <a:off x="156633" y="4483100"/>
            <a:ext cx="6187084" cy="5295900"/>
          </a:xfrm>
          <a:prstGeom prst="rect">
            <a:avLst/>
          </a:prstGeom>
          <a:ln w="12700">
            <a:miter lim="400000"/>
          </a:ln>
          <a:effectLst>
            <a:outerShdw sx="100000" sy="100000" kx="0" ky="0" algn="b" rotWithShape="0" blurRad="63500" dist="101600" dir="2700000">
              <a:srgbClr val="929292">
                <a:alpha val="50000"/>
              </a:srgbClr>
            </a:outerShdw>
          </a:effectLst>
        </p:spPr>
      </p:pic>
      <p:sp>
        <p:nvSpPr>
          <p:cNvPr id="482" name="Luke 8:11; Rom. 10:13-17…"/>
          <p:cNvSpPr/>
          <p:nvPr/>
        </p:nvSpPr>
        <p:spPr>
          <a:xfrm>
            <a:off x="359832" y="4976283"/>
            <a:ext cx="5664203" cy="4159875"/>
          </a:xfrm>
          <a:prstGeom prst="rect">
            <a:avLst/>
          </a:prstGeom>
          <a:solidFill>
            <a:srgbClr val="009193">
              <a:alpha val="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Luke 8:11; Rom. 10:13-17</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John 8:24; Heb 11:6</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Luke 13:3,5; Acts 17:30</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Mat. 10:32,33; Rom 10:9</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Acts 2:38; 1 Pet 3:21</a:t>
            </a:r>
          </a:p>
        </p:txBody>
      </p:sp>
      <p:pic>
        <p:nvPicPr>
          <p:cNvPr id="483" name="The Truth About Salvation" descr="The Truth About Salvation"/>
          <p:cNvPicPr>
            <a:picLocks noChangeAspect="1"/>
          </p:cNvPicPr>
          <p:nvPr/>
        </p:nvPicPr>
        <p:blipFill>
          <a:blip r:embed="rId3">
            <a:extLst/>
          </a:blip>
          <a:stretch>
            <a:fillRect/>
          </a:stretch>
        </p:blipFill>
        <p:spPr>
          <a:xfrm>
            <a:off x="309494" y="1572086"/>
            <a:ext cx="12385811" cy="1651400"/>
          </a:xfrm>
          <a:prstGeom prst="rect">
            <a:avLst/>
          </a:prstGeom>
          <a:ln w="12700">
            <a:miter lim="400000"/>
          </a:ln>
          <a:effectLst>
            <a:outerShdw sx="100000" sy="100000" kx="0" ky="0" algn="b" rotWithShape="0" blurRad="152400" dist="187335" dir="5400000">
              <a:srgbClr val="000000">
                <a:alpha val="30202"/>
              </a:srgbClr>
            </a:outerShdw>
          </a:effectLst>
        </p:spPr>
      </p:pic>
      <p:pic>
        <p:nvPicPr>
          <p:cNvPr id="484" name="image.png" descr="image.png"/>
          <p:cNvPicPr>
            <a:picLocks noChangeAspect="1"/>
          </p:cNvPicPr>
          <p:nvPr/>
        </p:nvPicPr>
        <p:blipFill>
          <a:blip r:embed="rId4">
            <a:extLst/>
          </a:blip>
          <a:srcRect l="2788" t="1009" r="0" b="2994"/>
          <a:stretch>
            <a:fillRect/>
          </a:stretch>
        </p:blipFill>
        <p:spPr>
          <a:xfrm>
            <a:off x="6318482" y="3259666"/>
            <a:ext cx="6272581" cy="6515101"/>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7227" y="0"/>
                </a:moveTo>
                <a:cubicBezTo>
                  <a:pt x="7238" y="52"/>
                  <a:pt x="7210" y="68"/>
                  <a:pt x="7127" y="68"/>
                </a:cubicBezTo>
                <a:cubicBezTo>
                  <a:pt x="7082" y="68"/>
                  <a:pt x="7010" y="94"/>
                  <a:pt x="6965" y="124"/>
                </a:cubicBezTo>
                <a:cubicBezTo>
                  <a:pt x="6893" y="173"/>
                  <a:pt x="6877" y="169"/>
                  <a:pt x="6817" y="105"/>
                </a:cubicBezTo>
                <a:cubicBezTo>
                  <a:pt x="6804" y="91"/>
                  <a:pt x="6797" y="82"/>
                  <a:pt x="6790" y="72"/>
                </a:cubicBezTo>
                <a:cubicBezTo>
                  <a:pt x="6735" y="112"/>
                  <a:pt x="6676" y="167"/>
                  <a:pt x="6623" y="225"/>
                </a:cubicBezTo>
                <a:cubicBezTo>
                  <a:pt x="6622" y="225"/>
                  <a:pt x="6623" y="226"/>
                  <a:pt x="6622" y="226"/>
                </a:cubicBezTo>
                <a:cubicBezTo>
                  <a:pt x="6619" y="230"/>
                  <a:pt x="6615" y="233"/>
                  <a:pt x="6612" y="237"/>
                </a:cubicBezTo>
                <a:cubicBezTo>
                  <a:pt x="6594" y="256"/>
                  <a:pt x="6576" y="275"/>
                  <a:pt x="6560" y="295"/>
                </a:cubicBezTo>
                <a:cubicBezTo>
                  <a:pt x="6559" y="296"/>
                  <a:pt x="6558" y="297"/>
                  <a:pt x="6557" y="297"/>
                </a:cubicBezTo>
                <a:cubicBezTo>
                  <a:pt x="6556" y="299"/>
                  <a:pt x="6557" y="301"/>
                  <a:pt x="6555" y="303"/>
                </a:cubicBezTo>
                <a:cubicBezTo>
                  <a:pt x="6549" y="311"/>
                  <a:pt x="6542" y="318"/>
                  <a:pt x="6536" y="326"/>
                </a:cubicBezTo>
                <a:cubicBezTo>
                  <a:pt x="6505" y="369"/>
                  <a:pt x="6478" y="412"/>
                  <a:pt x="6464" y="449"/>
                </a:cubicBezTo>
                <a:cubicBezTo>
                  <a:pt x="6439" y="515"/>
                  <a:pt x="6419" y="634"/>
                  <a:pt x="6417" y="716"/>
                </a:cubicBezTo>
                <a:cubicBezTo>
                  <a:pt x="6415" y="855"/>
                  <a:pt x="6519" y="1478"/>
                  <a:pt x="6608" y="1845"/>
                </a:cubicBezTo>
                <a:cubicBezTo>
                  <a:pt x="6630" y="1936"/>
                  <a:pt x="6662" y="2078"/>
                  <a:pt x="6680" y="2159"/>
                </a:cubicBezTo>
                <a:cubicBezTo>
                  <a:pt x="6698" y="2241"/>
                  <a:pt x="6730" y="2390"/>
                  <a:pt x="6754" y="2492"/>
                </a:cubicBezTo>
                <a:cubicBezTo>
                  <a:pt x="6953" y="3358"/>
                  <a:pt x="7139" y="4405"/>
                  <a:pt x="7221" y="5120"/>
                </a:cubicBezTo>
                <a:cubicBezTo>
                  <a:pt x="7245" y="5323"/>
                  <a:pt x="7282" y="5540"/>
                  <a:pt x="7301" y="5601"/>
                </a:cubicBezTo>
                <a:cubicBezTo>
                  <a:pt x="7417" y="5967"/>
                  <a:pt x="7687" y="6910"/>
                  <a:pt x="7756" y="7193"/>
                </a:cubicBezTo>
                <a:cubicBezTo>
                  <a:pt x="7801" y="7377"/>
                  <a:pt x="7852" y="7576"/>
                  <a:pt x="7872" y="7637"/>
                </a:cubicBezTo>
                <a:cubicBezTo>
                  <a:pt x="7938" y="7849"/>
                  <a:pt x="8066" y="8554"/>
                  <a:pt x="8066" y="8709"/>
                </a:cubicBezTo>
                <a:cubicBezTo>
                  <a:pt x="8066" y="8770"/>
                  <a:pt x="8051" y="8818"/>
                  <a:pt x="8025" y="8853"/>
                </a:cubicBezTo>
                <a:cubicBezTo>
                  <a:pt x="8011" y="8870"/>
                  <a:pt x="7995" y="8883"/>
                  <a:pt x="7977" y="8893"/>
                </a:cubicBezTo>
                <a:cubicBezTo>
                  <a:pt x="7958" y="8904"/>
                  <a:pt x="7939" y="8912"/>
                  <a:pt x="7916" y="8916"/>
                </a:cubicBezTo>
                <a:cubicBezTo>
                  <a:pt x="7894" y="8919"/>
                  <a:pt x="7869" y="8919"/>
                  <a:pt x="7843" y="8916"/>
                </a:cubicBezTo>
                <a:cubicBezTo>
                  <a:pt x="7842" y="8916"/>
                  <a:pt x="7841" y="8916"/>
                  <a:pt x="7840" y="8916"/>
                </a:cubicBezTo>
                <a:cubicBezTo>
                  <a:pt x="7840" y="8916"/>
                  <a:pt x="7840" y="8915"/>
                  <a:pt x="7839" y="8914"/>
                </a:cubicBezTo>
                <a:cubicBezTo>
                  <a:pt x="7837" y="8914"/>
                  <a:pt x="7836" y="8913"/>
                  <a:pt x="7835" y="8913"/>
                </a:cubicBezTo>
                <a:cubicBezTo>
                  <a:pt x="7808" y="8909"/>
                  <a:pt x="7778" y="8899"/>
                  <a:pt x="7749" y="8887"/>
                </a:cubicBezTo>
                <a:cubicBezTo>
                  <a:pt x="7748" y="8887"/>
                  <a:pt x="7748" y="8887"/>
                  <a:pt x="7748" y="8887"/>
                </a:cubicBezTo>
                <a:cubicBezTo>
                  <a:pt x="7694" y="8865"/>
                  <a:pt x="7636" y="8835"/>
                  <a:pt x="7578" y="8787"/>
                </a:cubicBezTo>
                <a:cubicBezTo>
                  <a:pt x="7536" y="8752"/>
                  <a:pt x="7506" y="8725"/>
                  <a:pt x="7476" y="8687"/>
                </a:cubicBezTo>
                <a:cubicBezTo>
                  <a:pt x="7446" y="8649"/>
                  <a:pt x="7415" y="8600"/>
                  <a:pt x="7380" y="8517"/>
                </a:cubicBezTo>
                <a:cubicBezTo>
                  <a:pt x="7309" y="8353"/>
                  <a:pt x="7210" y="8058"/>
                  <a:pt x="7011" y="7472"/>
                </a:cubicBezTo>
                <a:cubicBezTo>
                  <a:pt x="6954" y="7305"/>
                  <a:pt x="6902" y="7162"/>
                  <a:pt x="6851" y="7032"/>
                </a:cubicBezTo>
                <a:cubicBezTo>
                  <a:pt x="6800" y="6902"/>
                  <a:pt x="6749" y="6784"/>
                  <a:pt x="6693" y="6670"/>
                </a:cubicBezTo>
                <a:cubicBezTo>
                  <a:pt x="6693" y="6669"/>
                  <a:pt x="6693" y="6669"/>
                  <a:pt x="6693" y="6668"/>
                </a:cubicBezTo>
                <a:cubicBezTo>
                  <a:pt x="6581" y="6439"/>
                  <a:pt x="6450" y="6220"/>
                  <a:pt x="6257" y="5926"/>
                </a:cubicBezTo>
                <a:cubicBezTo>
                  <a:pt x="6132" y="5735"/>
                  <a:pt x="6029" y="5569"/>
                  <a:pt x="6029" y="5557"/>
                </a:cubicBezTo>
                <a:cubicBezTo>
                  <a:pt x="6029" y="5544"/>
                  <a:pt x="5989" y="5483"/>
                  <a:pt x="5941" y="5420"/>
                </a:cubicBezTo>
                <a:cubicBezTo>
                  <a:pt x="5871" y="5329"/>
                  <a:pt x="5744" y="5097"/>
                  <a:pt x="5610" y="4828"/>
                </a:cubicBezTo>
                <a:cubicBezTo>
                  <a:pt x="5476" y="4558"/>
                  <a:pt x="5335" y="4252"/>
                  <a:pt x="5240" y="4011"/>
                </a:cubicBezTo>
                <a:cubicBezTo>
                  <a:pt x="5143" y="3766"/>
                  <a:pt x="5016" y="3449"/>
                  <a:pt x="4955" y="3307"/>
                </a:cubicBezTo>
                <a:cubicBezTo>
                  <a:pt x="4894" y="3164"/>
                  <a:pt x="4787" y="2906"/>
                  <a:pt x="4718" y="2733"/>
                </a:cubicBezTo>
                <a:cubicBezTo>
                  <a:pt x="4667" y="2606"/>
                  <a:pt x="4617" y="2504"/>
                  <a:pt x="4564" y="2412"/>
                </a:cubicBezTo>
                <a:cubicBezTo>
                  <a:pt x="4564" y="2411"/>
                  <a:pt x="4562" y="2411"/>
                  <a:pt x="4562" y="2411"/>
                </a:cubicBezTo>
                <a:cubicBezTo>
                  <a:pt x="4526" y="2348"/>
                  <a:pt x="4491" y="2287"/>
                  <a:pt x="4452" y="2239"/>
                </a:cubicBezTo>
                <a:cubicBezTo>
                  <a:pt x="4421" y="2200"/>
                  <a:pt x="4386" y="2165"/>
                  <a:pt x="4352" y="2134"/>
                </a:cubicBezTo>
                <a:cubicBezTo>
                  <a:pt x="4317" y="2104"/>
                  <a:pt x="4282" y="2078"/>
                  <a:pt x="4244" y="2057"/>
                </a:cubicBezTo>
                <a:cubicBezTo>
                  <a:pt x="4193" y="2027"/>
                  <a:pt x="4138" y="2008"/>
                  <a:pt x="4079" y="1992"/>
                </a:cubicBezTo>
                <a:cubicBezTo>
                  <a:pt x="4064" y="1988"/>
                  <a:pt x="4048" y="1985"/>
                  <a:pt x="4032" y="1982"/>
                </a:cubicBezTo>
                <a:cubicBezTo>
                  <a:pt x="3971" y="1969"/>
                  <a:pt x="3908" y="1960"/>
                  <a:pt x="3838" y="1959"/>
                </a:cubicBezTo>
                <a:cubicBezTo>
                  <a:pt x="3642" y="1956"/>
                  <a:pt x="3354" y="2032"/>
                  <a:pt x="3208" y="2124"/>
                </a:cubicBezTo>
                <a:cubicBezTo>
                  <a:pt x="3174" y="2145"/>
                  <a:pt x="3141" y="2173"/>
                  <a:pt x="3111" y="2207"/>
                </a:cubicBezTo>
                <a:cubicBezTo>
                  <a:pt x="3050" y="2273"/>
                  <a:pt x="2997" y="2362"/>
                  <a:pt x="2953" y="2470"/>
                </a:cubicBezTo>
                <a:cubicBezTo>
                  <a:pt x="2931" y="2524"/>
                  <a:pt x="2911" y="2583"/>
                  <a:pt x="2894" y="2646"/>
                </a:cubicBezTo>
                <a:cubicBezTo>
                  <a:pt x="2843" y="2834"/>
                  <a:pt x="2842" y="2884"/>
                  <a:pt x="2891" y="3064"/>
                </a:cubicBezTo>
                <a:cubicBezTo>
                  <a:pt x="2957" y="3311"/>
                  <a:pt x="3248" y="4202"/>
                  <a:pt x="3297" y="4307"/>
                </a:cubicBezTo>
                <a:cubicBezTo>
                  <a:pt x="3316" y="4347"/>
                  <a:pt x="3378" y="4497"/>
                  <a:pt x="3435" y="4639"/>
                </a:cubicBezTo>
                <a:cubicBezTo>
                  <a:pt x="3562" y="4960"/>
                  <a:pt x="3623" y="5096"/>
                  <a:pt x="3763" y="5379"/>
                </a:cubicBezTo>
                <a:cubicBezTo>
                  <a:pt x="3886" y="5629"/>
                  <a:pt x="4082" y="6173"/>
                  <a:pt x="4184" y="6541"/>
                </a:cubicBezTo>
                <a:cubicBezTo>
                  <a:pt x="4221" y="6676"/>
                  <a:pt x="4280" y="6886"/>
                  <a:pt x="4315" y="7008"/>
                </a:cubicBezTo>
                <a:cubicBezTo>
                  <a:pt x="4380" y="7238"/>
                  <a:pt x="4596" y="7685"/>
                  <a:pt x="4795" y="8007"/>
                </a:cubicBezTo>
                <a:cubicBezTo>
                  <a:pt x="5255" y="8747"/>
                  <a:pt x="5657" y="9551"/>
                  <a:pt x="5768" y="9950"/>
                </a:cubicBezTo>
                <a:lnTo>
                  <a:pt x="5851" y="10255"/>
                </a:lnTo>
                <a:lnTo>
                  <a:pt x="5712" y="10379"/>
                </a:lnTo>
                <a:cubicBezTo>
                  <a:pt x="5554" y="10519"/>
                  <a:pt x="5424" y="10561"/>
                  <a:pt x="5270" y="10525"/>
                </a:cubicBezTo>
                <a:cubicBezTo>
                  <a:pt x="5237" y="10517"/>
                  <a:pt x="5175" y="10473"/>
                  <a:pt x="5095" y="10407"/>
                </a:cubicBezTo>
                <a:cubicBezTo>
                  <a:pt x="5015" y="10340"/>
                  <a:pt x="4918" y="10249"/>
                  <a:pt x="4815" y="10147"/>
                </a:cubicBezTo>
                <a:cubicBezTo>
                  <a:pt x="4713" y="10046"/>
                  <a:pt x="4605" y="9935"/>
                  <a:pt x="4505" y="9824"/>
                </a:cubicBezTo>
                <a:cubicBezTo>
                  <a:pt x="4504" y="9823"/>
                  <a:pt x="4505" y="9823"/>
                  <a:pt x="4505" y="9822"/>
                </a:cubicBezTo>
                <a:cubicBezTo>
                  <a:pt x="4405" y="9711"/>
                  <a:pt x="4312" y="9602"/>
                  <a:pt x="4240" y="9505"/>
                </a:cubicBezTo>
                <a:cubicBezTo>
                  <a:pt x="4115" y="9339"/>
                  <a:pt x="3914" y="9139"/>
                  <a:pt x="3740" y="9007"/>
                </a:cubicBezTo>
                <a:cubicBezTo>
                  <a:pt x="3373" y="8726"/>
                  <a:pt x="2795" y="8176"/>
                  <a:pt x="2397" y="7730"/>
                </a:cubicBezTo>
                <a:cubicBezTo>
                  <a:pt x="2079" y="7374"/>
                  <a:pt x="1799" y="7074"/>
                  <a:pt x="1578" y="6853"/>
                </a:cubicBezTo>
                <a:cubicBezTo>
                  <a:pt x="1467" y="6742"/>
                  <a:pt x="1370" y="6651"/>
                  <a:pt x="1291" y="6582"/>
                </a:cubicBezTo>
                <a:cubicBezTo>
                  <a:pt x="1212" y="6512"/>
                  <a:pt x="1152" y="6465"/>
                  <a:pt x="1110" y="6442"/>
                </a:cubicBezTo>
                <a:cubicBezTo>
                  <a:pt x="1013" y="6389"/>
                  <a:pt x="913" y="6357"/>
                  <a:pt x="817" y="6346"/>
                </a:cubicBezTo>
                <a:cubicBezTo>
                  <a:pt x="721" y="6335"/>
                  <a:pt x="626" y="6344"/>
                  <a:pt x="538" y="6372"/>
                </a:cubicBezTo>
                <a:cubicBezTo>
                  <a:pt x="361" y="6429"/>
                  <a:pt x="207" y="6564"/>
                  <a:pt x="100" y="6767"/>
                </a:cubicBezTo>
                <a:cubicBezTo>
                  <a:pt x="69" y="6827"/>
                  <a:pt x="46" y="6877"/>
                  <a:pt x="29" y="6924"/>
                </a:cubicBezTo>
                <a:cubicBezTo>
                  <a:pt x="13" y="6970"/>
                  <a:pt x="1" y="7013"/>
                  <a:pt x="0" y="7058"/>
                </a:cubicBezTo>
                <a:cubicBezTo>
                  <a:pt x="-4" y="7147"/>
                  <a:pt x="22" y="7245"/>
                  <a:pt x="75" y="7400"/>
                </a:cubicBezTo>
                <a:cubicBezTo>
                  <a:pt x="105" y="7490"/>
                  <a:pt x="152" y="7594"/>
                  <a:pt x="212" y="7709"/>
                </a:cubicBezTo>
                <a:cubicBezTo>
                  <a:pt x="234" y="7751"/>
                  <a:pt x="265" y="7799"/>
                  <a:pt x="291" y="7843"/>
                </a:cubicBezTo>
                <a:cubicBezTo>
                  <a:pt x="292" y="7846"/>
                  <a:pt x="293" y="7849"/>
                  <a:pt x="295" y="7851"/>
                </a:cubicBezTo>
                <a:cubicBezTo>
                  <a:pt x="299" y="7859"/>
                  <a:pt x="305" y="7867"/>
                  <a:pt x="309" y="7875"/>
                </a:cubicBezTo>
                <a:cubicBezTo>
                  <a:pt x="312" y="7880"/>
                  <a:pt x="315" y="7886"/>
                  <a:pt x="318" y="7891"/>
                </a:cubicBezTo>
                <a:cubicBezTo>
                  <a:pt x="365" y="7972"/>
                  <a:pt x="417" y="8055"/>
                  <a:pt x="474" y="8142"/>
                </a:cubicBezTo>
                <a:cubicBezTo>
                  <a:pt x="474" y="8143"/>
                  <a:pt x="476" y="8144"/>
                  <a:pt x="476" y="8145"/>
                </a:cubicBezTo>
                <a:cubicBezTo>
                  <a:pt x="476" y="8146"/>
                  <a:pt x="477" y="8147"/>
                  <a:pt x="477" y="8147"/>
                </a:cubicBezTo>
                <a:cubicBezTo>
                  <a:pt x="550" y="8258"/>
                  <a:pt x="628" y="8373"/>
                  <a:pt x="716" y="8491"/>
                </a:cubicBezTo>
                <a:cubicBezTo>
                  <a:pt x="820" y="8631"/>
                  <a:pt x="933" y="8773"/>
                  <a:pt x="1052" y="8913"/>
                </a:cubicBezTo>
                <a:cubicBezTo>
                  <a:pt x="1180" y="9066"/>
                  <a:pt x="1326" y="9256"/>
                  <a:pt x="1376" y="9334"/>
                </a:cubicBezTo>
                <a:cubicBezTo>
                  <a:pt x="1425" y="9413"/>
                  <a:pt x="1616" y="9649"/>
                  <a:pt x="1798" y="9859"/>
                </a:cubicBezTo>
                <a:cubicBezTo>
                  <a:pt x="1980" y="10069"/>
                  <a:pt x="2219" y="10345"/>
                  <a:pt x="2330" y="10474"/>
                </a:cubicBezTo>
                <a:cubicBezTo>
                  <a:pt x="2441" y="10603"/>
                  <a:pt x="2713" y="10900"/>
                  <a:pt x="2935" y="11134"/>
                </a:cubicBezTo>
                <a:cubicBezTo>
                  <a:pt x="3156" y="11368"/>
                  <a:pt x="3337" y="11569"/>
                  <a:pt x="3338" y="11582"/>
                </a:cubicBezTo>
                <a:cubicBezTo>
                  <a:pt x="3338" y="11594"/>
                  <a:pt x="3415" y="11716"/>
                  <a:pt x="3508" y="11853"/>
                </a:cubicBezTo>
                <a:cubicBezTo>
                  <a:pt x="3555" y="11921"/>
                  <a:pt x="3606" y="12006"/>
                  <a:pt x="3652" y="12089"/>
                </a:cubicBezTo>
                <a:cubicBezTo>
                  <a:pt x="3652" y="12090"/>
                  <a:pt x="3652" y="12090"/>
                  <a:pt x="3652" y="12091"/>
                </a:cubicBezTo>
                <a:cubicBezTo>
                  <a:pt x="3698" y="12174"/>
                  <a:pt x="3739" y="12254"/>
                  <a:pt x="3762" y="12312"/>
                </a:cubicBezTo>
                <a:cubicBezTo>
                  <a:pt x="3809" y="12427"/>
                  <a:pt x="3861" y="12555"/>
                  <a:pt x="3878" y="12596"/>
                </a:cubicBezTo>
                <a:cubicBezTo>
                  <a:pt x="3896" y="12637"/>
                  <a:pt x="3919" y="12729"/>
                  <a:pt x="3931" y="12800"/>
                </a:cubicBezTo>
                <a:cubicBezTo>
                  <a:pt x="3943" y="12871"/>
                  <a:pt x="3970" y="12996"/>
                  <a:pt x="3989" y="13078"/>
                </a:cubicBezTo>
                <a:cubicBezTo>
                  <a:pt x="4091" y="13507"/>
                  <a:pt x="4115" y="13633"/>
                  <a:pt x="4183" y="14058"/>
                </a:cubicBezTo>
                <a:cubicBezTo>
                  <a:pt x="4237" y="14391"/>
                  <a:pt x="4297" y="14734"/>
                  <a:pt x="4360" y="15062"/>
                </a:cubicBezTo>
                <a:cubicBezTo>
                  <a:pt x="4486" y="15718"/>
                  <a:pt x="4623" y="16318"/>
                  <a:pt x="4724" y="16672"/>
                </a:cubicBezTo>
                <a:cubicBezTo>
                  <a:pt x="4775" y="16850"/>
                  <a:pt x="4816" y="16966"/>
                  <a:pt x="4845" y="16997"/>
                </a:cubicBezTo>
                <a:cubicBezTo>
                  <a:pt x="4862" y="17017"/>
                  <a:pt x="4877" y="17065"/>
                  <a:pt x="4877" y="17104"/>
                </a:cubicBezTo>
                <a:cubicBezTo>
                  <a:pt x="4877" y="17134"/>
                  <a:pt x="4908" y="17214"/>
                  <a:pt x="4981" y="17363"/>
                </a:cubicBezTo>
                <a:cubicBezTo>
                  <a:pt x="5054" y="17513"/>
                  <a:pt x="5166" y="17731"/>
                  <a:pt x="5330" y="18037"/>
                </a:cubicBezTo>
                <a:cubicBezTo>
                  <a:pt x="5448" y="18258"/>
                  <a:pt x="5662" y="18558"/>
                  <a:pt x="5818" y="18721"/>
                </a:cubicBezTo>
                <a:cubicBezTo>
                  <a:pt x="6005" y="18917"/>
                  <a:pt x="6183" y="19204"/>
                  <a:pt x="6183" y="19308"/>
                </a:cubicBezTo>
                <a:cubicBezTo>
                  <a:pt x="6183" y="19348"/>
                  <a:pt x="6220" y="19461"/>
                  <a:pt x="6265" y="19559"/>
                </a:cubicBezTo>
                <a:cubicBezTo>
                  <a:pt x="6338" y="19722"/>
                  <a:pt x="6344" y="19802"/>
                  <a:pt x="6340" y="20442"/>
                </a:cubicBezTo>
                <a:cubicBezTo>
                  <a:pt x="6337" y="20833"/>
                  <a:pt x="6317" y="21246"/>
                  <a:pt x="6292" y="21600"/>
                </a:cubicBezTo>
                <a:lnTo>
                  <a:pt x="21596" y="21600"/>
                </a:lnTo>
                <a:lnTo>
                  <a:pt x="21595" y="16991"/>
                </a:lnTo>
                <a:cubicBezTo>
                  <a:pt x="21594" y="12404"/>
                  <a:pt x="21585" y="11698"/>
                  <a:pt x="21536" y="11636"/>
                </a:cubicBezTo>
                <a:cubicBezTo>
                  <a:pt x="21505" y="11596"/>
                  <a:pt x="21480" y="11538"/>
                  <a:pt x="21480" y="11507"/>
                </a:cubicBezTo>
                <a:cubicBezTo>
                  <a:pt x="21480" y="11438"/>
                  <a:pt x="21280" y="11223"/>
                  <a:pt x="21108" y="11105"/>
                </a:cubicBezTo>
                <a:cubicBezTo>
                  <a:pt x="20840" y="10923"/>
                  <a:pt x="20233" y="10802"/>
                  <a:pt x="19914" y="10868"/>
                </a:cubicBezTo>
                <a:cubicBezTo>
                  <a:pt x="19813" y="10890"/>
                  <a:pt x="19594" y="10927"/>
                  <a:pt x="19425" y="10951"/>
                </a:cubicBezTo>
                <a:cubicBezTo>
                  <a:pt x="18933" y="11022"/>
                  <a:pt x="18289" y="11249"/>
                  <a:pt x="17945" y="11474"/>
                </a:cubicBezTo>
                <a:cubicBezTo>
                  <a:pt x="17871" y="11522"/>
                  <a:pt x="17714" y="11605"/>
                  <a:pt x="17598" y="11658"/>
                </a:cubicBezTo>
                <a:cubicBezTo>
                  <a:pt x="17344" y="11773"/>
                  <a:pt x="16916" y="12096"/>
                  <a:pt x="16296" y="12636"/>
                </a:cubicBezTo>
                <a:cubicBezTo>
                  <a:pt x="15969" y="12920"/>
                  <a:pt x="15769" y="13059"/>
                  <a:pt x="15690" y="13058"/>
                </a:cubicBezTo>
                <a:cubicBezTo>
                  <a:pt x="15510" y="13056"/>
                  <a:pt x="14927" y="12913"/>
                  <a:pt x="14836" y="12847"/>
                </a:cubicBezTo>
                <a:cubicBezTo>
                  <a:pt x="14780" y="12807"/>
                  <a:pt x="14651" y="12618"/>
                  <a:pt x="14549" y="12426"/>
                </a:cubicBezTo>
                <a:cubicBezTo>
                  <a:pt x="14447" y="12235"/>
                  <a:pt x="14262" y="11943"/>
                  <a:pt x="14137" y="11776"/>
                </a:cubicBezTo>
                <a:cubicBezTo>
                  <a:pt x="14011" y="11610"/>
                  <a:pt x="13907" y="11456"/>
                  <a:pt x="13907" y="11436"/>
                </a:cubicBezTo>
                <a:cubicBezTo>
                  <a:pt x="13907" y="11415"/>
                  <a:pt x="13862" y="11311"/>
                  <a:pt x="13806" y="11204"/>
                </a:cubicBezTo>
                <a:cubicBezTo>
                  <a:pt x="13713" y="11026"/>
                  <a:pt x="13708" y="10994"/>
                  <a:pt x="13749" y="10849"/>
                </a:cubicBezTo>
                <a:cubicBezTo>
                  <a:pt x="13776" y="10750"/>
                  <a:pt x="13794" y="10369"/>
                  <a:pt x="13794" y="9855"/>
                </a:cubicBezTo>
                <a:cubicBezTo>
                  <a:pt x="13794" y="9396"/>
                  <a:pt x="13809" y="8950"/>
                  <a:pt x="13829" y="8864"/>
                </a:cubicBezTo>
                <a:cubicBezTo>
                  <a:pt x="13897" y="8572"/>
                  <a:pt x="14021" y="7897"/>
                  <a:pt x="14082" y="7489"/>
                </a:cubicBezTo>
                <a:cubicBezTo>
                  <a:pt x="14116" y="7266"/>
                  <a:pt x="14195" y="6882"/>
                  <a:pt x="14254" y="6638"/>
                </a:cubicBezTo>
                <a:cubicBezTo>
                  <a:pt x="14327" y="6339"/>
                  <a:pt x="14377" y="5995"/>
                  <a:pt x="14406" y="5583"/>
                </a:cubicBezTo>
                <a:cubicBezTo>
                  <a:pt x="14430" y="5247"/>
                  <a:pt x="14479" y="4665"/>
                  <a:pt x="14515" y="4288"/>
                </a:cubicBezTo>
                <a:cubicBezTo>
                  <a:pt x="14553" y="3897"/>
                  <a:pt x="14579" y="3286"/>
                  <a:pt x="14578" y="2863"/>
                </a:cubicBezTo>
                <a:cubicBezTo>
                  <a:pt x="14577" y="2178"/>
                  <a:pt x="14570" y="2097"/>
                  <a:pt x="14477" y="1782"/>
                </a:cubicBezTo>
                <a:cubicBezTo>
                  <a:pt x="14352" y="1360"/>
                  <a:pt x="14286" y="1251"/>
                  <a:pt x="14064" y="1097"/>
                </a:cubicBezTo>
                <a:cubicBezTo>
                  <a:pt x="13901" y="984"/>
                  <a:pt x="13868" y="975"/>
                  <a:pt x="13575" y="975"/>
                </a:cubicBezTo>
                <a:cubicBezTo>
                  <a:pt x="13283" y="975"/>
                  <a:pt x="13252" y="983"/>
                  <a:pt x="13115" y="1088"/>
                </a:cubicBezTo>
                <a:cubicBezTo>
                  <a:pt x="13033" y="1150"/>
                  <a:pt x="12926" y="1283"/>
                  <a:pt x="12877" y="1382"/>
                </a:cubicBezTo>
                <a:cubicBezTo>
                  <a:pt x="12786" y="1563"/>
                  <a:pt x="12627" y="2290"/>
                  <a:pt x="12583" y="2733"/>
                </a:cubicBezTo>
                <a:cubicBezTo>
                  <a:pt x="12570" y="2865"/>
                  <a:pt x="12542" y="3074"/>
                  <a:pt x="12523" y="3196"/>
                </a:cubicBezTo>
                <a:cubicBezTo>
                  <a:pt x="12503" y="3318"/>
                  <a:pt x="12470" y="3552"/>
                  <a:pt x="12447" y="3714"/>
                </a:cubicBezTo>
                <a:cubicBezTo>
                  <a:pt x="12411" y="3975"/>
                  <a:pt x="12286" y="4531"/>
                  <a:pt x="12179" y="4917"/>
                </a:cubicBezTo>
                <a:cubicBezTo>
                  <a:pt x="12142" y="5050"/>
                  <a:pt x="11977" y="5810"/>
                  <a:pt x="11905" y="6175"/>
                </a:cubicBezTo>
                <a:cubicBezTo>
                  <a:pt x="11883" y="6287"/>
                  <a:pt x="11842" y="6453"/>
                  <a:pt x="11813" y="6545"/>
                </a:cubicBezTo>
                <a:cubicBezTo>
                  <a:pt x="11668" y="7006"/>
                  <a:pt x="11480" y="7571"/>
                  <a:pt x="11450" y="7637"/>
                </a:cubicBezTo>
                <a:cubicBezTo>
                  <a:pt x="11432" y="7678"/>
                  <a:pt x="11386" y="7791"/>
                  <a:pt x="11349" y="7889"/>
                </a:cubicBezTo>
                <a:cubicBezTo>
                  <a:pt x="11274" y="8091"/>
                  <a:pt x="11108" y="8307"/>
                  <a:pt x="10956" y="8404"/>
                </a:cubicBezTo>
                <a:cubicBezTo>
                  <a:pt x="10891" y="8445"/>
                  <a:pt x="10780" y="8470"/>
                  <a:pt x="10654" y="8470"/>
                </a:cubicBezTo>
                <a:cubicBezTo>
                  <a:pt x="10461" y="8470"/>
                  <a:pt x="10448" y="8463"/>
                  <a:pt x="10341" y="8312"/>
                </a:cubicBezTo>
                <a:cubicBezTo>
                  <a:pt x="10234" y="8161"/>
                  <a:pt x="10092" y="7707"/>
                  <a:pt x="10050" y="7378"/>
                </a:cubicBezTo>
                <a:cubicBezTo>
                  <a:pt x="10026" y="7198"/>
                  <a:pt x="9885" y="6406"/>
                  <a:pt x="9835" y="6175"/>
                </a:cubicBezTo>
                <a:cubicBezTo>
                  <a:pt x="9816" y="6083"/>
                  <a:pt x="9782" y="5884"/>
                  <a:pt x="9759" y="5732"/>
                </a:cubicBezTo>
                <a:cubicBezTo>
                  <a:pt x="9643" y="4964"/>
                  <a:pt x="9611" y="4834"/>
                  <a:pt x="9371" y="4121"/>
                </a:cubicBezTo>
                <a:cubicBezTo>
                  <a:pt x="8978" y="2955"/>
                  <a:pt x="8868" y="2605"/>
                  <a:pt x="8756" y="2159"/>
                </a:cubicBezTo>
                <a:cubicBezTo>
                  <a:pt x="8644" y="1714"/>
                  <a:pt x="8333" y="758"/>
                  <a:pt x="8213" y="491"/>
                </a:cubicBezTo>
                <a:cubicBezTo>
                  <a:pt x="8119" y="281"/>
                  <a:pt x="7885" y="88"/>
                  <a:pt x="7645" y="0"/>
                </a:cubicBezTo>
                <a:lnTo>
                  <a:pt x="7227" y="0"/>
                </a:lnTo>
                <a:close/>
              </a:path>
            </a:pathLst>
          </a:custGeom>
          <a:ln w="12700">
            <a:miter lim="400000"/>
          </a:ln>
          <a:effectLst>
            <a:outerShdw sx="100000" sy="100000" kx="0" ky="0" algn="b" rotWithShape="0" blurRad="63500" dist="101600" dir="2700000">
              <a:srgbClr val="000000">
                <a:alpha val="50000"/>
              </a:srgbClr>
            </a:outerShdw>
          </a:effectLst>
        </p:spPr>
      </p:pic>
      <p:sp>
        <p:nvSpPr>
          <p:cNvPr id="485" name="1"/>
          <p:cNvSpPr txBox="1"/>
          <p:nvPr/>
        </p:nvSpPr>
        <p:spPr>
          <a:xfrm>
            <a:off x="6615101" y="4694766"/>
            <a:ext cx="302916"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buClrTx/>
              <a:defRPr sz="6000">
                <a:solidFill>
                  <a:srgbClr val="FFF76B"/>
                </a:solidFill>
                <a:latin typeface="Impact"/>
                <a:ea typeface="Impact"/>
                <a:cs typeface="Impact"/>
                <a:sym typeface="Impact"/>
              </a:defRPr>
            </a:lvl1pPr>
          </a:lstStyle>
          <a:p>
            <a:pPr/>
            <a:r>
              <a:t>1</a:t>
            </a:r>
          </a:p>
        </p:txBody>
      </p:sp>
      <p:sp>
        <p:nvSpPr>
          <p:cNvPr id="486" name="2"/>
          <p:cNvSpPr txBox="1"/>
          <p:nvPr/>
        </p:nvSpPr>
        <p:spPr>
          <a:xfrm>
            <a:off x="7327578" y="3615266"/>
            <a:ext cx="395190"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buClrTx/>
              <a:defRPr sz="6000">
                <a:solidFill>
                  <a:srgbClr val="FFF76B"/>
                </a:solidFill>
                <a:latin typeface="Impact"/>
                <a:ea typeface="Impact"/>
                <a:cs typeface="Impact"/>
                <a:sym typeface="Impact"/>
              </a:defRPr>
            </a:lvl1pPr>
          </a:lstStyle>
          <a:p>
            <a:pPr/>
            <a:r>
              <a:t>2</a:t>
            </a:r>
          </a:p>
        </p:txBody>
      </p:sp>
      <p:sp>
        <p:nvSpPr>
          <p:cNvPr id="487" name="3"/>
          <p:cNvSpPr txBox="1"/>
          <p:nvPr/>
        </p:nvSpPr>
        <p:spPr>
          <a:xfrm>
            <a:off x="8400522" y="2954865"/>
            <a:ext cx="416769"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buClrTx/>
              <a:defRPr sz="6000">
                <a:solidFill>
                  <a:srgbClr val="FFF76B"/>
                </a:solidFill>
                <a:latin typeface="Impact"/>
                <a:ea typeface="Impact"/>
                <a:cs typeface="Impact"/>
                <a:sym typeface="Impact"/>
              </a:defRPr>
            </a:lvl1pPr>
          </a:lstStyle>
          <a:p>
            <a:pPr/>
            <a:r>
              <a:t>3</a:t>
            </a:r>
          </a:p>
        </p:txBody>
      </p:sp>
      <p:sp>
        <p:nvSpPr>
          <p:cNvPr id="488" name="4"/>
          <p:cNvSpPr txBox="1"/>
          <p:nvPr/>
        </p:nvSpPr>
        <p:spPr>
          <a:xfrm>
            <a:off x="10146216" y="3170765"/>
            <a:ext cx="393329"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buClrTx/>
              <a:defRPr sz="6000">
                <a:solidFill>
                  <a:srgbClr val="FFF76B"/>
                </a:solidFill>
                <a:latin typeface="Impact"/>
                <a:ea typeface="Impact"/>
                <a:cs typeface="Impact"/>
                <a:sym typeface="Impact"/>
              </a:defRPr>
            </a:lvl1pPr>
          </a:lstStyle>
          <a:p>
            <a:pPr/>
            <a:r>
              <a:t>4</a:t>
            </a:r>
          </a:p>
        </p:txBody>
      </p:sp>
      <p:sp>
        <p:nvSpPr>
          <p:cNvPr id="489" name="5"/>
          <p:cNvSpPr txBox="1"/>
          <p:nvPr/>
        </p:nvSpPr>
        <p:spPr>
          <a:xfrm>
            <a:off x="12082796" y="5774266"/>
            <a:ext cx="421607"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buClrTx/>
              <a:defRPr sz="6000">
                <a:solidFill>
                  <a:srgbClr val="FFF76B"/>
                </a:solidFill>
                <a:latin typeface="Impact"/>
                <a:ea typeface="Impact"/>
                <a:cs typeface="Impact"/>
                <a:sym typeface="Impact"/>
              </a:defRPr>
            </a:lvl1pPr>
          </a:lstStyle>
          <a:p>
            <a:pPr/>
            <a:r>
              <a:t>5</a:t>
            </a:r>
          </a:p>
        </p:txBody>
      </p:sp>
      <p:sp>
        <p:nvSpPr>
          <p:cNvPr id="490" name="Believe"/>
          <p:cNvSpPr/>
          <p:nvPr/>
        </p:nvSpPr>
        <p:spPr>
          <a:xfrm>
            <a:off x="7521786" y="4990570"/>
            <a:ext cx="1677902" cy="657226"/>
          </a:xfrm>
          <a:prstGeom prst="rect">
            <a:avLst/>
          </a:prstGeom>
          <a:solidFill>
            <a:srgbClr val="FFFFFF"/>
          </a:solidFill>
          <a:ln>
            <a:solidFill>
              <a:srgbClr val="000000"/>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buClrTx/>
              <a:defRPr sz="3800">
                <a:solidFill>
                  <a:srgbClr val="000000"/>
                </a:solidFill>
                <a:effectLst>
                  <a:outerShdw sx="100000" sy="100000" kx="0" ky="0" algn="b" rotWithShape="0" blurRad="152400" dist="127000" dir="2700000">
                    <a:srgbClr val="000000">
                      <a:alpha val="61999"/>
                    </a:srgbClr>
                  </a:outerShdw>
                </a:effectLst>
                <a:latin typeface="Berlin Sans FB Demi"/>
                <a:ea typeface="Berlin Sans FB Demi"/>
                <a:cs typeface="Berlin Sans FB Demi"/>
                <a:sym typeface="Berlin Sans FB Demi"/>
              </a:defRPr>
            </a:lvl1pPr>
          </a:lstStyle>
          <a:p>
            <a:pPr/>
            <a:r>
              <a:t>Believe</a:t>
            </a:r>
          </a:p>
        </p:txBody>
      </p:sp>
      <p:sp>
        <p:nvSpPr>
          <p:cNvPr id="491" name="Hear"/>
          <p:cNvSpPr/>
          <p:nvPr/>
        </p:nvSpPr>
        <p:spPr>
          <a:xfrm>
            <a:off x="5428540" y="3516741"/>
            <a:ext cx="1208584"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buClrTx/>
              <a:defRPr sz="3800">
                <a:solidFill>
                  <a:srgbClr val="000000"/>
                </a:solidFill>
                <a:effectLst>
                  <a:outerShdw sx="100000" sy="100000" kx="0" ky="0" algn="b" rotWithShape="0" blurRad="63500" dist="25400" dir="2700000">
                    <a:srgbClr val="000000">
                      <a:alpha val="70000"/>
                    </a:srgbClr>
                  </a:outerShdw>
                </a:effectLst>
                <a:latin typeface="Berlin Sans FB Demi"/>
                <a:ea typeface="Berlin Sans FB Demi"/>
                <a:cs typeface="Berlin Sans FB Demi"/>
                <a:sym typeface="Berlin Sans FB Demi"/>
              </a:defRPr>
            </a:lvl1pPr>
          </a:lstStyle>
          <a:p>
            <a:pPr/>
            <a:r>
              <a:t>Hear</a:t>
            </a:r>
          </a:p>
        </p:txBody>
      </p:sp>
      <p:sp>
        <p:nvSpPr>
          <p:cNvPr id="492" name="Repent"/>
          <p:cNvSpPr/>
          <p:nvPr/>
        </p:nvSpPr>
        <p:spPr>
          <a:xfrm>
            <a:off x="8848513" y="4099717"/>
            <a:ext cx="1677281"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buClrTx/>
              <a:defRPr sz="3800">
                <a:solidFill>
                  <a:srgbClr val="000000"/>
                </a:solidFill>
                <a:effectLst>
                  <a:outerShdw sx="100000" sy="100000" kx="0" ky="0" algn="b" rotWithShape="0" blurRad="63500" dist="25400" dir="2700000">
                    <a:srgbClr val="000000">
                      <a:alpha val="70000"/>
                    </a:srgbClr>
                  </a:outerShdw>
                </a:effectLst>
                <a:latin typeface="Berlin Sans FB Demi"/>
                <a:ea typeface="Berlin Sans FB Demi"/>
                <a:cs typeface="Berlin Sans FB Demi"/>
                <a:sym typeface="Berlin Sans FB Demi"/>
              </a:defRPr>
            </a:lvl1pPr>
          </a:lstStyle>
          <a:p>
            <a:pPr/>
            <a:r>
              <a:t>Repent</a:t>
            </a:r>
          </a:p>
        </p:txBody>
      </p:sp>
      <p:sp>
        <p:nvSpPr>
          <p:cNvPr id="493" name="Confess"/>
          <p:cNvSpPr/>
          <p:nvPr/>
        </p:nvSpPr>
        <p:spPr>
          <a:xfrm>
            <a:off x="10710139" y="4828116"/>
            <a:ext cx="1724882"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buClrTx/>
              <a:defRPr sz="3800">
                <a:solidFill>
                  <a:srgbClr val="000000"/>
                </a:solidFill>
                <a:effectLst>
                  <a:outerShdw sx="100000" sy="100000" kx="0" ky="0" algn="b" rotWithShape="0" blurRad="63500" dist="25400" dir="2700000">
                    <a:srgbClr val="000000">
                      <a:alpha val="70000"/>
                    </a:srgbClr>
                  </a:outerShdw>
                </a:effectLst>
                <a:latin typeface="Berlin Sans FB Demi"/>
                <a:ea typeface="Berlin Sans FB Demi"/>
                <a:cs typeface="Berlin Sans FB Demi"/>
                <a:sym typeface="Berlin Sans FB Demi"/>
              </a:defRPr>
            </a:lvl1pPr>
          </a:lstStyle>
          <a:p>
            <a:pPr/>
            <a:r>
              <a:t>Confess</a:t>
            </a:r>
          </a:p>
        </p:txBody>
      </p:sp>
      <p:sp>
        <p:nvSpPr>
          <p:cNvPr id="494" name="Be Baptized"/>
          <p:cNvSpPr/>
          <p:nvPr/>
        </p:nvSpPr>
        <p:spPr>
          <a:xfrm>
            <a:off x="8529432" y="5907616"/>
            <a:ext cx="2760539"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buClrTx/>
              <a:defRPr sz="3800">
                <a:solidFill>
                  <a:srgbClr val="000000"/>
                </a:solidFill>
                <a:effectLst>
                  <a:outerShdw sx="100000" sy="100000" kx="0" ky="0" algn="b" rotWithShape="0" blurRad="63500" dist="25400" dir="2700000">
                    <a:srgbClr val="000000">
                      <a:alpha val="70000"/>
                    </a:srgbClr>
                  </a:outerShdw>
                </a:effectLst>
                <a:latin typeface="Berlin Sans FB Demi"/>
                <a:ea typeface="Berlin Sans FB Demi"/>
                <a:cs typeface="Berlin Sans FB Demi"/>
                <a:sym typeface="Berlin Sans FB Demi"/>
              </a:defRPr>
            </a:lvl1pPr>
          </a:lstStyle>
          <a:p>
            <a:pPr/>
            <a:r>
              <a:t>Be Baptized</a:t>
            </a:r>
          </a:p>
        </p:txBody>
      </p:sp>
      <p:cxnSp>
        <p:nvCxnSpPr>
          <p:cNvPr id="495" name="Connection Line"/>
          <p:cNvCxnSpPr>
            <a:stCxn id="491" idx="0"/>
            <a:endCxn id="485" idx="0"/>
          </p:cNvCxnSpPr>
          <p:nvPr/>
        </p:nvCxnSpPr>
        <p:spPr>
          <a:xfrm>
            <a:off x="6032831" y="3853291"/>
            <a:ext cx="733729" cy="1311376"/>
          </a:xfrm>
          <a:prstGeom prst="straightConnector1">
            <a:avLst/>
          </a:prstGeom>
          <a:ln w="76200">
            <a:solidFill>
              <a:srgbClr val="FF2600">
                <a:alpha val="58000"/>
              </a:srgbClr>
            </a:solidFill>
            <a:headEnd type="triangle"/>
            <a:tailEnd type="triangle"/>
          </a:ln>
        </p:spPr>
      </p:cxnSp>
      <p:cxnSp>
        <p:nvCxnSpPr>
          <p:cNvPr id="496" name="Connection Line"/>
          <p:cNvCxnSpPr>
            <a:stCxn id="486" idx="0"/>
            <a:endCxn id="490" idx="0"/>
          </p:cNvCxnSpPr>
          <p:nvPr/>
        </p:nvCxnSpPr>
        <p:spPr>
          <a:xfrm>
            <a:off x="7525172" y="4085166"/>
            <a:ext cx="835565" cy="1234018"/>
          </a:xfrm>
          <a:prstGeom prst="straightConnector1">
            <a:avLst/>
          </a:prstGeom>
          <a:ln w="76200">
            <a:solidFill>
              <a:srgbClr val="FF2600">
                <a:alpha val="58000"/>
              </a:srgbClr>
            </a:solidFill>
            <a:headEnd type="triangle"/>
            <a:tailEnd type="triangle"/>
          </a:ln>
        </p:spPr>
      </p:cxnSp>
      <p:cxnSp>
        <p:nvCxnSpPr>
          <p:cNvPr id="497" name="Connection Line"/>
          <p:cNvCxnSpPr>
            <a:stCxn id="487" idx="0"/>
            <a:endCxn id="492" idx="0"/>
          </p:cNvCxnSpPr>
          <p:nvPr/>
        </p:nvCxnSpPr>
        <p:spPr>
          <a:xfrm>
            <a:off x="8608906" y="3424765"/>
            <a:ext cx="1078248" cy="1011503"/>
          </a:xfrm>
          <a:prstGeom prst="straightConnector1">
            <a:avLst/>
          </a:prstGeom>
          <a:ln w="76200">
            <a:solidFill>
              <a:srgbClr val="FF2600">
                <a:alpha val="58000"/>
              </a:srgbClr>
            </a:solidFill>
            <a:headEnd type="triangle"/>
            <a:tailEnd type="triangle"/>
          </a:ln>
        </p:spPr>
      </p:cxnSp>
      <p:cxnSp>
        <p:nvCxnSpPr>
          <p:cNvPr id="498" name="Connection Line"/>
          <p:cNvCxnSpPr>
            <a:stCxn id="488" idx="0"/>
            <a:endCxn id="493" idx="0"/>
          </p:cNvCxnSpPr>
          <p:nvPr/>
        </p:nvCxnSpPr>
        <p:spPr>
          <a:xfrm>
            <a:off x="10342880" y="3640665"/>
            <a:ext cx="1229701" cy="1524002"/>
          </a:xfrm>
          <a:prstGeom prst="straightConnector1">
            <a:avLst/>
          </a:prstGeom>
          <a:ln w="76200">
            <a:solidFill>
              <a:srgbClr val="FF2600">
                <a:alpha val="58000"/>
              </a:srgbClr>
            </a:solidFill>
            <a:headEnd type="triangle"/>
            <a:tailEnd type="triangle"/>
          </a:ln>
        </p:spPr>
      </p:cxnSp>
      <p:cxnSp>
        <p:nvCxnSpPr>
          <p:cNvPr id="499" name="Connection Line"/>
          <p:cNvCxnSpPr>
            <a:stCxn id="489" idx="0"/>
            <a:endCxn id="494" idx="0"/>
          </p:cNvCxnSpPr>
          <p:nvPr/>
        </p:nvCxnSpPr>
        <p:spPr>
          <a:xfrm flipH="1">
            <a:off x="9909701" y="6244166"/>
            <a:ext cx="2383899" cy="1"/>
          </a:xfrm>
          <a:prstGeom prst="straightConnector1">
            <a:avLst/>
          </a:prstGeom>
          <a:ln w="76200">
            <a:solidFill>
              <a:srgbClr val="FF2600">
                <a:alpha val="58000"/>
              </a:srgbClr>
            </a:solidFill>
            <a:headEnd type="triangle"/>
            <a:tailEnd type="triangle"/>
          </a:ln>
        </p:spPr>
      </p:cxnSp>
      <p:pic>
        <p:nvPicPr>
          <p:cNvPr id="500" name="401460968_640.tiff" descr="401460968_640.tiff"/>
          <p:cNvPicPr>
            <a:picLocks noChangeAspect="1"/>
          </p:cNvPicPr>
          <p:nvPr/>
        </p:nvPicPr>
        <p:blipFill>
          <a:blip r:embed="rId5">
            <a:extLst/>
          </a:blip>
          <a:srcRect l="9426" t="25659" r="9075" b="30774"/>
          <a:stretch>
            <a:fillRect/>
          </a:stretch>
        </p:blipFill>
        <p:spPr>
          <a:xfrm>
            <a:off x="6500047" y="7427580"/>
            <a:ext cx="6374263" cy="1916636"/>
          </a:xfrm>
          <a:prstGeom prst="rect">
            <a:avLst/>
          </a:prstGeom>
          <a:ln w="12700">
            <a:miter lim="400000"/>
          </a:ln>
          <a:effectLst>
            <a:outerShdw sx="100000" sy="100000" kx="0" ky="0" algn="b" rotWithShape="0" blurRad="165100" dist="88900" dir="2700000">
              <a:srgbClr val="000000"/>
            </a:outerShdw>
          </a:effectLst>
        </p:spPr>
      </p:pic>
      <p:sp>
        <p:nvSpPr>
          <p:cNvPr id="501" name="The Challenge of"/>
          <p:cNvSpPr txBox="1"/>
          <p:nvPr/>
        </p:nvSpPr>
        <p:spPr>
          <a:xfrm>
            <a:off x="133432" y="105833"/>
            <a:ext cx="6836670" cy="14732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200">
                <a:solidFill>
                  <a:srgbClr val="FFFFFF"/>
                </a:solidFill>
                <a:effectLst>
                  <a:outerShdw sx="100000" sy="100000" kx="0" ky="0" algn="b" rotWithShape="0" blurRad="63500" dist="63500" dir="2113404">
                    <a:srgbClr val="000000"/>
                  </a:outerShdw>
                </a:effectLst>
                <a:uFill>
                  <a:solidFill>
                    <a:srgbClr val="000000"/>
                  </a:solidFill>
                </a:uFill>
                <a:latin typeface="Zapfino"/>
                <a:ea typeface="Zapfino"/>
                <a:cs typeface="Zapfino"/>
                <a:sym typeface="Zapfino"/>
              </a:defRPr>
            </a:lvl1pPr>
          </a:lstStyle>
          <a:p>
            <a:pPr/>
            <a:r>
              <a:t>The Challenge of</a:t>
            </a:r>
          </a:p>
        </p:txBody>
      </p:sp>
      <p:pic>
        <p:nvPicPr>
          <p:cNvPr id="502" name="Image" descr="Image"/>
          <p:cNvPicPr>
            <a:picLocks noChangeAspect="0"/>
          </p:cNvPicPr>
          <p:nvPr/>
        </p:nvPicPr>
        <p:blipFill>
          <a:blip r:embed="rId6">
            <a:extLst/>
          </a:blip>
          <a:stretch>
            <a:fillRect/>
          </a:stretch>
        </p:blipFill>
        <p:spPr>
          <a:xfrm>
            <a:off x="5282538" y="-136988"/>
            <a:ext cx="7715912" cy="2289043"/>
          </a:xfrm>
          <a:prstGeom prst="rect">
            <a:avLst/>
          </a:prstGeom>
          <a:ln w="12700">
            <a:miter lim="400000"/>
          </a:ln>
          <a:effectLst>
            <a:outerShdw sx="100000" sy="100000" kx="0" ky="0" algn="b" rotWithShape="0" blurRad="127000" dist="88900" dir="19114210">
              <a:srgbClr val="000000"/>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4" name="300_HQ_Stunning_Wallpapers-5.jpg_elephant-bleu-2560x1600.png" descr="300_HQ_Stunning_Wallpapers-5.jpg_elephant-bleu-2560x1600.png"/>
          <p:cNvPicPr>
            <a:picLocks noChangeAspect="0"/>
          </p:cNvPicPr>
          <p:nvPr/>
        </p:nvPicPr>
        <p:blipFill>
          <a:blip r:embed="rId2">
            <a:extLst/>
          </a:blip>
          <a:stretch>
            <a:fillRect/>
          </a:stretch>
        </p:blipFill>
        <p:spPr>
          <a:xfrm>
            <a:off x="-6350" y="-19050"/>
            <a:ext cx="13017500" cy="9791700"/>
          </a:xfrm>
          <a:prstGeom prst="rect">
            <a:avLst/>
          </a:prstGeom>
          <a:ln w="12700">
            <a:miter lim="400000"/>
          </a:ln>
        </p:spPr>
      </p:pic>
      <p:sp>
        <p:nvSpPr>
          <p:cNvPr id="505" name="W. 65th St. church of Christ - April 16,2006"/>
          <p:cNvSpPr txBox="1"/>
          <p:nvPr/>
        </p:nvSpPr>
        <p:spPr>
          <a:xfrm>
            <a:off x="6610773" y="9142307"/>
            <a:ext cx="6394027"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buClr>
                <a:srgbClr val="000000"/>
              </a:buClr>
              <a:defRPr sz="1800">
                <a:solidFill>
                  <a:srgbClr val="72675A"/>
                </a:solidFill>
                <a:uFill>
                  <a:solidFill>
                    <a:srgbClr val="000000"/>
                  </a:solidFill>
                </a:uFill>
              </a:defRPr>
            </a:lvl1pPr>
          </a:lstStyle>
          <a:p>
            <a:pPr/>
            <a:r>
              <a:t>W. 65th St. church of Christ - April 16,2006</a:t>
            </a:r>
          </a:p>
        </p:txBody>
      </p:sp>
      <p:sp>
        <p:nvSpPr>
          <p:cNvPr id="506" name="Rectangle"/>
          <p:cNvSpPr/>
          <p:nvPr/>
        </p:nvSpPr>
        <p:spPr>
          <a:xfrm>
            <a:off x="-1" y="-1"/>
            <a:ext cx="13004802" cy="9753601"/>
          </a:xfrm>
          <a:prstGeom prst="rect">
            <a:avLst/>
          </a:prstGeom>
          <a:solidFill>
            <a:srgbClr val="000000"/>
          </a:solidFill>
          <a:ln w="12700">
            <a:solidFill>
              <a:srgbClr val="000000"/>
            </a:solidFill>
          </a:ln>
          <a:effectLst>
            <a:outerShdw sx="100000" sy="100000" kx="0" ky="0" algn="b" rotWithShape="0" blurRad="50800" dist="38100" dir="5400000">
              <a:srgbClr val="000000">
                <a:alpha val="40000"/>
              </a:srgbClr>
            </a:outerShdw>
          </a:effectLst>
        </p:spPr>
        <p:txBody>
          <a:bodyPr lIns="50800" tIns="50800" rIns="50800" bIns="50800" anchor="ctr"/>
          <a:lstStyle/>
          <a:p>
            <a:pPr algn="l" defTabSz="1295400">
              <a:buClr>
                <a:srgbClr val="000000"/>
              </a:buClr>
              <a:defRPr sz="3600">
                <a:solidFill>
                  <a:srgbClr val="000000"/>
                </a:solidFill>
                <a:uFill>
                  <a:solidFill>
                    <a:srgbClr val="000000"/>
                  </a:solidFill>
                </a:uFill>
              </a:defRPr>
            </a:pPr>
          </a:p>
        </p:txBody>
      </p:sp>
      <p:sp>
        <p:nvSpPr>
          <p:cNvPr id="507" name="Don McClain"/>
          <p:cNvSpPr txBox="1"/>
          <p:nvPr/>
        </p:nvSpPr>
        <p:spPr>
          <a:xfrm>
            <a:off x="-1" y="9142307"/>
            <a:ext cx="5310295"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buClr>
                <a:srgbClr val="000000"/>
              </a:buClr>
              <a:defRPr sz="1800">
                <a:solidFill>
                  <a:srgbClr val="72675A"/>
                </a:solidFill>
                <a:uFill>
                  <a:solidFill>
                    <a:srgbClr val="000000"/>
                  </a:solidFill>
                </a:uFill>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509" name="300_HQ_Stunning_Wallpapers-5.jpg_elephant-bleu-2560x1600.png" descr="300_HQ_Stunning_Wallpapers-5.jpg_elephant-bleu-2560x1600.png"/>
          <p:cNvPicPr>
            <a:picLocks noChangeAspect="0"/>
          </p:cNvPicPr>
          <p:nvPr/>
        </p:nvPicPr>
        <p:blipFill>
          <a:blip r:embed="rId2">
            <a:extLst/>
          </a:blip>
          <a:stretch>
            <a:fillRect/>
          </a:stretch>
        </p:blipFill>
        <p:spPr>
          <a:xfrm>
            <a:off x="-6350" y="-19050"/>
            <a:ext cx="13017500" cy="9791700"/>
          </a:xfrm>
          <a:prstGeom prst="rect">
            <a:avLst/>
          </a:prstGeom>
          <a:ln w="12700">
            <a:miter lim="400000"/>
          </a:ln>
        </p:spPr>
      </p:pic>
      <p:pic>
        <p:nvPicPr>
          <p:cNvPr id="510" name="Image" descr="Image"/>
          <p:cNvPicPr>
            <a:picLocks noChangeAspect="0"/>
          </p:cNvPicPr>
          <p:nvPr/>
        </p:nvPicPr>
        <p:blipFill>
          <a:blip r:embed="rId3">
            <a:extLst/>
          </a:blip>
          <a:stretch>
            <a:fillRect/>
          </a:stretch>
        </p:blipFill>
        <p:spPr>
          <a:xfrm>
            <a:off x="-1" y="4233"/>
            <a:ext cx="13004801" cy="9787991"/>
          </a:xfrm>
          <a:prstGeom prst="rect">
            <a:avLst/>
          </a:prstGeom>
          <a:ln w="12700">
            <a:miter lim="400000"/>
          </a:ln>
        </p:spPr>
      </p:pic>
      <p:sp>
        <p:nvSpPr>
          <p:cNvPr id="511" name="The Challenge of"/>
          <p:cNvSpPr txBox="1"/>
          <p:nvPr/>
        </p:nvSpPr>
        <p:spPr>
          <a:xfrm>
            <a:off x="133432" y="105833"/>
            <a:ext cx="6836670" cy="14732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200">
                <a:solidFill>
                  <a:srgbClr val="FFFFFF"/>
                </a:solidFill>
                <a:effectLst>
                  <a:outerShdw sx="100000" sy="100000" kx="0" ky="0" algn="b" rotWithShape="0" blurRad="63500" dist="63500" dir="2113404">
                    <a:srgbClr val="000000"/>
                  </a:outerShdw>
                </a:effectLst>
                <a:uFill>
                  <a:solidFill>
                    <a:srgbClr val="000000"/>
                  </a:solidFill>
                </a:uFill>
                <a:latin typeface="Zapfino"/>
                <a:ea typeface="Zapfino"/>
                <a:cs typeface="Zapfino"/>
                <a:sym typeface="Zapfino"/>
              </a:defRPr>
            </a:lvl1pPr>
          </a:lstStyle>
          <a:p>
            <a:pPr/>
            <a:r>
              <a:t>The Challenge of</a:t>
            </a:r>
          </a:p>
        </p:txBody>
      </p:sp>
      <p:pic>
        <p:nvPicPr>
          <p:cNvPr id="512" name="Image" descr="Image"/>
          <p:cNvPicPr>
            <a:picLocks noChangeAspect="0"/>
          </p:cNvPicPr>
          <p:nvPr/>
        </p:nvPicPr>
        <p:blipFill>
          <a:blip r:embed="rId4">
            <a:extLst/>
          </a:blip>
          <a:stretch>
            <a:fillRect/>
          </a:stretch>
        </p:blipFill>
        <p:spPr>
          <a:xfrm>
            <a:off x="5282538" y="-136988"/>
            <a:ext cx="7715912" cy="2289043"/>
          </a:xfrm>
          <a:prstGeom prst="rect">
            <a:avLst/>
          </a:prstGeom>
          <a:ln w="12700">
            <a:miter lim="400000"/>
          </a:ln>
          <a:effectLst>
            <a:outerShdw sx="100000" sy="100000" kx="0" ky="0" algn="b" rotWithShape="0" blurRad="127000" dist="88900" dir="19114210">
              <a:srgbClr val="000000"/>
            </a:outerShdw>
          </a:effectLst>
        </p:spPr>
      </p:pic>
      <p:sp>
        <p:nvSpPr>
          <p:cNvPr id="513" name="Charts by Don McClain…"/>
          <p:cNvSpPr/>
          <p:nvPr/>
        </p:nvSpPr>
        <p:spPr>
          <a:xfrm>
            <a:off x="441050" y="6267522"/>
            <a:ext cx="12122699" cy="31066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buClrTx/>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July 29, 2018</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P.O. Box 190062, Little Rock AR 72219 / 501-568-1062</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Email – </a:t>
            </a:r>
            <a:r>
              <a:rPr>
                <a:hlinkClick r:id="rId5" invalidUrl="" action="" tgtFrame="" tooltip="" history="1" highlightClick="0" endSnd="0"/>
              </a:rPr>
              <a:t>donmcclain@sbcglobal.net</a:t>
            </a:r>
            <a:r>
              <a:t>  </a:t>
            </a:r>
          </a:p>
          <a:p>
            <a:pPr defTabSz="457200">
              <a:buClrTx/>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 </a:t>
            </a:r>
            <a:r>
              <a:rPr>
                <a:hlinkClick r:id="rId6" invalidUrl="" action="" tgtFrame="" tooltip="" history="1" highlightClick="0" endSnd="0"/>
              </a:rPr>
              <a:t>http://w65stchurchofchrist.com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 name="Image" descr="Image"/>
          <p:cNvPicPr>
            <a:picLocks noChangeAspect="0"/>
          </p:cNvPicPr>
          <p:nvPr>
            <p:ph type="pic" idx="13"/>
          </p:nvPr>
        </p:nvPicPr>
        <p:blipFill>
          <a:blip r:embed="rId2">
            <a:extLst/>
          </a:blip>
          <a:srcRect l="2540" t="0" r="2540" b="9889"/>
          <a:stretch>
            <a:fillRect/>
          </a:stretch>
        </p:blipFill>
        <p:spPr>
          <a:xfrm>
            <a:off x="-2349" y="0"/>
            <a:ext cx="13009309" cy="9753600"/>
          </a:xfrm>
          <a:prstGeom prst="rect">
            <a:avLst/>
          </a:prstGeom>
        </p:spPr>
      </p:pic>
      <p:sp>
        <p:nvSpPr>
          <p:cNvPr id="516" name="1 Thessalonians 1:6–10 (NKJV)…"/>
          <p:cNvSpPr txBox="1"/>
          <p:nvPr/>
        </p:nvSpPr>
        <p:spPr>
          <a:xfrm>
            <a:off x="420466" y="442408"/>
            <a:ext cx="12163868" cy="65151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buClrTx/>
              <a:defRPr>
                <a:solidFill>
                  <a:srgbClr val="FFFFFF"/>
                </a:solidFill>
                <a:effectLst>
                  <a:outerShdw sx="100000" sy="100000" kx="0" ky="0" algn="b" rotWithShape="0" blurRad="12700" dist="63500" dir="1500056">
                    <a:srgbClr val="000000"/>
                  </a:outerShdw>
                </a:effectLst>
                <a:latin typeface="Thames Nude Roman"/>
                <a:ea typeface="Thames Nude Roman"/>
                <a:cs typeface="Thames Nude Roman"/>
                <a:sym typeface="Thames Nude Roman"/>
              </a:defRPr>
            </a:pPr>
            <a:r>
              <a:t>1 Thessalonians 1:6–10 (NKJV)</a:t>
            </a:r>
          </a:p>
          <a:p>
            <a:pPr defTabSz="457200">
              <a:buClrTx/>
              <a:defRPr sz="5900">
                <a:solidFill>
                  <a:srgbClr val="FFFFFF"/>
                </a:solidFill>
                <a:effectLst>
                  <a:outerShdw sx="100000" sy="100000" kx="0" ky="0" algn="b" rotWithShape="0" blurRad="12700" dist="63500" dir="1500056">
                    <a:srgbClr val="000000"/>
                  </a:outerShdw>
                </a:effectLst>
                <a:latin typeface="Hoefler Text"/>
                <a:ea typeface="Hoefler Text"/>
                <a:cs typeface="Hoefler Text"/>
                <a:sym typeface="Hoefler Text"/>
              </a:defRPr>
            </a:pPr>
            <a:r>
              <a:rPr baseline="31999"/>
              <a:t>6</a:t>
            </a:r>
            <a:r>
              <a:t> And you became followers of us and of the Lord, having received the word in much affliction, with joy of the Holy Spirit, </a:t>
            </a:r>
            <a:r>
              <a:rPr baseline="31999"/>
              <a:t>7</a:t>
            </a:r>
            <a:r>
              <a:t> so that you became examples to all in Macedonia and Achaia who believe.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 name="Image" descr="Image"/>
          <p:cNvPicPr>
            <a:picLocks noChangeAspect="0"/>
          </p:cNvPicPr>
          <p:nvPr>
            <p:ph type="pic" idx="13"/>
          </p:nvPr>
        </p:nvPicPr>
        <p:blipFill>
          <a:blip r:embed="rId2">
            <a:extLst/>
          </a:blip>
          <a:srcRect l="2540" t="0" r="2540" b="9889"/>
          <a:stretch>
            <a:fillRect/>
          </a:stretch>
        </p:blipFill>
        <p:spPr>
          <a:xfrm>
            <a:off x="-2349" y="0"/>
            <a:ext cx="13009309" cy="9753600"/>
          </a:xfrm>
          <a:prstGeom prst="rect">
            <a:avLst/>
          </a:prstGeom>
        </p:spPr>
      </p:pic>
      <p:sp>
        <p:nvSpPr>
          <p:cNvPr id="519" name="1 Thessalonians 1:6–10 (NKJV)…"/>
          <p:cNvSpPr txBox="1"/>
          <p:nvPr/>
        </p:nvSpPr>
        <p:spPr>
          <a:xfrm>
            <a:off x="420466" y="442408"/>
            <a:ext cx="12163868" cy="67437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buClrTx/>
              <a:defRPr>
                <a:solidFill>
                  <a:srgbClr val="FFFFFF"/>
                </a:solidFill>
                <a:effectLst>
                  <a:outerShdw sx="100000" sy="100000" kx="0" ky="0" algn="b" rotWithShape="0" blurRad="12700" dist="63500" dir="1500056">
                    <a:srgbClr val="000000"/>
                  </a:outerShdw>
                </a:effectLst>
                <a:latin typeface="Thames Nude Roman"/>
                <a:ea typeface="Thames Nude Roman"/>
                <a:cs typeface="Thames Nude Roman"/>
                <a:sym typeface="Thames Nude Roman"/>
              </a:defRPr>
            </a:pPr>
            <a:r>
              <a:t>1 Thessalonians 1:6–10 (NKJV)</a:t>
            </a:r>
          </a:p>
          <a:p>
            <a:pPr defTabSz="457200">
              <a:buClrTx/>
              <a:defRPr sz="6200">
                <a:solidFill>
                  <a:srgbClr val="FFFFFF"/>
                </a:solidFill>
                <a:effectLst>
                  <a:outerShdw sx="100000" sy="100000" kx="0" ky="0" algn="b" rotWithShape="0" blurRad="12700" dist="63500" dir="1500056">
                    <a:srgbClr val="000000"/>
                  </a:outerShdw>
                </a:effectLst>
                <a:latin typeface="Hoefler Text"/>
                <a:ea typeface="Hoefler Text"/>
                <a:cs typeface="Hoefler Text"/>
                <a:sym typeface="Hoefler Text"/>
              </a:defRPr>
            </a:pPr>
            <a:r>
              <a:rPr baseline="31999"/>
              <a:t>8</a:t>
            </a:r>
            <a:r>
              <a:t> For from you the word of the Lord has sounded forth, not only in Macedonia and Achaia, but also in every place. Your faith toward God has gone out, so that we do not need to say anything.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1" name="Image" descr="Image"/>
          <p:cNvPicPr>
            <a:picLocks noChangeAspect="0"/>
          </p:cNvPicPr>
          <p:nvPr>
            <p:ph type="pic" idx="13"/>
          </p:nvPr>
        </p:nvPicPr>
        <p:blipFill>
          <a:blip r:embed="rId2">
            <a:extLst/>
          </a:blip>
          <a:srcRect l="2540" t="0" r="2540" b="9889"/>
          <a:stretch>
            <a:fillRect/>
          </a:stretch>
        </p:blipFill>
        <p:spPr>
          <a:xfrm>
            <a:off x="-2349" y="0"/>
            <a:ext cx="13009309" cy="9753600"/>
          </a:xfrm>
          <a:prstGeom prst="rect">
            <a:avLst/>
          </a:prstGeom>
        </p:spPr>
      </p:pic>
      <p:sp>
        <p:nvSpPr>
          <p:cNvPr id="522" name="1 Thessalonians 1:6–10 (NKJV)…"/>
          <p:cNvSpPr txBox="1"/>
          <p:nvPr/>
        </p:nvSpPr>
        <p:spPr>
          <a:xfrm>
            <a:off x="420466" y="442408"/>
            <a:ext cx="12163868" cy="69723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buClrTx/>
              <a:defRPr>
                <a:solidFill>
                  <a:srgbClr val="FFFFFF"/>
                </a:solidFill>
                <a:effectLst>
                  <a:outerShdw sx="100000" sy="100000" kx="0" ky="0" algn="b" rotWithShape="0" blurRad="12700" dist="63500" dir="1500056">
                    <a:srgbClr val="000000"/>
                  </a:outerShdw>
                </a:effectLst>
                <a:latin typeface="Thames Nude Roman"/>
                <a:ea typeface="Thames Nude Roman"/>
                <a:cs typeface="Thames Nude Roman"/>
                <a:sym typeface="Thames Nude Roman"/>
              </a:defRPr>
            </a:pPr>
            <a:r>
              <a:t>1 Thessalonians 1:6–10 (NKJV)</a:t>
            </a:r>
          </a:p>
          <a:p>
            <a:pPr defTabSz="457200">
              <a:buClrTx/>
              <a:defRPr sz="5500">
                <a:solidFill>
                  <a:srgbClr val="FFFFFF"/>
                </a:solidFill>
                <a:effectLst>
                  <a:outerShdw sx="100000" sy="100000" kx="0" ky="0" algn="b" rotWithShape="0" blurRad="12700" dist="63500" dir="1500056">
                    <a:srgbClr val="000000"/>
                  </a:outerShdw>
                </a:effectLst>
                <a:latin typeface="Hoefler Text"/>
                <a:ea typeface="Hoefler Text"/>
                <a:cs typeface="Hoefler Text"/>
                <a:sym typeface="Hoefler Text"/>
              </a:defRPr>
            </a:pPr>
            <a:r>
              <a:rPr baseline="31999"/>
              <a:t>9</a:t>
            </a:r>
            <a:r>
              <a:t> For they themselves declare concerning us what manner of entry we had to you, and how you turned to God from idols to serve the living and true God, </a:t>
            </a:r>
            <a:r>
              <a:rPr baseline="31999"/>
              <a:t>10</a:t>
            </a:r>
            <a:r>
              <a:t> and to wait for His Son from heaven, whom He raised from the dead, </a:t>
            </a:r>
            <a:r>
              <a:rPr i="1"/>
              <a:t>even</a:t>
            </a:r>
            <a:r>
              <a:t> Jesus who delivers us from the wrath to come.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The Lost &amp; Found Sheep, Coin &amp; Son"/>
          <p:cNvSpPr txBox="1"/>
          <p:nvPr/>
        </p:nvSpPr>
        <p:spPr>
          <a:xfrm>
            <a:off x="256407" y="169333"/>
            <a:ext cx="12491986" cy="711201"/>
          </a:xfrm>
          <a:prstGeom prst="rect">
            <a:avLst/>
          </a:prstGeom>
          <a:solidFill>
            <a:srgbClr val="525252"/>
          </a:solidFill>
          <a:ln w="12700">
            <a:miter lim="400000"/>
          </a:ln>
          <a:effectLst>
            <a:outerShdw sx="100000" sy="100000" kx="0" ky="0" algn="b" rotWithShape="0" blurRad="165100" dist="162171" dir="2453216">
              <a:srgbClr val="000000">
                <a:alpha val="9917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buClrTx/>
              <a:defRPr spc="68" sz="3300">
                <a:solidFill>
                  <a:srgbClr val="FEFEFE"/>
                </a:solidFill>
                <a:effectLst>
                  <a:outerShdw sx="100000" sy="100000" kx="0" ky="0" algn="b" rotWithShape="0" blurRad="101600" dist="76200" dir="2700000">
                    <a:srgbClr val="000000"/>
                  </a:outerShdw>
                </a:effectLst>
                <a:latin typeface="Thames Nude Roman"/>
                <a:ea typeface="Thames Nude Roman"/>
                <a:cs typeface="Thames Nude Roman"/>
                <a:sym typeface="Thames Nude Roman"/>
              </a:defRPr>
            </a:lvl1pPr>
          </a:lstStyle>
          <a:p>
            <a:pPr/>
            <a:r>
              <a:t>The Lost &amp; Found Sheep, Coin &amp; Son</a:t>
            </a:r>
          </a:p>
        </p:txBody>
      </p:sp>
      <p:pic>
        <p:nvPicPr>
          <p:cNvPr id="282" name="Contrasting The Attitude of the Pharisees &amp; Jesus Toward Sinners" descr="Contrasting The Attitude of the Pharisees &amp; Jesus Toward Sinners"/>
          <p:cNvPicPr>
            <a:picLocks noChangeAspect="0"/>
          </p:cNvPicPr>
          <p:nvPr/>
        </p:nvPicPr>
        <p:blipFill>
          <a:blip r:embed="rId2">
            <a:extLst/>
          </a:blip>
          <a:stretch>
            <a:fillRect/>
          </a:stretch>
        </p:blipFill>
        <p:spPr>
          <a:xfrm>
            <a:off x="-12701" y="952076"/>
            <a:ext cx="13030202" cy="2240281"/>
          </a:xfrm>
          <a:prstGeom prst="rect">
            <a:avLst/>
          </a:prstGeom>
        </p:spPr>
      </p:pic>
      <p:sp>
        <p:nvSpPr>
          <p:cNvPr id="283" name="Jesus responds with a parabolic triptych . . ."/>
          <p:cNvSpPr txBox="1"/>
          <p:nvPr/>
        </p:nvSpPr>
        <p:spPr>
          <a:xfrm>
            <a:off x="307812" y="3263899"/>
            <a:ext cx="12389176" cy="8081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47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Jesus responds with a parabolic triptych . . .</a:t>
            </a:r>
          </a:p>
        </p:txBody>
      </p:sp>
      <p:pic>
        <p:nvPicPr>
          <p:cNvPr id="284" name="Image" descr="Image"/>
          <p:cNvPicPr>
            <a:picLocks noChangeAspect="1"/>
          </p:cNvPicPr>
          <p:nvPr/>
        </p:nvPicPr>
        <p:blipFill>
          <a:blip r:embed="rId3">
            <a:extLst/>
          </a:blip>
          <a:stretch>
            <a:fillRect/>
          </a:stretch>
        </p:blipFill>
        <p:spPr>
          <a:xfrm>
            <a:off x="537019" y="5817658"/>
            <a:ext cx="3429001" cy="3378201"/>
          </a:xfrm>
          <a:prstGeom prst="rect">
            <a:avLst/>
          </a:prstGeom>
          <a:ln w="12700">
            <a:miter lim="400000"/>
          </a:ln>
          <a:effectLst>
            <a:outerShdw sx="100000" sy="100000" kx="0" ky="0" algn="b" rotWithShape="0" blurRad="165100" dist="162171" dir="2453216">
              <a:srgbClr val="000000">
                <a:alpha val="99170"/>
              </a:srgbClr>
            </a:outerShdw>
          </a:effectLst>
        </p:spPr>
      </p:pic>
      <p:pic>
        <p:nvPicPr>
          <p:cNvPr id="285" name="Image" descr="Image"/>
          <p:cNvPicPr>
            <a:picLocks noChangeAspect="1"/>
          </p:cNvPicPr>
          <p:nvPr/>
        </p:nvPicPr>
        <p:blipFill>
          <a:blip r:embed="rId4">
            <a:extLst/>
          </a:blip>
          <a:stretch>
            <a:fillRect/>
          </a:stretch>
        </p:blipFill>
        <p:spPr>
          <a:xfrm>
            <a:off x="4787900" y="5758391"/>
            <a:ext cx="3429000" cy="3467101"/>
          </a:xfrm>
          <a:prstGeom prst="rect">
            <a:avLst/>
          </a:prstGeom>
          <a:ln w="12700">
            <a:miter lim="400000"/>
          </a:ln>
          <a:effectLst>
            <a:outerShdw sx="100000" sy="100000" kx="0" ky="0" algn="b" rotWithShape="0" blurRad="165100" dist="162171" dir="2453216">
              <a:srgbClr val="000000">
                <a:alpha val="99170"/>
              </a:srgbClr>
            </a:outerShdw>
          </a:effectLst>
        </p:spPr>
      </p:pic>
      <p:pic>
        <p:nvPicPr>
          <p:cNvPr id="286" name="Image" descr="Image"/>
          <p:cNvPicPr>
            <a:picLocks noChangeAspect="1"/>
          </p:cNvPicPr>
          <p:nvPr/>
        </p:nvPicPr>
        <p:blipFill>
          <a:blip r:embed="rId5">
            <a:extLst/>
          </a:blip>
          <a:stretch>
            <a:fillRect/>
          </a:stretch>
        </p:blipFill>
        <p:spPr>
          <a:xfrm>
            <a:off x="9052598" y="5758391"/>
            <a:ext cx="3441701" cy="3467101"/>
          </a:xfrm>
          <a:prstGeom prst="rect">
            <a:avLst/>
          </a:prstGeom>
          <a:ln w="12700">
            <a:miter lim="400000"/>
          </a:ln>
          <a:effectLst>
            <a:outerShdw sx="100000" sy="100000" kx="0" ky="0" algn="b" rotWithShape="0" blurRad="165100" dist="162171" dir="2453216">
              <a:srgbClr val="000000">
                <a:alpha val="99170"/>
              </a:srgbClr>
            </a:outerShdw>
          </a:effectLst>
        </p:spPr>
      </p:pic>
      <p:pic>
        <p:nvPicPr>
          <p:cNvPr id="287" name="Luke 15:1-7" descr="Luke 15:1-7"/>
          <p:cNvPicPr>
            <a:picLocks noChangeAspect="0"/>
          </p:cNvPicPr>
          <p:nvPr/>
        </p:nvPicPr>
        <p:blipFill>
          <a:blip r:embed="rId6">
            <a:extLst/>
          </a:blip>
          <a:stretch>
            <a:fillRect/>
          </a:stretch>
        </p:blipFill>
        <p:spPr>
          <a:xfrm>
            <a:off x="345626" y="7974541"/>
            <a:ext cx="3811787" cy="1308101"/>
          </a:xfrm>
          <a:prstGeom prst="rect">
            <a:avLst/>
          </a:prstGeom>
          <a:effectLst>
            <a:outerShdw sx="100000" sy="100000" kx="0" ky="0" algn="b" rotWithShape="0" blurRad="165100" dist="162171" dir="2453216">
              <a:srgbClr val="000000">
                <a:alpha val="99170"/>
              </a:srgbClr>
            </a:outerShdw>
          </a:effectLst>
        </p:spPr>
      </p:pic>
      <p:pic>
        <p:nvPicPr>
          <p:cNvPr id="288" name="Luke 15:8-10" descr="Luke 15:8-10"/>
          <p:cNvPicPr>
            <a:picLocks noChangeAspect="0"/>
          </p:cNvPicPr>
          <p:nvPr/>
        </p:nvPicPr>
        <p:blipFill>
          <a:blip r:embed="rId7">
            <a:extLst/>
          </a:blip>
          <a:stretch>
            <a:fillRect/>
          </a:stretch>
        </p:blipFill>
        <p:spPr>
          <a:xfrm>
            <a:off x="4596507" y="7959725"/>
            <a:ext cx="3811786" cy="1308100"/>
          </a:xfrm>
          <a:prstGeom prst="rect">
            <a:avLst/>
          </a:prstGeom>
          <a:effectLst>
            <a:outerShdw sx="100000" sy="100000" kx="0" ky="0" algn="b" rotWithShape="0" blurRad="165100" dist="162171" dir="2453216">
              <a:srgbClr val="000000">
                <a:alpha val="99170"/>
              </a:srgbClr>
            </a:outerShdw>
          </a:effectLst>
        </p:spPr>
      </p:pic>
      <p:pic>
        <p:nvPicPr>
          <p:cNvPr id="289" name="Luke 15:11-32" descr="Luke 15:11-32"/>
          <p:cNvPicPr>
            <a:picLocks noChangeAspect="0"/>
          </p:cNvPicPr>
          <p:nvPr/>
        </p:nvPicPr>
        <p:blipFill>
          <a:blip r:embed="rId8">
            <a:extLst/>
          </a:blip>
          <a:stretch>
            <a:fillRect/>
          </a:stretch>
        </p:blipFill>
        <p:spPr>
          <a:xfrm>
            <a:off x="8867555" y="7959725"/>
            <a:ext cx="3811787" cy="1308100"/>
          </a:xfrm>
          <a:prstGeom prst="rect">
            <a:avLst/>
          </a:prstGeom>
          <a:effectLst>
            <a:outerShdw sx="100000" sy="100000" kx="0" ky="0" algn="b" rotWithShape="0" blurRad="165100" dist="162171" dir="2453216">
              <a:srgbClr val="000000">
                <a:alpha val="99170"/>
              </a:srgbClr>
            </a:outerShdw>
          </a:effectLst>
        </p:spPr>
      </p:pic>
      <p:pic>
        <p:nvPicPr>
          <p:cNvPr id="290" name="&quot;Coin&quot;" descr="&quot;Coin&quot;"/>
          <p:cNvPicPr>
            <a:picLocks noChangeAspect="0"/>
          </p:cNvPicPr>
          <p:nvPr/>
        </p:nvPicPr>
        <p:blipFill>
          <a:blip r:embed="rId9">
            <a:extLst/>
          </a:blip>
          <a:stretch>
            <a:fillRect/>
          </a:stretch>
        </p:blipFill>
        <p:spPr>
          <a:xfrm>
            <a:off x="4304321" y="4143629"/>
            <a:ext cx="4375990" cy="1638301"/>
          </a:xfrm>
          <a:prstGeom prst="rect">
            <a:avLst/>
          </a:prstGeom>
          <a:effectLst>
            <a:outerShdw sx="100000" sy="100000" kx="0" ky="0" algn="b" rotWithShape="0" blurRad="165100" dist="162171" dir="2453216">
              <a:srgbClr val="000000">
                <a:alpha val="99170"/>
              </a:srgbClr>
            </a:outerShdw>
          </a:effectLst>
        </p:spPr>
      </p:pic>
      <p:pic>
        <p:nvPicPr>
          <p:cNvPr id="291" name="&quot;Sheep&quot;" descr="&quot;Sheep&quot;"/>
          <p:cNvPicPr>
            <a:picLocks noChangeAspect="0"/>
          </p:cNvPicPr>
          <p:nvPr/>
        </p:nvPicPr>
        <p:blipFill>
          <a:blip r:embed="rId10">
            <a:extLst/>
          </a:blip>
          <a:stretch>
            <a:fillRect/>
          </a:stretch>
        </p:blipFill>
        <p:spPr>
          <a:xfrm>
            <a:off x="53441" y="4143629"/>
            <a:ext cx="4375989" cy="1638301"/>
          </a:xfrm>
          <a:prstGeom prst="rect">
            <a:avLst/>
          </a:prstGeom>
          <a:effectLst>
            <a:outerShdw sx="100000" sy="100000" kx="0" ky="0" algn="b" rotWithShape="0" blurRad="165100" dist="162171" dir="2453216">
              <a:srgbClr val="000000">
                <a:alpha val="99170"/>
              </a:srgbClr>
            </a:outerShdw>
          </a:effectLst>
        </p:spPr>
      </p:pic>
      <p:pic>
        <p:nvPicPr>
          <p:cNvPr id="292" name="&quot;Son&quot;" descr="&quot;Son&quot;"/>
          <p:cNvPicPr>
            <a:picLocks noChangeAspect="0"/>
          </p:cNvPicPr>
          <p:nvPr/>
        </p:nvPicPr>
        <p:blipFill>
          <a:blip r:embed="rId11">
            <a:extLst/>
          </a:blip>
          <a:stretch>
            <a:fillRect/>
          </a:stretch>
        </p:blipFill>
        <p:spPr>
          <a:xfrm>
            <a:off x="8575370" y="4143629"/>
            <a:ext cx="4375989" cy="1638301"/>
          </a:xfrm>
          <a:prstGeom prst="rect">
            <a:avLst/>
          </a:prstGeom>
          <a:effectLst>
            <a:outerShdw sx="100000" sy="100000" kx="0" ky="0" algn="b" rotWithShape="0" blurRad="165100" dist="162171" dir="2453216">
              <a:srgbClr val="000000">
                <a:alpha val="9917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Image" descr="Image"/>
          <p:cNvPicPr>
            <a:picLocks noChangeAspect="0"/>
          </p:cNvPicPr>
          <p:nvPr/>
        </p:nvPicPr>
        <p:blipFill>
          <a:blip r:embed="rId2">
            <a:extLst/>
          </a:blip>
          <a:stretch>
            <a:fillRect/>
          </a:stretch>
        </p:blipFill>
        <p:spPr>
          <a:xfrm>
            <a:off x="145057" y="2578100"/>
            <a:ext cx="5748712" cy="6896012"/>
          </a:xfrm>
          <a:prstGeom prst="rect">
            <a:avLst/>
          </a:prstGeom>
        </p:spPr>
      </p:pic>
      <p:sp>
        <p:nvSpPr>
          <p:cNvPr id="295" name="OUR ATTITUDE TOWARDS THE LOST?"/>
          <p:cNvSpPr txBox="1"/>
          <p:nvPr/>
        </p:nvSpPr>
        <p:spPr>
          <a:xfrm>
            <a:off x="256407" y="156633"/>
            <a:ext cx="12491986" cy="736601"/>
          </a:xfrm>
          <a:prstGeom prst="rect">
            <a:avLst/>
          </a:prstGeom>
          <a:solidFill>
            <a:srgbClr val="525252"/>
          </a:solidFill>
          <a:ln w="12700">
            <a:miter lim="400000"/>
          </a:ln>
          <a:effectLst>
            <a:outerShdw sx="100000" sy="100000" kx="0" ky="0" algn="b" rotWithShape="0" blurRad="165100" dist="162171" dir="2453216">
              <a:srgbClr val="000000">
                <a:alpha val="9917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buClrTx/>
              <a:defRPr spc="72" sz="3500">
                <a:solidFill>
                  <a:srgbClr val="FEFEFE"/>
                </a:solidFill>
                <a:effectLst>
                  <a:outerShdw sx="100000" sy="100000" kx="0" ky="0" algn="b" rotWithShape="0" blurRad="101600" dist="76200" dir="2700000">
                    <a:srgbClr val="000000"/>
                  </a:outerShdw>
                </a:effectLst>
                <a:latin typeface="Thames Nude Roman"/>
                <a:ea typeface="Thames Nude Roman"/>
                <a:cs typeface="Thames Nude Roman"/>
                <a:sym typeface="Thames Nude Roman"/>
              </a:defRPr>
            </a:lvl1pPr>
          </a:lstStyle>
          <a:p>
            <a:pPr/>
            <a:r>
              <a:t>OUR ATTITUDE TOWARDS THE LOST?</a:t>
            </a:r>
          </a:p>
        </p:txBody>
      </p:sp>
      <p:pic>
        <p:nvPicPr>
          <p:cNvPr id="296" name="The Lostness of The Lost" descr="The Lostness of The Lost"/>
          <p:cNvPicPr>
            <a:picLocks noChangeAspect="0"/>
          </p:cNvPicPr>
          <p:nvPr/>
        </p:nvPicPr>
        <p:blipFill>
          <a:blip r:embed="rId3">
            <a:extLst/>
          </a:blip>
          <a:stretch>
            <a:fillRect/>
          </a:stretch>
        </p:blipFill>
        <p:spPr>
          <a:xfrm>
            <a:off x="-12701" y="1207854"/>
            <a:ext cx="13030202" cy="1728725"/>
          </a:xfrm>
          <a:prstGeom prst="rect">
            <a:avLst/>
          </a:prstGeom>
        </p:spPr>
      </p:pic>
      <p:sp>
        <p:nvSpPr>
          <p:cNvPr id="297" name="Sinners NEVER lose their VALUE – Mat. 16:26…"/>
          <p:cNvSpPr txBox="1"/>
          <p:nvPr/>
        </p:nvSpPr>
        <p:spPr>
          <a:xfrm>
            <a:off x="5779634" y="2760681"/>
            <a:ext cx="6994238" cy="6530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1500"/>
              </a:spcBef>
              <a:buClrTx/>
              <a:buSzPct val="56000"/>
              <a:buBlip>
                <a:blip r:embed="rId4"/>
              </a:buBlip>
              <a:defRPr sz="39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Sinners NEVER lose their VALUE – Mat. 16:26</a:t>
            </a:r>
          </a:p>
          <a:p>
            <a:pPr lvl="1" marL="896470" indent="-490070" algn="l" defTabSz="1300480">
              <a:spcBef>
                <a:spcPts val="1500"/>
              </a:spcBef>
              <a:buClrTx/>
              <a:buSzPct val="56000"/>
              <a:buBlip>
                <a:blip r:embed="rId4"/>
              </a:buBlip>
              <a:defRPr sz="37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They lose their way - </a:t>
            </a:r>
          </a:p>
          <a:p>
            <a:pPr lvl="1" marL="896470" indent="-490070" algn="l" defTabSz="1300480">
              <a:spcBef>
                <a:spcPts val="1500"/>
              </a:spcBef>
              <a:buClrTx/>
              <a:buSzPct val="56000"/>
              <a:buBlip>
                <a:blip r:embed="rId4"/>
              </a:buBlip>
              <a:defRPr sz="37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They lose their usefulness –</a:t>
            </a:r>
          </a:p>
          <a:p>
            <a:pPr lvl="1" marL="896470" indent="-490070" algn="l" defTabSz="1300480">
              <a:spcBef>
                <a:spcPts val="1500"/>
              </a:spcBef>
              <a:buClrTx/>
              <a:buSzPct val="56000"/>
              <a:buBlip>
                <a:blip r:embed="rId4"/>
              </a:buBlip>
              <a:defRPr sz="37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They lose their relationship with God, His children &amp; their blessedness -</a:t>
            </a:r>
          </a:p>
          <a:p>
            <a:pPr lvl="1" marL="896470" indent="-490070" algn="l" defTabSz="1300480">
              <a:spcBef>
                <a:spcPts val="1500"/>
              </a:spcBef>
              <a:buClrTx/>
              <a:buSzPct val="56000"/>
              <a:buBlip>
                <a:blip r:embed="rId4"/>
              </a:buBlip>
              <a:defRPr sz="37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They lose their souls - </a:t>
            </a:r>
          </a:p>
        </p:txBody>
      </p:sp>
      <p:pic>
        <p:nvPicPr>
          <p:cNvPr id="298" name="Image" descr="Image"/>
          <p:cNvPicPr>
            <a:picLocks noChangeAspect="1"/>
          </p:cNvPicPr>
          <p:nvPr/>
        </p:nvPicPr>
        <p:blipFill>
          <a:blip r:embed="rId5">
            <a:extLst/>
          </a:blip>
          <a:stretch>
            <a:fillRect/>
          </a:stretch>
        </p:blipFill>
        <p:spPr>
          <a:xfrm>
            <a:off x="232219" y="2566458"/>
            <a:ext cx="1828801" cy="1801708"/>
          </a:xfrm>
          <a:prstGeom prst="rect">
            <a:avLst/>
          </a:prstGeom>
          <a:ln w="12700">
            <a:miter lim="400000"/>
          </a:ln>
          <a:effectLst>
            <a:outerShdw sx="100000" sy="100000" kx="0" ky="0" algn="b" rotWithShape="0" blurRad="165100" dist="162171" dir="2453216">
              <a:srgbClr val="000000">
                <a:alpha val="99170"/>
              </a:srgbClr>
            </a:outerShdw>
          </a:effectLst>
        </p:spPr>
      </p:pic>
      <p:pic>
        <p:nvPicPr>
          <p:cNvPr id="299" name="Image" descr="Image"/>
          <p:cNvPicPr>
            <a:picLocks noChangeAspect="1"/>
          </p:cNvPicPr>
          <p:nvPr/>
        </p:nvPicPr>
        <p:blipFill>
          <a:blip r:embed="rId6">
            <a:extLst/>
          </a:blip>
          <a:stretch>
            <a:fillRect/>
          </a:stretch>
        </p:blipFill>
        <p:spPr>
          <a:xfrm>
            <a:off x="232219" y="4260571"/>
            <a:ext cx="1828801" cy="1849121"/>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00" name="Image" descr="Image"/>
          <p:cNvPicPr>
            <a:picLocks noChangeAspect="1"/>
          </p:cNvPicPr>
          <p:nvPr/>
        </p:nvPicPr>
        <p:blipFill>
          <a:blip r:embed="rId7">
            <a:extLst/>
          </a:blip>
          <a:stretch>
            <a:fillRect/>
          </a:stretch>
        </p:blipFill>
        <p:spPr>
          <a:xfrm>
            <a:off x="232219" y="5981803"/>
            <a:ext cx="1828801" cy="1842298"/>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01" name="Image" descr="Image"/>
          <p:cNvPicPr>
            <a:picLocks noChangeAspect="1"/>
          </p:cNvPicPr>
          <p:nvPr/>
        </p:nvPicPr>
        <p:blipFill>
          <a:blip r:embed="rId8">
            <a:extLst/>
          </a:blip>
          <a:stretch>
            <a:fillRect/>
          </a:stretch>
        </p:blipFill>
        <p:spPr>
          <a:xfrm>
            <a:off x="232219" y="7648667"/>
            <a:ext cx="1828801" cy="19442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7">
                                            <p:txEl>
                                              <p:pRg st="1" end="1"/>
                                            </p:txEl>
                                          </p:spTgt>
                                        </p:tgtEl>
                                        <p:attrNameLst>
                                          <p:attrName>style.visibility</p:attrName>
                                        </p:attrNameLst>
                                      </p:cBhvr>
                                      <p:to>
                                        <p:strVal val="visible"/>
                                      </p:to>
                                    </p:set>
                                    <p:animEffect filter="fade" transition="in">
                                      <p:cBhvr>
                                        <p:cTn id="7" dur="1500"/>
                                        <p:tgtEl>
                                          <p:spTgt spid="2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7">
                                            <p:txEl>
                                              <p:pRg st="2" end="2"/>
                                            </p:txEl>
                                          </p:spTgt>
                                        </p:tgtEl>
                                        <p:attrNameLst>
                                          <p:attrName>style.visibility</p:attrName>
                                        </p:attrNameLst>
                                      </p:cBhvr>
                                      <p:to>
                                        <p:strVal val="visible"/>
                                      </p:to>
                                    </p:set>
                                    <p:animEffect filter="fade" transition="in">
                                      <p:cBhvr>
                                        <p:cTn id="12" dur="1500"/>
                                        <p:tgtEl>
                                          <p:spTgt spid="2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7">
                                            <p:txEl>
                                              <p:pRg st="3" end="3"/>
                                            </p:txEl>
                                          </p:spTgt>
                                        </p:tgtEl>
                                        <p:attrNameLst>
                                          <p:attrName>style.visibility</p:attrName>
                                        </p:attrNameLst>
                                      </p:cBhvr>
                                      <p:to>
                                        <p:strVal val="visible"/>
                                      </p:to>
                                    </p:set>
                                    <p:animEffect filter="fade" transition="in">
                                      <p:cBhvr>
                                        <p:cTn id="17" dur="1500"/>
                                        <p:tgtEl>
                                          <p:spTgt spid="2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7">
                                            <p:txEl>
                                              <p:pRg st="4" end="4"/>
                                            </p:txEl>
                                          </p:spTgt>
                                        </p:tgtEl>
                                        <p:attrNameLst>
                                          <p:attrName>style.visibility</p:attrName>
                                        </p:attrNameLst>
                                      </p:cBhvr>
                                      <p:to>
                                        <p:strVal val="visible"/>
                                      </p:to>
                                    </p:set>
                                    <p:animEffect filter="fade" transition="in">
                                      <p:cBhvr>
                                        <p:cTn id="22" dur="1500"/>
                                        <p:tgtEl>
                                          <p:spTgt spid="29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Image" descr="Image"/>
          <p:cNvPicPr>
            <a:picLocks noChangeAspect="0"/>
          </p:cNvPicPr>
          <p:nvPr/>
        </p:nvPicPr>
        <p:blipFill>
          <a:blip r:embed="rId2">
            <a:extLst/>
          </a:blip>
          <a:stretch>
            <a:fillRect/>
          </a:stretch>
        </p:blipFill>
        <p:spPr>
          <a:xfrm>
            <a:off x="145057" y="2578100"/>
            <a:ext cx="5748712" cy="6896012"/>
          </a:xfrm>
          <a:prstGeom prst="rect">
            <a:avLst/>
          </a:prstGeom>
        </p:spPr>
      </p:pic>
      <p:pic>
        <p:nvPicPr>
          <p:cNvPr id="304" name="Do We Understand?" descr="Do We Understand?"/>
          <p:cNvPicPr>
            <a:picLocks noChangeAspect="0"/>
          </p:cNvPicPr>
          <p:nvPr/>
        </p:nvPicPr>
        <p:blipFill>
          <a:blip r:embed="rId3">
            <a:extLst/>
          </a:blip>
          <a:stretch>
            <a:fillRect/>
          </a:stretch>
        </p:blipFill>
        <p:spPr>
          <a:xfrm>
            <a:off x="-12701" y="975264"/>
            <a:ext cx="13030202" cy="1966468"/>
          </a:xfrm>
          <a:prstGeom prst="rect">
            <a:avLst/>
          </a:prstGeom>
        </p:spPr>
      </p:pic>
      <p:sp>
        <p:nvSpPr>
          <p:cNvPr id="305" name="The State of The Lost - Eph 2:12; 1 Thes 4:13…"/>
          <p:cNvSpPr txBox="1"/>
          <p:nvPr/>
        </p:nvSpPr>
        <p:spPr>
          <a:xfrm>
            <a:off x="5715102" y="2754332"/>
            <a:ext cx="7123752" cy="6543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1500"/>
              </a:spcBef>
              <a:buClrTx/>
              <a:buSzPct val="56000"/>
              <a:buBlip>
                <a:blip r:embed="rId4"/>
              </a:buBlip>
              <a:defRPr sz="39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The State of The Lost - Eph 2:12; 1 Thes 4:13</a:t>
            </a:r>
          </a:p>
          <a:p>
            <a:pPr marL="490070" indent="-490070" algn="l" defTabSz="1300480">
              <a:spcBef>
                <a:spcPts val="1500"/>
              </a:spcBef>
              <a:buClrTx/>
              <a:buSzPct val="56000"/>
              <a:buBlip>
                <a:blip r:embed="rId4"/>
              </a:buBlip>
              <a:defRPr sz="39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The Value of The Lost – Mat 18:14; 1 Pet 1:18-21</a:t>
            </a:r>
          </a:p>
          <a:p>
            <a:pPr marL="490070" indent="-490070" algn="l" defTabSz="1300480">
              <a:spcBef>
                <a:spcPts val="1500"/>
              </a:spcBef>
              <a:buClrTx/>
              <a:buSzPct val="56000"/>
              <a:buBlip>
                <a:blip r:embed="rId4"/>
              </a:buBlip>
              <a:defRPr sz="39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The Love God Has For The Lost – Jn 3:16; Rom 5:8-10; 2 Cor 5:19-21</a:t>
            </a:r>
          </a:p>
          <a:p>
            <a:pPr marL="490070" indent="-490070" algn="l" defTabSz="1300480">
              <a:spcBef>
                <a:spcPts val="1500"/>
              </a:spcBef>
              <a:buClrTx/>
              <a:buSzPct val="56000"/>
              <a:buBlip>
                <a:blip r:embed="rId4"/>
              </a:buBlip>
              <a:defRPr sz="39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Our responsibility to the lost?  – Rom 1:14,15; Jam 5:19,20; Mk 12:29-31</a:t>
            </a:r>
          </a:p>
        </p:txBody>
      </p:sp>
      <p:pic>
        <p:nvPicPr>
          <p:cNvPr id="306" name="Image" descr="Image"/>
          <p:cNvPicPr>
            <a:picLocks noChangeAspect="1"/>
          </p:cNvPicPr>
          <p:nvPr/>
        </p:nvPicPr>
        <p:blipFill>
          <a:blip r:embed="rId5">
            <a:extLst/>
          </a:blip>
          <a:stretch>
            <a:fillRect/>
          </a:stretch>
        </p:blipFill>
        <p:spPr>
          <a:xfrm>
            <a:off x="232219" y="2566458"/>
            <a:ext cx="1828801" cy="1801708"/>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07" name="Image" descr="Image"/>
          <p:cNvPicPr>
            <a:picLocks noChangeAspect="1"/>
          </p:cNvPicPr>
          <p:nvPr/>
        </p:nvPicPr>
        <p:blipFill>
          <a:blip r:embed="rId6">
            <a:extLst/>
          </a:blip>
          <a:stretch>
            <a:fillRect/>
          </a:stretch>
        </p:blipFill>
        <p:spPr>
          <a:xfrm>
            <a:off x="232219" y="4260571"/>
            <a:ext cx="1828801" cy="1849121"/>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08" name="Image" descr="Image"/>
          <p:cNvPicPr>
            <a:picLocks noChangeAspect="1"/>
          </p:cNvPicPr>
          <p:nvPr/>
        </p:nvPicPr>
        <p:blipFill>
          <a:blip r:embed="rId7">
            <a:extLst/>
          </a:blip>
          <a:stretch>
            <a:fillRect/>
          </a:stretch>
        </p:blipFill>
        <p:spPr>
          <a:xfrm>
            <a:off x="232219" y="5981803"/>
            <a:ext cx="1828801" cy="1842298"/>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09" name="Image" descr="Image"/>
          <p:cNvPicPr>
            <a:picLocks noChangeAspect="1"/>
          </p:cNvPicPr>
          <p:nvPr/>
        </p:nvPicPr>
        <p:blipFill>
          <a:blip r:embed="rId8">
            <a:extLst/>
          </a:blip>
          <a:stretch>
            <a:fillRect/>
          </a:stretch>
        </p:blipFill>
        <p:spPr>
          <a:xfrm>
            <a:off x="232219" y="7648667"/>
            <a:ext cx="1828801" cy="1944210"/>
          </a:xfrm>
          <a:prstGeom prst="rect">
            <a:avLst/>
          </a:prstGeom>
          <a:ln w="12700">
            <a:miter lim="400000"/>
          </a:ln>
        </p:spPr>
      </p:pic>
      <p:sp>
        <p:nvSpPr>
          <p:cNvPr id="310" name="OUR ATTITUDE TOWARDS THE LOST?"/>
          <p:cNvSpPr txBox="1"/>
          <p:nvPr/>
        </p:nvSpPr>
        <p:spPr>
          <a:xfrm>
            <a:off x="256407" y="156633"/>
            <a:ext cx="12491986" cy="736601"/>
          </a:xfrm>
          <a:prstGeom prst="rect">
            <a:avLst/>
          </a:prstGeom>
          <a:solidFill>
            <a:srgbClr val="525252"/>
          </a:solidFill>
          <a:ln w="12700">
            <a:miter lim="400000"/>
          </a:ln>
          <a:effectLst>
            <a:outerShdw sx="100000" sy="100000" kx="0" ky="0" algn="b" rotWithShape="0" blurRad="165100" dist="162171" dir="2453216">
              <a:srgbClr val="000000">
                <a:alpha val="9917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buClrTx/>
              <a:defRPr spc="72" sz="3500">
                <a:solidFill>
                  <a:srgbClr val="FEFEFE"/>
                </a:solidFill>
                <a:effectLst>
                  <a:outerShdw sx="100000" sy="100000" kx="0" ky="0" algn="b" rotWithShape="0" blurRad="101600" dist="76200" dir="2700000">
                    <a:srgbClr val="000000"/>
                  </a:outerShdw>
                </a:effectLst>
                <a:latin typeface="Thames Nude Roman"/>
                <a:ea typeface="Thames Nude Roman"/>
                <a:cs typeface="Thames Nude Roman"/>
                <a:sym typeface="Thames Nude Roman"/>
              </a:defRPr>
            </a:lvl1pPr>
          </a:lstStyle>
          <a:p>
            <a:pPr/>
            <a:r>
              <a:t>OUR ATTITUDE TOWARDS THE LOST?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5">
                                            <p:txEl>
                                              <p:pRg st="1" end="1"/>
                                            </p:txEl>
                                          </p:spTgt>
                                        </p:tgtEl>
                                        <p:attrNameLst>
                                          <p:attrName>style.visibility</p:attrName>
                                        </p:attrNameLst>
                                      </p:cBhvr>
                                      <p:to>
                                        <p:strVal val="visible"/>
                                      </p:to>
                                    </p:set>
                                    <p:animEffect filter="fade" transition="in">
                                      <p:cBhvr>
                                        <p:cTn id="7" dur="1500"/>
                                        <p:tgtEl>
                                          <p:spTgt spid="3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5">
                                            <p:txEl>
                                              <p:pRg st="2" end="2"/>
                                            </p:txEl>
                                          </p:spTgt>
                                        </p:tgtEl>
                                        <p:attrNameLst>
                                          <p:attrName>style.visibility</p:attrName>
                                        </p:attrNameLst>
                                      </p:cBhvr>
                                      <p:to>
                                        <p:strVal val="visible"/>
                                      </p:to>
                                    </p:set>
                                    <p:animEffect filter="fade" transition="in">
                                      <p:cBhvr>
                                        <p:cTn id="12" dur="1500"/>
                                        <p:tgtEl>
                                          <p:spTgt spid="3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05">
                                            <p:txEl>
                                              <p:pRg st="3" end="3"/>
                                            </p:txEl>
                                          </p:spTgt>
                                        </p:tgtEl>
                                        <p:attrNameLst>
                                          <p:attrName>style.visibility</p:attrName>
                                        </p:attrNameLst>
                                      </p:cBhvr>
                                      <p:to>
                                        <p:strVal val="visible"/>
                                      </p:to>
                                    </p:set>
                                    <p:animEffect filter="fade" transition="in">
                                      <p:cBhvr>
                                        <p:cTn id="17" dur="1500"/>
                                        <p:tgtEl>
                                          <p:spTgt spid="30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mage" descr="Image"/>
          <p:cNvPicPr>
            <a:picLocks noChangeAspect="0"/>
          </p:cNvPicPr>
          <p:nvPr/>
        </p:nvPicPr>
        <p:blipFill>
          <a:blip r:embed="rId2">
            <a:extLst/>
          </a:blip>
          <a:stretch>
            <a:fillRect/>
          </a:stretch>
        </p:blipFill>
        <p:spPr>
          <a:xfrm>
            <a:off x="145057" y="2578100"/>
            <a:ext cx="5748712" cy="6896012"/>
          </a:xfrm>
          <a:prstGeom prst="rect">
            <a:avLst/>
          </a:prstGeom>
        </p:spPr>
      </p:pic>
      <p:pic>
        <p:nvPicPr>
          <p:cNvPr id="313" name="What Are We Doing?" descr="What Are We Doing?"/>
          <p:cNvPicPr>
            <a:picLocks noChangeAspect="0"/>
          </p:cNvPicPr>
          <p:nvPr/>
        </p:nvPicPr>
        <p:blipFill>
          <a:blip r:embed="rId3">
            <a:extLst/>
          </a:blip>
          <a:stretch>
            <a:fillRect/>
          </a:stretch>
        </p:blipFill>
        <p:spPr>
          <a:xfrm>
            <a:off x="-12701" y="975264"/>
            <a:ext cx="13030202" cy="1966468"/>
          </a:xfrm>
          <a:prstGeom prst="rect">
            <a:avLst/>
          </a:prstGeom>
        </p:spPr>
      </p:pic>
      <p:sp>
        <p:nvSpPr>
          <p:cNvPr id="314" name="Our ATTITUDE toward the LOST is manifested in what we do, not in what we say — Acts 8:4; Ro 9:1-5; 10:1; James 1:22; 2:14-26…"/>
          <p:cNvSpPr txBox="1"/>
          <p:nvPr/>
        </p:nvSpPr>
        <p:spPr>
          <a:xfrm>
            <a:off x="5715102" y="2786081"/>
            <a:ext cx="7123752" cy="670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1500"/>
              </a:spcBef>
              <a:buClrTx/>
              <a:buSzPct val="56000"/>
              <a:buBlip>
                <a:blip r:embed="rId4"/>
              </a:buBlip>
              <a:defRPr sz="36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Our ATTITUDE toward the LOST is manifested in what we do, not in what we say — Acts 8:4; Ro 9:1-5; 10:1; James 1:22; 2:14-26</a:t>
            </a:r>
          </a:p>
          <a:p>
            <a:pPr lvl="1" marL="896470" indent="-490070" algn="l" defTabSz="1300480">
              <a:spcBef>
                <a:spcPts val="1500"/>
              </a:spcBef>
              <a:buClrTx/>
              <a:buSzPct val="56000"/>
              <a:buBlip>
                <a:blip r:embed="rId5"/>
              </a:buBlip>
              <a:defRPr sz="36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Do we care enough? </a:t>
            </a:r>
          </a:p>
          <a:p>
            <a:pPr lvl="1" marL="896470" indent="-490070" algn="l" defTabSz="1300480">
              <a:spcBef>
                <a:spcPts val="1500"/>
              </a:spcBef>
              <a:buClrTx/>
              <a:buSzPct val="56000"/>
              <a:buBlip>
                <a:blip r:embed="rId5"/>
              </a:buBlip>
              <a:defRPr sz="36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Do we value the souls of others enough? </a:t>
            </a:r>
          </a:p>
          <a:p>
            <a:pPr lvl="1" marL="896470" indent="-490070" algn="l" defTabSz="1300480">
              <a:spcBef>
                <a:spcPts val="1500"/>
              </a:spcBef>
              <a:buClrTx/>
              <a:buSzPct val="56000"/>
              <a:buBlip>
                <a:blip r:embed="rId5"/>
              </a:buBlip>
              <a:defRPr sz="3600">
                <a:solidFill>
                  <a:srgbClr val="FFFFFF"/>
                </a:solidFill>
                <a:effectLst>
                  <a:outerShdw sx="100000" sy="100000" kx="0" ky="0" algn="b" rotWithShape="0" blurRad="63500" dist="63500" dir="2700000">
                    <a:srgbClr val="000000"/>
                  </a:outerShdw>
                </a:effectLst>
                <a:latin typeface="Librarian"/>
                <a:ea typeface="Librarian"/>
                <a:cs typeface="Librarian"/>
                <a:sym typeface="Librarian"/>
              </a:defRPr>
            </a:pPr>
            <a:r>
              <a:t>Do we truly desire to see  the lost saved and the erring restored? </a:t>
            </a:r>
          </a:p>
        </p:txBody>
      </p:sp>
      <p:pic>
        <p:nvPicPr>
          <p:cNvPr id="315" name="Image" descr="Image"/>
          <p:cNvPicPr>
            <a:picLocks noChangeAspect="1"/>
          </p:cNvPicPr>
          <p:nvPr/>
        </p:nvPicPr>
        <p:blipFill>
          <a:blip r:embed="rId6">
            <a:extLst/>
          </a:blip>
          <a:stretch>
            <a:fillRect/>
          </a:stretch>
        </p:blipFill>
        <p:spPr>
          <a:xfrm>
            <a:off x="232219" y="2566458"/>
            <a:ext cx="1828801" cy="1801708"/>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16" name="Image" descr="Image"/>
          <p:cNvPicPr>
            <a:picLocks noChangeAspect="1"/>
          </p:cNvPicPr>
          <p:nvPr/>
        </p:nvPicPr>
        <p:blipFill>
          <a:blip r:embed="rId7">
            <a:extLst/>
          </a:blip>
          <a:stretch>
            <a:fillRect/>
          </a:stretch>
        </p:blipFill>
        <p:spPr>
          <a:xfrm>
            <a:off x="232219" y="4260571"/>
            <a:ext cx="1828801" cy="1849121"/>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17" name="Image" descr="Image"/>
          <p:cNvPicPr>
            <a:picLocks noChangeAspect="1"/>
          </p:cNvPicPr>
          <p:nvPr/>
        </p:nvPicPr>
        <p:blipFill>
          <a:blip r:embed="rId8">
            <a:extLst/>
          </a:blip>
          <a:stretch>
            <a:fillRect/>
          </a:stretch>
        </p:blipFill>
        <p:spPr>
          <a:xfrm>
            <a:off x="232219" y="5981803"/>
            <a:ext cx="1828801" cy="1842298"/>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18" name="Image" descr="Image"/>
          <p:cNvPicPr>
            <a:picLocks noChangeAspect="1"/>
          </p:cNvPicPr>
          <p:nvPr/>
        </p:nvPicPr>
        <p:blipFill>
          <a:blip r:embed="rId9">
            <a:extLst/>
          </a:blip>
          <a:stretch>
            <a:fillRect/>
          </a:stretch>
        </p:blipFill>
        <p:spPr>
          <a:xfrm>
            <a:off x="232219" y="7648667"/>
            <a:ext cx="1828801" cy="1944210"/>
          </a:xfrm>
          <a:prstGeom prst="rect">
            <a:avLst/>
          </a:prstGeom>
          <a:ln w="12700">
            <a:miter lim="400000"/>
          </a:ln>
        </p:spPr>
      </p:pic>
      <p:sp>
        <p:nvSpPr>
          <p:cNvPr id="319" name="OUR ATTITUDE TOWARDS THE LOST?"/>
          <p:cNvSpPr txBox="1"/>
          <p:nvPr/>
        </p:nvSpPr>
        <p:spPr>
          <a:xfrm>
            <a:off x="256407" y="156633"/>
            <a:ext cx="12491986" cy="736601"/>
          </a:xfrm>
          <a:prstGeom prst="rect">
            <a:avLst/>
          </a:prstGeom>
          <a:solidFill>
            <a:srgbClr val="525252"/>
          </a:solidFill>
          <a:ln w="12700">
            <a:miter lim="400000"/>
          </a:ln>
          <a:effectLst>
            <a:outerShdw sx="100000" sy="100000" kx="0" ky="0" algn="b" rotWithShape="0" blurRad="165100" dist="162171" dir="2453216">
              <a:srgbClr val="000000">
                <a:alpha val="9917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buClrTx/>
              <a:defRPr spc="72" sz="3500">
                <a:solidFill>
                  <a:srgbClr val="FEFEFE"/>
                </a:solidFill>
                <a:effectLst>
                  <a:outerShdw sx="100000" sy="100000" kx="0" ky="0" algn="b" rotWithShape="0" blurRad="101600" dist="76200" dir="2700000">
                    <a:srgbClr val="000000"/>
                  </a:outerShdw>
                </a:effectLst>
                <a:latin typeface="Thames Nude Roman"/>
                <a:ea typeface="Thames Nude Roman"/>
                <a:cs typeface="Thames Nude Roman"/>
                <a:sym typeface="Thames Nude Roman"/>
              </a:defRPr>
            </a:lvl1pPr>
          </a:lstStyle>
          <a:p>
            <a:pPr/>
            <a:r>
              <a:t>OUR ATTITUDE TOWARDS THE LOST?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Effect filter="fade" transition="in">
                                      <p:cBhvr>
                                        <p:cTn id="7" dur="1500"/>
                                        <p:tgtEl>
                                          <p:spTgt spid="3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4">
                                            <p:txEl>
                                              <p:pRg st="2" end="2"/>
                                            </p:txEl>
                                          </p:spTgt>
                                        </p:tgtEl>
                                        <p:attrNameLst>
                                          <p:attrName>style.visibility</p:attrName>
                                        </p:attrNameLst>
                                      </p:cBhvr>
                                      <p:to>
                                        <p:strVal val="visible"/>
                                      </p:to>
                                    </p:set>
                                    <p:animEffect filter="fade" transition="in">
                                      <p:cBhvr>
                                        <p:cTn id="12" dur="1500"/>
                                        <p:tgtEl>
                                          <p:spTgt spid="3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14">
                                            <p:txEl>
                                              <p:pRg st="3" end="3"/>
                                            </p:txEl>
                                          </p:spTgt>
                                        </p:tgtEl>
                                        <p:attrNameLst>
                                          <p:attrName>style.visibility</p:attrName>
                                        </p:attrNameLst>
                                      </p:cBhvr>
                                      <p:to>
                                        <p:strVal val="visible"/>
                                      </p:to>
                                    </p:set>
                                    <p:animEffect filter="fade" transition="in">
                                      <p:cBhvr>
                                        <p:cTn id="17" dur="1500"/>
                                        <p:tgtEl>
                                          <p:spTgt spid="31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pasted-image.tif" descr="pasted-image.tif"/>
          <p:cNvPicPr>
            <a:picLocks noChangeAspect="1"/>
          </p:cNvPicPr>
          <p:nvPr/>
        </p:nvPicPr>
        <p:blipFill>
          <a:blip r:embed="rId2">
            <a:extLst/>
          </a:blip>
          <a:srcRect l="21" t="36" r="4576" b="17"/>
          <a:stretch>
            <a:fillRect/>
          </a:stretch>
        </p:blipFill>
        <p:spPr>
          <a:xfrm>
            <a:off x="43579" y="2036196"/>
            <a:ext cx="4929982" cy="7692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3" y="0"/>
                </a:moveTo>
                <a:cubicBezTo>
                  <a:pt x="13477" y="5"/>
                  <a:pt x="12277" y="15"/>
                  <a:pt x="12048" y="50"/>
                </a:cubicBezTo>
                <a:lnTo>
                  <a:pt x="11836" y="230"/>
                </a:lnTo>
                <a:cubicBezTo>
                  <a:pt x="11681" y="361"/>
                  <a:pt x="11555" y="509"/>
                  <a:pt x="11555" y="562"/>
                </a:cubicBezTo>
                <a:cubicBezTo>
                  <a:pt x="11555" y="614"/>
                  <a:pt x="11513" y="709"/>
                  <a:pt x="11463" y="771"/>
                </a:cubicBezTo>
                <a:cubicBezTo>
                  <a:pt x="11412" y="834"/>
                  <a:pt x="11346" y="921"/>
                  <a:pt x="11315" y="963"/>
                </a:cubicBezTo>
                <a:cubicBezTo>
                  <a:pt x="11307" y="974"/>
                  <a:pt x="11287" y="981"/>
                  <a:pt x="11273" y="990"/>
                </a:cubicBezTo>
                <a:cubicBezTo>
                  <a:pt x="11293" y="1026"/>
                  <a:pt x="11305" y="1063"/>
                  <a:pt x="11289" y="1090"/>
                </a:cubicBezTo>
                <a:cubicBezTo>
                  <a:pt x="11232" y="1185"/>
                  <a:pt x="11121" y="1189"/>
                  <a:pt x="11005" y="1099"/>
                </a:cubicBezTo>
                <a:cubicBezTo>
                  <a:pt x="10992" y="1089"/>
                  <a:pt x="10997" y="1079"/>
                  <a:pt x="10990" y="1069"/>
                </a:cubicBezTo>
                <a:cubicBezTo>
                  <a:pt x="10915" y="1094"/>
                  <a:pt x="10834" y="1132"/>
                  <a:pt x="10770" y="1181"/>
                </a:cubicBezTo>
                <a:cubicBezTo>
                  <a:pt x="10760" y="1188"/>
                  <a:pt x="10748" y="1191"/>
                  <a:pt x="10737" y="1199"/>
                </a:cubicBezTo>
                <a:cubicBezTo>
                  <a:pt x="10774" y="1204"/>
                  <a:pt x="10813" y="1225"/>
                  <a:pt x="10864" y="1261"/>
                </a:cubicBezTo>
                <a:cubicBezTo>
                  <a:pt x="10936" y="1312"/>
                  <a:pt x="10974" y="1370"/>
                  <a:pt x="10944" y="1389"/>
                </a:cubicBezTo>
                <a:cubicBezTo>
                  <a:pt x="10858" y="1444"/>
                  <a:pt x="10706" y="1428"/>
                  <a:pt x="10609" y="1353"/>
                </a:cubicBezTo>
                <a:cubicBezTo>
                  <a:pt x="10578" y="1329"/>
                  <a:pt x="10565" y="1310"/>
                  <a:pt x="10565" y="1292"/>
                </a:cubicBezTo>
                <a:cubicBezTo>
                  <a:pt x="10530" y="1305"/>
                  <a:pt x="10492" y="1321"/>
                  <a:pt x="10471" y="1321"/>
                </a:cubicBezTo>
                <a:cubicBezTo>
                  <a:pt x="10434" y="1321"/>
                  <a:pt x="10407" y="1334"/>
                  <a:pt x="10386" y="1353"/>
                </a:cubicBezTo>
                <a:cubicBezTo>
                  <a:pt x="10444" y="1343"/>
                  <a:pt x="10517" y="1351"/>
                  <a:pt x="10593" y="1395"/>
                </a:cubicBezTo>
                <a:cubicBezTo>
                  <a:pt x="10681" y="1446"/>
                  <a:pt x="10735" y="1507"/>
                  <a:pt x="10711" y="1531"/>
                </a:cubicBezTo>
                <a:cubicBezTo>
                  <a:pt x="10652" y="1593"/>
                  <a:pt x="10454" y="1584"/>
                  <a:pt x="10357" y="1531"/>
                </a:cubicBezTo>
                <a:cubicBezTo>
                  <a:pt x="10378" y="1600"/>
                  <a:pt x="10422" y="1670"/>
                  <a:pt x="10501" y="1707"/>
                </a:cubicBezTo>
                <a:cubicBezTo>
                  <a:pt x="10614" y="1760"/>
                  <a:pt x="10610" y="1773"/>
                  <a:pt x="10456" y="1826"/>
                </a:cubicBezTo>
                <a:cubicBezTo>
                  <a:pt x="10360" y="1859"/>
                  <a:pt x="10278" y="1911"/>
                  <a:pt x="10278" y="1943"/>
                </a:cubicBezTo>
                <a:cubicBezTo>
                  <a:pt x="10278" y="1961"/>
                  <a:pt x="10234" y="2004"/>
                  <a:pt x="10169" y="2053"/>
                </a:cubicBezTo>
                <a:cubicBezTo>
                  <a:pt x="10149" y="2074"/>
                  <a:pt x="10122" y="2093"/>
                  <a:pt x="10080" y="2112"/>
                </a:cubicBezTo>
                <a:cubicBezTo>
                  <a:pt x="10049" y="2133"/>
                  <a:pt x="10025" y="2150"/>
                  <a:pt x="9990" y="2171"/>
                </a:cubicBezTo>
                <a:cubicBezTo>
                  <a:pt x="9736" y="2320"/>
                  <a:pt x="9710" y="2363"/>
                  <a:pt x="9758" y="2510"/>
                </a:cubicBezTo>
                <a:cubicBezTo>
                  <a:pt x="9771" y="2549"/>
                  <a:pt x="9770" y="2628"/>
                  <a:pt x="9778" y="2692"/>
                </a:cubicBezTo>
                <a:cubicBezTo>
                  <a:pt x="9778" y="2693"/>
                  <a:pt x="9778" y="2694"/>
                  <a:pt x="9778" y="2695"/>
                </a:cubicBezTo>
                <a:cubicBezTo>
                  <a:pt x="9838" y="2789"/>
                  <a:pt x="9859" y="2889"/>
                  <a:pt x="9823" y="2922"/>
                </a:cubicBezTo>
                <a:cubicBezTo>
                  <a:pt x="9814" y="2930"/>
                  <a:pt x="9814" y="2944"/>
                  <a:pt x="9807" y="2954"/>
                </a:cubicBezTo>
                <a:cubicBezTo>
                  <a:pt x="9807" y="2980"/>
                  <a:pt x="9816" y="2995"/>
                  <a:pt x="9818" y="3019"/>
                </a:cubicBezTo>
                <a:cubicBezTo>
                  <a:pt x="9855" y="2883"/>
                  <a:pt x="10062" y="2803"/>
                  <a:pt x="10310" y="2919"/>
                </a:cubicBezTo>
                <a:cubicBezTo>
                  <a:pt x="10418" y="2970"/>
                  <a:pt x="10431" y="3021"/>
                  <a:pt x="10379" y="3182"/>
                </a:cubicBezTo>
                <a:cubicBezTo>
                  <a:pt x="10299" y="3427"/>
                  <a:pt x="10205" y="3454"/>
                  <a:pt x="9971" y="3294"/>
                </a:cubicBezTo>
                <a:cubicBezTo>
                  <a:pt x="9902" y="3247"/>
                  <a:pt x="9863" y="3197"/>
                  <a:pt x="9840" y="3148"/>
                </a:cubicBezTo>
                <a:cubicBezTo>
                  <a:pt x="9863" y="3217"/>
                  <a:pt x="9899" y="3276"/>
                  <a:pt x="9958" y="3324"/>
                </a:cubicBezTo>
                <a:lnTo>
                  <a:pt x="10115" y="3452"/>
                </a:lnTo>
                <a:lnTo>
                  <a:pt x="9917" y="3570"/>
                </a:lnTo>
                <a:cubicBezTo>
                  <a:pt x="9899" y="3584"/>
                  <a:pt x="9898" y="3588"/>
                  <a:pt x="9875" y="3605"/>
                </a:cubicBezTo>
                <a:cubicBezTo>
                  <a:pt x="9870" y="3609"/>
                  <a:pt x="9866" y="3613"/>
                  <a:pt x="9861" y="3617"/>
                </a:cubicBezTo>
                <a:cubicBezTo>
                  <a:pt x="9721" y="3723"/>
                  <a:pt x="9653" y="3858"/>
                  <a:pt x="9670" y="4027"/>
                </a:cubicBezTo>
                <a:cubicBezTo>
                  <a:pt x="9676" y="4091"/>
                  <a:pt x="9695" y="4160"/>
                  <a:pt x="9724" y="4234"/>
                </a:cubicBezTo>
                <a:cubicBezTo>
                  <a:pt x="9758" y="4319"/>
                  <a:pt x="9769" y="4365"/>
                  <a:pt x="9783" y="4420"/>
                </a:cubicBezTo>
                <a:cubicBezTo>
                  <a:pt x="9791" y="4436"/>
                  <a:pt x="9797" y="4483"/>
                  <a:pt x="9804" y="4492"/>
                </a:cubicBezTo>
                <a:cubicBezTo>
                  <a:pt x="9845" y="4540"/>
                  <a:pt x="9837" y="4586"/>
                  <a:pt x="9793" y="4621"/>
                </a:cubicBezTo>
                <a:cubicBezTo>
                  <a:pt x="9788" y="4652"/>
                  <a:pt x="9790" y="4682"/>
                  <a:pt x="9778" y="4718"/>
                </a:cubicBezTo>
                <a:cubicBezTo>
                  <a:pt x="9720" y="4888"/>
                  <a:pt x="10070" y="5408"/>
                  <a:pt x="10287" y="5477"/>
                </a:cubicBezTo>
                <a:cubicBezTo>
                  <a:pt x="10321" y="5487"/>
                  <a:pt x="10354" y="5508"/>
                  <a:pt x="10388" y="5526"/>
                </a:cubicBezTo>
                <a:cubicBezTo>
                  <a:pt x="10397" y="5528"/>
                  <a:pt x="10410" y="5533"/>
                  <a:pt x="10424" y="5541"/>
                </a:cubicBezTo>
                <a:cubicBezTo>
                  <a:pt x="10441" y="5551"/>
                  <a:pt x="10451" y="5561"/>
                  <a:pt x="10466" y="5571"/>
                </a:cubicBezTo>
                <a:cubicBezTo>
                  <a:pt x="10469" y="5573"/>
                  <a:pt x="10470" y="5573"/>
                  <a:pt x="10473" y="5575"/>
                </a:cubicBezTo>
                <a:cubicBezTo>
                  <a:pt x="10475" y="5576"/>
                  <a:pt x="10475" y="5579"/>
                  <a:pt x="10477" y="5580"/>
                </a:cubicBezTo>
                <a:cubicBezTo>
                  <a:pt x="10509" y="5604"/>
                  <a:pt x="10542" y="5629"/>
                  <a:pt x="10558" y="5651"/>
                </a:cubicBezTo>
                <a:cubicBezTo>
                  <a:pt x="10601" y="5714"/>
                  <a:pt x="10697" y="5765"/>
                  <a:pt x="10769" y="5765"/>
                </a:cubicBezTo>
                <a:cubicBezTo>
                  <a:pt x="11034" y="5765"/>
                  <a:pt x="11085" y="5887"/>
                  <a:pt x="11005" y="6300"/>
                </a:cubicBezTo>
                <a:cubicBezTo>
                  <a:pt x="10928" y="6699"/>
                  <a:pt x="10901" y="6738"/>
                  <a:pt x="10379" y="7099"/>
                </a:cubicBezTo>
                <a:lnTo>
                  <a:pt x="10113" y="7282"/>
                </a:lnTo>
                <a:lnTo>
                  <a:pt x="9699" y="7214"/>
                </a:lnTo>
                <a:cubicBezTo>
                  <a:pt x="9139" y="7121"/>
                  <a:pt x="8715" y="7126"/>
                  <a:pt x="8588" y="7228"/>
                </a:cubicBezTo>
                <a:cubicBezTo>
                  <a:pt x="8545" y="7263"/>
                  <a:pt x="8429" y="7341"/>
                  <a:pt x="8326" y="7410"/>
                </a:cubicBezTo>
                <a:cubicBezTo>
                  <a:pt x="8313" y="7420"/>
                  <a:pt x="8303" y="7427"/>
                  <a:pt x="8291" y="7435"/>
                </a:cubicBezTo>
                <a:cubicBezTo>
                  <a:pt x="8275" y="7446"/>
                  <a:pt x="8265" y="7453"/>
                  <a:pt x="8249" y="7464"/>
                </a:cubicBezTo>
                <a:lnTo>
                  <a:pt x="8011" y="7616"/>
                </a:lnTo>
                <a:lnTo>
                  <a:pt x="7533" y="7279"/>
                </a:lnTo>
                <a:cubicBezTo>
                  <a:pt x="7044" y="6935"/>
                  <a:pt x="6709" y="6818"/>
                  <a:pt x="6201" y="6797"/>
                </a:cubicBezTo>
                <a:cubicBezTo>
                  <a:pt x="5928" y="6791"/>
                  <a:pt x="5678" y="6809"/>
                  <a:pt x="5530" y="6846"/>
                </a:cubicBezTo>
                <a:lnTo>
                  <a:pt x="4858" y="7285"/>
                </a:lnTo>
                <a:cubicBezTo>
                  <a:pt x="4439" y="7559"/>
                  <a:pt x="3482" y="8254"/>
                  <a:pt x="2732" y="8831"/>
                </a:cubicBezTo>
                <a:cubicBezTo>
                  <a:pt x="1981" y="9407"/>
                  <a:pt x="1059" y="10112"/>
                  <a:pt x="682" y="10397"/>
                </a:cubicBezTo>
                <a:lnTo>
                  <a:pt x="0" y="10909"/>
                </a:lnTo>
                <a:lnTo>
                  <a:pt x="2" y="12682"/>
                </a:lnTo>
                <a:lnTo>
                  <a:pt x="327" y="12859"/>
                </a:lnTo>
                <a:lnTo>
                  <a:pt x="654" y="13042"/>
                </a:lnTo>
                <a:lnTo>
                  <a:pt x="595" y="13938"/>
                </a:lnTo>
                <a:cubicBezTo>
                  <a:pt x="560" y="14431"/>
                  <a:pt x="521" y="14960"/>
                  <a:pt x="511" y="15115"/>
                </a:cubicBezTo>
                <a:cubicBezTo>
                  <a:pt x="501" y="15270"/>
                  <a:pt x="449" y="15499"/>
                  <a:pt x="396" y="15625"/>
                </a:cubicBezTo>
                <a:cubicBezTo>
                  <a:pt x="342" y="15751"/>
                  <a:pt x="270" y="16115"/>
                  <a:pt x="236" y="16434"/>
                </a:cubicBezTo>
                <a:cubicBezTo>
                  <a:pt x="202" y="16753"/>
                  <a:pt x="134" y="17039"/>
                  <a:pt x="85" y="17071"/>
                </a:cubicBezTo>
                <a:cubicBezTo>
                  <a:pt x="36" y="17102"/>
                  <a:pt x="13" y="17664"/>
                  <a:pt x="3" y="18567"/>
                </a:cubicBezTo>
                <a:lnTo>
                  <a:pt x="3" y="20045"/>
                </a:lnTo>
                <a:lnTo>
                  <a:pt x="339" y="20390"/>
                </a:lnTo>
                <a:cubicBezTo>
                  <a:pt x="766" y="20829"/>
                  <a:pt x="1343" y="21211"/>
                  <a:pt x="1796" y="21351"/>
                </a:cubicBezTo>
                <a:cubicBezTo>
                  <a:pt x="2185" y="21472"/>
                  <a:pt x="2434" y="21467"/>
                  <a:pt x="3184" y="21326"/>
                </a:cubicBezTo>
                <a:cubicBezTo>
                  <a:pt x="3425" y="21280"/>
                  <a:pt x="3801" y="21237"/>
                  <a:pt x="4020" y="21231"/>
                </a:cubicBezTo>
                <a:cubicBezTo>
                  <a:pt x="4401" y="21220"/>
                  <a:pt x="4419" y="21226"/>
                  <a:pt x="4398" y="21346"/>
                </a:cubicBezTo>
                <a:cubicBezTo>
                  <a:pt x="4386" y="21415"/>
                  <a:pt x="4394" y="21503"/>
                  <a:pt x="4415" y="21539"/>
                </a:cubicBezTo>
                <a:cubicBezTo>
                  <a:pt x="4444" y="21586"/>
                  <a:pt x="6452" y="21597"/>
                  <a:pt x="12009" y="21600"/>
                </a:cubicBezTo>
                <a:cubicBezTo>
                  <a:pt x="17026" y="21598"/>
                  <a:pt x="21600" y="21591"/>
                  <a:pt x="21600" y="21579"/>
                </a:cubicBezTo>
                <a:cubicBezTo>
                  <a:pt x="21600" y="21566"/>
                  <a:pt x="21551" y="21470"/>
                  <a:pt x="21489" y="21364"/>
                </a:cubicBezTo>
                <a:cubicBezTo>
                  <a:pt x="21427" y="21258"/>
                  <a:pt x="21296" y="20963"/>
                  <a:pt x="21202" y="20710"/>
                </a:cubicBezTo>
                <a:cubicBezTo>
                  <a:pt x="21108" y="20458"/>
                  <a:pt x="20999" y="20167"/>
                  <a:pt x="20958" y="20066"/>
                </a:cubicBezTo>
                <a:cubicBezTo>
                  <a:pt x="20917" y="19963"/>
                  <a:pt x="20884" y="19825"/>
                  <a:pt x="20884" y="19758"/>
                </a:cubicBezTo>
                <a:cubicBezTo>
                  <a:pt x="20884" y="19691"/>
                  <a:pt x="20817" y="19556"/>
                  <a:pt x="20736" y="19458"/>
                </a:cubicBezTo>
                <a:cubicBezTo>
                  <a:pt x="20654" y="19360"/>
                  <a:pt x="20563" y="19187"/>
                  <a:pt x="20534" y="19075"/>
                </a:cubicBezTo>
                <a:cubicBezTo>
                  <a:pt x="20504" y="18962"/>
                  <a:pt x="20446" y="18732"/>
                  <a:pt x="20400" y="18563"/>
                </a:cubicBezTo>
                <a:cubicBezTo>
                  <a:pt x="20355" y="18395"/>
                  <a:pt x="20227" y="17912"/>
                  <a:pt x="20115" y="17490"/>
                </a:cubicBezTo>
                <a:cubicBezTo>
                  <a:pt x="19808" y="16325"/>
                  <a:pt x="19798" y="16301"/>
                  <a:pt x="19708" y="16229"/>
                </a:cubicBezTo>
                <a:cubicBezTo>
                  <a:pt x="19541" y="16097"/>
                  <a:pt x="19512" y="15762"/>
                  <a:pt x="19651" y="15550"/>
                </a:cubicBezTo>
                <a:cubicBezTo>
                  <a:pt x="19733" y="15424"/>
                  <a:pt x="19797" y="15150"/>
                  <a:pt x="19819" y="14835"/>
                </a:cubicBezTo>
                <a:cubicBezTo>
                  <a:pt x="19837" y="14554"/>
                  <a:pt x="19892" y="14048"/>
                  <a:pt x="19941" y="13711"/>
                </a:cubicBezTo>
                <a:cubicBezTo>
                  <a:pt x="19989" y="13373"/>
                  <a:pt x="20039" y="12845"/>
                  <a:pt x="20051" y="12536"/>
                </a:cubicBezTo>
                <a:cubicBezTo>
                  <a:pt x="20062" y="12227"/>
                  <a:pt x="20095" y="11802"/>
                  <a:pt x="20125" y="11591"/>
                </a:cubicBezTo>
                <a:cubicBezTo>
                  <a:pt x="20196" y="11077"/>
                  <a:pt x="19851" y="9360"/>
                  <a:pt x="19602" y="8989"/>
                </a:cubicBezTo>
                <a:cubicBezTo>
                  <a:pt x="19386" y="8667"/>
                  <a:pt x="18881" y="8365"/>
                  <a:pt x="18366" y="8248"/>
                </a:cubicBezTo>
                <a:cubicBezTo>
                  <a:pt x="17569" y="8066"/>
                  <a:pt x="17330" y="7994"/>
                  <a:pt x="17138" y="7879"/>
                </a:cubicBezTo>
                <a:lnTo>
                  <a:pt x="16943" y="7761"/>
                </a:lnTo>
                <a:lnTo>
                  <a:pt x="17314" y="7523"/>
                </a:lnTo>
                <a:cubicBezTo>
                  <a:pt x="17518" y="7393"/>
                  <a:pt x="17818" y="7121"/>
                  <a:pt x="17980" y="6921"/>
                </a:cubicBezTo>
                <a:cubicBezTo>
                  <a:pt x="18323" y="6498"/>
                  <a:pt x="18460" y="6384"/>
                  <a:pt x="18712" y="6322"/>
                </a:cubicBezTo>
                <a:cubicBezTo>
                  <a:pt x="18863" y="6285"/>
                  <a:pt x="18892" y="6243"/>
                  <a:pt x="18877" y="6080"/>
                </a:cubicBezTo>
                <a:cubicBezTo>
                  <a:pt x="18859" y="5884"/>
                  <a:pt x="18894" y="5837"/>
                  <a:pt x="19390" y="5361"/>
                </a:cubicBezTo>
                <a:cubicBezTo>
                  <a:pt x="19513" y="5244"/>
                  <a:pt x="19659" y="5063"/>
                  <a:pt x="19712" y="4959"/>
                </a:cubicBezTo>
                <a:cubicBezTo>
                  <a:pt x="19807" y="4776"/>
                  <a:pt x="19820" y="4770"/>
                  <a:pt x="20185" y="4770"/>
                </a:cubicBezTo>
                <a:cubicBezTo>
                  <a:pt x="20486" y="4770"/>
                  <a:pt x="20564" y="4751"/>
                  <a:pt x="20564" y="4683"/>
                </a:cubicBezTo>
                <a:cubicBezTo>
                  <a:pt x="20564" y="4636"/>
                  <a:pt x="20693" y="4458"/>
                  <a:pt x="20852" y="4287"/>
                </a:cubicBezTo>
                <a:cubicBezTo>
                  <a:pt x="21104" y="4016"/>
                  <a:pt x="21135" y="3949"/>
                  <a:pt x="21089" y="3764"/>
                </a:cubicBezTo>
                <a:cubicBezTo>
                  <a:pt x="21060" y="3648"/>
                  <a:pt x="21013" y="3527"/>
                  <a:pt x="20983" y="3496"/>
                </a:cubicBezTo>
                <a:cubicBezTo>
                  <a:pt x="20854" y="3364"/>
                  <a:pt x="20849" y="3284"/>
                  <a:pt x="20960" y="2853"/>
                </a:cubicBezTo>
                <a:cubicBezTo>
                  <a:pt x="21006" y="2670"/>
                  <a:pt x="21045" y="2471"/>
                  <a:pt x="21045" y="2409"/>
                </a:cubicBezTo>
                <a:cubicBezTo>
                  <a:pt x="21044" y="2347"/>
                  <a:pt x="21077" y="2284"/>
                  <a:pt x="21118" y="2268"/>
                </a:cubicBezTo>
                <a:cubicBezTo>
                  <a:pt x="21231" y="2223"/>
                  <a:pt x="21116" y="2077"/>
                  <a:pt x="20993" y="2107"/>
                </a:cubicBezTo>
                <a:cubicBezTo>
                  <a:pt x="20815" y="2151"/>
                  <a:pt x="20650" y="1881"/>
                  <a:pt x="20781" y="1760"/>
                </a:cubicBezTo>
                <a:cubicBezTo>
                  <a:pt x="20815" y="1729"/>
                  <a:pt x="20838" y="1669"/>
                  <a:pt x="20831" y="1627"/>
                </a:cubicBezTo>
                <a:cubicBezTo>
                  <a:pt x="20825" y="1585"/>
                  <a:pt x="20817" y="1509"/>
                  <a:pt x="20812" y="1459"/>
                </a:cubicBezTo>
                <a:cubicBezTo>
                  <a:pt x="20807" y="1409"/>
                  <a:pt x="20656" y="1281"/>
                  <a:pt x="20477" y="1175"/>
                </a:cubicBezTo>
                <a:cubicBezTo>
                  <a:pt x="20185" y="1003"/>
                  <a:pt x="20163" y="975"/>
                  <a:pt x="20278" y="914"/>
                </a:cubicBezTo>
                <a:cubicBezTo>
                  <a:pt x="20205" y="950"/>
                  <a:pt x="20162" y="950"/>
                  <a:pt x="20124" y="910"/>
                </a:cubicBezTo>
                <a:cubicBezTo>
                  <a:pt x="20047" y="831"/>
                  <a:pt x="20201" y="738"/>
                  <a:pt x="20308" y="787"/>
                </a:cubicBezTo>
                <a:cubicBezTo>
                  <a:pt x="20290" y="771"/>
                  <a:pt x="20289" y="762"/>
                  <a:pt x="20254" y="738"/>
                </a:cubicBezTo>
                <a:cubicBezTo>
                  <a:pt x="20168" y="679"/>
                  <a:pt x="20087" y="563"/>
                  <a:pt x="20073" y="479"/>
                </a:cubicBezTo>
                <a:cubicBezTo>
                  <a:pt x="20056" y="380"/>
                  <a:pt x="19982" y="306"/>
                  <a:pt x="19858" y="267"/>
                </a:cubicBezTo>
                <a:cubicBezTo>
                  <a:pt x="19753" y="233"/>
                  <a:pt x="19644" y="187"/>
                  <a:pt x="19618" y="163"/>
                </a:cubicBezTo>
                <a:cubicBezTo>
                  <a:pt x="19484" y="46"/>
                  <a:pt x="19043" y="11"/>
                  <a:pt x="15653" y="0"/>
                </a:cubicBezTo>
                <a:close/>
                <a:moveTo>
                  <a:pt x="20350" y="824"/>
                </a:moveTo>
                <a:cubicBezTo>
                  <a:pt x="20353" y="830"/>
                  <a:pt x="20363" y="835"/>
                  <a:pt x="20362" y="841"/>
                </a:cubicBezTo>
                <a:cubicBezTo>
                  <a:pt x="20362" y="837"/>
                  <a:pt x="20352" y="829"/>
                  <a:pt x="20350" y="824"/>
                </a:cubicBezTo>
                <a:close/>
              </a:path>
            </a:pathLst>
          </a:custGeom>
          <a:ln w="12700">
            <a:miter lim="400000"/>
          </a:ln>
          <a:effectLst>
            <a:outerShdw sx="100000" sy="100000" kx="0" ky="0" algn="b" rotWithShape="0" blurRad="101600" dist="101600" dir="2723238">
              <a:srgbClr val="000000"/>
            </a:outerShdw>
          </a:effectLst>
        </p:spPr>
      </p:pic>
      <p:sp>
        <p:nvSpPr>
          <p:cNvPr id="322" name="Rounded Rectangle"/>
          <p:cNvSpPr/>
          <p:nvPr/>
        </p:nvSpPr>
        <p:spPr>
          <a:xfrm>
            <a:off x="5095546" y="2922133"/>
            <a:ext cx="7775512" cy="6509754"/>
          </a:xfrm>
          <a:prstGeom prst="roundRect">
            <a:avLst>
              <a:gd name="adj" fmla="val 2926"/>
            </a:avLst>
          </a:prstGeom>
          <a:blipFill>
            <a:blip r:embed="rId3"/>
          </a:blip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pic>
        <p:nvPicPr>
          <p:cNvPr id="323" name="Image" descr="Image"/>
          <p:cNvPicPr>
            <a:picLocks noChangeAspect="1"/>
          </p:cNvPicPr>
          <p:nvPr/>
        </p:nvPicPr>
        <p:blipFill>
          <a:blip r:embed="rId4">
            <a:extLst/>
          </a:blip>
          <a:stretch>
            <a:fillRect/>
          </a:stretch>
        </p:blipFill>
        <p:spPr>
          <a:xfrm>
            <a:off x="100423" y="141277"/>
            <a:ext cx="12803954" cy="2206381"/>
          </a:xfrm>
          <a:prstGeom prst="rect">
            <a:avLst/>
          </a:prstGeom>
          <a:ln w="12700">
            <a:miter lim="400000"/>
          </a:ln>
        </p:spPr>
      </p:pic>
      <p:sp>
        <p:nvSpPr>
          <p:cNvPr id="324" name="THE GREATEST NEED – we all have — Rom 3:23; 1:16,17; Jn 14:6; Acts 4:12…"/>
          <p:cNvSpPr txBox="1"/>
          <p:nvPr/>
        </p:nvSpPr>
        <p:spPr>
          <a:xfrm>
            <a:off x="5183323" y="3148060"/>
            <a:ext cx="7599958" cy="594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9046" indent="-919046" algn="l">
              <a:spcBef>
                <a:spcPts val="1400"/>
              </a:spcBef>
              <a:buClrTx/>
              <a:buSzPct val="45000"/>
              <a:buBlip>
                <a:blip r:embed="rId5"/>
              </a:buBlip>
              <a:defRPr sz="41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THE GREATEST </a:t>
            </a:r>
            <a:r>
              <a:rPr b="1"/>
              <a:t>NEED</a:t>
            </a:r>
            <a:r>
              <a:t> – we all have — Rom 3:23; 1:16,17; Jn 14:6; Acts 4:12</a:t>
            </a:r>
          </a:p>
          <a:p>
            <a:pPr marL="919046" indent="-919046" algn="l">
              <a:spcBef>
                <a:spcPts val="1400"/>
              </a:spcBef>
              <a:buClrTx/>
              <a:buSzPct val="45000"/>
              <a:buBlip>
                <a:blip r:embed="rId5"/>
              </a:buBlip>
              <a:defRPr sz="41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The greatest </a:t>
            </a:r>
            <a:r>
              <a:rPr b="1"/>
              <a:t>SERVICE</a:t>
            </a:r>
            <a:r>
              <a:t> we can provide another — Mat. 28:19,20; Acts 8:4</a:t>
            </a:r>
          </a:p>
          <a:p>
            <a:pPr marL="919046" indent="-919046" algn="l">
              <a:spcBef>
                <a:spcPts val="1400"/>
              </a:spcBef>
              <a:buClrTx/>
              <a:buSzPct val="45000"/>
              <a:buBlip>
                <a:blip r:embed="rId5"/>
              </a:buBlip>
              <a:defRPr sz="41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Are We </a:t>
            </a:r>
            <a:r>
              <a:rPr b="1"/>
              <a:t>willing</a:t>
            </a:r>
            <a:r>
              <a:t> to do everything in our power to bring others to Jesus?</a:t>
            </a:r>
          </a:p>
        </p:txBody>
      </p:sp>
      <p:sp>
        <p:nvSpPr>
          <p:cNvPr id="325" name="The Challenge of"/>
          <p:cNvSpPr txBox="1"/>
          <p:nvPr/>
        </p:nvSpPr>
        <p:spPr>
          <a:xfrm>
            <a:off x="488810" y="418967"/>
            <a:ext cx="6836670" cy="16510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600">
                <a:solidFill>
                  <a:srgbClr val="FFFFFF"/>
                </a:solidFill>
                <a:effectLst>
                  <a:outerShdw sx="100000" sy="100000" kx="0" ky="0" algn="b" rotWithShape="0" blurRad="63500" dist="63500" dir="2113404">
                    <a:srgbClr val="000000"/>
                  </a:outerShdw>
                </a:effectLst>
                <a:uFill>
                  <a:solidFill>
                    <a:srgbClr val="000000"/>
                  </a:solidFill>
                </a:uFill>
                <a:latin typeface="Zapfino"/>
                <a:ea typeface="Zapfino"/>
                <a:cs typeface="Zapfino"/>
                <a:sym typeface="Zapfino"/>
              </a:defRPr>
            </a:lvl1pPr>
          </a:lstStyle>
          <a:p>
            <a:pPr/>
            <a:r>
              <a:t>The Challenge of</a:t>
            </a:r>
          </a:p>
        </p:txBody>
      </p:sp>
      <p:pic>
        <p:nvPicPr>
          <p:cNvPr id="326" name="Image" descr="Image"/>
          <p:cNvPicPr>
            <a:picLocks noChangeAspect="0"/>
          </p:cNvPicPr>
          <p:nvPr/>
        </p:nvPicPr>
        <p:blipFill>
          <a:blip r:embed="rId6">
            <a:extLst/>
          </a:blip>
          <a:stretch>
            <a:fillRect/>
          </a:stretch>
        </p:blipFill>
        <p:spPr>
          <a:xfrm>
            <a:off x="5902166" y="298716"/>
            <a:ext cx="6952060" cy="2378870"/>
          </a:xfrm>
          <a:prstGeom prst="rect">
            <a:avLst/>
          </a:prstGeom>
          <a:ln w="12700">
            <a:miter lim="400000"/>
          </a:ln>
          <a:effectLst>
            <a:outerShdw sx="100000" sy="100000" kx="0" ky="0" algn="b" rotWithShape="0" blurRad="127000" dist="88900" dir="1911421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4">
                                            <p:txEl>
                                              <p:pRg st="1" end="1"/>
                                            </p:txEl>
                                          </p:spTgt>
                                        </p:tgtEl>
                                        <p:attrNameLst>
                                          <p:attrName>style.visibility</p:attrName>
                                        </p:attrNameLst>
                                      </p:cBhvr>
                                      <p:to>
                                        <p:strVal val="visible"/>
                                      </p:to>
                                    </p:set>
                                    <p:animEffect filter="wipe(left)" transition="in">
                                      <p:cBhvr>
                                        <p:cTn id="7" dur="1500"/>
                                        <p:tgtEl>
                                          <p:spTgt spid="3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4">
                                            <p:txEl>
                                              <p:pRg st="2" end="2"/>
                                            </p:txEl>
                                          </p:spTgt>
                                        </p:tgtEl>
                                        <p:attrNameLst>
                                          <p:attrName>style.visibility</p:attrName>
                                        </p:attrNameLst>
                                      </p:cBhvr>
                                      <p:to>
                                        <p:strVal val="visible"/>
                                      </p:to>
                                    </p:set>
                                    <p:animEffect filter="wipe(left)" transition="in">
                                      <p:cBhvr>
                                        <p:cTn id="12" dur="1500"/>
                                        <p:tgtEl>
                                          <p:spTgt spid="32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age" descr="Image"/>
          <p:cNvPicPr>
            <a:picLocks noChangeAspect="1"/>
          </p:cNvPicPr>
          <p:nvPr/>
        </p:nvPicPr>
        <p:blipFill>
          <a:blip r:embed="rId2">
            <a:extLst/>
          </a:blip>
          <a:srcRect l="5555" t="0" r="5555" b="10423"/>
          <a:stretch>
            <a:fillRect/>
          </a:stretch>
        </p:blipFill>
        <p:spPr>
          <a:xfrm>
            <a:off x="0" y="1072205"/>
            <a:ext cx="13004800" cy="8736922"/>
          </a:xfrm>
          <a:prstGeom prst="rect">
            <a:avLst/>
          </a:prstGeom>
          <a:ln w="12700">
            <a:miter lim="400000"/>
          </a:ln>
        </p:spPr>
      </p:pic>
      <p:sp>
        <p:nvSpPr>
          <p:cNvPr id="329" name="The Challenge of"/>
          <p:cNvSpPr txBox="1"/>
          <p:nvPr/>
        </p:nvSpPr>
        <p:spPr>
          <a:xfrm>
            <a:off x="82672" y="169675"/>
            <a:ext cx="6836670" cy="1727201"/>
          </a:xfrm>
          <a:prstGeom prst="rect">
            <a:avLst/>
          </a:prstGeom>
          <a:ln w="12700">
            <a:miter lim="400000"/>
          </a:ln>
          <a:effectLst>
            <a:outerShdw sx="100000" sy="100000" kx="0" ky="0" algn="b" rotWithShape="0" blurRad="76200" dist="88900" dir="2245216">
              <a:srgbClr val="000000">
                <a:alpha val="307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800">
                <a:solidFill>
                  <a:schemeClr val="accent1"/>
                </a:solidFill>
                <a:uFill>
                  <a:solidFill>
                    <a:srgbClr val="000000"/>
                  </a:solidFill>
                </a:uFill>
                <a:latin typeface="Zapfino"/>
                <a:ea typeface="Zapfino"/>
                <a:cs typeface="Zapfino"/>
                <a:sym typeface="Zapfino"/>
              </a:defRPr>
            </a:lvl1pPr>
          </a:lstStyle>
          <a:p>
            <a:pPr/>
            <a:r>
              <a:t>The Challenge of</a:t>
            </a:r>
          </a:p>
        </p:txBody>
      </p:sp>
      <p:pic>
        <p:nvPicPr>
          <p:cNvPr id="330" name="Image" descr="Image"/>
          <p:cNvPicPr>
            <a:picLocks noChangeAspect="0"/>
          </p:cNvPicPr>
          <p:nvPr/>
        </p:nvPicPr>
        <p:blipFill>
          <a:blip r:embed="rId3">
            <a:extLst/>
          </a:blip>
          <a:stretch>
            <a:fillRect/>
          </a:stretch>
        </p:blipFill>
        <p:spPr>
          <a:xfrm>
            <a:off x="5565769" y="103770"/>
            <a:ext cx="7385930" cy="2957643"/>
          </a:xfrm>
          <a:prstGeom prst="rect">
            <a:avLst/>
          </a:prstGeom>
          <a:ln w="12700">
            <a:miter lim="400000"/>
          </a:ln>
          <a:effectLst>
            <a:outerShdw sx="100000" sy="100000" kx="0" ky="0" algn="b" rotWithShape="0" blurRad="127000" dist="88900" dir="19114210">
              <a:srgbClr val="000000">
                <a:alpha val="78946"/>
              </a:srgbClr>
            </a:outerShdw>
          </a:effectLst>
        </p:spPr>
      </p:pic>
      <p:pic>
        <p:nvPicPr>
          <p:cNvPr id="331" name="Image" descr="Image"/>
          <p:cNvPicPr>
            <a:picLocks noChangeAspect="1"/>
          </p:cNvPicPr>
          <p:nvPr/>
        </p:nvPicPr>
        <p:blipFill>
          <a:blip r:embed="rId4">
            <a:extLst/>
          </a:blip>
          <a:stretch>
            <a:fillRect/>
          </a:stretch>
        </p:blipFill>
        <p:spPr>
          <a:xfrm>
            <a:off x="1880108" y="4526320"/>
            <a:ext cx="9244584" cy="3222883"/>
          </a:xfrm>
          <a:prstGeom prst="rect">
            <a:avLst/>
          </a:prstGeom>
          <a:ln w="12700">
            <a:miter lim="400000"/>
          </a:ln>
        </p:spPr>
      </p:pic>
      <p:sp>
        <p:nvSpPr>
          <p:cNvPr id="332" name="Overcoming The"/>
          <p:cNvSpPr txBox="1"/>
          <p:nvPr/>
        </p:nvSpPr>
        <p:spPr>
          <a:xfrm>
            <a:off x="3863375" y="4195070"/>
            <a:ext cx="5278050" cy="1727201"/>
          </a:xfrm>
          <a:prstGeom prst="rect">
            <a:avLst/>
          </a:prstGeom>
          <a:ln w="12700">
            <a:miter lim="400000"/>
          </a:ln>
          <a:effectLst>
            <a:outerShdw sx="100000" sy="100000" kx="0" ky="0" algn="b" rotWithShape="0" blurRad="76200" dist="88900" dir="2245216">
              <a:srgbClr val="000000">
                <a:alpha val="307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800">
                <a:solidFill>
                  <a:schemeClr val="accent1"/>
                </a:solidFill>
                <a:uFill>
                  <a:solidFill>
                    <a:srgbClr val="000000"/>
                  </a:solidFill>
                </a:uFill>
                <a:latin typeface="Zapfino"/>
                <a:ea typeface="Zapfino"/>
                <a:cs typeface="Zapfino"/>
                <a:sym typeface="Zapfino"/>
              </a:defRPr>
            </a:lvl1pPr>
          </a:lstStyle>
          <a:p>
            <a:pPr/>
            <a:r>
              <a:t>Overcoming The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9.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