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p:nvPr>
            <p:ph type="sldImg"/>
          </p:nvPr>
        </p:nvSpPr>
        <p:spPr>
          <a:xfrm>
            <a:off x="1143000" y="685800"/>
            <a:ext cx="4572000" cy="3429000"/>
          </a:xfrm>
          <a:prstGeom prst="rect">
            <a:avLst/>
          </a:prstGeom>
        </p:spPr>
        <p:txBody>
          <a:bodyPr/>
          <a:lstStyle/>
          <a:p>
            <a:pPr/>
          </a:p>
        </p:txBody>
      </p:sp>
      <p:sp>
        <p:nvSpPr>
          <p:cNvPr id="217" name="Shape 2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4.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B5"/>
            </a:gs>
            <a:gs pos="100000">
              <a:srgbClr val="FFFFDA"/>
            </a:gs>
          </a:gsLst>
          <a:path path="circle">
            <a:fillToRect l="50000" t="50000" r="50000" b="50000"/>
          </a:path>
        </a:grad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B5"/>
            </a:gs>
            <a:gs pos="100000">
              <a:srgbClr val="FFFFDA"/>
            </a:gs>
          </a:gsLst>
          <a:path path="circle">
            <a:fillToRect l="50000" t="50000" r="50000" b="50000"/>
          </a:path>
        </a:grad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
        <p:nvSpPr>
          <p:cNvPr id="125" name="Title Text"/>
          <p:cNvSpPr txBox="1"/>
          <p:nvPr>
            <p:ph type="title"/>
          </p:nvPr>
        </p:nvSpPr>
        <p:spPr>
          <a:xfrm>
            <a:off x="650239" y="390595"/>
            <a:ext cx="11704322" cy="1625601"/>
          </a:xfrm>
          <a:prstGeom prst="rect">
            <a:avLst/>
          </a:prstGeom>
        </p:spPr>
        <p:txBody>
          <a:bodyPr lIns="65023" tIns="65023" rIns="65023" bIns="65023"/>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26" name="Body Level One…"/>
          <p:cNvSpPr txBox="1"/>
          <p:nvPr>
            <p:ph type="body" sz="half" idx="1"/>
          </p:nvPr>
        </p:nvSpPr>
        <p:spPr>
          <a:xfrm>
            <a:off x="650239" y="2275839"/>
            <a:ext cx="5743788"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gradFill flip="none" rotWithShape="1">
          <a:gsLst>
            <a:gs pos="0">
              <a:srgbClr val="FFFFB5"/>
            </a:gs>
            <a:gs pos="100000">
              <a:srgbClr val="FFFFDA"/>
            </a:gs>
          </a:gsLst>
          <a:path path="circle">
            <a:fillToRect l="50000" t="50000" r="50000" b="50000"/>
          </a:path>
        </a:gradFill>
      </p:bgPr>
    </p:bg>
    <p:spTree>
      <p:nvGrpSpPr>
        <p:cNvPr id="1" name=""/>
        <p:cNvGrpSpPr/>
        <p:nvPr/>
      </p:nvGrpSpPr>
      <p:grpSpPr>
        <a:xfrm>
          <a:off x="0" y="0"/>
          <a:ext cx="0" cy="0"/>
          <a:chOff x="0" y="0"/>
          <a:chExt cx="0" cy="0"/>
        </a:xfrm>
      </p:grpSpPr>
      <p:sp>
        <p:nvSpPr>
          <p:cNvPr id="133" name="Slide Number"/>
          <p:cNvSpPr txBox="1"/>
          <p:nvPr>
            <p:ph type="sldNum" sz="quarter" idx="2"/>
          </p:nvPr>
        </p:nvSpPr>
        <p:spPr>
          <a:xfrm>
            <a:off x="12607779" y="-1"/>
            <a:ext cx="397022" cy="389271"/>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defRPr>
                <a:effectLst/>
              </a:defRPr>
            </a:pPr>
            <a:fld id="{86CB4B4D-7CA3-9044-876B-883B54F8677D}" type="slidenum"/>
          </a:p>
        </p:txBody>
      </p:sp>
      <p:sp>
        <p:nvSpPr>
          <p:cNvPr id="134" name="Title Text"/>
          <p:cNvSpPr txBox="1"/>
          <p:nvPr>
            <p:ph type="title"/>
          </p:nvPr>
        </p:nvSpPr>
        <p:spPr>
          <a:xfrm>
            <a:off x="650239" y="390595"/>
            <a:ext cx="11704322" cy="1625601"/>
          </a:xfrm>
          <a:prstGeom prst="rect">
            <a:avLst/>
          </a:prstGeom>
        </p:spPr>
        <p:txBody>
          <a:bodyPr lIns="65023" tIns="65023" rIns="65023" bIns="65023"/>
          <a:lstStyle>
            <a:lvl1pPr defTabSz="1300480">
              <a:defRPr b="0" sz="6200">
                <a:solidFill>
                  <a:srgbClr val="000000"/>
                </a:solidFill>
                <a:latin typeface="Arial"/>
                <a:ea typeface="Arial"/>
                <a:cs typeface="Arial"/>
                <a:sym typeface="Arial"/>
              </a:defRPr>
            </a:lvl1pPr>
          </a:lstStyle>
          <a:p>
            <a:pPr>
              <a:defRPr>
                <a:effectLst/>
              </a:defRPr>
            </a:pPr>
            <a:r>
              <a:t>Title Text</a:t>
            </a:r>
          </a:p>
        </p:txBody>
      </p:sp>
      <p:sp>
        <p:nvSpPr>
          <p:cNvPr id="135" name="Body Level One…"/>
          <p:cNvSpPr txBox="1"/>
          <p:nvPr>
            <p:ph type="body" idx="1"/>
          </p:nvPr>
        </p:nvSpPr>
        <p:spPr>
          <a:xfrm>
            <a:off x="650239" y="2275839"/>
            <a:ext cx="11704322" cy="6436926"/>
          </a:xfrm>
          <a:prstGeom prst="rect">
            <a:avLst/>
          </a:prstGeom>
        </p:spPr>
        <p:txBody>
          <a:bodyPr lIns="65023" tIns="65023" rIns="65023" bIns="65023" anchor="t"/>
          <a:lstStyle>
            <a:lvl1pPr marL="471487" indent="-471487" defTabSz="1300480">
              <a:spcBef>
                <a:spcPts val="1000"/>
              </a:spcBef>
              <a:buSzPct val="100000"/>
              <a:buChar char="»"/>
              <a:defRPr sz="4400">
                <a:solidFill>
                  <a:srgbClr val="000000"/>
                </a:solidFill>
                <a:latin typeface="Arial"/>
                <a:ea typeface="Arial"/>
                <a:cs typeface="Arial"/>
                <a:sym typeface="Arial"/>
              </a:defRPr>
            </a:lvl1pPr>
            <a:lvl2pPr marL="906235" indent="-449035" defTabSz="1300480">
              <a:spcBef>
                <a:spcPts val="1000"/>
              </a:spcBef>
              <a:buSzPct val="100000"/>
              <a:buChar char="–"/>
              <a:defRPr sz="4400">
                <a:solidFill>
                  <a:srgbClr val="000000"/>
                </a:solidFill>
                <a:latin typeface="Arial"/>
                <a:ea typeface="Arial"/>
                <a:cs typeface="Arial"/>
                <a:sym typeface="Arial"/>
              </a:defRPr>
            </a:lvl2pPr>
            <a:lvl3pPr marL="1333500" indent="-419100" defTabSz="1300480">
              <a:spcBef>
                <a:spcPts val="1000"/>
              </a:spcBef>
              <a:buSzPct val="100000"/>
              <a:defRPr sz="4400">
                <a:solidFill>
                  <a:srgbClr val="000000"/>
                </a:solidFill>
                <a:latin typeface="Arial"/>
                <a:ea typeface="Arial"/>
                <a:cs typeface="Arial"/>
                <a:sym typeface="Arial"/>
              </a:defRPr>
            </a:lvl3pPr>
            <a:lvl4pPr marL="1874520" indent="-502920" defTabSz="1300480">
              <a:spcBef>
                <a:spcPts val="1000"/>
              </a:spcBef>
              <a:buSzPct val="100000"/>
              <a:buChar char="–"/>
              <a:defRPr sz="4400">
                <a:solidFill>
                  <a:srgbClr val="000000"/>
                </a:solidFill>
                <a:latin typeface="Arial"/>
                <a:ea typeface="Arial"/>
                <a:cs typeface="Arial"/>
                <a:sym typeface="Arial"/>
              </a:defRPr>
            </a:lvl4pPr>
            <a:lvl5pPr marL="2387600" indent="-558800" defTabSz="1300480">
              <a:spcBef>
                <a:spcPts val="1000"/>
              </a:spcBef>
              <a:buSzPct val="100000"/>
              <a:buChar char="»"/>
              <a:defRPr sz="4400">
                <a:solidFill>
                  <a:srgbClr val="000000"/>
                </a:solid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Title Text"/>
          <p:cNvSpPr txBox="1"/>
          <p:nvPr>
            <p:ph type="title"/>
          </p:nvPr>
        </p:nvSpPr>
        <p:spPr>
          <a:xfrm>
            <a:off x="1079500" y="139700"/>
            <a:ext cx="10833100" cy="2095500"/>
          </a:xfrm>
          <a:prstGeom prst="rect">
            <a:avLst/>
          </a:prstGeom>
        </p:spPr>
        <p:txBody>
          <a:bodyPr>
            <a:noAutofit/>
          </a:bodyPr>
          <a:lstStyle>
            <a:lvl1pPr>
              <a:defRPr b="0" sz="6800">
                <a:latin typeface="American Typewriter"/>
                <a:ea typeface="American Typewriter"/>
                <a:cs typeface="American Typewriter"/>
                <a:sym typeface="American Typewriter"/>
              </a:defRPr>
            </a:lvl1pPr>
          </a:lstStyle>
          <a:p>
            <a:pPr>
              <a:defRPr>
                <a:effectLst/>
              </a:defRPr>
            </a:pPr>
            <a:r>
              <a:t>Title Text</a:t>
            </a:r>
          </a:p>
        </p:txBody>
      </p:sp>
      <p:sp>
        <p:nvSpPr>
          <p:cNvPr id="143" name="Body Level One…"/>
          <p:cNvSpPr txBox="1"/>
          <p:nvPr>
            <p:ph type="body" idx="1"/>
          </p:nvPr>
        </p:nvSpPr>
        <p:spPr>
          <a:xfrm>
            <a:off x="1079500" y="2527300"/>
            <a:ext cx="10833100" cy="6108700"/>
          </a:xfrm>
          <a:prstGeom prst="rect">
            <a:avLst/>
          </a:prstGeom>
        </p:spPr>
        <p:txBody>
          <a:bodyPr>
            <a:noAutofit/>
          </a:bodyPr>
          <a:lstStyle>
            <a:lvl1pPr marL="904390" indent="-561490">
              <a:spcBef>
                <a:spcPts val="3300"/>
              </a:spcBef>
              <a:buSzPct val="120000"/>
              <a:defRPr sz="3800">
                <a:solidFill>
                  <a:srgbClr val="FFFFFF"/>
                </a:solidFill>
                <a:latin typeface="American Typewriter"/>
                <a:ea typeface="American Typewriter"/>
                <a:cs typeface="American Typewriter"/>
                <a:sym typeface="American Typewriter"/>
              </a:defRPr>
            </a:lvl1pPr>
            <a:lvl2pPr marL="1429323" indent="-561490">
              <a:spcBef>
                <a:spcPts val="3300"/>
              </a:spcBef>
              <a:buSzPct val="120000"/>
              <a:defRPr sz="3800">
                <a:solidFill>
                  <a:srgbClr val="FFFFFF"/>
                </a:solidFill>
                <a:latin typeface="American Typewriter"/>
                <a:ea typeface="American Typewriter"/>
                <a:cs typeface="American Typewriter"/>
                <a:sym typeface="American Typewriter"/>
              </a:defRPr>
            </a:lvl2pPr>
            <a:lvl3pPr marL="1937323" indent="-561490">
              <a:spcBef>
                <a:spcPts val="3300"/>
              </a:spcBef>
              <a:buSzPct val="120000"/>
              <a:defRPr sz="3800">
                <a:solidFill>
                  <a:srgbClr val="FFFFFF"/>
                </a:solidFill>
                <a:latin typeface="American Typewriter"/>
                <a:ea typeface="American Typewriter"/>
                <a:cs typeface="American Typewriter"/>
                <a:sym typeface="American Typewriter"/>
              </a:defRPr>
            </a:lvl3pPr>
            <a:lvl4pPr marL="2462257" indent="-561490">
              <a:spcBef>
                <a:spcPts val="3300"/>
              </a:spcBef>
              <a:buSzPct val="120000"/>
              <a:defRPr sz="3800">
                <a:solidFill>
                  <a:srgbClr val="FFFFFF"/>
                </a:solidFill>
                <a:latin typeface="American Typewriter"/>
                <a:ea typeface="American Typewriter"/>
                <a:cs typeface="American Typewriter"/>
                <a:sym typeface="American Typewriter"/>
              </a:defRPr>
            </a:lvl4pPr>
            <a:lvl5pPr marL="2987190" indent="-561490">
              <a:spcBef>
                <a:spcPts val="3300"/>
              </a:spcBef>
              <a:buSzPct val="120000"/>
              <a:defRPr sz="38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4" name="Slide Number"/>
          <p:cNvSpPr txBox="1"/>
          <p:nvPr>
            <p:ph type="sldNum" sz="quarter" idx="2"/>
          </p:nvPr>
        </p:nvSpPr>
        <p:spPr>
          <a:xfrm>
            <a:off x="6318727" y="9099550"/>
            <a:ext cx="354483" cy="330200"/>
          </a:xfrm>
          <a:prstGeom prst="rect">
            <a:avLst/>
          </a:prstGeom>
        </p:spPr>
        <p:txBody>
          <a:bodyPr/>
          <a:lstStyle>
            <a:lvl1pPr>
              <a:defRPr sz="1600">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52"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53"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5"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76"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7"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5"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86"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0" name="Slide Number"/>
          <p:cNvSpPr txBox="1"/>
          <p:nvPr>
            <p:ph type="sldNum" sz="quarter" idx="2"/>
          </p:nvPr>
        </p:nvSpPr>
        <p:spPr>
          <a:xfrm>
            <a:off x="12005833"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5.png"/><Relationship Id="rId5"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5.png"/><Relationship Id="rId5"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5.png"/><Relationship Id="rId5"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5.png"/><Relationship Id="rId5" Type="http://schemas.openxmlformats.org/officeDocument/2006/relationships/image" Target="../media/image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5.png"/><Relationship Id="rId5"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png"/><Relationship Id="rId4"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2.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2.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2.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image" Target="../media/image5.png"/><Relationship Id="rId7"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2.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2.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 Id="rId3" Type="http://schemas.openxmlformats.org/officeDocument/2006/relationships/image" Target="../media/image2.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6" Type="http://schemas.openxmlformats.org/officeDocument/2006/relationships/hyperlink" Target="http://" TargetMode="External"/><Relationship Id="rId7" Type="http://schemas.openxmlformats.org/officeDocument/2006/relationships/hyperlink" Target="http://w65stchurchofchrist.org/coc/sermons/" TargetMode="Externa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5.png"/><Relationship Id="rId5"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5.png"/><Relationship Id="rId5" Type="http://schemas.openxmlformats.org/officeDocument/2006/relationships/image" Target="../media/image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5.png"/><Relationship Id="rId5"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 Id="rId3" Type="http://schemas.openxmlformats.org/officeDocument/2006/relationships/image" Target="../media/image6.tif"/><Relationship Id="rId4" Type="http://schemas.openxmlformats.org/officeDocument/2006/relationships/image" Target="../media/image5.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Image" descr="Image"/>
          <p:cNvPicPr>
            <a:picLocks noChangeAspect="0"/>
          </p:cNvPicPr>
          <p:nvPr/>
        </p:nvPicPr>
        <p:blipFill>
          <a:blip r:embed="rId2">
            <a:extLst/>
          </a:blip>
          <a:srcRect l="0" t="36312" r="0" b="36312"/>
          <a:stretch>
            <a:fillRect/>
          </a:stretch>
        </p:blipFill>
        <p:spPr>
          <a:xfrm>
            <a:off x="-1" y="8583384"/>
            <a:ext cx="13004801" cy="1159396"/>
          </a:xfrm>
          <a:prstGeom prst="rect">
            <a:avLst/>
          </a:prstGeom>
          <a:ln w="12700">
            <a:miter lim="400000"/>
          </a:ln>
          <a:effectLst>
            <a:outerShdw sx="100000" sy="100000" kx="0" ky="0" algn="b" rotWithShape="0" blurRad="152400" dist="92376" dir="15985748">
              <a:srgbClr val="000000">
                <a:alpha val="99822"/>
              </a:srgbClr>
            </a:outerShdw>
          </a:effectLst>
        </p:spPr>
      </p:pic>
      <p:pic>
        <p:nvPicPr>
          <p:cNvPr id="220" name="Image" descr="Image"/>
          <p:cNvPicPr>
            <a:picLocks noChangeAspect="0"/>
          </p:cNvPicPr>
          <p:nvPr/>
        </p:nvPicPr>
        <p:blipFill>
          <a:blip r:embed="rId2">
            <a:extLst/>
          </a:blip>
          <a:srcRect l="0" t="0" r="0" b="84878"/>
          <a:stretch>
            <a:fillRect/>
          </a:stretch>
        </p:blipFill>
        <p:spPr>
          <a:xfrm>
            <a:off x="-1" y="1858888"/>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21"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222" name="Rectangle"/>
          <p:cNvSpPr/>
          <p:nvPr/>
        </p:nvSpPr>
        <p:spPr>
          <a:xfrm>
            <a:off x="-22261" y="256377"/>
            <a:ext cx="13049322" cy="1971646"/>
          </a:xfrm>
          <a:prstGeom prst="rect">
            <a:avLst/>
          </a:prstGeom>
          <a:solidFill>
            <a:srgbClr val="C9C9C9"/>
          </a:solidFill>
          <a:ln w="12700">
            <a:miter lim="400000"/>
          </a:ln>
          <a:effectLst>
            <a:outerShdw sx="100000" sy="100000" kx="0" ky="0" algn="b" rotWithShape="0" blurRad="50800" dist="25400" dir="5400000">
              <a:srgbClr val="000000"/>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23" name="Image" descr="Image"/>
          <p:cNvPicPr>
            <a:picLocks noChangeAspect="1"/>
          </p:cNvPicPr>
          <p:nvPr/>
        </p:nvPicPr>
        <p:blipFill>
          <a:blip r:embed="rId3">
            <a:extLst/>
          </a:blip>
          <a:srcRect l="750" t="750" r="752" b="752"/>
          <a:stretch>
            <a:fillRect/>
          </a:stretch>
        </p:blipFill>
        <p:spPr>
          <a:xfrm>
            <a:off x="97136" y="18634"/>
            <a:ext cx="2447132" cy="2447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68"/>
                  <a:pt x="5311" y="5314"/>
                </a:cubicBezTo>
                <a:cubicBezTo>
                  <a:pt x="502" y="10126"/>
                  <a:pt x="0" y="10646"/>
                  <a:pt x="0" y="10804"/>
                </a:cubicBezTo>
                <a:cubicBezTo>
                  <a:pt x="0" y="10961"/>
                  <a:pt x="502" y="11481"/>
                  <a:pt x="5311" y="16289"/>
                </a:cubicBezTo>
                <a:cubicBezTo>
                  <a:pt x="10171" y="21150"/>
                  <a:pt x="10637" y="21600"/>
                  <a:pt x="10800" y="21600"/>
                </a:cubicBezTo>
                <a:cubicBezTo>
                  <a:pt x="10963" y="21600"/>
                  <a:pt x="11429" y="21150"/>
                  <a:pt x="16289" y="16289"/>
                </a:cubicBezTo>
                <a:cubicBezTo>
                  <a:pt x="21153" y="11425"/>
                  <a:pt x="21600" y="10963"/>
                  <a:pt x="21600" y="10800"/>
                </a:cubicBezTo>
                <a:cubicBezTo>
                  <a:pt x="21600" y="10637"/>
                  <a:pt x="21154" y="10174"/>
                  <a:pt x="16289" y="5311"/>
                </a:cubicBezTo>
                <a:cubicBezTo>
                  <a:pt x="11447" y="469"/>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224" name="Image" descr="Image"/>
          <p:cNvPicPr>
            <a:picLocks noChangeAspect="0"/>
          </p:cNvPicPr>
          <p:nvPr/>
        </p:nvPicPr>
        <p:blipFill>
          <a:blip r:embed="rId4">
            <a:extLst/>
          </a:blip>
          <a:stretch>
            <a:fillRect/>
          </a:stretch>
        </p:blipFill>
        <p:spPr>
          <a:xfrm>
            <a:off x="2577860" y="426812"/>
            <a:ext cx="7849080" cy="1630777"/>
          </a:xfrm>
          <a:prstGeom prst="rect">
            <a:avLst/>
          </a:prstGeom>
          <a:ln w="12700">
            <a:miter lim="400000"/>
          </a:ln>
          <a:effectLst>
            <a:outerShdw sx="100000" sy="100000" kx="0" ky="0" algn="b" rotWithShape="0" blurRad="50800" dist="25400" dir="5400000">
              <a:srgbClr val="000000">
                <a:alpha val="50000"/>
              </a:srgbClr>
            </a:outerShdw>
          </a:effectLst>
        </p:spPr>
      </p:pic>
      <p:pic>
        <p:nvPicPr>
          <p:cNvPr id="225" name="Image" descr="Image"/>
          <p:cNvPicPr>
            <a:picLocks noChangeAspect="0"/>
          </p:cNvPicPr>
          <p:nvPr/>
        </p:nvPicPr>
        <p:blipFill>
          <a:blip r:embed="rId5">
            <a:extLst/>
          </a:blip>
          <a:stretch>
            <a:fillRect/>
          </a:stretch>
        </p:blipFill>
        <p:spPr>
          <a:xfrm>
            <a:off x="242193" y="3995496"/>
            <a:ext cx="12520414" cy="1762608"/>
          </a:xfrm>
          <a:prstGeom prst="rect">
            <a:avLst/>
          </a:prstGeom>
          <a:ln w="12700">
            <a:miter lim="400000"/>
          </a:ln>
          <a:effectLst>
            <a:outerShdw sx="100000" sy="100000" kx="0" ky="0" algn="b" rotWithShape="0" blurRad="139700" dist="90169" dir="5400000">
              <a:srgbClr val="000000">
                <a:alpha val="97093"/>
              </a:srgbClr>
            </a:outerShdw>
          </a:effectLst>
        </p:spPr>
      </p:pic>
      <p:sp>
        <p:nvSpPr>
          <p:cNvPr id="226" name="Facing The"/>
          <p:cNvSpPr txBox="1"/>
          <p:nvPr/>
        </p:nvSpPr>
        <p:spPr>
          <a:xfrm>
            <a:off x="3381133" y="2422388"/>
            <a:ext cx="6242534" cy="1698490"/>
          </a:xfrm>
          <a:prstGeom prst="rect">
            <a:avLst/>
          </a:prstGeom>
          <a:ln w="12700">
            <a:miter lim="400000"/>
          </a:ln>
          <a:effectLst>
            <a:outerShdw sx="100000" sy="100000" kx="0" ky="0" algn="b" rotWithShape="0" blurRad="228600" dist="125443" dir="5400000">
              <a:srgbClr val="000000">
                <a:alpha val="8142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600">
                <a:latin typeface="Vivaldi"/>
                <a:ea typeface="Vivaldi"/>
                <a:cs typeface="Vivaldi"/>
                <a:sym typeface="Vivaldi"/>
              </a:defRPr>
            </a:lvl1pPr>
          </a:lstStyle>
          <a:p>
            <a:pPr/>
            <a:r>
              <a:t>Facing The</a:t>
            </a:r>
          </a:p>
        </p:txBody>
      </p:sp>
      <p:pic>
        <p:nvPicPr>
          <p:cNvPr id="227" name="Image" descr="Image"/>
          <p:cNvPicPr>
            <a:picLocks noChangeAspect="1"/>
          </p:cNvPicPr>
          <p:nvPr/>
        </p:nvPicPr>
        <p:blipFill>
          <a:blip r:embed="rId3">
            <a:extLst/>
          </a:blip>
          <a:srcRect l="750" t="750" r="752" b="752"/>
          <a:stretch>
            <a:fillRect/>
          </a:stretch>
        </p:blipFill>
        <p:spPr>
          <a:xfrm>
            <a:off x="10460531" y="18634"/>
            <a:ext cx="2447132" cy="2447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68"/>
                  <a:pt x="5311" y="5314"/>
                </a:cubicBezTo>
                <a:cubicBezTo>
                  <a:pt x="502" y="10126"/>
                  <a:pt x="0" y="10646"/>
                  <a:pt x="0" y="10804"/>
                </a:cubicBezTo>
                <a:cubicBezTo>
                  <a:pt x="0" y="10961"/>
                  <a:pt x="502" y="11481"/>
                  <a:pt x="5311" y="16289"/>
                </a:cubicBezTo>
                <a:cubicBezTo>
                  <a:pt x="10171" y="21150"/>
                  <a:pt x="10637" y="21600"/>
                  <a:pt x="10800" y="21600"/>
                </a:cubicBezTo>
                <a:cubicBezTo>
                  <a:pt x="10963" y="21600"/>
                  <a:pt x="11429" y="21150"/>
                  <a:pt x="16289" y="16289"/>
                </a:cubicBezTo>
                <a:cubicBezTo>
                  <a:pt x="21153" y="11425"/>
                  <a:pt x="21600" y="10963"/>
                  <a:pt x="21600" y="10800"/>
                </a:cubicBezTo>
                <a:cubicBezTo>
                  <a:pt x="21600" y="10637"/>
                  <a:pt x="21154" y="10174"/>
                  <a:pt x="16289" y="5311"/>
                </a:cubicBezTo>
                <a:cubicBezTo>
                  <a:pt x="11447" y="469"/>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28" name="PRIDE / SELFISHNESS"/>
          <p:cNvSpPr/>
          <p:nvPr/>
        </p:nvSpPr>
        <p:spPr>
          <a:xfrm>
            <a:off x="2898732" y="6370643"/>
            <a:ext cx="2305235" cy="1600201"/>
          </a:xfrm>
          <a:prstGeom prst="roundRect">
            <a:avLst>
              <a:gd name="adj" fmla="val 21358"/>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PRIDE / </a:t>
            </a:r>
            <a:r>
              <a:rPr sz="2300"/>
              <a:t>SELFISHNESS</a:t>
            </a:r>
          </a:p>
        </p:txBody>
      </p:sp>
      <p:sp>
        <p:nvSpPr>
          <p:cNvPr id="229" name="ERROR / DIVISION"/>
          <p:cNvSpPr/>
          <p:nvPr/>
        </p:nvSpPr>
        <p:spPr>
          <a:xfrm>
            <a:off x="5349783" y="6370643"/>
            <a:ext cx="2305234" cy="1600201"/>
          </a:xfrm>
          <a:prstGeom prst="roundRect">
            <a:avLst>
              <a:gd name="adj" fmla="val 21358"/>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ERROR / </a:t>
            </a:r>
            <a:r>
              <a:rPr sz="2300"/>
              <a:t>DIVISION</a:t>
            </a:r>
          </a:p>
        </p:txBody>
      </p:sp>
      <p:sp>
        <p:nvSpPr>
          <p:cNvPr id="230" name="APATHY / COMPROMISE"/>
          <p:cNvSpPr/>
          <p:nvPr/>
        </p:nvSpPr>
        <p:spPr>
          <a:xfrm>
            <a:off x="10251884" y="6370643"/>
            <a:ext cx="2305234" cy="1600201"/>
          </a:xfrm>
          <a:prstGeom prst="roundRect">
            <a:avLst>
              <a:gd name="adj" fmla="val 21358"/>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APATHY / </a:t>
            </a:r>
            <a:r>
              <a:rPr sz="2300"/>
              <a:t>COMPROMISE</a:t>
            </a:r>
          </a:p>
        </p:txBody>
      </p:sp>
      <p:sp>
        <p:nvSpPr>
          <p:cNvPr id="231" name="THE WORLD"/>
          <p:cNvSpPr/>
          <p:nvPr/>
        </p:nvSpPr>
        <p:spPr>
          <a:xfrm>
            <a:off x="447681" y="6370643"/>
            <a:ext cx="2305235" cy="1600201"/>
          </a:xfrm>
          <a:prstGeom prst="roundRect">
            <a:avLst>
              <a:gd name="adj" fmla="val 21358"/>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defRPr>
            </a:lvl1pPr>
          </a:lstStyle>
          <a:p>
            <a:pPr/>
            <a:r>
              <a:t>THE WORLD</a:t>
            </a:r>
          </a:p>
        </p:txBody>
      </p:sp>
      <p:sp>
        <p:nvSpPr>
          <p:cNvPr id="232" name="STUFF / MATERIALISM"/>
          <p:cNvSpPr/>
          <p:nvPr/>
        </p:nvSpPr>
        <p:spPr>
          <a:xfrm>
            <a:off x="7800833" y="6370643"/>
            <a:ext cx="2305235" cy="1600201"/>
          </a:xfrm>
          <a:prstGeom prst="roundRect">
            <a:avLst>
              <a:gd name="adj" fmla="val 21358"/>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STUFF / </a:t>
            </a:r>
            <a:r>
              <a:rPr sz="2300"/>
              <a:t>MATERIALISM</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231"/>
                                        </p:tgtEl>
                                        <p:attrNameLst>
                                          <p:attrName>style.visibility</p:attrName>
                                        </p:attrNameLst>
                                      </p:cBhvr>
                                      <p:to>
                                        <p:strVal val="visible"/>
                                      </p:to>
                                    </p:set>
                                    <p:anim calcmode="lin" valueType="num">
                                      <p:cBhvr>
                                        <p:cTn id="7" dur="1000" fill="hold"/>
                                        <p:tgtEl>
                                          <p:spTgt spid="231"/>
                                        </p:tgtEl>
                                        <p:attrNameLst>
                                          <p:attrName>ppt_x</p:attrName>
                                        </p:attrNameLst>
                                      </p:cBhvr>
                                      <p:tavLst>
                                        <p:tav tm="0">
                                          <p:val>
                                            <p:strVal val="#ppt_x"/>
                                          </p:val>
                                        </p:tav>
                                        <p:tav tm="100000">
                                          <p:val>
                                            <p:strVal val="#ppt_x"/>
                                          </p:val>
                                        </p:tav>
                                      </p:tavLst>
                                    </p:anim>
                                    <p:anim calcmode="lin" valueType="num">
                                      <p:cBhvr>
                                        <p:cTn id="8" dur="1000" fill="hold"/>
                                        <p:tgtEl>
                                          <p:spTgt spid="23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228"/>
                                        </p:tgtEl>
                                        <p:attrNameLst>
                                          <p:attrName>style.visibility</p:attrName>
                                        </p:attrNameLst>
                                      </p:cBhvr>
                                      <p:to>
                                        <p:strVal val="visible"/>
                                      </p:to>
                                    </p:set>
                                    <p:anim calcmode="lin" valueType="num">
                                      <p:cBhvr>
                                        <p:cTn id="12" dur="1000" fill="hold"/>
                                        <p:tgtEl>
                                          <p:spTgt spid="228"/>
                                        </p:tgtEl>
                                        <p:attrNameLst>
                                          <p:attrName>ppt_x</p:attrName>
                                        </p:attrNameLst>
                                      </p:cBhvr>
                                      <p:tavLst>
                                        <p:tav tm="0">
                                          <p:val>
                                            <p:strVal val="#ppt_x"/>
                                          </p:val>
                                        </p:tav>
                                        <p:tav tm="100000">
                                          <p:val>
                                            <p:strVal val="#ppt_x"/>
                                          </p:val>
                                        </p:tav>
                                      </p:tavLst>
                                    </p:anim>
                                    <p:anim calcmode="lin" valueType="num">
                                      <p:cBhvr>
                                        <p:cTn id="13" dur="1000" fill="hold"/>
                                        <p:tgtEl>
                                          <p:spTgt spid="228"/>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Class="entr" nodeType="afterEffect" presetSubtype="1" presetID="2" grpId="3" fill="hold">
                                  <p:stCondLst>
                                    <p:cond delay="0"/>
                                  </p:stCondLst>
                                  <p:iterate type="el" backwards="0">
                                    <p:tmAbs val="0"/>
                                  </p:iterate>
                                  <p:childTnLst>
                                    <p:set>
                                      <p:cBhvr>
                                        <p:cTn id="16" fill="hold"/>
                                        <p:tgtEl>
                                          <p:spTgt spid="229"/>
                                        </p:tgtEl>
                                        <p:attrNameLst>
                                          <p:attrName>style.visibility</p:attrName>
                                        </p:attrNameLst>
                                      </p:cBhvr>
                                      <p:to>
                                        <p:strVal val="visible"/>
                                      </p:to>
                                    </p:set>
                                    <p:anim calcmode="lin" valueType="num">
                                      <p:cBhvr>
                                        <p:cTn id="17" dur="1000" fill="hold"/>
                                        <p:tgtEl>
                                          <p:spTgt spid="229"/>
                                        </p:tgtEl>
                                        <p:attrNameLst>
                                          <p:attrName>ppt_x</p:attrName>
                                        </p:attrNameLst>
                                      </p:cBhvr>
                                      <p:tavLst>
                                        <p:tav tm="0">
                                          <p:val>
                                            <p:strVal val="#ppt_x"/>
                                          </p:val>
                                        </p:tav>
                                        <p:tav tm="100000">
                                          <p:val>
                                            <p:strVal val="#ppt_x"/>
                                          </p:val>
                                        </p:tav>
                                      </p:tavLst>
                                    </p:anim>
                                    <p:anim calcmode="lin" valueType="num">
                                      <p:cBhvr>
                                        <p:cTn id="18" dur="1000" fill="hold"/>
                                        <p:tgtEl>
                                          <p:spTgt spid="229"/>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Class="entr" nodeType="afterEffect" presetSubtype="1" presetID="2" grpId="4" fill="hold">
                                  <p:stCondLst>
                                    <p:cond delay="0"/>
                                  </p:stCondLst>
                                  <p:iterate type="el" backwards="0">
                                    <p:tmAbs val="0"/>
                                  </p:iterate>
                                  <p:childTnLst>
                                    <p:set>
                                      <p:cBhvr>
                                        <p:cTn id="21" fill="hold"/>
                                        <p:tgtEl>
                                          <p:spTgt spid="232"/>
                                        </p:tgtEl>
                                        <p:attrNameLst>
                                          <p:attrName>style.visibility</p:attrName>
                                        </p:attrNameLst>
                                      </p:cBhvr>
                                      <p:to>
                                        <p:strVal val="visible"/>
                                      </p:to>
                                    </p:set>
                                    <p:anim calcmode="lin" valueType="num">
                                      <p:cBhvr>
                                        <p:cTn id="22" dur="1000" fill="hold"/>
                                        <p:tgtEl>
                                          <p:spTgt spid="232"/>
                                        </p:tgtEl>
                                        <p:attrNameLst>
                                          <p:attrName>ppt_x</p:attrName>
                                        </p:attrNameLst>
                                      </p:cBhvr>
                                      <p:tavLst>
                                        <p:tav tm="0">
                                          <p:val>
                                            <p:strVal val="#ppt_x"/>
                                          </p:val>
                                        </p:tav>
                                        <p:tav tm="100000">
                                          <p:val>
                                            <p:strVal val="#ppt_x"/>
                                          </p:val>
                                        </p:tav>
                                      </p:tavLst>
                                    </p:anim>
                                    <p:anim calcmode="lin" valueType="num">
                                      <p:cBhvr>
                                        <p:cTn id="23" dur="1000" fill="hold"/>
                                        <p:tgtEl>
                                          <p:spTgt spid="232"/>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Class="entr" nodeType="afterEffect" presetSubtype="1" presetID="2" grpId="5" fill="hold">
                                  <p:stCondLst>
                                    <p:cond delay="0"/>
                                  </p:stCondLst>
                                  <p:iterate type="el" backwards="0">
                                    <p:tmAbs val="0"/>
                                  </p:iterate>
                                  <p:childTnLst>
                                    <p:set>
                                      <p:cBhvr>
                                        <p:cTn id="26" fill="hold"/>
                                        <p:tgtEl>
                                          <p:spTgt spid="230"/>
                                        </p:tgtEl>
                                        <p:attrNameLst>
                                          <p:attrName>style.visibility</p:attrName>
                                        </p:attrNameLst>
                                      </p:cBhvr>
                                      <p:to>
                                        <p:strVal val="visible"/>
                                      </p:to>
                                    </p:set>
                                    <p:anim calcmode="lin" valueType="num">
                                      <p:cBhvr>
                                        <p:cTn id="27" dur="1000" fill="hold"/>
                                        <p:tgtEl>
                                          <p:spTgt spid="230"/>
                                        </p:tgtEl>
                                        <p:attrNameLst>
                                          <p:attrName>ppt_x</p:attrName>
                                        </p:attrNameLst>
                                      </p:cBhvr>
                                      <p:tavLst>
                                        <p:tav tm="0">
                                          <p:val>
                                            <p:strVal val="#ppt_x"/>
                                          </p:val>
                                        </p:tav>
                                        <p:tav tm="100000">
                                          <p:val>
                                            <p:strVal val="#ppt_x"/>
                                          </p:val>
                                        </p:tav>
                                      </p:tavLst>
                                    </p:anim>
                                    <p:anim calcmode="lin" valueType="num">
                                      <p:cBhvr>
                                        <p:cTn id="28" dur="1000" fill="hold"/>
                                        <p:tgtEl>
                                          <p:spTgt spid="2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 grpId="3"/>
      <p:bldP build="whole" bldLvl="1" animBg="1" rev="0" advAuto="0" spid="232" grpId="4"/>
      <p:bldP build="whole" bldLvl="1" animBg="1" rev="0" advAuto="0" spid="230" grpId="5"/>
      <p:bldP build="whole" bldLvl="1" animBg="1" rev="0" advAuto="0" spid="228" grpId="2"/>
      <p:bldP build="whole" bldLvl="1" animBg="1" rev="0" advAuto="0" spid="231"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0"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91"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292"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293" name="“If You TEACH we HAVE to live RIGHT - Aren’t you a LEGALIST?&quot;…"/>
          <p:cNvSpPr txBox="1"/>
          <p:nvPr/>
        </p:nvSpPr>
        <p:spPr>
          <a:xfrm>
            <a:off x="5571178" y="1662076"/>
            <a:ext cx="7269675" cy="72644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500">
                <a:effectLst>
                  <a:outerShdw sx="100000" sy="100000" kx="0" ky="0" algn="b" rotWithShape="0" blurRad="50800" dist="63500" dir="5400000">
                    <a:srgbClr val="000000"/>
                  </a:outerShdw>
                </a:effectLst>
                <a:latin typeface="Century Gothic"/>
                <a:ea typeface="Century Gothic"/>
                <a:cs typeface="Century Gothic"/>
                <a:sym typeface="Century Gothic"/>
              </a:defRPr>
            </a:pPr>
            <a:r>
              <a:t>“If You TEACH we HAVE to live RIGHT - Aren’t you a LEGALIST?" </a:t>
            </a:r>
          </a:p>
          <a:p>
            <a:pPr lvl="4" marL="1371600" indent="-914400" algn="l">
              <a:spcBef>
                <a:spcPts val="1200"/>
              </a:spcBef>
              <a:buSzPct val="76000"/>
              <a:buBlip>
                <a:blip r:embed="rId5"/>
              </a:buBlip>
              <a:defRPr sz="35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God has ALWAYS condemned the person who is lifted up with pride because of his obedience, who trusts in his own goodness, and who expects to receive God’s favor on the BASIS of those actions! (Luke 17:10)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96"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97"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298"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299" name="“If You TEACH we HAVE to live RIGHT - Aren’t you a LEGALIST?&quot;…"/>
          <p:cNvSpPr txBox="1"/>
          <p:nvPr/>
        </p:nvSpPr>
        <p:spPr>
          <a:xfrm>
            <a:off x="5571178" y="1662076"/>
            <a:ext cx="7269675" cy="74295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500">
                <a:effectLst>
                  <a:outerShdw sx="100000" sy="100000" kx="0" ky="0" algn="b" rotWithShape="0" blurRad="50800" dist="63500" dir="5400000">
                    <a:srgbClr val="000000"/>
                  </a:outerShdw>
                </a:effectLst>
                <a:latin typeface="Century Gothic"/>
                <a:ea typeface="Century Gothic"/>
                <a:cs typeface="Century Gothic"/>
                <a:sym typeface="Century Gothic"/>
              </a:defRPr>
            </a:pPr>
            <a:r>
              <a:t>“If You TEACH we HAVE to live RIGHT - Aren’t you a LEGALIST?" </a:t>
            </a:r>
          </a:p>
          <a:p>
            <a:pPr lvl="4" marL="1371600" indent="-914400" algn="l">
              <a:spcBef>
                <a:spcPts val="1200"/>
              </a:spcBef>
              <a:buSzPct val="76000"/>
              <a:buBlip>
                <a:blip r:embed="rId5"/>
              </a:buBlip>
              <a:defRPr sz="33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Denominationalism &amp; Those of the liberal persuasion have redefined “legalism” in such a fashion as to shift the meaning from the attitude of being self righteous, to the ACTION of humble, conscientious obedience to all of God’s word. (Eccl. 12:13; Micah 6:8)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02"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03"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304"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305" name="““If You TEACH we HAVE to OBEY - Aren’t you a Pharisee?&quot;…"/>
          <p:cNvSpPr txBox="1"/>
          <p:nvPr/>
        </p:nvSpPr>
        <p:spPr>
          <a:xfrm>
            <a:off x="5571178" y="1483149"/>
            <a:ext cx="7269675" cy="81026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500">
                <a:effectLst>
                  <a:outerShdw sx="100000" sy="100000" kx="0" ky="0" algn="b" rotWithShape="0" blurRad="50800" dist="63500" dir="5400000">
                    <a:srgbClr val="000000"/>
                  </a:outerShdw>
                </a:effectLst>
                <a:latin typeface="Century Gothic"/>
                <a:ea typeface="Century Gothic"/>
                <a:cs typeface="Century Gothic"/>
                <a:sym typeface="Century Gothic"/>
              </a:defRPr>
            </a:pPr>
            <a:r>
              <a:t>““If You TEACH we HAVE to OBEY - Aren’t you a Pharisee?" </a:t>
            </a:r>
          </a:p>
          <a:p>
            <a:pPr lvl="4" marL="1371600" indent="-914400" algn="l">
              <a:spcBef>
                <a:spcPts val="1200"/>
              </a:spcBef>
              <a:buSzPct val="76000"/>
              <a:buBlip>
                <a:blip r:embed="rId5"/>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They were hypocrites – (Mat. 23:4-7,25-28)</a:t>
            </a:r>
          </a:p>
          <a:p>
            <a:pPr lvl="4" marL="1371600" indent="-914400" algn="l">
              <a:spcBef>
                <a:spcPts val="1200"/>
              </a:spcBef>
              <a:buSzPct val="76000"/>
              <a:buBlip>
                <a:blip r:embed="rId5"/>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They gave attention to “SOME” of God’s law and overlooked other aspects of it – (Mat. 23:23,24; Luke 11:42)</a:t>
            </a:r>
          </a:p>
          <a:p>
            <a:pPr lvl="4" marL="1371600" indent="-914400" algn="l">
              <a:spcBef>
                <a:spcPts val="1200"/>
              </a:spcBef>
              <a:buSzPct val="76000"/>
              <a:buBlip>
                <a:blip r:embed="rId5"/>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They went about binding &amp; enforcing human traditions, laws and doctrines beyond the actual teachings of the Law – (Mat. 15:7-9; Mk 7:1-13)</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eelOff" invX="1"/>
      </p:transition>
    </mc:Choice>
    <mc:Choice xmlns:p14="http://schemas.microsoft.com/office/powerpoint/2010/main" Requires="p14">
      <p:transition spd="slow" advClick="1" p14:dur="15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5">
                                            <p:txEl>
                                              <p:pRg st="1" end="1"/>
                                            </p:txEl>
                                          </p:spTgt>
                                        </p:tgtEl>
                                        <p:attrNameLst>
                                          <p:attrName>style.visibility</p:attrName>
                                        </p:attrNameLst>
                                      </p:cBhvr>
                                      <p:to>
                                        <p:strVal val="visible"/>
                                      </p:to>
                                    </p:set>
                                    <p:animEffect filter="wipe(left)" transition="in">
                                      <p:cBhvr>
                                        <p:cTn id="7" dur="1500"/>
                                        <p:tgtEl>
                                          <p:spTgt spid="3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5">
                                            <p:txEl>
                                              <p:pRg st="2" end="2"/>
                                            </p:txEl>
                                          </p:spTgt>
                                        </p:tgtEl>
                                        <p:attrNameLst>
                                          <p:attrName>style.visibility</p:attrName>
                                        </p:attrNameLst>
                                      </p:cBhvr>
                                      <p:to>
                                        <p:strVal val="visible"/>
                                      </p:to>
                                    </p:set>
                                    <p:animEffect filter="wipe(left)" transition="in">
                                      <p:cBhvr>
                                        <p:cTn id="12" dur="1500"/>
                                        <p:tgtEl>
                                          <p:spTgt spid="3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5">
                                            <p:txEl>
                                              <p:pRg st="3" end="3"/>
                                            </p:txEl>
                                          </p:spTgt>
                                        </p:tgtEl>
                                        <p:attrNameLst>
                                          <p:attrName>style.visibility</p:attrName>
                                        </p:attrNameLst>
                                      </p:cBhvr>
                                      <p:to>
                                        <p:strVal val="visible"/>
                                      </p:to>
                                    </p:set>
                                    <p:animEffect filter="wipe(left)" transition="in">
                                      <p:cBhvr>
                                        <p:cTn id="17" dur="1500"/>
                                        <p:tgtEl>
                                          <p:spTgt spid="30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7"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08"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09"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310"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311" name="““If You TEACH we HAVE to OBEY - Aren’t you a Pharisee?&quot;…"/>
          <p:cNvSpPr txBox="1"/>
          <p:nvPr/>
        </p:nvSpPr>
        <p:spPr>
          <a:xfrm>
            <a:off x="5571178" y="1483149"/>
            <a:ext cx="7269675" cy="79629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500">
                <a:effectLst>
                  <a:outerShdw sx="100000" sy="100000" kx="0" ky="0" algn="b" rotWithShape="0" blurRad="50800" dist="63500" dir="5400000">
                    <a:srgbClr val="000000"/>
                  </a:outerShdw>
                </a:effectLst>
                <a:latin typeface="Century Gothic"/>
                <a:ea typeface="Century Gothic"/>
                <a:cs typeface="Century Gothic"/>
                <a:sym typeface="Century Gothic"/>
              </a:defRPr>
            </a:pPr>
            <a:r>
              <a:t>““If You TEACH we HAVE to OBEY - Aren’t you a Pharisee?" </a:t>
            </a:r>
          </a:p>
          <a:p>
            <a:pPr lvl="4" marL="1371600" indent="-914400" algn="l">
              <a:spcBef>
                <a:spcPts val="1200"/>
              </a:spcBef>
              <a:buSzPct val="76000"/>
              <a:buBlip>
                <a:blip r:embed="rId5"/>
              </a:buBlip>
              <a:defRPr sz="35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They anticipated receiving God’s favor BASED upon who they were and The amount of Law they kept – (John 8:33; Gal. 2:16; 3:10,11)</a:t>
            </a:r>
          </a:p>
          <a:p>
            <a:pPr lvl="4" marL="1371600" indent="-914400" algn="l">
              <a:spcBef>
                <a:spcPts val="1200"/>
              </a:spcBef>
              <a:buSzPct val="76000"/>
              <a:buBlip>
                <a:blip r:embed="rId5"/>
              </a:buBlip>
              <a:defRPr sz="35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But they were guilty of the same sins as the people they condemned — Rom 2:1-11; 17-24; Luke 18:9-14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1">
                                            <p:txEl>
                                              <p:pRg st="2" end="2"/>
                                            </p:txEl>
                                          </p:spTgt>
                                        </p:tgtEl>
                                        <p:attrNameLst>
                                          <p:attrName>style.visibility</p:attrName>
                                        </p:attrNameLst>
                                      </p:cBhvr>
                                      <p:to>
                                        <p:strVal val="visible"/>
                                      </p:to>
                                    </p:set>
                                    <p:animEffect filter="wipe(left)" transition="in">
                                      <p:cBhvr>
                                        <p:cTn id="7" dur="1500"/>
                                        <p:tgtEl>
                                          <p:spTgt spid="31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3"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14"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15"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316"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317" name="“The Pharisee’s REAL Problem&quot;…"/>
          <p:cNvSpPr txBox="1"/>
          <p:nvPr/>
        </p:nvSpPr>
        <p:spPr>
          <a:xfrm>
            <a:off x="5571178" y="1662076"/>
            <a:ext cx="7269675" cy="75311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900">
                <a:effectLst>
                  <a:outerShdw sx="100000" sy="100000" kx="0" ky="0" algn="b" rotWithShape="0" blurRad="50800" dist="63500" dir="5400000">
                    <a:srgbClr val="000000"/>
                  </a:outerShdw>
                </a:effectLst>
                <a:latin typeface="Century Gothic"/>
                <a:ea typeface="Century Gothic"/>
                <a:cs typeface="Century Gothic"/>
                <a:sym typeface="Century Gothic"/>
              </a:defRPr>
            </a:pPr>
            <a:r>
              <a:t>“The Pharisee’s REAL Problem" </a:t>
            </a:r>
          </a:p>
          <a:p>
            <a:pPr lvl="4" marL="1371600" indent="-914400" algn="l">
              <a:spcBef>
                <a:spcPts val="1200"/>
              </a:spcBef>
              <a:buSzPct val="76000"/>
              <a:buBlip>
                <a:blip r:embed="rId5"/>
              </a:buBlip>
              <a:defRPr sz="40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They were NEVER condemned because they were too zealous about strict obedience to God’s revealed will — Mat 5:20ff; 23:23,24 </a:t>
            </a:r>
          </a:p>
          <a:p>
            <a:pPr lvl="4" marL="1371600" indent="-914400" algn="l">
              <a:spcBef>
                <a:spcPts val="1200"/>
              </a:spcBef>
              <a:buSzPct val="76000"/>
              <a:buBlip>
                <a:blip r:embed="rId5"/>
              </a:buBlip>
              <a:defRPr sz="40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Their problem was a HEART problem — Mat 12:1-12; 23:23,24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7">
                                            <p:txEl>
                                              <p:pRg st="2" end="2"/>
                                            </p:txEl>
                                          </p:spTgt>
                                        </p:tgtEl>
                                        <p:attrNameLst>
                                          <p:attrName>style.visibility</p:attrName>
                                        </p:attrNameLst>
                                      </p:cBhvr>
                                      <p:to>
                                        <p:strVal val="visible"/>
                                      </p:to>
                                    </p:set>
                                    <p:animEffect filter="wipe(left)" transition="in">
                                      <p:cBhvr>
                                        <p:cTn id="7" dur="1500"/>
                                        <p:tgtEl>
                                          <p:spTgt spid="31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7"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9"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20"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21"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322" name="Danger of Apostasy (1:6-9).…"/>
          <p:cNvSpPr txBox="1"/>
          <p:nvPr/>
        </p:nvSpPr>
        <p:spPr>
          <a:xfrm>
            <a:off x="5114893" y="3230270"/>
            <a:ext cx="7826198" cy="62738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4" marL="457200" indent="-457200" algn="l">
              <a:spcBef>
                <a:spcPts val="1200"/>
              </a:spcBef>
              <a:buSzPct val="76000"/>
              <a:buBlip>
                <a:blip r:embed="rId3"/>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Danger of Apostasy (1:6-9).</a:t>
            </a:r>
          </a:p>
          <a:p>
            <a:pPr lvl="4" marL="457200" indent="-457200" algn="l">
              <a:spcBef>
                <a:spcPts val="1200"/>
              </a:spcBef>
              <a:buSzPct val="76000"/>
              <a:buBlip>
                <a:blip r:embed="rId3"/>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Public correction (2:11-21).</a:t>
            </a:r>
          </a:p>
          <a:p>
            <a:pPr marL="457200" indent="-457200" algn="l">
              <a:spcBef>
                <a:spcPts val="1200"/>
              </a:spcBef>
              <a:buSzPct val="76000"/>
              <a:buBlip>
                <a:blip r:embed="rId3"/>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Stressed full Obedience (3:1; 5:7).</a:t>
            </a:r>
          </a:p>
          <a:p>
            <a:pPr lvl="4" marL="457200" indent="-457200" algn="l">
              <a:spcBef>
                <a:spcPts val="1200"/>
              </a:spcBef>
              <a:buSzPct val="76000"/>
              <a:buBlip>
                <a:blip r:embed="rId3"/>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Detailed Argument (3:16).</a:t>
            </a:r>
          </a:p>
          <a:p>
            <a:pPr lvl="4" marL="457200" indent="-457200" algn="l">
              <a:spcBef>
                <a:spcPts val="1200"/>
              </a:spcBef>
              <a:buSzPct val="76000"/>
              <a:buBlip>
                <a:blip r:embed="rId3"/>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The NEED to properly apply the Scripture (3:17-25: 4:21).</a:t>
            </a:r>
          </a:p>
          <a:p>
            <a:pPr lvl="4" marL="457200" indent="-457200" algn="l">
              <a:spcBef>
                <a:spcPts val="1200"/>
              </a:spcBef>
              <a:buSzPct val="76000"/>
              <a:buBlip>
                <a:blip r:embed="rId3"/>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Necessity of Water Baptism (3:26-27).</a:t>
            </a:r>
          </a:p>
          <a:p>
            <a:pPr lvl="4" marL="457200" indent="-457200" algn="l">
              <a:spcBef>
                <a:spcPts val="1200"/>
              </a:spcBef>
              <a:buSzPct val="76000"/>
              <a:buBlip>
                <a:blip r:embed="rId3"/>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Condemned sin (5:16-21).</a:t>
            </a:r>
          </a:p>
          <a:p>
            <a:pPr lvl="4" marL="457200" indent="-457200" algn="l">
              <a:spcBef>
                <a:spcPts val="1200"/>
              </a:spcBef>
              <a:buSzPct val="76000"/>
              <a:buBlip>
                <a:blip r:embed="rId3"/>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Correction of sin (6:1, 2).</a:t>
            </a:r>
          </a:p>
          <a:p>
            <a:pPr lvl="4" marL="457200" indent="-457200" algn="l">
              <a:spcBef>
                <a:spcPts val="1200"/>
              </a:spcBef>
              <a:buSzPct val="76000"/>
              <a:buBlip>
                <a:blip r:embed="rId3"/>
              </a:buBlip>
              <a:defRPr sz="3200">
                <a:solidFill>
                  <a:srgbClr val="FFFFFF"/>
                </a:solidFill>
                <a:effectLst>
                  <a:outerShdw sx="100000" sy="100000" kx="0" ky="0" algn="b" rotWithShape="0" blurRad="50800" dist="63500" dir="5400000">
                    <a:srgbClr val="000000"/>
                  </a:outerShdw>
                </a:effectLst>
                <a:latin typeface="Century Gothic"/>
                <a:ea typeface="Century Gothic"/>
                <a:cs typeface="Century Gothic"/>
                <a:sym typeface="Century Gothic"/>
              </a:defRPr>
            </a:pPr>
            <a:r>
              <a:t>Walk according to THIS rule – (6:16)</a:t>
            </a:r>
          </a:p>
        </p:txBody>
      </p:sp>
      <p:pic>
        <p:nvPicPr>
          <p:cNvPr id="323" name="Image" descr="Image"/>
          <p:cNvPicPr>
            <a:picLocks noChangeAspect="0"/>
          </p:cNvPicPr>
          <p:nvPr/>
        </p:nvPicPr>
        <p:blipFill>
          <a:blip r:embed="rId4">
            <a:extLst/>
          </a:blip>
          <a:stretch>
            <a:fillRect/>
          </a:stretch>
        </p:blipFill>
        <p:spPr>
          <a:xfrm>
            <a:off x="-9702" y="2978806"/>
            <a:ext cx="5321103" cy="6776729"/>
          </a:xfrm>
          <a:prstGeom prst="rect">
            <a:avLst/>
          </a:prstGeom>
        </p:spPr>
      </p:pic>
      <p:sp>
        <p:nvSpPr>
          <p:cNvPr id="324" name="“Paul Was NOT A Self-Righteous Legalist”…"/>
          <p:cNvSpPr txBox="1"/>
          <p:nvPr/>
        </p:nvSpPr>
        <p:spPr>
          <a:xfrm>
            <a:off x="253556" y="1493053"/>
            <a:ext cx="12497689" cy="1483566"/>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70000"/>
              </a:lnSpc>
              <a:defRPr sz="4600">
                <a:solidFill>
                  <a:srgbClr val="3B3B3B"/>
                </a:solidFill>
                <a:effectLst>
                  <a:outerShdw sx="100000" sy="100000" kx="0" ky="0" algn="b" rotWithShape="0" blurRad="12700" dist="12700" dir="5400000">
                    <a:srgbClr val="FFFFFF">
                      <a:alpha val="25000"/>
                    </a:srgbClr>
                  </a:outerShdw>
                </a:effectLst>
              </a:defRPr>
            </a:pPr>
            <a:r>
              <a:t>“Paul Was NOT A Self-Righteous Legalist” </a:t>
            </a:r>
          </a:p>
          <a:p>
            <a:pPr>
              <a:lnSpc>
                <a:spcPct val="7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See The Book of Galatians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2">
                                            <p:bg/>
                                          </p:spTgt>
                                        </p:tgtEl>
                                        <p:attrNameLst>
                                          <p:attrName>style.visibility</p:attrName>
                                        </p:attrNameLst>
                                      </p:cBhvr>
                                      <p:to>
                                        <p:strVal val="visible"/>
                                      </p:to>
                                    </p:set>
                                    <p:animEffect filter="wipe(left)" transition="in">
                                      <p:cBhvr>
                                        <p:cTn id="7" dur="1500"/>
                                        <p:tgtEl>
                                          <p:spTgt spid="32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22">
                                            <p:txEl>
                                              <p:pRg st="0" end="0"/>
                                            </p:txEl>
                                          </p:spTgt>
                                        </p:tgtEl>
                                        <p:attrNameLst>
                                          <p:attrName>style.visibility</p:attrName>
                                        </p:attrNameLst>
                                      </p:cBhvr>
                                      <p:to>
                                        <p:strVal val="visible"/>
                                      </p:to>
                                    </p:set>
                                    <p:animEffect filter="wipe(left)" transition="in">
                                      <p:cBhvr>
                                        <p:cTn id="10" dur="1500"/>
                                        <p:tgtEl>
                                          <p:spTgt spid="3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22">
                                            <p:txEl>
                                              <p:pRg st="1" end="1"/>
                                            </p:txEl>
                                          </p:spTgt>
                                        </p:tgtEl>
                                        <p:attrNameLst>
                                          <p:attrName>style.visibility</p:attrName>
                                        </p:attrNameLst>
                                      </p:cBhvr>
                                      <p:to>
                                        <p:strVal val="visible"/>
                                      </p:to>
                                    </p:set>
                                    <p:animEffect filter="wipe(left)" transition="in">
                                      <p:cBhvr>
                                        <p:cTn id="15" dur="1500"/>
                                        <p:tgtEl>
                                          <p:spTgt spid="32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22">
                                            <p:txEl>
                                              <p:pRg st="2" end="2"/>
                                            </p:txEl>
                                          </p:spTgt>
                                        </p:tgtEl>
                                        <p:attrNameLst>
                                          <p:attrName>style.visibility</p:attrName>
                                        </p:attrNameLst>
                                      </p:cBhvr>
                                      <p:to>
                                        <p:strVal val="visible"/>
                                      </p:to>
                                    </p:set>
                                    <p:animEffect filter="wipe(left)" transition="in">
                                      <p:cBhvr>
                                        <p:cTn id="20" dur="1500"/>
                                        <p:tgtEl>
                                          <p:spTgt spid="32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22">
                                            <p:txEl>
                                              <p:pRg st="3" end="3"/>
                                            </p:txEl>
                                          </p:spTgt>
                                        </p:tgtEl>
                                        <p:attrNameLst>
                                          <p:attrName>style.visibility</p:attrName>
                                        </p:attrNameLst>
                                      </p:cBhvr>
                                      <p:to>
                                        <p:strVal val="visible"/>
                                      </p:to>
                                    </p:set>
                                    <p:animEffect filter="wipe(left)" transition="in">
                                      <p:cBhvr>
                                        <p:cTn id="25" dur="1500"/>
                                        <p:tgtEl>
                                          <p:spTgt spid="32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22">
                                            <p:txEl>
                                              <p:pRg st="4" end="4"/>
                                            </p:txEl>
                                          </p:spTgt>
                                        </p:tgtEl>
                                        <p:attrNameLst>
                                          <p:attrName>style.visibility</p:attrName>
                                        </p:attrNameLst>
                                      </p:cBhvr>
                                      <p:to>
                                        <p:strVal val="visible"/>
                                      </p:to>
                                    </p:set>
                                    <p:animEffect filter="wipe(left)" transition="in">
                                      <p:cBhvr>
                                        <p:cTn id="30" dur="1500"/>
                                        <p:tgtEl>
                                          <p:spTgt spid="32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322">
                                            <p:txEl>
                                              <p:pRg st="5" end="5"/>
                                            </p:txEl>
                                          </p:spTgt>
                                        </p:tgtEl>
                                        <p:attrNameLst>
                                          <p:attrName>style.visibility</p:attrName>
                                        </p:attrNameLst>
                                      </p:cBhvr>
                                      <p:to>
                                        <p:strVal val="visible"/>
                                      </p:to>
                                    </p:set>
                                    <p:animEffect filter="wipe(left)" transition="in">
                                      <p:cBhvr>
                                        <p:cTn id="35" dur="1500"/>
                                        <p:tgtEl>
                                          <p:spTgt spid="32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8" presetID="22" grpId="1" fill="hold">
                                  <p:stCondLst>
                                    <p:cond delay="0"/>
                                  </p:stCondLst>
                                  <p:iterate type="el" backwards="0">
                                    <p:tmAbs val="0"/>
                                  </p:iterate>
                                  <p:childTnLst>
                                    <p:set>
                                      <p:cBhvr>
                                        <p:cTn id="39" fill="hold"/>
                                        <p:tgtEl>
                                          <p:spTgt spid="322">
                                            <p:txEl>
                                              <p:pRg st="6" end="6"/>
                                            </p:txEl>
                                          </p:spTgt>
                                        </p:tgtEl>
                                        <p:attrNameLst>
                                          <p:attrName>style.visibility</p:attrName>
                                        </p:attrNameLst>
                                      </p:cBhvr>
                                      <p:to>
                                        <p:strVal val="visible"/>
                                      </p:to>
                                    </p:set>
                                    <p:animEffect filter="wipe(left)" transition="in">
                                      <p:cBhvr>
                                        <p:cTn id="40" dur="1500"/>
                                        <p:tgtEl>
                                          <p:spTgt spid="32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8" presetID="22" grpId="1" fill="hold">
                                  <p:stCondLst>
                                    <p:cond delay="0"/>
                                  </p:stCondLst>
                                  <p:iterate type="el" backwards="0">
                                    <p:tmAbs val="0"/>
                                  </p:iterate>
                                  <p:childTnLst>
                                    <p:set>
                                      <p:cBhvr>
                                        <p:cTn id="44" fill="hold"/>
                                        <p:tgtEl>
                                          <p:spTgt spid="322">
                                            <p:txEl>
                                              <p:pRg st="7" end="7"/>
                                            </p:txEl>
                                          </p:spTgt>
                                        </p:tgtEl>
                                        <p:attrNameLst>
                                          <p:attrName>style.visibility</p:attrName>
                                        </p:attrNameLst>
                                      </p:cBhvr>
                                      <p:to>
                                        <p:strVal val="visible"/>
                                      </p:to>
                                    </p:set>
                                    <p:animEffect filter="wipe(left)" transition="in">
                                      <p:cBhvr>
                                        <p:cTn id="45" dur="1500"/>
                                        <p:tgtEl>
                                          <p:spTgt spid="32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8" presetID="22" grpId="1" fill="hold">
                                  <p:stCondLst>
                                    <p:cond delay="0"/>
                                  </p:stCondLst>
                                  <p:iterate type="el" backwards="0">
                                    <p:tmAbs val="0"/>
                                  </p:iterate>
                                  <p:childTnLst>
                                    <p:set>
                                      <p:cBhvr>
                                        <p:cTn id="49" fill="hold"/>
                                        <p:tgtEl>
                                          <p:spTgt spid="322">
                                            <p:txEl>
                                              <p:pRg st="8" end="8"/>
                                            </p:txEl>
                                          </p:spTgt>
                                        </p:tgtEl>
                                        <p:attrNameLst>
                                          <p:attrName>style.visibility</p:attrName>
                                        </p:attrNameLst>
                                      </p:cBhvr>
                                      <p:to>
                                        <p:strVal val="visible"/>
                                      </p:to>
                                    </p:set>
                                    <p:animEffect filter="wipe(left)" transition="in">
                                      <p:cBhvr>
                                        <p:cTn id="50" dur="1500"/>
                                        <p:tgtEl>
                                          <p:spTgt spid="322">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6" name="Image" descr="Image"/>
          <p:cNvPicPr>
            <a:picLocks noChangeAspect="1"/>
          </p:cNvPicPr>
          <p:nvPr/>
        </p:nvPicPr>
        <p:blipFill>
          <a:blip r:embed="rId2">
            <a:extLst/>
          </a:blip>
          <a:srcRect l="0" t="0" r="64362" b="0"/>
          <a:stretch>
            <a:fillRect/>
          </a:stretch>
        </p:blipFill>
        <p:spPr>
          <a:xfrm>
            <a:off x="-11095" y="2879211"/>
            <a:ext cx="4344867" cy="6858001"/>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0" y="0"/>
                </a:moveTo>
                <a:lnTo>
                  <a:pt x="0" y="10800"/>
                </a:lnTo>
                <a:lnTo>
                  <a:pt x="0" y="21600"/>
                </a:lnTo>
                <a:lnTo>
                  <a:pt x="15242" y="21600"/>
                </a:lnTo>
                <a:lnTo>
                  <a:pt x="15315" y="21354"/>
                </a:lnTo>
                <a:cubicBezTo>
                  <a:pt x="15356" y="21218"/>
                  <a:pt x="15408" y="20980"/>
                  <a:pt x="15432" y="20825"/>
                </a:cubicBezTo>
                <a:cubicBezTo>
                  <a:pt x="15457" y="20670"/>
                  <a:pt x="15510" y="20407"/>
                  <a:pt x="15550" y="20239"/>
                </a:cubicBezTo>
                <a:cubicBezTo>
                  <a:pt x="15718" y="19540"/>
                  <a:pt x="16006" y="17963"/>
                  <a:pt x="16076" y="17350"/>
                </a:cubicBezTo>
                <a:cubicBezTo>
                  <a:pt x="16118" y="16988"/>
                  <a:pt x="16193" y="16588"/>
                  <a:pt x="16245" y="16459"/>
                </a:cubicBezTo>
                <a:cubicBezTo>
                  <a:pt x="16352" y="16190"/>
                  <a:pt x="16367" y="16188"/>
                  <a:pt x="17241" y="16305"/>
                </a:cubicBezTo>
                <a:cubicBezTo>
                  <a:pt x="17613" y="16355"/>
                  <a:pt x="17725" y="16389"/>
                  <a:pt x="17746" y="16460"/>
                </a:cubicBezTo>
                <a:cubicBezTo>
                  <a:pt x="17791" y="16619"/>
                  <a:pt x="17883" y="16640"/>
                  <a:pt x="18214" y="16564"/>
                </a:cubicBezTo>
                <a:cubicBezTo>
                  <a:pt x="18389" y="16524"/>
                  <a:pt x="18639" y="16479"/>
                  <a:pt x="18772" y="16464"/>
                </a:cubicBezTo>
                <a:cubicBezTo>
                  <a:pt x="19194" y="16416"/>
                  <a:pt x="20446" y="15762"/>
                  <a:pt x="20657" y="15479"/>
                </a:cubicBezTo>
                <a:lnTo>
                  <a:pt x="20745" y="15360"/>
                </a:lnTo>
                <a:cubicBezTo>
                  <a:pt x="20703" y="15305"/>
                  <a:pt x="20704" y="15261"/>
                  <a:pt x="20741" y="15211"/>
                </a:cubicBezTo>
                <a:cubicBezTo>
                  <a:pt x="20713" y="15115"/>
                  <a:pt x="20708" y="14918"/>
                  <a:pt x="20720" y="14534"/>
                </a:cubicBezTo>
                <a:lnTo>
                  <a:pt x="20741" y="13881"/>
                </a:lnTo>
                <a:lnTo>
                  <a:pt x="20981" y="13842"/>
                </a:lnTo>
                <a:cubicBezTo>
                  <a:pt x="21570" y="13745"/>
                  <a:pt x="21600" y="13471"/>
                  <a:pt x="21259" y="11410"/>
                </a:cubicBezTo>
                <a:cubicBezTo>
                  <a:pt x="20935" y="9449"/>
                  <a:pt x="20887" y="9243"/>
                  <a:pt x="20741" y="9191"/>
                </a:cubicBezTo>
                <a:cubicBezTo>
                  <a:pt x="20656" y="9161"/>
                  <a:pt x="20647" y="9130"/>
                  <a:pt x="20704" y="9062"/>
                </a:cubicBezTo>
                <a:cubicBezTo>
                  <a:pt x="20772" y="8981"/>
                  <a:pt x="20711" y="8377"/>
                  <a:pt x="20594" y="7982"/>
                </a:cubicBezTo>
                <a:cubicBezTo>
                  <a:pt x="20575" y="7918"/>
                  <a:pt x="20509" y="7507"/>
                  <a:pt x="20447" y="7068"/>
                </a:cubicBezTo>
                <a:cubicBezTo>
                  <a:pt x="20326" y="6206"/>
                  <a:pt x="20059" y="4972"/>
                  <a:pt x="19959" y="4801"/>
                </a:cubicBezTo>
                <a:cubicBezTo>
                  <a:pt x="19907" y="4713"/>
                  <a:pt x="19842" y="4696"/>
                  <a:pt x="19568" y="4696"/>
                </a:cubicBezTo>
                <a:cubicBezTo>
                  <a:pt x="19387" y="4696"/>
                  <a:pt x="19222" y="4677"/>
                  <a:pt x="19199" y="4654"/>
                </a:cubicBezTo>
                <a:cubicBezTo>
                  <a:pt x="19153" y="4606"/>
                  <a:pt x="19044" y="3627"/>
                  <a:pt x="18958" y="2489"/>
                </a:cubicBezTo>
                <a:cubicBezTo>
                  <a:pt x="18884" y="1499"/>
                  <a:pt x="18883" y="667"/>
                  <a:pt x="18958" y="294"/>
                </a:cubicBezTo>
                <a:lnTo>
                  <a:pt x="19017" y="0"/>
                </a:lnTo>
                <a:lnTo>
                  <a:pt x="9507" y="0"/>
                </a:lnTo>
                <a:lnTo>
                  <a:pt x="0" y="0"/>
                </a:lnTo>
                <a:close/>
              </a:path>
            </a:pathLst>
          </a:custGeom>
          <a:ln w="12700">
            <a:miter lim="400000"/>
          </a:ln>
        </p:spPr>
      </p:pic>
      <p:pic>
        <p:nvPicPr>
          <p:cNvPr id="327"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28"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29"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330" name="“WE MUST BE OBEDIENT IN ALL THINGS”…"/>
          <p:cNvSpPr txBox="1"/>
          <p:nvPr/>
        </p:nvSpPr>
        <p:spPr>
          <a:xfrm>
            <a:off x="-67254" y="1248098"/>
            <a:ext cx="13139308" cy="162241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600">
                <a:solidFill>
                  <a:srgbClr val="3B3B3B"/>
                </a:solidFill>
                <a:effectLst>
                  <a:outerShdw sx="100000" sy="100000" kx="0" ky="0" algn="b" rotWithShape="0" blurRad="12700" dist="12700" dir="5400000">
                    <a:srgbClr val="FFFFFF">
                      <a:alpha val="25000"/>
                    </a:srgbClr>
                  </a:outerShdw>
                </a:effectLst>
              </a:defRPr>
            </a:pPr>
            <a:r>
              <a:t>“WE MUST BE OBEDIENT IN ALL THINGS” </a:t>
            </a:r>
          </a:p>
          <a:p>
            <a:pPr>
              <a:lnSpc>
                <a:spcPct val="9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But Let Us Never Be Proud of it</a:t>
            </a:r>
          </a:p>
        </p:txBody>
      </p:sp>
      <p:sp>
        <p:nvSpPr>
          <p:cNvPr id="331" name="1 Peter 1:13–16 (NKJV)…"/>
          <p:cNvSpPr txBox="1"/>
          <p:nvPr/>
        </p:nvSpPr>
        <p:spPr>
          <a:xfrm>
            <a:off x="4049800" y="3066145"/>
            <a:ext cx="8817701" cy="60325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4400">
                <a:effectLst>
                  <a:outerShdw sx="100000" sy="100000" kx="0" ky="0" algn="b" rotWithShape="0" blurRad="50800" dist="50800" dir="5400000">
                    <a:srgbClr val="000000"/>
                  </a:outerShdw>
                </a:effectLst>
                <a:latin typeface="Hoefler Text"/>
                <a:ea typeface="Hoefler Text"/>
                <a:cs typeface="Hoefler Text"/>
                <a:sym typeface="Hoefler Text"/>
              </a:defRPr>
            </a:pPr>
            <a:r>
              <a:t>1 Peter 1:13–16 (NKJV)</a:t>
            </a:r>
          </a:p>
          <a:p>
            <a:pPr>
              <a:defRPr>
                <a:effectLst>
                  <a:outerShdw sx="100000" sy="100000" kx="0" ky="0" algn="b" rotWithShape="0" blurRad="50800" dist="50800" dir="5400000">
                    <a:srgbClr val="000000"/>
                  </a:outerShdw>
                </a:effectLst>
                <a:latin typeface="Hoefler Text"/>
                <a:ea typeface="Hoefler Text"/>
                <a:cs typeface="Hoefler Text"/>
                <a:sym typeface="Hoefler Text"/>
              </a:defRPr>
            </a:pPr>
            <a:r>
              <a:rPr baseline="31999"/>
              <a:t>13</a:t>
            </a:r>
            <a:r>
              <a:t> Therefore gird up the loins of your mind, be sober, and rest </a:t>
            </a:r>
            <a:r>
              <a:rPr i="1"/>
              <a:t>your</a:t>
            </a:r>
            <a:r>
              <a:t> hope fully upon the grace that is to be brought to you at the revelation of Jesus Christ; </a:t>
            </a:r>
            <a:r>
              <a:rPr baseline="31999"/>
              <a:t>14</a:t>
            </a:r>
            <a:r>
              <a:t> as obedient children, not conforming yourselves to the former lusts, </a:t>
            </a:r>
            <a:r>
              <a:rPr i="1"/>
              <a:t>as</a:t>
            </a:r>
            <a:r>
              <a:t> in your ignorance; </a:t>
            </a:r>
            <a:r>
              <a:rPr baseline="31999"/>
              <a:t>15</a:t>
            </a:r>
            <a:r>
              <a:t> but as He who called you </a:t>
            </a:r>
            <a:r>
              <a:rPr i="1"/>
              <a:t>is</a:t>
            </a:r>
            <a:r>
              <a:t> holy, you also be holy in all </a:t>
            </a:r>
            <a:r>
              <a:rPr i="1"/>
              <a:t>your</a:t>
            </a:r>
            <a:r>
              <a:t> conduct, </a:t>
            </a:r>
            <a:r>
              <a:rPr baseline="31999"/>
              <a:t>16</a:t>
            </a:r>
            <a:r>
              <a:t> because it is written, </a:t>
            </a:r>
            <a:r>
              <a:rPr i="1"/>
              <a:t>“Be holy, for I am holy.”</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nvPicPr>
        <p:blipFill>
          <a:blip r:embed="rId2">
            <a:extLst/>
          </a:blip>
          <a:srcRect l="0" t="0" r="64362" b="0"/>
          <a:stretch>
            <a:fillRect/>
          </a:stretch>
        </p:blipFill>
        <p:spPr>
          <a:xfrm>
            <a:off x="-11095" y="2879211"/>
            <a:ext cx="4344867" cy="6858001"/>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0" y="0"/>
                </a:moveTo>
                <a:lnTo>
                  <a:pt x="0" y="10800"/>
                </a:lnTo>
                <a:lnTo>
                  <a:pt x="0" y="21600"/>
                </a:lnTo>
                <a:lnTo>
                  <a:pt x="15242" y="21600"/>
                </a:lnTo>
                <a:lnTo>
                  <a:pt x="15315" y="21354"/>
                </a:lnTo>
                <a:cubicBezTo>
                  <a:pt x="15356" y="21218"/>
                  <a:pt x="15408" y="20980"/>
                  <a:pt x="15432" y="20825"/>
                </a:cubicBezTo>
                <a:cubicBezTo>
                  <a:pt x="15457" y="20670"/>
                  <a:pt x="15510" y="20407"/>
                  <a:pt x="15550" y="20239"/>
                </a:cubicBezTo>
                <a:cubicBezTo>
                  <a:pt x="15718" y="19540"/>
                  <a:pt x="16006" y="17963"/>
                  <a:pt x="16076" y="17350"/>
                </a:cubicBezTo>
                <a:cubicBezTo>
                  <a:pt x="16118" y="16988"/>
                  <a:pt x="16193" y="16588"/>
                  <a:pt x="16245" y="16459"/>
                </a:cubicBezTo>
                <a:cubicBezTo>
                  <a:pt x="16352" y="16190"/>
                  <a:pt x="16367" y="16188"/>
                  <a:pt x="17241" y="16305"/>
                </a:cubicBezTo>
                <a:cubicBezTo>
                  <a:pt x="17613" y="16355"/>
                  <a:pt x="17725" y="16389"/>
                  <a:pt x="17746" y="16460"/>
                </a:cubicBezTo>
                <a:cubicBezTo>
                  <a:pt x="17791" y="16619"/>
                  <a:pt x="17883" y="16640"/>
                  <a:pt x="18214" y="16564"/>
                </a:cubicBezTo>
                <a:cubicBezTo>
                  <a:pt x="18389" y="16524"/>
                  <a:pt x="18639" y="16479"/>
                  <a:pt x="18772" y="16464"/>
                </a:cubicBezTo>
                <a:cubicBezTo>
                  <a:pt x="19194" y="16416"/>
                  <a:pt x="20446" y="15762"/>
                  <a:pt x="20657" y="15479"/>
                </a:cubicBezTo>
                <a:lnTo>
                  <a:pt x="20745" y="15360"/>
                </a:lnTo>
                <a:cubicBezTo>
                  <a:pt x="20703" y="15305"/>
                  <a:pt x="20704" y="15261"/>
                  <a:pt x="20741" y="15211"/>
                </a:cubicBezTo>
                <a:cubicBezTo>
                  <a:pt x="20713" y="15115"/>
                  <a:pt x="20708" y="14918"/>
                  <a:pt x="20720" y="14534"/>
                </a:cubicBezTo>
                <a:lnTo>
                  <a:pt x="20741" y="13881"/>
                </a:lnTo>
                <a:lnTo>
                  <a:pt x="20981" y="13842"/>
                </a:lnTo>
                <a:cubicBezTo>
                  <a:pt x="21570" y="13745"/>
                  <a:pt x="21600" y="13471"/>
                  <a:pt x="21259" y="11410"/>
                </a:cubicBezTo>
                <a:cubicBezTo>
                  <a:pt x="20935" y="9449"/>
                  <a:pt x="20887" y="9243"/>
                  <a:pt x="20741" y="9191"/>
                </a:cubicBezTo>
                <a:cubicBezTo>
                  <a:pt x="20656" y="9161"/>
                  <a:pt x="20647" y="9130"/>
                  <a:pt x="20704" y="9062"/>
                </a:cubicBezTo>
                <a:cubicBezTo>
                  <a:pt x="20772" y="8981"/>
                  <a:pt x="20711" y="8377"/>
                  <a:pt x="20594" y="7982"/>
                </a:cubicBezTo>
                <a:cubicBezTo>
                  <a:pt x="20575" y="7918"/>
                  <a:pt x="20509" y="7507"/>
                  <a:pt x="20447" y="7068"/>
                </a:cubicBezTo>
                <a:cubicBezTo>
                  <a:pt x="20326" y="6206"/>
                  <a:pt x="20059" y="4972"/>
                  <a:pt x="19959" y="4801"/>
                </a:cubicBezTo>
                <a:cubicBezTo>
                  <a:pt x="19907" y="4713"/>
                  <a:pt x="19842" y="4696"/>
                  <a:pt x="19568" y="4696"/>
                </a:cubicBezTo>
                <a:cubicBezTo>
                  <a:pt x="19387" y="4696"/>
                  <a:pt x="19222" y="4677"/>
                  <a:pt x="19199" y="4654"/>
                </a:cubicBezTo>
                <a:cubicBezTo>
                  <a:pt x="19153" y="4606"/>
                  <a:pt x="19044" y="3627"/>
                  <a:pt x="18958" y="2489"/>
                </a:cubicBezTo>
                <a:cubicBezTo>
                  <a:pt x="18884" y="1499"/>
                  <a:pt x="18883" y="667"/>
                  <a:pt x="18958" y="294"/>
                </a:cubicBezTo>
                <a:lnTo>
                  <a:pt x="19017" y="0"/>
                </a:lnTo>
                <a:lnTo>
                  <a:pt x="9507" y="0"/>
                </a:lnTo>
                <a:lnTo>
                  <a:pt x="0" y="0"/>
                </a:lnTo>
                <a:close/>
              </a:path>
            </a:pathLst>
          </a:custGeom>
          <a:ln w="12700">
            <a:miter lim="400000"/>
          </a:ln>
        </p:spPr>
      </p:pic>
      <p:pic>
        <p:nvPicPr>
          <p:cNvPr id="334"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35"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36"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337" name="“WE MUST BE OBEDIENT IN ALL THINGS”…"/>
          <p:cNvSpPr txBox="1"/>
          <p:nvPr/>
        </p:nvSpPr>
        <p:spPr>
          <a:xfrm>
            <a:off x="-67254" y="1248098"/>
            <a:ext cx="13139308" cy="162241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600">
                <a:solidFill>
                  <a:srgbClr val="3B3B3B"/>
                </a:solidFill>
                <a:effectLst>
                  <a:outerShdw sx="100000" sy="100000" kx="0" ky="0" algn="b" rotWithShape="0" blurRad="12700" dist="12700" dir="5400000">
                    <a:srgbClr val="FFFFFF">
                      <a:alpha val="25000"/>
                    </a:srgbClr>
                  </a:outerShdw>
                </a:effectLst>
              </a:defRPr>
            </a:pPr>
            <a:r>
              <a:t>“WE MUST BE OBEDIENT IN ALL THINGS” </a:t>
            </a:r>
          </a:p>
          <a:p>
            <a:pPr>
              <a:lnSpc>
                <a:spcPct val="9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But Let Us Never Be Proud of it</a:t>
            </a:r>
          </a:p>
        </p:txBody>
      </p:sp>
      <p:sp>
        <p:nvSpPr>
          <p:cNvPr id="338" name="2 Corinthians 10:4–5 (NKJV)…"/>
          <p:cNvSpPr txBox="1"/>
          <p:nvPr/>
        </p:nvSpPr>
        <p:spPr>
          <a:xfrm>
            <a:off x="4049800" y="3066145"/>
            <a:ext cx="8817701" cy="61595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4400">
                <a:effectLst>
                  <a:outerShdw sx="100000" sy="100000" kx="0" ky="0" algn="b" rotWithShape="0" blurRad="50800" dist="50800" dir="5400000">
                    <a:srgbClr val="000000"/>
                  </a:outerShdw>
                </a:effectLst>
                <a:latin typeface="Hoefler Text"/>
                <a:ea typeface="Hoefler Text"/>
                <a:cs typeface="Hoefler Text"/>
                <a:sym typeface="Hoefler Text"/>
              </a:defRPr>
            </a:pPr>
            <a:r>
              <a:t>2 Corinthians 10:4–5 (NKJV)</a:t>
            </a:r>
          </a:p>
          <a:p>
            <a:pPr>
              <a:defRPr sz="4400">
                <a:effectLst>
                  <a:outerShdw sx="100000" sy="100000" kx="0" ky="0" algn="b" rotWithShape="0" blurRad="50800" dist="50800" dir="5400000">
                    <a:srgbClr val="000000"/>
                  </a:outerShdw>
                </a:effectLst>
                <a:latin typeface="Hoefler Text"/>
                <a:ea typeface="Hoefler Text"/>
                <a:cs typeface="Hoefler Text"/>
                <a:sym typeface="Hoefler Text"/>
              </a:defRPr>
            </a:pPr>
            <a:r>
              <a:rPr baseline="31999"/>
              <a:t>4</a:t>
            </a:r>
            <a:r>
              <a:t> For the weapons of our warfare </a:t>
            </a:r>
            <a:r>
              <a:rPr i="1"/>
              <a:t>are</a:t>
            </a:r>
            <a:r>
              <a:t> not carnal but mighty in God for pulling down strongholds, </a:t>
            </a:r>
            <a:r>
              <a:rPr baseline="31999"/>
              <a:t>5</a:t>
            </a:r>
            <a:r>
              <a:t> casting down arguments and every high thing that exalts itself against the knowledge of God, bringing every thought into captivity to the obedience of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0" name="Image" descr="Image"/>
          <p:cNvPicPr>
            <a:picLocks noChangeAspect="1"/>
          </p:cNvPicPr>
          <p:nvPr/>
        </p:nvPicPr>
        <p:blipFill>
          <a:blip r:embed="rId2">
            <a:extLst/>
          </a:blip>
          <a:srcRect l="0" t="0" r="64362" b="0"/>
          <a:stretch>
            <a:fillRect/>
          </a:stretch>
        </p:blipFill>
        <p:spPr>
          <a:xfrm>
            <a:off x="-11095" y="2879211"/>
            <a:ext cx="4344867" cy="6858001"/>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0" y="0"/>
                </a:moveTo>
                <a:lnTo>
                  <a:pt x="0" y="10800"/>
                </a:lnTo>
                <a:lnTo>
                  <a:pt x="0" y="21600"/>
                </a:lnTo>
                <a:lnTo>
                  <a:pt x="15242" y="21600"/>
                </a:lnTo>
                <a:lnTo>
                  <a:pt x="15315" y="21354"/>
                </a:lnTo>
                <a:cubicBezTo>
                  <a:pt x="15356" y="21218"/>
                  <a:pt x="15408" y="20980"/>
                  <a:pt x="15432" y="20825"/>
                </a:cubicBezTo>
                <a:cubicBezTo>
                  <a:pt x="15457" y="20670"/>
                  <a:pt x="15510" y="20407"/>
                  <a:pt x="15550" y="20239"/>
                </a:cubicBezTo>
                <a:cubicBezTo>
                  <a:pt x="15718" y="19540"/>
                  <a:pt x="16006" y="17963"/>
                  <a:pt x="16076" y="17350"/>
                </a:cubicBezTo>
                <a:cubicBezTo>
                  <a:pt x="16118" y="16988"/>
                  <a:pt x="16193" y="16588"/>
                  <a:pt x="16245" y="16459"/>
                </a:cubicBezTo>
                <a:cubicBezTo>
                  <a:pt x="16352" y="16190"/>
                  <a:pt x="16367" y="16188"/>
                  <a:pt x="17241" y="16305"/>
                </a:cubicBezTo>
                <a:cubicBezTo>
                  <a:pt x="17613" y="16355"/>
                  <a:pt x="17725" y="16389"/>
                  <a:pt x="17746" y="16460"/>
                </a:cubicBezTo>
                <a:cubicBezTo>
                  <a:pt x="17791" y="16619"/>
                  <a:pt x="17883" y="16640"/>
                  <a:pt x="18214" y="16564"/>
                </a:cubicBezTo>
                <a:cubicBezTo>
                  <a:pt x="18389" y="16524"/>
                  <a:pt x="18639" y="16479"/>
                  <a:pt x="18772" y="16464"/>
                </a:cubicBezTo>
                <a:cubicBezTo>
                  <a:pt x="19194" y="16416"/>
                  <a:pt x="20446" y="15762"/>
                  <a:pt x="20657" y="15479"/>
                </a:cubicBezTo>
                <a:lnTo>
                  <a:pt x="20745" y="15360"/>
                </a:lnTo>
                <a:cubicBezTo>
                  <a:pt x="20703" y="15305"/>
                  <a:pt x="20704" y="15261"/>
                  <a:pt x="20741" y="15211"/>
                </a:cubicBezTo>
                <a:cubicBezTo>
                  <a:pt x="20713" y="15115"/>
                  <a:pt x="20708" y="14918"/>
                  <a:pt x="20720" y="14534"/>
                </a:cubicBezTo>
                <a:lnTo>
                  <a:pt x="20741" y="13881"/>
                </a:lnTo>
                <a:lnTo>
                  <a:pt x="20981" y="13842"/>
                </a:lnTo>
                <a:cubicBezTo>
                  <a:pt x="21570" y="13745"/>
                  <a:pt x="21600" y="13471"/>
                  <a:pt x="21259" y="11410"/>
                </a:cubicBezTo>
                <a:cubicBezTo>
                  <a:pt x="20935" y="9449"/>
                  <a:pt x="20887" y="9243"/>
                  <a:pt x="20741" y="9191"/>
                </a:cubicBezTo>
                <a:cubicBezTo>
                  <a:pt x="20656" y="9161"/>
                  <a:pt x="20647" y="9130"/>
                  <a:pt x="20704" y="9062"/>
                </a:cubicBezTo>
                <a:cubicBezTo>
                  <a:pt x="20772" y="8981"/>
                  <a:pt x="20711" y="8377"/>
                  <a:pt x="20594" y="7982"/>
                </a:cubicBezTo>
                <a:cubicBezTo>
                  <a:pt x="20575" y="7918"/>
                  <a:pt x="20509" y="7507"/>
                  <a:pt x="20447" y="7068"/>
                </a:cubicBezTo>
                <a:cubicBezTo>
                  <a:pt x="20326" y="6206"/>
                  <a:pt x="20059" y="4972"/>
                  <a:pt x="19959" y="4801"/>
                </a:cubicBezTo>
                <a:cubicBezTo>
                  <a:pt x="19907" y="4713"/>
                  <a:pt x="19842" y="4696"/>
                  <a:pt x="19568" y="4696"/>
                </a:cubicBezTo>
                <a:cubicBezTo>
                  <a:pt x="19387" y="4696"/>
                  <a:pt x="19222" y="4677"/>
                  <a:pt x="19199" y="4654"/>
                </a:cubicBezTo>
                <a:cubicBezTo>
                  <a:pt x="19153" y="4606"/>
                  <a:pt x="19044" y="3627"/>
                  <a:pt x="18958" y="2489"/>
                </a:cubicBezTo>
                <a:cubicBezTo>
                  <a:pt x="18884" y="1499"/>
                  <a:pt x="18883" y="667"/>
                  <a:pt x="18958" y="294"/>
                </a:cubicBezTo>
                <a:lnTo>
                  <a:pt x="19017" y="0"/>
                </a:lnTo>
                <a:lnTo>
                  <a:pt x="9507" y="0"/>
                </a:lnTo>
                <a:lnTo>
                  <a:pt x="0" y="0"/>
                </a:lnTo>
                <a:close/>
              </a:path>
            </a:pathLst>
          </a:custGeom>
          <a:ln w="12700">
            <a:miter lim="400000"/>
          </a:ln>
        </p:spPr>
      </p:pic>
      <p:pic>
        <p:nvPicPr>
          <p:cNvPr id="341"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42"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43"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344" name="“WE MUST BE OBEDIENT IN ALL THINGS”…"/>
          <p:cNvSpPr txBox="1"/>
          <p:nvPr/>
        </p:nvSpPr>
        <p:spPr>
          <a:xfrm>
            <a:off x="-67254" y="1248098"/>
            <a:ext cx="13139308" cy="162241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600">
                <a:solidFill>
                  <a:srgbClr val="3B3B3B"/>
                </a:solidFill>
                <a:effectLst>
                  <a:outerShdw sx="100000" sy="100000" kx="0" ky="0" algn="b" rotWithShape="0" blurRad="12700" dist="12700" dir="5400000">
                    <a:srgbClr val="FFFFFF">
                      <a:alpha val="25000"/>
                    </a:srgbClr>
                  </a:outerShdw>
                </a:effectLst>
              </a:defRPr>
            </a:pPr>
            <a:r>
              <a:t>“WE MUST BE OBEDIENT IN ALL THINGS” </a:t>
            </a:r>
          </a:p>
          <a:p>
            <a:pPr>
              <a:lnSpc>
                <a:spcPct val="9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But Let Us Never Be Proud of it</a:t>
            </a:r>
          </a:p>
        </p:txBody>
      </p:sp>
      <p:sp>
        <p:nvSpPr>
          <p:cNvPr id="345" name="1 John 2:3–6 (NKJV)…"/>
          <p:cNvSpPr txBox="1"/>
          <p:nvPr/>
        </p:nvSpPr>
        <p:spPr>
          <a:xfrm>
            <a:off x="4418079" y="3063361"/>
            <a:ext cx="8359959" cy="63246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4200">
                <a:effectLst>
                  <a:outerShdw sx="100000" sy="100000" kx="0" ky="0" algn="b" rotWithShape="0" blurRad="50800" dist="50800" dir="5400000">
                    <a:srgbClr val="000000"/>
                  </a:outerShdw>
                </a:effectLst>
                <a:latin typeface="Hoefler Text"/>
                <a:ea typeface="Hoefler Text"/>
                <a:cs typeface="Hoefler Text"/>
                <a:sym typeface="Hoefler Text"/>
              </a:defRPr>
            </a:pPr>
            <a:r>
              <a:t>1 John 2:3–6 (NKJV)</a:t>
            </a:r>
          </a:p>
          <a:p>
            <a:pPr>
              <a:defRPr sz="3700">
                <a:effectLst>
                  <a:outerShdw sx="100000" sy="100000" kx="0" ky="0" algn="b" rotWithShape="0" blurRad="50800" dist="50800" dir="5400000">
                    <a:srgbClr val="000000"/>
                  </a:outerShdw>
                </a:effectLst>
                <a:latin typeface="Hoefler Text"/>
                <a:ea typeface="Hoefler Text"/>
                <a:cs typeface="Hoefler Text"/>
                <a:sym typeface="Hoefler Text"/>
              </a:defRPr>
            </a:pPr>
            <a:r>
              <a:rPr baseline="31999"/>
              <a:t>3</a:t>
            </a:r>
            <a:r>
              <a:t> Now by this we know that we know Him, if we keep His commandments. </a:t>
            </a:r>
            <a:r>
              <a:rPr baseline="31999"/>
              <a:t>4</a:t>
            </a:r>
            <a:r>
              <a:t> He who says, “I know Him,” and does not keep His commandments, is a liar, and the truth is not in him. </a:t>
            </a:r>
            <a:r>
              <a:rPr baseline="31999"/>
              <a:t>5</a:t>
            </a:r>
            <a:r>
              <a:t> But whoever keeps His word, truly the love of God is perfected in him. By this we know that we are in Him. </a:t>
            </a:r>
            <a:r>
              <a:rPr baseline="31999"/>
              <a:t>6</a:t>
            </a:r>
            <a:r>
              <a:t> He who says he abides in Him ought himself also to walk just as He walked.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7" name="Image" descr="Image"/>
          <p:cNvPicPr>
            <a:picLocks noChangeAspect="1"/>
          </p:cNvPicPr>
          <p:nvPr/>
        </p:nvPicPr>
        <p:blipFill>
          <a:blip r:embed="rId2">
            <a:extLst/>
          </a:blip>
          <a:srcRect l="0" t="0" r="64362" b="0"/>
          <a:stretch>
            <a:fillRect/>
          </a:stretch>
        </p:blipFill>
        <p:spPr>
          <a:xfrm>
            <a:off x="-11095" y="2879211"/>
            <a:ext cx="4344867" cy="6858001"/>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0" y="0"/>
                </a:moveTo>
                <a:lnTo>
                  <a:pt x="0" y="10800"/>
                </a:lnTo>
                <a:lnTo>
                  <a:pt x="0" y="21600"/>
                </a:lnTo>
                <a:lnTo>
                  <a:pt x="15242" y="21600"/>
                </a:lnTo>
                <a:lnTo>
                  <a:pt x="15315" y="21354"/>
                </a:lnTo>
                <a:cubicBezTo>
                  <a:pt x="15356" y="21218"/>
                  <a:pt x="15408" y="20980"/>
                  <a:pt x="15432" y="20825"/>
                </a:cubicBezTo>
                <a:cubicBezTo>
                  <a:pt x="15457" y="20670"/>
                  <a:pt x="15510" y="20407"/>
                  <a:pt x="15550" y="20239"/>
                </a:cubicBezTo>
                <a:cubicBezTo>
                  <a:pt x="15718" y="19540"/>
                  <a:pt x="16006" y="17963"/>
                  <a:pt x="16076" y="17350"/>
                </a:cubicBezTo>
                <a:cubicBezTo>
                  <a:pt x="16118" y="16988"/>
                  <a:pt x="16193" y="16588"/>
                  <a:pt x="16245" y="16459"/>
                </a:cubicBezTo>
                <a:cubicBezTo>
                  <a:pt x="16352" y="16190"/>
                  <a:pt x="16367" y="16188"/>
                  <a:pt x="17241" y="16305"/>
                </a:cubicBezTo>
                <a:cubicBezTo>
                  <a:pt x="17613" y="16355"/>
                  <a:pt x="17725" y="16389"/>
                  <a:pt x="17746" y="16460"/>
                </a:cubicBezTo>
                <a:cubicBezTo>
                  <a:pt x="17791" y="16619"/>
                  <a:pt x="17883" y="16640"/>
                  <a:pt x="18214" y="16564"/>
                </a:cubicBezTo>
                <a:cubicBezTo>
                  <a:pt x="18389" y="16524"/>
                  <a:pt x="18639" y="16479"/>
                  <a:pt x="18772" y="16464"/>
                </a:cubicBezTo>
                <a:cubicBezTo>
                  <a:pt x="19194" y="16416"/>
                  <a:pt x="20446" y="15762"/>
                  <a:pt x="20657" y="15479"/>
                </a:cubicBezTo>
                <a:lnTo>
                  <a:pt x="20745" y="15360"/>
                </a:lnTo>
                <a:cubicBezTo>
                  <a:pt x="20703" y="15305"/>
                  <a:pt x="20704" y="15261"/>
                  <a:pt x="20741" y="15211"/>
                </a:cubicBezTo>
                <a:cubicBezTo>
                  <a:pt x="20713" y="15115"/>
                  <a:pt x="20708" y="14918"/>
                  <a:pt x="20720" y="14534"/>
                </a:cubicBezTo>
                <a:lnTo>
                  <a:pt x="20741" y="13881"/>
                </a:lnTo>
                <a:lnTo>
                  <a:pt x="20981" y="13842"/>
                </a:lnTo>
                <a:cubicBezTo>
                  <a:pt x="21570" y="13745"/>
                  <a:pt x="21600" y="13471"/>
                  <a:pt x="21259" y="11410"/>
                </a:cubicBezTo>
                <a:cubicBezTo>
                  <a:pt x="20935" y="9449"/>
                  <a:pt x="20887" y="9243"/>
                  <a:pt x="20741" y="9191"/>
                </a:cubicBezTo>
                <a:cubicBezTo>
                  <a:pt x="20656" y="9161"/>
                  <a:pt x="20647" y="9130"/>
                  <a:pt x="20704" y="9062"/>
                </a:cubicBezTo>
                <a:cubicBezTo>
                  <a:pt x="20772" y="8981"/>
                  <a:pt x="20711" y="8377"/>
                  <a:pt x="20594" y="7982"/>
                </a:cubicBezTo>
                <a:cubicBezTo>
                  <a:pt x="20575" y="7918"/>
                  <a:pt x="20509" y="7507"/>
                  <a:pt x="20447" y="7068"/>
                </a:cubicBezTo>
                <a:cubicBezTo>
                  <a:pt x="20326" y="6206"/>
                  <a:pt x="20059" y="4972"/>
                  <a:pt x="19959" y="4801"/>
                </a:cubicBezTo>
                <a:cubicBezTo>
                  <a:pt x="19907" y="4713"/>
                  <a:pt x="19842" y="4696"/>
                  <a:pt x="19568" y="4696"/>
                </a:cubicBezTo>
                <a:cubicBezTo>
                  <a:pt x="19387" y="4696"/>
                  <a:pt x="19222" y="4677"/>
                  <a:pt x="19199" y="4654"/>
                </a:cubicBezTo>
                <a:cubicBezTo>
                  <a:pt x="19153" y="4606"/>
                  <a:pt x="19044" y="3627"/>
                  <a:pt x="18958" y="2489"/>
                </a:cubicBezTo>
                <a:cubicBezTo>
                  <a:pt x="18884" y="1499"/>
                  <a:pt x="18883" y="667"/>
                  <a:pt x="18958" y="294"/>
                </a:cubicBezTo>
                <a:lnTo>
                  <a:pt x="19017" y="0"/>
                </a:lnTo>
                <a:lnTo>
                  <a:pt x="9507" y="0"/>
                </a:lnTo>
                <a:lnTo>
                  <a:pt x="0" y="0"/>
                </a:lnTo>
                <a:close/>
              </a:path>
            </a:pathLst>
          </a:custGeom>
          <a:ln w="12700">
            <a:miter lim="400000"/>
          </a:ln>
        </p:spPr>
      </p:pic>
      <p:pic>
        <p:nvPicPr>
          <p:cNvPr id="348"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49"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50"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351" name="“WE MUST BE OBEDIENT IN ALL THINGS”…"/>
          <p:cNvSpPr txBox="1"/>
          <p:nvPr/>
        </p:nvSpPr>
        <p:spPr>
          <a:xfrm>
            <a:off x="-67254" y="1248098"/>
            <a:ext cx="13139308" cy="162241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600">
                <a:solidFill>
                  <a:srgbClr val="3B3B3B"/>
                </a:solidFill>
                <a:effectLst>
                  <a:outerShdw sx="100000" sy="100000" kx="0" ky="0" algn="b" rotWithShape="0" blurRad="12700" dist="12700" dir="5400000">
                    <a:srgbClr val="FFFFFF">
                      <a:alpha val="25000"/>
                    </a:srgbClr>
                  </a:outerShdw>
                </a:effectLst>
              </a:defRPr>
            </a:pPr>
            <a:r>
              <a:t>“WE MUST BE OBEDIENT IN ALL THINGS” </a:t>
            </a:r>
          </a:p>
          <a:p>
            <a:pPr>
              <a:lnSpc>
                <a:spcPct val="9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But Let Us Never Be Proud of it</a:t>
            </a:r>
          </a:p>
        </p:txBody>
      </p:sp>
      <p:sp>
        <p:nvSpPr>
          <p:cNvPr id="352" name="2 John 9–11 (NKJV)…"/>
          <p:cNvSpPr txBox="1"/>
          <p:nvPr/>
        </p:nvSpPr>
        <p:spPr>
          <a:xfrm>
            <a:off x="4418079" y="3063361"/>
            <a:ext cx="8359959" cy="61468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4400">
                <a:effectLst>
                  <a:outerShdw sx="100000" sy="100000" kx="0" ky="0" algn="b" rotWithShape="0" blurRad="50800" dist="50800" dir="5400000">
                    <a:srgbClr val="000000"/>
                  </a:outerShdw>
                </a:effectLst>
                <a:latin typeface="Hoefler Text"/>
                <a:ea typeface="Hoefler Text"/>
                <a:cs typeface="Hoefler Text"/>
                <a:sym typeface="Hoefler Text"/>
              </a:defRPr>
            </a:pPr>
            <a:r>
              <a:t>2 John 9–11 (NKJV)</a:t>
            </a:r>
          </a:p>
          <a:p>
            <a:pPr>
              <a:defRPr sz="3900">
                <a:effectLst>
                  <a:outerShdw sx="100000" sy="100000" kx="0" ky="0" algn="b" rotWithShape="0" blurRad="50800" dist="50800" dir="5400000">
                    <a:srgbClr val="000000"/>
                  </a:outerShdw>
                </a:effectLst>
                <a:latin typeface="Hoefler Text"/>
                <a:ea typeface="Hoefler Text"/>
                <a:cs typeface="Hoefler Text"/>
                <a:sym typeface="Hoefler Text"/>
              </a:defRPr>
            </a:pPr>
            <a:r>
              <a:rPr baseline="31999"/>
              <a:t>9</a:t>
            </a:r>
            <a:r>
              <a:t> Whoever transgresses and does not abide in the doctrine of Christ does not have God. He who abides in the doctrine of Christ has both the Father and the Son. </a:t>
            </a:r>
            <a:r>
              <a:rPr baseline="31999"/>
              <a:t>10</a:t>
            </a:r>
            <a:r>
              <a:t> If anyone comes to you and does not bring this doctrine, do not receive him into your house nor greet him; </a:t>
            </a:r>
            <a:r>
              <a:rPr baseline="31999"/>
              <a:t>11</a:t>
            </a:r>
            <a:r>
              <a:t> for he who greets him shares in his evil deeds.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4" name="Image" descr="Image"/>
          <p:cNvPicPr>
            <a:picLocks noChangeAspect="0"/>
          </p:cNvPicPr>
          <p:nvPr/>
        </p:nvPicPr>
        <p:blipFill>
          <a:blip r:embed="rId2">
            <a:extLst/>
          </a:blip>
          <a:srcRect l="0" t="0" r="0" b="84878"/>
          <a:stretch>
            <a:fillRect/>
          </a:stretch>
        </p:blipFill>
        <p:spPr>
          <a:xfrm>
            <a:off x="-1" y="1769425"/>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35"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236" name="Rectangle"/>
          <p:cNvSpPr/>
          <p:nvPr/>
        </p:nvSpPr>
        <p:spPr>
          <a:xfrm>
            <a:off x="-22261" y="256377"/>
            <a:ext cx="13049322" cy="1921964"/>
          </a:xfrm>
          <a:prstGeom prst="rect">
            <a:avLst/>
          </a:prstGeom>
          <a:solidFill>
            <a:srgbClr val="EBEBEB">
              <a:alpha val="85316"/>
            </a:srgbClr>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37" name="Image" descr="Image"/>
          <p:cNvPicPr>
            <a:picLocks noChangeAspect="1"/>
          </p:cNvPicPr>
          <p:nvPr/>
        </p:nvPicPr>
        <p:blipFill>
          <a:blip r:embed="rId3">
            <a:extLst/>
          </a:blip>
          <a:srcRect l="750" t="750" r="742" b="742"/>
          <a:stretch>
            <a:fillRect/>
          </a:stretch>
        </p:blipFill>
        <p:spPr>
          <a:xfrm>
            <a:off x="52405" y="18604"/>
            <a:ext cx="1585119" cy="1585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7"/>
                  <a:pt x="0" y="10648"/>
                  <a:pt x="0" y="10805"/>
                </a:cubicBezTo>
                <a:cubicBezTo>
                  <a:pt x="0" y="10963"/>
                  <a:pt x="503"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238" name="Image" descr="Image"/>
          <p:cNvPicPr>
            <a:picLocks noChangeAspect="0"/>
          </p:cNvPicPr>
          <p:nvPr/>
        </p:nvPicPr>
        <p:blipFill>
          <a:blip r:embed="rId4">
            <a:extLst/>
          </a:blip>
          <a:stretch>
            <a:fillRect/>
          </a:stretch>
        </p:blipFill>
        <p:spPr>
          <a:xfrm>
            <a:off x="2475914" y="282117"/>
            <a:ext cx="3722066" cy="797476"/>
          </a:xfrm>
          <a:prstGeom prst="rect">
            <a:avLst/>
          </a:prstGeom>
          <a:ln w="12700">
            <a:miter lim="400000"/>
          </a:ln>
          <a:effectLst>
            <a:outerShdw sx="100000" sy="100000" kx="0" ky="0" algn="b" rotWithShape="0" blurRad="50800" dist="25400" dir="5400000">
              <a:srgbClr val="000000">
                <a:alpha val="50000"/>
              </a:srgbClr>
            </a:outerShdw>
          </a:effectLst>
        </p:spPr>
      </p:pic>
      <p:pic>
        <p:nvPicPr>
          <p:cNvPr id="239" name="Image" descr="Image"/>
          <p:cNvPicPr>
            <a:picLocks noChangeAspect="0"/>
          </p:cNvPicPr>
          <p:nvPr/>
        </p:nvPicPr>
        <p:blipFill>
          <a:blip r:embed="rId5">
            <a:extLst/>
          </a:blip>
          <a:stretch>
            <a:fillRect/>
          </a:stretch>
        </p:blipFill>
        <p:spPr>
          <a:xfrm>
            <a:off x="1325333" y="1125684"/>
            <a:ext cx="10354134" cy="935865"/>
          </a:xfrm>
          <a:prstGeom prst="rect">
            <a:avLst/>
          </a:prstGeom>
          <a:ln w="12700">
            <a:miter lim="400000"/>
          </a:ln>
          <a:effectLst>
            <a:outerShdw sx="100000" sy="100000" kx="0" ky="0" algn="b" rotWithShape="0" blurRad="139700" dist="90169" dir="5400000">
              <a:srgbClr val="000000">
                <a:alpha val="97093"/>
              </a:srgbClr>
            </a:outerShdw>
          </a:effectLst>
        </p:spPr>
      </p:pic>
      <p:sp>
        <p:nvSpPr>
          <p:cNvPr id="240" name="Facing The"/>
          <p:cNvSpPr txBox="1"/>
          <p:nvPr/>
        </p:nvSpPr>
        <p:spPr>
          <a:xfrm>
            <a:off x="6367639" y="103978"/>
            <a:ext cx="4161248" cy="1153754"/>
          </a:xfrm>
          <a:prstGeom prst="rect">
            <a:avLst/>
          </a:prstGeom>
          <a:ln w="12700">
            <a:miter lim="400000"/>
          </a:ln>
          <a:effectLst>
            <a:outerShdw sx="100000" sy="100000" kx="0" ky="0" algn="b" rotWithShape="0" blurRad="228600" dist="125443" dir="5400000">
              <a:srgbClr val="000000">
                <a:alpha val="39339"/>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000000"/>
                </a:solidFill>
                <a:latin typeface="Vivaldi"/>
                <a:ea typeface="Vivaldi"/>
                <a:cs typeface="Vivaldi"/>
                <a:sym typeface="Vivaldi"/>
              </a:defRPr>
            </a:lvl1pPr>
          </a:lstStyle>
          <a:p>
            <a:pPr/>
            <a:r>
              <a:t>Facing The</a:t>
            </a:r>
          </a:p>
        </p:txBody>
      </p:sp>
      <p:pic>
        <p:nvPicPr>
          <p:cNvPr id="241" name="Image" descr="Image"/>
          <p:cNvPicPr>
            <a:picLocks noChangeAspect="1"/>
          </p:cNvPicPr>
          <p:nvPr/>
        </p:nvPicPr>
        <p:blipFill>
          <a:blip r:embed="rId3">
            <a:extLst/>
          </a:blip>
          <a:srcRect l="750" t="750" r="743" b="743"/>
          <a:stretch>
            <a:fillRect/>
          </a:stretch>
        </p:blipFill>
        <p:spPr>
          <a:xfrm>
            <a:off x="11397262" y="18634"/>
            <a:ext cx="1585119" cy="1585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8"/>
                  <a:pt x="0" y="10648"/>
                  <a:pt x="0" y="10805"/>
                </a:cubicBezTo>
                <a:cubicBezTo>
                  <a:pt x="0" y="10963"/>
                  <a:pt x="502"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242" name="PRIDE / SELFISHNESS"/>
          <p:cNvSpPr/>
          <p:nvPr/>
        </p:nvSpPr>
        <p:spPr>
          <a:xfrm>
            <a:off x="89829" y="3714145"/>
            <a:ext cx="2305234" cy="1371601"/>
          </a:xfrm>
          <a:prstGeom prst="roundRect">
            <a:avLst>
              <a:gd name="adj" fmla="val 24917"/>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PRIDE / </a:t>
            </a:r>
            <a:r>
              <a:rPr sz="2300"/>
              <a:t>SELFISHNESS</a:t>
            </a:r>
          </a:p>
        </p:txBody>
      </p:sp>
      <p:sp>
        <p:nvSpPr>
          <p:cNvPr id="243" name="ERROR / DIVISION"/>
          <p:cNvSpPr/>
          <p:nvPr/>
        </p:nvSpPr>
        <p:spPr>
          <a:xfrm>
            <a:off x="89829" y="5206111"/>
            <a:ext cx="2305234" cy="1371601"/>
          </a:xfrm>
          <a:prstGeom prst="roundRect">
            <a:avLst>
              <a:gd name="adj" fmla="val 24917"/>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ERROR / </a:t>
            </a:r>
            <a:r>
              <a:rPr sz="2300"/>
              <a:t>DIVISION</a:t>
            </a:r>
          </a:p>
        </p:txBody>
      </p:sp>
      <p:sp>
        <p:nvSpPr>
          <p:cNvPr id="244" name="APATHY / COMPROMISE"/>
          <p:cNvSpPr/>
          <p:nvPr/>
        </p:nvSpPr>
        <p:spPr>
          <a:xfrm>
            <a:off x="89829" y="8190044"/>
            <a:ext cx="2305234" cy="1371601"/>
          </a:xfrm>
          <a:prstGeom prst="roundRect">
            <a:avLst>
              <a:gd name="adj" fmla="val 24917"/>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APATHY / </a:t>
            </a:r>
            <a:r>
              <a:rPr sz="2000"/>
              <a:t>COMPROMISE</a:t>
            </a:r>
          </a:p>
        </p:txBody>
      </p:sp>
      <p:sp>
        <p:nvSpPr>
          <p:cNvPr id="245" name="THE WORLD"/>
          <p:cNvSpPr/>
          <p:nvPr/>
        </p:nvSpPr>
        <p:spPr>
          <a:xfrm>
            <a:off x="89829" y="2222179"/>
            <a:ext cx="2305234" cy="1371601"/>
          </a:xfrm>
          <a:prstGeom prst="roundRect">
            <a:avLst>
              <a:gd name="adj" fmla="val 24917"/>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defRPr>
            </a:lvl1pPr>
          </a:lstStyle>
          <a:p>
            <a:pPr/>
            <a:r>
              <a:t>THE WORLD</a:t>
            </a:r>
          </a:p>
        </p:txBody>
      </p:sp>
      <p:sp>
        <p:nvSpPr>
          <p:cNvPr id="246" name="STUFF / MATERIALISM"/>
          <p:cNvSpPr/>
          <p:nvPr/>
        </p:nvSpPr>
        <p:spPr>
          <a:xfrm>
            <a:off x="89829" y="6698077"/>
            <a:ext cx="2305234" cy="1371601"/>
          </a:xfrm>
          <a:prstGeom prst="roundRect">
            <a:avLst>
              <a:gd name="adj" fmla="val 24917"/>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STUFF / </a:t>
            </a:r>
            <a:r>
              <a:rPr sz="2300"/>
              <a:t>MATERIALISM</a:t>
            </a:r>
          </a:p>
        </p:txBody>
      </p:sp>
      <p:sp>
        <p:nvSpPr>
          <p:cNvPr id="247" name="The church (people of God) has always faced DANGER!…"/>
          <p:cNvSpPr txBox="1"/>
          <p:nvPr/>
        </p:nvSpPr>
        <p:spPr>
          <a:xfrm>
            <a:off x="2936209" y="3108397"/>
            <a:ext cx="10009018" cy="61341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6"/>
              </a:buBlip>
              <a:defRPr b="1" sz="4700">
                <a:effectLst>
                  <a:outerShdw sx="100000" sy="100000" kx="0" ky="0" algn="b" rotWithShape="0" blurRad="50800" dist="63500" dir="5400000">
                    <a:srgbClr val="000000"/>
                  </a:outerShdw>
                </a:effectLst>
                <a:latin typeface="Century Gothic"/>
                <a:ea typeface="Century Gothic"/>
                <a:cs typeface="Century Gothic"/>
                <a:sym typeface="Century Gothic"/>
              </a:defRPr>
            </a:pPr>
            <a:r>
              <a:t>The church (</a:t>
            </a:r>
            <a:r>
              <a:rPr b="0"/>
              <a:t>people of God</a:t>
            </a:r>
            <a:r>
              <a:t>) has always faced </a:t>
            </a:r>
            <a:r>
              <a:rPr>
                <a:solidFill>
                  <a:schemeClr val="accent4">
                    <a:hueOff val="481991"/>
                    <a:satOff val="11971"/>
                    <a:lumOff val="19007"/>
                  </a:schemeClr>
                </a:solidFill>
              </a:rPr>
              <a:t>DANGER</a:t>
            </a:r>
            <a:r>
              <a:t>! </a:t>
            </a:r>
          </a:p>
          <a:p>
            <a:pPr lvl="2" marL="1371600" indent="-914400" algn="l">
              <a:spcBef>
                <a:spcPts val="1200"/>
              </a:spcBef>
              <a:buSzPct val="76000"/>
              <a:buBlip>
                <a:blip r:embed="rId7"/>
              </a:buBlip>
              <a:defRPr sz="3500">
                <a:effectLst>
                  <a:outerShdw sx="100000" sy="100000" kx="0" ky="0" algn="b" rotWithShape="0" blurRad="50800" dist="63500" dir="5400000">
                    <a:srgbClr val="000000"/>
                  </a:outerShdw>
                </a:effectLst>
                <a:latin typeface="Century Gothic"/>
                <a:ea typeface="Century Gothic"/>
                <a:cs typeface="Century Gothic"/>
                <a:sym typeface="Century Gothic"/>
              </a:defRPr>
            </a:pPr>
            <a:r>
              <a:t>Persecution / temptation – Mark 13:9 / 1 Cor. 10:1-13; 1 John 2:15-17; Mt 6:24</a:t>
            </a:r>
          </a:p>
          <a:p>
            <a:pPr lvl="1" marL="1371600" indent="-914400" algn="l">
              <a:spcBef>
                <a:spcPts val="1200"/>
              </a:spcBef>
              <a:buSzPct val="76000"/>
              <a:buBlip>
                <a:blip r:embed="rId7"/>
              </a:buBlip>
              <a:defRPr sz="3500">
                <a:effectLst>
                  <a:outerShdw sx="100000" sy="100000" kx="0" ky="0" algn="b" rotWithShape="0" blurRad="50800" dist="63500" dir="5400000">
                    <a:srgbClr val="000000"/>
                  </a:outerShdw>
                </a:effectLst>
                <a:latin typeface="Century Gothic"/>
                <a:ea typeface="Century Gothic"/>
                <a:cs typeface="Century Gothic"/>
                <a:sym typeface="Century Gothic"/>
              </a:defRPr>
            </a:pPr>
            <a:r>
              <a:t>Carnality – 1 Cor. 3:1ff; Jam 3:14ff </a:t>
            </a:r>
          </a:p>
          <a:p>
            <a:pPr lvl="1" marL="1371600" indent="-914400" algn="l">
              <a:spcBef>
                <a:spcPts val="1200"/>
              </a:spcBef>
              <a:buSzPct val="76000"/>
              <a:buBlip>
                <a:blip r:embed="rId7"/>
              </a:buBlip>
              <a:defRPr sz="3500">
                <a:effectLst>
                  <a:outerShdw sx="100000" sy="100000" kx="0" ky="0" algn="b" rotWithShape="0" blurRad="50800" dist="63500" dir="5400000">
                    <a:srgbClr val="000000"/>
                  </a:outerShdw>
                </a:effectLst>
                <a:latin typeface="Century Gothic"/>
                <a:ea typeface="Century Gothic"/>
                <a:cs typeface="Century Gothic"/>
                <a:sym typeface="Century Gothic"/>
              </a:defRPr>
            </a:pPr>
            <a:r>
              <a:t>Deception – Mat. 24:4; 2 Pet 2:1-22</a:t>
            </a:r>
          </a:p>
          <a:p>
            <a:pPr lvl="1" marL="1371600" indent="-914400" algn="l">
              <a:spcBef>
                <a:spcPts val="1200"/>
              </a:spcBef>
              <a:buSzPct val="76000"/>
              <a:buBlip>
                <a:blip r:embed="rId7"/>
              </a:buBlip>
              <a:defRPr sz="3500">
                <a:effectLst>
                  <a:outerShdw sx="100000" sy="100000" kx="0" ky="0" algn="b" rotWithShape="0" blurRad="50800" dist="63500" dir="5400000">
                    <a:srgbClr val="000000"/>
                  </a:outerShdw>
                </a:effectLst>
                <a:latin typeface="Century Gothic"/>
                <a:ea typeface="Century Gothic"/>
                <a:cs typeface="Century Gothic"/>
                <a:sym typeface="Century Gothic"/>
              </a:defRPr>
            </a:pPr>
            <a:r>
              <a:t>Drifting away from the truth – Heb. 2:1; Gal. 1:6-9</a:t>
            </a:r>
          </a:p>
          <a:p>
            <a:pPr lvl="1" marL="1371600" indent="-914400" algn="l">
              <a:spcBef>
                <a:spcPts val="1200"/>
              </a:spcBef>
              <a:buSzPct val="76000"/>
              <a:buBlip>
                <a:blip r:embed="rId7"/>
              </a:buBlip>
              <a:defRPr sz="3500">
                <a:effectLst>
                  <a:outerShdw sx="100000" sy="100000" kx="0" ky="0" algn="b" rotWithShape="0" blurRad="50800" dist="63500" dir="5400000">
                    <a:srgbClr val="000000"/>
                  </a:outerShdw>
                </a:effectLst>
                <a:latin typeface="Century Gothic"/>
                <a:ea typeface="Century Gothic"/>
                <a:cs typeface="Century Gothic"/>
                <a:sym typeface="Century Gothic"/>
              </a:defRPr>
            </a:pPr>
            <a:r>
              <a:t>Lukewarmness – Rev 3:14 ff</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7">
                                            <p:bg/>
                                          </p:spTgt>
                                        </p:tgtEl>
                                        <p:attrNameLst>
                                          <p:attrName>style.visibility</p:attrName>
                                        </p:attrNameLst>
                                      </p:cBhvr>
                                      <p:to>
                                        <p:strVal val="visible"/>
                                      </p:to>
                                    </p:set>
                                    <p:animEffect filter="wipe(left)" transition="in">
                                      <p:cBhvr>
                                        <p:cTn id="7" dur="1500"/>
                                        <p:tgtEl>
                                          <p:spTgt spid="24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7">
                                            <p:txEl>
                                              <p:pRg st="0" end="0"/>
                                            </p:txEl>
                                          </p:spTgt>
                                        </p:tgtEl>
                                        <p:attrNameLst>
                                          <p:attrName>style.visibility</p:attrName>
                                        </p:attrNameLst>
                                      </p:cBhvr>
                                      <p:to>
                                        <p:strVal val="visible"/>
                                      </p:to>
                                    </p:set>
                                    <p:animEffect filter="wipe(left)" transition="in">
                                      <p:cBhvr>
                                        <p:cTn id="10" dur="1500"/>
                                        <p:tgtEl>
                                          <p:spTgt spid="2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7">
                                            <p:txEl>
                                              <p:pRg st="1" end="1"/>
                                            </p:txEl>
                                          </p:spTgt>
                                        </p:tgtEl>
                                        <p:attrNameLst>
                                          <p:attrName>style.visibility</p:attrName>
                                        </p:attrNameLst>
                                      </p:cBhvr>
                                      <p:to>
                                        <p:strVal val="visible"/>
                                      </p:to>
                                    </p:set>
                                    <p:animEffect filter="wipe(left)" transition="in">
                                      <p:cBhvr>
                                        <p:cTn id="15" dur="1500"/>
                                        <p:tgtEl>
                                          <p:spTgt spid="24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47">
                                            <p:txEl>
                                              <p:pRg st="2" end="2"/>
                                            </p:txEl>
                                          </p:spTgt>
                                        </p:tgtEl>
                                        <p:attrNameLst>
                                          <p:attrName>style.visibility</p:attrName>
                                        </p:attrNameLst>
                                      </p:cBhvr>
                                      <p:to>
                                        <p:strVal val="visible"/>
                                      </p:to>
                                    </p:set>
                                    <p:animEffect filter="wipe(left)" transition="in">
                                      <p:cBhvr>
                                        <p:cTn id="20" dur="1500"/>
                                        <p:tgtEl>
                                          <p:spTgt spid="24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47">
                                            <p:txEl>
                                              <p:pRg st="3" end="3"/>
                                            </p:txEl>
                                          </p:spTgt>
                                        </p:tgtEl>
                                        <p:attrNameLst>
                                          <p:attrName>style.visibility</p:attrName>
                                        </p:attrNameLst>
                                      </p:cBhvr>
                                      <p:to>
                                        <p:strVal val="visible"/>
                                      </p:to>
                                    </p:set>
                                    <p:animEffect filter="wipe(left)" transition="in">
                                      <p:cBhvr>
                                        <p:cTn id="25" dur="1500"/>
                                        <p:tgtEl>
                                          <p:spTgt spid="24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47">
                                            <p:txEl>
                                              <p:pRg st="4" end="4"/>
                                            </p:txEl>
                                          </p:spTgt>
                                        </p:tgtEl>
                                        <p:attrNameLst>
                                          <p:attrName>style.visibility</p:attrName>
                                        </p:attrNameLst>
                                      </p:cBhvr>
                                      <p:to>
                                        <p:strVal val="visible"/>
                                      </p:to>
                                    </p:set>
                                    <p:animEffect filter="wipe(left)" transition="in">
                                      <p:cBhvr>
                                        <p:cTn id="30" dur="1500"/>
                                        <p:tgtEl>
                                          <p:spTgt spid="24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47">
                                            <p:txEl>
                                              <p:pRg st="5" end="5"/>
                                            </p:txEl>
                                          </p:spTgt>
                                        </p:tgtEl>
                                        <p:attrNameLst>
                                          <p:attrName>style.visibility</p:attrName>
                                        </p:attrNameLst>
                                      </p:cBhvr>
                                      <p:to>
                                        <p:strVal val="visible"/>
                                      </p:to>
                                    </p:set>
                                    <p:animEffect filter="wipe(left)" transition="in">
                                      <p:cBhvr>
                                        <p:cTn id="35" dur="1500"/>
                                        <p:tgtEl>
                                          <p:spTgt spid="24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4" name="Image" descr="Image"/>
          <p:cNvPicPr>
            <a:picLocks noChangeAspect="1"/>
          </p:cNvPicPr>
          <p:nvPr/>
        </p:nvPicPr>
        <p:blipFill>
          <a:blip r:embed="rId2">
            <a:extLst/>
          </a:blip>
          <a:srcRect l="0" t="0" r="64362" b="0"/>
          <a:stretch>
            <a:fillRect/>
          </a:stretch>
        </p:blipFill>
        <p:spPr>
          <a:xfrm>
            <a:off x="-11095" y="2879211"/>
            <a:ext cx="4344867" cy="6858001"/>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0" y="0"/>
                </a:moveTo>
                <a:lnTo>
                  <a:pt x="0" y="10800"/>
                </a:lnTo>
                <a:lnTo>
                  <a:pt x="0" y="21600"/>
                </a:lnTo>
                <a:lnTo>
                  <a:pt x="15242" y="21600"/>
                </a:lnTo>
                <a:lnTo>
                  <a:pt x="15315" y="21354"/>
                </a:lnTo>
                <a:cubicBezTo>
                  <a:pt x="15356" y="21218"/>
                  <a:pt x="15408" y="20980"/>
                  <a:pt x="15432" y="20825"/>
                </a:cubicBezTo>
                <a:cubicBezTo>
                  <a:pt x="15457" y="20670"/>
                  <a:pt x="15510" y="20407"/>
                  <a:pt x="15550" y="20239"/>
                </a:cubicBezTo>
                <a:cubicBezTo>
                  <a:pt x="15718" y="19540"/>
                  <a:pt x="16006" y="17963"/>
                  <a:pt x="16076" y="17350"/>
                </a:cubicBezTo>
                <a:cubicBezTo>
                  <a:pt x="16118" y="16988"/>
                  <a:pt x="16193" y="16588"/>
                  <a:pt x="16245" y="16459"/>
                </a:cubicBezTo>
                <a:cubicBezTo>
                  <a:pt x="16352" y="16190"/>
                  <a:pt x="16367" y="16188"/>
                  <a:pt x="17241" y="16305"/>
                </a:cubicBezTo>
                <a:cubicBezTo>
                  <a:pt x="17613" y="16355"/>
                  <a:pt x="17725" y="16389"/>
                  <a:pt x="17746" y="16460"/>
                </a:cubicBezTo>
                <a:cubicBezTo>
                  <a:pt x="17791" y="16619"/>
                  <a:pt x="17883" y="16640"/>
                  <a:pt x="18214" y="16564"/>
                </a:cubicBezTo>
                <a:cubicBezTo>
                  <a:pt x="18389" y="16524"/>
                  <a:pt x="18639" y="16479"/>
                  <a:pt x="18772" y="16464"/>
                </a:cubicBezTo>
                <a:cubicBezTo>
                  <a:pt x="19194" y="16416"/>
                  <a:pt x="20446" y="15762"/>
                  <a:pt x="20657" y="15479"/>
                </a:cubicBezTo>
                <a:lnTo>
                  <a:pt x="20745" y="15360"/>
                </a:lnTo>
                <a:cubicBezTo>
                  <a:pt x="20703" y="15305"/>
                  <a:pt x="20704" y="15261"/>
                  <a:pt x="20741" y="15211"/>
                </a:cubicBezTo>
                <a:cubicBezTo>
                  <a:pt x="20713" y="15115"/>
                  <a:pt x="20708" y="14918"/>
                  <a:pt x="20720" y="14534"/>
                </a:cubicBezTo>
                <a:lnTo>
                  <a:pt x="20741" y="13881"/>
                </a:lnTo>
                <a:lnTo>
                  <a:pt x="20981" y="13842"/>
                </a:lnTo>
                <a:cubicBezTo>
                  <a:pt x="21570" y="13745"/>
                  <a:pt x="21600" y="13471"/>
                  <a:pt x="21259" y="11410"/>
                </a:cubicBezTo>
                <a:cubicBezTo>
                  <a:pt x="20935" y="9449"/>
                  <a:pt x="20887" y="9243"/>
                  <a:pt x="20741" y="9191"/>
                </a:cubicBezTo>
                <a:cubicBezTo>
                  <a:pt x="20656" y="9161"/>
                  <a:pt x="20647" y="9130"/>
                  <a:pt x="20704" y="9062"/>
                </a:cubicBezTo>
                <a:cubicBezTo>
                  <a:pt x="20772" y="8981"/>
                  <a:pt x="20711" y="8377"/>
                  <a:pt x="20594" y="7982"/>
                </a:cubicBezTo>
                <a:cubicBezTo>
                  <a:pt x="20575" y="7918"/>
                  <a:pt x="20509" y="7507"/>
                  <a:pt x="20447" y="7068"/>
                </a:cubicBezTo>
                <a:cubicBezTo>
                  <a:pt x="20326" y="6206"/>
                  <a:pt x="20059" y="4972"/>
                  <a:pt x="19959" y="4801"/>
                </a:cubicBezTo>
                <a:cubicBezTo>
                  <a:pt x="19907" y="4713"/>
                  <a:pt x="19842" y="4696"/>
                  <a:pt x="19568" y="4696"/>
                </a:cubicBezTo>
                <a:cubicBezTo>
                  <a:pt x="19387" y="4696"/>
                  <a:pt x="19222" y="4677"/>
                  <a:pt x="19199" y="4654"/>
                </a:cubicBezTo>
                <a:cubicBezTo>
                  <a:pt x="19153" y="4606"/>
                  <a:pt x="19044" y="3627"/>
                  <a:pt x="18958" y="2489"/>
                </a:cubicBezTo>
                <a:cubicBezTo>
                  <a:pt x="18884" y="1499"/>
                  <a:pt x="18883" y="667"/>
                  <a:pt x="18958" y="294"/>
                </a:cubicBezTo>
                <a:lnTo>
                  <a:pt x="19017" y="0"/>
                </a:lnTo>
                <a:lnTo>
                  <a:pt x="9507" y="0"/>
                </a:lnTo>
                <a:lnTo>
                  <a:pt x="0" y="0"/>
                </a:lnTo>
                <a:close/>
              </a:path>
            </a:pathLst>
          </a:custGeom>
          <a:ln w="12700">
            <a:miter lim="400000"/>
          </a:ln>
        </p:spPr>
      </p:pic>
      <p:pic>
        <p:nvPicPr>
          <p:cNvPr id="355"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56"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57"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358" name="“WE MUST BE OBEDIENT IN ALL THINGS”…"/>
          <p:cNvSpPr txBox="1"/>
          <p:nvPr/>
        </p:nvSpPr>
        <p:spPr>
          <a:xfrm>
            <a:off x="-67254" y="1248098"/>
            <a:ext cx="13139308" cy="162241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600">
                <a:solidFill>
                  <a:srgbClr val="3B3B3B"/>
                </a:solidFill>
                <a:effectLst>
                  <a:outerShdw sx="100000" sy="100000" kx="0" ky="0" algn="b" rotWithShape="0" blurRad="12700" dist="12700" dir="5400000">
                    <a:srgbClr val="FFFFFF">
                      <a:alpha val="25000"/>
                    </a:srgbClr>
                  </a:outerShdw>
                </a:effectLst>
              </a:defRPr>
            </a:pPr>
            <a:r>
              <a:t>“WE MUST BE OBEDIENT IN ALL THINGS” </a:t>
            </a:r>
          </a:p>
          <a:p>
            <a:pPr>
              <a:lnSpc>
                <a:spcPct val="9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But Let Us Never Be Proud of it</a:t>
            </a:r>
          </a:p>
        </p:txBody>
      </p:sp>
      <p:sp>
        <p:nvSpPr>
          <p:cNvPr id="359" name="Luke 6:46–49 (NKJV)…"/>
          <p:cNvSpPr txBox="1"/>
          <p:nvPr/>
        </p:nvSpPr>
        <p:spPr>
          <a:xfrm>
            <a:off x="4104317" y="2885561"/>
            <a:ext cx="8673721" cy="63246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4200">
                <a:effectLst>
                  <a:outerShdw sx="100000" sy="100000" kx="0" ky="0" algn="b" rotWithShape="0" blurRad="50800" dist="50800" dir="5400000">
                    <a:srgbClr val="000000"/>
                  </a:outerShdw>
                </a:effectLst>
                <a:latin typeface="Hoefler Text"/>
                <a:ea typeface="Hoefler Text"/>
                <a:cs typeface="Hoefler Text"/>
                <a:sym typeface="Hoefler Text"/>
              </a:defRPr>
            </a:pPr>
            <a:r>
              <a:t>Luke 6:46–49 (NKJV)</a:t>
            </a:r>
          </a:p>
          <a:p>
            <a:pPr>
              <a:defRPr sz="3700">
                <a:effectLst>
                  <a:outerShdw sx="100000" sy="100000" kx="0" ky="0" algn="b" rotWithShape="0" blurRad="50800" dist="50800" dir="5400000">
                    <a:srgbClr val="000000"/>
                  </a:outerShdw>
                </a:effectLst>
                <a:latin typeface="Hoefler Text"/>
                <a:ea typeface="Hoefler Text"/>
                <a:cs typeface="Hoefler Text"/>
                <a:sym typeface="Hoefler Text"/>
              </a:defRPr>
            </a:pPr>
            <a:r>
              <a:rPr baseline="31999"/>
              <a:t>46</a:t>
            </a:r>
            <a:r>
              <a:t> “But why do you call Me ‘Lord, Lord,’ and not do the things which I say? </a:t>
            </a:r>
            <a:r>
              <a:rPr baseline="31999"/>
              <a:t>47</a:t>
            </a:r>
            <a:r>
              <a:t> Whoever comes to Me, and hears My sayings and does them, I will show you whom he is like: </a:t>
            </a:r>
            <a:r>
              <a:rPr baseline="31999"/>
              <a:t>48</a:t>
            </a:r>
            <a:r>
              <a:t> He is like a man building a house, who dug deep and laid the foundation on the rock. And when the flood arose, the stream beat vehemently against that house, and could not shake it, for it was founded on the rock.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1" name="Image" descr="Image"/>
          <p:cNvPicPr>
            <a:picLocks noChangeAspect="1"/>
          </p:cNvPicPr>
          <p:nvPr/>
        </p:nvPicPr>
        <p:blipFill>
          <a:blip r:embed="rId2">
            <a:extLst/>
          </a:blip>
          <a:srcRect l="0" t="0" r="64362" b="0"/>
          <a:stretch>
            <a:fillRect/>
          </a:stretch>
        </p:blipFill>
        <p:spPr>
          <a:xfrm>
            <a:off x="-11095" y="2879211"/>
            <a:ext cx="4344867" cy="6858001"/>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0" y="0"/>
                </a:moveTo>
                <a:lnTo>
                  <a:pt x="0" y="10800"/>
                </a:lnTo>
                <a:lnTo>
                  <a:pt x="0" y="21600"/>
                </a:lnTo>
                <a:lnTo>
                  <a:pt x="15242" y="21600"/>
                </a:lnTo>
                <a:lnTo>
                  <a:pt x="15315" y="21354"/>
                </a:lnTo>
                <a:cubicBezTo>
                  <a:pt x="15356" y="21218"/>
                  <a:pt x="15408" y="20980"/>
                  <a:pt x="15432" y="20825"/>
                </a:cubicBezTo>
                <a:cubicBezTo>
                  <a:pt x="15457" y="20670"/>
                  <a:pt x="15510" y="20407"/>
                  <a:pt x="15550" y="20239"/>
                </a:cubicBezTo>
                <a:cubicBezTo>
                  <a:pt x="15718" y="19540"/>
                  <a:pt x="16006" y="17963"/>
                  <a:pt x="16076" y="17350"/>
                </a:cubicBezTo>
                <a:cubicBezTo>
                  <a:pt x="16118" y="16988"/>
                  <a:pt x="16193" y="16588"/>
                  <a:pt x="16245" y="16459"/>
                </a:cubicBezTo>
                <a:cubicBezTo>
                  <a:pt x="16352" y="16190"/>
                  <a:pt x="16367" y="16188"/>
                  <a:pt x="17241" y="16305"/>
                </a:cubicBezTo>
                <a:cubicBezTo>
                  <a:pt x="17613" y="16355"/>
                  <a:pt x="17725" y="16389"/>
                  <a:pt x="17746" y="16460"/>
                </a:cubicBezTo>
                <a:cubicBezTo>
                  <a:pt x="17791" y="16619"/>
                  <a:pt x="17883" y="16640"/>
                  <a:pt x="18214" y="16564"/>
                </a:cubicBezTo>
                <a:cubicBezTo>
                  <a:pt x="18389" y="16524"/>
                  <a:pt x="18639" y="16479"/>
                  <a:pt x="18772" y="16464"/>
                </a:cubicBezTo>
                <a:cubicBezTo>
                  <a:pt x="19194" y="16416"/>
                  <a:pt x="20446" y="15762"/>
                  <a:pt x="20657" y="15479"/>
                </a:cubicBezTo>
                <a:lnTo>
                  <a:pt x="20745" y="15360"/>
                </a:lnTo>
                <a:cubicBezTo>
                  <a:pt x="20703" y="15305"/>
                  <a:pt x="20704" y="15261"/>
                  <a:pt x="20741" y="15211"/>
                </a:cubicBezTo>
                <a:cubicBezTo>
                  <a:pt x="20713" y="15115"/>
                  <a:pt x="20708" y="14918"/>
                  <a:pt x="20720" y="14534"/>
                </a:cubicBezTo>
                <a:lnTo>
                  <a:pt x="20741" y="13881"/>
                </a:lnTo>
                <a:lnTo>
                  <a:pt x="20981" y="13842"/>
                </a:lnTo>
                <a:cubicBezTo>
                  <a:pt x="21570" y="13745"/>
                  <a:pt x="21600" y="13471"/>
                  <a:pt x="21259" y="11410"/>
                </a:cubicBezTo>
                <a:cubicBezTo>
                  <a:pt x="20935" y="9449"/>
                  <a:pt x="20887" y="9243"/>
                  <a:pt x="20741" y="9191"/>
                </a:cubicBezTo>
                <a:cubicBezTo>
                  <a:pt x="20656" y="9161"/>
                  <a:pt x="20647" y="9130"/>
                  <a:pt x="20704" y="9062"/>
                </a:cubicBezTo>
                <a:cubicBezTo>
                  <a:pt x="20772" y="8981"/>
                  <a:pt x="20711" y="8377"/>
                  <a:pt x="20594" y="7982"/>
                </a:cubicBezTo>
                <a:cubicBezTo>
                  <a:pt x="20575" y="7918"/>
                  <a:pt x="20509" y="7507"/>
                  <a:pt x="20447" y="7068"/>
                </a:cubicBezTo>
                <a:cubicBezTo>
                  <a:pt x="20326" y="6206"/>
                  <a:pt x="20059" y="4972"/>
                  <a:pt x="19959" y="4801"/>
                </a:cubicBezTo>
                <a:cubicBezTo>
                  <a:pt x="19907" y="4713"/>
                  <a:pt x="19842" y="4696"/>
                  <a:pt x="19568" y="4696"/>
                </a:cubicBezTo>
                <a:cubicBezTo>
                  <a:pt x="19387" y="4696"/>
                  <a:pt x="19222" y="4677"/>
                  <a:pt x="19199" y="4654"/>
                </a:cubicBezTo>
                <a:cubicBezTo>
                  <a:pt x="19153" y="4606"/>
                  <a:pt x="19044" y="3627"/>
                  <a:pt x="18958" y="2489"/>
                </a:cubicBezTo>
                <a:cubicBezTo>
                  <a:pt x="18884" y="1499"/>
                  <a:pt x="18883" y="667"/>
                  <a:pt x="18958" y="294"/>
                </a:cubicBezTo>
                <a:lnTo>
                  <a:pt x="19017" y="0"/>
                </a:lnTo>
                <a:lnTo>
                  <a:pt x="9507" y="0"/>
                </a:lnTo>
                <a:lnTo>
                  <a:pt x="0" y="0"/>
                </a:lnTo>
                <a:close/>
              </a:path>
            </a:pathLst>
          </a:custGeom>
          <a:ln w="12700">
            <a:miter lim="400000"/>
          </a:ln>
        </p:spPr>
      </p:pic>
      <p:pic>
        <p:nvPicPr>
          <p:cNvPr id="362"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63"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64"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365" name="“WE MUST BE OBEDIENT IN ALL THINGS”…"/>
          <p:cNvSpPr txBox="1"/>
          <p:nvPr/>
        </p:nvSpPr>
        <p:spPr>
          <a:xfrm>
            <a:off x="-67254" y="1248098"/>
            <a:ext cx="13139308" cy="162241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600">
                <a:solidFill>
                  <a:srgbClr val="3B3B3B"/>
                </a:solidFill>
                <a:effectLst>
                  <a:outerShdw sx="100000" sy="100000" kx="0" ky="0" algn="b" rotWithShape="0" blurRad="12700" dist="12700" dir="5400000">
                    <a:srgbClr val="FFFFFF">
                      <a:alpha val="25000"/>
                    </a:srgbClr>
                  </a:outerShdw>
                </a:effectLst>
              </a:defRPr>
            </a:pPr>
            <a:r>
              <a:t>“WE MUST BE OBEDIENT IN ALL THINGS” </a:t>
            </a:r>
          </a:p>
          <a:p>
            <a:pPr>
              <a:lnSpc>
                <a:spcPct val="9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But Let Us Never Be Proud of it</a:t>
            </a:r>
          </a:p>
        </p:txBody>
      </p:sp>
      <p:sp>
        <p:nvSpPr>
          <p:cNvPr id="366" name="Luke 6:46–49 (NKJV)…"/>
          <p:cNvSpPr txBox="1"/>
          <p:nvPr/>
        </p:nvSpPr>
        <p:spPr>
          <a:xfrm>
            <a:off x="4104317" y="2885561"/>
            <a:ext cx="8673721" cy="61595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4200">
                <a:effectLst>
                  <a:outerShdw sx="100000" sy="100000" kx="0" ky="0" algn="b" rotWithShape="0" blurRad="50800" dist="50800" dir="5400000">
                    <a:srgbClr val="000000"/>
                  </a:outerShdw>
                </a:effectLst>
                <a:latin typeface="Hoefler Text"/>
                <a:ea typeface="Hoefler Text"/>
                <a:cs typeface="Hoefler Text"/>
                <a:sym typeface="Hoefler Text"/>
              </a:defRPr>
            </a:pPr>
            <a:r>
              <a:t>Luke 6:46–49 (NKJV)</a:t>
            </a:r>
          </a:p>
          <a:p>
            <a:pPr>
              <a:defRPr sz="5100">
                <a:effectLst>
                  <a:outerShdw sx="100000" sy="100000" kx="0" ky="0" algn="b" rotWithShape="0" blurRad="50800" dist="50800" dir="5400000">
                    <a:srgbClr val="000000"/>
                  </a:outerShdw>
                </a:effectLst>
                <a:latin typeface="Hoefler Text"/>
                <a:ea typeface="Hoefler Text"/>
                <a:cs typeface="Hoefler Text"/>
                <a:sym typeface="Hoefler Text"/>
              </a:defRPr>
            </a:pPr>
            <a:r>
              <a:rPr baseline="31999"/>
              <a:t>49</a:t>
            </a:r>
            <a:r>
              <a:t> But he who heard and did nothing is like a man who built a house on the earth without a foundation, against which the stream beat vehemently; and immediately it fell. And the ruin of that house was great.”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8" name="Image" descr="Image"/>
          <p:cNvPicPr>
            <a:picLocks noChangeAspect="1"/>
          </p:cNvPicPr>
          <p:nvPr/>
        </p:nvPicPr>
        <p:blipFill>
          <a:blip r:embed="rId2">
            <a:extLst/>
          </a:blip>
          <a:srcRect l="0" t="0" r="64362" b="0"/>
          <a:stretch>
            <a:fillRect/>
          </a:stretch>
        </p:blipFill>
        <p:spPr>
          <a:xfrm>
            <a:off x="-11095" y="2879211"/>
            <a:ext cx="4344867" cy="6858001"/>
          </a:xfrm>
          <a:custGeom>
            <a:avLst/>
            <a:gdLst/>
            <a:ahLst/>
            <a:cxnLst>
              <a:cxn ang="0">
                <a:pos x="wd2" y="hd2"/>
              </a:cxn>
              <a:cxn ang="5400000">
                <a:pos x="wd2" y="hd2"/>
              </a:cxn>
              <a:cxn ang="10800000">
                <a:pos x="wd2" y="hd2"/>
              </a:cxn>
              <a:cxn ang="16200000">
                <a:pos x="wd2" y="hd2"/>
              </a:cxn>
            </a:cxnLst>
            <a:rect l="0" t="0" r="r" b="b"/>
            <a:pathLst>
              <a:path w="21479" h="21600" fill="norm" stroke="1" extrusionOk="0">
                <a:moveTo>
                  <a:pt x="0" y="0"/>
                </a:moveTo>
                <a:lnTo>
                  <a:pt x="0" y="10800"/>
                </a:lnTo>
                <a:lnTo>
                  <a:pt x="0" y="21600"/>
                </a:lnTo>
                <a:lnTo>
                  <a:pt x="15242" y="21600"/>
                </a:lnTo>
                <a:lnTo>
                  <a:pt x="15315" y="21354"/>
                </a:lnTo>
                <a:cubicBezTo>
                  <a:pt x="15356" y="21218"/>
                  <a:pt x="15408" y="20980"/>
                  <a:pt x="15432" y="20825"/>
                </a:cubicBezTo>
                <a:cubicBezTo>
                  <a:pt x="15457" y="20670"/>
                  <a:pt x="15510" y="20407"/>
                  <a:pt x="15550" y="20239"/>
                </a:cubicBezTo>
                <a:cubicBezTo>
                  <a:pt x="15718" y="19540"/>
                  <a:pt x="16006" y="17963"/>
                  <a:pt x="16076" y="17350"/>
                </a:cubicBezTo>
                <a:cubicBezTo>
                  <a:pt x="16118" y="16988"/>
                  <a:pt x="16193" y="16588"/>
                  <a:pt x="16245" y="16459"/>
                </a:cubicBezTo>
                <a:cubicBezTo>
                  <a:pt x="16352" y="16190"/>
                  <a:pt x="16367" y="16188"/>
                  <a:pt x="17241" y="16305"/>
                </a:cubicBezTo>
                <a:cubicBezTo>
                  <a:pt x="17613" y="16355"/>
                  <a:pt x="17725" y="16389"/>
                  <a:pt x="17746" y="16460"/>
                </a:cubicBezTo>
                <a:cubicBezTo>
                  <a:pt x="17791" y="16619"/>
                  <a:pt x="17883" y="16640"/>
                  <a:pt x="18214" y="16564"/>
                </a:cubicBezTo>
                <a:cubicBezTo>
                  <a:pt x="18389" y="16524"/>
                  <a:pt x="18639" y="16479"/>
                  <a:pt x="18772" y="16464"/>
                </a:cubicBezTo>
                <a:cubicBezTo>
                  <a:pt x="19194" y="16416"/>
                  <a:pt x="20446" y="15762"/>
                  <a:pt x="20657" y="15479"/>
                </a:cubicBezTo>
                <a:lnTo>
                  <a:pt x="20745" y="15360"/>
                </a:lnTo>
                <a:cubicBezTo>
                  <a:pt x="20703" y="15305"/>
                  <a:pt x="20704" y="15261"/>
                  <a:pt x="20741" y="15211"/>
                </a:cubicBezTo>
                <a:cubicBezTo>
                  <a:pt x="20713" y="15115"/>
                  <a:pt x="20708" y="14918"/>
                  <a:pt x="20720" y="14534"/>
                </a:cubicBezTo>
                <a:lnTo>
                  <a:pt x="20741" y="13881"/>
                </a:lnTo>
                <a:lnTo>
                  <a:pt x="20981" y="13842"/>
                </a:lnTo>
                <a:cubicBezTo>
                  <a:pt x="21570" y="13745"/>
                  <a:pt x="21600" y="13471"/>
                  <a:pt x="21259" y="11410"/>
                </a:cubicBezTo>
                <a:cubicBezTo>
                  <a:pt x="20935" y="9449"/>
                  <a:pt x="20887" y="9243"/>
                  <a:pt x="20741" y="9191"/>
                </a:cubicBezTo>
                <a:cubicBezTo>
                  <a:pt x="20656" y="9161"/>
                  <a:pt x="20647" y="9130"/>
                  <a:pt x="20704" y="9062"/>
                </a:cubicBezTo>
                <a:cubicBezTo>
                  <a:pt x="20772" y="8981"/>
                  <a:pt x="20711" y="8377"/>
                  <a:pt x="20594" y="7982"/>
                </a:cubicBezTo>
                <a:cubicBezTo>
                  <a:pt x="20575" y="7918"/>
                  <a:pt x="20509" y="7507"/>
                  <a:pt x="20447" y="7068"/>
                </a:cubicBezTo>
                <a:cubicBezTo>
                  <a:pt x="20326" y="6206"/>
                  <a:pt x="20059" y="4972"/>
                  <a:pt x="19959" y="4801"/>
                </a:cubicBezTo>
                <a:cubicBezTo>
                  <a:pt x="19907" y="4713"/>
                  <a:pt x="19842" y="4696"/>
                  <a:pt x="19568" y="4696"/>
                </a:cubicBezTo>
                <a:cubicBezTo>
                  <a:pt x="19387" y="4696"/>
                  <a:pt x="19222" y="4677"/>
                  <a:pt x="19199" y="4654"/>
                </a:cubicBezTo>
                <a:cubicBezTo>
                  <a:pt x="19153" y="4606"/>
                  <a:pt x="19044" y="3627"/>
                  <a:pt x="18958" y="2489"/>
                </a:cubicBezTo>
                <a:cubicBezTo>
                  <a:pt x="18884" y="1499"/>
                  <a:pt x="18883" y="667"/>
                  <a:pt x="18958" y="294"/>
                </a:cubicBezTo>
                <a:lnTo>
                  <a:pt x="19017" y="0"/>
                </a:lnTo>
                <a:lnTo>
                  <a:pt x="9507" y="0"/>
                </a:lnTo>
                <a:lnTo>
                  <a:pt x="0" y="0"/>
                </a:lnTo>
                <a:close/>
              </a:path>
            </a:pathLst>
          </a:custGeom>
          <a:ln w="12700">
            <a:miter lim="400000"/>
          </a:ln>
        </p:spPr>
      </p:pic>
      <p:pic>
        <p:nvPicPr>
          <p:cNvPr id="369" name="Image" descr="Image"/>
          <p:cNvPicPr>
            <a:picLocks noChangeAspect="0"/>
          </p:cNvPicPr>
          <p:nvPr/>
        </p:nvPicPr>
        <p:blipFill>
          <a:blip r:embed="rId3">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70" name="Image" descr="Image"/>
          <p:cNvPicPr>
            <a:picLocks noChangeAspect="0"/>
          </p:cNvPicPr>
          <p:nvPr/>
        </p:nvPicPr>
        <p:blipFill>
          <a:blip r:embed="rId3">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71"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372" name="“WE MUST BE OBEDIENT IN ALL THINGS”…"/>
          <p:cNvSpPr txBox="1"/>
          <p:nvPr/>
        </p:nvSpPr>
        <p:spPr>
          <a:xfrm>
            <a:off x="-67254" y="1248098"/>
            <a:ext cx="13139308" cy="162241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600">
                <a:solidFill>
                  <a:srgbClr val="3B3B3B"/>
                </a:solidFill>
                <a:effectLst>
                  <a:outerShdw sx="100000" sy="100000" kx="0" ky="0" algn="b" rotWithShape="0" blurRad="12700" dist="12700" dir="5400000">
                    <a:srgbClr val="FFFFFF">
                      <a:alpha val="25000"/>
                    </a:srgbClr>
                  </a:outerShdw>
                </a:effectLst>
              </a:defRPr>
            </a:pPr>
            <a:r>
              <a:t>“WE MUST BE OBEDIENT IN ALL THINGS” </a:t>
            </a:r>
          </a:p>
          <a:p>
            <a:pPr>
              <a:lnSpc>
                <a:spcPct val="9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But Let Us Never Be Proud of it</a:t>
            </a:r>
          </a:p>
        </p:txBody>
      </p:sp>
      <p:sp>
        <p:nvSpPr>
          <p:cNvPr id="373" name="Matthew 7:21–23 (NKJV)…"/>
          <p:cNvSpPr txBox="1"/>
          <p:nvPr/>
        </p:nvSpPr>
        <p:spPr>
          <a:xfrm>
            <a:off x="4418079" y="3063361"/>
            <a:ext cx="8359959" cy="64897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defRPr b="1" sz="4200">
                <a:effectLst>
                  <a:outerShdw sx="100000" sy="100000" kx="0" ky="0" algn="b" rotWithShape="0" blurRad="50800" dist="50800" dir="5400000">
                    <a:srgbClr val="000000"/>
                  </a:outerShdw>
                </a:effectLst>
                <a:latin typeface="Hoefler Text"/>
                <a:ea typeface="Hoefler Text"/>
                <a:cs typeface="Hoefler Text"/>
                <a:sym typeface="Hoefler Text"/>
              </a:defRPr>
            </a:pPr>
            <a:r>
              <a:t>Matthew 7:21–23 (NKJV)</a:t>
            </a:r>
          </a:p>
          <a:p>
            <a:pPr>
              <a:defRPr sz="3700">
                <a:effectLst>
                  <a:outerShdw sx="100000" sy="100000" kx="0" ky="0" algn="b" rotWithShape="0" blurRad="50800" dist="50800" dir="5400000">
                    <a:srgbClr val="000000"/>
                  </a:outerShdw>
                </a:effectLst>
                <a:latin typeface="Hoefler Text"/>
                <a:ea typeface="Hoefler Text"/>
                <a:cs typeface="Hoefler Text"/>
                <a:sym typeface="Hoefler Text"/>
              </a:defRPr>
            </a:pPr>
            <a:r>
              <a:rPr baseline="31999"/>
              <a:t>21</a:t>
            </a:r>
            <a:r>
              <a:t> “Not everyone who says to Me, ‘Lord, Lord,’ shall enter the kingdom of heaven, but he who does the will of My Father in heaven. </a:t>
            </a:r>
            <a:r>
              <a:rPr baseline="31999"/>
              <a:t>22</a:t>
            </a:r>
            <a:r>
              <a:t> Many will say to Me in that day, ‘Lord, Lord, have we not prophesied in Your name, cast out demons in Your name, and done many wonders in Your name?’ </a:t>
            </a:r>
            <a:r>
              <a:rPr baseline="31999"/>
              <a:t>23</a:t>
            </a:r>
            <a:r>
              <a:t> And then I will declare to them, ‘I never knew you; depart from Me, you who practice lawlessness!’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5" name="judgment-day-terror.tiff" descr="judgment-day-terror.tiff"/>
          <p:cNvPicPr>
            <a:picLocks noChangeAspect="0"/>
          </p:cNvPicPr>
          <p:nvPr/>
        </p:nvPicPr>
        <p:blipFill>
          <a:blip r:embed="rId2">
            <a:extLst/>
          </a:blip>
          <a:stretch>
            <a:fillRect/>
          </a:stretch>
        </p:blipFill>
        <p:spPr>
          <a:xfrm>
            <a:off x="9626600" y="5956300"/>
            <a:ext cx="3327400" cy="3746500"/>
          </a:xfrm>
          <a:prstGeom prst="rect">
            <a:avLst/>
          </a:prstGeom>
        </p:spPr>
      </p:pic>
      <p:pic>
        <p:nvPicPr>
          <p:cNvPr id="376" name="Wide_and_Narrow_Gates_by_byCavalera.tiff" descr="Wide_and_Narrow_Gates_by_byCavalera.tiff"/>
          <p:cNvPicPr>
            <a:picLocks noChangeAspect="0"/>
          </p:cNvPicPr>
          <p:nvPr/>
        </p:nvPicPr>
        <p:blipFill>
          <a:blip r:embed="rId3">
            <a:extLst/>
          </a:blip>
          <a:stretch>
            <a:fillRect/>
          </a:stretch>
        </p:blipFill>
        <p:spPr>
          <a:xfrm>
            <a:off x="568205" y="6115050"/>
            <a:ext cx="2794001" cy="3619500"/>
          </a:xfrm>
          <a:prstGeom prst="rect">
            <a:avLst/>
          </a:prstGeom>
          <a:effectLst>
            <a:outerShdw sx="100000" sy="100000" kx="0" ky="0" algn="b" rotWithShape="0" blurRad="165100" dist="88900" dir="2700000">
              <a:srgbClr val="000000"/>
            </a:outerShdw>
          </a:effectLst>
        </p:spPr>
      </p:pic>
      <p:sp>
        <p:nvSpPr>
          <p:cNvPr id="377" name=". . . good and faithful servant;"/>
          <p:cNvSpPr/>
          <p:nvPr/>
        </p:nvSpPr>
        <p:spPr>
          <a:xfrm>
            <a:off x="304800" y="7632700"/>
            <a:ext cx="2921000" cy="1701800"/>
          </a:xfrm>
          <a:prstGeom prst="rect">
            <a:avLst/>
          </a:prstGeom>
          <a:gradFill>
            <a:gsLst>
              <a:gs pos="0">
                <a:srgbClr val="BFBE9F">
                  <a:alpha val="0"/>
                </a:srgbClr>
              </a:gs>
              <a:gs pos="100000">
                <a:srgbClr val="FFFED5">
                  <a:alpha val="0"/>
                </a:srgbClr>
              </a:gs>
            </a:gsLst>
            <a:lin ang="16200000"/>
          </a:gradFill>
          <a:ln w="12700">
            <a:miter lim="400000"/>
          </a:ln>
          <a:effectLst>
            <a:outerShdw sx="100000" sy="100000" kx="0" ky="0" algn="b" rotWithShape="0" blurRad="165100" dist="889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buClr>
                <a:srgbClr val="FFFB00"/>
              </a:buClr>
              <a:buFont typeface="BernhardMod BT"/>
              <a:defRPr b="1" sz="3400">
                <a:solidFill>
                  <a:srgbClr val="FFFFFF"/>
                </a:solidFill>
                <a:effectLst>
                  <a:outerShdw sx="100000" sy="100000" kx="0" ky="0" algn="b" rotWithShape="0" blurRad="12700" dist="25400" dir="2700000">
                    <a:srgbClr val="000000"/>
                  </a:outerShdw>
                </a:effectLst>
                <a:uFill>
                  <a:solidFill>
                    <a:srgbClr val="FFFFFF"/>
                  </a:solidFill>
                </a:uFill>
                <a:latin typeface="BernhardMod BT"/>
                <a:ea typeface="BernhardMod BT"/>
                <a:cs typeface="BernhardMod BT"/>
                <a:sym typeface="BernhardMod BT"/>
              </a:defRPr>
            </a:lvl1pPr>
          </a:lstStyle>
          <a:p>
            <a:pPr>
              <a:defRPr b="0" sz="1400">
                <a:effectLst/>
                <a:latin typeface="Arial"/>
                <a:ea typeface="Arial"/>
                <a:cs typeface="Arial"/>
                <a:sym typeface="Arial"/>
              </a:defRPr>
            </a:pPr>
            <a:r>
              <a:rPr b="1" sz="3400">
                <a:effectLst>
                  <a:outerShdw sx="100000" sy="100000" kx="0" ky="0" algn="b" rotWithShape="0" blurRad="12700" dist="25400" dir="2700000">
                    <a:srgbClr val="000000"/>
                  </a:outerShdw>
                </a:effectLst>
                <a:latin typeface="BernhardMod BT"/>
                <a:ea typeface="BernhardMod BT"/>
                <a:cs typeface="BernhardMod BT"/>
                <a:sym typeface="BernhardMod BT"/>
              </a:rPr>
              <a:t> . . . good and faithful servant;</a:t>
            </a:r>
          </a:p>
        </p:txBody>
      </p:sp>
      <p:sp>
        <p:nvSpPr>
          <p:cNvPr id="378" name="The way of sin &amp; rebellion  ……"/>
          <p:cNvSpPr/>
          <p:nvPr/>
        </p:nvSpPr>
        <p:spPr>
          <a:xfrm>
            <a:off x="7795737" y="3162300"/>
            <a:ext cx="5006810" cy="3429000"/>
          </a:xfrm>
          <a:prstGeom prst="roundRect">
            <a:avLst>
              <a:gd name="adj" fmla="val 5556"/>
            </a:avLst>
          </a:prstGeom>
          <a:gradFill>
            <a:gsLst>
              <a:gs pos="0">
                <a:srgbClr val="FF7E79"/>
              </a:gs>
              <a:gs pos="100000">
                <a:srgbClr val="FFD479"/>
              </a:gs>
            </a:gsLst>
            <a:lin ang="5400000"/>
          </a:gradFill>
          <a:ln w="12700">
            <a:miter lim="400000"/>
          </a:ln>
          <a:effectLst>
            <a:outerShdw sx="100000" sy="100000" kx="0" ky="0" algn="b" rotWithShape="0" blurRad="177800" dist="228600" dir="2760000">
              <a:srgbClr val="000000">
                <a:alpha val="68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700">
                <a:solidFill>
                  <a:srgbClr val="FFFFFF"/>
                </a:solidFill>
                <a:effectLst>
                  <a:outerShdw sx="100000" sy="100000" kx="0" ky="0" algn="b" rotWithShape="0" blurRad="177800" dist="76200" dir="2220000">
                    <a:srgbClr val="000000"/>
                  </a:outerShdw>
                </a:effectLst>
                <a:latin typeface="Century Gothic"/>
                <a:ea typeface="Century Gothic"/>
                <a:cs typeface="Century Gothic"/>
                <a:sym typeface="Century Gothic"/>
              </a:defRPr>
            </a:pPr>
            <a:r>
              <a:t>The way of sin &amp; rebellion  … </a:t>
            </a:r>
          </a:p>
          <a:p>
            <a:pPr>
              <a:defRPr sz="2900">
                <a:solidFill>
                  <a:srgbClr val="FFFFFF"/>
                </a:solidFill>
                <a:effectLst>
                  <a:outerShdw sx="100000" sy="100000" kx="0" ky="0" algn="b" rotWithShape="0" blurRad="177800" dist="76200" dir="2220000">
                    <a:srgbClr val="000000"/>
                  </a:outerShdw>
                </a:effectLst>
                <a:latin typeface="Chalkduster"/>
                <a:ea typeface="Chalkduster"/>
                <a:cs typeface="Chalkduster"/>
                <a:sym typeface="Chalkduster"/>
              </a:defRPr>
            </a:pPr>
            <a:r>
              <a:t>’I never knew you; depart from Me, </a:t>
            </a:r>
          </a:p>
        </p:txBody>
      </p:sp>
      <p:sp>
        <p:nvSpPr>
          <p:cNvPr id="379" name="The way of trust &amp; Submission ……"/>
          <p:cNvSpPr/>
          <p:nvPr/>
        </p:nvSpPr>
        <p:spPr>
          <a:xfrm>
            <a:off x="177236" y="3066145"/>
            <a:ext cx="5010913" cy="3432195"/>
          </a:xfrm>
          <a:prstGeom prst="roundRect">
            <a:avLst>
              <a:gd name="adj" fmla="val 5869"/>
            </a:avLst>
          </a:prstGeom>
          <a:gradFill>
            <a:gsLst>
              <a:gs pos="0">
                <a:srgbClr val="85FDFF"/>
              </a:gs>
              <a:gs pos="100000">
                <a:srgbClr val="D5F1FF"/>
              </a:gs>
            </a:gsLst>
            <a:lin ang="5400000"/>
          </a:gradFill>
          <a:ln w="12700">
            <a:miter lim="400000"/>
          </a:ln>
          <a:effectLst>
            <a:outerShdw sx="100000" sy="100000" kx="0" ky="0" algn="b" rotWithShape="0" blurRad="177800" dist="228600" dir="2760000">
              <a:srgbClr val="000000">
                <a:alpha val="68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b="1" sz="3700">
                <a:solidFill>
                  <a:srgbClr val="000000"/>
                </a:solidFill>
                <a:effectLst>
                  <a:outerShdw sx="100000" sy="100000" kx="0" ky="0" algn="b" rotWithShape="0" blurRad="152400" dist="76200" dir="2460000">
                    <a:srgbClr val="000000">
                      <a:alpha val="40000"/>
                    </a:srgbClr>
                  </a:outerShdw>
                </a:effectLst>
                <a:latin typeface="Century Gothic"/>
                <a:ea typeface="Century Gothic"/>
                <a:cs typeface="Century Gothic"/>
                <a:sym typeface="Century Gothic"/>
              </a:defRPr>
            </a:pPr>
            <a:r>
              <a:t>The way of trust &amp; Submission …</a:t>
            </a:r>
          </a:p>
          <a:p>
            <a:pPr>
              <a:defRPr sz="2800">
                <a:solidFill>
                  <a:srgbClr val="000000"/>
                </a:solidFill>
                <a:effectLst>
                  <a:outerShdw sx="100000" sy="100000" kx="0" ky="0" algn="b" rotWithShape="0" blurRad="152400" dist="76200" dir="2460000">
                    <a:srgbClr val="000000">
                      <a:alpha val="40000"/>
                    </a:srgbClr>
                  </a:outerShdw>
                </a:effectLst>
                <a:latin typeface="Chalkduster"/>
                <a:ea typeface="Chalkduster"/>
                <a:cs typeface="Chalkduster"/>
                <a:sym typeface="Chalkduster"/>
              </a:defRPr>
            </a:pPr>
            <a:r>
              <a:t>‘Well done, . . .    Enter into the joy     of your lord.’</a:t>
            </a:r>
          </a:p>
        </p:txBody>
      </p:sp>
      <p:pic>
        <p:nvPicPr>
          <p:cNvPr id="380" name="droppedImage.pdf" descr="droppedImage.pdf"/>
          <p:cNvPicPr>
            <a:picLocks noChangeAspect="0"/>
          </p:cNvPicPr>
          <p:nvPr/>
        </p:nvPicPr>
        <p:blipFill>
          <a:blip r:embed="rId4">
            <a:extLst/>
          </a:blip>
          <a:srcRect l="0" t="38787" r="0" b="0"/>
          <a:stretch>
            <a:fillRect/>
          </a:stretch>
        </p:blipFill>
        <p:spPr>
          <a:xfrm>
            <a:off x="4673085" y="2744762"/>
            <a:ext cx="3495002" cy="3431802"/>
          </a:xfrm>
          <a:prstGeom prst="rect">
            <a:avLst/>
          </a:prstGeom>
          <a:ln w="12700">
            <a:miter lim="400000"/>
          </a:ln>
          <a:effectLst>
            <a:outerShdw sx="100000" sy="100000" kx="0" ky="0" algn="b" rotWithShape="0" blurRad="177800" dist="406400" dir="5400000">
              <a:srgbClr val="000000">
                <a:alpha val="68000"/>
              </a:srgbClr>
            </a:outerShdw>
          </a:effectLst>
        </p:spPr>
      </p:pic>
      <p:pic>
        <p:nvPicPr>
          <p:cNvPr id="381" name="Image" descr="Image"/>
          <p:cNvPicPr>
            <a:picLocks noChangeAspect="0"/>
          </p:cNvPicPr>
          <p:nvPr/>
        </p:nvPicPr>
        <p:blipFill>
          <a:blip r:embed="rId5">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82" name="Image" descr="Image"/>
          <p:cNvPicPr>
            <a:picLocks noChangeAspect="0"/>
          </p:cNvPicPr>
          <p:nvPr/>
        </p:nvPicPr>
        <p:blipFill>
          <a:blip r:embed="rId5">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383"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384" name="“WE MUST BE OBEDIENT IN ALL THINGS”…"/>
          <p:cNvSpPr txBox="1"/>
          <p:nvPr/>
        </p:nvSpPr>
        <p:spPr>
          <a:xfrm>
            <a:off x="-67254" y="1248098"/>
            <a:ext cx="13139308" cy="162241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4600">
                <a:solidFill>
                  <a:srgbClr val="3B3B3B"/>
                </a:solidFill>
                <a:effectLst>
                  <a:outerShdw sx="100000" sy="100000" kx="0" ky="0" algn="b" rotWithShape="0" blurRad="12700" dist="12700" dir="5400000">
                    <a:srgbClr val="FFFFFF">
                      <a:alpha val="25000"/>
                    </a:srgbClr>
                  </a:outerShdw>
                </a:effectLst>
              </a:defRPr>
            </a:pPr>
            <a:r>
              <a:t>“WE MUST BE OBEDIENT IN ALL THINGS” </a:t>
            </a:r>
          </a:p>
          <a:p>
            <a:pPr>
              <a:lnSpc>
                <a:spcPct val="90000"/>
              </a:lnSpc>
              <a:defRPr sz="58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Or We Will Face The Consequences</a:t>
            </a:r>
          </a:p>
        </p:txBody>
      </p:sp>
      <p:sp>
        <p:nvSpPr>
          <p:cNvPr id="385" name="you who practice lawlessness!’"/>
          <p:cNvSpPr/>
          <p:nvPr/>
        </p:nvSpPr>
        <p:spPr>
          <a:xfrm>
            <a:off x="9775331" y="7632700"/>
            <a:ext cx="2971801" cy="1701800"/>
          </a:xfrm>
          <a:prstGeom prst="rect">
            <a:avLst/>
          </a:prstGeom>
          <a:gradFill>
            <a:gsLst>
              <a:gs pos="0">
                <a:srgbClr val="898871">
                  <a:alpha val="0"/>
                </a:srgbClr>
              </a:gs>
              <a:gs pos="100000">
                <a:srgbClr val="FFFED5">
                  <a:alpha val="0"/>
                </a:srgbClr>
              </a:gs>
            </a:gsLst>
            <a:lin ang="16200000"/>
          </a:gradFill>
          <a:ln w="12700">
            <a:miter lim="400000"/>
          </a:ln>
          <a:effectLst>
            <a:outerShdw sx="100000" sy="100000" kx="0" ky="0" algn="b" rotWithShape="0" blurRad="12700" dist="254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buClr>
                <a:srgbClr val="FFFB00"/>
              </a:buClr>
              <a:buFont typeface="BernhardMod BT"/>
              <a:defRPr b="1" sz="3400">
                <a:solidFill>
                  <a:srgbClr val="FFFFFF"/>
                </a:solidFill>
                <a:effectLst>
                  <a:outerShdw sx="100000" sy="100000" kx="0" ky="0" algn="b" rotWithShape="0" blurRad="12700" dist="25400" dir="2700000">
                    <a:srgbClr val="000000"/>
                  </a:outerShdw>
                </a:effectLst>
                <a:uFill>
                  <a:solidFill>
                    <a:srgbClr val="FFFFFF"/>
                  </a:solidFill>
                </a:uFill>
                <a:latin typeface="BernhardMod BT"/>
                <a:ea typeface="BernhardMod BT"/>
                <a:cs typeface="BernhardMod BT"/>
                <a:sym typeface="BernhardMod BT"/>
              </a:defRPr>
            </a:lvl1pPr>
          </a:lstStyle>
          <a:p>
            <a:pPr/>
            <a:r>
              <a:t> you who practice lawlessness!’</a:t>
            </a:r>
          </a:p>
        </p:txBody>
      </p:sp>
      <p:sp>
        <p:nvSpPr>
          <p:cNvPr id="386" name="What would you hear the Lord say to you if…"/>
          <p:cNvSpPr/>
          <p:nvPr/>
        </p:nvSpPr>
        <p:spPr>
          <a:xfrm>
            <a:off x="3391567" y="6502400"/>
            <a:ext cx="6057901" cy="2844800"/>
          </a:xfrm>
          <a:prstGeom prst="rect">
            <a:avLst/>
          </a:prstGeom>
          <a:ln w="12700">
            <a:miter lim="400000"/>
          </a:ln>
          <a:effectLst>
            <a:outerShdw sx="100000" sy="100000" kx="0" ky="0" algn="b" rotWithShape="0" blurRad="1524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3600">
                <a:solidFill>
                  <a:srgbClr val="FFFFFF"/>
                </a:solidFill>
                <a:effectLst>
                  <a:outerShdw sx="100000" sy="100000" kx="0" ky="0" algn="b" rotWithShape="0" blurRad="152400" dist="76200" dir="2700000">
                    <a:srgbClr val="000000"/>
                  </a:outerShdw>
                </a:effectLst>
                <a:latin typeface="Chalkduster"/>
                <a:ea typeface="Chalkduster"/>
                <a:cs typeface="Chalkduster"/>
                <a:sym typeface="Chalkduster"/>
              </a:defRPr>
            </a:pPr>
            <a:r>
              <a:t>What would you hear the Lord say to you if </a:t>
            </a:r>
          </a:p>
          <a:p>
            <a:pPr>
              <a:defRPr b="1">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“THAT DAY” was TODAY?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80"/>
                                        </p:tgtEl>
                                        <p:attrNameLst>
                                          <p:attrName>style.visibility</p:attrName>
                                        </p:attrNameLst>
                                      </p:cBhvr>
                                      <p:to>
                                        <p:strVal val="visible"/>
                                      </p:to>
                                    </p:set>
                                    <p:animEffect filter="fade" transition="in">
                                      <p:cBhvr>
                                        <p:cTn id="7" dur="1000"/>
                                        <p:tgtEl>
                                          <p:spTgt spid="380"/>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378"/>
                                        </p:tgtEl>
                                        <p:attrNameLst>
                                          <p:attrName>style.visibility</p:attrName>
                                        </p:attrNameLst>
                                      </p:cBhvr>
                                      <p:to>
                                        <p:strVal val="visible"/>
                                      </p:to>
                                    </p:set>
                                    <p:animEffect filter="fade" transition="in">
                                      <p:cBhvr>
                                        <p:cTn id="11" dur="1000"/>
                                        <p:tgtEl>
                                          <p:spTgt spid="378"/>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379"/>
                                        </p:tgtEl>
                                        <p:attrNameLst>
                                          <p:attrName>style.visibility</p:attrName>
                                        </p:attrNameLst>
                                      </p:cBhvr>
                                      <p:to>
                                        <p:strVal val="visible"/>
                                      </p:to>
                                    </p:set>
                                    <p:animEffect filter="fade" transition="in">
                                      <p:cBhvr>
                                        <p:cTn id="15" dur="1000"/>
                                        <p:tgtEl>
                                          <p:spTgt spid="3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8" grpId="2"/>
      <p:bldP build="whole" bldLvl="1" animBg="1" rev="0" advAuto="0" spid="380" grpId="1"/>
      <p:bldP build="whole" bldLvl="1" animBg="1" rev="0" advAuto="0" spid="379" grpId="3"/>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8" name="Image" descr="Image"/>
          <p:cNvPicPr>
            <a:picLocks noChangeAspect="0"/>
          </p:cNvPicPr>
          <p:nvPr/>
        </p:nvPicPr>
        <p:blipFill>
          <a:blip r:embed="rId2">
            <a:extLst/>
          </a:blip>
          <a:srcRect l="0" t="36312" r="0" b="36312"/>
          <a:stretch>
            <a:fillRect/>
          </a:stretch>
        </p:blipFill>
        <p:spPr>
          <a:xfrm>
            <a:off x="-1" y="8583384"/>
            <a:ext cx="13004801" cy="1159396"/>
          </a:xfrm>
          <a:prstGeom prst="rect">
            <a:avLst/>
          </a:prstGeom>
          <a:ln w="12700">
            <a:miter lim="400000"/>
          </a:ln>
          <a:effectLst>
            <a:outerShdw sx="100000" sy="100000" kx="0" ky="0" algn="b" rotWithShape="0" blurRad="152400" dist="92376" dir="15985748">
              <a:srgbClr val="000000">
                <a:alpha val="99822"/>
              </a:srgbClr>
            </a:outerShdw>
          </a:effectLst>
        </p:spPr>
      </p:pic>
      <p:sp>
        <p:nvSpPr>
          <p:cNvPr id="389" name="True LOVE &amp; Humility ALWAYS SEEKS to OBEY!…"/>
          <p:cNvSpPr txBox="1"/>
          <p:nvPr/>
        </p:nvSpPr>
        <p:spPr>
          <a:xfrm>
            <a:off x="367307" y="2798819"/>
            <a:ext cx="12270186" cy="5395727"/>
          </a:xfrm>
          <a:prstGeom prst="rect">
            <a:avLst/>
          </a:prstGeom>
          <a:gradFill>
            <a:gsLst>
              <a:gs pos="0">
                <a:srgbClr val="FBFBFB">
                  <a:alpha val="80000"/>
                </a:srgbClr>
              </a:gs>
              <a:gs pos="100000">
                <a:srgbClr val="BEBEBE">
                  <a:alpha val="80000"/>
                </a:srgbClr>
              </a:gs>
            </a:gsLst>
            <a:lin ang="5400000"/>
          </a:gradFill>
          <a:ln w="12700">
            <a:miter lim="400000"/>
          </a:ln>
          <a:effectLst>
            <a:outerShdw sx="100000" sy="100000" kx="0" ky="0" algn="b" rotWithShape="0" blurRad="127000" dist="70411" dir="1906543">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nSpc>
                <a:spcPct val="90000"/>
              </a:lnSpc>
              <a:defRPr sz="6300">
                <a:solidFill>
                  <a:srgbClr val="3B3B3B"/>
                </a:solidFill>
                <a:effectLst>
                  <a:outerShdw sx="100000" sy="100000" kx="0" ky="0" algn="b" rotWithShape="0" blurRad="12700" dist="12700" dir="5400000">
                    <a:srgbClr val="FFFFFF">
                      <a:alpha val="25000"/>
                    </a:srgbClr>
                  </a:outerShdw>
                </a:effectLst>
              </a:defRPr>
            </a:pPr>
            <a:r>
              <a:t>True LOVE &amp; Humility ALWAYS SEEKS to OBEY!</a:t>
            </a:r>
          </a:p>
          <a:p>
            <a:pPr>
              <a:lnSpc>
                <a:spcPct val="90000"/>
              </a:lnSpc>
              <a:spcBef>
                <a:spcPts val="1900"/>
              </a:spcBef>
              <a:defRPr sz="45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Let Us Never Be Guilty of Trying To Excuse Sin</a:t>
            </a:r>
          </a:p>
          <a:p>
            <a:pPr>
              <a:lnSpc>
                <a:spcPct val="90000"/>
              </a:lnSpc>
              <a:defRPr sz="6800">
                <a:solidFill>
                  <a:srgbClr val="3B3B3B"/>
                </a:solidFill>
                <a:effectLst>
                  <a:outerShdw sx="100000" sy="100000" kx="0" ky="0" algn="b" rotWithShape="0" blurRad="12700" dist="12700" dir="5400000">
                    <a:srgbClr val="FFFFFF">
                      <a:alpha val="25000"/>
                    </a:srgbClr>
                  </a:outerShdw>
                </a:effectLst>
              </a:defRPr>
            </a:pPr>
            <a:r>
              <a:t>Let Us Be Compelled To Obey Out of LOVE &amp; Gratitude</a:t>
            </a:r>
          </a:p>
          <a:p>
            <a:pPr>
              <a:lnSpc>
                <a:spcPct val="90000"/>
              </a:lnSpc>
              <a:spcBef>
                <a:spcPts val="1900"/>
              </a:spcBef>
              <a:defRPr sz="5000">
                <a:solidFill>
                  <a:srgbClr val="3B3B3B"/>
                </a:solidFill>
                <a:effectLst>
                  <a:outerShdw sx="100000" sy="100000" kx="0" ky="0" algn="b" rotWithShape="0" blurRad="12700" dist="12700" dir="5400000">
                    <a:srgbClr val="FFFFFF">
                      <a:alpha val="25000"/>
                    </a:srgbClr>
                  </a:outerShdw>
                </a:effectLst>
                <a:latin typeface="Vivaldi"/>
                <a:ea typeface="Vivaldi"/>
                <a:cs typeface="Vivaldi"/>
                <a:sym typeface="Vivaldi"/>
              </a:defRPr>
            </a:pPr>
            <a:r>
              <a:t>Let Us Never Be Proud of It </a:t>
            </a:r>
          </a:p>
        </p:txBody>
      </p:sp>
      <p:pic>
        <p:nvPicPr>
          <p:cNvPr id="390" name="Image" descr="Image"/>
          <p:cNvPicPr>
            <a:picLocks noChangeAspect="0"/>
          </p:cNvPicPr>
          <p:nvPr/>
        </p:nvPicPr>
        <p:blipFill>
          <a:blip r:embed="rId2">
            <a:extLst/>
          </a:blip>
          <a:srcRect l="0" t="0" r="0" b="84878"/>
          <a:stretch>
            <a:fillRect/>
          </a:stretch>
        </p:blipFill>
        <p:spPr>
          <a:xfrm>
            <a:off x="-1" y="1769425"/>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391"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392" name="Rectangle"/>
          <p:cNvSpPr/>
          <p:nvPr/>
        </p:nvSpPr>
        <p:spPr>
          <a:xfrm>
            <a:off x="-22261" y="256377"/>
            <a:ext cx="13049322" cy="1921964"/>
          </a:xfrm>
          <a:prstGeom prst="rect">
            <a:avLst/>
          </a:prstGeom>
          <a:solidFill>
            <a:srgbClr val="EBEBEB">
              <a:alpha val="85316"/>
            </a:srgbClr>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393" name="Image" descr="Image"/>
          <p:cNvPicPr>
            <a:picLocks noChangeAspect="1"/>
          </p:cNvPicPr>
          <p:nvPr/>
        </p:nvPicPr>
        <p:blipFill>
          <a:blip r:embed="rId3">
            <a:extLst/>
          </a:blip>
          <a:srcRect l="750" t="750" r="742" b="742"/>
          <a:stretch>
            <a:fillRect/>
          </a:stretch>
        </p:blipFill>
        <p:spPr>
          <a:xfrm>
            <a:off x="52405" y="18604"/>
            <a:ext cx="1585119" cy="1585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70"/>
                  <a:pt x="5311" y="5316"/>
                </a:cubicBezTo>
                <a:cubicBezTo>
                  <a:pt x="502" y="10127"/>
                  <a:pt x="0" y="10648"/>
                  <a:pt x="0" y="10805"/>
                </a:cubicBezTo>
                <a:cubicBezTo>
                  <a:pt x="0" y="10963"/>
                  <a:pt x="503" y="11481"/>
                  <a:pt x="5311" y="16289"/>
                </a:cubicBezTo>
                <a:cubicBezTo>
                  <a:pt x="10171" y="21149"/>
                  <a:pt x="10637" y="21600"/>
                  <a:pt x="10800" y="21600"/>
                </a:cubicBezTo>
                <a:cubicBezTo>
                  <a:pt x="10963" y="21600"/>
                  <a:pt x="11429" y="21149"/>
                  <a:pt x="16289" y="16289"/>
                </a:cubicBezTo>
                <a:cubicBezTo>
                  <a:pt x="21153" y="11426"/>
                  <a:pt x="21600" y="10963"/>
                  <a:pt x="21600" y="10800"/>
                </a:cubicBezTo>
                <a:cubicBezTo>
                  <a:pt x="21600" y="10637"/>
                  <a:pt x="21153" y="10174"/>
                  <a:pt x="16289" y="5311"/>
                </a:cubicBezTo>
                <a:cubicBezTo>
                  <a:pt x="11448" y="470"/>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394" name="Image" descr="Image"/>
          <p:cNvPicPr>
            <a:picLocks noChangeAspect="0"/>
          </p:cNvPicPr>
          <p:nvPr/>
        </p:nvPicPr>
        <p:blipFill>
          <a:blip r:embed="rId4">
            <a:extLst/>
          </a:blip>
          <a:stretch>
            <a:fillRect/>
          </a:stretch>
        </p:blipFill>
        <p:spPr>
          <a:xfrm>
            <a:off x="2475914" y="282117"/>
            <a:ext cx="3722066" cy="797476"/>
          </a:xfrm>
          <a:prstGeom prst="rect">
            <a:avLst/>
          </a:prstGeom>
          <a:ln w="12700">
            <a:miter lim="400000"/>
          </a:ln>
          <a:effectLst>
            <a:outerShdw sx="100000" sy="100000" kx="0" ky="0" algn="b" rotWithShape="0" blurRad="50800" dist="25400" dir="5400000">
              <a:srgbClr val="000000">
                <a:alpha val="50000"/>
              </a:srgbClr>
            </a:outerShdw>
          </a:effectLst>
        </p:spPr>
      </p:pic>
      <p:pic>
        <p:nvPicPr>
          <p:cNvPr id="395" name="Image" descr="Image"/>
          <p:cNvPicPr>
            <a:picLocks noChangeAspect="0"/>
          </p:cNvPicPr>
          <p:nvPr/>
        </p:nvPicPr>
        <p:blipFill>
          <a:blip r:embed="rId5">
            <a:extLst/>
          </a:blip>
          <a:stretch>
            <a:fillRect/>
          </a:stretch>
        </p:blipFill>
        <p:spPr>
          <a:xfrm>
            <a:off x="1325333" y="1125684"/>
            <a:ext cx="10354134" cy="935865"/>
          </a:xfrm>
          <a:prstGeom prst="rect">
            <a:avLst/>
          </a:prstGeom>
          <a:ln w="12700">
            <a:miter lim="400000"/>
          </a:ln>
          <a:effectLst>
            <a:outerShdw sx="100000" sy="100000" kx="0" ky="0" algn="b" rotWithShape="0" blurRad="139700" dist="90169" dir="5400000">
              <a:srgbClr val="000000">
                <a:alpha val="97093"/>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97" name="W. 65th St. church of Christ - 5/8/2005"/>
          <p:cNvSpPr txBox="1"/>
          <p:nvPr/>
        </p:nvSpPr>
        <p:spPr>
          <a:xfrm>
            <a:off x="6719146" y="9320107"/>
            <a:ext cx="6285654"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1800">
                <a:solidFill>
                  <a:srgbClr val="000000"/>
                </a:solidFill>
                <a:latin typeface="Black Chancery"/>
                <a:ea typeface="Black Chancery"/>
                <a:cs typeface="Black Chancery"/>
                <a:sym typeface="Black Chancery"/>
              </a:defRPr>
            </a:lvl1pPr>
          </a:lstStyle>
          <a:p>
            <a:pPr>
              <a:defRPr>
                <a:effectLst/>
              </a:defRPr>
            </a:pPr>
            <a:r>
              <a:t>W. 65th St. church of Christ - 5/8/2005</a:t>
            </a:r>
          </a:p>
        </p:txBody>
      </p:sp>
      <p:sp>
        <p:nvSpPr>
          <p:cNvPr id="398" name="Slide Number"/>
          <p:cNvSpPr txBox="1"/>
          <p:nvPr>
            <p:ph type="sldNum" sz="quarter" idx="2"/>
          </p:nvPr>
        </p:nvSpPr>
        <p:spPr>
          <a:xfrm>
            <a:off x="12607779" y="-1"/>
            <a:ext cx="397022" cy="389271"/>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sp>
        <p:nvSpPr>
          <p:cNvPr id="399" name="Don McClain"/>
          <p:cNvSpPr txBox="1"/>
          <p:nvPr/>
        </p:nvSpPr>
        <p:spPr>
          <a:xfrm>
            <a:off x="-1" y="9320107"/>
            <a:ext cx="5852162" cy="409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defRPr sz="1800">
                <a:solidFill>
                  <a:srgbClr val="000000"/>
                </a:solidFill>
                <a:latin typeface="Black Chancery"/>
                <a:ea typeface="Black Chancery"/>
                <a:cs typeface="Black Chancery"/>
                <a:sym typeface="Black Chancery"/>
              </a:defRPr>
            </a:lvl1pPr>
          </a:lstStyle>
          <a:p>
            <a:pPr>
              <a:defRPr>
                <a:effectLst/>
              </a:defRPr>
            </a:pPr>
            <a:r>
              <a:t>Don McClain</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1" name="Image" descr="Image"/>
          <p:cNvPicPr>
            <a:picLocks noChangeAspect="0"/>
          </p:cNvPicPr>
          <p:nvPr/>
        </p:nvPicPr>
        <p:blipFill>
          <a:blip r:embed="rId2">
            <a:extLst/>
          </a:blip>
          <a:srcRect l="0" t="36312" r="0" b="36312"/>
          <a:stretch>
            <a:fillRect/>
          </a:stretch>
        </p:blipFill>
        <p:spPr>
          <a:xfrm>
            <a:off x="-1" y="8583384"/>
            <a:ext cx="13004801" cy="1159396"/>
          </a:xfrm>
          <a:prstGeom prst="rect">
            <a:avLst/>
          </a:prstGeom>
          <a:ln w="12700">
            <a:miter lim="400000"/>
          </a:ln>
          <a:effectLst>
            <a:outerShdw sx="100000" sy="100000" kx="0" ky="0" algn="b" rotWithShape="0" blurRad="152400" dist="92376" dir="15985748">
              <a:srgbClr val="000000">
                <a:alpha val="99822"/>
              </a:srgbClr>
            </a:outerShdw>
          </a:effectLst>
        </p:spPr>
      </p:pic>
      <p:pic>
        <p:nvPicPr>
          <p:cNvPr id="402" name="Image" descr="Image"/>
          <p:cNvPicPr>
            <a:picLocks noChangeAspect="0"/>
          </p:cNvPicPr>
          <p:nvPr/>
        </p:nvPicPr>
        <p:blipFill>
          <a:blip r:embed="rId2">
            <a:extLst/>
          </a:blip>
          <a:srcRect l="0" t="0" r="0" b="84878"/>
          <a:stretch>
            <a:fillRect/>
          </a:stretch>
        </p:blipFill>
        <p:spPr>
          <a:xfrm>
            <a:off x="-1" y="1858888"/>
            <a:ext cx="13004801" cy="640440"/>
          </a:xfrm>
          <a:prstGeom prst="rect">
            <a:avLst/>
          </a:prstGeom>
          <a:ln w="12700">
            <a:miter lim="400000"/>
          </a:ln>
          <a:effectLst>
            <a:outerShdw sx="100000" sy="100000" kx="0" ky="0" algn="b" rotWithShape="0" blurRad="177800" dist="112904" dir="5400000">
              <a:srgbClr val="000000">
                <a:alpha val="94568"/>
              </a:srgbClr>
            </a:outerShdw>
          </a:effectLst>
        </p:spPr>
      </p:pic>
      <p:pic>
        <p:nvPicPr>
          <p:cNvPr id="403" name="Image" descr="Image"/>
          <p:cNvPicPr>
            <a:picLocks noChangeAspect="0"/>
          </p:cNvPicPr>
          <p:nvPr/>
        </p:nvPicPr>
        <p:blipFill>
          <a:blip r:embed="rId2">
            <a:extLst/>
          </a:blip>
          <a:srcRect l="0" t="0" r="0" b="84878"/>
          <a:stretch>
            <a:fillRect/>
          </a:stretch>
        </p:blipFill>
        <p:spPr>
          <a:xfrm>
            <a:off x="-1" y="-14375"/>
            <a:ext cx="13004801" cy="640440"/>
          </a:xfrm>
          <a:prstGeom prst="rect">
            <a:avLst/>
          </a:prstGeom>
          <a:ln w="12700">
            <a:miter lim="400000"/>
          </a:ln>
        </p:spPr>
      </p:pic>
      <p:sp>
        <p:nvSpPr>
          <p:cNvPr id="404" name="Rectangle"/>
          <p:cNvSpPr/>
          <p:nvPr/>
        </p:nvSpPr>
        <p:spPr>
          <a:xfrm>
            <a:off x="-22261" y="256377"/>
            <a:ext cx="13049322" cy="1971646"/>
          </a:xfrm>
          <a:prstGeom prst="rect">
            <a:avLst/>
          </a:prstGeom>
          <a:solidFill>
            <a:srgbClr val="C9C9C9"/>
          </a:solidFill>
          <a:ln w="12700">
            <a:miter lim="400000"/>
          </a:ln>
          <a:effectLst>
            <a:outerShdw sx="100000" sy="100000" kx="0" ky="0" algn="b" rotWithShape="0" blurRad="50800" dist="25400" dir="5400000">
              <a:srgbClr val="000000"/>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405" name="Image" descr="Image"/>
          <p:cNvPicPr>
            <a:picLocks noChangeAspect="1"/>
          </p:cNvPicPr>
          <p:nvPr/>
        </p:nvPicPr>
        <p:blipFill>
          <a:blip r:embed="rId3">
            <a:extLst/>
          </a:blip>
          <a:srcRect l="750" t="750" r="752" b="752"/>
          <a:stretch>
            <a:fillRect/>
          </a:stretch>
        </p:blipFill>
        <p:spPr>
          <a:xfrm>
            <a:off x="97136" y="18634"/>
            <a:ext cx="2447132" cy="2447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68"/>
                  <a:pt x="5311" y="5314"/>
                </a:cubicBezTo>
                <a:cubicBezTo>
                  <a:pt x="502" y="10126"/>
                  <a:pt x="0" y="10646"/>
                  <a:pt x="0" y="10804"/>
                </a:cubicBezTo>
                <a:cubicBezTo>
                  <a:pt x="0" y="10961"/>
                  <a:pt x="502" y="11481"/>
                  <a:pt x="5311" y="16289"/>
                </a:cubicBezTo>
                <a:cubicBezTo>
                  <a:pt x="10171" y="21150"/>
                  <a:pt x="10637" y="21600"/>
                  <a:pt x="10800" y="21600"/>
                </a:cubicBezTo>
                <a:cubicBezTo>
                  <a:pt x="10963" y="21600"/>
                  <a:pt x="11429" y="21150"/>
                  <a:pt x="16289" y="16289"/>
                </a:cubicBezTo>
                <a:cubicBezTo>
                  <a:pt x="21153" y="11425"/>
                  <a:pt x="21600" y="10963"/>
                  <a:pt x="21600" y="10800"/>
                </a:cubicBezTo>
                <a:cubicBezTo>
                  <a:pt x="21600" y="10637"/>
                  <a:pt x="21154" y="10174"/>
                  <a:pt x="16289" y="5311"/>
                </a:cubicBezTo>
                <a:cubicBezTo>
                  <a:pt x="11447" y="469"/>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pic>
        <p:nvPicPr>
          <p:cNvPr id="406" name="Image" descr="Image"/>
          <p:cNvPicPr>
            <a:picLocks noChangeAspect="0"/>
          </p:cNvPicPr>
          <p:nvPr/>
        </p:nvPicPr>
        <p:blipFill>
          <a:blip r:embed="rId4">
            <a:extLst/>
          </a:blip>
          <a:stretch>
            <a:fillRect/>
          </a:stretch>
        </p:blipFill>
        <p:spPr>
          <a:xfrm>
            <a:off x="2577860" y="426812"/>
            <a:ext cx="7849080" cy="1630777"/>
          </a:xfrm>
          <a:prstGeom prst="rect">
            <a:avLst/>
          </a:prstGeom>
          <a:ln w="12700">
            <a:miter lim="400000"/>
          </a:ln>
          <a:effectLst>
            <a:outerShdw sx="100000" sy="100000" kx="0" ky="0" algn="b" rotWithShape="0" blurRad="50800" dist="25400" dir="5400000">
              <a:srgbClr val="000000">
                <a:alpha val="50000"/>
              </a:srgbClr>
            </a:outerShdw>
          </a:effectLst>
        </p:spPr>
      </p:pic>
      <p:pic>
        <p:nvPicPr>
          <p:cNvPr id="407" name="Image" descr="Image"/>
          <p:cNvPicPr>
            <a:picLocks noChangeAspect="0"/>
          </p:cNvPicPr>
          <p:nvPr/>
        </p:nvPicPr>
        <p:blipFill>
          <a:blip r:embed="rId5">
            <a:extLst/>
          </a:blip>
          <a:stretch>
            <a:fillRect/>
          </a:stretch>
        </p:blipFill>
        <p:spPr>
          <a:xfrm>
            <a:off x="1307510" y="3588452"/>
            <a:ext cx="10389780" cy="1438822"/>
          </a:xfrm>
          <a:prstGeom prst="rect">
            <a:avLst/>
          </a:prstGeom>
          <a:ln w="12700">
            <a:miter lim="400000"/>
          </a:ln>
          <a:effectLst>
            <a:outerShdw sx="100000" sy="100000" kx="0" ky="0" algn="b" rotWithShape="0" blurRad="139700" dist="90169" dir="5400000">
              <a:srgbClr val="000000">
                <a:alpha val="97093"/>
              </a:srgbClr>
            </a:outerShdw>
          </a:effectLst>
        </p:spPr>
      </p:pic>
      <p:sp>
        <p:nvSpPr>
          <p:cNvPr id="408" name="Facing The"/>
          <p:cNvSpPr txBox="1"/>
          <p:nvPr/>
        </p:nvSpPr>
        <p:spPr>
          <a:xfrm>
            <a:off x="3901455" y="2186861"/>
            <a:ext cx="5201891" cy="1438822"/>
          </a:xfrm>
          <a:prstGeom prst="rect">
            <a:avLst/>
          </a:prstGeom>
          <a:ln w="12700">
            <a:miter lim="400000"/>
          </a:ln>
          <a:effectLst>
            <a:outerShdw sx="100000" sy="100000" kx="0" ky="0" algn="b" rotWithShape="0" blurRad="228600" dist="125443" dir="5400000">
              <a:srgbClr val="000000">
                <a:alpha val="8142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800">
                <a:latin typeface="Vivaldi"/>
                <a:ea typeface="Vivaldi"/>
                <a:cs typeface="Vivaldi"/>
                <a:sym typeface="Vivaldi"/>
              </a:defRPr>
            </a:lvl1pPr>
          </a:lstStyle>
          <a:p>
            <a:pPr/>
            <a:r>
              <a:t>Facing The</a:t>
            </a:r>
          </a:p>
        </p:txBody>
      </p:sp>
      <p:pic>
        <p:nvPicPr>
          <p:cNvPr id="409" name="Image" descr="Image"/>
          <p:cNvPicPr>
            <a:picLocks noChangeAspect="1"/>
          </p:cNvPicPr>
          <p:nvPr/>
        </p:nvPicPr>
        <p:blipFill>
          <a:blip r:embed="rId3">
            <a:extLst/>
          </a:blip>
          <a:srcRect l="750" t="750" r="752" b="752"/>
          <a:stretch>
            <a:fillRect/>
          </a:stretch>
        </p:blipFill>
        <p:spPr>
          <a:xfrm>
            <a:off x="10460531" y="18634"/>
            <a:ext cx="2447132" cy="2447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0639" y="0"/>
                  <a:pt x="10154" y="468"/>
                  <a:pt x="5311" y="5314"/>
                </a:cubicBezTo>
                <a:cubicBezTo>
                  <a:pt x="502" y="10126"/>
                  <a:pt x="0" y="10646"/>
                  <a:pt x="0" y="10804"/>
                </a:cubicBezTo>
                <a:cubicBezTo>
                  <a:pt x="0" y="10961"/>
                  <a:pt x="502" y="11481"/>
                  <a:pt x="5311" y="16289"/>
                </a:cubicBezTo>
                <a:cubicBezTo>
                  <a:pt x="10171" y="21150"/>
                  <a:pt x="10637" y="21600"/>
                  <a:pt x="10800" y="21600"/>
                </a:cubicBezTo>
                <a:cubicBezTo>
                  <a:pt x="10963" y="21600"/>
                  <a:pt x="11429" y="21150"/>
                  <a:pt x="16289" y="16289"/>
                </a:cubicBezTo>
                <a:cubicBezTo>
                  <a:pt x="21153" y="11425"/>
                  <a:pt x="21600" y="10963"/>
                  <a:pt x="21600" y="10800"/>
                </a:cubicBezTo>
                <a:cubicBezTo>
                  <a:pt x="21600" y="10637"/>
                  <a:pt x="21154" y="10174"/>
                  <a:pt x="16289" y="5311"/>
                </a:cubicBezTo>
                <a:cubicBezTo>
                  <a:pt x="11447" y="469"/>
                  <a:pt x="10961" y="0"/>
                  <a:pt x="10800" y="0"/>
                </a:cubicBezTo>
                <a:close/>
              </a:path>
            </a:pathLst>
          </a:custGeom>
          <a:ln w="12700">
            <a:miter lim="400000"/>
          </a:ln>
          <a:effectLst>
            <a:outerShdw sx="100000" sy="100000" kx="0" ky="0" algn="b" rotWithShape="0" blurRad="139700" dist="90169" dir="5400000">
              <a:srgbClr val="000000">
                <a:alpha val="97093"/>
              </a:srgbClr>
            </a:outerShdw>
          </a:effectLst>
        </p:spPr>
      </p:pic>
      <p:sp>
        <p:nvSpPr>
          <p:cNvPr id="410" name="PRIDE / SELFISHNESS"/>
          <p:cNvSpPr/>
          <p:nvPr/>
        </p:nvSpPr>
        <p:spPr>
          <a:xfrm>
            <a:off x="2898732" y="5192711"/>
            <a:ext cx="2305235" cy="1600201"/>
          </a:xfrm>
          <a:prstGeom prst="roundRect">
            <a:avLst>
              <a:gd name="adj" fmla="val 21358"/>
            </a:avLst>
          </a:prstGeom>
          <a:gradFill>
            <a:gsLst>
              <a:gs pos="0">
                <a:srgbClr val="FFFFFF">
                  <a:alpha val="94287"/>
                </a:srgbClr>
              </a:gs>
              <a:gs pos="100000">
                <a:srgbClr val="0090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PRIDE / </a:t>
            </a:r>
            <a:r>
              <a:rPr sz="2300"/>
              <a:t>SELFISHNESS</a:t>
            </a:r>
          </a:p>
        </p:txBody>
      </p:sp>
      <p:sp>
        <p:nvSpPr>
          <p:cNvPr id="411" name="ERROR / DIVISION"/>
          <p:cNvSpPr/>
          <p:nvPr/>
        </p:nvSpPr>
        <p:spPr>
          <a:xfrm>
            <a:off x="5349783" y="5192711"/>
            <a:ext cx="2305234" cy="1600201"/>
          </a:xfrm>
          <a:prstGeom prst="roundRect">
            <a:avLst>
              <a:gd name="adj" fmla="val 21358"/>
            </a:avLst>
          </a:prstGeom>
          <a:gradFill>
            <a:gsLst>
              <a:gs pos="0">
                <a:srgbClr val="FFFFFF">
                  <a:alpha val="94287"/>
                </a:srgbClr>
              </a:gs>
              <a:gs pos="100000">
                <a:srgbClr val="94175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ERROR / </a:t>
            </a:r>
            <a:r>
              <a:rPr sz="2300"/>
              <a:t>DIVISION</a:t>
            </a:r>
          </a:p>
        </p:txBody>
      </p:sp>
      <p:sp>
        <p:nvSpPr>
          <p:cNvPr id="412" name="APATHY / COMPROMISE"/>
          <p:cNvSpPr/>
          <p:nvPr/>
        </p:nvSpPr>
        <p:spPr>
          <a:xfrm>
            <a:off x="10251884" y="5192711"/>
            <a:ext cx="2305234" cy="1600201"/>
          </a:xfrm>
          <a:prstGeom prst="roundRect">
            <a:avLst>
              <a:gd name="adj" fmla="val 21358"/>
            </a:avLst>
          </a:prstGeom>
          <a:gradFill>
            <a:gsLst>
              <a:gs pos="0">
                <a:srgbClr val="FFFFFF">
                  <a:alpha val="94287"/>
                </a:srgbClr>
              </a:gs>
              <a:gs pos="100000">
                <a:srgbClr val="212121"/>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APATHY / </a:t>
            </a:r>
            <a:r>
              <a:rPr sz="2300"/>
              <a:t>COMPROMISE</a:t>
            </a:r>
          </a:p>
        </p:txBody>
      </p:sp>
      <p:sp>
        <p:nvSpPr>
          <p:cNvPr id="413" name="THE WORLD"/>
          <p:cNvSpPr/>
          <p:nvPr/>
        </p:nvSpPr>
        <p:spPr>
          <a:xfrm>
            <a:off x="447681" y="5192711"/>
            <a:ext cx="2305235" cy="1600201"/>
          </a:xfrm>
          <a:prstGeom prst="roundRect">
            <a:avLst>
              <a:gd name="adj" fmla="val 21358"/>
            </a:avLst>
          </a:prstGeom>
          <a:gradFill>
            <a:gsLst>
              <a:gs pos="0">
                <a:srgbClr val="FFFFFF">
                  <a:alpha val="94287"/>
                </a:srgbClr>
              </a:gs>
              <a:gs pos="100000">
                <a:srgbClr val="0433FF"/>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FFFFFF"/>
                </a:solidFill>
                <a:effectLst>
                  <a:outerShdw sx="100000" sy="100000" kx="0" ky="0" algn="b" rotWithShape="0" blurRad="38100" dist="12700" dir="5400000">
                    <a:srgbClr val="000000">
                      <a:alpha val="80000"/>
                    </a:srgbClr>
                  </a:outerShdw>
                </a:effectLst>
              </a:defRPr>
            </a:lvl1pPr>
          </a:lstStyle>
          <a:p>
            <a:pPr/>
            <a:r>
              <a:t>THE WORLD</a:t>
            </a:r>
          </a:p>
        </p:txBody>
      </p:sp>
      <p:sp>
        <p:nvSpPr>
          <p:cNvPr id="414" name="STUFF / MATERIALISM"/>
          <p:cNvSpPr/>
          <p:nvPr/>
        </p:nvSpPr>
        <p:spPr>
          <a:xfrm>
            <a:off x="7800833" y="5192711"/>
            <a:ext cx="2305235" cy="1600201"/>
          </a:xfrm>
          <a:prstGeom prst="roundRect">
            <a:avLst>
              <a:gd name="adj" fmla="val 21358"/>
            </a:avLst>
          </a:prstGeom>
          <a:gradFill>
            <a:gsLst>
              <a:gs pos="0">
                <a:srgbClr val="FFFFFF">
                  <a:alpha val="94287"/>
                </a:srgbClr>
              </a:gs>
              <a:gs pos="100000">
                <a:srgbClr val="945200"/>
              </a:gs>
            </a:gsLst>
            <a:lin ang="5400000"/>
          </a:gradFill>
          <a:ln w="12700">
            <a:solidFill>
              <a:srgbClr val="000000"/>
            </a:solidFill>
            <a:miter lim="400000"/>
          </a:ln>
          <a:effectLst>
            <a:outerShdw sx="100000" sy="100000" kx="0" ky="0" algn="b" rotWithShape="0" blurRad="152400" dist="92376" dir="1913421">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r>
              <a:t>STUFF / </a:t>
            </a:r>
            <a:r>
              <a:rPr sz="2300"/>
              <a:t>MATERIALISM</a:t>
            </a:r>
          </a:p>
        </p:txBody>
      </p:sp>
      <p:sp>
        <p:nvSpPr>
          <p:cNvPr id="415" name="Charts by Don McClain…"/>
          <p:cNvSpPr txBox="1"/>
          <p:nvPr/>
        </p:nvSpPr>
        <p:spPr>
          <a:xfrm>
            <a:off x="488999" y="6958349"/>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May 13,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6"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7"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13"/>
                                        </p:tgtEl>
                                        <p:attrNameLst>
                                          <p:attrName>style.visibility</p:attrName>
                                        </p:attrNameLst>
                                      </p:cBhvr>
                                      <p:to>
                                        <p:strVal val="visible"/>
                                      </p:to>
                                    </p:set>
                                    <p:anim calcmode="lin" valueType="num">
                                      <p:cBhvr>
                                        <p:cTn id="7" dur="1000" fill="hold"/>
                                        <p:tgtEl>
                                          <p:spTgt spid="413"/>
                                        </p:tgtEl>
                                        <p:attrNameLst>
                                          <p:attrName>ppt_x</p:attrName>
                                        </p:attrNameLst>
                                      </p:cBhvr>
                                      <p:tavLst>
                                        <p:tav tm="0">
                                          <p:val>
                                            <p:strVal val="#ppt_x"/>
                                          </p:val>
                                        </p:tav>
                                        <p:tav tm="100000">
                                          <p:val>
                                            <p:strVal val="#ppt_x"/>
                                          </p:val>
                                        </p:tav>
                                      </p:tavLst>
                                    </p:anim>
                                    <p:anim calcmode="lin" valueType="num">
                                      <p:cBhvr>
                                        <p:cTn id="8" dur="1000" fill="hold"/>
                                        <p:tgtEl>
                                          <p:spTgt spid="41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410"/>
                                        </p:tgtEl>
                                        <p:attrNameLst>
                                          <p:attrName>style.visibility</p:attrName>
                                        </p:attrNameLst>
                                      </p:cBhvr>
                                      <p:to>
                                        <p:strVal val="visible"/>
                                      </p:to>
                                    </p:set>
                                    <p:anim calcmode="lin" valueType="num">
                                      <p:cBhvr>
                                        <p:cTn id="12" dur="1000" fill="hold"/>
                                        <p:tgtEl>
                                          <p:spTgt spid="410"/>
                                        </p:tgtEl>
                                        <p:attrNameLst>
                                          <p:attrName>ppt_x</p:attrName>
                                        </p:attrNameLst>
                                      </p:cBhvr>
                                      <p:tavLst>
                                        <p:tav tm="0">
                                          <p:val>
                                            <p:strVal val="#ppt_x"/>
                                          </p:val>
                                        </p:tav>
                                        <p:tav tm="100000">
                                          <p:val>
                                            <p:strVal val="#ppt_x"/>
                                          </p:val>
                                        </p:tav>
                                      </p:tavLst>
                                    </p:anim>
                                    <p:anim calcmode="lin" valueType="num">
                                      <p:cBhvr>
                                        <p:cTn id="13" dur="1000" fill="hold"/>
                                        <p:tgtEl>
                                          <p:spTgt spid="410"/>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Class="entr" nodeType="afterEffect" presetSubtype="1" presetID="2" grpId="3" fill="hold">
                                  <p:stCondLst>
                                    <p:cond delay="0"/>
                                  </p:stCondLst>
                                  <p:iterate type="el" backwards="0">
                                    <p:tmAbs val="0"/>
                                  </p:iterate>
                                  <p:childTnLst>
                                    <p:set>
                                      <p:cBhvr>
                                        <p:cTn id="16" fill="hold"/>
                                        <p:tgtEl>
                                          <p:spTgt spid="411"/>
                                        </p:tgtEl>
                                        <p:attrNameLst>
                                          <p:attrName>style.visibility</p:attrName>
                                        </p:attrNameLst>
                                      </p:cBhvr>
                                      <p:to>
                                        <p:strVal val="visible"/>
                                      </p:to>
                                    </p:set>
                                    <p:anim calcmode="lin" valueType="num">
                                      <p:cBhvr>
                                        <p:cTn id="17" dur="1000" fill="hold"/>
                                        <p:tgtEl>
                                          <p:spTgt spid="411"/>
                                        </p:tgtEl>
                                        <p:attrNameLst>
                                          <p:attrName>ppt_x</p:attrName>
                                        </p:attrNameLst>
                                      </p:cBhvr>
                                      <p:tavLst>
                                        <p:tav tm="0">
                                          <p:val>
                                            <p:strVal val="#ppt_x"/>
                                          </p:val>
                                        </p:tav>
                                        <p:tav tm="100000">
                                          <p:val>
                                            <p:strVal val="#ppt_x"/>
                                          </p:val>
                                        </p:tav>
                                      </p:tavLst>
                                    </p:anim>
                                    <p:anim calcmode="lin" valueType="num">
                                      <p:cBhvr>
                                        <p:cTn id="18" dur="1000" fill="hold"/>
                                        <p:tgtEl>
                                          <p:spTgt spid="411"/>
                                        </p:tgtEl>
                                        <p:attrNameLst>
                                          <p:attrName>ppt_y</p:attrName>
                                        </p:attrNameLst>
                                      </p:cBhvr>
                                      <p:tavLst>
                                        <p:tav tm="0">
                                          <p:val>
                                            <p:strVal val="0-#ppt_h/2"/>
                                          </p:val>
                                        </p:tav>
                                        <p:tav tm="100000">
                                          <p:val>
                                            <p:strVal val="#ppt_y"/>
                                          </p:val>
                                        </p:tav>
                                      </p:tavLst>
                                    </p:anim>
                                  </p:childTnLst>
                                </p:cTn>
                              </p:par>
                            </p:childTnLst>
                          </p:cTn>
                        </p:par>
                        <p:par>
                          <p:cTn id="19" fill="hold">
                            <p:stCondLst>
                              <p:cond delay="3000"/>
                            </p:stCondLst>
                            <p:childTnLst>
                              <p:par>
                                <p:cTn id="20" presetClass="entr" nodeType="afterEffect" presetSubtype="1" presetID="2" grpId="4" fill="hold">
                                  <p:stCondLst>
                                    <p:cond delay="0"/>
                                  </p:stCondLst>
                                  <p:iterate type="el" backwards="0">
                                    <p:tmAbs val="0"/>
                                  </p:iterate>
                                  <p:childTnLst>
                                    <p:set>
                                      <p:cBhvr>
                                        <p:cTn id="21" fill="hold"/>
                                        <p:tgtEl>
                                          <p:spTgt spid="414"/>
                                        </p:tgtEl>
                                        <p:attrNameLst>
                                          <p:attrName>style.visibility</p:attrName>
                                        </p:attrNameLst>
                                      </p:cBhvr>
                                      <p:to>
                                        <p:strVal val="visible"/>
                                      </p:to>
                                    </p:set>
                                    <p:anim calcmode="lin" valueType="num">
                                      <p:cBhvr>
                                        <p:cTn id="22" dur="1000" fill="hold"/>
                                        <p:tgtEl>
                                          <p:spTgt spid="414"/>
                                        </p:tgtEl>
                                        <p:attrNameLst>
                                          <p:attrName>ppt_x</p:attrName>
                                        </p:attrNameLst>
                                      </p:cBhvr>
                                      <p:tavLst>
                                        <p:tav tm="0">
                                          <p:val>
                                            <p:strVal val="#ppt_x"/>
                                          </p:val>
                                        </p:tav>
                                        <p:tav tm="100000">
                                          <p:val>
                                            <p:strVal val="#ppt_x"/>
                                          </p:val>
                                        </p:tav>
                                      </p:tavLst>
                                    </p:anim>
                                    <p:anim calcmode="lin" valueType="num">
                                      <p:cBhvr>
                                        <p:cTn id="23" dur="1000" fill="hold"/>
                                        <p:tgtEl>
                                          <p:spTgt spid="414"/>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Class="entr" nodeType="afterEffect" presetSubtype="1" presetID="2" grpId="5" fill="hold">
                                  <p:stCondLst>
                                    <p:cond delay="0"/>
                                  </p:stCondLst>
                                  <p:iterate type="el" backwards="0">
                                    <p:tmAbs val="0"/>
                                  </p:iterate>
                                  <p:childTnLst>
                                    <p:set>
                                      <p:cBhvr>
                                        <p:cTn id="26" fill="hold"/>
                                        <p:tgtEl>
                                          <p:spTgt spid="412"/>
                                        </p:tgtEl>
                                        <p:attrNameLst>
                                          <p:attrName>style.visibility</p:attrName>
                                        </p:attrNameLst>
                                      </p:cBhvr>
                                      <p:to>
                                        <p:strVal val="visible"/>
                                      </p:to>
                                    </p:set>
                                    <p:anim calcmode="lin" valueType="num">
                                      <p:cBhvr>
                                        <p:cTn id="27" dur="1000" fill="hold"/>
                                        <p:tgtEl>
                                          <p:spTgt spid="412"/>
                                        </p:tgtEl>
                                        <p:attrNameLst>
                                          <p:attrName>ppt_x</p:attrName>
                                        </p:attrNameLst>
                                      </p:cBhvr>
                                      <p:tavLst>
                                        <p:tav tm="0">
                                          <p:val>
                                            <p:strVal val="#ppt_x"/>
                                          </p:val>
                                        </p:tav>
                                        <p:tav tm="100000">
                                          <p:val>
                                            <p:strVal val="#ppt_x"/>
                                          </p:val>
                                        </p:tav>
                                      </p:tavLst>
                                    </p:anim>
                                    <p:anim calcmode="lin" valueType="num">
                                      <p:cBhvr>
                                        <p:cTn id="28" dur="1000" fill="hold"/>
                                        <p:tgtEl>
                                          <p:spTgt spid="4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1" grpId="3"/>
      <p:bldP build="whole" bldLvl="1" animBg="1" rev="0" advAuto="0" spid="414" grpId="4"/>
      <p:bldP build="whole" bldLvl="1" animBg="1" rev="0" advAuto="0" spid="412" grpId="5"/>
      <p:bldP build="whole" bldLvl="1" animBg="1" rev="0" advAuto="0" spid="413" grpId="1"/>
      <p:bldP build="whole" bldLvl="1" animBg="1" rev="0" advAuto="0" spid="410" grpId="2"/>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Romans 10:1–4 (NKJV)…"/>
          <p:cNvSpPr txBox="1"/>
          <p:nvPr/>
        </p:nvSpPr>
        <p:spPr>
          <a:xfrm>
            <a:off x="202859" y="463550"/>
            <a:ext cx="12599082" cy="8826501"/>
          </a:xfrm>
          <a:prstGeom prst="rect">
            <a:avLst/>
          </a:prstGeom>
          <a:ln w="12700">
            <a:miter lim="400000"/>
          </a:ln>
          <a:effectLst>
            <a:outerShdw sx="100000" sy="100000" kx="0" ky="0" algn="b" rotWithShape="0" blurRad="101600" dist="74020" dir="5400000">
              <a:srgbClr val="000000">
                <a:alpha val="94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400"/>
              </a:spcBef>
              <a:defRPr b="1" sz="60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t>Romans 10:1–4 (NKJV)</a:t>
            </a:r>
          </a:p>
          <a:p>
            <a:pPr defTabSz="457200">
              <a:spcBef>
                <a:spcPts val="1400"/>
              </a:spcBef>
              <a:defRPr sz="4900">
                <a:solidFill>
                  <a:srgbClr val="FFFFFF"/>
                </a:solidFill>
                <a:effectLst>
                  <a:outerShdw sx="100000" sy="100000" kx="0" ky="0" algn="b" rotWithShape="0" blurRad="12700" dist="63500" dir="18900000">
                    <a:srgbClr val="000000"/>
                  </a:outerShdw>
                </a:effectLst>
                <a:latin typeface="Century Gothic"/>
                <a:ea typeface="Century Gothic"/>
                <a:cs typeface="Century Gothic"/>
                <a:sym typeface="Century Gothic"/>
              </a:defRPr>
            </a:pPr>
            <a:r>
              <a:rPr baseline="31999"/>
              <a:t>1</a:t>
            </a:r>
            <a:r>
              <a:t> Brethren, my heart’s desire and prayer to God for Israel is that they may be saved. </a:t>
            </a:r>
            <a:r>
              <a:rPr baseline="31999"/>
              <a:t>2</a:t>
            </a:r>
            <a:r>
              <a:t> For I bear them witness that they have a zeal for God, but not according to knowledge. </a:t>
            </a:r>
            <a:r>
              <a:rPr baseline="31999"/>
              <a:t>3</a:t>
            </a:r>
            <a:r>
              <a:t> For they being ignorant of God’s righteousness, and seeking to establish their own righteousness, have not submitted to the righteousness of God. </a:t>
            </a:r>
            <a:r>
              <a:rPr baseline="31999"/>
              <a:t>4</a:t>
            </a:r>
            <a:r>
              <a:t> For Christ </a:t>
            </a:r>
            <a:r>
              <a:rPr i="1"/>
              <a:t>is</a:t>
            </a:r>
            <a:r>
              <a:t> the end of the law for righteousness to everyone who believes.</a:t>
            </a:r>
          </a:p>
        </p:txBody>
      </p:sp>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9" name="Image" descr="Image"/>
          <p:cNvPicPr>
            <a:picLocks noChangeAspect="0"/>
          </p:cNvPicPr>
          <p:nvPr/>
        </p:nvPicPr>
        <p:blipFill>
          <a:blip r:embed="rId2">
            <a:extLst/>
          </a:blip>
          <a:srcRect l="0" t="10806" r="0" b="0"/>
          <a:stretch>
            <a:fillRect/>
          </a:stretch>
        </p:blipFill>
        <p:spPr>
          <a:xfrm>
            <a:off x="0" y="5982311"/>
            <a:ext cx="13004801" cy="37774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50"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51"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252"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253" name="The SELF-RIGHTEOUS were the recipients of Jesus’ HARSHEST criticism … Matthew 23"/>
          <p:cNvSpPr txBox="1"/>
          <p:nvPr/>
        </p:nvSpPr>
        <p:spPr>
          <a:xfrm>
            <a:off x="6178686" y="2000052"/>
            <a:ext cx="6560036" cy="70358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6400">
                <a:latin typeface="Century Gothic"/>
                <a:ea typeface="Century Gothic"/>
                <a:cs typeface="Century Gothic"/>
                <a:sym typeface="Century Gothic"/>
              </a:defRPr>
            </a:pPr>
            <a:r>
              <a:t>The </a:t>
            </a:r>
            <a:r>
              <a:rPr b="1">
                <a:solidFill>
                  <a:schemeClr val="accent4">
                    <a:hueOff val="481991"/>
                    <a:satOff val="11971"/>
                    <a:lumOff val="19007"/>
                  </a:schemeClr>
                </a:solidFill>
              </a:rPr>
              <a:t>SELF-RIGHTEOUS</a:t>
            </a:r>
            <a:r>
              <a:t> were the recipients of Jesus’ HARSHEST criticism … Matthew 23</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5"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56"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57"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258" name="Luke 18:9–14 (NKJV)…"/>
          <p:cNvSpPr txBox="1"/>
          <p:nvPr/>
        </p:nvSpPr>
        <p:spPr>
          <a:xfrm>
            <a:off x="228321" y="1489983"/>
            <a:ext cx="12548157" cy="8001001"/>
          </a:xfrm>
          <a:prstGeom prst="rect">
            <a:avLst/>
          </a:prstGeom>
          <a:ln w="12700">
            <a:miter lim="400000"/>
          </a:ln>
          <a:effectLst>
            <a:outerShdw sx="100000" sy="100000" kx="0" ky="0" algn="b" rotWithShape="0" blurRad="114300" dist="66976" dir="3297666">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7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pPr>
            <a:r>
              <a:t>Luke 18:9–14 (NKJV)</a:t>
            </a:r>
          </a:p>
          <a:p>
            <a:pPr defTabSz="457200">
              <a:defRPr sz="44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pPr>
            <a:r>
              <a:rPr baseline="31999"/>
              <a:t>9</a:t>
            </a:r>
            <a:r>
              <a:t> Also He spoke this parable to some who trusted in themselves that they were righteous, and despised others: </a:t>
            </a:r>
            <a:r>
              <a:rPr baseline="31999"/>
              <a:t>10</a:t>
            </a:r>
            <a:r>
              <a:t> “Two men went up to the temple to pray, one a Pharisee and the other a tax collector. </a:t>
            </a:r>
            <a:r>
              <a:rPr baseline="31999"/>
              <a:t>11</a:t>
            </a:r>
            <a:r>
              <a:t> The Pharisee stood and prayed thus with himself, ‘God, I thank You that I am not like other men—extortioners, unjust, adulterers, or even as this tax collector. </a:t>
            </a:r>
            <a:r>
              <a:rPr baseline="31999"/>
              <a:t>12</a:t>
            </a:r>
            <a:r>
              <a:t> I fast twice a week; I give tithes of all that I possess.’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61"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62"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sp>
        <p:nvSpPr>
          <p:cNvPr id="263" name="Luke 18:9–14 (NKJV)…"/>
          <p:cNvSpPr txBox="1"/>
          <p:nvPr/>
        </p:nvSpPr>
        <p:spPr>
          <a:xfrm>
            <a:off x="228321" y="1489983"/>
            <a:ext cx="12548157" cy="8115301"/>
          </a:xfrm>
          <a:prstGeom prst="rect">
            <a:avLst/>
          </a:prstGeom>
          <a:ln w="12700">
            <a:miter lim="400000"/>
          </a:ln>
          <a:effectLst>
            <a:outerShdw sx="100000" sy="100000" kx="0" ky="0" algn="b" rotWithShape="0" blurRad="114300" dist="66976" dir="3297666">
              <a:srgbClr val="000000">
                <a:alpha val="9982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67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pPr>
            <a:r>
              <a:t>Luke 18:9–14 (NKJV)</a:t>
            </a:r>
          </a:p>
          <a:p>
            <a:pPr defTabSz="457200">
              <a:defRPr sz="5000">
                <a:solidFill>
                  <a:srgbClr val="FFFFFF"/>
                </a:solidFill>
                <a:effectLst>
                  <a:outerShdw sx="100000" sy="100000" kx="0" ky="0" algn="b" rotWithShape="0" blurRad="50800" dist="63500" dir="18900000">
                    <a:srgbClr val="000000"/>
                  </a:outerShdw>
                </a:effectLst>
                <a:latin typeface="Century Gothic"/>
                <a:ea typeface="Century Gothic"/>
                <a:cs typeface="Century Gothic"/>
                <a:sym typeface="Century Gothic"/>
              </a:defRPr>
            </a:pPr>
            <a:r>
              <a:rPr baseline="31999"/>
              <a:t>13</a:t>
            </a:r>
            <a:r>
              <a:t> And the tax collector, standing afar off, would not so much as raise </a:t>
            </a:r>
            <a:r>
              <a:rPr i="1"/>
              <a:t>his</a:t>
            </a:r>
            <a:r>
              <a:t> eyes to heaven, but beat his breast, saying, ‘God, be merciful to me a sinner!’ </a:t>
            </a:r>
            <a:r>
              <a:rPr baseline="31999"/>
              <a:t>14</a:t>
            </a:r>
            <a:r>
              <a:t> I tell you, this man went down to his house justified </a:t>
            </a:r>
            <a:r>
              <a:rPr i="1"/>
              <a:t>rather</a:t>
            </a:r>
            <a:r>
              <a:t> than the other; for everyone who exalts himself will be humbled, and he who humbles himself will be exalted.”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5"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66"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67"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268"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269" name="Examples of SELF-RIGHTEOUSNESS -…"/>
          <p:cNvSpPr txBox="1"/>
          <p:nvPr/>
        </p:nvSpPr>
        <p:spPr>
          <a:xfrm>
            <a:off x="5840151" y="1527881"/>
            <a:ext cx="7030523" cy="76708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800">
                <a:effectLst>
                  <a:outerShdw sx="100000" sy="100000" kx="0" ky="0" algn="b" rotWithShape="0" blurRad="50800" dist="63500" dir="5400000">
                    <a:srgbClr val="000000"/>
                  </a:outerShdw>
                </a:effectLst>
                <a:latin typeface="Century Gothic"/>
                <a:ea typeface="Century Gothic"/>
                <a:cs typeface="Century Gothic"/>
                <a:sym typeface="Century Gothic"/>
              </a:defRPr>
            </a:pPr>
            <a:r>
              <a:t>Examples of SELF-RIGHTEOUSNESS - </a:t>
            </a:r>
          </a:p>
          <a:p>
            <a:pPr lvl="2" marL="1371600" indent="-914400" algn="l">
              <a:spcBef>
                <a:spcPts val="1200"/>
              </a:spcBef>
              <a:buSzPct val="76000"/>
              <a:buBlip>
                <a:blip r:embed="rId5"/>
              </a:buBlip>
              <a:defRPr sz="3500">
                <a:effectLst>
                  <a:outerShdw sx="100000" sy="100000" kx="0" ky="0" algn="b" rotWithShape="0" blurRad="50800" dist="63500" dir="5400000">
                    <a:srgbClr val="000000"/>
                  </a:outerShdw>
                </a:effectLst>
                <a:latin typeface="Century Gothic"/>
                <a:ea typeface="Century Gothic"/>
                <a:cs typeface="Century Gothic"/>
                <a:sym typeface="Century Gothic"/>
              </a:defRPr>
            </a:pPr>
            <a:r>
              <a:t>“I do all this religious stuff - therefore I am better than others &amp; </a:t>
            </a:r>
            <a:r>
              <a:rPr b="1"/>
              <a:t>RIGHT</a:t>
            </a:r>
            <a:r>
              <a:t> — Luke 18:9-14; Mat 15:1-9</a:t>
            </a:r>
          </a:p>
          <a:p>
            <a:pPr lvl="2" marL="1371600" indent="-914400" algn="l">
              <a:spcBef>
                <a:spcPts val="1200"/>
              </a:spcBef>
              <a:buSzPct val="76000"/>
              <a:buBlip>
                <a:blip r:embed="rId5"/>
              </a:buBlip>
              <a:defRPr sz="3500">
                <a:effectLst>
                  <a:outerShdw sx="100000" sy="100000" kx="0" ky="0" algn="b" rotWithShape="0" blurRad="50800" dist="63500" dir="5400000">
                    <a:srgbClr val="000000"/>
                  </a:outerShdw>
                </a:effectLst>
                <a:latin typeface="Century Gothic"/>
                <a:ea typeface="Century Gothic"/>
                <a:cs typeface="Century Gothic"/>
                <a:sym typeface="Century Gothic"/>
              </a:defRPr>
            </a:pPr>
            <a:r>
              <a:t>“I have kept the Law - I’m good!” — Luke 18:18-23</a:t>
            </a:r>
          </a:p>
          <a:p>
            <a:pPr lvl="2" marL="1371600" indent="-914400" algn="l">
              <a:spcBef>
                <a:spcPts val="1200"/>
              </a:spcBef>
              <a:buSzPct val="76000"/>
              <a:buBlip>
                <a:blip r:embed="rId5"/>
              </a:buBlip>
              <a:defRPr sz="3500">
                <a:effectLst>
                  <a:outerShdw sx="100000" sy="100000" kx="0" ky="0" algn="b" rotWithShape="0" blurRad="50800" dist="63500" dir="5400000">
                    <a:srgbClr val="000000"/>
                  </a:outerShdw>
                </a:effectLst>
                <a:latin typeface="Century Gothic"/>
                <a:ea typeface="Century Gothic"/>
                <a:cs typeface="Century Gothic"/>
                <a:sym typeface="Century Gothic"/>
              </a:defRPr>
            </a:pPr>
            <a:r>
              <a:t>“I am sincere and zealous for God” — Rom. 10:1-3</a:t>
            </a:r>
          </a:p>
          <a:p>
            <a:pPr lvl="2" marL="1371600" indent="-914400" algn="l">
              <a:spcBef>
                <a:spcPts val="1200"/>
              </a:spcBef>
              <a:buSzPct val="76000"/>
              <a:buBlip>
                <a:blip r:embed="rId5"/>
              </a:buBlip>
              <a:defRPr sz="3500">
                <a:effectLst>
                  <a:outerShdw sx="100000" sy="100000" kx="0" ky="0" algn="b" rotWithShape="0" blurRad="50800" dist="63500" dir="5400000">
                    <a:srgbClr val="000000"/>
                  </a:outerShdw>
                </a:effectLst>
                <a:latin typeface="Century Gothic"/>
                <a:ea typeface="Century Gothic"/>
                <a:cs typeface="Century Gothic"/>
                <a:sym typeface="Century Gothic"/>
              </a:defRPr>
            </a:pPr>
            <a:r>
              <a:t>“I am a in the right group …” — John 8:33-47;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9">
                                            <p:txEl>
                                              <p:pRg st="1" end="1"/>
                                            </p:txEl>
                                          </p:spTgt>
                                        </p:tgtEl>
                                        <p:attrNameLst>
                                          <p:attrName>style.visibility</p:attrName>
                                        </p:attrNameLst>
                                      </p:cBhvr>
                                      <p:to>
                                        <p:strVal val="visible"/>
                                      </p:to>
                                    </p:set>
                                    <p:animEffect filter="wipe(left)" transition="in">
                                      <p:cBhvr>
                                        <p:cTn id="7" dur="1500"/>
                                        <p:tgtEl>
                                          <p:spTgt spid="26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69">
                                            <p:txEl>
                                              <p:pRg st="2" end="2"/>
                                            </p:txEl>
                                          </p:spTgt>
                                        </p:tgtEl>
                                        <p:attrNameLst>
                                          <p:attrName>style.visibility</p:attrName>
                                        </p:attrNameLst>
                                      </p:cBhvr>
                                      <p:to>
                                        <p:strVal val="visible"/>
                                      </p:to>
                                    </p:set>
                                    <p:animEffect filter="wipe(left)" transition="in">
                                      <p:cBhvr>
                                        <p:cTn id="12" dur="1500"/>
                                        <p:tgtEl>
                                          <p:spTgt spid="26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69">
                                            <p:txEl>
                                              <p:pRg st="3" end="3"/>
                                            </p:txEl>
                                          </p:spTgt>
                                        </p:tgtEl>
                                        <p:attrNameLst>
                                          <p:attrName>style.visibility</p:attrName>
                                        </p:attrNameLst>
                                      </p:cBhvr>
                                      <p:to>
                                        <p:strVal val="visible"/>
                                      </p:to>
                                    </p:set>
                                    <p:animEffect filter="wipe(left)" transition="in">
                                      <p:cBhvr>
                                        <p:cTn id="17" dur="1500"/>
                                        <p:tgtEl>
                                          <p:spTgt spid="26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69">
                                            <p:txEl>
                                              <p:pRg st="4" end="4"/>
                                            </p:txEl>
                                          </p:spTgt>
                                        </p:tgtEl>
                                        <p:attrNameLst>
                                          <p:attrName>style.visibility</p:attrName>
                                        </p:attrNameLst>
                                      </p:cBhvr>
                                      <p:to>
                                        <p:strVal val="visible"/>
                                      </p:to>
                                    </p:set>
                                    <p:animEffect filter="wipe(left)" transition="in">
                                      <p:cBhvr>
                                        <p:cTn id="22" dur="1500"/>
                                        <p:tgtEl>
                                          <p:spTgt spid="26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9" grpId="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72"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73"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274"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275" name="We can be guilty of SELF-RIGHTEOUSNESS…"/>
          <p:cNvSpPr txBox="1"/>
          <p:nvPr/>
        </p:nvSpPr>
        <p:spPr>
          <a:xfrm>
            <a:off x="5571178" y="1662076"/>
            <a:ext cx="7269675" cy="76581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800">
                <a:effectLst>
                  <a:outerShdw sx="100000" sy="100000" kx="0" ky="0" algn="b" rotWithShape="0" blurRad="50800" dist="63500" dir="5400000">
                    <a:srgbClr val="000000"/>
                  </a:outerShdw>
                </a:effectLst>
                <a:latin typeface="Century Gothic"/>
                <a:ea typeface="Century Gothic"/>
                <a:cs typeface="Century Gothic"/>
                <a:sym typeface="Century Gothic"/>
              </a:defRPr>
            </a:pPr>
            <a:r>
              <a:t>We can be guilty of SELF-RIGHTEOUSNESS </a:t>
            </a:r>
          </a:p>
          <a:p>
            <a:pPr lvl="4" marL="1371600" indent="-914400" algn="l">
              <a:spcBef>
                <a:spcPts val="1200"/>
              </a:spcBef>
              <a:buSzPct val="76000"/>
              <a:buBlip>
                <a:blip r:embed="rId5"/>
              </a:buBlip>
              <a:defRPr sz="3200">
                <a:effectLst>
                  <a:outerShdw sx="100000" sy="100000" kx="0" ky="0" algn="b" rotWithShape="0" blurRad="50800" dist="63500" dir="5400000">
                    <a:srgbClr val="000000"/>
                  </a:outerShdw>
                </a:effectLst>
                <a:latin typeface="Century Gothic"/>
                <a:ea typeface="Century Gothic"/>
                <a:cs typeface="Century Gothic"/>
                <a:sym typeface="Century Gothic"/>
              </a:defRPr>
            </a:pPr>
            <a:r>
              <a:t>Some wish to return to the Law of Moses – (Romans, Galatians, Hebrews)</a:t>
            </a:r>
          </a:p>
          <a:p>
            <a:pPr lvl="4" marL="1371600" indent="-914400" algn="l">
              <a:spcBef>
                <a:spcPts val="1200"/>
              </a:spcBef>
              <a:buSzPct val="76000"/>
              <a:buBlip>
                <a:blip r:embed="rId5"/>
              </a:buBlip>
              <a:defRPr sz="3200">
                <a:effectLst>
                  <a:outerShdw sx="100000" sy="100000" kx="0" ky="0" algn="b" rotWithShape="0" blurRad="50800" dist="63500" dir="5400000">
                    <a:srgbClr val="000000"/>
                  </a:outerShdw>
                </a:effectLst>
                <a:latin typeface="Century Gothic"/>
                <a:ea typeface="Century Gothic"/>
                <a:cs typeface="Century Gothic"/>
                <a:sym typeface="Century Gothic"/>
              </a:defRPr>
            </a:pPr>
            <a:r>
              <a:t>Some want to make their own rules! – (Mat. 15:7-9)</a:t>
            </a:r>
          </a:p>
          <a:p>
            <a:pPr lvl="4" marL="1371600" indent="-914400" algn="l">
              <a:spcBef>
                <a:spcPts val="1200"/>
              </a:spcBef>
              <a:buSzPct val="76000"/>
              <a:buBlip>
                <a:blip r:embed="rId5"/>
              </a:buBlip>
              <a:defRPr sz="3200">
                <a:effectLst>
                  <a:outerShdw sx="100000" sy="100000" kx="0" ky="0" algn="b" rotWithShape="0" blurRad="50800" dist="63500" dir="5400000">
                    <a:srgbClr val="000000"/>
                  </a:outerShdw>
                </a:effectLst>
                <a:latin typeface="Century Gothic"/>
                <a:ea typeface="Century Gothic"/>
                <a:cs typeface="Century Gothic"/>
                <a:sym typeface="Century Gothic"/>
              </a:defRPr>
            </a:pPr>
            <a:r>
              <a:t>Some like to trust in their own goodness - (Lk 18:11,12, 21)</a:t>
            </a:r>
          </a:p>
          <a:p>
            <a:pPr lvl="4" marL="1371600" indent="-914400" algn="l">
              <a:spcBef>
                <a:spcPts val="1200"/>
              </a:spcBef>
              <a:buSzPct val="76000"/>
              <a:buBlip>
                <a:blip r:embed="rId5"/>
              </a:buBlip>
              <a:defRPr sz="3200">
                <a:effectLst>
                  <a:outerShdw sx="100000" sy="100000" kx="0" ky="0" algn="b" rotWithShape="0" blurRad="50800" dist="63500" dir="5400000">
                    <a:srgbClr val="000000"/>
                  </a:outerShdw>
                </a:effectLst>
                <a:latin typeface="Century Gothic"/>
                <a:ea typeface="Century Gothic"/>
                <a:cs typeface="Century Gothic"/>
                <a:sym typeface="Century Gothic"/>
              </a:defRPr>
            </a:pPr>
            <a:r>
              <a:t>Even the commands of Christ “can be” approached from a self-righteous perspective - (Luke 18:9-14, 18-23)</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5">
                                            <p:txEl>
                                              <p:pRg st="1" end="1"/>
                                            </p:txEl>
                                          </p:spTgt>
                                        </p:tgtEl>
                                        <p:attrNameLst>
                                          <p:attrName>style.visibility</p:attrName>
                                        </p:attrNameLst>
                                      </p:cBhvr>
                                      <p:to>
                                        <p:strVal val="visible"/>
                                      </p:to>
                                    </p:set>
                                    <p:animEffect filter="wipe(left)" transition="in">
                                      <p:cBhvr>
                                        <p:cTn id="7" dur="1500"/>
                                        <p:tgtEl>
                                          <p:spTgt spid="2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75">
                                            <p:txEl>
                                              <p:pRg st="2" end="2"/>
                                            </p:txEl>
                                          </p:spTgt>
                                        </p:tgtEl>
                                        <p:attrNameLst>
                                          <p:attrName>style.visibility</p:attrName>
                                        </p:attrNameLst>
                                      </p:cBhvr>
                                      <p:to>
                                        <p:strVal val="visible"/>
                                      </p:to>
                                    </p:set>
                                    <p:animEffect filter="wipe(left)" transition="in">
                                      <p:cBhvr>
                                        <p:cTn id="12" dur="1500"/>
                                        <p:tgtEl>
                                          <p:spTgt spid="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75">
                                            <p:txEl>
                                              <p:pRg st="3" end="3"/>
                                            </p:txEl>
                                          </p:spTgt>
                                        </p:tgtEl>
                                        <p:attrNameLst>
                                          <p:attrName>style.visibility</p:attrName>
                                        </p:attrNameLst>
                                      </p:cBhvr>
                                      <p:to>
                                        <p:strVal val="visible"/>
                                      </p:to>
                                    </p:set>
                                    <p:animEffect filter="wipe(left)" transition="in">
                                      <p:cBhvr>
                                        <p:cTn id="17" dur="1500"/>
                                        <p:tgtEl>
                                          <p:spTgt spid="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275">
                                            <p:txEl>
                                              <p:pRg st="4" end="4"/>
                                            </p:txEl>
                                          </p:spTgt>
                                        </p:tgtEl>
                                        <p:attrNameLst>
                                          <p:attrName>style.visibility</p:attrName>
                                        </p:attrNameLst>
                                      </p:cBhvr>
                                      <p:to>
                                        <p:strVal val="visible"/>
                                      </p:to>
                                    </p:set>
                                    <p:animEffect filter="wipe(left)" transition="in">
                                      <p:cBhvr>
                                        <p:cTn id="22" dur="1500"/>
                                        <p:tgtEl>
                                          <p:spTgt spid="27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5"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78"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79"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280"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281" name="Self-Righteousness is NOT the same as BEING RIGHTEOUS -…"/>
          <p:cNvSpPr txBox="1"/>
          <p:nvPr/>
        </p:nvSpPr>
        <p:spPr>
          <a:xfrm>
            <a:off x="5840151" y="1527881"/>
            <a:ext cx="7030523" cy="79121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800">
                <a:effectLst>
                  <a:outerShdw sx="100000" sy="100000" kx="0" ky="0" algn="b" rotWithShape="0" blurRad="50800" dist="63500" dir="5400000">
                    <a:srgbClr val="000000"/>
                  </a:outerShdw>
                </a:effectLst>
                <a:latin typeface="Century Gothic"/>
                <a:ea typeface="Century Gothic"/>
                <a:cs typeface="Century Gothic"/>
                <a:sym typeface="Century Gothic"/>
              </a:defRPr>
            </a:pPr>
            <a:r>
              <a:t>Self-Righteousness is NOT the same as BEING RIGHTEOUS - </a:t>
            </a:r>
          </a:p>
          <a:p>
            <a:pPr lvl="4" marL="1371600" indent="-914400" algn="l">
              <a:spcBef>
                <a:spcPts val="1200"/>
              </a:spcBef>
              <a:buSzPct val="76000"/>
              <a:buBlip>
                <a:blip r:embed="rId5"/>
              </a:buBlip>
              <a:defRPr>
                <a:effectLst>
                  <a:outerShdw sx="100000" sy="100000" kx="0" ky="0" algn="b" rotWithShape="0" blurRad="50800" dist="63500" dir="5400000">
                    <a:srgbClr val="000000"/>
                  </a:outerShdw>
                </a:effectLst>
                <a:latin typeface="Century Gothic"/>
                <a:ea typeface="Century Gothic"/>
                <a:cs typeface="Century Gothic"/>
                <a:sym typeface="Century Gothic"/>
              </a:defRPr>
            </a:pPr>
            <a:r>
              <a:t>For the sinner to be RIGHTEOUS he must be forgiven — Rom 3:23; 4:5.6; Acts 2:38; 22:16; 1 Jn 1:9,10</a:t>
            </a:r>
          </a:p>
          <a:p>
            <a:pPr lvl="2" marL="1371600" indent="-914400" algn="l">
              <a:spcBef>
                <a:spcPts val="1200"/>
              </a:spcBef>
              <a:buSzPct val="76000"/>
              <a:buBlip>
                <a:blip r:embed="rId5"/>
              </a:buBlip>
              <a:defRPr>
                <a:effectLst>
                  <a:outerShdw sx="100000" sy="100000" kx="0" ky="0" algn="b" rotWithShape="0" blurRad="50800" dist="63500" dir="5400000">
                    <a:srgbClr val="000000"/>
                  </a:outerShdw>
                </a:effectLst>
                <a:latin typeface="Century Gothic"/>
                <a:ea typeface="Century Gothic"/>
                <a:cs typeface="Century Gothic"/>
                <a:sym typeface="Century Gothic"/>
              </a:defRPr>
            </a:pPr>
            <a:r>
              <a:t>We are to be RIGHTEOUS — Mat 5:20; Rom. 1:16,17; 10:3; 6:1-23; 1 Jn 2:29</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1">
                                            <p:txEl>
                                              <p:pRg st="1" end="1"/>
                                            </p:txEl>
                                          </p:spTgt>
                                        </p:tgtEl>
                                        <p:attrNameLst>
                                          <p:attrName>style.visibility</p:attrName>
                                        </p:attrNameLst>
                                      </p:cBhvr>
                                      <p:to>
                                        <p:strVal val="visible"/>
                                      </p:to>
                                    </p:set>
                                    <p:animEffect filter="wipe(left)" transition="in">
                                      <p:cBhvr>
                                        <p:cTn id="7" dur="1500"/>
                                        <p:tgtEl>
                                          <p:spTgt spid="2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1">
                                            <p:txEl>
                                              <p:pRg st="2" end="2"/>
                                            </p:txEl>
                                          </p:spTgt>
                                        </p:tgtEl>
                                        <p:attrNameLst>
                                          <p:attrName>style.visibility</p:attrName>
                                        </p:attrNameLst>
                                      </p:cBhvr>
                                      <p:to>
                                        <p:strVal val="visible"/>
                                      </p:to>
                                    </p:set>
                                    <p:animEffect filter="wipe(left)" transition="in">
                                      <p:cBhvr>
                                        <p:cTn id="12" dur="1500"/>
                                        <p:tgtEl>
                                          <p:spTgt spid="2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1"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Image" descr="Image"/>
          <p:cNvPicPr>
            <a:picLocks noChangeAspect="0"/>
          </p:cNvPicPr>
          <p:nvPr/>
        </p:nvPicPr>
        <p:blipFill>
          <a:blip r:embed="rId2">
            <a:extLst/>
          </a:blip>
          <a:srcRect l="0" t="0" r="0" b="94913"/>
          <a:stretch>
            <a:fillRect/>
          </a:stretch>
        </p:blipFill>
        <p:spPr>
          <a:xfrm>
            <a:off x="-1" y="1023898"/>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pic>
        <p:nvPicPr>
          <p:cNvPr id="284" name="Image" descr="Image"/>
          <p:cNvPicPr>
            <a:picLocks noChangeAspect="0"/>
          </p:cNvPicPr>
          <p:nvPr/>
        </p:nvPicPr>
        <p:blipFill>
          <a:blip r:embed="rId2">
            <a:extLst/>
          </a:blip>
          <a:srcRect l="0" t="0" r="0" b="94913"/>
          <a:stretch>
            <a:fillRect/>
          </a:stretch>
        </p:blipFill>
        <p:spPr>
          <a:xfrm>
            <a:off x="-1" y="2787"/>
            <a:ext cx="13004801" cy="215432"/>
          </a:xfrm>
          <a:prstGeom prst="rect">
            <a:avLst/>
          </a:prstGeom>
          <a:ln w="12700">
            <a:miter lim="400000"/>
          </a:ln>
          <a:effectLst>
            <a:outerShdw sx="100000" sy="100000" kx="0" ky="0" algn="b" rotWithShape="0" blurRad="177800" dist="112904" dir="5400000">
              <a:srgbClr val="000000">
                <a:alpha val="94568"/>
              </a:srgbClr>
            </a:outerShdw>
          </a:effectLst>
        </p:spPr>
      </p:pic>
      <p:sp>
        <p:nvSpPr>
          <p:cNvPr id="285" name="THE DANGER OF SELF-RIGHTEOUSNESS"/>
          <p:cNvSpPr txBox="1"/>
          <p:nvPr/>
        </p:nvSpPr>
        <p:spPr>
          <a:xfrm>
            <a:off x="460806" y="231950"/>
            <a:ext cx="12083187"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THE DANGER OF SELF-RIGHTEOUSNESS</a:t>
            </a:r>
          </a:p>
        </p:txBody>
      </p:sp>
      <p:pic>
        <p:nvPicPr>
          <p:cNvPr id="286" name="Image" descr="Image"/>
          <p:cNvPicPr>
            <a:picLocks noChangeAspect="1"/>
          </p:cNvPicPr>
          <p:nvPr/>
        </p:nvPicPr>
        <p:blipFill>
          <a:blip r:embed="rId3">
            <a:extLst/>
          </a:blip>
          <a:srcRect l="2597" t="3700" r="2599" b="0"/>
          <a:stretch>
            <a:fillRect/>
          </a:stretch>
        </p:blipFill>
        <p:spPr>
          <a:xfrm>
            <a:off x="80806" y="2686760"/>
            <a:ext cx="6063457" cy="70830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698" y="0"/>
                </a:moveTo>
                <a:cubicBezTo>
                  <a:pt x="10642" y="0"/>
                  <a:pt x="10590" y="5"/>
                  <a:pt x="10544" y="15"/>
                </a:cubicBezTo>
                <a:cubicBezTo>
                  <a:pt x="10362" y="53"/>
                  <a:pt x="7915" y="2037"/>
                  <a:pt x="5107" y="4425"/>
                </a:cubicBezTo>
                <a:cubicBezTo>
                  <a:pt x="290" y="8519"/>
                  <a:pt x="0" y="8791"/>
                  <a:pt x="0" y="9220"/>
                </a:cubicBezTo>
                <a:cubicBezTo>
                  <a:pt x="0" y="9647"/>
                  <a:pt x="300" y="9932"/>
                  <a:pt x="5104" y="14064"/>
                </a:cubicBezTo>
                <a:lnTo>
                  <a:pt x="10209" y="18455"/>
                </a:lnTo>
                <a:lnTo>
                  <a:pt x="10209" y="20027"/>
                </a:lnTo>
                <a:lnTo>
                  <a:pt x="10209" y="21599"/>
                </a:lnTo>
                <a:lnTo>
                  <a:pt x="11244" y="21599"/>
                </a:lnTo>
                <a:lnTo>
                  <a:pt x="11245" y="20808"/>
                </a:lnTo>
                <a:cubicBezTo>
                  <a:pt x="11246" y="20372"/>
                  <a:pt x="11289" y="19624"/>
                  <a:pt x="11341" y="19146"/>
                </a:cubicBezTo>
                <a:lnTo>
                  <a:pt x="11438" y="18277"/>
                </a:lnTo>
                <a:lnTo>
                  <a:pt x="16519" y="13941"/>
                </a:lnTo>
                <a:cubicBezTo>
                  <a:pt x="21009" y="10109"/>
                  <a:pt x="21600" y="9560"/>
                  <a:pt x="21600" y="9214"/>
                </a:cubicBezTo>
                <a:cubicBezTo>
                  <a:pt x="21600" y="8867"/>
                  <a:pt x="21017" y="8325"/>
                  <a:pt x="16571" y="4540"/>
                </a:cubicBezTo>
                <a:cubicBezTo>
                  <a:pt x="13805" y="2184"/>
                  <a:pt x="11390" y="186"/>
                  <a:pt x="11207" y="101"/>
                </a:cubicBezTo>
                <a:cubicBezTo>
                  <a:pt x="11070" y="36"/>
                  <a:pt x="10868" y="-1"/>
                  <a:pt x="10698" y="0"/>
                </a:cubicBezTo>
                <a:close/>
              </a:path>
            </a:pathLst>
          </a:custGeom>
          <a:ln w="12700">
            <a:miter lim="400000"/>
          </a:ln>
          <a:effectLst>
            <a:outerShdw sx="100000" sy="100000" kx="0" ky="0" algn="b" rotWithShape="0" blurRad="114300" dist="66976" dir="3297666">
              <a:srgbClr val="000000">
                <a:alpha val="99822"/>
              </a:srgbClr>
            </a:outerShdw>
          </a:effectLst>
        </p:spPr>
      </p:pic>
      <p:sp>
        <p:nvSpPr>
          <p:cNvPr id="287" name="“If You TEACH we HAVE to live RIGHT - Aren’t you a LEGALIST?&quot;…"/>
          <p:cNvSpPr txBox="1"/>
          <p:nvPr/>
        </p:nvSpPr>
        <p:spPr>
          <a:xfrm>
            <a:off x="5571178" y="1662076"/>
            <a:ext cx="7269675" cy="7454901"/>
          </a:xfrm>
          <a:prstGeom prst="rect">
            <a:avLst/>
          </a:prstGeom>
          <a:ln w="12700">
            <a:miter lim="400000"/>
          </a:ln>
          <a:effectLst>
            <a:outerShdw sx="100000" sy="100000" kx="0" ky="0" algn="b" rotWithShape="0" blurRad="88900" dist="105471" dir="321873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76000"/>
              <a:buBlip>
                <a:blip r:embed="rId4"/>
              </a:buBlip>
              <a:defRPr b="1" sz="4500">
                <a:effectLst>
                  <a:outerShdw sx="100000" sy="100000" kx="0" ky="0" algn="b" rotWithShape="0" blurRad="50800" dist="63500" dir="5400000">
                    <a:srgbClr val="000000"/>
                  </a:outerShdw>
                </a:effectLst>
                <a:latin typeface="Century Gothic"/>
                <a:ea typeface="Century Gothic"/>
                <a:cs typeface="Century Gothic"/>
                <a:sym typeface="Century Gothic"/>
              </a:defRPr>
            </a:pPr>
            <a:r>
              <a:t>“If You TEACH we HAVE to live RIGHT - Aren’t you a LEGALIST?" </a:t>
            </a:r>
          </a:p>
          <a:p>
            <a:pPr lvl="4" marL="1371600" indent="-914400" algn="l">
              <a:spcBef>
                <a:spcPts val="1200"/>
              </a:spcBef>
              <a:buSzPct val="76000"/>
              <a:buBlip>
                <a:blip r:embed="rId5"/>
              </a:buBlip>
              <a:defRPr sz="3200">
                <a:effectLst>
                  <a:outerShdw sx="100000" sy="100000" kx="0" ky="0" algn="b" rotWithShape="0" blurRad="50800" dist="63500" dir="5400000">
                    <a:srgbClr val="000000"/>
                  </a:outerShdw>
                </a:effectLst>
                <a:latin typeface="Century Gothic"/>
                <a:ea typeface="Century Gothic"/>
                <a:cs typeface="Century Gothic"/>
                <a:sym typeface="Century Gothic"/>
              </a:defRPr>
            </a:pPr>
            <a:r>
              <a:rPr b="1">
                <a:solidFill>
                  <a:schemeClr val="accent2">
                    <a:satOff val="37323"/>
                    <a:lumOff val="21795"/>
                  </a:schemeClr>
                </a:solidFill>
              </a:rPr>
              <a:t>LEGALISM</a:t>
            </a:r>
            <a:r>
              <a:t> — “the attempt to be justified strictly according to a system of law, without God’s grace.”</a:t>
            </a:r>
          </a:p>
          <a:p>
            <a:pPr lvl="4" marL="1371600" indent="-914400" algn="l">
              <a:spcBef>
                <a:spcPts val="1200"/>
              </a:spcBef>
              <a:buSzPct val="76000"/>
              <a:buBlip>
                <a:blip r:embed="rId5"/>
              </a:buBlip>
              <a:defRPr sz="3200">
                <a:effectLst>
                  <a:outerShdw sx="100000" sy="100000" kx="0" ky="0" algn="b" rotWithShape="0" blurRad="50800" dist="63500" dir="5400000">
                    <a:srgbClr val="000000"/>
                  </a:outerShdw>
                </a:effectLst>
                <a:latin typeface="Century Gothic"/>
                <a:ea typeface="Century Gothic"/>
                <a:cs typeface="Century Gothic"/>
                <a:sym typeface="Century Gothic"/>
              </a:defRPr>
            </a:pPr>
            <a:r>
              <a:rPr b="1">
                <a:solidFill>
                  <a:schemeClr val="accent2">
                    <a:satOff val="37323"/>
                    <a:lumOff val="21795"/>
                  </a:schemeClr>
                </a:solidFill>
              </a:rPr>
              <a:t>LEGALISM</a:t>
            </a:r>
            <a:r>
              <a:t> — "One is RIGHT because he has NEVER been WRONG - therefore the right standing is deserved or earned - it is not of grace but of merit - Romans 4:4; 11:6</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7">
                                            <p:txEl>
                                              <p:pRg st="1" end="1"/>
                                            </p:txEl>
                                          </p:spTgt>
                                        </p:tgtEl>
                                        <p:attrNameLst>
                                          <p:attrName>style.visibility</p:attrName>
                                        </p:attrNameLst>
                                      </p:cBhvr>
                                      <p:to>
                                        <p:strVal val="visible"/>
                                      </p:to>
                                    </p:set>
                                    <p:animEffect filter="wipe(left)" transition="in">
                                      <p:cBhvr>
                                        <p:cTn id="7" dur="1500"/>
                                        <p:tgtEl>
                                          <p:spTgt spid="2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87">
                                            <p:txEl>
                                              <p:pRg st="2" end="2"/>
                                            </p:txEl>
                                          </p:spTgt>
                                        </p:tgtEl>
                                        <p:attrNameLst>
                                          <p:attrName>style.visibility</p:attrName>
                                        </p:attrNameLst>
                                      </p:cBhvr>
                                      <p:to>
                                        <p:strVal val="visible"/>
                                      </p:to>
                                    </p:set>
                                    <p:animEffect filter="wipe(left)" transition="in">
                                      <p:cBhvr>
                                        <p:cTn id="12" dur="1500"/>
                                        <p:tgtEl>
                                          <p:spTgt spid="28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