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Daniel, whose name means “God has judged” (or “God is my Judge”), was given the name Belteshazzar (Bēlet-šar-uṣur in Akk.), which means “Lady, protect the king.” Eight of the 10 times “Belteshazzar” occurs in the Old Testament are in the Aramaic section of the Book of Daniel (2:26; 4:8–9, 18–19 [3 times]; 5:12). The other 2 occurrences are in 1:7 and 10:1.</a:t>
            </a:r>
          </a:p>
          <a:p>
            <a:pPr/>
            <a:r>
              <a:t>Hananiah (“Yahweh has been gracious”) became Shadrach probably from the Akkadian verb form šādurāku, meaning “I am fearful (of a god).”</a:t>
            </a:r>
          </a:p>
          <a:p>
            <a:pPr/>
            <a:r>
              <a:t>Mishael (“Who is what God is?”) was given the name Meshach, which possibly was from the Akkadian verb mēšāku, meaning “I am despised, contemptible, humbled (before my god).”</a:t>
            </a:r>
          </a:p>
          <a:p>
            <a:pPr/>
            <a:r>
              <a:t>Azariah (“Yahweh has helped”) was named Abednego, “Servant of Nebo” (Nego being a Heb. variation of the Babylonian name of the god Nebo). Nebo (cf. Isa. 46:1), son of Bel, was the Babylonian god of writing and vegetation. He was also known as Nabu (cf. comments on Dan. 1:1 on Nebuchadnezzar’s name).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Daniel, whose name means “God has judged” (or “God is my Judge”), was given the name Belteshazzar (Bēlet-šar-uṣur in Akk.), which means “Lady, protect the king.” Eight of the 10 times “Belteshazzar” occurs in the Old Testament are in the Aramaic section of the Book of Daniel (2:26; 4:8–9, 18–19 [3 times]; 5:12). The other 2 occurrences are in 1:7 and 10:1.</a:t>
            </a:r>
          </a:p>
          <a:p>
            <a:pPr/>
            <a:r>
              <a:t>Hananiah (“Yahweh has been gracious”) became Shadrach probably from the Akkadian verb form šādurāku, meaning “I am fearful (of a god).”</a:t>
            </a:r>
          </a:p>
          <a:p>
            <a:pPr/>
            <a:r>
              <a:t>Mishael (“Who is what God is?”) was given the name Meshach, which possibly was from the Akkadian verb mēšāku, meaning “I am despised, contemptible, humbled (before my god).”</a:t>
            </a:r>
          </a:p>
          <a:p>
            <a:pPr/>
            <a:r>
              <a:t>Azariah (“Yahweh has helped”) was named Abednego, “Servant of Nebo” (Nego being a Heb. variation of the Babylonian name of the god Nebo). Nebo (cf. Isa. 46:1), son of Bel, was the Babylonian god of writing and vegetation. He was also known as Nabu (cf. comments on Dan. 1:1 on Nebuchadnezzar’s name).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Relationship Id="rId4"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Image" descr="Image"/>
          <p:cNvPicPr>
            <a:picLocks noChangeAspect="0"/>
          </p:cNvPicPr>
          <p:nvPr/>
        </p:nvPicPr>
        <p:blipFill>
          <a:blip r:embed="rId3">
            <a:extLst/>
          </a:blip>
          <a:stretch>
            <a:fillRect/>
          </a:stretch>
        </p:blipFill>
        <p:spPr>
          <a:xfrm>
            <a:off x="-1" y="6458"/>
            <a:ext cx="13004801" cy="9753384"/>
          </a:xfrm>
          <a:prstGeom prst="rect">
            <a:avLst/>
          </a:prstGeom>
          <a:ln w="12700">
            <a:miter lim="400000"/>
          </a:ln>
        </p:spPr>
      </p:pic>
      <p:sp>
        <p:nvSpPr>
          <p:cNvPr id="126"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3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7"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8"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7"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8"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92" name="Rectangle"/>
          <p:cNvSpPr/>
          <p:nvPr/>
        </p:nvSpPr>
        <p:spPr>
          <a:xfrm>
            <a:off x="-1" y="-1"/>
            <a:ext cx="975361" cy="9753602"/>
          </a:xfrm>
          <a:prstGeom prst="rect">
            <a:avLst/>
          </a:prstGeom>
          <a:blipFill>
            <a:blip r:embed="rId2"/>
          </a:blipFill>
          <a:ln w="12700">
            <a:miter lim="400000"/>
          </a:ln>
        </p:spPr>
        <p:txBody>
          <a:bodyPr lIns="65023" tIns="65023" rIns="65023" bIns="65023" anchor="ctr"/>
          <a:lstStyle/>
          <a:p>
            <a:pPr algn="l" defTabSz="1300480">
              <a:defRPr sz="3400">
                <a:solidFill>
                  <a:srgbClr val="000000"/>
                </a:solidFill>
                <a:latin typeface="Times New Roman"/>
                <a:ea typeface="Times New Roman"/>
                <a:cs typeface="Times New Roman"/>
                <a:sym typeface="Times New Roman"/>
              </a:defRPr>
            </a:pPr>
          </a:p>
        </p:txBody>
      </p:sp>
      <p:sp>
        <p:nvSpPr>
          <p:cNvPr id="193" name="Rectangle"/>
          <p:cNvSpPr/>
          <p:nvPr/>
        </p:nvSpPr>
        <p:spPr>
          <a:xfrm>
            <a:off x="-1" y="216746"/>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latin typeface="Times New Roman"/>
                <a:ea typeface="Times New Roman"/>
                <a:cs typeface="Times New Roman"/>
                <a:sym typeface="Times New Roman"/>
              </a:defRPr>
            </a:pPr>
          </a:p>
        </p:txBody>
      </p:sp>
      <p:sp>
        <p:nvSpPr>
          <p:cNvPr id="194" name="Rectangle"/>
          <p:cNvSpPr/>
          <p:nvPr/>
        </p:nvSpPr>
        <p:spPr>
          <a:xfrm>
            <a:off x="-1" y="9428480"/>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latin typeface="Times New Roman"/>
                <a:ea typeface="Times New Roman"/>
                <a:cs typeface="Times New Roman"/>
                <a:sym typeface="Times New Roman"/>
              </a:defRPr>
            </a:pPr>
          </a:p>
        </p:txBody>
      </p:sp>
      <p:sp>
        <p:nvSpPr>
          <p:cNvPr id="195"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2"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tif"/><Relationship Id="rId5" Type="http://schemas.openxmlformats.org/officeDocument/2006/relationships/image" Target="../media/image8.png"/><Relationship Id="rId6"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tif"/><Relationship Id="rId6" Type="http://schemas.openxmlformats.org/officeDocument/2006/relationships/image" Target="../media/image8.png"/><Relationship Id="rId7"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tif"/><Relationship Id="rId5" Type="http://schemas.openxmlformats.org/officeDocument/2006/relationships/image" Target="../media/image8.png"/><Relationship Id="rId6"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tif"/><Relationship Id="rId5" Type="http://schemas.openxmlformats.org/officeDocument/2006/relationships/image" Target="../media/image8.png"/><Relationship Id="rId6"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tif"/><Relationship Id="rId5" Type="http://schemas.openxmlformats.org/officeDocument/2006/relationships/image" Target="../media/image8.png"/><Relationship Id="rId6"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tif"/><Relationship Id="rId5" Type="http://schemas.openxmlformats.org/officeDocument/2006/relationships/image" Target="../media/image8.png"/><Relationship Id="rId6"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tif"/><Relationship Id="rId5" Type="http://schemas.openxmlformats.org/officeDocument/2006/relationships/image" Target="../media/image8.png"/><Relationship Id="rId6" Type="http://schemas.openxmlformats.org/officeDocument/2006/relationships/image" Target="../media/image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10.tif"/><Relationship Id="rId4" Type="http://schemas.openxmlformats.org/officeDocument/2006/relationships/image" Target="../media/image8.png"/><Relationship Id="rId5"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10.tif"/><Relationship Id="rId4" Type="http://schemas.openxmlformats.org/officeDocument/2006/relationships/image" Target="../media/image8.png"/><Relationship Id="rId5"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ph type="pic" idx="13"/>
          </p:nvPr>
        </p:nvPicPr>
        <p:blipFill>
          <a:blip r:embed="rId2">
            <a:extLst/>
          </a:blip>
          <a:srcRect l="17655" t="6873" r="17655" b="6873"/>
          <a:stretch>
            <a:fillRect/>
          </a:stretch>
        </p:blipFill>
        <p:spPr>
          <a:prstGeom prst="rect">
            <a:avLst/>
          </a:prstGeom>
        </p:spPr>
      </p:pic>
      <p:sp>
        <p:nvSpPr>
          <p:cNvPr id="212" name="“Obedience To God Is Never Accidental”"/>
          <p:cNvSpPr txBox="1"/>
          <p:nvPr/>
        </p:nvSpPr>
        <p:spPr>
          <a:xfrm>
            <a:off x="4219855" y="4897489"/>
            <a:ext cx="8329750" cy="250913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A29A85"/>
              </a:buClr>
              <a:defRPr sz="79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“Obedience To God Is Never Accidental”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52" name="Daniel 1:3–4 (NKJV)…"/>
          <p:cNvSpPr txBox="1"/>
          <p:nvPr/>
        </p:nvSpPr>
        <p:spPr>
          <a:xfrm>
            <a:off x="432691" y="1470020"/>
            <a:ext cx="5483633" cy="787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500">
                <a:solidFill>
                  <a:srgbClr val="000000"/>
                </a:solidFill>
                <a:latin typeface="Hoefler Text"/>
                <a:ea typeface="Hoefler Text"/>
                <a:cs typeface="Hoefler Text"/>
                <a:sym typeface="Hoefler Text"/>
              </a:defRPr>
            </a:pPr>
            <a:r>
              <a:t>Daniel 1:3–4 (NKJV)</a:t>
            </a:r>
          </a:p>
          <a:p>
            <a:pPr defTabSz="457200">
              <a:defRPr sz="3200">
                <a:solidFill>
                  <a:srgbClr val="000000"/>
                </a:solidFill>
                <a:latin typeface="Hoefler Text"/>
                <a:ea typeface="Hoefler Text"/>
                <a:cs typeface="Hoefler Text"/>
                <a:sym typeface="Hoefler Text"/>
              </a:defRPr>
            </a:pPr>
            <a:r>
              <a:rPr baseline="31999"/>
              <a:t>3</a:t>
            </a:r>
            <a:r>
              <a:t> Then the king instructed Ashpenaz, the master of his eunuchs, to bring some of the children of Israel and some of the king’s descendants and some of the nobles, </a:t>
            </a:r>
            <a:r>
              <a:rPr baseline="31999"/>
              <a:t>4</a:t>
            </a:r>
            <a:r>
              <a:t> young men in whom </a:t>
            </a:r>
            <a:r>
              <a:rPr i="1"/>
              <a:t>there was</a:t>
            </a:r>
            <a:r>
              <a:t> no blemish, but good-looking, gifted in all wisdom, possessing knowledge and quick to understand, who </a:t>
            </a:r>
            <a:r>
              <a:rPr i="1"/>
              <a:t>had</a:t>
            </a:r>
            <a:r>
              <a:t> ability to serve in the king’s palace, and whom they might teach the language and literature of the Chaldeans.</a:t>
            </a:r>
          </a:p>
        </p:txBody>
      </p:sp>
      <p:sp>
        <p:nvSpPr>
          <p:cNvPr id="253" name="Dark Days For Judah …"/>
          <p:cNvSpPr/>
          <p:nvPr/>
        </p:nvSpPr>
        <p:spPr>
          <a:xfrm>
            <a:off x="6255882" y="1679068"/>
            <a:ext cx="6252692" cy="1270001"/>
          </a:xfrm>
          <a:prstGeom prst="roundRect">
            <a:avLst>
              <a:gd name="adj" fmla="val 15000"/>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a:solidFill>
                  <a:srgbClr val="FFFFFF"/>
                </a:solidFill>
                <a:latin typeface="Gill Sans"/>
                <a:ea typeface="Gill Sans"/>
                <a:cs typeface="Gill Sans"/>
                <a:sym typeface="Gill Sans"/>
              </a:defRPr>
            </a:lvl1pPr>
          </a:lstStyle>
          <a:p>
            <a:pPr/>
            <a:r>
              <a:t>Dark Days For Judah …</a:t>
            </a:r>
          </a:p>
        </p:txBody>
      </p:sp>
      <p:sp>
        <p:nvSpPr>
          <p:cNvPr id="254" name="“Shinar” the old name of Babylonia (Gen 11:2; Gen 14:1; Isa 11:11; Zech 5:11). Nebuchadnezzar took only &quot;part of the vessels,&quot;…"/>
          <p:cNvSpPr txBox="1"/>
          <p:nvPr/>
        </p:nvSpPr>
        <p:spPr>
          <a:xfrm>
            <a:off x="6417507" y="3345386"/>
            <a:ext cx="6252692"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4"/>
              </a:buBlip>
              <a:defRPr sz="3200">
                <a:latin typeface="Century Gothic"/>
                <a:ea typeface="Century Gothic"/>
                <a:cs typeface="Century Gothic"/>
                <a:sym typeface="Century Gothic"/>
              </a:defRPr>
            </a:pPr>
            <a:r>
              <a:t>“</a:t>
            </a:r>
            <a:r>
              <a:rPr b="1"/>
              <a:t>Shinar</a:t>
            </a:r>
            <a:r>
              <a:t>” the old name of Babylonia (Gen 11:2; Gen 14:1; Isa 11:11; Zech 5:11). Nebuchadnezzar took only "part of the vessels," </a:t>
            </a:r>
          </a:p>
          <a:p>
            <a:pPr marL="685800" indent="-685800" algn="l">
              <a:spcBef>
                <a:spcPts val="1500"/>
              </a:spcBef>
              <a:buSzPct val="77000"/>
              <a:buBlip>
                <a:blip r:embed="rId4"/>
              </a:buBlip>
              <a:defRPr sz="3200">
                <a:latin typeface="Century Gothic"/>
                <a:ea typeface="Century Gothic"/>
                <a:cs typeface="Century Gothic"/>
                <a:sym typeface="Century Gothic"/>
              </a:defRPr>
            </a:pPr>
            <a:r>
              <a:t>“</a:t>
            </a:r>
            <a:r>
              <a:rPr b="1"/>
              <a:t>His god</a:t>
            </a:r>
            <a:r>
              <a:t>” — Bel, also called Marduk, the chief god of the Babylonians</a:t>
            </a:r>
          </a:p>
          <a:p>
            <a:pPr marL="685800" indent="-685800" algn="l">
              <a:spcBef>
                <a:spcPts val="1500"/>
              </a:spcBef>
              <a:buSzPct val="77000"/>
              <a:buBlip>
                <a:blip r:embed="rId4"/>
              </a:buBlip>
              <a:defRPr sz="3200">
                <a:latin typeface="Century Gothic"/>
                <a:ea typeface="Century Gothic"/>
                <a:cs typeface="Century Gothic"/>
                <a:sym typeface="Century Gothic"/>
              </a:defRPr>
            </a:pPr>
            <a:r>
              <a:t>Nebuchadnezzar had the best &amp; brightest of Judah’s children taken to Babylon.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57" name="The Challenge"/>
          <p:cNvSpPr/>
          <p:nvPr/>
        </p:nvSpPr>
        <p:spPr>
          <a:xfrm>
            <a:off x="6775816" y="1573024"/>
            <a:ext cx="5732758" cy="1270001"/>
          </a:xfrm>
          <a:prstGeom prst="roundRect">
            <a:avLst>
              <a:gd name="adj" fmla="val 15000"/>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200">
                <a:solidFill>
                  <a:srgbClr val="FFFFFF"/>
                </a:solidFill>
                <a:latin typeface="Gill Sans"/>
                <a:ea typeface="Gill Sans"/>
                <a:cs typeface="Gill Sans"/>
                <a:sym typeface="Gill Sans"/>
              </a:defRPr>
            </a:lvl1pPr>
          </a:lstStyle>
          <a:p>
            <a:pPr/>
            <a:r>
              <a:t>The Challenge</a:t>
            </a:r>
          </a:p>
        </p:txBody>
      </p:sp>
      <p:sp>
        <p:nvSpPr>
          <p:cNvPr id="258" name="The intent was to assimilate them into the culture so they could serve in the kings court…"/>
          <p:cNvSpPr txBox="1"/>
          <p:nvPr/>
        </p:nvSpPr>
        <p:spPr>
          <a:xfrm>
            <a:off x="6539249" y="3203994"/>
            <a:ext cx="6205892"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3"/>
              </a:buBlip>
              <a:defRPr sz="3200">
                <a:latin typeface="Century Gothic"/>
                <a:ea typeface="Century Gothic"/>
                <a:cs typeface="Century Gothic"/>
                <a:sym typeface="Century Gothic"/>
              </a:defRPr>
            </a:pPr>
            <a:r>
              <a:t>The intent was to assimilate them into the culture so they could serve in the kings court</a:t>
            </a:r>
          </a:p>
          <a:p>
            <a:pPr marL="685800" indent="-685800" algn="l">
              <a:spcBef>
                <a:spcPts val="1500"/>
              </a:spcBef>
              <a:buSzPct val="77000"/>
              <a:buBlip>
                <a:blip r:embed="rId3"/>
              </a:buBlip>
              <a:defRPr sz="3200">
                <a:latin typeface="Century Gothic"/>
                <a:ea typeface="Century Gothic"/>
                <a:cs typeface="Century Gothic"/>
                <a:sym typeface="Century Gothic"/>
              </a:defRPr>
            </a:pPr>
            <a:r>
              <a:t>They were to undergo a rigorous three-year course of training that they may learn both the language and the literature of the people among whom they now dwelt.  - (Rom 12:1,2)</a:t>
            </a:r>
          </a:p>
        </p:txBody>
      </p:sp>
      <p:grpSp>
        <p:nvGrpSpPr>
          <p:cNvPr id="261" name="Image"/>
          <p:cNvGrpSpPr/>
          <p:nvPr/>
        </p:nvGrpSpPr>
        <p:grpSpPr>
          <a:xfrm>
            <a:off x="41188" y="1500970"/>
            <a:ext cx="6318856" cy="3925161"/>
            <a:chOff x="0" y="0"/>
            <a:chExt cx="6318854" cy="3925159"/>
          </a:xfrm>
        </p:grpSpPr>
        <p:pic>
          <p:nvPicPr>
            <p:cNvPr id="260" name="Image" descr="Image"/>
            <p:cNvPicPr>
              <a:picLocks noChangeAspect="1"/>
            </p:cNvPicPr>
            <p:nvPr/>
          </p:nvPicPr>
          <p:blipFill>
            <a:blip r:embed="rId4">
              <a:extLst/>
            </a:blip>
            <a:srcRect l="7905" t="6647" r="6098" b="18420"/>
            <a:stretch>
              <a:fillRect/>
            </a:stretch>
          </p:blipFill>
          <p:spPr>
            <a:xfrm>
              <a:off x="215899" y="139700"/>
              <a:ext cx="5887056" cy="3366360"/>
            </a:xfrm>
            <a:prstGeom prst="rect">
              <a:avLst/>
            </a:prstGeom>
            <a:ln>
              <a:noFill/>
            </a:ln>
            <a:effectLst/>
          </p:spPr>
        </p:pic>
        <p:pic>
          <p:nvPicPr>
            <p:cNvPr id="259" name="Image" descr="Image"/>
            <p:cNvPicPr>
              <a:picLocks noChangeAspect="0"/>
            </p:cNvPicPr>
            <p:nvPr/>
          </p:nvPicPr>
          <p:blipFill>
            <a:blip r:embed="rId5">
              <a:extLst/>
            </a:blip>
            <a:stretch>
              <a:fillRect/>
            </a:stretch>
          </p:blipFill>
          <p:spPr>
            <a:xfrm>
              <a:off x="0" y="0"/>
              <a:ext cx="6318855" cy="3925160"/>
            </a:xfrm>
            <a:prstGeom prst="rect">
              <a:avLst/>
            </a:prstGeom>
            <a:effectLst/>
          </p:spPr>
        </p:pic>
      </p:grpSp>
      <p:grpSp>
        <p:nvGrpSpPr>
          <p:cNvPr id="264" name="Daniel 1:5 (NKJV)…"/>
          <p:cNvGrpSpPr/>
          <p:nvPr/>
        </p:nvGrpSpPr>
        <p:grpSpPr>
          <a:xfrm>
            <a:off x="40348" y="5002312"/>
            <a:ext cx="6320537" cy="4546601"/>
            <a:chOff x="0" y="0"/>
            <a:chExt cx="6320535" cy="4546600"/>
          </a:xfrm>
        </p:grpSpPr>
        <p:sp>
          <p:nvSpPr>
            <p:cNvPr id="263" name="Daniel 1:5 (NKJV)…"/>
            <p:cNvSpPr txBox="1"/>
            <p:nvPr/>
          </p:nvSpPr>
          <p:spPr>
            <a:xfrm>
              <a:off x="215899" y="139700"/>
              <a:ext cx="5888737" cy="3987801"/>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sz="3200">
                  <a:solidFill>
                    <a:srgbClr val="000000"/>
                  </a:solidFill>
                  <a:latin typeface="Hoefler Text"/>
                  <a:ea typeface="Hoefler Text"/>
                  <a:cs typeface="Hoefler Text"/>
                  <a:sym typeface="Hoefler Text"/>
                </a:defRPr>
              </a:pPr>
              <a:r>
                <a:t>Daniel 1:5 (NKJV)</a:t>
              </a:r>
            </a:p>
            <a:p>
              <a:pPr defTabSz="457200">
                <a:defRPr sz="3200">
                  <a:solidFill>
                    <a:srgbClr val="000000"/>
                  </a:solidFill>
                  <a:latin typeface="Hoefler Text"/>
                  <a:ea typeface="Hoefler Text"/>
                  <a:cs typeface="Hoefler Text"/>
                  <a:sym typeface="Hoefler Text"/>
                </a:defRPr>
              </a:pPr>
              <a:r>
                <a:rPr baseline="31999"/>
                <a:t>5</a:t>
              </a:r>
              <a:r>
                <a:t> And the king appointed for them a daily provision of the king’s delicacies and of the wine which he drank, and three years of training for them, so that at the end of </a:t>
              </a:r>
              <a:r>
                <a:rPr i="1"/>
                <a:t>that time</a:t>
              </a:r>
              <a:r>
                <a:t> they might serve before the king.</a:t>
              </a:r>
            </a:p>
          </p:txBody>
        </p:sp>
        <p:pic>
          <p:nvPicPr>
            <p:cNvPr id="262" name="Daniel 1:5 (NKJV)…" descr="Daniel 1:5 (NKJV)…"/>
            <p:cNvPicPr>
              <a:picLocks noChangeAspect="0"/>
            </p:cNvPicPr>
            <p:nvPr/>
          </p:nvPicPr>
          <p:blipFill>
            <a:blip r:embed="rId6">
              <a:extLst/>
            </a:blip>
            <a:stretch>
              <a:fillRect/>
            </a:stretch>
          </p:blipFill>
          <p:spPr>
            <a:xfrm>
              <a:off x="-1" y="0"/>
              <a:ext cx="6320537" cy="4546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8">
                                            <p:bg/>
                                          </p:spTgt>
                                        </p:tgtEl>
                                        <p:attrNameLst>
                                          <p:attrName>style.visibility</p:attrName>
                                        </p:attrNameLst>
                                      </p:cBhvr>
                                      <p:to>
                                        <p:strVal val="visible"/>
                                      </p:to>
                                    </p:set>
                                    <p:animEffect filter="fade" transition="in">
                                      <p:cBhvr>
                                        <p:cTn id="7" dur="1500"/>
                                        <p:tgtEl>
                                          <p:spTgt spid="25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8">
                                            <p:txEl>
                                              <p:pRg st="0" end="0"/>
                                            </p:txEl>
                                          </p:spTgt>
                                        </p:tgtEl>
                                        <p:attrNameLst>
                                          <p:attrName>style.visibility</p:attrName>
                                        </p:attrNameLst>
                                      </p:cBhvr>
                                      <p:to>
                                        <p:strVal val="visible"/>
                                      </p:to>
                                    </p:set>
                                    <p:animEffect filter="fade" transition="in">
                                      <p:cBhvr>
                                        <p:cTn id="10" dur="1500"/>
                                        <p:tgtEl>
                                          <p:spTgt spid="2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8">
                                            <p:txEl>
                                              <p:pRg st="1" end="1"/>
                                            </p:txEl>
                                          </p:spTgt>
                                        </p:tgtEl>
                                        <p:attrNameLst>
                                          <p:attrName>style.visibility</p:attrName>
                                        </p:attrNameLst>
                                      </p:cBhvr>
                                      <p:to>
                                        <p:strVal val="visible"/>
                                      </p:to>
                                    </p:set>
                                    <p:animEffect filter="fade" transition="in">
                                      <p:cBhvr>
                                        <p:cTn id="15" dur="1500"/>
                                        <p:tgtEl>
                                          <p:spTgt spid="25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Obedience To God Is Never Accidental”" descr="“Obedience To God Is Never Accidental”"/>
          <p:cNvPicPr>
            <a:picLocks noChangeAspect="0"/>
          </p:cNvPicPr>
          <p:nvPr/>
        </p:nvPicPr>
        <p:blipFill>
          <a:blip r:embed="rId3">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67" name="The Challenge"/>
          <p:cNvSpPr/>
          <p:nvPr/>
        </p:nvSpPr>
        <p:spPr>
          <a:xfrm>
            <a:off x="6775815" y="1573024"/>
            <a:ext cx="5732759" cy="1270001"/>
          </a:xfrm>
          <a:prstGeom prst="roundRect">
            <a:avLst>
              <a:gd name="adj" fmla="val 15000"/>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200">
                <a:solidFill>
                  <a:srgbClr val="FFFFFF"/>
                </a:solidFill>
                <a:latin typeface="Gill Sans"/>
                <a:ea typeface="Gill Sans"/>
                <a:cs typeface="Gill Sans"/>
                <a:sym typeface="Gill Sans"/>
              </a:defRPr>
            </a:lvl1pPr>
          </a:lstStyle>
          <a:p>
            <a:pPr/>
            <a:r>
              <a:t>The Challenge</a:t>
            </a:r>
          </a:p>
        </p:txBody>
      </p:sp>
      <p:sp>
        <p:nvSpPr>
          <p:cNvPr id="268" name="Daniel - Belteshazzar…"/>
          <p:cNvSpPr txBox="1"/>
          <p:nvPr/>
        </p:nvSpPr>
        <p:spPr>
          <a:xfrm>
            <a:off x="6719613" y="6481751"/>
            <a:ext cx="5845163" cy="295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4"/>
              </a:buBlip>
              <a:defRPr sz="3700">
                <a:latin typeface="Century Gothic"/>
                <a:ea typeface="Century Gothic"/>
                <a:cs typeface="Century Gothic"/>
                <a:sym typeface="Century Gothic"/>
              </a:defRPr>
            </a:pPr>
            <a:r>
              <a:t>Daniel - Belteshazzar</a:t>
            </a:r>
          </a:p>
          <a:p>
            <a:pPr marL="685800" indent="-685800" algn="l">
              <a:spcBef>
                <a:spcPts val="1500"/>
              </a:spcBef>
              <a:buSzPct val="77000"/>
              <a:buBlip>
                <a:blip r:embed="rId4"/>
              </a:buBlip>
              <a:defRPr sz="3700">
                <a:latin typeface="Century Gothic"/>
                <a:ea typeface="Century Gothic"/>
                <a:cs typeface="Century Gothic"/>
                <a:sym typeface="Century Gothic"/>
              </a:defRPr>
            </a:pPr>
            <a:r>
              <a:t>Hananiah - Shadrach</a:t>
            </a:r>
          </a:p>
          <a:p>
            <a:pPr marL="685800" indent="-685800" algn="l">
              <a:spcBef>
                <a:spcPts val="1500"/>
              </a:spcBef>
              <a:buSzPct val="77000"/>
              <a:buBlip>
                <a:blip r:embed="rId4"/>
              </a:buBlip>
              <a:defRPr sz="3700">
                <a:latin typeface="Century Gothic"/>
                <a:ea typeface="Century Gothic"/>
                <a:cs typeface="Century Gothic"/>
                <a:sym typeface="Century Gothic"/>
              </a:defRPr>
            </a:pPr>
            <a:r>
              <a:t>Mishael - Meshach</a:t>
            </a:r>
          </a:p>
          <a:p>
            <a:pPr marL="685800" indent="-685800" algn="l">
              <a:spcBef>
                <a:spcPts val="1500"/>
              </a:spcBef>
              <a:buSzPct val="77000"/>
              <a:buBlip>
                <a:blip r:embed="rId4"/>
              </a:buBlip>
              <a:defRPr sz="3700">
                <a:latin typeface="Century Gothic"/>
                <a:ea typeface="Century Gothic"/>
                <a:cs typeface="Century Gothic"/>
                <a:sym typeface="Century Gothic"/>
              </a:defRPr>
            </a:pPr>
            <a:r>
              <a:t>Azariah - Abed-Nego </a:t>
            </a:r>
          </a:p>
        </p:txBody>
      </p:sp>
      <p:grpSp>
        <p:nvGrpSpPr>
          <p:cNvPr id="271" name="Image"/>
          <p:cNvGrpSpPr/>
          <p:nvPr/>
        </p:nvGrpSpPr>
        <p:grpSpPr>
          <a:xfrm>
            <a:off x="41188" y="1500971"/>
            <a:ext cx="6318856" cy="3925160"/>
            <a:chOff x="0" y="0"/>
            <a:chExt cx="6318854" cy="3925159"/>
          </a:xfrm>
        </p:grpSpPr>
        <p:pic>
          <p:nvPicPr>
            <p:cNvPr id="270" name="Image" descr="Image"/>
            <p:cNvPicPr>
              <a:picLocks noChangeAspect="1"/>
            </p:cNvPicPr>
            <p:nvPr/>
          </p:nvPicPr>
          <p:blipFill>
            <a:blip r:embed="rId5">
              <a:extLst/>
            </a:blip>
            <a:srcRect l="7905" t="6647" r="6098" b="18420"/>
            <a:stretch>
              <a:fillRect/>
            </a:stretch>
          </p:blipFill>
          <p:spPr>
            <a:xfrm>
              <a:off x="215899" y="139699"/>
              <a:ext cx="5887056" cy="3366361"/>
            </a:xfrm>
            <a:prstGeom prst="rect">
              <a:avLst/>
            </a:prstGeom>
            <a:ln>
              <a:noFill/>
            </a:ln>
            <a:effectLst/>
          </p:spPr>
        </p:pic>
        <p:pic>
          <p:nvPicPr>
            <p:cNvPr id="269" name="Image" descr="Image"/>
            <p:cNvPicPr>
              <a:picLocks noChangeAspect="0"/>
            </p:cNvPicPr>
            <p:nvPr/>
          </p:nvPicPr>
          <p:blipFill>
            <a:blip r:embed="rId6">
              <a:extLst/>
            </a:blip>
            <a:stretch>
              <a:fillRect/>
            </a:stretch>
          </p:blipFill>
          <p:spPr>
            <a:xfrm>
              <a:off x="0" y="0"/>
              <a:ext cx="6318855" cy="3925160"/>
            </a:xfrm>
            <a:prstGeom prst="rect">
              <a:avLst/>
            </a:prstGeom>
            <a:effectLst/>
          </p:spPr>
        </p:pic>
      </p:grpSp>
      <p:grpSp>
        <p:nvGrpSpPr>
          <p:cNvPr id="274" name="V. 1-2 A New Home…"/>
          <p:cNvGrpSpPr/>
          <p:nvPr/>
        </p:nvGrpSpPr>
        <p:grpSpPr>
          <a:xfrm>
            <a:off x="40348" y="5002312"/>
            <a:ext cx="6320537" cy="4610101"/>
            <a:chOff x="0" y="0"/>
            <a:chExt cx="6320535" cy="4610100"/>
          </a:xfrm>
        </p:grpSpPr>
        <p:sp>
          <p:nvSpPr>
            <p:cNvPr id="273" name="V. 1-2 A New Home…"/>
            <p:cNvSpPr txBox="1"/>
            <p:nvPr/>
          </p:nvSpPr>
          <p:spPr>
            <a:xfrm>
              <a:off x="215900" y="139700"/>
              <a:ext cx="5888736" cy="4051300"/>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100"/>
                </a:spcBef>
                <a:defRPr sz="4400">
                  <a:solidFill>
                    <a:srgbClr val="000000"/>
                  </a:solidFill>
                  <a:latin typeface="Hoefler Text"/>
                  <a:ea typeface="Hoefler Text"/>
                  <a:cs typeface="Hoefler Text"/>
                  <a:sym typeface="Hoefler Text"/>
                </a:defRPr>
              </a:pPr>
              <a:r>
                <a:t>V. 1-2 A New Home</a:t>
              </a:r>
            </a:p>
            <a:p>
              <a:pPr defTabSz="457200">
                <a:spcBef>
                  <a:spcPts val="1100"/>
                </a:spcBef>
                <a:defRPr sz="4400">
                  <a:solidFill>
                    <a:srgbClr val="000000"/>
                  </a:solidFill>
                  <a:latin typeface="Hoefler Text"/>
                  <a:ea typeface="Hoefler Text"/>
                  <a:cs typeface="Hoefler Text"/>
                  <a:sym typeface="Hoefler Text"/>
                </a:defRPr>
              </a:pPr>
              <a:r>
                <a:t>V. 3 New Experiences</a:t>
              </a:r>
            </a:p>
            <a:p>
              <a:pPr defTabSz="457200">
                <a:spcBef>
                  <a:spcPts val="1100"/>
                </a:spcBef>
                <a:defRPr sz="4400">
                  <a:solidFill>
                    <a:srgbClr val="000000"/>
                  </a:solidFill>
                  <a:latin typeface="Hoefler Text"/>
                  <a:ea typeface="Hoefler Text"/>
                  <a:cs typeface="Hoefler Text"/>
                  <a:sym typeface="Hoefler Text"/>
                </a:defRPr>
              </a:pPr>
              <a:r>
                <a:t>V. 4 New Duties</a:t>
              </a:r>
            </a:p>
            <a:p>
              <a:pPr defTabSz="457200">
                <a:spcBef>
                  <a:spcPts val="1100"/>
                </a:spcBef>
                <a:defRPr sz="4400">
                  <a:solidFill>
                    <a:srgbClr val="000000"/>
                  </a:solidFill>
                  <a:latin typeface="Hoefler Text"/>
                  <a:ea typeface="Hoefler Text"/>
                  <a:cs typeface="Hoefler Text"/>
                  <a:sym typeface="Hoefler Text"/>
                </a:defRPr>
              </a:pPr>
              <a:r>
                <a:t>V. 5 New Regulations</a:t>
              </a:r>
            </a:p>
            <a:p>
              <a:pPr defTabSz="457200">
                <a:spcBef>
                  <a:spcPts val="1100"/>
                </a:spcBef>
                <a:defRPr sz="4400">
                  <a:solidFill>
                    <a:srgbClr val="000000"/>
                  </a:solidFill>
                  <a:latin typeface="Hoefler Text"/>
                  <a:ea typeface="Hoefler Text"/>
                  <a:cs typeface="Hoefler Text"/>
                  <a:sym typeface="Hoefler Text"/>
                </a:defRPr>
              </a:pPr>
              <a:r>
                <a:t>V. 6 New Names</a:t>
              </a:r>
            </a:p>
          </p:txBody>
        </p:sp>
        <p:pic>
          <p:nvPicPr>
            <p:cNvPr id="272" name="V. 1-2 A New Home…" descr="V. 1-2 A New Home…"/>
            <p:cNvPicPr>
              <a:picLocks noChangeAspect="0"/>
            </p:cNvPicPr>
            <p:nvPr/>
          </p:nvPicPr>
          <p:blipFill>
            <a:blip r:embed="rId7">
              <a:extLst/>
            </a:blip>
            <a:stretch>
              <a:fillRect/>
            </a:stretch>
          </p:blipFill>
          <p:spPr>
            <a:xfrm>
              <a:off x="-1" y="0"/>
              <a:ext cx="6320537" cy="4610101"/>
            </a:xfrm>
            <a:prstGeom prst="rect">
              <a:avLst/>
            </a:prstGeom>
            <a:effectLst/>
          </p:spPr>
        </p:pic>
      </p:grpSp>
      <p:sp>
        <p:nvSpPr>
          <p:cNvPr id="275" name="6 Now from among those of the sons of Judah were Daniel, Hananiah, Mishael, and Azariah. 7 To them the chief of the eunuchs gave names:"/>
          <p:cNvSpPr txBox="1"/>
          <p:nvPr/>
        </p:nvSpPr>
        <p:spPr>
          <a:xfrm>
            <a:off x="6719613" y="2935187"/>
            <a:ext cx="5845163"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000000"/>
                </a:solidFill>
                <a:latin typeface="Century Gothic"/>
                <a:ea typeface="Century Gothic"/>
                <a:cs typeface="Century Gothic"/>
                <a:sym typeface="Century Gothic"/>
              </a:defRPr>
            </a:pPr>
            <a:r>
              <a:rPr baseline="31999"/>
              <a:t>6 </a:t>
            </a:r>
            <a:r>
              <a:t>Now from among those of the sons of Judah were Daniel, Hananiah, Mishael, and Azariah. </a:t>
            </a:r>
            <a:r>
              <a:rPr baseline="31999"/>
              <a:t>7 </a:t>
            </a:r>
            <a:r>
              <a:t>To them the chief of the eunuchs gave names: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Obedience To God Is Never Accidental”" descr="“Obedience To God Is Never Accidental”"/>
          <p:cNvPicPr>
            <a:picLocks noChangeAspect="0"/>
          </p:cNvPicPr>
          <p:nvPr/>
        </p:nvPicPr>
        <p:blipFill>
          <a:blip r:embed="rId3">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80" name="Daniel, =“God has judged” / Belteshazzar “bel will protect the king, or protect the prince.”…"/>
          <p:cNvSpPr txBox="1"/>
          <p:nvPr/>
        </p:nvSpPr>
        <p:spPr>
          <a:xfrm>
            <a:off x="535504" y="3070666"/>
            <a:ext cx="12029272" cy="6146801"/>
          </a:xfrm>
          <a:prstGeom prst="rect">
            <a:avLst/>
          </a:prstGeom>
          <a:solidFill>
            <a:srgbClr val="FFFFFF"/>
          </a:solidFill>
          <a:ln w="25400">
            <a:solidFill>
              <a:srgbClr val="5A5F5E"/>
            </a:solidFill>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4"/>
              </a:buBlip>
              <a:defRPr sz="3200">
                <a:latin typeface="Century Gothic"/>
                <a:ea typeface="Century Gothic"/>
                <a:cs typeface="Century Gothic"/>
                <a:sym typeface="Century Gothic"/>
              </a:defRPr>
            </a:pPr>
            <a:r>
              <a:rPr b="1"/>
              <a:t>Daniel</a:t>
            </a:r>
            <a:r>
              <a:t>, =“God has judged” / </a:t>
            </a:r>
            <a:r>
              <a:rPr b="1"/>
              <a:t>Belteshazzar</a:t>
            </a:r>
            <a:r>
              <a:t> “bel will protect the king, or protect the prince.” </a:t>
            </a:r>
          </a:p>
          <a:p>
            <a:pPr marL="685800" indent="-685800" algn="l">
              <a:spcBef>
                <a:spcPts val="1500"/>
              </a:spcBef>
              <a:buSzPct val="77000"/>
              <a:buBlip>
                <a:blip r:embed="rId4"/>
              </a:buBlip>
              <a:defRPr sz="3200">
                <a:latin typeface="Century Gothic"/>
                <a:ea typeface="Century Gothic"/>
                <a:cs typeface="Century Gothic"/>
                <a:sym typeface="Century Gothic"/>
              </a:defRPr>
            </a:pPr>
            <a:r>
              <a:rPr b="1"/>
              <a:t>Hananiah</a:t>
            </a:r>
            <a:r>
              <a:t> (“Yahweh has been gracious”) / </a:t>
            </a:r>
            <a:r>
              <a:rPr b="1"/>
              <a:t>Shadrach</a:t>
            </a:r>
            <a:r>
              <a:t> -“I am fearful (of a god).”</a:t>
            </a:r>
          </a:p>
          <a:p>
            <a:pPr marL="685800" indent="-685800" algn="l">
              <a:spcBef>
                <a:spcPts val="1500"/>
              </a:spcBef>
              <a:buSzPct val="77000"/>
              <a:buBlip>
                <a:blip r:embed="rId4"/>
              </a:buBlip>
              <a:defRPr sz="3200">
                <a:latin typeface="Century Gothic"/>
                <a:ea typeface="Century Gothic"/>
                <a:cs typeface="Century Gothic"/>
                <a:sym typeface="Century Gothic"/>
              </a:defRPr>
            </a:pPr>
            <a:r>
              <a:rPr b="1"/>
              <a:t>Mishael</a:t>
            </a:r>
            <a:r>
              <a:t> (“Who is what God is”) / </a:t>
            </a:r>
            <a:r>
              <a:rPr b="1"/>
              <a:t>Meshach</a:t>
            </a:r>
            <a:r>
              <a:t> - “I am despised, contemptible, humbled (before my god).”</a:t>
            </a:r>
          </a:p>
          <a:p>
            <a:pPr marL="685800" indent="-685800" algn="l">
              <a:spcBef>
                <a:spcPts val="1500"/>
              </a:spcBef>
              <a:buSzPct val="77000"/>
              <a:buBlip>
                <a:blip r:embed="rId4"/>
              </a:buBlip>
              <a:defRPr sz="3200">
                <a:latin typeface="Century Gothic"/>
                <a:ea typeface="Century Gothic"/>
                <a:cs typeface="Century Gothic"/>
                <a:sym typeface="Century Gothic"/>
              </a:defRPr>
            </a:pPr>
            <a:r>
              <a:rPr b="1"/>
              <a:t>Azariah</a:t>
            </a:r>
            <a:r>
              <a:t> (“Yahweh has helped”) /  </a:t>
            </a:r>
            <a:r>
              <a:rPr b="1"/>
              <a:t>Abednego</a:t>
            </a:r>
            <a:r>
              <a:t>, “Servant of Nebo” (Nego being a Heb. variation of the Babylonian name of the god Nebo). Nebo (cf. Isa. 46:1), son of Bel, was the Babylonian god of writing and vegetation. …</a:t>
            </a:r>
          </a:p>
        </p:txBody>
      </p:sp>
      <p:sp>
        <p:nvSpPr>
          <p:cNvPr id="281" name="V. 6 New Names"/>
          <p:cNvSpPr/>
          <p:nvPr/>
        </p:nvSpPr>
        <p:spPr>
          <a:xfrm>
            <a:off x="3683760" y="1537676"/>
            <a:ext cx="5732759" cy="1270001"/>
          </a:xfrm>
          <a:prstGeom prst="roundRect">
            <a:avLst>
              <a:gd name="adj" fmla="val 15000"/>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200">
                <a:solidFill>
                  <a:srgbClr val="FFFFFF"/>
                </a:solidFill>
                <a:latin typeface="Gill Sans"/>
                <a:ea typeface="Gill Sans"/>
                <a:cs typeface="Gill Sans"/>
                <a:sym typeface="Gill Sans"/>
              </a:defRPr>
            </a:lvl1pPr>
          </a:lstStyle>
          <a:p>
            <a:pPr/>
            <a:r>
              <a:t>V. 6 New Names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86" name="V. 8 He purposed in his heart - I.e., he made a commitment…"/>
          <p:cNvSpPr txBox="1"/>
          <p:nvPr/>
        </p:nvSpPr>
        <p:spPr>
          <a:xfrm>
            <a:off x="6754961" y="3123688"/>
            <a:ext cx="5845163"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3"/>
              </a:buBlip>
              <a:defRPr sz="3700">
                <a:latin typeface="Century Gothic"/>
                <a:ea typeface="Century Gothic"/>
                <a:cs typeface="Century Gothic"/>
                <a:sym typeface="Century Gothic"/>
              </a:defRPr>
            </a:pPr>
            <a:r>
              <a:t>V. 8 </a:t>
            </a:r>
            <a:r>
              <a:rPr b="1"/>
              <a:t>He purposed in his heart </a:t>
            </a:r>
            <a:r>
              <a:t>- I.e., he made a commitment</a:t>
            </a:r>
          </a:p>
          <a:p>
            <a:pPr marL="685800" indent="-685800" algn="l">
              <a:spcBef>
                <a:spcPts val="1500"/>
              </a:spcBef>
              <a:buSzPct val="77000"/>
              <a:buBlip>
                <a:blip r:embed="rId3"/>
              </a:buBlip>
              <a:defRPr sz="3700">
                <a:latin typeface="Century Gothic"/>
                <a:ea typeface="Century Gothic"/>
                <a:cs typeface="Century Gothic"/>
                <a:sym typeface="Century Gothic"/>
              </a:defRPr>
            </a:pPr>
            <a:r>
              <a:rPr b="1"/>
              <a:t>Not to “defile himself with the king’s food”</a:t>
            </a:r>
            <a:r>
              <a:t> - more than likely unclean food according to Levitical restrictions — Lev. 11:47; Deut. 32:38;</a:t>
            </a:r>
          </a:p>
        </p:txBody>
      </p:sp>
      <p:grpSp>
        <p:nvGrpSpPr>
          <p:cNvPr id="289" name="Image"/>
          <p:cNvGrpSpPr/>
          <p:nvPr/>
        </p:nvGrpSpPr>
        <p:grpSpPr>
          <a:xfrm>
            <a:off x="41188" y="1677711"/>
            <a:ext cx="6318856" cy="3925160"/>
            <a:chOff x="0" y="0"/>
            <a:chExt cx="6318854" cy="3925159"/>
          </a:xfrm>
        </p:grpSpPr>
        <p:pic>
          <p:nvPicPr>
            <p:cNvPr id="288" name="Image" descr="Image"/>
            <p:cNvPicPr>
              <a:picLocks noChangeAspect="1"/>
            </p:cNvPicPr>
            <p:nvPr/>
          </p:nvPicPr>
          <p:blipFill>
            <a:blip r:embed="rId4">
              <a:extLst/>
            </a:blip>
            <a:srcRect l="7905" t="6647" r="6098" b="18420"/>
            <a:stretch>
              <a:fillRect/>
            </a:stretch>
          </p:blipFill>
          <p:spPr>
            <a:xfrm>
              <a:off x="215899" y="139699"/>
              <a:ext cx="5887056" cy="3366361"/>
            </a:xfrm>
            <a:prstGeom prst="rect">
              <a:avLst/>
            </a:prstGeom>
            <a:ln>
              <a:noFill/>
            </a:ln>
            <a:effectLst/>
          </p:spPr>
        </p:pic>
        <p:pic>
          <p:nvPicPr>
            <p:cNvPr id="287" name="Image" descr="Image"/>
            <p:cNvPicPr>
              <a:picLocks noChangeAspect="0"/>
            </p:cNvPicPr>
            <p:nvPr/>
          </p:nvPicPr>
          <p:blipFill>
            <a:blip r:embed="rId5">
              <a:extLst/>
            </a:blip>
            <a:stretch>
              <a:fillRect/>
            </a:stretch>
          </p:blipFill>
          <p:spPr>
            <a:xfrm>
              <a:off x="0" y="0"/>
              <a:ext cx="6318855" cy="3925160"/>
            </a:xfrm>
            <a:prstGeom prst="rect">
              <a:avLst/>
            </a:prstGeom>
            <a:effectLst/>
          </p:spPr>
        </p:pic>
      </p:grpSp>
      <p:grpSp>
        <p:nvGrpSpPr>
          <p:cNvPr id="292" name="Daniel 1:8 (NKJV)…"/>
          <p:cNvGrpSpPr/>
          <p:nvPr/>
        </p:nvGrpSpPr>
        <p:grpSpPr>
          <a:xfrm>
            <a:off x="40348" y="5179052"/>
            <a:ext cx="6320537" cy="4546601"/>
            <a:chOff x="0" y="0"/>
            <a:chExt cx="6320535" cy="4546600"/>
          </a:xfrm>
        </p:grpSpPr>
        <p:sp>
          <p:nvSpPr>
            <p:cNvPr id="291" name="Daniel 1:8 (NKJV)…"/>
            <p:cNvSpPr txBox="1"/>
            <p:nvPr/>
          </p:nvSpPr>
          <p:spPr>
            <a:xfrm>
              <a:off x="215900" y="139700"/>
              <a:ext cx="5888736" cy="3987801"/>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100"/>
                </a:spcBef>
                <a:defRPr b="1" sz="3400">
                  <a:solidFill>
                    <a:srgbClr val="000000"/>
                  </a:solidFill>
                  <a:latin typeface="Hoefler Text"/>
                  <a:ea typeface="Hoefler Text"/>
                  <a:cs typeface="Hoefler Text"/>
                  <a:sym typeface="Hoefler Text"/>
                </a:defRPr>
              </a:pPr>
              <a:r>
                <a:t>Daniel 1:8 (NKJV)</a:t>
              </a:r>
            </a:p>
            <a:p>
              <a:pPr defTabSz="457200">
                <a:spcBef>
                  <a:spcPts val="1100"/>
                </a:spcBef>
                <a:defRPr sz="3000">
                  <a:solidFill>
                    <a:srgbClr val="000000"/>
                  </a:solidFill>
                  <a:latin typeface="Hoefler Text"/>
                  <a:ea typeface="Hoefler Text"/>
                  <a:cs typeface="Hoefler Text"/>
                  <a:sym typeface="Hoefler Text"/>
                </a:defRPr>
              </a:pPr>
              <a:r>
                <a:rPr baseline="31999"/>
                <a:t>8</a:t>
              </a:r>
              <a:r>
                <a:t> But Daniel purposed in his heart that he would not defile himself with the portion of the king’s delicacies, nor with the wine which he drank; therefore he requested of the chief of the eunuchs that he might not defile himself.</a:t>
              </a:r>
            </a:p>
          </p:txBody>
        </p:sp>
        <p:pic>
          <p:nvPicPr>
            <p:cNvPr id="290" name="Daniel 1:8 (NKJV)…" descr="Daniel 1:8 (NKJV)…"/>
            <p:cNvPicPr>
              <a:picLocks noChangeAspect="0"/>
            </p:cNvPicPr>
            <p:nvPr/>
          </p:nvPicPr>
          <p:blipFill>
            <a:blip r:embed="rId6">
              <a:extLst/>
            </a:blip>
            <a:stretch>
              <a:fillRect/>
            </a:stretch>
          </p:blipFill>
          <p:spPr>
            <a:xfrm>
              <a:off x="-1" y="0"/>
              <a:ext cx="6320537" cy="4546601"/>
            </a:xfrm>
            <a:prstGeom prst="rect">
              <a:avLst/>
            </a:prstGeom>
            <a:effectLst/>
          </p:spPr>
        </p:pic>
      </p:grpSp>
      <p:sp>
        <p:nvSpPr>
          <p:cNvPr id="293" name="Daniel’s Commitment"/>
          <p:cNvSpPr/>
          <p:nvPr/>
        </p:nvSpPr>
        <p:spPr>
          <a:xfrm>
            <a:off x="6376079" y="1573024"/>
            <a:ext cx="6318856"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3800">
                <a:solidFill>
                  <a:srgbClr val="FFFFFF"/>
                </a:solidFill>
                <a:effectLst>
                  <a:outerShdw sx="100000" sy="100000" kx="0" ky="0" algn="b" rotWithShape="0" blurRad="12700" dist="63500" dir="2481139">
                    <a:srgbClr val="000000"/>
                  </a:outerShdw>
                </a:effectLst>
                <a:latin typeface="Gill Sans"/>
                <a:ea typeface="Gill Sans"/>
                <a:cs typeface="Gill Sans"/>
                <a:sym typeface="Gill Sans"/>
              </a:defRPr>
            </a:lvl1pPr>
          </a:lstStyle>
          <a:p>
            <a:pPr/>
            <a:r>
              <a:t>Daniel’s Commitment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6">
                                            <p:bg/>
                                          </p:spTgt>
                                        </p:tgtEl>
                                        <p:attrNameLst>
                                          <p:attrName>style.visibility</p:attrName>
                                        </p:attrNameLst>
                                      </p:cBhvr>
                                      <p:to>
                                        <p:strVal val="visible"/>
                                      </p:to>
                                    </p:set>
                                    <p:animEffect filter="fade" transition="in">
                                      <p:cBhvr>
                                        <p:cTn id="7" dur="1500"/>
                                        <p:tgtEl>
                                          <p:spTgt spid="28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6">
                                            <p:txEl>
                                              <p:pRg st="0" end="0"/>
                                            </p:txEl>
                                          </p:spTgt>
                                        </p:tgtEl>
                                        <p:attrNameLst>
                                          <p:attrName>style.visibility</p:attrName>
                                        </p:attrNameLst>
                                      </p:cBhvr>
                                      <p:to>
                                        <p:strVal val="visible"/>
                                      </p:to>
                                    </p:set>
                                    <p:animEffect filter="fade" transition="in">
                                      <p:cBhvr>
                                        <p:cTn id="10" dur="1500"/>
                                        <p:tgtEl>
                                          <p:spTgt spid="2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6">
                                            <p:txEl>
                                              <p:pRg st="1" end="1"/>
                                            </p:txEl>
                                          </p:spTgt>
                                        </p:tgtEl>
                                        <p:attrNameLst>
                                          <p:attrName>style.visibility</p:attrName>
                                        </p:attrNameLst>
                                      </p:cBhvr>
                                      <p:to>
                                        <p:strVal val="visible"/>
                                      </p:to>
                                    </p:set>
                                    <p:animEffect filter="fade" transition="in">
                                      <p:cBhvr>
                                        <p:cTn id="15" dur="1500"/>
                                        <p:tgtEl>
                                          <p:spTgt spid="28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96" name="Daniel’s Commitment"/>
          <p:cNvSpPr/>
          <p:nvPr/>
        </p:nvSpPr>
        <p:spPr>
          <a:xfrm>
            <a:off x="6376079" y="1573024"/>
            <a:ext cx="6318856"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3800">
                <a:solidFill>
                  <a:srgbClr val="FFFFFF"/>
                </a:solidFill>
                <a:effectLst>
                  <a:outerShdw sx="100000" sy="100000" kx="0" ky="0" algn="b" rotWithShape="0" blurRad="12700" dist="63500" dir="2481139">
                    <a:srgbClr val="000000"/>
                  </a:outerShdw>
                </a:effectLst>
                <a:latin typeface="Gill Sans"/>
                <a:ea typeface="Gill Sans"/>
                <a:cs typeface="Gill Sans"/>
                <a:sym typeface="Gill Sans"/>
              </a:defRPr>
            </a:lvl1pPr>
          </a:lstStyle>
          <a:p>
            <a:pPr/>
            <a:r>
              <a:t>Daniel’s Commitment</a:t>
            </a:r>
          </a:p>
        </p:txBody>
      </p:sp>
      <p:sp>
        <p:nvSpPr>
          <p:cNvPr id="297" name="God was setting Daniel up for success - notice verse 9,10…"/>
          <p:cNvSpPr txBox="1"/>
          <p:nvPr/>
        </p:nvSpPr>
        <p:spPr>
          <a:xfrm>
            <a:off x="6754962" y="3123688"/>
            <a:ext cx="5845162"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3"/>
              </a:buBlip>
              <a:defRPr sz="3700">
                <a:latin typeface="Century Gothic"/>
                <a:ea typeface="Century Gothic"/>
                <a:cs typeface="Century Gothic"/>
                <a:sym typeface="Century Gothic"/>
              </a:defRPr>
            </a:pPr>
            <a:r>
              <a:t>God was setting Daniel up for success - notice verse 9,10</a:t>
            </a:r>
          </a:p>
          <a:p>
            <a:pPr marL="685800" indent="-685800" algn="l">
              <a:spcBef>
                <a:spcPts val="1500"/>
              </a:spcBef>
              <a:buSzPct val="77000"/>
              <a:buBlip>
                <a:blip r:embed="rId3"/>
              </a:buBlip>
              <a:defRPr sz="3700">
                <a:latin typeface="Century Gothic"/>
                <a:ea typeface="Century Gothic"/>
                <a:cs typeface="Century Gothic"/>
                <a:sym typeface="Century Gothic"/>
              </a:defRPr>
            </a:pPr>
            <a:r>
              <a:t>Notice Daniel’s appeal in verses 11-14  - </a:t>
            </a:r>
            <a:r>
              <a:rPr baseline="31999"/>
              <a:t>12 </a:t>
            </a:r>
            <a:r>
              <a:t>“Please test your servants for ten days, and let them give us vegetables to eat and water to drink.” </a:t>
            </a:r>
          </a:p>
        </p:txBody>
      </p:sp>
      <p:grpSp>
        <p:nvGrpSpPr>
          <p:cNvPr id="300" name="Image"/>
          <p:cNvGrpSpPr/>
          <p:nvPr/>
        </p:nvGrpSpPr>
        <p:grpSpPr>
          <a:xfrm>
            <a:off x="41188" y="1677711"/>
            <a:ext cx="6318856" cy="3925160"/>
            <a:chOff x="0" y="0"/>
            <a:chExt cx="6318854" cy="3925159"/>
          </a:xfrm>
        </p:grpSpPr>
        <p:pic>
          <p:nvPicPr>
            <p:cNvPr id="299" name="Image" descr="Image"/>
            <p:cNvPicPr>
              <a:picLocks noChangeAspect="1"/>
            </p:cNvPicPr>
            <p:nvPr/>
          </p:nvPicPr>
          <p:blipFill>
            <a:blip r:embed="rId4">
              <a:extLst/>
            </a:blip>
            <a:srcRect l="7905" t="6647" r="6098" b="18420"/>
            <a:stretch>
              <a:fillRect/>
            </a:stretch>
          </p:blipFill>
          <p:spPr>
            <a:xfrm>
              <a:off x="215899" y="139699"/>
              <a:ext cx="5887056" cy="3366361"/>
            </a:xfrm>
            <a:prstGeom prst="rect">
              <a:avLst/>
            </a:prstGeom>
            <a:ln>
              <a:noFill/>
            </a:ln>
            <a:effectLst/>
          </p:spPr>
        </p:pic>
        <p:pic>
          <p:nvPicPr>
            <p:cNvPr id="298" name="Image" descr="Image"/>
            <p:cNvPicPr>
              <a:picLocks noChangeAspect="0"/>
            </p:cNvPicPr>
            <p:nvPr/>
          </p:nvPicPr>
          <p:blipFill>
            <a:blip r:embed="rId5">
              <a:extLst/>
            </a:blip>
            <a:stretch>
              <a:fillRect/>
            </a:stretch>
          </p:blipFill>
          <p:spPr>
            <a:xfrm>
              <a:off x="0" y="0"/>
              <a:ext cx="6318855" cy="3925160"/>
            </a:xfrm>
            <a:prstGeom prst="rect">
              <a:avLst/>
            </a:prstGeom>
            <a:effectLst/>
          </p:spPr>
        </p:pic>
      </p:grpSp>
      <p:grpSp>
        <p:nvGrpSpPr>
          <p:cNvPr id="303" name="Daniel 1:8 (NKJV)…"/>
          <p:cNvGrpSpPr/>
          <p:nvPr/>
        </p:nvGrpSpPr>
        <p:grpSpPr>
          <a:xfrm>
            <a:off x="40348" y="5179052"/>
            <a:ext cx="6320537" cy="4546601"/>
            <a:chOff x="0" y="0"/>
            <a:chExt cx="6320535" cy="4546600"/>
          </a:xfrm>
        </p:grpSpPr>
        <p:sp>
          <p:nvSpPr>
            <p:cNvPr id="302" name="Daniel 1:8 (NKJV)…"/>
            <p:cNvSpPr txBox="1"/>
            <p:nvPr/>
          </p:nvSpPr>
          <p:spPr>
            <a:xfrm>
              <a:off x="215900" y="139700"/>
              <a:ext cx="5888736" cy="3987801"/>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100"/>
                </a:spcBef>
                <a:defRPr b="1" sz="3400">
                  <a:solidFill>
                    <a:srgbClr val="000000"/>
                  </a:solidFill>
                  <a:latin typeface="Hoefler Text"/>
                  <a:ea typeface="Hoefler Text"/>
                  <a:cs typeface="Hoefler Text"/>
                  <a:sym typeface="Hoefler Text"/>
                </a:defRPr>
              </a:pPr>
              <a:r>
                <a:t>Daniel 1:8 (NKJV)</a:t>
              </a:r>
            </a:p>
            <a:p>
              <a:pPr defTabSz="457200">
                <a:spcBef>
                  <a:spcPts val="1100"/>
                </a:spcBef>
                <a:defRPr sz="3000">
                  <a:solidFill>
                    <a:srgbClr val="000000"/>
                  </a:solidFill>
                  <a:latin typeface="Hoefler Text"/>
                  <a:ea typeface="Hoefler Text"/>
                  <a:cs typeface="Hoefler Text"/>
                  <a:sym typeface="Hoefler Text"/>
                </a:defRPr>
              </a:pPr>
              <a:r>
                <a:rPr baseline="31999"/>
                <a:t>8</a:t>
              </a:r>
              <a:r>
                <a:t> But Daniel purposed in his heart that he would not defile himself with the portion of the king’s delicacies, nor with the wine which he drank; therefore he requested of the chief of the eunuchs that he might not defile himself.</a:t>
              </a:r>
            </a:p>
          </p:txBody>
        </p:sp>
        <p:pic>
          <p:nvPicPr>
            <p:cNvPr id="301" name="Daniel 1:8 (NKJV)…" descr="Daniel 1:8 (NKJV)…"/>
            <p:cNvPicPr>
              <a:picLocks noChangeAspect="0"/>
            </p:cNvPicPr>
            <p:nvPr/>
          </p:nvPicPr>
          <p:blipFill>
            <a:blip r:embed="rId6">
              <a:extLst/>
            </a:blip>
            <a:stretch>
              <a:fillRect/>
            </a:stretch>
          </p:blipFill>
          <p:spPr>
            <a:xfrm>
              <a:off x="-1" y="0"/>
              <a:ext cx="6320537" cy="4546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7">
                                            <p:txEl>
                                              <p:pRg st="1" end="1"/>
                                            </p:txEl>
                                          </p:spTgt>
                                        </p:tgtEl>
                                        <p:attrNameLst>
                                          <p:attrName>style.visibility</p:attrName>
                                        </p:attrNameLst>
                                      </p:cBhvr>
                                      <p:to>
                                        <p:strVal val="visible"/>
                                      </p:to>
                                    </p:set>
                                    <p:animEffect filter="fade" transition="in">
                                      <p:cBhvr>
                                        <p:cTn id="7" dur="1500"/>
                                        <p:tgtEl>
                                          <p:spTgt spid="29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7"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306" name="God Gives Victory"/>
          <p:cNvSpPr/>
          <p:nvPr/>
        </p:nvSpPr>
        <p:spPr>
          <a:xfrm>
            <a:off x="6376079" y="1573024"/>
            <a:ext cx="6318856"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God Gives Victory</a:t>
            </a:r>
          </a:p>
        </p:txBody>
      </p:sp>
      <p:sp>
        <p:nvSpPr>
          <p:cNvPr id="307" name="God helps - 1:9…"/>
          <p:cNvSpPr txBox="1"/>
          <p:nvPr/>
        </p:nvSpPr>
        <p:spPr>
          <a:xfrm>
            <a:off x="6754962" y="3123688"/>
            <a:ext cx="5845162"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3"/>
              </a:buBlip>
              <a:defRPr sz="3700">
                <a:latin typeface="Century Gothic"/>
                <a:ea typeface="Century Gothic"/>
                <a:cs typeface="Century Gothic"/>
                <a:sym typeface="Century Gothic"/>
              </a:defRPr>
            </a:pPr>
            <a:r>
              <a:t>God helps - 1:9 </a:t>
            </a:r>
          </a:p>
          <a:p>
            <a:pPr marL="685800" indent="-685800" algn="l">
              <a:spcBef>
                <a:spcPts val="1500"/>
              </a:spcBef>
              <a:buSzPct val="77000"/>
              <a:buBlip>
                <a:blip r:embed="rId3"/>
              </a:buBlip>
              <a:defRPr sz="3700">
                <a:latin typeface="Century Gothic"/>
                <a:ea typeface="Century Gothic"/>
                <a:cs typeface="Century Gothic"/>
                <a:sym typeface="Century Gothic"/>
              </a:defRPr>
            </a:pPr>
            <a:r>
              <a:t>Through persistence - Dan 1:10-11 </a:t>
            </a:r>
          </a:p>
          <a:p>
            <a:pPr marL="685800" indent="-685800" algn="l">
              <a:spcBef>
                <a:spcPts val="1500"/>
              </a:spcBef>
              <a:buSzPct val="77000"/>
              <a:buBlip>
                <a:blip r:embed="rId3"/>
              </a:buBlip>
              <a:defRPr sz="3700">
                <a:latin typeface="Century Gothic"/>
                <a:ea typeface="Century Gothic"/>
                <a:cs typeface="Century Gothic"/>
                <a:sym typeface="Century Gothic"/>
              </a:defRPr>
            </a:pPr>
            <a:r>
              <a:t>Through trust in God - Dan 1:12-15 </a:t>
            </a:r>
          </a:p>
          <a:p>
            <a:pPr marL="685800" indent="-685800" algn="l">
              <a:spcBef>
                <a:spcPts val="1500"/>
              </a:spcBef>
              <a:buSzPct val="77000"/>
              <a:buBlip>
                <a:blip r:embed="rId3"/>
              </a:buBlip>
              <a:defRPr sz="3700">
                <a:latin typeface="Century Gothic"/>
                <a:ea typeface="Century Gothic"/>
                <a:cs typeface="Century Gothic"/>
                <a:sym typeface="Century Gothic"/>
              </a:defRPr>
            </a:pPr>
            <a:r>
              <a:t>With the help of others - Dan 1:13</a:t>
            </a:r>
          </a:p>
          <a:p>
            <a:pPr marL="685800" indent="-685800" algn="l">
              <a:spcBef>
                <a:spcPts val="1500"/>
              </a:spcBef>
              <a:buSzPct val="77000"/>
              <a:buBlip>
                <a:blip r:embed="rId3"/>
              </a:buBlip>
              <a:defRPr sz="3700">
                <a:latin typeface="Century Gothic"/>
                <a:ea typeface="Century Gothic"/>
                <a:cs typeface="Century Gothic"/>
                <a:sym typeface="Century Gothic"/>
              </a:defRPr>
            </a:pPr>
            <a:r>
              <a:t>God blesses the faithful — 15-21</a:t>
            </a:r>
          </a:p>
        </p:txBody>
      </p:sp>
      <p:grpSp>
        <p:nvGrpSpPr>
          <p:cNvPr id="310" name="Image"/>
          <p:cNvGrpSpPr/>
          <p:nvPr/>
        </p:nvGrpSpPr>
        <p:grpSpPr>
          <a:xfrm>
            <a:off x="41188" y="1677711"/>
            <a:ext cx="6318856" cy="3925160"/>
            <a:chOff x="0" y="0"/>
            <a:chExt cx="6318854" cy="3925159"/>
          </a:xfrm>
        </p:grpSpPr>
        <p:pic>
          <p:nvPicPr>
            <p:cNvPr id="309" name="Image" descr="Image"/>
            <p:cNvPicPr>
              <a:picLocks noChangeAspect="1"/>
            </p:cNvPicPr>
            <p:nvPr/>
          </p:nvPicPr>
          <p:blipFill>
            <a:blip r:embed="rId4">
              <a:extLst/>
            </a:blip>
            <a:srcRect l="7905" t="6647" r="6098" b="18420"/>
            <a:stretch>
              <a:fillRect/>
            </a:stretch>
          </p:blipFill>
          <p:spPr>
            <a:xfrm>
              <a:off x="215899" y="139699"/>
              <a:ext cx="5887056" cy="3366361"/>
            </a:xfrm>
            <a:prstGeom prst="rect">
              <a:avLst/>
            </a:prstGeom>
            <a:ln>
              <a:noFill/>
            </a:ln>
            <a:effectLst/>
          </p:spPr>
        </p:pic>
        <p:pic>
          <p:nvPicPr>
            <p:cNvPr id="308" name="Image" descr="Image"/>
            <p:cNvPicPr>
              <a:picLocks noChangeAspect="0"/>
            </p:cNvPicPr>
            <p:nvPr/>
          </p:nvPicPr>
          <p:blipFill>
            <a:blip r:embed="rId5">
              <a:extLst/>
            </a:blip>
            <a:stretch>
              <a:fillRect/>
            </a:stretch>
          </p:blipFill>
          <p:spPr>
            <a:xfrm>
              <a:off x="0" y="0"/>
              <a:ext cx="6318855" cy="3925160"/>
            </a:xfrm>
            <a:prstGeom prst="rect">
              <a:avLst/>
            </a:prstGeom>
            <a:effectLst/>
          </p:spPr>
        </p:pic>
      </p:grpSp>
      <p:grpSp>
        <p:nvGrpSpPr>
          <p:cNvPr id="313" name="Daniel 1:8 (NKJV)…"/>
          <p:cNvGrpSpPr/>
          <p:nvPr/>
        </p:nvGrpSpPr>
        <p:grpSpPr>
          <a:xfrm>
            <a:off x="40348" y="5179052"/>
            <a:ext cx="6320537" cy="4546601"/>
            <a:chOff x="0" y="0"/>
            <a:chExt cx="6320535" cy="4546600"/>
          </a:xfrm>
        </p:grpSpPr>
        <p:sp>
          <p:nvSpPr>
            <p:cNvPr id="312" name="Daniel 1:8 (NKJV)…"/>
            <p:cNvSpPr txBox="1"/>
            <p:nvPr/>
          </p:nvSpPr>
          <p:spPr>
            <a:xfrm>
              <a:off x="215900" y="139700"/>
              <a:ext cx="5888736" cy="3987801"/>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100"/>
                </a:spcBef>
                <a:defRPr b="1" sz="3400">
                  <a:solidFill>
                    <a:srgbClr val="000000"/>
                  </a:solidFill>
                  <a:latin typeface="Hoefler Text"/>
                  <a:ea typeface="Hoefler Text"/>
                  <a:cs typeface="Hoefler Text"/>
                  <a:sym typeface="Hoefler Text"/>
                </a:defRPr>
              </a:pPr>
              <a:r>
                <a:t>Daniel 1:8 (NKJV)</a:t>
              </a:r>
            </a:p>
            <a:p>
              <a:pPr defTabSz="457200">
                <a:spcBef>
                  <a:spcPts val="1100"/>
                </a:spcBef>
                <a:defRPr sz="3000">
                  <a:solidFill>
                    <a:srgbClr val="000000"/>
                  </a:solidFill>
                  <a:latin typeface="Hoefler Text"/>
                  <a:ea typeface="Hoefler Text"/>
                  <a:cs typeface="Hoefler Text"/>
                  <a:sym typeface="Hoefler Text"/>
                </a:defRPr>
              </a:pPr>
              <a:r>
                <a:rPr baseline="31999"/>
                <a:t>8</a:t>
              </a:r>
              <a:r>
                <a:t> But Daniel purposed in his heart that he would not defile himself with the portion of the king’s delicacies, nor with the wine which he drank; therefore he requested of the chief of the eunuchs that he might not defile himself.</a:t>
              </a:r>
            </a:p>
          </p:txBody>
        </p:sp>
        <p:pic>
          <p:nvPicPr>
            <p:cNvPr id="311" name="Daniel 1:8 (NKJV)…" descr="Daniel 1:8 (NKJV)…"/>
            <p:cNvPicPr>
              <a:picLocks noChangeAspect="0"/>
            </p:cNvPicPr>
            <p:nvPr/>
          </p:nvPicPr>
          <p:blipFill>
            <a:blip r:embed="rId6">
              <a:extLst/>
            </a:blip>
            <a:stretch>
              <a:fillRect/>
            </a:stretch>
          </p:blipFill>
          <p:spPr>
            <a:xfrm>
              <a:off x="-1" y="0"/>
              <a:ext cx="6320537" cy="4546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7">
                                            <p:txEl>
                                              <p:pRg st="1" end="1"/>
                                            </p:txEl>
                                          </p:spTgt>
                                        </p:tgtEl>
                                        <p:attrNameLst>
                                          <p:attrName>style.visibility</p:attrName>
                                        </p:attrNameLst>
                                      </p:cBhvr>
                                      <p:to>
                                        <p:strVal val="visible"/>
                                      </p:to>
                                    </p:set>
                                    <p:animEffect filter="fade" transition="in">
                                      <p:cBhvr>
                                        <p:cTn id="7" dur="1500"/>
                                        <p:tgtEl>
                                          <p:spTgt spid="3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7">
                                            <p:txEl>
                                              <p:pRg st="2" end="2"/>
                                            </p:txEl>
                                          </p:spTgt>
                                        </p:tgtEl>
                                        <p:attrNameLst>
                                          <p:attrName>style.visibility</p:attrName>
                                        </p:attrNameLst>
                                      </p:cBhvr>
                                      <p:to>
                                        <p:strVal val="visible"/>
                                      </p:to>
                                    </p:set>
                                    <p:animEffect filter="fade" transition="in">
                                      <p:cBhvr>
                                        <p:cTn id="12" dur="1500"/>
                                        <p:tgtEl>
                                          <p:spTgt spid="3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07">
                                            <p:txEl>
                                              <p:pRg st="3" end="3"/>
                                            </p:txEl>
                                          </p:spTgt>
                                        </p:tgtEl>
                                        <p:attrNameLst>
                                          <p:attrName>style.visibility</p:attrName>
                                        </p:attrNameLst>
                                      </p:cBhvr>
                                      <p:to>
                                        <p:strVal val="visible"/>
                                      </p:to>
                                    </p:set>
                                    <p:animEffect filter="fade" transition="in">
                                      <p:cBhvr>
                                        <p:cTn id="17" dur="1500"/>
                                        <p:tgtEl>
                                          <p:spTgt spid="3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07">
                                            <p:txEl>
                                              <p:pRg st="4" end="4"/>
                                            </p:txEl>
                                          </p:spTgt>
                                        </p:tgtEl>
                                        <p:attrNameLst>
                                          <p:attrName>style.visibility</p:attrName>
                                        </p:attrNameLst>
                                      </p:cBhvr>
                                      <p:to>
                                        <p:strVal val="visible"/>
                                      </p:to>
                                    </p:set>
                                    <p:animEffect filter="fade" transition="in">
                                      <p:cBhvr>
                                        <p:cTn id="22" dur="1500"/>
                                        <p:tgtEl>
                                          <p:spTgt spid="30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316" name="The Value Of Such Faith Seen In Its Results...…"/>
          <p:cNvSpPr txBox="1"/>
          <p:nvPr/>
        </p:nvSpPr>
        <p:spPr>
          <a:xfrm>
            <a:off x="6556210" y="3123688"/>
            <a:ext cx="5958594" cy="608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b="1" sz="4000">
                <a:latin typeface="Century Gothic"/>
                <a:ea typeface="Century Gothic"/>
                <a:cs typeface="Century Gothic"/>
                <a:sym typeface="Century Gothic"/>
              </a:defRPr>
            </a:pPr>
            <a:r>
              <a:t>The Value Of Such Faith Seen In Its Results...</a:t>
            </a:r>
          </a:p>
          <a:p>
            <a:pPr marL="685800" indent="-685800" algn="l">
              <a:spcBef>
                <a:spcPts val="1500"/>
              </a:spcBef>
              <a:buSzPct val="77000"/>
              <a:buBlip>
                <a:blip r:embed="rId3"/>
              </a:buBlip>
              <a:defRPr sz="3400">
                <a:latin typeface="Century Gothic"/>
                <a:ea typeface="Century Gothic"/>
                <a:cs typeface="Century Gothic"/>
                <a:sym typeface="Century Gothic"/>
              </a:defRPr>
            </a:pPr>
            <a:r>
              <a:t> It affected the lives of others! - Dan 1:15-16; 3 </a:t>
            </a:r>
          </a:p>
          <a:p>
            <a:pPr marL="685800" indent="-685800" algn="l">
              <a:spcBef>
                <a:spcPts val="1500"/>
              </a:spcBef>
              <a:buSzPct val="77000"/>
              <a:buBlip>
                <a:blip r:embed="rId3"/>
              </a:buBlip>
              <a:defRPr sz="3400">
                <a:latin typeface="Century Gothic"/>
                <a:ea typeface="Century Gothic"/>
                <a:cs typeface="Century Gothic"/>
                <a:sym typeface="Century Gothic"/>
              </a:defRPr>
            </a:pPr>
            <a:r>
              <a:t> It brings God’s help &amp; strength! - Dan 1:17-20 </a:t>
            </a:r>
          </a:p>
          <a:p>
            <a:pPr marL="685800" indent="-685800" algn="l">
              <a:spcBef>
                <a:spcPts val="1500"/>
              </a:spcBef>
              <a:buSzPct val="77000"/>
              <a:buBlip>
                <a:blip r:embed="rId3"/>
              </a:buBlip>
              <a:defRPr sz="3400">
                <a:latin typeface="Century Gothic"/>
                <a:ea typeface="Century Gothic"/>
                <a:cs typeface="Century Gothic"/>
                <a:sym typeface="Century Gothic"/>
              </a:defRPr>
            </a:pPr>
            <a:r>
              <a:t>Their faith had a profound affect on all those they come in contact with - 2; 3; 5; 6</a:t>
            </a:r>
          </a:p>
        </p:txBody>
      </p:sp>
      <p:grpSp>
        <p:nvGrpSpPr>
          <p:cNvPr id="319" name="Image"/>
          <p:cNvGrpSpPr/>
          <p:nvPr/>
        </p:nvGrpSpPr>
        <p:grpSpPr>
          <a:xfrm>
            <a:off x="41188" y="1677711"/>
            <a:ext cx="6318856" cy="3925160"/>
            <a:chOff x="0" y="0"/>
            <a:chExt cx="6318854" cy="3925159"/>
          </a:xfrm>
        </p:grpSpPr>
        <p:pic>
          <p:nvPicPr>
            <p:cNvPr id="318" name="Image" descr="Image"/>
            <p:cNvPicPr>
              <a:picLocks noChangeAspect="1"/>
            </p:cNvPicPr>
            <p:nvPr/>
          </p:nvPicPr>
          <p:blipFill>
            <a:blip r:embed="rId4">
              <a:extLst/>
            </a:blip>
            <a:srcRect l="7905" t="6647" r="6098" b="18420"/>
            <a:stretch>
              <a:fillRect/>
            </a:stretch>
          </p:blipFill>
          <p:spPr>
            <a:xfrm>
              <a:off x="215899" y="139699"/>
              <a:ext cx="5887056" cy="3366361"/>
            </a:xfrm>
            <a:prstGeom prst="rect">
              <a:avLst/>
            </a:prstGeom>
            <a:ln>
              <a:noFill/>
            </a:ln>
            <a:effectLst/>
          </p:spPr>
        </p:pic>
        <p:pic>
          <p:nvPicPr>
            <p:cNvPr id="317" name="Image" descr="Image"/>
            <p:cNvPicPr>
              <a:picLocks noChangeAspect="0"/>
            </p:cNvPicPr>
            <p:nvPr/>
          </p:nvPicPr>
          <p:blipFill>
            <a:blip r:embed="rId5">
              <a:extLst/>
            </a:blip>
            <a:stretch>
              <a:fillRect/>
            </a:stretch>
          </p:blipFill>
          <p:spPr>
            <a:xfrm>
              <a:off x="0" y="0"/>
              <a:ext cx="6318855" cy="3925160"/>
            </a:xfrm>
            <a:prstGeom prst="rect">
              <a:avLst/>
            </a:prstGeom>
            <a:effectLst/>
          </p:spPr>
        </p:pic>
      </p:grpSp>
      <p:sp>
        <p:nvSpPr>
          <p:cNvPr id="320" name="God Gives Victory"/>
          <p:cNvSpPr/>
          <p:nvPr/>
        </p:nvSpPr>
        <p:spPr>
          <a:xfrm>
            <a:off x="6376079" y="1573024"/>
            <a:ext cx="6318856"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God Gives Victory</a:t>
            </a:r>
          </a:p>
        </p:txBody>
      </p:sp>
      <p:grpSp>
        <p:nvGrpSpPr>
          <p:cNvPr id="323" name="Daniel 1:17 (NKJV)…"/>
          <p:cNvGrpSpPr/>
          <p:nvPr/>
        </p:nvGrpSpPr>
        <p:grpSpPr>
          <a:xfrm>
            <a:off x="40348" y="5179052"/>
            <a:ext cx="6320537" cy="4686301"/>
            <a:chOff x="0" y="0"/>
            <a:chExt cx="6320535" cy="4686300"/>
          </a:xfrm>
        </p:grpSpPr>
        <p:sp>
          <p:nvSpPr>
            <p:cNvPr id="322" name="Daniel 1:17 (NKJV)…"/>
            <p:cNvSpPr txBox="1"/>
            <p:nvPr/>
          </p:nvSpPr>
          <p:spPr>
            <a:xfrm>
              <a:off x="215900" y="139700"/>
              <a:ext cx="5888736" cy="4127501"/>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100"/>
                </a:spcBef>
                <a:defRPr b="1" sz="3800">
                  <a:solidFill>
                    <a:srgbClr val="000000"/>
                  </a:solidFill>
                  <a:latin typeface="Hoefler Text"/>
                  <a:ea typeface="Hoefler Text"/>
                  <a:cs typeface="Hoefler Text"/>
                  <a:sym typeface="Hoefler Text"/>
                </a:defRPr>
              </a:pPr>
              <a:r>
                <a:t>Daniel 1:17 (NKJV)</a:t>
              </a:r>
            </a:p>
            <a:p>
              <a:pPr defTabSz="457200">
                <a:spcBef>
                  <a:spcPts val="1100"/>
                </a:spcBef>
                <a:defRPr>
                  <a:solidFill>
                    <a:srgbClr val="000000"/>
                  </a:solidFill>
                  <a:latin typeface="Hoefler Text"/>
                  <a:ea typeface="Hoefler Text"/>
                  <a:cs typeface="Hoefler Text"/>
                  <a:sym typeface="Hoefler Text"/>
                </a:defRPr>
              </a:pPr>
              <a:r>
                <a:rPr baseline="31999"/>
                <a:t>17</a:t>
              </a:r>
              <a:r>
                <a:t> As for these four young men, God gave them knowledge and skill in all literature and wisdom; and Daniel had understanding in all visions and dreams.</a:t>
              </a:r>
            </a:p>
          </p:txBody>
        </p:sp>
        <p:pic>
          <p:nvPicPr>
            <p:cNvPr id="321" name="Daniel 1:17 (NKJV)…" descr="Daniel 1:17 (NKJV)…"/>
            <p:cNvPicPr>
              <a:picLocks noChangeAspect="0"/>
            </p:cNvPicPr>
            <p:nvPr/>
          </p:nvPicPr>
          <p:blipFill>
            <a:blip r:embed="rId6">
              <a:extLst/>
            </a:blip>
            <a:stretch>
              <a:fillRect/>
            </a:stretch>
          </p:blipFill>
          <p:spPr>
            <a:xfrm>
              <a:off x="-1" y="0"/>
              <a:ext cx="6320537" cy="4686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txEl>
                                              <p:pRg st="1" end="1"/>
                                            </p:txEl>
                                          </p:spTgt>
                                        </p:tgtEl>
                                        <p:attrNameLst>
                                          <p:attrName>style.visibility</p:attrName>
                                        </p:attrNameLst>
                                      </p:cBhvr>
                                      <p:to>
                                        <p:strVal val="visible"/>
                                      </p:to>
                                    </p:set>
                                    <p:animEffect filter="wipe(left)" transition="in">
                                      <p:cBhvr>
                                        <p:cTn id="7" dur="1500"/>
                                        <p:tgtEl>
                                          <p:spTgt spid="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6">
                                            <p:txEl>
                                              <p:pRg st="2" end="2"/>
                                            </p:txEl>
                                          </p:spTgt>
                                        </p:tgtEl>
                                        <p:attrNameLst>
                                          <p:attrName>style.visibility</p:attrName>
                                        </p:attrNameLst>
                                      </p:cBhvr>
                                      <p:to>
                                        <p:strVal val="visible"/>
                                      </p:to>
                                    </p:set>
                                    <p:animEffect filter="wipe(left)" transition="in">
                                      <p:cBhvr>
                                        <p:cTn id="12" dur="1500"/>
                                        <p:tgtEl>
                                          <p:spTgt spid="3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6">
                                            <p:txEl>
                                              <p:pRg st="3" end="3"/>
                                            </p:txEl>
                                          </p:spTgt>
                                        </p:tgtEl>
                                        <p:attrNameLst>
                                          <p:attrName>style.visibility</p:attrName>
                                        </p:attrNameLst>
                                      </p:cBhvr>
                                      <p:to>
                                        <p:strVal val="visible"/>
                                      </p:to>
                                    </p:set>
                                    <p:animEffect filter="wipe(left)" transition="in">
                                      <p:cBhvr>
                                        <p:cTn id="17" dur="1500"/>
                                        <p:tgtEl>
                                          <p:spTgt spid="31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5"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326" name="The commitment must BE MADE! - Acts 11:23…"/>
          <p:cNvSpPr txBox="1"/>
          <p:nvPr/>
        </p:nvSpPr>
        <p:spPr>
          <a:xfrm>
            <a:off x="6556210" y="2876252"/>
            <a:ext cx="5958594" cy="659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3"/>
              </a:buBlip>
              <a:defRPr sz="3400">
                <a:latin typeface="Century Gothic"/>
                <a:ea typeface="Century Gothic"/>
                <a:cs typeface="Century Gothic"/>
                <a:sym typeface="Century Gothic"/>
              </a:defRPr>
            </a:pPr>
            <a:r>
              <a:t>The commitment must BE MADE! - Acts 11:23</a:t>
            </a:r>
          </a:p>
          <a:p>
            <a:pPr marL="685800" indent="-685800" algn="l">
              <a:spcBef>
                <a:spcPts val="1500"/>
              </a:spcBef>
              <a:buSzPct val="77000"/>
              <a:buBlip>
                <a:blip r:embed="rId3"/>
              </a:buBlip>
              <a:defRPr sz="3400">
                <a:latin typeface="Century Gothic"/>
                <a:ea typeface="Century Gothic"/>
                <a:cs typeface="Century Gothic"/>
                <a:sym typeface="Century Gothic"/>
              </a:defRPr>
            </a:pPr>
            <a:r>
              <a:t>Be humble -&amp; trusting - Pro 15:1 ; Ps 127:1-2 </a:t>
            </a:r>
          </a:p>
          <a:p>
            <a:pPr marL="685800" indent="-685800" algn="l">
              <a:spcBef>
                <a:spcPts val="1500"/>
              </a:spcBef>
              <a:buSzPct val="77000"/>
              <a:buBlip>
                <a:blip r:embed="rId3"/>
              </a:buBlip>
              <a:defRPr sz="3400">
                <a:latin typeface="Century Gothic"/>
                <a:ea typeface="Century Gothic"/>
                <a:cs typeface="Century Gothic"/>
                <a:sym typeface="Century Gothic"/>
              </a:defRPr>
            </a:pPr>
            <a:r>
              <a:t> Be persistent - Mt 7:7-11; Lk 18:1-8</a:t>
            </a:r>
          </a:p>
          <a:p>
            <a:pPr marL="685800" indent="-685800" algn="l">
              <a:spcBef>
                <a:spcPts val="1500"/>
              </a:spcBef>
              <a:buSzPct val="77000"/>
              <a:buBlip>
                <a:blip r:embed="rId3"/>
              </a:buBlip>
              <a:defRPr sz="3400">
                <a:latin typeface="Century Gothic"/>
                <a:ea typeface="Century Gothic"/>
                <a:cs typeface="Century Gothic"/>
                <a:sym typeface="Century Gothic"/>
              </a:defRPr>
            </a:pPr>
            <a:r>
              <a:t> Trust God's word - Rom. 4:21; Rom 3:4</a:t>
            </a:r>
          </a:p>
          <a:p>
            <a:pPr marL="685800" indent="-685800" algn="l">
              <a:spcBef>
                <a:spcPts val="1500"/>
              </a:spcBef>
              <a:buSzPct val="77000"/>
              <a:buBlip>
                <a:blip r:embed="rId3"/>
              </a:buBlip>
              <a:defRPr sz="3400">
                <a:latin typeface="Century Gothic"/>
                <a:ea typeface="Century Gothic"/>
                <a:cs typeface="Century Gothic"/>
                <a:sym typeface="Century Gothic"/>
              </a:defRPr>
            </a:pPr>
            <a:r>
              <a:t> Seek the help of others with the same type of faith - Ecclesiastes 4:12  </a:t>
            </a:r>
          </a:p>
        </p:txBody>
      </p:sp>
      <p:grpSp>
        <p:nvGrpSpPr>
          <p:cNvPr id="329" name="Image"/>
          <p:cNvGrpSpPr/>
          <p:nvPr/>
        </p:nvGrpSpPr>
        <p:grpSpPr>
          <a:xfrm>
            <a:off x="41188" y="1677711"/>
            <a:ext cx="6318856" cy="3925160"/>
            <a:chOff x="0" y="0"/>
            <a:chExt cx="6318854" cy="3925159"/>
          </a:xfrm>
        </p:grpSpPr>
        <p:pic>
          <p:nvPicPr>
            <p:cNvPr id="328" name="Image" descr="Image"/>
            <p:cNvPicPr>
              <a:picLocks noChangeAspect="1"/>
            </p:cNvPicPr>
            <p:nvPr/>
          </p:nvPicPr>
          <p:blipFill>
            <a:blip r:embed="rId4">
              <a:extLst/>
            </a:blip>
            <a:srcRect l="7905" t="6647" r="6098" b="18420"/>
            <a:stretch>
              <a:fillRect/>
            </a:stretch>
          </p:blipFill>
          <p:spPr>
            <a:xfrm>
              <a:off x="215899" y="139699"/>
              <a:ext cx="5887056" cy="3366361"/>
            </a:xfrm>
            <a:prstGeom prst="rect">
              <a:avLst/>
            </a:prstGeom>
            <a:ln>
              <a:noFill/>
            </a:ln>
            <a:effectLst/>
          </p:spPr>
        </p:pic>
        <p:pic>
          <p:nvPicPr>
            <p:cNvPr id="327" name="Image" descr="Image"/>
            <p:cNvPicPr>
              <a:picLocks noChangeAspect="0"/>
            </p:cNvPicPr>
            <p:nvPr/>
          </p:nvPicPr>
          <p:blipFill>
            <a:blip r:embed="rId5">
              <a:extLst/>
            </a:blip>
            <a:stretch>
              <a:fillRect/>
            </a:stretch>
          </p:blipFill>
          <p:spPr>
            <a:xfrm>
              <a:off x="0" y="0"/>
              <a:ext cx="6318855" cy="3925160"/>
            </a:xfrm>
            <a:prstGeom prst="rect">
              <a:avLst/>
            </a:prstGeom>
            <a:effectLst/>
          </p:spPr>
        </p:pic>
      </p:grpSp>
      <p:sp>
        <p:nvSpPr>
          <p:cNvPr id="330" name="Applications"/>
          <p:cNvSpPr/>
          <p:nvPr/>
        </p:nvSpPr>
        <p:spPr>
          <a:xfrm>
            <a:off x="6376079" y="1573024"/>
            <a:ext cx="6318856"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Applications</a:t>
            </a:r>
          </a:p>
        </p:txBody>
      </p:sp>
      <p:grpSp>
        <p:nvGrpSpPr>
          <p:cNvPr id="333" name="Daniel 1:8 (NKJV)…"/>
          <p:cNvGrpSpPr/>
          <p:nvPr/>
        </p:nvGrpSpPr>
        <p:grpSpPr>
          <a:xfrm>
            <a:off x="40348" y="5179052"/>
            <a:ext cx="6320537" cy="4546601"/>
            <a:chOff x="0" y="0"/>
            <a:chExt cx="6320535" cy="4546600"/>
          </a:xfrm>
        </p:grpSpPr>
        <p:sp>
          <p:nvSpPr>
            <p:cNvPr id="332" name="Daniel 1:8 (NKJV)…"/>
            <p:cNvSpPr txBox="1"/>
            <p:nvPr/>
          </p:nvSpPr>
          <p:spPr>
            <a:xfrm>
              <a:off x="215900" y="139700"/>
              <a:ext cx="5888736" cy="3987801"/>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100"/>
                </a:spcBef>
                <a:defRPr b="1" sz="3400">
                  <a:solidFill>
                    <a:srgbClr val="000000"/>
                  </a:solidFill>
                  <a:latin typeface="Hoefler Text"/>
                  <a:ea typeface="Hoefler Text"/>
                  <a:cs typeface="Hoefler Text"/>
                  <a:sym typeface="Hoefler Text"/>
                </a:defRPr>
              </a:pPr>
              <a:r>
                <a:t>Daniel 1:8 (NKJV)</a:t>
              </a:r>
            </a:p>
            <a:p>
              <a:pPr defTabSz="457200">
                <a:spcBef>
                  <a:spcPts val="1100"/>
                </a:spcBef>
                <a:defRPr sz="3000">
                  <a:solidFill>
                    <a:srgbClr val="000000"/>
                  </a:solidFill>
                  <a:latin typeface="Hoefler Text"/>
                  <a:ea typeface="Hoefler Text"/>
                  <a:cs typeface="Hoefler Text"/>
                  <a:sym typeface="Hoefler Text"/>
                </a:defRPr>
              </a:pPr>
              <a:r>
                <a:rPr baseline="31999"/>
                <a:t>8</a:t>
              </a:r>
              <a:r>
                <a:t> But Daniel purposed in his heart that he would not defile himself with the portion of the king’s delicacies, nor with the wine which he drank; therefore he requested of the chief of the eunuchs that he might not defile himself.</a:t>
              </a:r>
            </a:p>
          </p:txBody>
        </p:sp>
        <p:pic>
          <p:nvPicPr>
            <p:cNvPr id="331" name="Daniel 1:8 (NKJV)…" descr="Daniel 1:8 (NKJV)…"/>
            <p:cNvPicPr>
              <a:picLocks noChangeAspect="0"/>
            </p:cNvPicPr>
            <p:nvPr/>
          </p:nvPicPr>
          <p:blipFill>
            <a:blip r:embed="rId6">
              <a:extLst/>
            </a:blip>
            <a:stretch>
              <a:fillRect/>
            </a:stretch>
          </p:blipFill>
          <p:spPr>
            <a:xfrm>
              <a:off x="-1" y="0"/>
              <a:ext cx="6320537" cy="4546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txEl>
                                              <p:pRg st="1" end="1"/>
                                            </p:txEl>
                                          </p:spTgt>
                                        </p:tgtEl>
                                        <p:attrNameLst>
                                          <p:attrName>style.visibility</p:attrName>
                                        </p:attrNameLst>
                                      </p:cBhvr>
                                      <p:to>
                                        <p:strVal val="visible"/>
                                      </p:to>
                                    </p:set>
                                    <p:animEffect filter="wipe(left)" transition="in">
                                      <p:cBhvr>
                                        <p:cTn id="7" dur="1500"/>
                                        <p:tgtEl>
                                          <p:spTgt spid="3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6">
                                            <p:txEl>
                                              <p:pRg st="2" end="2"/>
                                            </p:txEl>
                                          </p:spTgt>
                                        </p:tgtEl>
                                        <p:attrNameLst>
                                          <p:attrName>style.visibility</p:attrName>
                                        </p:attrNameLst>
                                      </p:cBhvr>
                                      <p:to>
                                        <p:strVal val="visible"/>
                                      </p:to>
                                    </p:set>
                                    <p:animEffect filter="wipe(left)" transition="in">
                                      <p:cBhvr>
                                        <p:cTn id="12" dur="1500"/>
                                        <p:tgtEl>
                                          <p:spTgt spid="3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6">
                                            <p:txEl>
                                              <p:pRg st="3" end="3"/>
                                            </p:txEl>
                                          </p:spTgt>
                                        </p:tgtEl>
                                        <p:attrNameLst>
                                          <p:attrName>style.visibility</p:attrName>
                                        </p:attrNameLst>
                                      </p:cBhvr>
                                      <p:to>
                                        <p:strVal val="visible"/>
                                      </p:to>
                                    </p:set>
                                    <p:animEffect filter="wipe(left)" transition="in">
                                      <p:cBhvr>
                                        <p:cTn id="17" dur="1500"/>
                                        <p:tgtEl>
                                          <p:spTgt spid="3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26">
                                            <p:txEl>
                                              <p:pRg st="4" end="4"/>
                                            </p:txEl>
                                          </p:spTgt>
                                        </p:tgtEl>
                                        <p:attrNameLst>
                                          <p:attrName>style.visibility</p:attrName>
                                        </p:attrNameLst>
                                      </p:cBhvr>
                                      <p:to>
                                        <p:strVal val="visible"/>
                                      </p:to>
                                    </p:set>
                                    <p:animEffect filter="wipe(left)" transition="in">
                                      <p:cBhvr>
                                        <p:cTn id="22" dur="1500"/>
                                        <p:tgtEl>
                                          <p:spTgt spid="32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grpSp>
        <p:nvGrpSpPr>
          <p:cNvPr id="338" name="Image"/>
          <p:cNvGrpSpPr/>
          <p:nvPr/>
        </p:nvGrpSpPr>
        <p:grpSpPr>
          <a:xfrm>
            <a:off x="41188" y="1677711"/>
            <a:ext cx="6318856" cy="3925160"/>
            <a:chOff x="0" y="0"/>
            <a:chExt cx="6318854" cy="3925159"/>
          </a:xfrm>
        </p:grpSpPr>
        <p:pic>
          <p:nvPicPr>
            <p:cNvPr id="337" name="Image" descr="Image"/>
            <p:cNvPicPr>
              <a:picLocks noChangeAspect="1"/>
            </p:cNvPicPr>
            <p:nvPr/>
          </p:nvPicPr>
          <p:blipFill>
            <a:blip r:embed="rId3">
              <a:extLst/>
            </a:blip>
            <a:srcRect l="7905" t="6647" r="6098" b="18420"/>
            <a:stretch>
              <a:fillRect/>
            </a:stretch>
          </p:blipFill>
          <p:spPr>
            <a:xfrm>
              <a:off x="215899" y="139699"/>
              <a:ext cx="5887056" cy="3366361"/>
            </a:xfrm>
            <a:prstGeom prst="rect">
              <a:avLst/>
            </a:prstGeom>
            <a:ln>
              <a:noFill/>
            </a:ln>
            <a:effectLst/>
          </p:spPr>
        </p:pic>
        <p:pic>
          <p:nvPicPr>
            <p:cNvPr id="336" name="Image" descr="Image"/>
            <p:cNvPicPr>
              <a:picLocks noChangeAspect="0"/>
            </p:cNvPicPr>
            <p:nvPr/>
          </p:nvPicPr>
          <p:blipFill>
            <a:blip r:embed="rId4">
              <a:extLst/>
            </a:blip>
            <a:stretch>
              <a:fillRect/>
            </a:stretch>
          </p:blipFill>
          <p:spPr>
            <a:xfrm>
              <a:off x="0" y="0"/>
              <a:ext cx="6318855" cy="3925160"/>
            </a:xfrm>
            <a:prstGeom prst="rect">
              <a:avLst/>
            </a:prstGeom>
            <a:effectLst/>
          </p:spPr>
        </p:pic>
      </p:grpSp>
      <p:grpSp>
        <p:nvGrpSpPr>
          <p:cNvPr id="341" name="Daniel 1:20–21 (NKJV)…"/>
          <p:cNvGrpSpPr/>
          <p:nvPr/>
        </p:nvGrpSpPr>
        <p:grpSpPr>
          <a:xfrm>
            <a:off x="40348" y="5179052"/>
            <a:ext cx="6320537" cy="4521201"/>
            <a:chOff x="0" y="0"/>
            <a:chExt cx="6320535" cy="4521200"/>
          </a:xfrm>
        </p:grpSpPr>
        <p:sp>
          <p:nvSpPr>
            <p:cNvPr id="340" name="Daniel 1:20–21 (NKJV)…"/>
            <p:cNvSpPr txBox="1"/>
            <p:nvPr/>
          </p:nvSpPr>
          <p:spPr>
            <a:xfrm>
              <a:off x="215900" y="139700"/>
              <a:ext cx="5888736" cy="3962401"/>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100"/>
                </a:spcBef>
                <a:defRPr b="1" sz="3800">
                  <a:solidFill>
                    <a:srgbClr val="000000"/>
                  </a:solidFill>
                  <a:latin typeface="Hoefler Text"/>
                  <a:ea typeface="Hoefler Text"/>
                  <a:cs typeface="Hoefler Text"/>
                  <a:sym typeface="Hoefler Text"/>
                </a:defRPr>
              </a:pPr>
              <a:r>
                <a:t>Daniel 1:20–21 (NKJV)</a:t>
              </a:r>
            </a:p>
            <a:p>
              <a:pPr defTabSz="457200">
                <a:spcBef>
                  <a:spcPts val="1100"/>
                </a:spcBef>
                <a:defRPr sz="2900">
                  <a:solidFill>
                    <a:srgbClr val="000000"/>
                  </a:solidFill>
                  <a:latin typeface="Hoefler Text"/>
                  <a:ea typeface="Hoefler Text"/>
                  <a:cs typeface="Hoefler Text"/>
                  <a:sym typeface="Hoefler Text"/>
                </a:defRPr>
              </a:pPr>
              <a:r>
                <a:rPr baseline="31999"/>
                <a:t>20</a:t>
              </a:r>
              <a:r>
                <a:t> And in all matters of wisdom </a:t>
              </a:r>
              <a:r>
                <a:rPr i="1"/>
                <a:t>and</a:t>
              </a:r>
              <a:r>
                <a:t> understanding about which the king examined them, he found them ten times better than all the magicians </a:t>
              </a:r>
              <a:r>
                <a:rPr i="1"/>
                <a:t>and</a:t>
              </a:r>
              <a:r>
                <a:t> astrologers who </a:t>
              </a:r>
              <a:r>
                <a:rPr i="1"/>
                <a:t>were</a:t>
              </a:r>
              <a:r>
                <a:t> in all his realm. </a:t>
              </a:r>
              <a:r>
                <a:rPr baseline="31999"/>
                <a:t>21</a:t>
              </a:r>
              <a:r>
                <a:t> Thus Daniel continued until the first year of King Cyrus.</a:t>
              </a:r>
            </a:p>
          </p:txBody>
        </p:sp>
        <p:pic>
          <p:nvPicPr>
            <p:cNvPr id="339" name="Daniel 1:20–21 (NKJV)…" descr="Daniel 1:20–21 (NKJV)…"/>
            <p:cNvPicPr>
              <a:picLocks noChangeAspect="0"/>
            </p:cNvPicPr>
            <p:nvPr/>
          </p:nvPicPr>
          <p:blipFill>
            <a:blip r:embed="rId5">
              <a:extLst/>
            </a:blip>
            <a:stretch>
              <a:fillRect/>
            </a:stretch>
          </p:blipFill>
          <p:spPr>
            <a:xfrm>
              <a:off x="-1" y="0"/>
              <a:ext cx="6320537" cy="4521201"/>
            </a:xfrm>
            <a:prstGeom prst="rect">
              <a:avLst/>
            </a:prstGeom>
            <a:effectLst/>
          </p:spPr>
        </p:pic>
      </p:grpSp>
      <p:sp>
        <p:nvSpPr>
          <p:cNvPr id="342" name="Are we dedicated enough to the Lord that we refuse to compromise? (even in areas we may deem small?)…"/>
          <p:cNvSpPr txBox="1"/>
          <p:nvPr/>
        </p:nvSpPr>
        <p:spPr>
          <a:xfrm>
            <a:off x="6506238" y="3206527"/>
            <a:ext cx="6058538" cy="5956301"/>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FFFFFF"/>
                </a:solidFill>
              </a:defRPr>
            </a:pPr>
            <a:r>
              <a:t>Are we dedicated enough to the Lord that we refuse to compromise? (even in areas we may deem small?)</a:t>
            </a:r>
          </a:p>
          <a:p>
            <a:pPr>
              <a:defRPr sz="4500">
                <a:solidFill>
                  <a:srgbClr val="FFFFFF"/>
                </a:solidFill>
              </a:defRPr>
            </a:pPr>
            <a:r>
              <a:t>Satan is fine with small victories - but remember if you give him an inch … </a:t>
            </a:r>
            <a:r>
              <a:rPr b="1">
                <a:latin typeface="Gill Sans"/>
                <a:ea typeface="Gill Sans"/>
                <a:cs typeface="Gill Sans"/>
                <a:sym typeface="Gill Sans"/>
              </a:rPr>
              <a:t>Romans 13:14 </a:t>
            </a:r>
          </a:p>
        </p:txBody>
      </p:sp>
      <p:sp>
        <p:nvSpPr>
          <p:cNvPr id="343" name="Applications"/>
          <p:cNvSpPr/>
          <p:nvPr/>
        </p:nvSpPr>
        <p:spPr>
          <a:xfrm>
            <a:off x="6376079" y="1573024"/>
            <a:ext cx="6318856"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Applications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2"/>
                                        </p:tgtEl>
                                        <p:attrNameLst>
                                          <p:attrName>style.visibility</p:attrName>
                                        </p:attrNameLst>
                                      </p:cBhvr>
                                      <p:to>
                                        <p:strVal val="visible"/>
                                      </p:to>
                                    </p:set>
                                    <p:animEffect filter="fade" transition="in">
                                      <p:cBhvr>
                                        <p:cTn id="7" dur="1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Image" descr="Image"/>
          <p:cNvPicPr>
            <a:picLocks noChangeAspect="1"/>
          </p:cNvPicPr>
          <p:nvPr>
            <p:ph type="pic" idx="13"/>
          </p:nvPr>
        </p:nvPicPr>
        <p:blipFill>
          <a:blip r:embed="rId2">
            <a:extLst/>
          </a:blip>
          <a:srcRect l="12828" t="0" r="12828" b="0"/>
          <a:stretch>
            <a:fillRect/>
          </a:stretch>
        </p:blipFill>
        <p:spPr>
          <a:prstGeom prst="rect">
            <a:avLst/>
          </a:prstGeom>
        </p:spPr>
      </p:pic>
      <p:sp>
        <p:nvSpPr>
          <p:cNvPr id="215" name="“Obedience To God Is Never Accidental”"/>
          <p:cNvSpPr txBox="1"/>
          <p:nvPr/>
        </p:nvSpPr>
        <p:spPr>
          <a:xfrm>
            <a:off x="67568" y="199301"/>
            <a:ext cx="12869664" cy="105488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A29A85"/>
              </a:buCl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“Obedience To God Is Never Accidental” </a:t>
            </a:r>
          </a:p>
        </p:txBody>
      </p:sp>
      <p:sp>
        <p:nvSpPr>
          <p:cNvPr id="216" name="Dark Days For Judah …"/>
          <p:cNvSpPr txBox="1"/>
          <p:nvPr/>
        </p:nvSpPr>
        <p:spPr>
          <a:xfrm>
            <a:off x="113460" y="2844269"/>
            <a:ext cx="12777880"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Clr>
                <a:srgbClr val="A29A85"/>
              </a:buClr>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Dark Days For Judah …</a:t>
            </a:r>
          </a:p>
        </p:txBody>
      </p:sp>
      <p:sp>
        <p:nvSpPr>
          <p:cNvPr id="217" name="The northern tribes had experienced captivity beginning in 721 B.C. because of their unfaithfulness…"/>
          <p:cNvSpPr txBox="1"/>
          <p:nvPr/>
        </p:nvSpPr>
        <p:spPr>
          <a:xfrm>
            <a:off x="802807" y="3840425"/>
            <a:ext cx="11749629" cy="4495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northern tribes had experienced captivity beginning in 721 B.C. because of their unfaithfulness</a:t>
            </a:r>
          </a:p>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In 605 B.C., Judah, as God had stated through Jeremiah, had found itself un Babylonian control.</a:t>
            </a:r>
          </a:p>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first wave of captives are carried away to Babylon - including Daniel and his three friends, Hananiah, Mishael, and Azariah.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animEffect filter="fade" transition="in">
                                      <p:cBhvr>
                                        <p:cTn id="7" dur="1500"/>
                                        <p:tgtEl>
                                          <p:spTgt spid="21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7">
                                            <p:txEl>
                                              <p:pRg st="0" end="0"/>
                                            </p:txEl>
                                          </p:spTgt>
                                        </p:tgtEl>
                                        <p:attrNameLst>
                                          <p:attrName>style.visibility</p:attrName>
                                        </p:attrNameLst>
                                      </p:cBhvr>
                                      <p:to>
                                        <p:strVal val="visible"/>
                                      </p:to>
                                    </p:set>
                                    <p:animEffect filter="fade" transition="in">
                                      <p:cBhvr>
                                        <p:cTn id="10" dur="1500"/>
                                        <p:tgtEl>
                                          <p:spTgt spid="2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7">
                                            <p:txEl>
                                              <p:pRg st="1" end="1"/>
                                            </p:txEl>
                                          </p:spTgt>
                                        </p:tgtEl>
                                        <p:attrNameLst>
                                          <p:attrName>style.visibility</p:attrName>
                                        </p:attrNameLst>
                                      </p:cBhvr>
                                      <p:to>
                                        <p:strVal val="visible"/>
                                      </p:to>
                                    </p:set>
                                    <p:animEffect filter="fade" transition="in">
                                      <p:cBhvr>
                                        <p:cTn id="15" dur="1500"/>
                                        <p:tgtEl>
                                          <p:spTgt spid="2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7">
                                            <p:txEl>
                                              <p:pRg st="2" end="2"/>
                                            </p:txEl>
                                          </p:spTgt>
                                        </p:tgtEl>
                                        <p:attrNameLst>
                                          <p:attrName>style.visibility</p:attrName>
                                        </p:attrNameLst>
                                      </p:cBhvr>
                                      <p:to>
                                        <p:strVal val="visible"/>
                                      </p:to>
                                    </p:set>
                                    <p:animEffect filter="fade" transition="in">
                                      <p:cBhvr>
                                        <p:cTn id="20" dur="1500"/>
                                        <p:tgtEl>
                                          <p:spTgt spid="2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5"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grpSp>
        <p:nvGrpSpPr>
          <p:cNvPr id="348" name="Image"/>
          <p:cNvGrpSpPr/>
          <p:nvPr/>
        </p:nvGrpSpPr>
        <p:grpSpPr>
          <a:xfrm>
            <a:off x="41188" y="1677711"/>
            <a:ext cx="6318856" cy="3925160"/>
            <a:chOff x="0" y="0"/>
            <a:chExt cx="6318854" cy="3925159"/>
          </a:xfrm>
        </p:grpSpPr>
        <p:pic>
          <p:nvPicPr>
            <p:cNvPr id="347" name="Image" descr="Image"/>
            <p:cNvPicPr>
              <a:picLocks noChangeAspect="1"/>
            </p:cNvPicPr>
            <p:nvPr/>
          </p:nvPicPr>
          <p:blipFill>
            <a:blip r:embed="rId3">
              <a:extLst/>
            </a:blip>
            <a:srcRect l="7905" t="6647" r="6098" b="18420"/>
            <a:stretch>
              <a:fillRect/>
            </a:stretch>
          </p:blipFill>
          <p:spPr>
            <a:xfrm>
              <a:off x="215899" y="139699"/>
              <a:ext cx="5887056" cy="3366361"/>
            </a:xfrm>
            <a:prstGeom prst="rect">
              <a:avLst/>
            </a:prstGeom>
            <a:ln>
              <a:noFill/>
            </a:ln>
            <a:effectLst/>
          </p:spPr>
        </p:pic>
        <p:pic>
          <p:nvPicPr>
            <p:cNvPr id="346" name="Image" descr="Image"/>
            <p:cNvPicPr>
              <a:picLocks noChangeAspect="0"/>
            </p:cNvPicPr>
            <p:nvPr/>
          </p:nvPicPr>
          <p:blipFill>
            <a:blip r:embed="rId4">
              <a:extLst/>
            </a:blip>
            <a:stretch>
              <a:fillRect/>
            </a:stretch>
          </p:blipFill>
          <p:spPr>
            <a:xfrm>
              <a:off x="0" y="0"/>
              <a:ext cx="6318855" cy="3925160"/>
            </a:xfrm>
            <a:prstGeom prst="rect">
              <a:avLst/>
            </a:prstGeom>
            <a:effectLst/>
          </p:spPr>
        </p:pic>
      </p:grpSp>
      <p:grpSp>
        <p:nvGrpSpPr>
          <p:cNvPr id="351" name="Daniel 1:20–21 (NKJV)…"/>
          <p:cNvGrpSpPr/>
          <p:nvPr/>
        </p:nvGrpSpPr>
        <p:grpSpPr>
          <a:xfrm>
            <a:off x="40348" y="5179052"/>
            <a:ext cx="6320537" cy="4521201"/>
            <a:chOff x="0" y="0"/>
            <a:chExt cx="6320535" cy="4521200"/>
          </a:xfrm>
        </p:grpSpPr>
        <p:sp>
          <p:nvSpPr>
            <p:cNvPr id="350" name="Daniel 1:20–21 (NKJV)…"/>
            <p:cNvSpPr txBox="1"/>
            <p:nvPr/>
          </p:nvSpPr>
          <p:spPr>
            <a:xfrm>
              <a:off x="215900" y="139700"/>
              <a:ext cx="5888736" cy="3962401"/>
            </a:xfrm>
            <a:prstGeom prst="rect">
              <a:avLst/>
            </a:prstGeom>
            <a:solidFill>
              <a:srgbClr val="D6D6D6"/>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100"/>
                </a:spcBef>
                <a:defRPr b="1" sz="3800">
                  <a:solidFill>
                    <a:srgbClr val="000000"/>
                  </a:solidFill>
                  <a:latin typeface="Hoefler Text"/>
                  <a:ea typeface="Hoefler Text"/>
                  <a:cs typeface="Hoefler Text"/>
                  <a:sym typeface="Hoefler Text"/>
                </a:defRPr>
              </a:pPr>
              <a:r>
                <a:t>Daniel 1:20–21 (NKJV)</a:t>
              </a:r>
            </a:p>
            <a:p>
              <a:pPr defTabSz="457200">
                <a:spcBef>
                  <a:spcPts val="1100"/>
                </a:spcBef>
                <a:defRPr sz="2900">
                  <a:solidFill>
                    <a:srgbClr val="000000"/>
                  </a:solidFill>
                  <a:latin typeface="Hoefler Text"/>
                  <a:ea typeface="Hoefler Text"/>
                  <a:cs typeface="Hoefler Text"/>
                  <a:sym typeface="Hoefler Text"/>
                </a:defRPr>
              </a:pPr>
              <a:r>
                <a:rPr baseline="31999"/>
                <a:t>20</a:t>
              </a:r>
              <a:r>
                <a:t> And in all matters of wisdom </a:t>
              </a:r>
              <a:r>
                <a:rPr i="1"/>
                <a:t>and</a:t>
              </a:r>
              <a:r>
                <a:t> understanding about which the king examined them, he found them ten times better than all the magicians </a:t>
              </a:r>
              <a:r>
                <a:rPr i="1"/>
                <a:t>and</a:t>
              </a:r>
              <a:r>
                <a:t> astrologers who </a:t>
              </a:r>
              <a:r>
                <a:rPr i="1"/>
                <a:t>were</a:t>
              </a:r>
              <a:r>
                <a:t> in all his realm. </a:t>
              </a:r>
              <a:r>
                <a:rPr baseline="31999"/>
                <a:t>21</a:t>
              </a:r>
              <a:r>
                <a:t> Thus Daniel continued until the first year of King Cyrus.</a:t>
              </a:r>
            </a:p>
          </p:txBody>
        </p:sp>
        <p:pic>
          <p:nvPicPr>
            <p:cNvPr id="349" name="Daniel 1:20–21 (NKJV)…" descr="Daniel 1:20–21 (NKJV)…"/>
            <p:cNvPicPr>
              <a:picLocks noChangeAspect="0"/>
            </p:cNvPicPr>
            <p:nvPr/>
          </p:nvPicPr>
          <p:blipFill>
            <a:blip r:embed="rId5">
              <a:extLst/>
            </a:blip>
            <a:stretch>
              <a:fillRect/>
            </a:stretch>
          </p:blipFill>
          <p:spPr>
            <a:xfrm>
              <a:off x="-1" y="0"/>
              <a:ext cx="6320537" cy="4521201"/>
            </a:xfrm>
            <a:prstGeom prst="rect">
              <a:avLst/>
            </a:prstGeom>
            <a:effectLst/>
          </p:spPr>
        </p:pic>
      </p:grpSp>
      <p:sp>
        <p:nvSpPr>
          <p:cNvPr id="352" name="What about us,?…"/>
          <p:cNvSpPr txBox="1"/>
          <p:nvPr/>
        </p:nvSpPr>
        <p:spPr>
          <a:xfrm>
            <a:off x="6506238" y="3117627"/>
            <a:ext cx="6058538" cy="6134101"/>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500"/>
              </a:spcBef>
              <a:defRPr b="1" sz="4700">
                <a:solidFill>
                  <a:srgbClr val="FFFFFF"/>
                </a:solidFill>
                <a:latin typeface="Gill Sans"/>
                <a:ea typeface="Gill Sans"/>
                <a:cs typeface="Gill Sans"/>
                <a:sym typeface="Gill Sans"/>
              </a:defRPr>
            </a:pPr>
            <a:r>
              <a:t>What about us,?</a:t>
            </a:r>
          </a:p>
          <a:p>
            <a:pPr>
              <a:spcBef>
                <a:spcPts val="2500"/>
              </a:spcBef>
              <a:defRPr sz="4700">
                <a:solidFill>
                  <a:srgbClr val="FFFFFF"/>
                </a:solidFill>
              </a:defRPr>
            </a:pPr>
            <a:r>
              <a:t>Do we have that same level of resolve and commitment to the Lord and His work? </a:t>
            </a:r>
          </a:p>
          <a:p>
            <a:pPr>
              <a:defRPr sz="4700">
                <a:solidFill>
                  <a:srgbClr val="FFFFFF"/>
                </a:solidFill>
              </a:defRPr>
            </a:pPr>
            <a:r>
              <a:t>Would you be willing to die before compromising with the enemy?</a:t>
            </a:r>
          </a:p>
        </p:txBody>
      </p:sp>
      <p:sp>
        <p:nvSpPr>
          <p:cNvPr id="353" name="Applications"/>
          <p:cNvSpPr/>
          <p:nvPr/>
        </p:nvSpPr>
        <p:spPr>
          <a:xfrm>
            <a:off x="6376079" y="1573024"/>
            <a:ext cx="6318856" cy="1270001"/>
          </a:xfrm>
          <a:prstGeom prst="roundRect">
            <a:avLst>
              <a:gd name="adj" fmla="val 15000"/>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Applications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2"/>
                                        </p:tgtEl>
                                        <p:attrNameLst>
                                          <p:attrName>style.visibility</p:attrName>
                                        </p:attrNameLst>
                                      </p:cBhvr>
                                      <p:to>
                                        <p:strVal val="visible"/>
                                      </p:to>
                                    </p:set>
                                    <p:animEffect filter="fade" transition="in">
                                      <p:cBhvr>
                                        <p:cTn id="7" dur="15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5" name="Image" descr="Image"/>
          <p:cNvPicPr>
            <a:picLocks noChangeAspect="0"/>
          </p:cNvPicPr>
          <p:nvPr/>
        </p:nvPicPr>
        <p:blipFill>
          <a:blip r:embed="rId2">
            <a:extLst/>
          </a:blip>
          <a:stretch>
            <a:fillRect/>
          </a:stretch>
        </p:blipFill>
        <p:spPr>
          <a:xfrm>
            <a:off x="6156587" y="2168780"/>
            <a:ext cx="3713799" cy="4880183"/>
          </a:xfrm>
          <a:prstGeom prst="rect">
            <a:avLst/>
          </a:prstGeom>
          <a:ln w="12700">
            <a:miter lim="400000"/>
          </a:ln>
        </p:spPr>
      </p:pic>
      <p:pic>
        <p:nvPicPr>
          <p:cNvPr id="356" name="Image" descr="Image"/>
          <p:cNvPicPr>
            <a:picLocks noChangeAspect="0"/>
          </p:cNvPicPr>
          <p:nvPr/>
        </p:nvPicPr>
        <p:blipFill>
          <a:blip r:embed="rId3">
            <a:extLst/>
          </a:blip>
          <a:stretch>
            <a:fillRect/>
          </a:stretch>
        </p:blipFill>
        <p:spPr>
          <a:xfrm>
            <a:off x="33107" y="2168780"/>
            <a:ext cx="3713799" cy="4880183"/>
          </a:xfrm>
          <a:prstGeom prst="rect">
            <a:avLst/>
          </a:prstGeom>
          <a:ln w="12700">
            <a:miter lim="400000"/>
          </a:ln>
        </p:spPr>
      </p:pic>
      <p:pic>
        <p:nvPicPr>
          <p:cNvPr id="357" name="Image" descr="Image"/>
          <p:cNvPicPr>
            <a:picLocks noChangeAspect="1"/>
          </p:cNvPicPr>
          <p:nvPr/>
        </p:nvPicPr>
        <p:blipFill>
          <a:blip r:embed="rId4">
            <a:extLst/>
          </a:blip>
          <a:stretch>
            <a:fillRect/>
          </a:stretch>
        </p:blipFill>
        <p:spPr>
          <a:xfrm>
            <a:off x="3055280" y="2168780"/>
            <a:ext cx="3792933" cy="4880183"/>
          </a:xfrm>
          <a:prstGeom prst="rect">
            <a:avLst/>
          </a:prstGeom>
          <a:ln w="12700">
            <a:miter lim="400000"/>
          </a:ln>
        </p:spPr>
      </p:pic>
      <p:pic>
        <p:nvPicPr>
          <p:cNvPr id="358" name="Image" descr="Image"/>
          <p:cNvPicPr>
            <a:picLocks noChangeAspect="0"/>
          </p:cNvPicPr>
          <p:nvPr/>
        </p:nvPicPr>
        <p:blipFill>
          <a:blip r:embed="rId5">
            <a:extLst/>
          </a:blip>
          <a:stretch>
            <a:fillRect/>
          </a:stretch>
        </p:blipFill>
        <p:spPr>
          <a:xfrm>
            <a:off x="9178761" y="2168780"/>
            <a:ext cx="3792932" cy="4880183"/>
          </a:xfrm>
          <a:prstGeom prst="rect">
            <a:avLst/>
          </a:prstGeom>
          <a:ln w="12700">
            <a:miter lim="400000"/>
          </a:ln>
        </p:spPr>
      </p:pic>
      <p:pic>
        <p:nvPicPr>
          <p:cNvPr id="359" name="Image" descr="Image"/>
          <p:cNvPicPr>
            <a:picLocks noChangeAspect="0"/>
          </p:cNvPicPr>
          <p:nvPr/>
        </p:nvPicPr>
        <p:blipFill>
          <a:blip r:embed="rId6">
            <a:extLst/>
          </a:blip>
          <a:stretch>
            <a:fillRect/>
          </a:stretch>
        </p:blipFill>
        <p:spPr>
          <a:xfrm>
            <a:off x="1331464" y="182717"/>
            <a:ext cx="10341872" cy="1320888"/>
          </a:xfrm>
          <a:prstGeom prst="rect">
            <a:avLst/>
          </a:prstGeom>
          <a:ln w="12700">
            <a:miter lim="400000"/>
          </a:ln>
          <a:effectLst>
            <a:outerShdw sx="100000" sy="100000" kx="0" ky="0" algn="b" rotWithShape="0" blurRad="63500" dist="63500" dir="2380043">
              <a:srgbClr val="000000"/>
            </a:outerShdw>
          </a:effectLst>
        </p:spPr>
      </p:pic>
      <p:grpSp>
        <p:nvGrpSpPr>
          <p:cNvPr id="362" name="Group"/>
          <p:cNvGrpSpPr/>
          <p:nvPr/>
        </p:nvGrpSpPr>
        <p:grpSpPr>
          <a:xfrm>
            <a:off x="6156587" y="2168780"/>
            <a:ext cx="3713799" cy="7208054"/>
            <a:chOff x="0" y="0"/>
            <a:chExt cx="3713798" cy="7208053"/>
          </a:xfrm>
        </p:grpSpPr>
        <p:pic>
          <p:nvPicPr>
            <p:cNvPr id="360" name="Daniel - refused to compromise regardless of consequences - so can we!" descr="Daniel - refused to compromise regardless of consequences - so can we!"/>
            <p:cNvPicPr>
              <a:picLocks noChangeAspect="0"/>
            </p:cNvPicPr>
            <p:nvPr/>
          </p:nvPicPr>
          <p:blipFill>
            <a:blip r:embed="rId7">
              <a:extLst/>
            </a:blip>
            <a:stretch>
              <a:fillRect/>
            </a:stretch>
          </p:blipFill>
          <p:spPr>
            <a:xfrm>
              <a:off x="298620" y="4299753"/>
              <a:ext cx="3149146" cy="2908301"/>
            </a:xfrm>
            <a:prstGeom prst="rect">
              <a:avLst/>
            </a:prstGeom>
            <a:effectLst>
              <a:outerShdw sx="100000" sy="100000" kx="0" ky="0" algn="b" rotWithShape="0" blurRad="63500" dist="63500" dir="2380043">
                <a:srgbClr val="000000"/>
              </a:outerShdw>
            </a:effectLst>
          </p:spPr>
        </p:pic>
        <p:pic>
          <p:nvPicPr>
            <p:cNvPr id="361" name="Image" descr="Image"/>
            <p:cNvPicPr>
              <a:picLocks noChangeAspect="0"/>
            </p:cNvPicPr>
            <p:nvPr/>
          </p:nvPicPr>
          <p:blipFill>
            <a:blip r:embed="rId2">
              <a:extLst/>
            </a:blip>
            <a:stretch>
              <a:fillRect/>
            </a:stretch>
          </p:blipFill>
          <p:spPr>
            <a:xfrm>
              <a:off x="0" y="0"/>
              <a:ext cx="3713799" cy="4880183"/>
            </a:xfrm>
            <a:prstGeom prst="rect">
              <a:avLst/>
            </a:prstGeom>
            <a:ln w="12700" cap="flat">
              <a:noFill/>
              <a:miter lim="400000"/>
            </a:ln>
            <a:effectLst/>
          </p:spPr>
        </p:pic>
      </p:grpSp>
      <p:grpSp>
        <p:nvGrpSpPr>
          <p:cNvPr id="365" name="Group"/>
          <p:cNvGrpSpPr/>
          <p:nvPr/>
        </p:nvGrpSpPr>
        <p:grpSpPr>
          <a:xfrm>
            <a:off x="33107" y="2168780"/>
            <a:ext cx="3713799" cy="7208054"/>
            <a:chOff x="0" y="0"/>
            <a:chExt cx="3713798" cy="7208053"/>
          </a:xfrm>
        </p:grpSpPr>
        <p:pic>
          <p:nvPicPr>
            <p:cNvPr id="363" name="Image" descr="Image"/>
            <p:cNvPicPr>
              <a:picLocks noChangeAspect="0"/>
            </p:cNvPicPr>
            <p:nvPr/>
          </p:nvPicPr>
          <p:blipFill>
            <a:blip r:embed="rId3">
              <a:extLst/>
            </a:blip>
            <a:stretch>
              <a:fillRect/>
            </a:stretch>
          </p:blipFill>
          <p:spPr>
            <a:xfrm>
              <a:off x="0" y="0"/>
              <a:ext cx="3713799" cy="4880183"/>
            </a:xfrm>
            <a:prstGeom prst="rect">
              <a:avLst/>
            </a:prstGeom>
            <a:ln w="12700" cap="flat">
              <a:noFill/>
              <a:miter lim="400000"/>
            </a:ln>
            <a:effectLst/>
          </p:spPr>
        </p:pic>
        <p:pic>
          <p:nvPicPr>
            <p:cNvPr id="364" name="Daniel - purposed not to defile himself - so can we!" descr="Daniel - purposed not to defile himself - so can we!"/>
            <p:cNvPicPr>
              <a:picLocks noChangeAspect="0"/>
            </p:cNvPicPr>
            <p:nvPr/>
          </p:nvPicPr>
          <p:blipFill>
            <a:blip r:embed="rId8">
              <a:extLst/>
            </a:blip>
            <a:stretch>
              <a:fillRect/>
            </a:stretch>
          </p:blipFill>
          <p:spPr>
            <a:xfrm>
              <a:off x="158176" y="4299753"/>
              <a:ext cx="3149146" cy="2908301"/>
            </a:xfrm>
            <a:prstGeom prst="rect">
              <a:avLst/>
            </a:prstGeom>
            <a:effectLst>
              <a:outerShdw sx="100000" sy="100000" kx="0" ky="0" algn="b" rotWithShape="0" blurRad="63500" dist="63500" dir="2380043">
                <a:srgbClr val="000000"/>
              </a:outerShdw>
            </a:effectLst>
          </p:spPr>
        </p:pic>
      </p:grpSp>
      <p:grpSp>
        <p:nvGrpSpPr>
          <p:cNvPr id="368" name="Group"/>
          <p:cNvGrpSpPr/>
          <p:nvPr/>
        </p:nvGrpSpPr>
        <p:grpSpPr>
          <a:xfrm>
            <a:off x="3055280" y="2168780"/>
            <a:ext cx="3792933" cy="7208054"/>
            <a:chOff x="0" y="0"/>
            <a:chExt cx="3792931" cy="7208053"/>
          </a:xfrm>
        </p:grpSpPr>
        <p:pic>
          <p:nvPicPr>
            <p:cNvPr id="366" name="Image" descr="Image"/>
            <p:cNvPicPr>
              <a:picLocks noChangeAspect="1"/>
            </p:cNvPicPr>
            <p:nvPr/>
          </p:nvPicPr>
          <p:blipFill>
            <a:blip r:embed="rId4">
              <a:extLst/>
            </a:blip>
            <a:stretch>
              <a:fillRect/>
            </a:stretch>
          </p:blipFill>
          <p:spPr>
            <a:xfrm>
              <a:off x="0" y="0"/>
              <a:ext cx="3792932" cy="4880183"/>
            </a:xfrm>
            <a:prstGeom prst="rect">
              <a:avLst/>
            </a:prstGeom>
            <a:ln w="12700" cap="flat">
              <a:noFill/>
              <a:miter lim="400000"/>
            </a:ln>
            <a:effectLst/>
          </p:spPr>
        </p:pic>
        <p:pic>
          <p:nvPicPr>
            <p:cNvPr id="367" name="Daniel - was persistent in his service to God - so can we!" descr="Daniel - was persistent in his service to God - so can we!"/>
            <p:cNvPicPr>
              <a:picLocks noChangeAspect="0"/>
            </p:cNvPicPr>
            <p:nvPr/>
          </p:nvPicPr>
          <p:blipFill>
            <a:blip r:embed="rId9">
              <a:extLst/>
            </a:blip>
            <a:stretch>
              <a:fillRect/>
            </a:stretch>
          </p:blipFill>
          <p:spPr>
            <a:xfrm>
              <a:off x="370899" y="4299753"/>
              <a:ext cx="2943277" cy="2908301"/>
            </a:xfrm>
            <a:prstGeom prst="rect">
              <a:avLst/>
            </a:prstGeom>
            <a:effectLst>
              <a:outerShdw sx="100000" sy="100000" kx="0" ky="0" algn="b" rotWithShape="0" blurRad="63500" dist="63500" dir="2380043">
                <a:srgbClr val="000000"/>
              </a:outerShdw>
            </a:effectLst>
          </p:spPr>
        </p:pic>
      </p:grpSp>
      <p:grpSp>
        <p:nvGrpSpPr>
          <p:cNvPr id="371" name="Group"/>
          <p:cNvGrpSpPr/>
          <p:nvPr/>
        </p:nvGrpSpPr>
        <p:grpSpPr>
          <a:xfrm>
            <a:off x="9178761" y="2168780"/>
            <a:ext cx="3792932" cy="7208054"/>
            <a:chOff x="0" y="0"/>
            <a:chExt cx="3792931" cy="7208053"/>
          </a:xfrm>
        </p:grpSpPr>
        <p:pic>
          <p:nvPicPr>
            <p:cNvPr id="369" name="Image" descr="Image"/>
            <p:cNvPicPr>
              <a:picLocks noChangeAspect="0"/>
            </p:cNvPicPr>
            <p:nvPr/>
          </p:nvPicPr>
          <p:blipFill>
            <a:blip r:embed="rId5">
              <a:extLst/>
            </a:blip>
            <a:stretch>
              <a:fillRect/>
            </a:stretch>
          </p:blipFill>
          <p:spPr>
            <a:xfrm>
              <a:off x="0" y="0"/>
              <a:ext cx="3792932" cy="4880183"/>
            </a:xfrm>
            <a:prstGeom prst="rect">
              <a:avLst/>
            </a:prstGeom>
            <a:ln w="12700" cap="flat">
              <a:noFill/>
              <a:miter lim="400000"/>
            </a:ln>
            <a:effectLst/>
          </p:spPr>
        </p:pic>
        <p:pic>
          <p:nvPicPr>
            <p:cNvPr id="370" name="Daniel had complete &amp; continual trust in God - so can we!" descr="Daniel had complete &amp; continual trust in God - so can we!"/>
            <p:cNvPicPr>
              <a:picLocks noChangeAspect="0"/>
            </p:cNvPicPr>
            <p:nvPr/>
          </p:nvPicPr>
          <p:blipFill>
            <a:blip r:embed="rId10">
              <a:extLst/>
            </a:blip>
            <a:stretch>
              <a:fillRect/>
            </a:stretch>
          </p:blipFill>
          <p:spPr>
            <a:xfrm>
              <a:off x="485610" y="4299753"/>
              <a:ext cx="3149145" cy="2908301"/>
            </a:xfrm>
            <a:prstGeom prst="rect">
              <a:avLst/>
            </a:prstGeom>
            <a:effectLst>
              <a:outerShdw sx="100000" sy="100000" kx="0" ky="0" algn="b" rotWithShape="0" blurRad="63500" dist="63500" dir="2380043">
                <a:srgbClr val="000000"/>
              </a:outerShdw>
            </a:effectLst>
          </p:spPr>
        </p:pic>
      </p:grpSp>
      <p:sp>
        <p:nvSpPr>
          <p:cNvPr id="372" name="Purpose / Persistence / Principle / Prayer"/>
          <p:cNvSpPr txBox="1"/>
          <p:nvPr/>
        </p:nvSpPr>
        <p:spPr>
          <a:xfrm>
            <a:off x="451947" y="5518149"/>
            <a:ext cx="12100906" cy="1003301"/>
          </a:xfrm>
          <a:prstGeom prst="rect">
            <a:avLst/>
          </a:prstGeom>
          <a:ln w="12700">
            <a:miter lim="400000"/>
          </a:ln>
          <a:effectLst>
            <a:outerShdw sx="100000" sy="100000" kx="0" ky="0" algn="b" rotWithShape="0" blurRad="63500" dist="63500" dir="23800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EAEA86"/>
                </a:solidFill>
                <a:effectLst>
                  <a:outerShdw sx="100000" sy="100000" kx="0" ky="0" algn="b" rotWithShape="0" blurRad="63500" dist="63500" dir="2037450">
                    <a:srgbClr val="000000"/>
                  </a:outerShdw>
                </a:effectLst>
                <a:latin typeface="UnivrstyRoman Bd BT"/>
                <a:ea typeface="UnivrstyRoman Bd BT"/>
                <a:cs typeface="UnivrstyRoman Bd BT"/>
                <a:sym typeface="UnivrstyRoman Bd BT"/>
              </a:defRPr>
            </a:lvl1pPr>
          </a:lstStyle>
          <a:p>
            <a:pPr/>
            <a:r>
              <a:t>Purpose / Persistence / Principle / Prayer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8"/>
                                        </p:tgtEl>
                                        <p:attrNameLst>
                                          <p:attrName>style.visibility</p:attrName>
                                        </p:attrNameLst>
                                      </p:cBhvr>
                                      <p:to>
                                        <p:strVal val="visible"/>
                                      </p:to>
                                    </p:set>
                                    <p:animEffect filter="fade" transition="in">
                                      <p:cBhvr>
                                        <p:cTn id="7" dur="75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62"/>
                                        </p:tgtEl>
                                        <p:attrNameLst>
                                          <p:attrName>style.visibility</p:attrName>
                                        </p:attrNameLst>
                                      </p:cBhvr>
                                      <p:to>
                                        <p:strVal val="visible"/>
                                      </p:to>
                                    </p:set>
                                    <p:animEffect filter="fade" transition="in">
                                      <p:cBhvr>
                                        <p:cTn id="12" dur="750"/>
                                        <p:tgtEl>
                                          <p:spTgt spid="36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71"/>
                                        </p:tgtEl>
                                        <p:attrNameLst>
                                          <p:attrName>style.visibility</p:attrName>
                                        </p:attrNameLst>
                                      </p:cBhvr>
                                      <p:to>
                                        <p:strVal val="visible"/>
                                      </p:to>
                                    </p:set>
                                    <p:animEffect filter="fade" transition="in">
                                      <p:cBhvr>
                                        <p:cTn id="17" dur="15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2"/>
      <p:bldP build="whole" bldLvl="1" animBg="1" rev="0" advAuto="0" spid="371" grpId="3"/>
      <p:bldP build="whole" bldLvl="1" animBg="1" rev="0" advAuto="0" spid="36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Rectangle"/>
          <p:cNvSpPr/>
          <p:nvPr/>
        </p:nvSpPr>
        <p:spPr>
          <a:xfrm>
            <a:off x="-1" y="-1"/>
            <a:ext cx="13004802" cy="9753601"/>
          </a:xfrm>
          <a:prstGeom prst="rect">
            <a:avLst/>
          </a:prstGeom>
          <a:solidFill>
            <a:srgbClr val="000000"/>
          </a:solidFill>
          <a:ln w="12700">
            <a:solidFill>
              <a:srgbClr val="000000"/>
            </a:solidFill>
          </a:ln>
          <a:effectLst>
            <a:outerShdw sx="100000" sy="100000" kx="0" ky="0" algn="b" rotWithShape="0" blurRad="76200" dist="0" dir="18900000">
              <a:srgbClr val="000000">
                <a:alpha val="80000"/>
              </a:srgbClr>
            </a:outerShdw>
          </a:effectLst>
        </p:spPr>
        <p:txBody>
          <a:bodyPr lIns="50800" tIns="50800" rIns="50800" bIns="50800" anchor="ctr"/>
          <a:lstStyle/>
          <a:p>
            <a:pPr>
              <a:defRPr sz="2400">
                <a:solidFill>
                  <a:srgbClr val="FFFFFF"/>
                </a:solidFill>
                <a:effectLst>
                  <a:outerShdw sx="100000" sy="100000" kx="0" ky="0" algn="b" rotWithShape="0" blurRad="25400" dist="23998" dir="2700000">
                    <a:srgbClr val="000000">
                      <a:alpha val="31034"/>
                    </a:srgbClr>
                  </a:outerShdw>
                </a:effectLst>
                <a:latin typeface="Helvetica Light"/>
                <a:ea typeface="Helvetica Light"/>
                <a:cs typeface="Helvetica Light"/>
                <a:sym typeface="Helvetica Ligh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6" name="Image" descr="Image"/>
          <p:cNvPicPr>
            <a:picLocks noChangeAspect="1"/>
          </p:cNvPicPr>
          <p:nvPr>
            <p:ph type="pic" idx="13"/>
          </p:nvPr>
        </p:nvPicPr>
        <p:blipFill>
          <a:blip r:embed="rId2">
            <a:extLst/>
          </a:blip>
          <a:srcRect l="17655" t="6873" r="17655" b="6873"/>
          <a:stretch>
            <a:fillRect/>
          </a:stretch>
        </p:blipFill>
        <p:spPr>
          <a:prstGeom prst="rect">
            <a:avLst/>
          </a:prstGeom>
        </p:spPr>
      </p:pic>
      <p:sp>
        <p:nvSpPr>
          <p:cNvPr id="377" name="Introduction"/>
          <p:cNvSpPr txBox="1"/>
          <p:nvPr/>
        </p:nvSpPr>
        <p:spPr>
          <a:xfrm>
            <a:off x="5234247" y="4747107"/>
            <a:ext cx="5348296" cy="128993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A29A85"/>
              </a:buClr>
              <a:defRPr sz="79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Introduction</a:t>
            </a:r>
          </a:p>
        </p:txBody>
      </p:sp>
      <p:sp>
        <p:nvSpPr>
          <p:cNvPr id="378" name="Charts by Don McClain…"/>
          <p:cNvSpPr txBox="1"/>
          <p:nvPr/>
        </p:nvSpPr>
        <p:spPr>
          <a:xfrm>
            <a:off x="488999" y="6421570"/>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20,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4"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Psalm 119:105–112 (NKJV)…"/>
          <p:cNvSpPr txBox="1"/>
          <p:nvPr/>
        </p:nvSpPr>
        <p:spPr>
          <a:xfrm>
            <a:off x="349961" y="-152400"/>
            <a:ext cx="12304878" cy="85344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defRPr>
            </a:pPr>
            <a:r>
              <a:t>Psalm 119:105–112 (NKJV)</a:t>
            </a:r>
          </a:p>
          <a:p>
            <a:pPr defTabSz="457200">
              <a:defRPr sz="5500">
                <a:solidFill>
                  <a:srgbClr val="FFFFFF"/>
                </a:solidFill>
                <a:effectLst>
                  <a:outerShdw sx="100000" sy="100000" kx="0" ky="0" algn="b" rotWithShape="0" blurRad="63500" dist="63500" dir="1713171">
                    <a:srgbClr val="000000"/>
                  </a:outerShdw>
                </a:effectLst>
                <a:latin typeface="Hoefler Text"/>
                <a:ea typeface="Hoefler Text"/>
                <a:cs typeface="Hoefler Text"/>
                <a:sym typeface="Hoefler Text"/>
              </a:defRPr>
            </a:pPr>
            <a:r>
              <a:rPr baseline="31999"/>
              <a:t>105</a:t>
            </a:r>
            <a:r>
              <a:t> Your word </a:t>
            </a:r>
            <a:r>
              <a:rPr i="1"/>
              <a:t>is</a:t>
            </a:r>
            <a:r>
              <a:t> a lamp to my feet And a light to my path. </a:t>
            </a:r>
            <a:r>
              <a:rPr baseline="31999"/>
              <a:t>106</a:t>
            </a:r>
            <a:r>
              <a:t> I have sworn and confirmed That I will keep Your righteous judgments. </a:t>
            </a:r>
            <a:r>
              <a:rPr baseline="31999"/>
              <a:t>107</a:t>
            </a:r>
            <a:r>
              <a:t> I am afflicted very much; Revive me, O Lord, according to Your word. </a:t>
            </a:r>
            <a:r>
              <a:rPr baseline="31999"/>
              <a:t>108</a:t>
            </a:r>
            <a:r>
              <a:t> Accept, I pray, the freewill offerings of my mouth, O Lord, And teach me Your judgments.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Psalm 119:105–112 (NKJV)…"/>
          <p:cNvSpPr txBox="1"/>
          <p:nvPr/>
        </p:nvSpPr>
        <p:spPr>
          <a:xfrm>
            <a:off x="349961" y="-152400"/>
            <a:ext cx="12304878" cy="94869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defRPr>
            </a:pPr>
            <a:r>
              <a:t>Psalm 119:105–112 (NKJV)</a:t>
            </a:r>
          </a:p>
          <a:p>
            <a:pPr defTabSz="457200">
              <a:defRPr sz="5600">
                <a:solidFill>
                  <a:srgbClr val="FFFFFF"/>
                </a:solidFill>
                <a:effectLst>
                  <a:outerShdw sx="100000" sy="100000" kx="0" ky="0" algn="b" rotWithShape="0" blurRad="63500" dist="63500" dir="1713171">
                    <a:srgbClr val="000000"/>
                  </a:outerShdw>
                </a:effectLst>
                <a:latin typeface="Hoefler Text"/>
                <a:ea typeface="Hoefler Text"/>
                <a:cs typeface="Hoefler Text"/>
                <a:sym typeface="Hoefler Text"/>
              </a:defRPr>
            </a:pPr>
            <a:r>
              <a:rPr baseline="31999"/>
              <a:t>109</a:t>
            </a:r>
            <a:r>
              <a:t> My life </a:t>
            </a:r>
            <a:r>
              <a:rPr i="1"/>
              <a:t>is</a:t>
            </a:r>
            <a:r>
              <a:t> continually in my hand, Yet I do not forget Your law. </a:t>
            </a:r>
            <a:r>
              <a:rPr baseline="31999"/>
              <a:t>110</a:t>
            </a:r>
            <a:r>
              <a:t> The wicked have laid a snare for me, Yet I have not strayed from Your precepts. </a:t>
            </a:r>
            <a:r>
              <a:rPr baseline="31999"/>
              <a:t>111</a:t>
            </a:r>
            <a:r>
              <a:t> Your testimonies I have taken as a heritage forever, For they </a:t>
            </a:r>
            <a:r>
              <a:rPr i="1"/>
              <a:t>are</a:t>
            </a:r>
            <a:r>
              <a:t> the rejoicing of my heart. </a:t>
            </a:r>
            <a:r>
              <a:rPr baseline="31999"/>
              <a:t>112</a:t>
            </a:r>
            <a:r>
              <a:t> I have inclined my heart to perform Your statutes Forever, to the very end.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ph type="pic" idx="13"/>
          </p:nvPr>
        </p:nvPicPr>
        <p:blipFill>
          <a:blip r:embed="rId2">
            <a:extLst/>
          </a:blip>
          <a:srcRect l="0" t="9263" r="0" b="62"/>
          <a:stretch>
            <a:fillRect/>
          </a:stretch>
        </p:blipFill>
        <p:spPr>
          <a:xfrm>
            <a:off x="0" y="0"/>
            <a:ext cx="13004800" cy="9753600"/>
          </a:xfrm>
          <a:prstGeom prst="rect">
            <a:avLst/>
          </a:prstGeom>
        </p:spPr>
      </p:pic>
      <p:sp>
        <p:nvSpPr>
          <p:cNvPr id="220" name="Nearly 900 miles (1,448 km) from Babylon to Jerusalem"/>
          <p:cNvSpPr txBox="1"/>
          <p:nvPr/>
        </p:nvSpPr>
        <p:spPr>
          <a:xfrm>
            <a:off x="1153485" y="168102"/>
            <a:ext cx="1076951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400">
                <a:solidFill>
                  <a:srgbClr val="514D47"/>
                </a:solidFill>
                <a:latin typeface="Helvetica"/>
                <a:ea typeface="Helvetica"/>
                <a:cs typeface="Helvetica"/>
                <a:sym typeface="Helvetica"/>
              </a:defRPr>
            </a:lvl1pPr>
          </a:lstStyle>
          <a:p>
            <a:pPr/>
            <a:r>
              <a:t>Nearly 900 miles (1,448 km) from Babylon to Jerusalem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Image" descr="Image"/>
          <p:cNvPicPr>
            <a:picLocks noChangeAspect="1"/>
          </p:cNvPicPr>
          <p:nvPr>
            <p:ph type="pic" idx="13"/>
          </p:nvPr>
        </p:nvPicPr>
        <p:blipFill>
          <a:blip r:embed="rId2">
            <a:extLst/>
          </a:blip>
          <a:srcRect l="6588" t="0" r="0" b="0"/>
          <a:stretch>
            <a:fillRect/>
          </a:stretch>
        </p:blipFill>
        <p:spPr>
          <a:xfrm>
            <a:off x="0" y="0"/>
            <a:ext cx="13002852" cy="9753600"/>
          </a:xfrm>
          <a:prstGeom prst="rect">
            <a:avLst/>
          </a:prstGeom>
        </p:spPr>
      </p:pic>
      <p:sp>
        <p:nvSpPr>
          <p:cNvPr id="223" name="“Obedience To God Is Never Accidental”"/>
          <p:cNvSpPr txBox="1"/>
          <p:nvPr/>
        </p:nvSpPr>
        <p:spPr>
          <a:xfrm>
            <a:off x="67568" y="199301"/>
            <a:ext cx="12869664" cy="105488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A29A85"/>
              </a:buCl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“Obedience To God Is Never Accidental” </a:t>
            </a:r>
          </a:p>
        </p:txBody>
      </p:sp>
      <p:sp>
        <p:nvSpPr>
          <p:cNvPr id="224" name="Strangers In A Foreign Land"/>
          <p:cNvSpPr txBox="1"/>
          <p:nvPr/>
        </p:nvSpPr>
        <p:spPr>
          <a:xfrm>
            <a:off x="113460" y="2844269"/>
            <a:ext cx="12777880"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Clr>
                <a:srgbClr val="A29A85"/>
              </a:buClr>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Strangers In A Foreign Land</a:t>
            </a:r>
          </a:p>
        </p:txBody>
      </p:sp>
      <p:sp>
        <p:nvSpPr>
          <p:cNvPr id="225" name="Population estimated around 200,000"/>
          <p:cNvSpPr txBox="1"/>
          <p:nvPr/>
        </p:nvSpPr>
        <p:spPr>
          <a:xfrm>
            <a:off x="965155" y="3911121"/>
            <a:ext cx="11749629" cy="685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Population estimated around 200,000</a:t>
            </a:r>
          </a:p>
        </p:txBody>
      </p:sp>
      <p:sp>
        <p:nvSpPr>
          <p:cNvPr id="226" name="25’ thick walls / Art / 100 Bronze gates /"/>
          <p:cNvSpPr txBox="1"/>
          <p:nvPr/>
        </p:nvSpPr>
        <p:spPr>
          <a:xfrm>
            <a:off x="965155" y="4550667"/>
            <a:ext cx="11749629" cy="685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25’ thick walls / Art / 100 Bronze gates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5">
                                            <p:bg/>
                                          </p:spTgt>
                                        </p:tgtEl>
                                        <p:attrNameLst>
                                          <p:attrName>style.visibility</p:attrName>
                                        </p:attrNameLst>
                                      </p:cBhvr>
                                      <p:to>
                                        <p:strVal val="visible"/>
                                      </p:to>
                                    </p:set>
                                    <p:animEffect filter="fade" transition="in">
                                      <p:cBhvr>
                                        <p:cTn id="7" dur="1500"/>
                                        <p:tgtEl>
                                          <p:spTgt spid="22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5">
                                            <p:txEl>
                                              <p:pRg st="0" end="0"/>
                                            </p:txEl>
                                          </p:spTgt>
                                        </p:tgtEl>
                                        <p:attrNameLst>
                                          <p:attrName>style.visibility</p:attrName>
                                        </p:attrNameLst>
                                      </p:cBhvr>
                                      <p:to>
                                        <p:strVal val="visible"/>
                                      </p:to>
                                    </p:set>
                                    <p:animEffect filter="fade" transition="in">
                                      <p:cBhvr>
                                        <p:cTn id="10" dur="1500"/>
                                        <p:tgtEl>
                                          <p:spTgt spid="2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2" fill="hold">
                                  <p:stCondLst>
                                    <p:cond delay="0"/>
                                  </p:stCondLst>
                                  <p:iterate type="el" backwards="0">
                                    <p:tmAbs val="0"/>
                                  </p:iterate>
                                  <p:childTnLst>
                                    <p:set>
                                      <p:cBhvr>
                                        <p:cTn id="14" fill="hold"/>
                                        <p:tgtEl>
                                          <p:spTgt spid="226">
                                            <p:bg/>
                                          </p:spTgt>
                                        </p:tgtEl>
                                        <p:attrNameLst>
                                          <p:attrName>style.visibility</p:attrName>
                                        </p:attrNameLst>
                                      </p:cBhvr>
                                      <p:to>
                                        <p:strVal val="visible"/>
                                      </p:to>
                                    </p:set>
                                    <p:animEffect filter="fade" transition="in">
                                      <p:cBhvr>
                                        <p:cTn id="15" dur="1500"/>
                                        <p:tgtEl>
                                          <p:spTgt spid="226">
                                            <p:bg/>
                                          </p:spTgt>
                                        </p:tgtEl>
                                      </p:cBhvr>
                                    </p:animEffect>
                                  </p:childTnLst>
                                </p:cTn>
                              </p:par>
                              <p:par>
                                <p:cTn id="16" presetClass="entr" nodeType="withEffect" presetSubtype="0" presetID="10" grpId="2" fill="hold">
                                  <p:stCondLst>
                                    <p:cond delay="0"/>
                                  </p:stCondLst>
                                  <p:iterate type="el" backwards="0">
                                    <p:tmAbs val="0"/>
                                  </p:iterate>
                                  <p:childTnLst>
                                    <p:set>
                                      <p:cBhvr>
                                        <p:cTn id="17" fill="hold"/>
                                        <p:tgtEl>
                                          <p:spTgt spid="226">
                                            <p:txEl>
                                              <p:pRg st="0" end="0"/>
                                            </p:txEl>
                                          </p:spTgt>
                                        </p:tgtEl>
                                        <p:attrNameLst>
                                          <p:attrName>style.visibility</p:attrName>
                                        </p:attrNameLst>
                                      </p:cBhvr>
                                      <p:to>
                                        <p:strVal val="visible"/>
                                      </p:to>
                                    </p:set>
                                    <p:animEffect filter="fade" transition="in">
                                      <p:cBhvr>
                                        <p:cTn id="18" dur="1500"/>
                                        <p:tgtEl>
                                          <p:spTgt spid="22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2"/>
      <p:bldP build="p" bldLvl="5" animBg="1" rev="0" advAuto="0" spid="225"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Image" descr="Image"/>
          <p:cNvPicPr>
            <a:picLocks noChangeAspect="1"/>
          </p:cNvPicPr>
          <p:nvPr>
            <p:ph type="pic" idx="13"/>
          </p:nvPr>
        </p:nvPicPr>
        <p:blipFill>
          <a:blip r:embed="rId2">
            <a:extLst/>
          </a:blip>
          <a:srcRect l="11388" t="0" r="11388" b="0"/>
          <a:stretch>
            <a:fillRect/>
          </a:stretch>
        </p:blipFill>
        <p:spPr>
          <a:prstGeom prst="rect">
            <a:avLst/>
          </a:prstGeom>
        </p:spPr>
      </p:pic>
      <p:sp>
        <p:nvSpPr>
          <p:cNvPr id="229" name="“Obedience To God Is Never Accidental”"/>
          <p:cNvSpPr txBox="1"/>
          <p:nvPr/>
        </p:nvSpPr>
        <p:spPr>
          <a:xfrm>
            <a:off x="67568" y="199301"/>
            <a:ext cx="12869664" cy="105488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A29A85"/>
              </a:buCl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“Obedience To God Is Never Accidental” </a:t>
            </a:r>
          </a:p>
        </p:txBody>
      </p:sp>
      <p:sp>
        <p:nvSpPr>
          <p:cNvPr id="230" name="Strangers In A Foreign Land"/>
          <p:cNvSpPr txBox="1"/>
          <p:nvPr/>
        </p:nvSpPr>
        <p:spPr>
          <a:xfrm>
            <a:off x="113460" y="2844269"/>
            <a:ext cx="12777880"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Clr>
                <a:srgbClr val="A29A85"/>
              </a:buClr>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Strangers In A Foreign Land</a:t>
            </a:r>
          </a:p>
        </p:txBody>
      </p:sp>
      <p:sp>
        <p:nvSpPr>
          <p:cNvPr id="231" name="Population estimated around 200,000"/>
          <p:cNvSpPr txBox="1"/>
          <p:nvPr/>
        </p:nvSpPr>
        <p:spPr>
          <a:xfrm>
            <a:off x="965155" y="3911121"/>
            <a:ext cx="11749629" cy="685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Population estimated around 200,000</a:t>
            </a:r>
          </a:p>
        </p:txBody>
      </p:sp>
      <p:sp>
        <p:nvSpPr>
          <p:cNvPr id="232" name="25’ thick walls / Art / 100 Bronze gates /"/>
          <p:cNvSpPr txBox="1"/>
          <p:nvPr/>
        </p:nvSpPr>
        <p:spPr>
          <a:xfrm>
            <a:off x="965155" y="4550667"/>
            <a:ext cx="11749629" cy="685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25’ thick walls / Art / 100 Bronze gates / </a:t>
            </a:r>
          </a:p>
        </p:txBody>
      </p:sp>
      <p:sp>
        <p:nvSpPr>
          <p:cNvPr id="233" name="“Babylon reached its greatest glory as a city during the reign of Nebuchadnezzar II,&quot; writes University of London professor Andrew George"/>
          <p:cNvSpPr txBox="1"/>
          <p:nvPr/>
        </p:nvSpPr>
        <p:spPr>
          <a:xfrm>
            <a:off x="965155" y="5204605"/>
            <a:ext cx="11749629" cy="18542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“Babylon reached its greatest glory as a city during the reign of Nebuchadnezzar II," writes University of London professor Andrew George</a:t>
            </a:r>
          </a:p>
        </p:txBody>
      </p:sp>
      <p:sp>
        <p:nvSpPr>
          <p:cNvPr id="234" name="Daniel, Hananiah, Mishael, and Azariah witnessed this incredible modern city during its best days."/>
          <p:cNvSpPr txBox="1"/>
          <p:nvPr/>
        </p:nvSpPr>
        <p:spPr>
          <a:xfrm>
            <a:off x="965155" y="7037952"/>
            <a:ext cx="11749629" cy="1270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Clr>
                <a:srgbClr val="A29A85"/>
              </a:buClr>
              <a:buSzPct val="80000"/>
              <a:buBlip>
                <a:blip r:embed="rId4"/>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Daniel, Hananiah, Mishael, and Azariah witnessed this incredible modern city during its best days.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4">
                                            <p:bg/>
                                          </p:spTgt>
                                        </p:tgtEl>
                                        <p:attrNameLst>
                                          <p:attrName>style.visibility</p:attrName>
                                        </p:attrNameLst>
                                      </p:cBhvr>
                                      <p:to>
                                        <p:strVal val="visible"/>
                                      </p:to>
                                    </p:set>
                                    <p:animEffect filter="fade" transition="in">
                                      <p:cBhvr>
                                        <p:cTn id="7" dur="1500"/>
                                        <p:tgtEl>
                                          <p:spTgt spid="23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4">
                                            <p:txEl>
                                              <p:pRg st="0" end="0"/>
                                            </p:txEl>
                                          </p:spTgt>
                                        </p:tgtEl>
                                        <p:attrNameLst>
                                          <p:attrName>style.visibility</p:attrName>
                                        </p:attrNameLst>
                                      </p:cBhvr>
                                      <p:to>
                                        <p:strVal val="visible"/>
                                      </p:to>
                                    </p:set>
                                    <p:animEffect filter="fade" transition="in">
                                      <p:cBhvr>
                                        <p:cTn id="10" dur="1500"/>
                                        <p:tgtEl>
                                          <p:spTgt spid="234">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extLst/>
          </a:blip>
          <a:stretch>
            <a:fillRect/>
          </a:stretch>
        </p:blipFill>
        <p:spPr>
          <a:xfrm>
            <a:off x="1661835" y="112827"/>
            <a:ext cx="9910412" cy="9753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Image" descr="Image"/>
          <p:cNvPicPr>
            <a:picLocks noChangeAspect="1"/>
          </p:cNvPicPr>
          <p:nvPr>
            <p:ph type="pic" idx="13"/>
          </p:nvPr>
        </p:nvPicPr>
        <p:blipFill>
          <a:blip r:embed="rId2">
            <a:extLst/>
          </a:blip>
          <a:srcRect l="19916" t="0" r="19916" b="0"/>
          <a:stretch>
            <a:fillRect/>
          </a:stretch>
        </p:blipFill>
        <p:spPr>
          <a:prstGeom prst="rect">
            <a:avLst/>
          </a:prstGeom>
        </p:spPr>
      </p:pic>
      <p:sp>
        <p:nvSpPr>
          <p:cNvPr id="239" name="At its heart was Esagila, a huge sanctuary complex which contained the temple of Marduk, and E-Temen-an-ki, the great ziggurat of Babylon"/>
          <p:cNvSpPr txBox="1"/>
          <p:nvPr/>
        </p:nvSpPr>
        <p:spPr>
          <a:xfrm>
            <a:off x="229257" y="7141445"/>
            <a:ext cx="12905012" cy="1875266"/>
          </a:xfrm>
          <a:prstGeom prst="rect">
            <a:avLst/>
          </a:prstGeom>
          <a:solidFill>
            <a:srgbClr val="808785">
              <a:alpha val="69697"/>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4100">
                <a:solidFill>
                  <a:srgbClr val="FFFFE0"/>
                </a:solidFill>
                <a:effectLst>
                  <a:outerShdw sx="100000" sy="100000" kx="0" ky="0" algn="b" rotWithShape="0" blurRad="12700" dist="63500" dir="18900000">
                    <a:srgbClr val="000000"/>
                  </a:outerShdw>
                </a:effectLst>
                <a:latin typeface="Arial"/>
                <a:ea typeface="Arial"/>
                <a:cs typeface="Arial"/>
                <a:sym typeface="Arial"/>
              </a:defRPr>
            </a:lvl1pPr>
          </a:lstStyle>
          <a:p>
            <a:pPr/>
            <a:r>
              <a:t>At its heart was Esagila, a huge sanctuary complex which contained the temple of Marduk, and E-Temen-an-ki, the great ziggurat of Babylon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42" name="Daniel 1:1–2 (NKJV)…"/>
          <p:cNvSpPr txBox="1"/>
          <p:nvPr/>
        </p:nvSpPr>
        <p:spPr>
          <a:xfrm>
            <a:off x="432691" y="1355720"/>
            <a:ext cx="5483633" cy="810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500">
                <a:solidFill>
                  <a:srgbClr val="000000"/>
                </a:solidFill>
                <a:latin typeface="Hoefler Text"/>
                <a:ea typeface="Hoefler Text"/>
                <a:cs typeface="Hoefler Text"/>
                <a:sym typeface="Hoefler Text"/>
              </a:defRPr>
            </a:pPr>
            <a:r>
              <a:t>Daniel 1:1–2 (NKJV)</a:t>
            </a:r>
          </a:p>
          <a:p>
            <a:pPr defTabSz="457200">
              <a:defRPr sz="3500">
                <a:solidFill>
                  <a:srgbClr val="000000"/>
                </a:solidFill>
                <a:latin typeface="Hoefler Text"/>
                <a:ea typeface="Hoefler Text"/>
                <a:cs typeface="Hoefler Text"/>
                <a:sym typeface="Hoefler Text"/>
              </a:defRPr>
            </a:pPr>
            <a:r>
              <a:rPr baseline="31999"/>
              <a:t>1</a:t>
            </a:r>
            <a:r>
              <a:t> In the third year of the reign of Jehoiakim king of Judah, Nebuchadnezzar king of Babylon came to Jerusalem and besieged it. </a:t>
            </a:r>
            <a:r>
              <a:rPr baseline="31999"/>
              <a:t>2</a:t>
            </a:r>
            <a:r>
              <a:t> And the Lord gave Jehoiakim king of Judah into his hand, with some of the articles of the house of God, which he carried into the land of Shinar to the house of his god; and he brought the articles into the treasure house of his god.</a:t>
            </a:r>
          </a:p>
        </p:txBody>
      </p:sp>
      <p:sp>
        <p:nvSpPr>
          <p:cNvPr id="243" name="Dark Days For Judah …"/>
          <p:cNvSpPr/>
          <p:nvPr/>
        </p:nvSpPr>
        <p:spPr>
          <a:xfrm>
            <a:off x="6255882" y="1679068"/>
            <a:ext cx="6252692" cy="1270001"/>
          </a:xfrm>
          <a:prstGeom prst="roundRect">
            <a:avLst>
              <a:gd name="adj" fmla="val 15000"/>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a:solidFill>
                  <a:srgbClr val="FFFFFF"/>
                </a:solidFill>
                <a:latin typeface="Gill Sans"/>
                <a:ea typeface="Gill Sans"/>
                <a:cs typeface="Gill Sans"/>
                <a:sym typeface="Gill Sans"/>
              </a:defRPr>
            </a:lvl1pPr>
          </a:lstStyle>
          <a:p>
            <a:pPr/>
            <a:r>
              <a:t>Dark Days For Judah …</a:t>
            </a:r>
          </a:p>
        </p:txBody>
      </p:sp>
      <p:sp>
        <p:nvSpPr>
          <p:cNvPr id="244" name="Third year of Jehoiakim, the 17th king of Judah, eldest son of Josiah (cf. 2 Chron. 36:2 with 2 Chron. 36:5). cf(Jer 25:1; Jer 46:2) - reigned from 609-598 BC…"/>
          <p:cNvSpPr txBox="1"/>
          <p:nvPr/>
        </p:nvSpPr>
        <p:spPr>
          <a:xfrm>
            <a:off x="6417508" y="3345385"/>
            <a:ext cx="6252691"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4"/>
              </a:buBlip>
              <a:defRPr sz="3200">
                <a:latin typeface="Century Gothic"/>
                <a:ea typeface="Century Gothic"/>
                <a:cs typeface="Century Gothic"/>
                <a:sym typeface="Century Gothic"/>
              </a:defRPr>
            </a:pPr>
            <a:r>
              <a:t>Third year of </a:t>
            </a:r>
            <a:r>
              <a:rPr b="1"/>
              <a:t>Jehoiakim</a:t>
            </a:r>
            <a:r>
              <a:t>, the 17th </a:t>
            </a:r>
            <a:r>
              <a:rPr b="1"/>
              <a:t>king of Judah,</a:t>
            </a:r>
            <a:r>
              <a:t> eldest son of Josiah (cf. 2 Chron. 36:2 with 2 Chron. 36:5). cf(Jer 25:1; Jer 46:2) - reigned from 609-598 BC</a:t>
            </a:r>
          </a:p>
          <a:p>
            <a:pPr marL="685800" indent="-685800" algn="l">
              <a:spcBef>
                <a:spcPts val="1500"/>
              </a:spcBef>
              <a:buSzPct val="77000"/>
              <a:buBlip>
                <a:blip r:embed="rId4"/>
              </a:buBlip>
              <a:defRPr sz="3200">
                <a:latin typeface="Century Gothic"/>
                <a:ea typeface="Century Gothic"/>
                <a:cs typeface="Century Gothic"/>
                <a:sym typeface="Century Gothic"/>
              </a:defRPr>
            </a:pPr>
            <a:r>
              <a:t>The LORD gave Jerusalem to Nebuchadnezzar —  vs 2; God’s judgment on  His disobedient people (cf. Jer. 27:6; Hab. 1:6; Dt. 28:49–68)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animEffect filter="fade" transition="in">
                                      <p:cBhvr>
                                        <p:cTn id="7" dur="1500"/>
                                        <p:tgtEl>
                                          <p:spTgt spid="24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4">
                                            <p:txEl>
                                              <p:pRg st="0" end="0"/>
                                            </p:txEl>
                                          </p:spTgt>
                                        </p:tgtEl>
                                        <p:attrNameLst>
                                          <p:attrName>style.visibility</p:attrName>
                                        </p:attrNameLst>
                                      </p:cBhvr>
                                      <p:to>
                                        <p:strVal val="visible"/>
                                      </p:to>
                                    </p:set>
                                    <p:animEffect filter="fade" transition="in">
                                      <p:cBhvr>
                                        <p:cTn id="10" dur="1500"/>
                                        <p:tgtEl>
                                          <p:spTgt spid="2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4">
                                            <p:txEl>
                                              <p:pRg st="1" end="1"/>
                                            </p:txEl>
                                          </p:spTgt>
                                        </p:tgtEl>
                                        <p:attrNameLst>
                                          <p:attrName>style.visibility</p:attrName>
                                        </p:attrNameLst>
                                      </p:cBhvr>
                                      <p:to>
                                        <p:strVal val="visible"/>
                                      </p:to>
                                    </p:set>
                                    <p:animEffect filter="fade" transition="in">
                                      <p:cBhvr>
                                        <p:cTn id="15" dur="1500"/>
                                        <p:tgtEl>
                                          <p:spTgt spid="24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6" name="“Obedience To God Is Never Accidental”" descr="“Obedience To God Is Never Accidental”"/>
          <p:cNvPicPr>
            <a:picLocks noChangeAspect="0"/>
          </p:cNvPicPr>
          <p:nvPr/>
        </p:nvPicPr>
        <p:blipFill>
          <a:blip r:embed="rId2">
            <a:extLst/>
          </a:blip>
          <a:stretch>
            <a:fillRect/>
          </a:stretch>
        </p:blipFill>
        <p:spPr>
          <a:xfrm>
            <a:off x="-67814" y="-150144"/>
            <a:ext cx="13140428" cy="1728379"/>
          </a:xfrm>
          <a:prstGeom prst="rect">
            <a:avLst/>
          </a:prstGeom>
          <a:effectLst>
            <a:outerShdw sx="100000" sy="100000" kx="0" ky="0" algn="b" rotWithShape="0" blurRad="63500" dist="25400" dir="5400000">
              <a:srgbClr val="000000">
                <a:alpha val="96047"/>
              </a:srgbClr>
            </a:outerShdw>
          </a:effectLst>
        </p:spPr>
      </p:pic>
      <p:sp>
        <p:nvSpPr>
          <p:cNvPr id="247" name="Daniel 1:1–2 (NKJV)…"/>
          <p:cNvSpPr txBox="1"/>
          <p:nvPr/>
        </p:nvSpPr>
        <p:spPr>
          <a:xfrm>
            <a:off x="432691" y="1355720"/>
            <a:ext cx="5483633" cy="810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500">
                <a:solidFill>
                  <a:srgbClr val="000000"/>
                </a:solidFill>
                <a:latin typeface="Hoefler Text"/>
                <a:ea typeface="Hoefler Text"/>
                <a:cs typeface="Hoefler Text"/>
                <a:sym typeface="Hoefler Text"/>
              </a:defRPr>
            </a:pPr>
            <a:r>
              <a:t>Daniel 1:1–2 (NKJV)</a:t>
            </a:r>
          </a:p>
          <a:p>
            <a:pPr defTabSz="457200">
              <a:defRPr sz="3500">
                <a:solidFill>
                  <a:srgbClr val="000000"/>
                </a:solidFill>
                <a:latin typeface="Hoefler Text"/>
                <a:ea typeface="Hoefler Text"/>
                <a:cs typeface="Hoefler Text"/>
                <a:sym typeface="Hoefler Text"/>
              </a:defRPr>
            </a:pPr>
            <a:r>
              <a:rPr baseline="31999"/>
              <a:t>1</a:t>
            </a:r>
            <a:r>
              <a:t> In the third year of the reign of Jehoiakim king of Judah, Nebuchadnezzar king of Babylon came to Jerusalem and besieged it. </a:t>
            </a:r>
            <a:r>
              <a:rPr baseline="31999"/>
              <a:t>2</a:t>
            </a:r>
            <a:r>
              <a:t> And the Lord gave Jehoiakim king of Judah into his hand, with some of the articles of the house of God, which he carried into the land of Shinar to the house of his god; and he brought the articles into the treasure house of his god.</a:t>
            </a:r>
          </a:p>
        </p:txBody>
      </p:sp>
      <p:sp>
        <p:nvSpPr>
          <p:cNvPr id="248" name="Dark Days For Judah …"/>
          <p:cNvSpPr/>
          <p:nvPr/>
        </p:nvSpPr>
        <p:spPr>
          <a:xfrm>
            <a:off x="6255882" y="1679068"/>
            <a:ext cx="6252692" cy="1270001"/>
          </a:xfrm>
          <a:prstGeom prst="roundRect">
            <a:avLst>
              <a:gd name="adj" fmla="val 15000"/>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a:solidFill>
                  <a:srgbClr val="FFFFFF"/>
                </a:solidFill>
                <a:latin typeface="Gill Sans"/>
                <a:ea typeface="Gill Sans"/>
                <a:cs typeface="Gill Sans"/>
                <a:sym typeface="Gill Sans"/>
              </a:defRPr>
            </a:lvl1pPr>
          </a:lstStyle>
          <a:p>
            <a:pPr/>
            <a:r>
              <a:t>Dark Days For Judah …</a:t>
            </a:r>
          </a:p>
        </p:txBody>
      </p:sp>
      <p:sp>
        <p:nvSpPr>
          <p:cNvPr id="249" name="“Shinar” the old name of Babylonia (Gen 11:2; Gen 14:1; Isa 11:11; Zech 5:11). Nebuchadnezzar took only &quot;part of the vessels,&quot;…"/>
          <p:cNvSpPr txBox="1"/>
          <p:nvPr/>
        </p:nvSpPr>
        <p:spPr>
          <a:xfrm>
            <a:off x="6417507" y="3345386"/>
            <a:ext cx="6252692"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7000"/>
              <a:buBlip>
                <a:blip r:embed="rId4"/>
              </a:buBlip>
              <a:defRPr sz="3200">
                <a:latin typeface="Century Gothic"/>
                <a:ea typeface="Century Gothic"/>
                <a:cs typeface="Century Gothic"/>
                <a:sym typeface="Century Gothic"/>
              </a:defRPr>
            </a:pPr>
            <a:r>
              <a:t>“</a:t>
            </a:r>
            <a:r>
              <a:rPr b="1"/>
              <a:t>Shinar</a:t>
            </a:r>
            <a:r>
              <a:t>” the old name of Babylonia (Gen 11:2; Gen 14:1; Isa 11:11; Zech 5:11). Nebuchadnezzar took only "part of the vessels," </a:t>
            </a:r>
          </a:p>
          <a:p>
            <a:pPr marL="685800" indent="-685800" algn="l">
              <a:spcBef>
                <a:spcPts val="1500"/>
              </a:spcBef>
              <a:buSzPct val="77000"/>
              <a:buBlip>
                <a:blip r:embed="rId4"/>
              </a:buBlip>
              <a:defRPr sz="3200">
                <a:latin typeface="Century Gothic"/>
                <a:ea typeface="Century Gothic"/>
                <a:cs typeface="Century Gothic"/>
                <a:sym typeface="Century Gothic"/>
              </a:defRPr>
            </a:pPr>
            <a:r>
              <a:t>“</a:t>
            </a:r>
            <a:r>
              <a:rPr b="1"/>
              <a:t>His god</a:t>
            </a:r>
            <a:r>
              <a:t>” — Bel, also called Marduk, the chief god of the Babylonians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fade" transition="in">
                                      <p:cBhvr>
                                        <p:cTn id="7" dur="1500"/>
                                        <p:tgtEl>
                                          <p:spTgt spid="24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