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image" Target="../media/image8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157638500_2257x3000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 b="0"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9050"/>
            <a:ext cx="13017500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2606932" y="497185"/>
            <a:ext cx="397868" cy="377230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2275839" y="2167466"/>
            <a:ext cx="8669868" cy="2673210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lnSpc>
                <a:spcPct val="95000"/>
              </a:lnSpc>
              <a:defRPr b="0" sz="7600">
                <a:solidFill>
                  <a:srgbClr val="66CC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2393244" y="5797973"/>
            <a:ext cx="8335717" cy="17881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1632419" y="8886613"/>
            <a:ext cx="397022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200" y="-1"/>
            <a:ext cx="1625601" cy="109728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/>
          <p:nvPr>
            <p:ph type="title"/>
          </p:nvPr>
        </p:nvSpPr>
        <p:spPr>
          <a:xfrm>
            <a:off x="-1" y="-1"/>
            <a:ext cx="11487575" cy="1083735"/>
          </a:xfrm>
          <a:prstGeom prst="rect">
            <a:avLst/>
          </a:prstGeom>
          <a:gradFill>
            <a:gsLst>
              <a:gs pos="0">
                <a:srgbClr val="000010">
                  <a:alpha val="50999"/>
                </a:srgbClr>
              </a:gs>
              <a:gs pos="50000">
                <a:srgbClr val="000066">
                  <a:alpha val="60000"/>
                </a:srgbClr>
              </a:gs>
              <a:gs pos="100000">
                <a:srgbClr val="000010">
                  <a:alpha val="50999"/>
                </a:srgbClr>
              </a:gs>
            </a:gsLst>
            <a:lin ang="16200000"/>
          </a:gradFill>
        </p:spPr>
        <p:txBody>
          <a:bodyPr lIns="65023" tIns="65023" rIns="65023" bIns="65023"/>
          <a:lstStyle>
            <a:lvl1pPr defTabSz="1300480">
              <a:defRPr b="0" sz="6200">
                <a:solidFill>
                  <a:srgbClr val="66CC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636031" y="-1"/>
            <a:ext cx="368770" cy="352002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 sz="1600"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-1" y="-1"/>
            <a:ext cx="13004802" cy="1083735"/>
          </a:xfrm>
          <a:prstGeom prst="rect">
            <a:avLst/>
          </a:prstGeom>
          <a:gradFill>
            <a:gsLst>
              <a:gs pos="0">
                <a:srgbClr val="76765E">
                  <a:alpha val="0"/>
                </a:srgbClr>
              </a:gs>
              <a:gs pos="100000">
                <a:srgbClr val="FFFFCC">
                  <a:alpha val="0"/>
                </a:srgbClr>
              </a:gs>
            </a:gsLst>
            <a:lin ang="16200000"/>
          </a:gradFill>
        </p:spPr>
        <p:txBody>
          <a:bodyPr lIns="65023" tIns="65023" rIns="65023" bIns="65023"/>
          <a:lstStyle>
            <a:lvl1pPr defTabSz="1300480">
              <a:defRPr b="0" sz="6200">
                <a:solidFill>
                  <a:srgbClr val="DFE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11957539" y="8886613"/>
            <a:ext cx="397022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BFD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300_HQ_Stunning_Wallpapers-5.jpg_elephant-bleu-2560x1600.png" descr="300_HQ_Stunning_Wallpapers-5.jpg_elephant-bleu-2560x16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9050"/>
            <a:ext cx="13017500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1295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red_black_line_v1.tiff" descr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613-old-paper-backgrounds.png" descr="613-old-paper-backgrounds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Autofit/>
          </a:bodyPr>
          <a:lstStyle>
            <a:lvl1pPr marL="8255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6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6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6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6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1.png"/><Relationship Id="rId4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tif"/><Relationship Id="rId4" Type="http://schemas.openxmlformats.org/officeDocument/2006/relationships/image" Target="../media/image11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org/coc/sermons/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tif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6.tif"/><Relationship Id="rId6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5" name="Matthew 28:19–20 (NKJV)…"/>
          <p:cNvSpPr txBox="1"/>
          <p:nvPr/>
        </p:nvSpPr>
        <p:spPr>
          <a:xfrm>
            <a:off x="248835" y="187188"/>
            <a:ext cx="12507130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818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088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Matthew 28:19–20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088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19</a:t>
            </a:r>
            <a:r>
              <a:t> Go therefore and make disciples of all the nations, baptizing them in the name of the Father and of the Son and of the Holy Spirit, </a:t>
            </a:r>
            <a:r>
              <a:rPr baseline="31999"/>
              <a:t>20</a:t>
            </a:r>
            <a:r>
              <a:t> teaching them to observe all things that I have commanded you; and lo, I am with you always, </a:t>
            </a:r>
            <a:r>
              <a:t>even</a:t>
            </a:r>
            <a:r>
              <a:t> to the end of the age.” Amen.</a:t>
            </a:r>
          </a:p>
        </p:txBody>
      </p:sp>
      <p:sp>
        <p:nvSpPr>
          <p:cNvPr id="266" name="Being A Follower of Jesus"/>
          <p:cNvSpPr txBox="1"/>
          <p:nvPr/>
        </p:nvSpPr>
        <p:spPr>
          <a:xfrm>
            <a:off x="520293" y="8547229"/>
            <a:ext cx="11964214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3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Being A Follower of Jesus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29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3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31" name="SEEKING TO SAVE the LOST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SEEKING TO SAVE the LOST</a:t>
            </a:r>
          </a:p>
        </p:txBody>
      </p:sp>
      <p:sp>
        <p:nvSpPr>
          <p:cNvPr id="332" name="Luke 15:4 (NKJV)…"/>
          <p:cNvSpPr txBox="1"/>
          <p:nvPr/>
        </p:nvSpPr>
        <p:spPr>
          <a:xfrm>
            <a:off x="5511539" y="3327830"/>
            <a:ext cx="7068889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4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Luke 15:4 (NKJV)</a:t>
            </a:r>
          </a:p>
          <a:p>
            <a:pPr defTabSz="457200">
              <a:spcBef>
                <a:spcPts val="800"/>
              </a:spcBef>
              <a:defRPr sz="43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4</a:t>
            </a:r>
            <a:r>
              <a:t> “What man of you, having a hundred sheep, if he loses one of them, does not leave the ninety-nine in the wilderness, and go after the one which is lost until he finds it?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35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3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37" name="SEEKING TO SAVE the LOST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SEEKING TO SAVE the LOST</a:t>
            </a:r>
          </a:p>
        </p:txBody>
      </p:sp>
      <p:sp>
        <p:nvSpPr>
          <p:cNvPr id="338" name="Luke 5:30–32 (NKJV)…"/>
          <p:cNvSpPr txBox="1"/>
          <p:nvPr/>
        </p:nvSpPr>
        <p:spPr>
          <a:xfrm>
            <a:off x="5511540" y="3327831"/>
            <a:ext cx="7068888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55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Luke 5:30–32 (NKJV)</a:t>
            </a:r>
          </a:p>
          <a:p>
            <a:pPr defTabSz="457200">
              <a:spcBef>
                <a:spcPts val="800"/>
              </a:spcBef>
              <a:defRPr sz="34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30</a:t>
            </a:r>
            <a:r>
              <a:t> And their scribes and the Pharisees complained against His disciples, saying, “Why do You eat and drink with tax collectors and sinners?” </a:t>
            </a:r>
            <a:r>
              <a:rPr baseline="31999"/>
              <a:t>31</a:t>
            </a:r>
            <a:r>
              <a:t> Jesus answered and said to them, “Those who are well have no need of a physician, but those who are sick. </a:t>
            </a:r>
            <a:r>
              <a:rPr baseline="31999"/>
              <a:t>32</a:t>
            </a:r>
            <a:r>
              <a:t> I have not come to call </a:t>
            </a:r>
            <a:r>
              <a:t>the</a:t>
            </a:r>
            <a:r>
              <a:t> righteous, but sinners, to repentance.”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41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4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43" name="SACRIFICING for the LOST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SACRIFICING for the LOST</a:t>
            </a:r>
          </a:p>
        </p:txBody>
      </p:sp>
      <p:sp>
        <p:nvSpPr>
          <p:cNvPr id="344" name="John 15:13 (NKJV)…"/>
          <p:cNvSpPr txBox="1"/>
          <p:nvPr/>
        </p:nvSpPr>
        <p:spPr>
          <a:xfrm>
            <a:off x="5554079" y="3099231"/>
            <a:ext cx="7068888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1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John 15:13 (NKJV)</a:t>
            </a:r>
          </a:p>
          <a:p>
            <a:pPr defTabSz="457200">
              <a:spcBef>
                <a:spcPts val="800"/>
              </a:spcBef>
              <a:defRPr sz="48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13</a:t>
            </a:r>
            <a:r>
              <a:t> Greater love has no one than this, than to lay down one’s life for his friends.</a:t>
            </a:r>
          </a:p>
          <a:p>
            <a:pPr defTabSz="457200">
              <a:spcBef>
                <a:spcPts val="800"/>
              </a:spcBef>
              <a:defRPr i="1" sz="36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cf. Luke 19:26-37 … The good Samaritan</a:t>
            </a:r>
          </a:p>
          <a:p>
            <a:pPr defTabSz="457200">
              <a:spcBef>
                <a:spcPts val="800"/>
              </a:spcBef>
              <a:defRPr i="1" sz="3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While sinners … Rom 5:8-10;  1 Jno. 4:9, 10; </a:t>
            </a:r>
          </a:p>
          <a:p>
            <a:pPr defTabSz="457200">
              <a:spcBef>
                <a:spcPts val="800"/>
              </a:spcBef>
              <a:defRPr i="1" sz="3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Shouldn’t we also … 1 Jno. 3:16; Rom 1:14</a:t>
            </a:r>
          </a:p>
          <a:p>
            <a:pPr defTabSz="457200">
              <a:spcBef>
                <a:spcPts val="800"/>
              </a:spcBef>
              <a:defRPr i="1" sz="3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Are we doing right? … 2 Kings 7:9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47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4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49" name="O To Be LIKE THEE … # 97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# 97</a:t>
            </a:r>
          </a:p>
        </p:txBody>
      </p:sp>
      <p:pic>
        <p:nvPicPr>
          <p:cNvPr id="350" name="Rounded Rectangle" descr="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9116" y="2857499"/>
            <a:ext cx="10762589" cy="683814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351" name="CARING"/>
          <p:cNvSpPr/>
          <p:nvPr/>
        </p:nvSpPr>
        <p:spPr>
          <a:xfrm>
            <a:off x="110675" y="3742601"/>
            <a:ext cx="7411641" cy="2553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6625" y="13866"/>
                </a:lnTo>
                <a:lnTo>
                  <a:pt x="185" y="13866"/>
                </a:lnTo>
                <a:cubicBezTo>
                  <a:pt x="83" y="13866"/>
                  <a:pt x="0" y="14107"/>
                  <a:pt x="0" y="14403"/>
                </a:cubicBezTo>
                <a:lnTo>
                  <a:pt x="0" y="21063"/>
                </a:lnTo>
                <a:cubicBezTo>
                  <a:pt x="0" y="21360"/>
                  <a:pt x="83" y="21600"/>
                  <a:pt x="185" y="21600"/>
                </a:cubicBezTo>
                <a:lnTo>
                  <a:pt x="7276" y="21600"/>
                </a:lnTo>
                <a:cubicBezTo>
                  <a:pt x="7379" y="21600"/>
                  <a:pt x="7461" y="21360"/>
                  <a:pt x="7461" y="21063"/>
                </a:cubicBezTo>
                <a:lnTo>
                  <a:pt x="7461" y="15363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hueOff val="1121315"/>
              <a:satOff val="18791"/>
              <a:lumOff val="21740"/>
              <a:alpha val="64691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CARING</a:t>
            </a:r>
          </a:p>
        </p:txBody>
      </p:sp>
      <p:sp>
        <p:nvSpPr>
          <p:cNvPr id="352" name="ACTIVE"/>
          <p:cNvSpPr/>
          <p:nvPr/>
        </p:nvSpPr>
        <p:spPr>
          <a:xfrm>
            <a:off x="110675" y="4982181"/>
            <a:ext cx="10260013" cy="238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4485" y="13335"/>
                </a:lnTo>
                <a:lnTo>
                  <a:pt x="134" y="13335"/>
                </a:lnTo>
                <a:cubicBezTo>
                  <a:pt x="60" y="13335"/>
                  <a:pt x="0" y="13592"/>
                  <a:pt x="0" y="13909"/>
                </a:cubicBezTo>
                <a:lnTo>
                  <a:pt x="0" y="21026"/>
                </a:lnTo>
                <a:cubicBezTo>
                  <a:pt x="0" y="21343"/>
                  <a:pt x="60" y="21600"/>
                  <a:pt x="134" y="21600"/>
                </a:cubicBezTo>
                <a:lnTo>
                  <a:pt x="5256" y="21600"/>
                </a:lnTo>
                <a:cubicBezTo>
                  <a:pt x="5330" y="21600"/>
                  <a:pt x="5390" y="21343"/>
                  <a:pt x="5390" y="21026"/>
                </a:cubicBezTo>
                <a:lnTo>
                  <a:pt x="5390" y="1496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hueOff val="-372297"/>
              <a:satOff val="10436"/>
              <a:lumOff val="13831"/>
              <a:alpha val="59104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ACTIVE</a:t>
            </a:r>
          </a:p>
        </p:txBody>
      </p:sp>
      <p:sp>
        <p:nvSpPr>
          <p:cNvPr id="353" name="SACRIFICIAL"/>
          <p:cNvSpPr/>
          <p:nvPr/>
        </p:nvSpPr>
        <p:spPr>
          <a:xfrm>
            <a:off x="110873" y="7346506"/>
            <a:ext cx="9599217" cy="1100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45" y="3653"/>
                </a:lnTo>
                <a:lnTo>
                  <a:pt x="143" y="3653"/>
                </a:lnTo>
                <a:cubicBezTo>
                  <a:pt x="64" y="3653"/>
                  <a:pt x="0" y="4211"/>
                  <a:pt x="0" y="4900"/>
                </a:cubicBezTo>
                <a:lnTo>
                  <a:pt x="0" y="20354"/>
                </a:lnTo>
                <a:cubicBezTo>
                  <a:pt x="0" y="21042"/>
                  <a:pt x="64" y="21600"/>
                  <a:pt x="143" y="21600"/>
                </a:cubicBezTo>
                <a:lnTo>
                  <a:pt x="5618" y="21600"/>
                </a:lnTo>
                <a:cubicBezTo>
                  <a:pt x="5697" y="21600"/>
                  <a:pt x="5761" y="21042"/>
                  <a:pt x="5761" y="20354"/>
                </a:cubicBezTo>
                <a:lnTo>
                  <a:pt x="5761" y="68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hueOff val="481991"/>
              <a:satOff val="11971"/>
              <a:lumOff val="19007"/>
              <a:alpha val="71216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SACRIFICIAL</a:t>
            </a:r>
          </a:p>
        </p:txBody>
      </p:sp>
      <p:sp>
        <p:nvSpPr>
          <p:cNvPr id="354" name="FOLLOWERS"/>
          <p:cNvSpPr/>
          <p:nvPr/>
        </p:nvSpPr>
        <p:spPr>
          <a:xfrm>
            <a:off x="110873" y="8607914"/>
            <a:ext cx="4013201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2" y="0"/>
                </a:moveTo>
                <a:cubicBezTo>
                  <a:pt x="153" y="0"/>
                  <a:pt x="0" y="672"/>
                  <a:pt x="0" y="1500"/>
                </a:cubicBezTo>
                <a:lnTo>
                  <a:pt x="0" y="20100"/>
                </a:lnTo>
                <a:cubicBezTo>
                  <a:pt x="0" y="20928"/>
                  <a:pt x="153" y="21600"/>
                  <a:pt x="342" y="21600"/>
                </a:cubicBezTo>
                <a:lnTo>
                  <a:pt x="13438" y="21600"/>
                </a:lnTo>
                <a:cubicBezTo>
                  <a:pt x="13627" y="21600"/>
                  <a:pt x="13780" y="20928"/>
                  <a:pt x="13780" y="20100"/>
                </a:cubicBezTo>
                <a:lnTo>
                  <a:pt x="13780" y="2747"/>
                </a:lnTo>
                <a:lnTo>
                  <a:pt x="21600" y="131"/>
                </a:lnTo>
                <a:lnTo>
                  <a:pt x="13579" y="150"/>
                </a:lnTo>
                <a:cubicBezTo>
                  <a:pt x="13536" y="62"/>
                  <a:pt x="13489" y="0"/>
                  <a:pt x="13438" y="0"/>
                </a:cubicBezTo>
                <a:lnTo>
                  <a:pt x="342" y="0"/>
                </a:lnTo>
                <a:close/>
              </a:path>
            </a:pathLst>
          </a:custGeom>
          <a:solidFill>
            <a:schemeClr val="accent3">
              <a:hueOff val="-161208"/>
              <a:satOff val="21110"/>
              <a:lumOff val="21634"/>
              <a:alpha val="71366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FOLLOWERS</a:t>
            </a:r>
          </a:p>
        </p:txBody>
      </p:sp>
      <p:sp>
        <p:nvSpPr>
          <p:cNvPr id="355" name="2nd verse . . . full of compassion, Loving, forgiving, tender and kind, Helping the helpless, cheering the fainting, Seeking the wand’ring sinner to find.”…"/>
          <p:cNvSpPr txBox="1"/>
          <p:nvPr/>
        </p:nvSpPr>
        <p:spPr>
          <a:xfrm>
            <a:off x="2420148" y="3040767"/>
            <a:ext cx="10380526" cy="647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spAutoFit/>
          </a:bodyPr>
          <a:lstStyle/>
          <a:p>
            <a:pPr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t> </a:t>
            </a:r>
            <a:r>
              <a:rPr baseline="31999" i="1">
                <a:latin typeface="Hoefler Text"/>
                <a:ea typeface="Hoefler Text"/>
                <a:cs typeface="Hoefler Text"/>
                <a:sym typeface="Hoefler Text"/>
              </a:rPr>
              <a:t>2nd verse</a:t>
            </a:r>
            <a:r>
              <a:t> .</a:t>
            </a:r>
            <a:r>
              <a:t> . . full of </a:t>
            </a:r>
            <a:r>
              <a:rPr>
                <a:solidFill>
                  <a:schemeClr val="accent6">
                    <a:hueOff val="1121315"/>
                    <a:satOff val="18791"/>
                    <a:lumOff val="21740"/>
                  </a:schemeClr>
                </a:solidFill>
              </a:rPr>
              <a:t>compassion</a:t>
            </a:r>
            <a:r>
              <a:t>, Loving, forgiving, tender and kind, Helping the helpless, cheering the fainting, </a:t>
            </a:r>
            <a:r>
              <a:rPr>
                <a:solidFill>
                  <a:schemeClr val="accent1">
                    <a:hueOff val="-372297"/>
                    <a:satOff val="10436"/>
                    <a:lumOff val="13831"/>
                  </a:schemeClr>
                </a:solidFill>
              </a:rPr>
              <a:t>Seeking the wand’ring sinner to find.</a:t>
            </a:r>
            <a:r>
              <a:t>” </a:t>
            </a:r>
          </a:p>
          <a:p>
            <a:pPr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baseline="31999" i="1">
                <a:latin typeface="Hoefler Text"/>
                <a:ea typeface="Hoefler Text"/>
                <a:cs typeface="Hoefler Text"/>
                <a:sym typeface="Hoefler Text"/>
              </a:rPr>
              <a:t>3rd verse</a:t>
            </a:r>
            <a:r>
              <a:t> </a:t>
            </a:r>
            <a:r>
              <a:t>. . . Lowly in spirit, holy and harmless, patient and brave; Meekly enduring cruel reproaches, </a:t>
            </a: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Willing to suffer, others to save </a:t>
            </a:r>
            <a:r>
              <a:t>. . . </a:t>
            </a:r>
          </a:p>
          <a:p>
            <a:pPr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baseline="31999" i="1">
                <a:latin typeface="Hoefler Text"/>
                <a:ea typeface="Hoefler Text"/>
                <a:cs typeface="Hoefler Text"/>
                <a:sym typeface="Hoefler Text"/>
              </a:rPr>
              <a:t>Chorus</a:t>
            </a:r>
            <a:r>
              <a:rPr baseline="31999"/>
              <a:t>: … </a:t>
            </a:r>
            <a:r>
              <a: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rPr>
              <a:t>Stamp Thine own image deep on my heart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" grpId="3"/>
      <p:bldP build="whole" bldLvl="1" animBg="1" rev="0" advAuto="0" spid="354" grpId="4"/>
      <p:bldP build="whole" bldLvl="1" animBg="1" rev="0" advAuto="0" spid="351" grpId="1"/>
      <p:bldP build="whole" bldLvl="1" animBg="1" rev="0" advAuto="0" spid="35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58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5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60" name="Matthew 10:24–25 (NKJV)…"/>
          <p:cNvSpPr txBox="1"/>
          <p:nvPr/>
        </p:nvSpPr>
        <p:spPr>
          <a:xfrm>
            <a:off x="5554079" y="3168179"/>
            <a:ext cx="7068888" cy="633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Matthew 10:24–25 (NKJV)</a:t>
            </a:r>
          </a:p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24</a:t>
            </a:r>
            <a:r>
              <a:t> “A disciple is not above </a:t>
            </a:r>
            <a:r>
              <a:t>his</a:t>
            </a:r>
            <a:r>
              <a:t> teacher, nor a servant above his master. </a:t>
            </a:r>
            <a:r>
              <a:rPr baseline="31999"/>
              <a:t>25</a:t>
            </a:r>
            <a:r>
              <a:t> It is enough for a disciple that he be like his teacher, and a servant like his master.</a:t>
            </a:r>
          </a:p>
          <a:p>
            <a:pPr defTabSz="457200">
              <a:spcBef>
                <a:spcPts val="800"/>
              </a:spcBef>
              <a:defRPr i="1" sz="36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(cf. 1 Peter 2:21)</a:t>
            </a:r>
          </a:p>
        </p:txBody>
      </p:sp>
      <p:sp>
        <p:nvSpPr>
          <p:cNvPr id="361" name="O To Be LIKE THEE … # 97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# 97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64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6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66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67" name="Why the Lord NEEDED to pass through Samaritan territory (1-4).…"/>
          <p:cNvSpPr txBox="1"/>
          <p:nvPr/>
        </p:nvSpPr>
        <p:spPr>
          <a:xfrm>
            <a:off x="5282581" y="3346576"/>
            <a:ext cx="7599958" cy="582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41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Why the Lord NEEDED to pass through Samaritan territory (1-4).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41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actual exchange between Jesus and this woman (5-26).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41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effect that ultimately was produced as a result of this incident (27-42).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70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7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72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73" name="A Samaritan woman well aware of the prejudices - 9…"/>
          <p:cNvSpPr txBox="1"/>
          <p:nvPr/>
        </p:nvSpPr>
        <p:spPr>
          <a:xfrm>
            <a:off x="5282581" y="3346576"/>
            <a:ext cx="7599958" cy="5956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 </a:t>
            </a:r>
            <a:r>
              <a:rPr u="sng"/>
              <a:t>Samaritan</a:t>
            </a:r>
            <a:r>
              <a:t> </a:t>
            </a:r>
            <a:r>
              <a:rPr u="sng"/>
              <a:t>woman</a:t>
            </a:r>
            <a:r>
              <a:t> well aware of the prejudices - 9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Aware of Jacob &amp; the scriptures - 12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She was a sinner - 17-18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Had some knowledge of religion - 19,20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Expected the Messiah &amp; had knowledge of Him - 25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76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7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78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79" name="Took advantage of the occasion - 7…"/>
          <p:cNvSpPr txBox="1"/>
          <p:nvPr/>
        </p:nvSpPr>
        <p:spPr>
          <a:xfrm>
            <a:off x="5282581" y="3346576"/>
            <a:ext cx="7599958" cy="5956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Took advantage of the occasion - 7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Began from established common interest - 7,10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Used occasion to discuss spiritual things - 10,13,14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Gently confronted her sin &amp; error - 16-18, 21-24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Was direct - 25,26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82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8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84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85" name="John 4:28–42 (NKJV)…"/>
          <p:cNvSpPr txBox="1"/>
          <p:nvPr/>
        </p:nvSpPr>
        <p:spPr>
          <a:xfrm>
            <a:off x="5917323" y="3302431"/>
            <a:ext cx="6705644" cy="614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John 4:28–42 (NKJV)</a:t>
            </a:r>
          </a:p>
          <a:p>
            <a:pPr defTabSz="457200">
              <a:spcBef>
                <a:spcPts val="800"/>
              </a:spcBef>
              <a:defRPr sz="40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28</a:t>
            </a:r>
            <a:r>
              <a:t> The woman then left her waterpot, went her way into the city, and said to the men, </a:t>
            </a:r>
            <a:r>
              <a:rPr baseline="31999"/>
              <a:t>29</a:t>
            </a:r>
            <a:r>
              <a:t> “Come, see a Man who told me all things that I ever did. Could this be the Christ?” </a:t>
            </a:r>
            <a:r>
              <a:rPr baseline="31999"/>
              <a:t>30</a:t>
            </a:r>
            <a:r>
              <a:t> Then they went out of the city and came to Him. …</a:t>
            </a:r>
          </a:p>
        </p:txBody>
      </p:sp>
      <p:sp>
        <p:nvSpPr>
          <p:cNvPr id="386" name="The Result"/>
          <p:cNvSpPr/>
          <p:nvPr/>
        </p:nvSpPr>
        <p:spPr>
          <a:xfrm>
            <a:off x="1901402" y="3664469"/>
            <a:ext cx="4013830" cy="1132524"/>
          </a:xfrm>
          <a:prstGeom prst="roundRect">
            <a:avLst>
              <a:gd name="adj" fmla="val 16821"/>
            </a:avLst>
          </a:prstGeom>
          <a:solidFill>
            <a:srgbClr val="73FD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The Result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89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9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91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92" name="John 4:28–42 (NKJV)…"/>
          <p:cNvSpPr txBox="1"/>
          <p:nvPr/>
        </p:nvSpPr>
        <p:spPr>
          <a:xfrm>
            <a:off x="5917323" y="3302430"/>
            <a:ext cx="6705644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John 4:28–42 (NKJV)</a:t>
            </a:r>
          </a:p>
          <a:p>
            <a:pPr defTabSz="457200">
              <a:spcBef>
                <a:spcPts val="800"/>
              </a:spcBef>
              <a:defRPr sz="36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39</a:t>
            </a:r>
            <a:r>
              <a:t> And many of the Samaritans of that city believed in Him because of the word of the woman who testified, “He told me all that I </a:t>
            </a:r>
            <a:r>
              <a:t>ever</a:t>
            </a:r>
            <a:r>
              <a:t> did.” </a:t>
            </a:r>
            <a:r>
              <a:rPr baseline="31999"/>
              <a:t>40</a:t>
            </a:r>
            <a:r>
              <a:t> So when the Samaritans had come to Him, they urged Him to stay with them; and He stayed there two days.  …</a:t>
            </a:r>
          </a:p>
        </p:txBody>
      </p:sp>
      <p:sp>
        <p:nvSpPr>
          <p:cNvPr id="393" name="The Result"/>
          <p:cNvSpPr/>
          <p:nvPr/>
        </p:nvSpPr>
        <p:spPr>
          <a:xfrm>
            <a:off x="1901402" y="3664469"/>
            <a:ext cx="4013830" cy="1132524"/>
          </a:xfrm>
          <a:prstGeom prst="roundRect">
            <a:avLst>
              <a:gd name="adj" fmla="val 16821"/>
            </a:avLst>
          </a:prstGeom>
          <a:solidFill>
            <a:srgbClr val="73FD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The Result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0" r="5555" b="10794"/>
          <a:stretch>
            <a:fillRect/>
          </a:stretch>
        </p:blipFill>
        <p:spPr>
          <a:xfrm>
            <a:off x="0" y="1072205"/>
            <a:ext cx="13004800" cy="870075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he Challenge of"/>
          <p:cNvSpPr txBox="1"/>
          <p:nvPr/>
        </p:nvSpPr>
        <p:spPr>
          <a:xfrm>
            <a:off x="82672" y="169675"/>
            <a:ext cx="683667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>
                <a:alpha val="30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>
                <a:solidFill>
                  <a:srgbClr val="596D92"/>
                </a:solidFill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The Challenge of</a:t>
            </a:r>
          </a:p>
        </p:txBody>
      </p:sp>
      <p:pic>
        <p:nvPicPr>
          <p:cNvPr id="27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5769" y="103770"/>
            <a:ext cx="7385930" cy="2957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>
                <a:alpha val="78946"/>
              </a:srgbClr>
            </a:outerShdw>
          </a:effectLst>
        </p:spPr>
      </p:pic>
      <p:pic>
        <p:nvPicPr>
          <p:cNvPr id="27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0996" y="4315418"/>
            <a:ext cx="5282808" cy="31047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>
                <a:alpha val="30781"/>
              </a:srgbClr>
            </a:outerShdw>
          </a:effectLst>
        </p:spPr>
      </p:pic>
      <p:sp>
        <p:nvSpPr>
          <p:cNvPr id="272" name="The Desperate"/>
          <p:cNvSpPr txBox="1"/>
          <p:nvPr/>
        </p:nvSpPr>
        <p:spPr>
          <a:xfrm>
            <a:off x="3989976" y="3773177"/>
            <a:ext cx="4678298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>
                <a:alpha val="30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>
                <a:solidFill>
                  <a:srgbClr val="596D92"/>
                </a:solidFill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The Desperate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96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9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98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399" name="John 4:28–42 (NKJV)…"/>
          <p:cNvSpPr txBox="1"/>
          <p:nvPr/>
        </p:nvSpPr>
        <p:spPr>
          <a:xfrm>
            <a:off x="5917323" y="3302430"/>
            <a:ext cx="6705644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John 4:28–42 (NKJV)</a:t>
            </a:r>
          </a:p>
          <a:p>
            <a:pPr defTabSz="457200">
              <a:spcBef>
                <a:spcPts val="800"/>
              </a:spcBef>
              <a:defRPr sz="37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41</a:t>
            </a:r>
            <a:r>
              <a:t> And many more believed because of His own word. </a:t>
            </a:r>
            <a:r>
              <a:rPr baseline="31999"/>
              <a:t>42</a:t>
            </a:r>
            <a:r>
              <a:t> Then they said to the woman, “Now we believe, not because of what you said, for we ourselves have heard </a:t>
            </a:r>
            <a:r>
              <a:t>Him</a:t>
            </a:r>
            <a:r>
              <a:t> and we know that this is indeed the Christ, the Savior of the world.”</a:t>
            </a:r>
          </a:p>
        </p:txBody>
      </p:sp>
      <p:sp>
        <p:nvSpPr>
          <p:cNvPr id="400" name="The Result"/>
          <p:cNvSpPr/>
          <p:nvPr/>
        </p:nvSpPr>
        <p:spPr>
          <a:xfrm>
            <a:off x="1901402" y="3664469"/>
            <a:ext cx="4013830" cy="1132524"/>
          </a:xfrm>
          <a:prstGeom prst="roundRect">
            <a:avLst>
              <a:gd name="adj" fmla="val 16821"/>
            </a:avLst>
          </a:prstGeom>
          <a:solidFill>
            <a:srgbClr val="73FD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The Result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403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40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405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406" name="The disciples marveled that Jesus was speaking with a woman — 27…"/>
          <p:cNvSpPr txBox="1"/>
          <p:nvPr/>
        </p:nvSpPr>
        <p:spPr>
          <a:xfrm>
            <a:off x="5282581" y="3346576"/>
            <a:ext cx="7599958" cy="5600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disciples marveled that Jesus was speaking with a woman — 27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disciples were more concerned with carnal things — 31-33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4"/>
              </a:buBlip>
              <a:defRPr sz="39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disciples needed to learn what is truly important — 34-38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409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41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411" name="O To Be LIKE THEE … John 4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O To Be LIKE THEE … John 4</a:t>
            </a:r>
          </a:p>
        </p:txBody>
      </p:sp>
      <p:sp>
        <p:nvSpPr>
          <p:cNvPr id="412" name="John 4:34–35 (NKJV)…"/>
          <p:cNvSpPr txBox="1"/>
          <p:nvPr/>
        </p:nvSpPr>
        <p:spPr>
          <a:xfrm>
            <a:off x="5472822" y="3302430"/>
            <a:ext cx="7150145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6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John 4:34–35 (NKJV)</a:t>
            </a:r>
          </a:p>
          <a:p>
            <a:pPr defTabSz="457200">
              <a:spcBef>
                <a:spcPts val="800"/>
              </a:spcBef>
              <a:defRPr sz="37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34</a:t>
            </a:r>
            <a:r>
              <a:t> Jesus said to them, “My food is to do the will of Him who sent Me, and to finish His work. </a:t>
            </a:r>
            <a:r>
              <a:rPr baseline="31999"/>
              <a:t>35</a:t>
            </a:r>
            <a:r>
              <a:t> Do you not say, ‘There are still four months and </a:t>
            </a:r>
            <a:r>
              <a:t>then</a:t>
            </a:r>
            <a:r>
              <a:t> comes the harvest’? Behold, I say to you, lift up your eyes and look at the fields, for they are already white for harvest!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415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sp>
        <p:nvSpPr>
          <p:cNvPr id="416" name="Luke 8:4–8 (NKJV)…"/>
          <p:cNvSpPr txBox="1"/>
          <p:nvPr/>
        </p:nvSpPr>
        <p:spPr>
          <a:xfrm>
            <a:off x="553382" y="3009899"/>
            <a:ext cx="11774944" cy="65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50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Luke 8:4–8 (NKJV)</a:t>
            </a:r>
          </a:p>
          <a:p>
            <a:pPr defTabSz="457200">
              <a:spcBef>
                <a:spcPts val="800"/>
              </a:spcBef>
              <a:defRPr sz="34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4</a:t>
            </a:r>
            <a:r>
              <a:t> And when a great multitude had gathered, and they had come to Him from every city, He spoke by a parable: </a:t>
            </a:r>
            <a:r>
              <a:rPr baseline="31999"/>
              <a:t>5</a:t>
            </a:r>
            <a:r>
              <a:t> “A sower went out to sow his seed. And as he sowed, some fell by the wayside; and it was trampled down, and the birds of the air devoured it. </a:t>
            </a:r>
            <a:r>
              <a:rPr baseline="31999"/>
              <a:t>6</a:t>
            </a:r>
            <a:r>
              <a:t> Some fell on rock; and as soon as it sprang up, it withered away because it lacked moisture. </a:t>
            </a:r>
            <a:r>
              <a:rPr baseline="31999"/>
              <a:t>7</a:t>
            </a:r>
            <a:r>
              <a:t> And some fell among thorns, and the thorns sprang up with it and choked it. </a:t>
            </a:r>
            <a:r>
              <a:rPr baseline="31999"/>
              <a:t>8</a:t>
            </a:r>
            <a:r>
              <a:t> But others fell on good ground, sprang up, and yielded a crop a hundredfold.” When He had said these things He cried, “He who has ears to hear, let him hear!”</a:t>
            </a:r>
          </a:p>
        </p:txBody>
      </p:sp>
      <p:sp>
        <p:nvSpPr>
          <p:cNvPr id="417" name="Being “Sowers of God’s Word”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Being “Sowers of God’s Word”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420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42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422" name="Matthew 4:18–20 (NKJV)…"/>
          <p:cNvSpPr txBox="1"/>
          <p:nvPr/>
        </p:nvSpPr>
        <p:spPr>
          <a:xfrm>
            <a:off x="5554079" y="3168179"/>
            <a:ext cx="7068888" cy="623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8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Matthew 4:18–20 (NKJV)</a:t>
            </a:r>
          </a:p>
          <a:p>
            <a:pPr defTabSz="457200">
              <a:spcBef>
                <a:spcPts val="800"/>
              </a:spcBef>
              <a:defRPr sz="37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18</a:t>
            </a:r>
            <a:r>
              <a:t> And Jesus, walking by the Sea of Galilee, saw two brothers, Simon called Peter, and Andrew his brother, casting a net into the sea; for they were fishermen. </a:t>
            </a:r>
            <a:r>
              <a:rPr baseline="31999"/>
              <a:t>19</a:t>
            </a:r>
            <a:r>
              <a:t> Then He said to them, “Follow Me, and I will make you fishers of men.” </a:t>
            </a:r>
            <a:r>
              <a:rPr baseline="31999"/>
              <a:t>20</a:t>
            </a:r>
            <a:r>
              <a:t> They immediately left </a:t>
            </a:r>
            <a:r>
              <a:t>their</a:t>
            </a:r>
            <a:r>
              <a:t> nets and followed Him.</a:t>
            </a:r>
          </a:p>
        </p:txBody>
      </p:sp>
      <p:sp>
        <p:nvSpPr>
          <p:cNvPr id="423" name="Being “Fisher’s of MEN”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Being “Fisher’s of MEN”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23" y="141277"/>
            <a:ext cx="12803954" cy="220638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he Challenge of"/>
          <p:cNvSpPr txBox="1"/>
          <p:nvPr/>
        </p:nvSpPr>
        <p:spPr>
          <a:xfrm>
            <a:off x="488810" y="418967"/>
            <a:ext cx="6836670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28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2166" y="298716"/>
            <a:ext cx="6952060" cy="2378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  <p:sp>
        <p:nvSpPr>
          <p:cNvPr id="429" name="Some Questions To Ponder …"/>
          <p:cNvSpPr/>
          <p:nvPr/>
        </p:nvSpPr>
        <p:spPr>
          <a:xfrm>
            <a:off x="-463175" y="2558452"/>
            <a:ext cx="6006690" cy="771219"/>
          </a:xfrm>
          <a:prstGeom prst="roundRect">
            <a:avLst>
              <a:gd name="adj" fmla="val 24701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sz="3000">
                <a:solidFill>
                  <a:srgbClr val="FFFFFF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Some Questions To Ponder …</a:t>
            </a:r>
          </a:p>
        </p:txBody>
      </p:sp>
      <p:sp>
        <p:nvSpPr>
          <p:cNvPr id="430" name="Do I know enough Scripture to help one become a Christian? __________…"/>
          <p:cNvSpPr txBox="1"/>
          <p:nvPr/>
        </p:nvSpPr>
        <p:spPr>
          <a:xfrm>
            <a:off x="5296761" y="2410715"/>
            <a:ext cx="7599958" cy="692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know enough Scripture to help one become a Christian? __________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honestly feel that I am my brother's keeper, and that his salvation may depend LARGELY upon me? __________________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Have I offered the excuse, "I DON'T KNOW HOW," for not doing personal work? 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think I can ever really learn how until I try? ________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plan to begin? ______________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23" y="141277"/>
            <a:ext cx="12803954" cy="220638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he Challenge of"/>
          <p:cNvSpPr txBox="1"/>
          <p:nvPr/>
        </p:nvSpPr>
        <p:spPr>
          <a:xfrm>
            <a:off x="488810" y="418967"/>
            <a:ext cx="6836670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3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2166" y="298716"/>
            <a:ext cx="6952060" cy="2378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  <p:sp>
        <p:nvSpPr>
          <p:cNvPr id="436" name="Some Questions To Ponder …"/>
          <p:cNvSpPr/>
          <p:nvPr/>
        </p:nvSpPr>
        <p:spPr>
          <a:xfrm>
            <a:off x="-463175" y="2558452"/>
            <a:ext cx="6006690" cy="771219"/>
          </a:xfrm>
          <a:prstGeom prst="roundRect">
            <a:avLst>
              <a:gd name="adj" fmla="val 24701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sz="3000">
                <a:solidFill>
                  <a:srgbClr val="FFFFFF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Some Questions To Ponder …</a:t>
            </a:r>
          </a:p>
        </p:txBody>
      </p:sp>
      <p:sp>
        <p:nvSpPr>
          <p:cNvPr id="437" name="How many people do I NOW have my heart set on to teach? _______…"/>
          <p:cNvSpPr txBox="1"/>
          <p:nvPr/>
        </p:nvSpPr>
        <p:spPr>
          <a:xfrm>
            <a:off x="5637074" y="2481614"/>
            <a:ext cx="6952060" cy="688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5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How many people do I NOW have my heart set on to teach? 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5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To what extent have I gone to try &amp; teach these people? ________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5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ever pray FERVENTLY that I might become a better soul winner?_____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35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DO I SINCERELY TRY to help that prayer be answered? _________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23" y="141277"/>
            <a:ext cx="12803954" cy="220638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The Challenge of"/>
          <p:cNvSpPr txBox="1"/>
          <p:nvPr/>
        </p:nvSpPr>
        <p:spPr>
          <a:xfrm>
            <a:off x="488810" y="418967"/>
            <a:ext cx="6836670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4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2166" y="298716"/>
            <a:ext cx="6952060" cy="2378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  <p:sp>
        <p:nvSpPr>
          <p:cNvPr id="443" name="Some Questions To Ponder …"/>
          <p:cNvSpPr/>
          <p:nvPr/>
        </p:nvSpPr>
        <p:spPr>
          <a:xfrm>
            <a:off x="-463175" y="2558452"/>
            <a:ext cx="6006690" cy="771219"/>
          </a:xfrm>
          <a:prstGeom prst="roundRect">
            <a:avLst>
              <a:gd name="adj" fmla="val 24701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sz="3000">
                <a:solidFill>
                  <a:srgbClr val="FFFFFF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Some Questions To Ponder …</a:t>
            </a:r>
          </a:p>
        </p:txBody>
      </p:sp>
      <p:sp>
        <p:nvSpPr>
          <p:cNvPr id="444" name="Am I interested enough in Heaven, and does it mean enough to me that I earnestly desire others to go with me? ___________…"/>
          <p:cNvSpPr txBox="1"/>
          <p:nvPr/>
        </p:nvSpPr>
        <p:spPr>
          <a:xfrm>
            <a:off x="5310940" y="2240559"/>
            <a:ext cx="7599958" cy="728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7320000">
              <a:srgbClr val="000000">
                <a:alpha val="267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40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Am I interested enough in Heaven, and does it mean enough to me that I earnestly desire others to go with me? ___________ 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40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We can’t save everyone, but will we allow those close to us to stand before God unprepared &amp; will we hear them say “you never mentioned Him to me”? _____________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666" t="0" r="566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47" name="The Challenge of"/>
          <p:cNvSpPr txBox="1"/>
          <p:nvPr/>
        </p:nvSpPr>
        <p:spPr>
          <a:xfrm>
            <a:off x="133432" y="105833"/>
            <a:ext cx="683667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4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2538" y="-136988"/>
            <a:ext cx="7715912" cy="2289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  <p:sp>
        <p:nvSpPr>
          <p:cNvPr id="449" name="All need the gospel – which is the only hope for the lost!…"/>
          <p:cNvSpPr txBox="1"/>
          <p:nvPr/>
        </p:nvSpPr>
        <p:spPr>
          <a:xfrm>
            <a:off x="408896" y="1599071"/>
            <a:ext cx="7277101" cy="789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9771" indent="-478971" algn="l" defTabSz="1295400">
              <a:spcBef>
                <a:spcPts val="2000"/>
              </a:spcBef>
              <a:buSzPct val="64000"/>
              <a:buBlip>
                <a:blip r:embed="rId4"/>
              </a:buBlip>
              <a:defRPr sz="56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pPr>
            <a:r>
              <a:t>All need the gospel – which is the only hope for the lost!</a:t>
            </a:r>
          </a:p>
          <a:p>
            <a:pPr marL="529771" indent="-478971" algn="l" defTabSz="1295400">
              <a:spcBef>
                <a:spcPts val="2000"/>
              </a:spcBef>
              <a:buSzPct val="64000"/>
              <a:buBlip>
                <a:blip r:embed="rId4"/>
              </a:buBlip>
              <a:defRPr sz="56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pPr>
            <a:r>
              <a:t>If we are truly converted to Christ – we WILL naturally try to tell others!</a:t>
            </a:r>
          </a:p>
        </p:txBody>
      </p:sp>
      <p:sp>
        <p:nvSpPr>
          <p:cNvPr id="450" name="Matthew 13"/>
          <p:cNvSpPr txBox="1"/>
          <p:nvPr/>
        </p:nvSpPr>
        <p:spPr>
          <a:xfrm>
            <a:off x="9302078" y="1305603"/>
            <a:ext cx="3109993" cy="1057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95400">
              <a:buClr>
                <a:srgbClr val="000000"/>
              </a:buClr>
              <a:defRPr sz="4700">
                <a:solidFill>
                  <a:srgbClr val="F5D328"/>
                </a:solidFill>
                <a:effectLst>
                  <a:outerShdw sx="100000" sy="100000" kx="0" ky="0" algn="b" rotWithShape="0" blurRad="76200" dist="88900" dir="987132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Matthew 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Rectangle" descr="Rectangl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633" y="4483100"/>
            <a:ext cx="6187084" cy="52959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929292">
                <a:alpha val="50000"/>
              </a:srgbClr>
            </a:outerShdw>
          </a:effectLst>
        </p:spPr>
      </p:pic>
      <p:sp>
        <p:nvSpPr>
          <p:cNvPr id="453" name="Luke 8:11; Rom. 10:13-17…"/>
          <p:cNvSpPr/>
          <p:nvPr/>
        </p:nvSpPr>
        <p:spPr>
          <a:xfrm>
            <a:off x="359832" y="4976283"/>
            <a:ext cx="5664203" cy="4159875"/>
          </a:xfrm>
          <a:prstGeom prst="rect">
            <a:avLst/>
          </a:prstGeom>
          <a:solidFill>
            <a:srgbClr val="009193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 algn="l" defTabSz="457200">
              <a:spcBef>
                <a:spcPts val="1500"/>
              </a:spcBef>
              <a:buClr>
                <a:srgbClr val="FF85FF"/>
              </a:buClr>
              <a:buSzPct val="100000"/>
              <a:buFont typeface="Zapf Dingbats"/>
              <a:buChar char="✴"/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65100" dist="889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Luke 8:11; Rom. 10:13-17</a:t>
            </a:r>
          </a:p>
          <a:p>
            <a:pPr marL="444500" indent="-444500" algn="l" defTabSz="457200">
              <a:spcBef>
                <a:spcPts val="1500"/>
              </a:spcBef>
              <a:buClr>
                <a:srgbClr val="FF85FF"/>
              </a:buClr>
              <a:buSzPct val="100000"/>
              <a:buFont typeface="Zapf Dingbats"/>
              <a:buChar char="✴"/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65100" dist="889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John 8:24; Heb 11:6</a:t>
            </a:r>
          </a:p>
          <a:p>
            <a:pPr marL="444500" indent="-444500" algn="l" defTabSz="457200">
              <a:spcBef>
                <a:spcPts val="1500"/>
              </a:spcBef>
              <a:buClr>
                <a:srgbClr val="FF85FF"/>
              </a:buClr>
              <a:buSzPct val="100000"/>
              <a:buFont typeface="Zapf Dingbats"/>
              <a:buChar char="✴"/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65100" dist="889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Luke 13:3,5; Acts 17:30</a:t>
            </a:r>
          </a:p>
          <a:p>
            <a:pPr marL="444500" indent="-444500" algn="l" defTabSz="457200">
              <a:spcBef>
                <a:spcPts val="1500"/>
              </a:spcBef>
              <a:buClr>
                <a:srgbClr val="FF85FF"/>
              </a:buClr>
              <a:buSzPct val="100000"/>
              <a:buFont typeface="Zapf Dingbats"/>
              <a:buChar char="✴"/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65100" dist="889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Mat. 10:32,33; Rom 10:9</a:t>
            </a:r>
          </a:p>
          <a:p>
            <a:pPr marL="444500" indent="-444500" algn="l" defTabSz="457200">
              <a:spcBef>
                <a:spcPts val="1500"/>
              </a:spcBef>
              <a:buClr>
                <a:srgbClr val="FF85FF"/>
              </a:buClr>
              <a:buSzPct val="100000"/>
              <a:buFont typeface="Zapf Dingbats"/>
              <a:buChar char="✴"/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65100" dist="889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Acts 2:38; 1 Pet 3:21</a:t>
            </a:r>
          </a:p>
        </p:txBody>
      </p:sp>
      <p:pic>
        <p:nvPicPr>
          <p:cNvPr id="454" name="The Truth About Salvation" descr="The Truth About Salvatio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494" y="1572086"/>
            <a:ext cx="12385811" cy="1651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87335" dir="5400000">
              <a:srgbClr val="000000">
                <a:alpha val="30202"/>
              </a:srgbClr>
            </a:outerShdw>
          </a:effectLst>
        </p:spPr>
      </p:pic>
      <p:pic>
        <p:nvPicPr>
          <p:cNvPr id="45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2788" t="1009" r="0" b="2994"/>
          <a:stretch>
            <a:fillRect/>
          </a:stretch>
        </p:blipFill>
        <p:spPr>
          <a:xfrm>
            <a:off x="6318482" y="3259666"/>
            <a:ext cx="6272581" cy="651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7227" y="0"/>
                </a:moveTo>
                <a:cubicBezTo>
                  <a:pt x="7238" y="52"/>
                  <a:pt x="7210" y="68"/>
                  <a:pt x="7127" y="68"/>
                </a:cubicBezTo>
                <a:cubicBezTo>
                  <a:pt x="7082" y="68"/>
                  <a:pt x="7010" y="94"/>
                  <a:pt x="6965" y="124"/>
                </a:cubicBezTo>
                <a:cubicBezTo>
                  <a:pt x="6893" y="173"/>
                  <a:pt x="6877" y="169"/>
                  <a:pt x="6817" y="105"/>
                </a:cubicBezTo>
                <a:cubicBezTo>
                  <a:pt x="6804" y="91"/>
                  <a:pt x="6797" y="82"/>
                  <a:pt x="6790" y="72"/>
                </a:cubicBezTo>
                <a:cubicBezTo>
                  <a:pt x="6735" y="112"/>
                  <a:pt x="6676" y="167"/>
                  <a:pt x="6623" y="225"/>
                </a:cubicBezTo>
                <a:cubicBezTo>
                  <a:pt x="6622" y="225"/>
                  <a:pt x="6623" y="226"/>
                  <a:pt x="6622" y="226"/>
                </a:cubicBezTo>
                <a:cubicBezTo>
                  <a:pt x="6619" y="230"/>
                  <a:pt x="6615" y="233"/>
                  <a:pt x="6612" y="237"/>
                </a:cubicBezTo>
                <a:cubicBezTo>
                  <a:pt x="6594" y="256"/>
                  <a:pt x="6576" y="275"/>
                  <a:pt x="6560" y="295"/>
                </a:cubicBezTo>
                <a:cubicBezTo>
                  <a:pt x="6559" y="296"/>
                  <a:pt x="6558" y="297"/>
                  <a:pt x="6557" y="297"/>
                </a:cubicBezTo>
                <a:cubicBezTo>
                  <a:pt x="6556" y="299"/>
                  <a:pt x="6557" y="301"/>
                  <a:pt x="6555" y="303"/>
                </a:cubicBezTo>
                <a:cubicBezTo>
                  <a:pt x="6549" y="311"/>
                  <a:pt x="6542" y="318"/>
                  <a:pt x="6536" y="326"/>
                </a:cubicBezTo>
                <a:cubicBezTo>
                  <a:pt x="6505" y="369"/>
                  <a:pt x="6478" y="412"/>
                  <a:pt x="6464" y="449"/>
                </a:cubicBezTo>
                <a:cubicBezTo>
                  <a:pt x="6439" y="515"/>
                  <a:pt x="6419" y="634"/>
                  <a:pt x="6417" y="716"/>
                </a:cubicBezTo>
                <a:cubicBezTo>
                  <a:pt x="6415" y="855"/>
                  <a:pt x="6519" y="1478"/>
                  <a:pt x="6608" y="1845"/>
                </a:cubicBezTo>
                <a:cubicBezTo>
                  <a:pt x="6630" y="1936"/>
                  <a:pt x="6662" y="2078"/>
                  <a:pt x="6680" y="2159"/>
                </a:cubicBezTo>
                <a:cubicBezTo>
                  <a:pt x="6698" y="2241"/>
                  <a:pt x="6730" y="2390"/>
                  <a:pt x="6754" y="2492"/>
                </a:cubicBezTo>
                <a:cubicBezTo>
                  <a:pt x="6953" y="3358"/>
                  <a:pt x="7139" y="4405"/>
                  <a:pt x="7221" y="5120"/>
                </a:cubicBezTo>
                <a:cubicBezTo>
                  <a:pt x="7245" y="5323"/>
                  <a:pt x="7282" y="5540"/>
                  <a:pt x="7301" y="5601"/>
                </a:cubicBezTo>
                <a:cubicBezTo>
                  <a:pt x="7417" y="5967"/>
                  <a:pt x="7687" y="6910"/>
                  <a:pt x="7756" y="7193"/>
                </a:cubicBezTo>
                <a:cubicBezTo>
                  <a:pt x="7801" y="7377"/>
                  <a:pt x="7852" y="7576"/>
                  <a:pt x="7872" y="7637"/>
                </a:cubicBezTo>
                <a:cubicBezTo>
                  <a:pt x="7938" y="7849"/>
                  <a:pt x="8066" y="8554"/>
                  <a:pt x="8066" y="8709"/>
                </a:cubicBezTo>
                <a:cubicBezTo>
                  <a:pt x="8066" y="8770"/>
                  <a:pt x="8051" y="8818"/>
                  <a:pt x="8025" y="8853"/>
                </a:cubicBezTo>
                <a:cubicBezTo>
                  <a:pt x="8011" y="8870"/>
                  <a:pt x="7995" y="8883"/>
                  <a:pt x="7977" y="8893"/>
                </a:cubicBezTo>
                <a:cubicBezTo>
                  <a:pt x="7958" y="8904"/>
                  <a:pt x="7939" y="8912"/>
                  <a:pt x="7916" y="8916"/>
                </a:cubicBezTo>
                <a:cubicBezTo>
                  <a:pt x="7894" y="8919"/>
                  <a:pt x="7869" y="8919"/>
                  <a:pt x="7843" y="8916"/>
                </a:cubicBezTo>
                <a:cubicBezTo>
                  <a:pt x="7842" y="8916"/>
                  <a:pt x="7841" y="8916"/>
                  <a:pt x="7840" y="8916"/>
                </a:cubicBezTo>
                <a:cubicBezTo>
                  <a:pt x="7840" y="8916"/>
                  <a:pt x="7840" y="8915"/>
                  <a:pt x="7839" y="8914"/>
                </a:cubicBezTo>
                <a:cubicBezTo>
                  <a:pt x="7837" y="8914"/>
                  <a:pt x="7836" y="8913"/>
                  <a:pt x="7835" y="8913"/>
                </a:cubicBezTo>
                <a:cubicBezTo>
                  <a:pt x="7808" y="8909"/>
                  <a:pt x="7778" y="8899"/>
                  <a:pt x="7749" y="8887"/>
                </a:cubicBezTo>
                <a:cubicBezTo>
                  <a:pt x="7748" y="8887"/>
                  <a:pt x="7748" y="8887"/>
                  <a:pt x="7748" y="8887"/>
                </a:cubicBezTo>
                <a:cubicBezTo>
                  <a:pt x="7694" y="8865"/>
                  <a:pt x="7636" y="8835"/>
                  <a:pt x="7578" y="8787"/>
                </a:cubicBezTo>
                <a:cubicBezTo>
                  <a:pt x="7536" y="8752"/>
                  <a:pt x="7506" y="8725"/>
                  <a:pt x="7476" y="8687"/>
                </a:cubicBezTo>
                <a:cubicBezTo>
                  <a:pt x="7446" y="8649"/>
                  <a:pt x="7415" y="8600"/>
                  <a:pt x="7380" y="8517"/>
                </a:cubicBezTo>
                <a:cubicBezTo>
                  <a:pt x="7309" y="8353"/>
                  <a:pt x="7210" y="8058"/>
                  <a:pt x="7011" y="7472"/>
                </a:cubicBezTo>
                <a:cubicBezTo>
                  <a:pt x="6954" y="7305"/>
                  <a:pt x="6902" y="7162"/>
                  <a:pt x="6851" y="7032"/>
                </a:cubicBezTo>
                <a:cubicBezTo>
                  <a:pt x="6800" y="6902"/>
                  <a:pt x="6749" y="6784"/>
                  <a:pt x="6693" y="6670"/>
                </a:cubicBezTo>
                <a:cubicBezTo>
                  <a:pt x="6693" y="6669"/>
                  <a:pt x="6693" y="6669"/>
                  <a:pt x="6693" y="6668"/>
                </a:cubicBezTo>
                <a:cubicBezTo>
                  <a:pt x="6581" y="6439"/>
                  <a:pt x="6450" y="6220"/>
                  <a:pt x="6257" y="5926"/>
                </a:cubicBezTo>
                <a:cubicBezTo>
                  <a:pt x="6132" y="5735"/>
                  <a:pt x="6029" y="5569"/>
                  <a:pt x="6029" y="5557"/>
                </a:cubicBezTo>
                <a:cubicBezTo>
                  <a:pt x="6029" y="5544"/>
                  <a:pt x="5989" y="5483"/>
                  <a:pt x="5941" y="5420"/>
                </a:cubicBezTo>
                <a:cubicBezTo>
                  <a:pt x="5871" y="5329"/>
                  <a:pt x="5744" y="5097"/>
                  <a:pt x="5610" y="4828"/>
                </a:cubicBezTo>
                <a:cubicBezTo>
                  <a:pt x="5476" y="4558"/>
                  <a:pt x="5335" y="4252"/>
                  <a:pt x="5240" y="4011"/>
                </a:cubicBezTo>
                <a:cubicBezTo>
                  <a:pt x="5143" y="3766"/>
                  <a:pt x="5016" y="3449"/>
                  <a:pt x="4955" y="3307"/>
                </a:cubicBezTo>
                <a:cubicBezTo>
                  <a:pt x="4894" y="3164"/>
                  <a:pt x="4787" y="2906"/>
                  <a:pt x="4718" y="2733"/>
                </a:cubicBezTo>
                <a:cubicBezTo>
                  <a:pt x="4667" y="2606"/>
                  <a:pt x="4617" y="2504"/>
                  <a:pt x="4564" y="2412"/>
                </a:cubicBezTo>
                <a:cubicBezTo>
                  <a:pt x="4564" y="2411"/>
                  <a:pt x="4562" y="2411"/>
                  <a:pt x="4562" y="2411"/>
                </a:cubicBezTo>
                <a:cubicBezTo>
                  <a:pt x="4526" y="2348"/>
                  <a:pt x="4491" y="2287"/>
                  <a:pt x="4452" y="2239"/>
                </a:cubicBezTo>
                <a:cubicBezTo>
                  <a:pt x="4421" y="2200"/>
                  <a:pt x="4386" y="2165"/>
                  <a:pt x="4352" y="2134"/>
                </a:cubicBezTo>
                <a:cubicBezTo>
                  <a:pt x="4317" y="2104"/>
                  <a:pt x="4282" y="2078"/>
                  <a:pt x="4244" y="2057"/>
                </a:cubicBezTo>
                <a:cubicBezTo>
                  <a:pt x="4193" y="2027"/>
                  <a:pt x="4138" y="2008"/>
                  <a:pt x="4079" y="1992"/>
                </a:cubicBezTo>
                <a:cubicBezTo>
                  <a:pt x="4064" y="1988"/>
                  <a:pt x="4048" y="1985"/>
                  <a:pt x="4032" y="1982"/>
                </a:cubicBezTo>
                <a:cubicBezTo>
                  <a:pt x="3971" y="1969"/>
                  <a:pt x="3908" y="1960"/>
                  <a:pt x="3838" y="1959"/>
                </a:cubicBezTo>
                <a:cubicBezTo>
                  <a:pt x="3642" y="1956"/>
                  <a:pt x="3354" y="2032"/>
                  <a:pt x="3208" y="2124"/>
                </a:cubicBezTo>
                <a:cubicBezTo>
                  <a:pt x="3174" y="2145"/>
                  <a:pt x="3141" y="2173"/>
                  <a:pt x="3111" y="2207"/>
                </a:cubicBezTo>
                <a:cubicBezTo>
                  <a:pt x="3050" y="2273"/>
                  <a:pt x="2997" y="2362"/>
                  <a:pt x="2953" y="2470"/>
                </a:cubicBezTo>
                <a:cubicBezTo>
                  <a:pt x="2931" y="2524"/>
                  <a:pt x="2911" y="2583"/>
                  <a:pt x="2894" y="2646"/>
                </a:cubicBezTo>
                <a:cubicBezTo>
                  <a:pt x="2843" y="2834"/>
                  <a:pt x="2842" y="2884"/>
                  <a:pt x="2891" y="3064"/>
                </a:cubicBezTo>
                <a:cubicBezTo>
                  <a:pt x="2957" y="3311"/>
                  <a:pt x="3248" y="4202"/>
                  <a:pt x="3297" y="4307"/>
                </a:cubicBezTo>
                <a:cubicBezTo>
                  <a:pt x="3316" y="4347"/>
                  <a:pt x="3378" y="4497"/>
                  <a:pt x="3435" y="4639"/>
                </a:cubicBezTo>
                <a:cubicBezTo>
                  <a:pt x="3562" y="4960"/>
                  <a:pt x="3623" y="5096"/>
                  <a:pt x="3763" y="5379"/>
                </a:cubicBezTo>
                <a:cubicBezTo>
                  <a:pt x="3886" y="5629"/>
                  <a:pt x="4082" y="6173"/>
                  <a:pt x="4184" y="6541"/>
                </a:cubicBezTo>
                <a:cubicBezTo>
                  <a:pt x="4221" y="6676"/>
                  <a:pt x="4280" y="6886"/>
                  <a:pt x="4315" y="7008"/>
                </a:cubicBezTo>
                <a:cubicBezTo>
                  <a:pt x="4380" y="7238"/>
                  <a:pt x="4596" y="7685"/>
                  <a:pt x="4795" y="8007"/>
                </a:cubicBezTo>
                <a:cubicBezTo>
                  <a:pt x="5255" y="8747"/>
                  <a:pt x="5657" y="9551"/>
                  <a:pt x="5768" y="9950"/>
                </a:cubicBezTo>
                <a:lnTo>
                  <a:pt x="5851" y="10255"/>
                </a:lnTo>
                <a:lnTo>
                  <a:pt x="5712" y="10379"/>
                </a:lnTo>
                <a:cubicBezTo>
                  <a:pt x="5554" y="10519"/>
                  <a:pt x="5424" y="10561"/>
                  <a:pt x="5270" y="10525"/>
                </a:cubicBezTo>
                <a:cubicBezTo>
                  <a:pt x="5237" y="10517"/>
                  <a:pt x="5175" y="10473"/>
                  <a:pt x="5095" y="10407"/>
                </a:cubicBezTo>
                <a:cubicBezTo>
                  <a:pt x="5015" y="10340"/>
                  <a:pt x="4918" y="10249"/>
                  <a:pt x="4815" y="10147"/>
                </a:cubicBezTo>
                <a:cubicBezTo>
                  <a:pt x="4713" y="10046"/>
                  <a:pt x="4605" y="9935"/>
                  <a:pt x="4505" y="9824"/>
                </a:cubicBezTo>
                <a:cubicBezTo>
                  <a:pt x="4504" y="9823"/>
                  <a:pt x="4505" y="9823"/>
                  <a:pt x="4505" y="9822"/>
                </a:cubicBezTo>
                <a:cubicBezTo>
                  <a:pt x="4405" y="9711"/>
                  <a:pt x="4312" y="9602"/>
                  <a:pt x="4240" y="9505"/>
                </a:cubicBezTo>
                <a:cubicBezTo>
                  <a:pt x="4115" y="9339"/>
                  <a:pt x="3914" y="9139"/>
                  <a:pt x="3740" y="9007"/>
                </a:cubicBezTo>
                <a:cubicBezTo>
                  <a:pt x="3373" y="8726"/>
                  <a:pt x="2795" y="8176"/>
                  <a:pt x="2397" y="7730"/>
                </a:cubicBezTo>
                <a:cubicBezTo>
                  <a:pt x="2079" y="7374"/>
                  <a:pt x="1799" y="7074"/>
                  <a:pt x="1578" y="6853"/>
                </a:cubicBezTo>
                <a:cubicBezTo>
                  <a:pt x="1467" y="6742"/>
                  <a:pt x="1370" y="6651"/>
                  <a:pt x="1291" y="6582"/>
                </a:cubicBezTo>
                <a:cubicBezTo>
                  <a:pt x="1212" y="6512"/>
                  <a:pt x="1152" y="6465"/>
                  <a:pt x="1110" y="6442"/>
                </a:cubicBezTo>
                <a:cubicBezTo>
                  <a:pt x="1013" y="6389"/>
                  <a:pt x="913" y="6357"/>
                  <a:pt x="817" y="6346"/>
                </a:cubicBezTo>
                <a:cubicBezTo>
                  <a:pt x="721" y="6335"/>
                  <a:pt x="626" y="6344"/>
                  <a:pt x="538" y="6372"/>
                </a:cubicBezTo>
                <a:cubicBezTo>
                  <a:pt x="361" y="6429"/>
                  <a:pt x="207" y="6564"/>
                  <a:pt x="100" y="6767"/>
                </a:cubicBezTo>
                <a:cubicBezTo>
                  <a:pt x="69" y="6827"/>
                  <a:pt x="46" y="6877"/>
                  <a:pt x="29" y="6924"/>
                </a:cubicBezTo>
                <a:cubicBezTo>
                  <a:pt x="13" y="6970"/>
                  <a:pt x="1" y="7013"/>
                  <a:pt x="0" y="7058"/>
                </a:cubicBezTo>
                <a:cubicBezTo>
                  <a:pt x="-4" y="7147"/>
                  <a:pt x="22" y="7245"/>
                  <a:pt x="75" y="7400"/>
                </a:cubicBezTo>
                <a:cubicBezTo>
                  <a:pt x="105" y="7490"/>
                  <a:pt x="152" y="7594"/>
                  <a:pt x="212" y="7709"/>
                </a:cubicBezTo>
                <a:cubicBezTo>
                  <a:pt x="234" y="7751"/>
                  <a:pt x="265" y="7799"/>
                  <a:pt x="291" y="7843"/>
                </a:cubicBezTo>
                <a:cubicBezTo>
                  <a:pt x="292" y="7846"/>
                  <a:pt x="293" y="7849"/>
                  <a:pt x="295" y="7851"/>
                </a:cubicBezTo>
                <a:cubicBezTo>
                  <a:pt x="299" y="7859"/>
                  <a:pt x="305" y="7867"/>
                  <a:pt x="309" y="7875"/>
                </a:cubicBezTo>
                <a:cubicBezTo>
                  <a:pt x="312" y="7880"/>
                  <a:pt x="315" y="7886"/>
                  <a:pt x="318" y="7891"/>
                </a:cubicBezTo>
                <a:cubicBezTo>
                  <a:pt x="365" y="7972"/>
                  <a:pt x="417" y="8055"/>
                  <a:pt x="474" y="8142"/>
                </a:cubicBezTo>
                <a:cubicBezTo>
                  <a:pt x="474" y="8143"/>
                  <a:pt x="476" y="8144"/>
                  <a:pt x="476" y="8145"/>
                </a:cubicBezTo>
                <a:cubicBezTo>
                  <a:pt x="476" y="8146"/>
                  <a:pt x="477" y="8147"/>
                  <a:pt x="477" y="8147"/>
                </a:cubicBezTo>
                <a:cubicBezTo>
                  <a:pt x="550" y="8258"/>
                  <a:pt x="628" y="8373"/>
                  <a:pt x="716" y="8491"/>
                </a:cubicBezTo>
                <a:cubicBezTo>
                  <a:pt x="820" y="8631"/>
                  <a:pt x="933" y="8773"/>
                  <a:pt x="1052" y="8913"/>
                </a:cubicBezTo>
                <a:cubicBezTo>
                  <a:pt x="1180" y="9066"/>
                  <a:pt x="1326" y="9256"/>
                  <a:pt x="1376" y="9334"/>
                </a:cubicBezTo>
                <a:cubicBezTo>
                  <a:pt x="1425" y="9413"/>
                  <a:pt x="1616" y="9649"/>
                  <a:pt x="1798" y="9859"/>
                </a:cubicBezTo>
                <a:cubicBezTo>
                  <a:pt x="1980" y="10069"/>
                  <a:pt x="2219" y="10345"/>
                  <a:pt x="2330" y="10474"/>
                </a:cubicBezTo>
                <a:cubicBezTo>
                  <a:pt x="2441" y="10603"/>
                  <a:pt x="2713" y="10900"/>
                  <a:pt x="2935" y="11134"/>
                </a:cubicBezTo>
                <a:cubicBezTo>
                  <a:pt x="3156" y="11368"/>
                  <a:pt x="3337" y="11569"/>
                  <a:pt x="3338" y="11582"/>
                </a:cubicBezTo>
                <a:cubicBezTo>
                  <a:pt x="3338" y="11594"/>
                  <a:pt x="3415" y="11716"/>
                  <a:pt x="3508" y="11853"/>
                </a:cubicBezTo>
                <a:cubicBezTo>
                  <a:pt x="3555" y="11921"/>
                  <a:pt x="3606" y="12006"/>
                  <a:pt x="3652" y="12089"/>
                </a:cubicBezTo>
                <a:cubicBezTo>
                  <a:pt x="3652" y="12090"/>
                  <a:pt x="3652" y="12090"/>
                  <a:pt x="3652" y="12091"/>
                </a:cubicBezTo>
                <a:cubicBezTo>
                  <a:pt x="3698" y="12174"/>
                  <a:pt x="3739" y="12254"/>
                  <a:pt x="3762" y="12312"/>
                </a:cubicBezTo>
                <a:cubicBezTo>
                  <a:pt x="3809" y="12427"/>
                  <a:pt x="3861" y="12555"/>
                  <a:pt x="3878" y="12596"/>
                </a:cubicBezTo>
                <a:cubicBezTo>
                  <a:pt x="3896" y="12637"/>
                  <a:pt x="3919" y="12729"/>
                  <a:pt x="3931" y="12800"/>
                </a:cubicBezTo>
                <a:cubicBezTo>
                  <a:pt x="3943" y="12871"/>
                  <a:pt x="3970" y="12996"/>
                  <a:pt x="3989" y="13078"/>
                </a:cubicBezTo>
                <a:cubicBezTo>
                  <a:pt x="4091" y="13507"/>
                  <a:pt x="4115" y="13633"/>
                  <a:pt x="4183" y="14058"/>
                </a:cubicBezTo>
                <a:cubicBezTo>
                  <a:pt x="4237" y="14391"/>
                  <a:pt x="4297" y="14734"/>
                  <a:pt x="4360" y="15062"/>
                </a:cubicBezTo>
                <a:cubicBezTo>
                  <a:pt x="4486" y="15718"/>
                  <a:pt x="4623" y="16318"/>
                  <a:pt x="4724" y="16672"/>
                </a:cubicBezTo>
                <a:cubicBezTo>
                  <a:pt x="4775" y="16850"/>
                  <a:pt x="4816" y="16966"/>
                  <a:pt x="4845" y="16997"/>
                </a:cubicBezTo>
                <a:cubicBezTo>
                  <a:pt x="4862" y="17017"/>
                  <a:pt x="4877" y="17065"/>
                  <a:pt x="4877" y="17104"/>
                </a:cubicBezTo>
                <a:cubicBezTo>
                  <a:pt x="4877" y="17134"/>
                  <a:pt x="4908" y="17214"/>
                  <a:pt x="4981" y="17363"/>
                </a:cubicBezTo>
                <a:cubicBezTo>
                  <a:pt x="5054" y="17513"/>
                  <a:pt x="5166" y="17731"/>
                  <a:pt x="5330" y="18037"/>
                </a:cubicBezTo>
                <a:cubicBezTo>
                  <a:pt x="5448" y="18258"/>
                  <a:pt x="5662" y="18558"/>
                  <a:pt x="5818" y="18721"/>
                </a:cubicBezTo>
                <a:cubicBezTo>
                  <a:pt x="6005" y="18917"/>
                  <a:pt x="6183" y="19204"/>
                  <a:pt x="6183" y="19308"/>
                </a:cubicBezTo>
                <a:cubicBezTo>
                  <a:pt x="6183" y="19348"/>
                  <a:pt x="6220" y="19461"/>
                  <a:pt x="6265" y="19559"/>
                </a:cubicBezTo>
                <a:cubicBezTo>
                  <a:pt x="6338" y="19722"/>
                  <a:pt x="6344" y="19802"/>
                  <a:pt x="6340" y="20442"/>
                </a:cubicBezTo>
                <a:cubicBezTo>
                  <a:pt x="6337" y="20833"/>
                  <a:pt x="6317" y="21246"/>
                  <a:pt x="6292" y="21600"/>
                </a:cubicBezTo>
                <a:lnTo>
                  <a:pt x="21596" y="21600"/>
                </a:lnTo>
                <a:lnTo>
                  <a:pt x="21595" y="16991"/>
                </a:lnTo>
                <a:cubicBezTo>
                  <a:pt x="21594" y="12404"/>
                  <a:pt x="21585" y="11698"/>
                  <a:pt x="21536" y="11636"/>
                </a:cubicBezTo>
                <a:cubicBezTo>
                  <a:pt x="21505" y="11596"/>
                  <a:pt x="21480" y="11538"/>
                  <a:pt x="21480" y="11507"/>
                </a:cubicBezTo>
                <a:cubicBezTo>
                  <a:pt x="21480" y="11438"/>
                  <a:pt x="21280" y="11223"/>
                  <a:pt x="21108" y="11105"/>
                </a:cubicBezTo>
                <a:cubicBezTo>
                  <a:pt x="20840" y="10923"/>
                  <a:pt x="20233" y="10802"/>
                  <a:pt x="19914" y="10868"/>
                </a:cubicBezTo>
                <a:cubicBezTo>
                  <a:pt x="19813" y="10890"/>
                  <a:pt x="19594" y="10927"/>
                  <a:pt x="19425" y="10951"/>
                </a:cubicBezTo>
                <a:cubicBezTo>
                  <a:pt x="18933" y="11022"/>
                  <a:pt x="18289" y="11249"/>
                  <a:pt x="17945" y="11474"/>
                </a:cubicBezTo>
                <a:cubicBezTo>
                  <a:pt x="17871" y="11522"/>
                  <a:pt x="17714" y="11605"/>
                  <a:pt x="17598" y="11658"/>
                </a:cubicBezTo>
                <a:cubicBezTo>
                  <a:pt x="17344" y="11773"/>
                  <a:pt x="16916" y="12096"/>
                  <a:pt x="16296" y="12636"/>
                </a:cubicBezTo>
                <a:cubicBezTo>
                  <a:pt x="15969" y="12920"/>
                  <a:pt x="15769" y="13059"/>
                  <a:pt x="15690" y="13058"/>
                </a:cubicBezTo>
                <a:cubicBezTo>
                  <a:pt x="15510" y="13056"/>
                  <a:pt x="14927" y="12913"/>
                  <a:pt x="14836" y="12847"/>
                </a:cubicBezTo>
                <a:cubicBezTo>
                  <a:pt x="14780" y="12807"/>
                  <a:pt x="14651" y="12618"/>
                  <a:pt x="14549" y="12426"/>
                </a:cubicBezTo>
                <a:cubicBezTo>
                  <a:pt x="14447" y="12235"/>
                  <a:pt x="14262" y="11943"/>
                  <a:pt x="14137" y="11776"/>
                </a:cubicBezTo>
                <a:cubicBezTo>
                  <a:pt x="14011" y="11610"/>
                  <a:pt x="13907" y="11456"/>
                  <a:pt x="13907" y="11436"/>
                </a:cubicBezTo>
                <a:cubicBezTo>
                  <a:pt x="13907" y="11415"/>
                  <a:pt x="13862" y="11311"/>
                  <a:pt x="13806" y="11204"/>
                </a:cubicBezTo>
                <a:cubicBezTo>
                  <a:pt x="13713" y="11026"/>
                  <a:pt x="13708" y="10994"/>
                  <a:pt x="13749" y="10849"/>
                </a:cubicBezTo>
                <a:cubicBezTo>
                  <a:pt x="13776" y="10750"/>
                  <a:pt x="13794" y="10369"/>
                  <a:pt x="13794" y="9855"/>
                </a:cubicBezTo>
                <a:cubicBezTo>
                  <a:pt x="13794" y="9396"/>
                  <a:pt x="13809" y="8950"/>
                  <a:pt x="13829" y="8864"/>
                </a:cubicBezTo>
                <a:cubicBezTo>
                  <a:pt x="13897" y="8572"/>
                  <a:pt x="14021" y="7897"/>
                  <a:pt x="14082" y="7489"/>
                </a:cubicBezTo>
                <a:cubicBezTo>
                  <a:pt x="14116" y="7266"/>
                  <a:pt x="14195" y="6882"/>
                  <a:pt x="14254" y="6638"/>
                </a:cubicBezTo>
                <a:cubicBezTo>
                  <a:pt x="14327" y="6339"/>
                  <a:pt x="14377" y="5995"/>
                  <a:pt x="14406" y="5583"/>
                </a:cubicBezTo>
                <a:cubicBezTo>
                  <a:pt x="14430" y="5247"/>
                  <a:pt x="14479" y="4665"/>
                  <a:pt x="14515" y="4288"/>
                </a:cubicBezTo>
                <a:cubicBezTo>
                  <a:pt x="14553" y="3897"/>
                  <a:pt x="14579" y="3286"/>
                  <a:pt x="14578" y="2863"/>
                </a:cubicBezTo>
                <a:cubicBezTo>
                  <a:pt x="14577" y="2178"/>
                  <a:pt x="14570" y="2097"/>
                  <a:pt x="14477" y="1782"/>
                </a:cubicBezTo>
                <a:cubicBezTo>
                  <a:pt x="14352" y="1360"/>
                  <a:pt x="14286" y="1251"/>
                  <a:pt x="14064" y="1097"/>
                </a:cubicBezTo>
                <a:cubicBezTo>
                  <a:pt x="13901" y="984"/>
                  <a:pt x="13868" y="975"/>
                  <a:pt x="13575" y="975"/>
                </a:cubicBezTo>
                <a:cubicBezTo>
                  <a:pt x="13283" y="975"/>
                  <a:pt x="13252" y="983"/>
                  <a:pt x="13115" y="1088"/>
                </a:cubicBezTo>
                <a:cubicBezTo>
                  <a:pt x="13033" y="1150"/>
                  <a:pt x="12926" y="1283"/>
                  <a:pt x="12877" y="1382"/>
                </a:cubicBezTo>
                <a:cubicBezTo>
                  <a:pt x="12786" y="1563"/>
                  <a:pt x="12627" y="2290"/>
                  <a:pt x="12583" y="2733"/>
                </a:cubicBezTo>
                <a:cubicBezTo>
                  <a:pt x="12570" y="2865"/>
                  <a:pt x="12542" y="3074"/>
                  <a:pt x="12523" y="3196"/>
                </a:cubicBezTo>
                <a:cubicBezTo>
                  <a:pt x="12503" y="3318"/>
                  <a:pt x="12470" y="3552"/>
                  <a:pt x="12447" y="3714"/>
                </a:cubicBezTo>
                <a:cubicBezTo>
                  <a:pt x="12411" y="3975"/>
                  <a:pt x="12286" y="4531"/>
                  <a:pt x="12179" y="4917"/>
                </a:cubicBezTo>
                <a:cubicBezTo>
                  <a:pt x="12142" y="5050"/>
                  <a:pt x="11977" y="5810"/>
                  <a:pt x="11905" y="6175"/>
                </a:cubicBezTo>
                <a:cubicBezTo>
                  <a:pt x="11883" y="6287"/>
                  <a:pt x="11842" y="6453"/>
                  <a:pt x="11813" y="6545"/>
                </a:cubicBezTo>
                <a:cubicBezTo>
                  <a:pt x="11668" y="7006"/>
                  <a:pt x="11480" y="7571"/>
                  <a:pt x="11450" y="7637"/>
                </a:cubicBezTo>
                <a:cubicBezTo>
                  <a:pt x="11432" y="7678"/>
                  <a:pt x="11386" y="7791"/>
                  <a:pt x="11349" y="7889"/>
                </a:cubicBezTo>
                <a:cubicBezTo>
                  <a:pt x="11274" y="8091"/>
                  <a:pt x="11108" y="8307"/>
                  <a:pt x="10956" y="8404"/>
                </a:cubicBezTo>
                <a:cubicBezTo>
                  <a:pt x="10891" y="8445"/>
                  <a:pt x="10780" y="8470"/>
                  <a:pt x="10654" y="8470"/>
                </a:cubicBezTo>
                <a:cubicBezTo>
                  <a:pt x="10461" y="8470"/>
                  <a:pt x="10448" y="8463"/>
                  <a:pt x="10341" y="8312"/>
                </a:cubicBezTo>
                <a:cubicBezTo>
                  <a:pt x="10234" y="8161"/>
                  <a:pt x="10092" y="7707"/>
                  <a:pt x="10050" y="7378"/>
                </a:cubicBezTo>
                <a:cubicBezTo>
                  <a:pt x="10026" y="7198"/>
                  <a:pt x="9885" y="6406"/>
                  <a:pt x="9835" y="6175"/>
                </a:cubicBezTo>
                <a:cubicBezTo>
                  <a:pt x="9816" y="6083"/>
                  <a:pt x="9782" y="5884"/>
                  <a:pt x="9759" y="5732"/>
                </a:cubicBezTo>
                <a:cubicBezTo>
                  <a:pt x="9643" y="4964"/>
                  <a:pt x="9611" y="4834"/>
                  <a:pt x="9371" y="4121"/>
                </a:cubicBezTo>
                <a:cubicBezTo>
                  <a:pt x="8978" y="2955"/>
                  <a:pt x="8868" y="2605"/>
                  <a:pt x="8756" y="2159"/>
                </a:cubicBezTo>
                <a:cubicBezTo>
                  <a:pt x="8644" y="1714"/>
                  <a:pt x="8333" y="758"/>
                  <a:pt x="8213" y="491"/>
                </a:cubicBezTo>
                <a:cubicBezTo>
                  <a:pt x="8119" y="281"/>
                  <a:pt x="7885" y="88"/>
                  <a:pt x="7645" y="0"/>
                </a:cubicBezTo>
                <a:lnTo>
                  <a:pt x="7227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01600" dir="2700000">
              <a:srgbClr val="000000">
                <a:alpha val="50000"/>
              </a:srgbClr>
            </a:outerShdw>
          </a:effectLst>
        </p:spPr>
      </p:pic>
      <p:sp>
        <p:nvSpPr>
          <p:cNvPr id="456" name="1"/>
          <p:cNvSpPr txBox="1"/>
          <p:nvPr/>
        </p:nvSpPr>
        <p:spPr>
          <a:xfrm>
            <a:off x="6615101" y="4694766"/>
            <a:ext cx="302916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defTabSz="457200">
              <a:defRPr sz="6000">
                <a:solidFill>
                  <a:srgbClr val="FFF76B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1</a:t>
            </a:r>
          </a:p>
        </p:txBody>
      </p:sp>
      <p:sp>
        <p:nvSpPr>
          <p:cNvPr id="457" name="2"/>
          <p:cNvSpPr txBox="1"/>
          <p:nvPr/>
        </p:nvSpPr>
        <p:spPr>
          <a:xfrm>
            <a:off x="7327578" y="3615266"/>
            <a:ext cx="395190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defTabSz="457200">
              <a:defRPr sz="6000">
                <a:solidFill>
                  <a:srgbClr val="FFF76B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2</a:t>
            </a:r>
          </a:p>
        </p:txBody>
      </p:sp>
      <p:sp>
        <p:nvSpPr>
          <p:cNvPr id="458" name="3"/>
          <p:cNvSpPr txBox="1"/>
          <p:nvPr/>
        </p:nvSpPr>
        <p:spPr>
          <a:xfrm>
            <a:off x="8400522" y="2954865"/>
            <a:ext cx="416769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defTabSz="457200">
              <a:defRPr sz="6000">
                <a:solidFill>
                  <a:srgbClr val="FFF76B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3</a:t>
            </a:r>
          </a:p>
        </p:txBody>
      </p:sp>
      <p:sp>
        <p:nvSpPr>
          <p:cNvPr id="459" name="4"/>
          <p:cNvSpPr txBox="1"/>
          <p:nvPr/>
        </p:nvSpPr>
        <p:spPr>
          <a:xfrm>
            <a:off x="10146216" y="3170765"/>
            <a:ext cx="393329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defTabSz="457200">
              <a:defRPr sz="6000">
                <a:solidFill>
                  <a:srgbClr val="FFF76B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4</a:t>
            </a:r>
          </a:p>
        </p:txBody>
      </p:sp>
      <p:sp>
        <p:nvSpPr>
          <p:cNvPr id="460" name="5"/>
          <p:cNvSpPr txBox="1"/>
          <p:nvPr/>
        </p:nvSpPr>
        <p:spPr>
          <a:xfrm>
            <a:off x="12082796" y="5774266"/>
            <a:ext cx="421607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defTabSz="457200">
              <a:defRPr sz="6000">
                <a:solidFill>
                  <a:srgbClr val="FFF76B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5</a:t>
            </a:r>
          </a:p>
        </p:txBody>
      </p:sp>
      <p:sp>
        <p:nvSpPr>
          <p:cNvPr id="461" name="Believe"/>
          <p:cNvSpPr/>
          <p:nvPr/>
        </p:nvSpPr>
        <p:spPr>
          <a:xfrm>
            <a:off x="7521786" y="4990570"/>
            <a:ext cx="1677902" cy="6572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6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>
                <a:solidFill>
                  <a:srgbClr val="000000"/>
                </a:solidFill>
                <a:effectLst>
                  <a:outerShdw sx="100000" sy="100000" kx="0" ky="0" algn="b" rotWithShape="0" blurRad="152400" dist="127000" dir="2700000">
                    <a:srgbClr val="000000">
                      <a:alpha val="61999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Believe</a:t>
            </a:r>
          </a:p>
        </p:txBody>
      </p:sp>
      <p:sp>
        <p:nvSpPr>
          <p:cNvPr id="462" name="Hear"/>
          <p:cNvSpPr/>
          <p:nvPr/>
        </p:nvSpPr>
        <p:spPr>
          <a:xfrm>
            <a:off x="5428540" y="3516741"/>
            <a:ext cx="1208584" cy="673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6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Hear</a:t>
            </a:r>
          </a:p>
        </p:txBody>
      </p:sp>
      <p:sp>
        <p:nvSpPr>
          <p:cNvPr id="463" name="Repent"/>
          <p:cNvSpPr/>
          <p:nvPr/>
        </p:nvSpPr>
        <p:spPr>
          <a:xfrm>
            <a:off x="8848513" y="4099717"/>
            <a:ext cx="1677281" cy="673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6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Repent</a:t>
            </a:r>
          </a:p>
        </p:txBody>
      </p:sp>
      <p:sp>
        <p:nvSpPr>
          <p:cNvPr id="464" name="Confess"/>
          <p:cNvSpPr/>
          <p:nvPr/>
        </p:nvSpPr>
        <p:spPr>
          <a:xfrm>
            <a:off x="10710139" y="4828116"/>
            <a:ext cx="1724882" cy="673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6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Confess</a:t>
            </a:r>
          </a:p>
        </p:txBody>
      </p:sp>
      <p:sp>
        <p:nvSpPr>
          <p:cNvPr id="465" name="Be Baptized"/>
          <p:cNvSpPr/>
          <p:nvPr/>
        </p:nvSpPr>
        <p:spPr>
          <a:xfrm>
            <a:off x="8529432" y="5907616"/>
            <a:ext cx="2760539" cy="673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6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Be Baptized</a:t>
            </a:r>
          </a:p>
        </p:txBody>
      </p:sp>
      <p:cxnSp>
        <p:nvCxnSpPr>
          <p:cNvPr id="466" name="Connection Line"/>
          <p:cNvCxnSpPr>
            <a:stCxn id="462" idx="0"/>
            <a:endCxn id="456" idx="0"/>
          </p:cNvCxnSpPr>
          <p:nvPr/>
        </p:nvCxnSpPr>
        <p:spPr>
          <a:xfrm>
            <a:off x="6032831" y="3853291"/>
            <a:ext cx="733729" cy="1311376"/>
          </a:xfrm>
          <a:prstGeom prst="straightConnector1">
            <a:avLst/>
          </a:prstGeom>
          <a:ln w="76200">
            <a:solidFill>
              <a:srgbClr val="FF2600">
                <a:alpha val="58000"/>
              </a:srgbClr>
            </a:solidFill>
            <a:headEnd type="triangle"/>
            <a:tailEnd type="triangle"/>
          </a:ln>
        </p:spPr>
      </p:cxnSp>
      <p:cxnSp>
        <p:nvCxnSpPr>
          <p:cNvPr id="467" name="Connection Line"/>
          <p:cNvCxnSpPr>
            <a:stCxn id="457" idx="0"/>
            <a:endCxn id="461" idx="0"/>
          </p:cNvCxnSpPr>
          <p:nvPr/>
        </p:nvCxnSpPr>
        <p:spPr>
          <a:xfrm>
            <a:off x="7525172" y="4085166"/>
            <a:ext cx="835565" cy="1234018"/>
          </a:xfrm>
          <a:prstGeom prst="straightConnector1">
            <a:avLst/>
          </a:prstGeom>
          <a:ln w="76200">
            <a:solidFill>
              <a:srgbClr val="FF2600">
                <a:alpha val="58000"/>
              </a:srgbClr>
            </a:solidFill>
            <a:headEnd type="triangle"/>
            <a:tailEnd type="triangle"/>
          </a:ln>
        </p:spPr>
      </p:cxnSp>
      <p:cxnSp>
        <p:nvCxnSpPr>
          <p:cNvPr id="468" name="Connection Line"/>
          <p:cNvCxnSpPr>
            <a:stCxn id="458" idx="0"/>
            <a:endCxn id="463" idx="0"/>
          </p:cNvCxnSpPr>
          <p:nvPr/>
        </p:nvCxnSpPr>
        <p:spPr>
          <a:xfrm>
            <a:off x="8608906" y="3424765"/>
            <a:ext cx="1078248" cy="1011503"/>
          </a:xfrm>
          <a:prstGeom prst="straightConnector1">
            <a:avLst/>
          </a:prstGeom>
          <a:ln w="76200">
            <a:solidFill>
              <a:srgbClr val="FF2600">
                <a:alpha val="58000"/>
              </a:srgbClr>
            </a:solidFill>
            <a:headEnd type="triangle"/>
            <a:tailEnd type="triangle"/>
          </a:ln>
        </p:spPr>
      </p:cxnSp>
      <p:cxnSp>
        <p:nvCxnSpPr>
          <p:cNvPr id="469" name="Connection Line"/>
          <p:cNvCxnSpPr>
            <a:stCxn id="459" idx="0"/>
            <a:endCxn id="464" idx="0"/>
          </p:cNvCxnSpPr>
          <p:nvPr/>
        </p:nvCxnSpPr>
        <p:spPr>
          <a:xfrm>
            <a:off x="10342880" y="3640665"/>
            <a:ext cx="1229701" cy="1524002"/>
          </a:xfrm>
          <a:prstGeom prst="straightConnector1">
            <a:avLst/>
          </a:prstGeom>
          <a:ln w="76200">
            <a:solidFill>
              <a:srgbClr val="FF2600">
                <a:alpha val="58000"/>
              </a:srgbClr>
            </a:solidFill>
            <a:headEnd type="triangle"/>
            <a:tailEnd type="triangle"/>
          </a:ln>
        </p:spPr>
      </p:cxnSp>
      <p:cxnSp>
        <p:nvCxnSpPr>
          <p:cNvPr id="470" name="Connection Line"/>
          <p:cNvCxnSpPr>
            <a:stCxn id="460" idx="0"/>
            <a:endCxn id="465" idx="0"/>
          </p:cNvCxnSpPr>
          <p:nvPr/>
        </p:nvCxnSpPr>
        <p:spPr>
          <a:xfrm flipH="1">
            <a:off x="9909701" y="6244166"/>
            <a:ext cx="2383899" cy="1"/>
          </a:xfrm>
          <a:prstGeom prst="straightConnector1">
            <a:avLst/>
          </a:prstGeom>
          <a:ln w="76200">
            <a:solidFill>
              <a:srgbClr val="FF2600">
                <a:alpha val="58000"/>
              </a:srgbClr>
            </a:solidFill>
            <a:headEnd type="triangle"/>
            <a:tailEnd type="triangle"/>
          </a:ln>
        </p:spPr>
      </p:cxnSp>
      <p:pic>
        <p:nvPicPr>
          <p:cNvPr id="471" name="401460968_640.tiff" descr="401460968_640.tiff"/>
          <p:cNvPicPr>
            <a:picLocks noChangeAspect="1"/>
          </p:cNvPicPr>
          <p:nvPr/>
        </p:nvPicPr>
        <p:blipFill>
          <a:blip r:embed="rId5">
            <a:extLst/>
          </a:blip>
          <a:srcRect l="9426" t="25659" r="9075" b="30774"/>
          <a:stretch>
            <a:fillRect/>
          </a:stretch>
        </p:blipFill>
        <p:spPr>
          <a:xfrm>
            <a:off x="6500047" y="7427580"/>
            <a:ext cx="6374263" cy="19166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8900" dir="2700000">
              <a:srgbClr val="000000"/>
            </a:outerShdw>
          </a:effectLst>
        </p:spPr>
      </p:pic>
      <p:sp>
        <p:nvSpPr>
          <p:cNvPr id="472" name="The Challenge of"/>
          <p:cNvSpPr txBox="1"/>
          <p:nvPr/>
        </p:nvSpPr>
        <p:spPr>
          <a:xfrm>
            <a:off x="133432" y="105833"/>
            <a:ext cx="683667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73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2538" y="-136988"/>
            <a:ext cx="7715912" cy="2289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 Lost &amp; Found Sheep, Coin &amp; Son"/>
          <p:cNvSpPr txBox="1"/>
          <p:nvPr/>
        </p:nvSpPr>
        <p:spPr>
          <a:xfrm>
            <a:off x="256407" y="169333"/>
            <a:ext cx="12491986" cy="7112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defRPr spc="68" sz="3300">
                <a:solidFill>
                  <a:srgbClr val="FEFEFE"/>
                </a:solidFill>
                <a:effectLst>
                  <a:outerShdw sx="100000" sy="100000" kx="0" ky="0" algn="b" rotWithShape="0" blurRad="101600" dist="76200" dir="270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The Lost &amp; Found Sheep, Coin &amp; Son</a:t>
            </a:r>
          </a:p>
        </p:txBody>
      </p:sp>
      <p:sp>
        <p:nvSpPr>
          <p:cNvPr id="275" name="Luke 15:1–2 (NKJV)…"/>
          <p:cNvSpPr txBox="1"/>
          <p:nvPr/>
        </p:nvSpPr>
        <p:spPr>
          <a:xfrm>
            <a:off x="481752" y="3400961"/>
            <a:ext cx="7279157" cy="491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700">
                <a:solidFill>
                  <a:srgbClr val="FFFFFF"/>
                </a:solidFill>
                <a:effectLst>
                  <a:outerShdw sx="100000" sy="100000" kx="0" ky="0" algn="b" rotWithShape="0" blurRad="88900" dist="63500" dir="360991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t>Luke 15:1–2 (NKJV)</a:t>
            </a:r>
          </a:p>
          <a:p>
            <a:pPr defTabSz="457200">
              <a:spcBef>
                <a:spcPts val="8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88900" dist="63500" dir="360991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rPr baseline="31999"/>
              <a:t>1</a:t>
            </a:r>
            <a:r>
              <a:t> Then all the tax collectors and the sinners drew near to Him to hear Him. </a:t>
            </a:r>
            <a:r>
              <a:rPr baseline="31999"/>
              <a:t>2</a:t>
            </a:r>
            <a:r>
              <a:t> And the Pharisees and scribes complained, saying, “This Man receives sinners and eats with them.”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1393" y="2943540"/>
            <a:ext cx="4704261" cy="58297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77" name="Contrasting The Attitude of the Pharisees &amp; Jesus Toward Sinners" descr="Contrasting The Attitude of the Pharisees &amp; Jesus Toward Sinner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1" y="952076"/>
            <a:ext cx="13030202" cy="2240281"/>
          </a:xfrm>
          <a:prstGeom prst="rect">
            <a:avLst/>
          </a:prstGeom>
        </p:spPr>
      </p:pic>
      <p:sp>
        <p:nvSpPr>
          <p:cNvPr id="278" name="Jesus responds with a parabolic triptych . . ."/>
          <p:cNvSpPr txBox="1"/>
          <p:nvPr/>
        </p:nvSpPr>
        <p:spPr>
          <a:xfrm>
            <a:off x="307812" y="8727575"/>
            <a:ext cx="12389176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Jesus responds with a parabolic triptych . . .</a:t>
            </a:r>
          </a:p>
        </p:txBody>
      </p:sp>
      <p:pic>
        <p:nvPicPr>
          <p:cNvPr id="279" name="“Why do You eat and drink with tax collectors and sinners?”" descr="“Why do You eat and drink with tax collectors and sinners?”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2229" y="2654299"/>
            <a:ext cx="5382589" cy="1574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9050"/>
            <a:ext cx="13017500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W. 65th St. church of Christ - April 16,2006"/>
          <p:cNvSpPr txBox="1"/>
          <p:nvPr/>
        </p:nvSpPr>
        <p:spPr>
          <a:xfrm>
            <a:off x="6610773" y="9142307"/>
            <a:ext cx="639402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buClr>
                <a:srgbClr val="000000"/>
              </a:buClr>
              <a:defRPr sz="1800">
                <a:solidFill>
                  <a:srgbClr val="72675A"/>
                </a:solidFill>
                <a:uFill>
                  <a:solidFill>
                    <a:srgbClr val="00000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>
              <a:defRPr>
                <a:effectLst/>
              </a:defRPr>
            </a:pPr>
            <a:r>
              <a:t>W. 65th St. church of Christ - April 16,2006</a:t>
            </a:r>
          </a:p>
        </p:txBody>
      </p:sp>
      <p:sp>
        <p:nvSpPr>
          <p:cNvPr id="477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1295400">
              <a:buClr>
                <a:srgbClr val="000000"/>
              </a:buClr>
              <a:defRPr sz="36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478" name="Don McClain"/>
          <p:cNvSpPr txBox="1"/>
          <p:nvPr/>
        </p:nvSpPr>
        <p:spPr>
          <a:xfrm>
            <a:off x="-1" y="9142307"/>
            <a:ext cx="531029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buClr>
                <a:srgbClr val="000000"/>
              </a:buClr>
              <a:defRPr sz="1800">
                <a:solidFill>
                  <a:srgbClr val="72675A"/>
                </a:solidFill>
                <a:uFill>
                  <a:solidFill>
                    <a:srgbClr val="00000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>
              <a:defRPr>
                <a:effectLst/>
              </a:defRPr>
            </a:pPr>
            <a:r>
              <a:t>Don McClain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9050"/>
            <a:ext cx="13017500" cy="979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233"/>
            <a:ext cx="13004801" cy="978799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The Challenge of"/>
          <p:cNvSpPr txBox="1"/>
          <p:nvPr/>
        </p:nvSpPr>
        <p:spPr>
          <a:xfrm>
            <a:off x="133432" y="105833"/>
            <a:ext cx="683667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48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2538" y="-136988"/>
            <a:ext cx="7715912" cy="2289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  <p:sp>
        <p:nvSpPr>
          <p:cNvPr id="484" name="Charts by Don McClain…"/>
          <p:cNvSpPr/>
          <p:nvPr/>
        </p:nvSpPr>
        <p:spPr>
          <a:xfrm>
            <a:off x="441050" y="6267523"/>
            <a:ext cx="12122699" cy="31066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August 12, 2018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P.O. Box 190062, Little Rock AR 72219 / 501-568-1062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Email – </a:t>
            </a:r>
            <a:r>
              <a:rPr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 </a:t>
            </a:r>
            <a:r>
              <a:rPr>
                <a:hlinkClick r:id="rId6" invalidUrl="" action="" tgtFrame="" tooltip="" history="1" highlightClick="0" endSnd="0"/>
              </a:rPr>
              <a:t>http://w65stchurchofchrist.com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2540" t="0" r="2540" b="9889"/>
          <a:stretch>
            <a:fillRect/>
          </a:stretch>
        </p:blipFill>
        <p:spPr>
          <a:xfrm>
            <a:off x="-2349" y="0"/>
            <a:ext cx="13009309" cy="9753600"/>
          </a:xfrm>
          <a:prstGeom prst="rect">
            <a:avLst/>
          </a:prstGeom>
        </p:spPr>
      </p:pic>
      <p:sp>
        <p:nvSpPr>
          <p:cNvPr id="487" name="Matthew 13:3–9 (NKJV)…"/>
          <p:cNvSpPr txBox="1"/>
          <p:nvPr/>
        </p:nvSpPr>
        <p:spPr>
          <a:xfrm>
            <a:off x="420466" y="442408"/>
            <a:ext cx="12163868" cy="561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2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13:3–9 (NKJV)</a:t>
            </a:r>
          </a:p>
          <a:p>
            <a:pPr defTabSz="457200">
              <a:defRPr sz="59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Then He spoke many things to them in parables, saying: “Behold, a sower went out to sow. </a:t>
            </a:r>
            <a:r>
              <a:rPr baseline="31999"/>
              <a:t>4</a:t>
            </a:r>
            <a:r>
              <a:t> And as he sowed, some </a:t>
            </a:r>
            <a:r>
              <a:rPr i="1"/>
              <a:t>seed</a:t>
            </a:r>
            <a:r>
              <a:t> fell by the wayside; and the birds came and devoured them.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2540" t="0" r="2540" b="9889"/>
          <a:stretch>
            <a:fillRect/>
          </a:stretch>
        </p:blipFill>
        <p:spPr>
          <a:xfrm>
            <a:off x="-2349" y="0"/>
            <a:ext cx="13009309" cy="9753600"/>
          </a:xfrm>
          <a:prstGeom prst="rect">
            <a:avLst/>
          </a:prstGeom>
        </p:spPr>
      </p:pic>
      <p:sp>
        <p:nvSpPr>
          <p:cNvPr id="490" name="Matthew 13:3–9 (NKJV)…"/>
          <p:cNvSpPr txBox="1"/>
          <p:nvPr/>
        </p:nvSpPr>
        <p:spPr>
          <a:xfrm>
            <a:off x="420466" y="442408"/>
            <a:ext cx="12163868" cy="613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2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13:3–9 (NKJV)</a:t>
            </a:r>
          </a:p>
          <a:p>
            <a:pPr defTabSz="457200"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Some fell on stony places, where they did not have much earth; and they immediately sprang up because they had no depth of earth. </a:t>
            </a:r>
            <a:r>
              <a:rPr baseline="31999"/>
              <a:t>6</a:t>
            </a:r>
            <a:r>
              <a:t> But when the sun was up they were scorched, and because they had no root they withered away.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2540" t="0" r="2540" b="9889"/>
          <a:stretch>
            <a:fillRect/>
          </a:stretch>
        </p:blipFill>
        <p:spPr>
          <a:xfrm>
            <a:off x="-2349" y="0"/>
            <a:ext cx="13009309" cy="9753600"/>
          </a:xfrm>
          <a:prstGeom prst="rect">
            <a:avLst/>
          </a:prstGeom>
        </p:spPr>
      </p:pic>
      <p:sp>
        <p:nvSpPr>
          <p:cNvPr id="493" name="Matthew 13:3–9 (NKJV)…"/>
          <p:cNvSpPr txBox="1"/>
          <p:nvPr/>
        </p:nvSpPr>
        <p:spPr>
          <a:xfrm>
            <a:off x="420466" y="442408"/>
            <a:ext cx="12163868" cy="643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2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13:3–9 (NKJV)</a:t>
            </a:r>
          </a:p>
          <a:p>
            <a:pPr defTabSz="457200">
              <a:defRPr sz="5800">
                <a:solidFill>
                  <a:srgbClr val="FFFFFF"/>
                </a:solidFill>
                <a:effectLst>
                  <a:outerShdw sx="100000" sy="100000" kx="0" ky="0" algn="b" rotWithShape="0" blurRad="12700" dist="63500" dir="150005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And some fell among thorns, and the thorns sprang up and choked them. </a:t>
            </a:r>
            <a:r>
              <a:rPr baseline="31999"/>
              <a:t>8</a:t>
            </a:r>
            <a:r>
              <a:t> But others fell on good ground and yielded a crop: some a hundredfold, some sixty, some thirty. </a:t>
            </a:r>
            <a:r>
              <a:rPr baseline="31999"/>
              <a:t>9</a:t>
            </a:r>
            <a:r>
              <a:t> He who has ears to hear, let him hear!”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he Lost &amp; Found Sheep, Coin &amp; Son"/>
          <p:cNvSpPr txBox="1"/>
          <p:nvPr/>
        </p:nvSpPr>
        <p:spPr>
          <a:xfrm>
            <a:off x="256407" y="169333"/>
            <a:ext cx="12491986" cy="7112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defRPr spc="68" sz="3300">
                <a:solidFill>
                  <a:srgbClr val="FEFEFE"/>
                </a:solidFill>
                <a:effectLst>
                  <a:outerShdw sx="100000" sy="100000" kx="0" ky="0" algn="b" rotWithShape="0" blurRad="101600" dist="76200" dir="270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The Lost &amp; Found Sheep, Coin &amp; Son</a:t>
            </a:r>
          </a:p>
        </p:txBody>
      </p:sp>
      <p:pic>
        <p:nvPicPr>
          <p:cNvPr id="282" name="Contrasting The Attitude of the Pharisees &amp; Jesus Toward Sinners" descr="Contrasting The Attitude of the Pharisees &amp; Jesus Toward Sinner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1" y="952076"/>
            <a:ext cx="13030202" cy="2240281"/>
          </a:xfrm>
          <a:prstGeom prst="rect">
            <a:avLst/>
          </a:prstGeom>
        </p:spPr>
      </p:pic>
      <p:sp>
        <p:nvSpPr>
          <p:cNvPr id="283" name="Jesus responds with a parabolic triptych . . ."/>
          <p:cNvSpPr txBox="1"/>
          <p:nvPr/>
        </p:nvSpPr>
        <p:spPr>
          <a:xfrm>
            <a:off x="307812" y="3263899"/>
            <a:ext cx="12389176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Jesus responds with a parabolic triptych . . .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19" y="5817658"/>
            <a:ext cx="3429001" cy="337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7900" y="5758391"/>
            <a:ext cx="3429000" cy="3467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52598" y="5758391"/>
            <a:ext cx="3441701" cy="3467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87" name="Luke 15:1-7" descr="Luke 15:1-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626" y="7974541"/>
            <a:ext cx="3811787" cy="1308101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88" name="Luke 15:8-10" descr="Luke 15:8-10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96507" y="7959725"/>
            <a:ext cx="3811786" cy="1308100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89" name="Luke 15:11-32" descr="Luke 15:11-32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67555" y="7959725"/>
            <a:ext cx="3811787" cy="1308100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90" name="&quot;Coin&quot;" descr="&quot;Coin&quot;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04321" y="4143629"/>
            <a:ext cx="4375990" cy="1638301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91" name="&quot;Sheep&quot;" descr="&quot;Sheep&quot;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441" y="4143629"/>
            <a:ext cx="4375989" cy="1638301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92" name="&quot;Son&quot;" descr="&quot;Son&quot;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75370" y="4143629"/>
            <a:ext cx="4375989" cy="1638301"/>
          </a:xfrm>
          <a:prstGeom prst="rect">
            <a:avLst/>
          </a:prstGeom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57" y="2578100"/>
            <a:ext cx="5748712" cy="6896012"/>
          </a:xfrm>
          <a:prstGeom prst="rect">
            <a:avLst/>
          </a:prstGeom>
        </p:spPr>
      </p:pic>
      <p:pic>
        <p:nvPicPr>
          <p:cNvPr id="295" name="Do We Understand?" descr="Do We Understand?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1" y="975264"/>
            <a:ext cx="13030202" cy="1966468"/>
          </a:xfrm>
          <a:prstGeom prst="rect">
            <a:avLst/>
          </a:prstGeom>
        </p:spPr>
      </p:pic>
      <p:sp>
        <p:nvSpPr>
          <p:cNvPr id="296" name="The State of The Lost - Eph 2:12; 1 Thes 4:13…"/>
          <p:cNvSpPr txBox="1"/>
          <p:nvPr/>
        </p:nvSpPr>
        <p:spPr>
          <a:xfrm>
            <a:off x="5715102" y="2754332"/>
            <a:ext cx="7123752" cy="654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90070" indent="-490070" algn="l" defTabSz="1300480">
              <a:spcBef>
                <a:spcPts val="1500"/>
              </a:spcBef>
              <a:buSzPct val="56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70000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t>The State of The Lost - Eph 2:12; 1 Thes 4:13</a:t>
            </a:r>
          </a:p>
          <a:p>
            <a:pPr marL="490070" indent="-490070" algn="l" defTabSz="1300480">
              <a:spcBef>
                <a:spcPts val="1500"/>
              </a:spcBef>
              <a:buSzPct val="56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70000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t>The Value of The Lost – Mat 18:14; 1 Pet 1:18-21</a:t>
            </a:r>
          </a:p>
          <a:p>
            <a:pPr marL="490070" indent="-490070" algn="l" defTabSz="1300480">
              <a:spcBef>
                <a:spcPts val="1500"/>
              </a:spcBef>
              <a:buSzPct val="56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70000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t>The Love God Has For The Lost – Jn 3:16; Rom 5:8-10; 2 Cor 5:19-21</a:t>
            </a:r>
          </a:p>
          <a:p>
            <a:pPr marL="490070" indent="-490070" algn="l" defTabSz="1300480">
              <a:spcBef>
                <a:spcPts val="1500"/>
              </a:spcBef>
              <a:buSzPct val="56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700000">
                    <a:srgbClr val="000000"/>
                  </a:outerShdw>
                </a:effectLst>
                <a:latin typeface="Librarian"/>
                <a:ea typeface="Librarian"/>
                <a:cs typeface="Librarian"/>
                <a:sym typeface="Librarian"/>
              </a:defRPr>
            </a:pPr>
            <a:r>
              <a:t>Our responsibility to the lost?  – Rom 1:14,15; Jam 5:19,20; Mk 12:29-31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2219" y="2566458"/>
            <a:ext cx="1828801" cy="1801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219" y="4260571"/>
            <a:ext cx="1828801" cy="18491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2219" y="5981803"/>
            <a:ext cx="1828801" cy="18422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2219" y="7648667"/>
            <a:ext cx="1828801" cy="194421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OUR ATTITUDE TOWARDS THE LOST?"/>
          <p:cNvSpPr txBox="1"/>
          <p:nvPr/>
        </p:nvSpPr>
        <p:spPr>
          <a:xfrm>
            <a:off x="256407" y="156633"/>
            <a:ext cx="12491986" cy="7366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65100" dist="162171" dir="2453216">
              <a:srgbClr val="000000">
                <a:alpha val="991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defRPr spc="72" sz="3500">
                <a:solidFill>
                  <a:srgbClr val="FEFEFE"/>
                </a:solidFill>
                <a:effectLst>
                  <a:outerShdw sx="100000" sy="100000" kx="0" ky="0" algn="b" rotWithShape="0" blurRad="101600" dist="76200" dir="270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OUR ATTITUDE TOWARDS THE LOST?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rcRect l="21" t="36" r="4576" b="17"/>
          <a:stretch>
            <a:fillRect/>
          </a:stretch>
        </p:blipFill>
        <p:spPr>
          <a:xfrm>
            <a:off x="43579" y="2036196"/>
            <a:ext cx="4929982" cy="7692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53" y="0"/>
                </a:moveTo>
                <a:cubicBezTo>
                  <a:pt x="13477" y="5"/>
                  <a:pt x="12277" y="15"/>
                  <a:pt x="12048" y="50"/>
                </a:cubicBezTo>
                <a:lnTo>
                  <a:pt x="11836" y="230"/>
                </a:lnTo>
                <a:cubicBezTo>
                  <a:pt x="11681" y="361"/>
                  <a:pt x="11555" y="509"/>
                  <a:pt x="11555" y="562"/>
                </a:cubicBezTo>
                <a:cubicBezTo>
                  <a:pt x="11555" y="614"/>
                  <a:pt x="11513" y="709"/>
                  <a:pt x="11463" y="771"/>
                </a:cubicBezTo>
                <a:cubicBezTo>
                  <a:pt x="11412" y="834"/>
                  <a:pt x="11346" y="921"/>
                  <a:pt x="11315" y="963"/>
                </a:cubicBezTo>
                <a:cubicBezTo>
                  <a:pt x="11307" y="974"/>
                  <a:pt x="11287" y="981"/>
                  <a:pt x="11273" y="990"/>
                </a:cubicBezTo>
                <a:cubicBezTo>
                  <a:pt x="11293" y="1026"/>
                  <a:pt x="11305" y="1063"/>
                  <a:pt x="11289" y="1090"/>
                </a:cubicBezTo>
                <a:cubicBezTo>
                  <a:pt x="11232" y="1185"/>
                  <a:pt x="11121" y="1189"/>
                  <a:pt x="11005" y="1099"/>
                </a:cubicBezTo>
                <a:cubicBezTo>
                  <a:pt x="10992" y="1089"/>
                  <a:pt x="10997" y="1079"/>
                  <a:pt x="10990" y="1069"/>
                </a:cubicBezTo>
                <a:cubicBezTo>
                  <a:pt x="10915" y="1094"/>
                  <a:pt x="10834" y="1132"/>
                  <a:pt x="10770" y="1181"/>
                </a:cubicBezTo>
                <a:cubicBezTo>
                  <a:pt x="10760" y="1188"/>
                  <a:pt x="10748" y="1191"/>
                  <a:pt x="10737" y="1199"/>
                </a:cubicBezTo>
                <a:cubicBezTo>
                  <a:pt x="10774" y="1204"/>
                  <a:pt x="10813" y="1225"/>
                  <a:pt x="10864" y="1261"/>
                </a:cubicBezTo>
                <a:cubicBezTo>
                  <a:pt x="10936" y="1312"/>
                  <a:pt x="10974" y="1370"/>
                  <a:pt x="10944" y="1389"/>
                </a:cubicBezTo>
                <a:cubicBezTo>
                  <a:pt x="10858" y="1444"/>
                  <a:pt x="10706" y="1428"/>
                  <a:pt x="10609" y="1353"/>
                </a:cubicBezTo>
                <a:cubicBezTo>
                  <a:pt x="10578" y="1329"/>
                  <a:pt x="10565" y="1310"/>
                  <a:pt x="10565" y="1292"/>
                </a:cubicBezTo>
                <a:cubicBezTo>
                  <a:pt x="10530" y="1305"/>
                  <a:pt x="10492" y="1321"/>
                  <a:pt x="10471" y="1321"/>
                </a:cubicBezTo>
                <a:cubicBezTo>
                  <a:pt x="10434" y="1321"/>
                  <a:pt x="10407" y="1334"/>
                  <a:pt x="10386" y="1353"/>
                </a:cubicBezTo>
                <a:cubicBezTo>
                  <a:pt x="10444" y="1343"/>
                  <a:pt x="10517" y="1351"/>
                  <a:pt x="10593" y="1395"/>
                </a:cubicBezTo>
                <a:cubicBezTo>
                  <a:pt x="10681" y="1446"/>
                  <a:pt x="10735" y="1507"/>
                  <a:pt x="10711" y="1531"/>
                </a:cubicBezTo>
                <a:cubicBezTo>
                  <a:pt x="10652" y="1593"/>
                  <a:pt x="10454" y="1584"/>
                  <a:pt x="10357" y="1531"/>
                </a:cubicBezTo>
                <a:cubicBezTo>
                  <a:pt x="10378" y="1600"/>
                  <a:pt x="10422" y="1670"/>
                  <a:pt x="10501" y="1707"/>
                </a:cubicBezTo>
                <a:cubicBezTo>
                  <a:pt x="10614" y="1760"/>
                  <a:pt x="10610" y="1773"/>
                  <a:pt x="10456" y="1826"/>
                </a:cubicBezTo>
                <a:cubicBezTo>
                  <a:pt x="10360" y="1859"/>
                  <a:pt x="10278" y="1911"/>
                  <a:pt x="10278" y="1943"/>
                </a:cubicBezTo>
                <a:cubicBezTo>
                  <a:pt x="10278" y="1961"/>
                  <a:pt x="10234" y="2004"/>
                  <a:pt x="10169" y="2053"/>
                </a:cubicBezTo>
                <a:cubicBezTo>
                  <a:pt x="10149" y="2074"/>
                  <a:pt x="10122" y="2093"/>
                  <a:pt x="10080" y="2112"/>
                </a:cubicBezTo>
                <a:cubicBezTo>
                  <a:pt x="10049" y="2133"/>
                  <a:pt x="10025" y="2150"/>
                  <a:pt x="9990" y="2171"/>
                </a:cubicBezTo>
                <a:cubicBezTo>
                  <a:pt x="9736" y="2320"/>
                  <a:pt x="9710" y="2363"/>
                  <a:pt x="9758" y="2510"/>
                </a:cubicBezTo>
                <a:cubicBezTo>
                  <a:pt x="9771" y="2549"/>
                  <a:pt x="9770" y="2628"/>
                  <a:pt x="9778" y="2692"/>
                </a:cubicBezTo>
                <a:cubicBezTo>
                  <a:pt x="9778" y="2693"/>
                  <a:pt x="9778" y="2694"/>
                  <a:pt x="9778" y="2695"/>
                </a:cubicBezTo>
                <a:cubicBezTo>
                  <a:pt x="9838" y="2789"/>
                  <a:pt x="9859" y="2889"/>
                  <a:pt x="9823" y="2922"/>
                </a:cubicBezTo>
                <a:cubicBezTo>
                  <a:pt x="9814" y="2930"/>
                  <a:pt x="9814" y="2944"/>
                  <a:pt x="9807" y="2954"/>
                </a:cubicBezTo>
                <a:cubicBezTo>
                  <a:pt x="9807" y="2980"/>
                  <a:pt x="9816" y="2995"/>
                  <a:pt x="9818" y="3019"/>
                </a:cubicBezTo>
                <a:cubicBezTo>
                  <a:pt x="9855" y="2883"/>
                  <a:pt x="10062" y="2803"/>
                  <a:pt x="10310" y="2919"/>
                </a:cubicBezTo>
                <a:cubicBezTo>
                  <a:pt x="10418" y="2970"/>
                  <a:pt x="10431" y="3021"/>
                  <a:pt x="10379" y="3182"/>
                </a:cubicBezTo>
                <a:cubicBezTo>
                  <a:pt x="10299" y="3427"/>
                  <a:pt x="10205" y="3454"/>
                  <a:pt x="9971" y="3294"/>
                </a:cubicBezTo>
                <a:cubicBezTo>
                  <a:pt x="9902" y="3247"/>
                  <a:pt x="9863" y="3197"/>
                  <a:pt x="9840" y="3148"/>
                </a:cubicBezTo>
                <a:cubicBezTo>
                  <a:pt x="9863" y="3217"/>
                  <a:pt x="9899" y="3276"/>
                  <a:pt x="9958" y="3324"/>
                </a:cubicBezTo>
                <a:lnTo>
                  <a:pt x="10115" y="3452"/>
                </a:lnTo>
                <a:lnTo>
                  <a:pt x="9917" y="3570"/>
                </a:lnTo>
                <a:cubicBezTo>
                  <a:pt x="9899" y="3584"/>
                  <a:pt x="9898" y="3588"/>
                  <a:pt x="9875" y="3605"/>
                </a:cubicBezTo>
                <a:cubicBezTo>
                  <a:pt x="9870" y="3609"/>
                  <a:pt x="9866" y="3613"/>
                  <a:pt x="9861" y="3617"/>
                </a:cubicBezTo>
                <a:cubicBezTo>
                  <a:pt x="9721" y="3723"/>
                  <a:pt x="9653" y="3858"/>
                  <a:pt x="9670" y="4027"/>
                </a:cubicBezTo>
                <a:cubicBezTo>
                  <a:pt x="9676" y="4091"/>
                  <a:pt x="9695" y="4160"/>
                  <a:pt x="9724" y="4234"/>
                </a:cubicBezTo>
                <a:cubicBezTo>
                  <a:pt x="9758" y="4319"/>
                  <a:pt x="9769" y="4365"/>
                  <a:pt x="9783" y="4420"/>
                </a:cubicBezTo>
                <a:cubicBezTo>
                  <a:pt x="9791" y="4436"/>
                  <a:pt x="9797" y="4483"/>
                  <a:pt x="9804" y="4492"/>
                </a:cubicBezTo>
                <a:cubicBezTo>
                  <a:pt x="9845" y="4540"/>
                  <a:pt x="9837" y="4586"/>
                  <a:pt x="9793" y="4621"/>
                </a:cubicBezTo>
                <a:cubicBezTo>
                  <a:pt x="9788" y="4652"/>
                  <a:pt x="9790" y="4682"/>
                  <a:pt x="9778" y="4718"/>
                </a:cubicBezTo>
                <a:cubicBezTo>
                  <a:pt x="9720" y="4888"/>
                  <a:pt x="10070" y="5408"/>
                  <a:pt x="10287" y="5477"/>
                </a:cubicBezTo>
                <a:cubicBezTo>
                  <a:pt x="10321" y="5487"/>
                  <a:pt x="10354" y="5508"/>
                  <a:pt x="10388" y="5526"/>
                </a:cubicBezTo>
                <a:cubicBezTo>
                  <a:pt x="10397" y="5528"/>
                  <a:pt x="10410" y="5533"/>
                  <a:pt x="10424" y="5541"/>
                </a:cubicBezTo>
                <a:cubicBezTo>
                  <a:pt x="10441" y="5551"/>
                  <a:pt x="10451" y="5561"/>
                  <a:pt x="10466" y="5571"/>
                </a:cubicBezTo>
                <a:cubicBezTo>
                  <a:pt x="10469" y="5573"/>
                  <a:pt x="10470" y="5573"/>
                  <a:pt x="10473" y="5575"/>
                </a:cubicBezTo>
                <a:cubicBezTo>
                  <a:pt x="10475" y="5576"/>
                  <a:pt x="10475" y="5579"/>
                  <a:pt x="10477" y="5580"/>
                </a:cubicBezTo>
                <a:cubicBezTo>
                  <a:pt x="10509" y="5604"/>
                  <a:pt x="10542" y="5629"/>
                  <a:pt x="10558" y="5651"/>
                </a:cubicBezTo>
                <a:cubicBezTo>
                  <a:pt x="10601" y="5714"/>
                  <a:pt x="10697" y="5765"/>
                  <a:pt x="10769" y="5765"/>
                </a:cubicBezTo>
                <a:cubicBezTo>
                  <a:pt x="11034" y="5765"/>
                  <a:pt x="11085" y="5887"/>
                  <a:pt x="11005" y="6300"/>
                </a:cubicBezTo>
                <a:cubicBezTo>
                  <a:pt x="10928" y="6699"/>
                  <a:pt x="10901" y="6738"/>
                  <a:pt x="10379" y="7099"/>
                </a:cubicBezTo>
                <a:lnTo>
                  <a:pt x="10113" y="7282"/>
                </a:lnTo>
                <a:lnTo>
                  <a:pt x="9699" y="7214"/>
                </a:lnTo>
                <a:cubicBezTo>
                  <a:pt x="9139" y="7121"/>
                  <a:pt x="8715" y="7126"/>
                  <a:pt x="8588" y="7228"/>
                </a:cubicBezTo>
                <a:cubicBezTo>
                  <a:pt x="8545" y="7263"/>
                  <a:pt x="8429" y="7341"/>
                  <a:pt x="8326" y="7410"/>
                </a:cubicBezTo>
                <a:cubicBezTo>
                  <a:pt x="8313" y="7420"/>
                  <a:pt x="8303" y="7427"/>
                  <a:pt x="8291" y="7435"/>
                </a:cubicBezTo>
                <a:cubicBezTo>
                  <a:pt x="8275" y="7446"/>
                  <a:pt x="8265" y="7453"/>
                  <a:pt x="8249" y="7464"/>
                </a:cubicBezTo>
                <a:lnTo>
                  <a:pt x="8011" y="7616"/>
                </a:lnTo>
                <a:lnTo>
                  <a:pt x="7533" y="7279"/>
                </a:lnTo>
                <a:cubicBezTo>
                  <a:pt x="7044" y="6935"/>
                  <a:pt x="6709" y="6818"/>
                  <a:pt x="6201" y="6797"/>
                </a:cubicBezTo>
                <a:cubicBezTo>
                  <a:pt x="5928" y="6791"/>
                  <a:pt x="5678" y="6809"/>
                  <a:pt x="5530" y="6846"/>
                </a:cubicBezTo>
                <a:lnTo>
                  <a:pt x="4858" y="7285"/>
                </a:lnTo>
                <a:cubicBezTo>
                  <a:pt x="4439" y="7559"/>
                  <a:pt x="3482" y="8254"/>
                  <a:pt x="2732" y="8831"/>
                </a:cubicBezTo>
                <a:cubicBezTo>
                  <a:pt x="1981" y="9407"/>
                  <a:pt x="1059" y="10112"/>
                  <a:pt x="682" y="10397"/>
                </a:cubicBezTo>
                <a:lnTo>
                  <a:pt x="0" y="10909"/>
                </a:lnTo>
                <a:lnTo>
                  <a:pt x="2" y="12682"/>
                </a:lnTo>
                <a:lnTo>
                  <a:pt x="327" y="12859"/>
                </a:lnTo>
                <a:lnTo>
                  <a:pt x="654" y="13042"/>
                </a:lnTo>
                <a:lnTo>
                  <a:pt x="595" y="13938"/>
                </a:lnTo>
                <a:cubicBezTo>
                  <a:pt x="560" y="14431"/>
                  <a:pt x="521" y="14960"/>
                  <a:pt x="511" y="15115"/>
                </a:cubicBezTo>
                <a:cubicBezTo>
                  <a:pt x="501" y="15270"/>
                  <a:pt x="449" y="15499"/>
                  <a:pt x="396" y="15625"/>
                </a:cubicBezTo>
                <a:cubicBezTo>
                  <a:pt x="342" y="15751"/>
                  <a:pt x="270" y="16115"/>
                  <a:pt x="236" y="16434"/>
                </a:cubicBezTo>
                <a:cubicBezTo>
                  <a:pt x="202" y="16753"/>
                  <a:pt x="134" y="17039"/>
                  <a:pt x="85" y="17071"/>
                </a:cubicBezTo>
                <a:cubicBezTo>
                  <a:pt x="36" y="17102"/>
                  <a:pt x="13" y="17664"/>
                  <a:pt x="3" y="18567"/>
                </a:cubicBezTo>
                <a:lnTo>
                  <a:pt x="3" y="20045"/>
                </a:lnTo>
                <a:lnTo>
                  <a:pt x="339" y="20390"/>
                </a:lnTo>
                <a:cubicBezTo>
                  <a:pt x="766" y="20829"/>
                  <a:pt x="1343" y="21211"/>
                  <a:pt x="1796" y="21351"/>
                </a:cubicBezTo>
                <a:cubicBezTo>
                  <a:pt x="2185" y="21472"/>
                  <a:pt x="2434" y="21467"/>
                  <a:pt x="3184" y="21326"/>
                </a:cubicBezTo>
                <a:cubicBezTo>
                  <a:pt x="3425" y="21280"/>
                  <a:pt x="3801" y="21237"/>
                  <a:pt x="4020" y="21231"/>
                </a:cubicBezTo>
                <a:cubicBezTo>
                  <a:pt x="4401" y="21220"/>
                  <a:pt x="4419" y="21226"/>
                  <a:pt x="4398" y="21346"/>
                </a:cubicBezTo>
                <a:cubicBezTo>
                  <a:pt x="4386" y="21415"/>
                  <a:pt x="4394" y="21503"/>
                  <a:pt x="4415" y="21539"/>
                </a:cubicBezTo>
                <a:cubicBezTo>
                  <a:pt x="4444" y="21586"/>
                  <a:pt x="6452" y="21597"/>
                  <a:pt x="12009" y="21600"/>
                </a:cubicBezTo>
                <a:cubicBezTo>
                  <a:pt x="17026" y="21598"/>
                  <a:pt x="21600" y="21591"/>
                  <a:pt x="21600" y="21579"/>
                </a:cubicBezTo>
                <a:cubicBezTo>
                  <a:pt x="21600" y="21566"/>
                  <a:pt x="21551" y="21470"/>
                  <a:pt x="21489" y="21364"/>
                </a:cubicBezTo>
                <a:cubicBezTo>
                  <a:pt x="21427" y="21258"/>
                  <a:pt x="21296" y="20963"/>
                  <a:pt x="21202" y="20710"/>
                </a:cubicBezTo>
                <a:cubicBezTo>
                  <a:pt x="21108" y="20458"/>
                  <a:pt x="20999" y="20167"/>
                  <a:pt x="20958" y="20066"/>
                </a:cubicBezTo>
                <a:cubicBezTo>
                  <a:pt x="20917" y="19963"/>
                  <a:pt x="20884" y="19825"/>
                  <a:pt x="20884" y="19758"/>
                </a:cubicBezTo>
                <a:cubicBezTo>
                  <a:pt x="20884" y="19691"/>
                  <a:pt x="20817" y="19556"/>
                  <a:pt x="20736" y="19458"/>
                </a:cubicBezTo>
                <a:cubicBezTo>
                  <a:pt x="20654" y="19360"/>
                  <a:pt x="20563" y="19187"/>
                  <a:pt x="20534" y="19075"/>
                </a:cubicBezTo>
                <a:cubicBezTo>
                  <a:pt x="20504" y="18962"/>
                  <a:pt x="20446" y="18732"/>
                  <a:pt x="20400" y="18563"/>
                </a:cubicBezTo>
                <a:cubicBezTo>
                  <a:pt x="20355" y="18395"/>
                  <a:pt x="20227" y="17912"/>
                  <a:pt x="20115" y="17490"/>
                </a:cubicBezTo>
                <a:cubicBezTo>
                  <a:pt x="19808" y="16325"/>
                  <a:pt x="19798" y="16301"/>
                  <a:pt x="19708" y="16229"/>
                </a:cubicBezTo>
                <a:cubicBezTo>
                  <a:pt x="19541" y="16097"/>
                  <a:pt x="19512" y="15762"/>
                  <a:pt x="19651" y="15550"/>
                </a:cubicBezTo>
                <a:cubicBezTo>
                  <a:pt x="19733" y="15424"/>
                  <a:pt x="19797" y="15150"/>
                  <a:pt x="19819" y="14835"/>
                </a:cubicBezTo>
                <a:cubicBezTo>
                  <a:pt x="19837" y="14554"/>
                  <a:pt x="19892" y="14048"/>
                  <a:pt x="19941" y="13711"/>
                </a:cubicBezTo>
                <a:cubicBezTo>
                  <a:pt x="19989" y="13373"/>
                  <a:pt x="20039" y="12845"/>
                  <a:pt x="20051" y="12536"/>
                </a:cubicBezTo>
                <a:cubicBezTo>
                  <a:pt x="20062" y="12227"/>
                  <a:pt x="20095" y="11802"/>
                  <a:pt x="20125" y="11591"/>
                </a:cubicBezTo>
                <a:cubicBezTo>
                  <a:pt x="20196" y="11077"/>
                  <a:pt x="19851" y="9360"/>
                  <a:pt x="19602" y="8989"/>
                </a:cubicBezTo>
                <a:cubicBezTo>
                  <a:pt x="19386" y="8667"/>
                  <a:pt x="18881" y="8365"/>
                  <a:pt x="18366" y="8248"/>
                </a:cubicBezTo>
                <a:cubicBezTo>
                  <a:pt x="17569" y="8066"/>
                  <a:pt x="17330" y="7994"/>
                  <a:pt x="17138" y="7879"/>
                </a:cubicBezTo>
                <a:lnTo>
                  <a:pt x="16943" y="7761"/>
                </a:lnTo>
                <a:lnTo>
                  <a:pt x="17314" y="7523"/>
                </a:lnTo>
                <a:cubicBezTo>
                  <a:pt x="17518" y="7393"/>
                  <a:pt x="17818" y="7121"/>
                  <a:pt x="17980" y="6921"/>
                </a:cubicBezTo>
                <a:cubicBezTo>
                  <a:pt x="18323" y="6498"/>
                  <a:pt x="18460" y="6384"/>
                  <a:pt x="18712" y="6322"/>
                </a:cubicBezTo>
                <a:cubicBezTo>
                  <a:pt x="18863" y="6285"/>
                  <a:pt x="18892" y="6243"/>
                  <a:pt x="18877" y="6080"/>
                </a:cubicBezTo>
                <a:cubicBezTo>
                  <a:pt x="18859" y="5884"/>
                  <a:pt x="18894" y="5837"/>
                  <a:pt x="19390" y="5361"/>
                </a:cubicBezTo>
                <a:cubicBezTo>
                  <a:pt x="19513" y="5244"/>
                  <a:pt x="19659" y="5063"/>
                  <a:pt x="19712" y="4959"/>
                </a:cubicBezTo>
                <a:cubicBezTo>
                  <a:pt x="19807" y="4776"/>
                  <a:pt x="19820" y="4770"/>
                  <a:pt x="20185" y="4770"/>
                </a:cubicBezTo>
                <a:cubicBezTo>
                  <a:pt x="20486" y="4770"/>
                  <a:pt x="20564" y="4751"/>
                  <a:pt x="20564" y="4683"/>
                </a:cubicBezTo>
                <a:cubicBezTo>
                  <a:pt x="20564" y="4636"/>
                  <a:pt x="20693" y="4458"/>
                  <a:pt x="20852" y="4287"/>
                </a:cubicBezTo>
                <a:cubicBezTo>
                  <a:pt x="21104" y="4016"/>
                  <a:pt x="21135" y="3949"/>
                  <a:pt x="21089" y="3764"/>
                </a:cubicBezTo>
                <a:cubicBezTo>
                  <a:pt x="21060" y="3648"/>
                  <a:pt x="21013" y="3527"/>
                  <a:pt x="20983" y="3496"/>
                </a:cubicBezTo>
                <a:cubicBezTo>
                  <a:pt x="20854" y="3364"/>
                  <a:pt x="20849" y="3284"/>
                  <a:pt x="20960" y="2853"/>
                </a:cubicBezTo>
                <a:cubicBezTo>
                  <a:pt x="21006" y="2670"/>
                  <a:pt x="21045" y="2471"/>
                  <a:pt x="21045" y="2409"/>
                </a:cubicBezTo>
                <a:cubicBezTo>
                  <a:pt x="21044" y="2347"/>
                  <a:pt x="21077" y="2284"/>
                  <a:pt x="21118" y="2268"/>
                </a:cubicBezTo>
                <a:cubicBezTo>
                  <a:pt x="21231" y="2223"/>
                  <a:pt x="21116" y="2077"/>
                  <a:pt x="20993" y="2107"/>
                </a:cubicBezTo>
                <a:cubicBezTo>
                  <a:pt x="20815" y="2151"/>
                  <a:pt x="20650" y="1881"/>
                  <a:pt x="20781" y="1760"/>
                </a:cubicBezTo>
                <a:cubicBezTo>
                  <a:pt x="20815" y="1729"/>
                  <a:pt x="20838" y="1669"/>
                  <a:pt x="20831" y="1627"/>
                </a:cubicBezTo>
                <a:cubicBezTo>
                  <a:pt x="20825" y="1585"/>
                  <a:pt x="20817" y="1509"/>
                  <a:pt x="20812" y="1459"/>
                </a:cubicBezTo>
                <a:cubicBezTo>
                  <a:pt x="20807" y="1409"/>
                  <a:pt x="20656" y="1281"/>
                  <a:pt x="20477" y="1175"/>
                </a:cubicBezTo>
                <a:cubicBezTo>
                  <a:pt x="20185" y="1003"/>
                  <a:pt x="20163" y="975"/>
                  <a:pt x="20278" y="914"/>
                </a:cubicBezTo>
                <a:cubicBezTo>
                  <a:pt x="20205" y="950"/>
                  <a:pt x="20162" y="950"/>
                  <a:pt x="20124" y="910"/>
                </a:cubicBezTo>
                <a:cubicBezTo>
                  <a:pt x="20047" y="831"/>
                  <a:pt x="20201" y="738"/>
                  <a:pt x="20308" y="787"/>
                </a:cubicBezTo>
                <a:cubicBezTo>
                  <a:pt x="20290" y="771"/>
                  <a:pt x="20289" y="762"/>
                  <a:pt x="20254" y="738"/>
                </a:cubicBezTo>
                <a:cubicBezTo>
                  <a:pt x="20168" y="679"/>
                  <a:pt x="20087" y="563"/>
                  <a:pt x="20073" y="479"/>
                </a:cubicBezTo>
                <a:cubicBezTo>
                  <a:pt x="20056" y="380"/>
                  <a:pt x="19982" y="306"/>
                  <a:pt x="19858" y="267"/>
                </a:cubicBezTo>
                <a:cubicBezTo>
                  <a:pt x="19753" y="233"/>
                  <a:pt x="19644" y="187"/>
                  <a:pt x="19618" y="163"/>
                </a:cubicBezTo>
                <a:cubicBezTo>
                  <a:pt x="19484" y="46"/>
                  <a:pt x="19043" y="11"/>
                  <a:pt x="15653" y="0"/>
                </a:cubicBezTo>
                <a:close/>
                <a:moveTo>
                  <a:pt x="20350" y="824"/>
                </a:moveTo>
                <a:cubicBezTo>
                  <a:pt x="20353" y="830"/>
                  <a:pt x="20363" y="835"/>
                  <a:pt x="20362" y="841"/>
                </a:cubicBezTo>
                <a:cubicBezTo>
                  <a:pt x="20362" y="837"/>
                  <a:pt x="20352" y="829"/>
                  <a:pt x="20350" y="824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01600" dist="101600" dir="2723238">
              <a:srgbClr val="000000"/>
            </a:outerShdw>
          </a:effectLst>
        </p:spPr>
      </p:pic>
      <p:sp>
        <p:nvSpPr>
          <p:cNvPr id="304" name="Rounded Rectangle"/>
          <p:cNvSpPr/>
          <p:nvPr/>
        </p:nvSpPr>
        <p:spPr>
          <a:xfrm>
            <a:off x="5095546" y="2922133"/>
            <a:ext cx="7775512" cy="6509754"/>
          </a:xfrm>
          <a:prstGeom prst="roundRect">
            <a:avLst>
              <a:gd name="adj" fmla="val 2926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23" y="141277"/>
            <a:ext cx="12803954" cy="220638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HE GREATEST NEED – we all have — Rom 3:23; 1:16,17; Jn 14:6; Acts 4:12…"/>
          <p:cNvSpPr txBox="1"/>
          <p:nvPr/>
        </p:nvSpPr>
        <p:spPr>
          <a:xfrm>
            <a:off x="5183323" y="3148060"/>
            <a:ext cx="7599958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41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GREATEST </a:t>
            </a:r>
            <a:r>
              <a:rPr b="1"/>
              <a:t>NEED</a:t>
            </a:r>
            <a:r>
              <a:t> – we all have — Rom 3:23; 1:16,17; Jn 14:6; Acts 4:12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41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greatest </a:t>
            </a:r>
            <a:r>
              <a:rPr b="1"/>
              <a:t>SERVICE</a:t>
            </a:r>
            <a:r>
              <a:t> we can provide another — Mat. 28:19,20; Acts 8:4</a:t>
            </a:r>
          </a:p>
          <a:p>
            <a:pPr marL="919046" indent="-919046" algn="l">
              <a:spcBef>
                <a:spcPts val="1400"/>
              </a:spcBef>
              <a:buSzPct val="45000"/>
              <a:buBlip>
                <a:blip r:embed="rId5"/>
              </a:buBlip>
              <a:defRPr sz="41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Are We </a:t>
            </a:r>
            <a:r>
              <a:rPr b="1"/>
              <a:t>willing</a:t>
            </a:r>
            <a:r>
              <a:t> to do everything in our power to bring others to Jesus?</a:t>
            </a:r>
          </a:p>
        </p:txBody>
      </p:sp>
      <p:sp>
        <p:nvSpPr>
          <p:cNvPr id="307" name="The Challenge of"/>
          <p:cNvSpPr txBox="1"/>
          <p:nvPr/>
        </p:nvSpPr>
        <p:spPr>
          <a:xfrm>
            <a:off x="488810" y="418967"/>
            <a:ext cx="6836670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113404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The Challenge of</a:t>
            </a:r>
          </a:p>
        </p:txBody>
      </p:sp>
      <p:pic>
        <p:nvPicPr>
          <p:cNvPr id="308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02166" y="298716"/>
            <a:ext cx="6952060" cy="2378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0" r="5555" b="10423"/>
          <a:stretch>
            <a:fillRect/>
          </a:stretch>
        </p:blipFill>
        <p:spPr>
          <a:xfrm>
            <a:off x="0" y="1072205"/>
            <a:ext cx="13004800" cy="873692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he Challenge of"/>
          <p:cNvSpPr txBox="1"/>
          <p:nvPr/>
        </p:nvSpPr>
        <p:spPr>
          <a:xfrm>
            <a:off x="82672" y="169675"/>
            <a:ext cx="683667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>
                <a:alpha val="30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>
                <a:solidFill>
                  <a:srgbClr val="596D92"/>
                </a:solidFill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The Challenge of</a:t>
            </a:r>
          </a:p>
        </p:txBody>
      </p:sp>
      <p:pic>
        <p:nvPicPr>
          <p:cNvPr id="31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5769" y="103770"/>
            <a:ext cx="7385930" cy="2957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8900" dir="19114210">
              <a:srgbClr val="000000">
                <a:alpha val="78946"/>
              </a:srgbClr>
            </a:outerShdw>
          </a:effectLst>
        </p:spPr>
      </p:pic>
      <p:sp>
        <p:nvSpPr>
          <p:cNvPr id="313" name="The Example of"/>
          <p:cNvSpPr txBox="1"/>
          <p:nvPr/>
        </p:nvSpPr>
        <p:spPr>
          <a:xfrm>
            <a:off x="3863375" y="4013199"/>
            <a:ext cx="527805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>
                <a:alpha val="30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95400">
              <a:lnSpc>
                <a:spcPct val="70000"/>
              </a:lnSpc>
              <a:buClr>
                <a:srgbClr val="000000"/>
              </a:buClr>
              <a:defRPr>
                <a:solidFill>
                  <a:srgbClr val="596D92"/>
                </a:solidFill>
                <a:uFill>
                  <a:solidFill>
                    <a:srgbClr val="000000"/>
                  </a:solidFill>
                </a:u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The Example of 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4147" y="4876800"/>
            <a:ext cx="9376506" cy="3011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17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1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19" name="COMPASSION for the LOST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COMPASSION for the LOST</a:t>
            </a:r>
          </a:p>
        </p:txBody>
      </p:sp>
      <p:sp>
        <p:nvSpPr>
          <p:cNvPr id="320" name="Matthew 9:36 (NKJV)…"/>
          <p:cNvSpPr txBox="1"/>
          <p:nvPr/>
        </p:nvSpPr>
        <p:spPr>
          <a:xfrm>
            <a:off x="5539899" y="3270681"/>
            <a:ext cx="7068888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48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Matthew 9:36 (NKJV)</a:t>
            </a:r>
          </a:p>
          <a:p>
            <a:pPr defTabSz="457200">
              <a:spcBef>
                <a:spcPts val="800"/>
              </a:spcBef>
              <a:defRPr sz="44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36</a:t>
            </a:r>
            <a:r>
              <a:t> But when He saw the multitudes, He was moved with compassion for them, because they were weary and scattered, like sheep having no shepherd.</a:t>
            </a:r>
          </a:p>
          <a:p>
            <a:pPr defTabSz="457200">
              <a:spcBef>
                <a:spcPts val="800"/>
              </a:spcBef>
              <a:defRPr i="1" sz="44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cf. Mark 6:34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hecker dir="horz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1" y="-214781"/>
            <a:ext cx="13480110" cy="2166009"/>
          </a:xfrm>
          <a:prstGeom prst="rect">
            <a:avLst/>
          </a:prstGeom>
        </p:spPr>
      </p:pic>
      <p:sp>
        <p:nvSpPr>
          <p:cNvPr id="323" name="Being A Follower of JESUS"/>
          <p:cNvSpPr txBox="1"/>
          <p:nvPr/>
        </p:nvSpPr>
        <p:spPr>
          <a:xfrm>
            <a:off x="346912" y="382257"/>
            <a:ext cx="121878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88900" dir="224521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buClr>
                <a:srgbClr val="000000"/>
              </a:buClr>
              <a:defRPr spc="61" sz="4400">
                <a:solidFill>
                  <a:srgbClr val="F5D328"/>
                </a:solidFill>
                <a:effectLst>
                  <a:outerShdw sx="100000" sy="100000" kx="0" ky="0" algn="b" rotWithShape="0" blurRad="63500" dist="63500" dir="3175899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>
              <a:defRPr spc="0"/>
            </a:pPr>
            <a:r>
              <a:rPr spc="61"/>
              <a:t>Being A Follower of JESUS</a:t>
            </a:r>
          </a:p>
        </p:txBody>
      </p:sp>
      <p:pic>
        <p:nvPicPr>
          <p:cNvPr id="32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92" y="2864281"/>
            <a:ext cx="5646275" cy="7023101"/>
          </a:xfrm>
          <a:prstGeom prst="rect">
            <a:avLst/>
          </a:prstGeom>
          <a:effectLst>
            <a:outerShdw sx="100000" sy="100000" kx="0" ky="0" algn="b" rotWithShape="0" blurRad="76200" dist="88900" dir="2245216">
              <a:srgbClr val="000000"/>
            </a:outerShdw>
          </a:effectLst>
        </p:spPr>
      </p:pic>
      <p:sp>
        <p:nvSpPr>
          <p:cNvPr id="325" name="SEEKING TO SAVE the LOST"/>
          <p:cNvSpPr txBox="1"/>
          <p:nvPr/>
        </p:nvSpPr>
        <p:spPr>
          <a:xfrm>
            <a:off x="230609" y="1997963"/>
            <a:ext cx="12543582" cy="965201"/>
          </a:xfrm>
          <a:prstGeom prst="rect">
            <a:avLst/>
          </a:prstGeom>
          <a:gradFill>
            <a:gsLst>
              <a:gs pos="0">
                <a:srgbClr val="5A2A39"/>
              </a:gs>
              <a:gs pos="100000">
                <a:srgbClr val="AA4A4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27000" dist="88900" dir="2968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95400">
              <a:spcBef>
                <a:spcPts val="200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76200" dir="4340918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SEEKING TO SAVE the LOST</a:t>
            </a:r>
          </a:p>
        </p:txBody>
      </p:sp>
      <p:sp>
        <p:nvSpPr>
          <p:cNvPr id="326" name="Luke 19:10 (NKJV)…"/>
          <p:cNvSpPr txBox="1"/>
          <p:nvPr/>
        </p:nvSpPr>
        <p:spPr>
          <a:xfrm>
            <a:off x="5554079" y="3829481"/>
            <a:ext cx="7068888" cy="509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100">
                <a:solidFill>
                  <a:srgbClr val="000000"/>
                </a:solidFill>
                <a:effectLst/>
                <a:latin typeface="Boulder"/>
                <a:ea typeface="Boulder"/>
                <a:cs typeface="Boulder"/>
                <a:sym typeface="Boulder"/>
              </a:defRPr>
            </a:pPr>
            <a:r>
              <a:t>Luke 19:10 (NKJV)</a:t>
            </a:r>
          </a:p>
          <a:p>
            <a:pPr defTabSz="457200">
              <a:spcBef>
                <a:spcPts val="800"/>
              </a:spcBef>
              <a:defRPr sz="55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aseline="31999"/>
              <a:t>10</a:t>
            </a:r>
            <a:r>
              <a:t> for the Son of Man has come to seek and to save that which was lost.”</a:t>
            </a:r>
          </a:p>
          <a:p>
            <a:pPr defTabSz="457200">
              <a:spcBef>
                <a:spcPts val="800"/>
              </a:spcBef>
              <a:defRPr i="1" sz="4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cf. John 1:14; Phili 2:5-7; Heb 2:9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0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