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ph type="sldImg"/>
          </p:nvPr>
        </p:nvSpPr>
        <p:spPr>
          <a:xfrm>
            <a:off x="1143000" y="685800"/>
            <a:ext cx="4572000" cy="3429000"/>
          </a:xfrm>
          <a:prstGeom prst="rect">
            <a:avLst/>
          </a:prstGeom>
        </p:spPr>
        <p:txBody>
          <a:bodyPr/>
          <a:lstStyle/>
          <a:p>
            <a:pPr/>
          </a:p>
        </p:txBody>
      </p:sp>
      <p:sp>
        <p:nvSpPr>
          <p:cNvPr id="251" name="Shape 2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6.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Title Text"/>
          <p:cNvSpPr txBox="1"/>
          <p:nvPr>
            <p:ph type="title"/>
          </p:nvPr>
        </p:nvSpPr>
        <p:spPr>
          <a:xfrm>
            <a:off x="975359" y="3029937"/>
            <a:ext cx="11054082" cy="2090704"/>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18" name="Body Level One…"/>
          <p:cNvSpPr txBox="1"/>
          <p:nvPr>
            <p:ph type="body" sz="quarter" idx="1"/>
          </p:nvPr>
        </p:nvSpPr>
        <p:spPr>
          <a:xfrm>
            <a:off x="1950719" y="5527040"/>
            <a:ext cx="9103362"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27" name="Body Level One…"/>
          <p:cNvSpPr txBox="1"/>
          <p:nvPr>
            <p:ph type="body" sz="half" idx="1"/>
          </p:nvPr>
        </p:nvSpPr>
        <p:spPr>
          <a:xfrm>
            <a:off x="650239" y="2275839"/>
            <a:ext cx="5743788"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35"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36"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59"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60"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pic>
        <p:nvPicPr>
          <p:cNvPr id="167" name="image.png" descr="image.png"/>
          <p:cNvPicPr>
            <a:picLocks noChangeAspect="0"/>
          </p:cNvPicPr>
          <p:nvPr/>
        </p:nvPicPr>
        <p:blipFill>
          <a:blip r:embed="rId2">
            <a:extLst/>
          </a:blip>
          <a:stretch>
            <a:fillRect/>
          </a:stretch>
        </p:blipFill>
        <p:spPr>
          <a:xfrm>
            <a:off x="0" y="0"/>
            <a:ext cx="13007059" cy="9753600"/>
          </a:xfrm>
          <a:prstGeom prst="rect">
            <a:avLst/>
          </a:prstGeom>
          <a:ln w="12700">
            <a:miter lim="400000"/>
          </a:ln>
        </p:spPr>
      </p:pic>
      <p:sp>
        <p:nvSpPr>
          <p:cNvPr id="168" name="Title Text"/>
          <p:cNvSpPr txBox="1"/>
          <p:nvPr>
            <p:ph type="title"/>
          </p:nvPr>
        </p:nvSpPr>
        <p:spPr>
          <a:xfrm>
            <a:off x="647700" y="130951"/>
            <a:ext cx="11709400" cy="2144889"/>
          </a:xfrm>
          <a:prstGeom prst="rect">
            <a:avLst/>
          </a:prstGeom>
        </p:spPr>
        <p:txBody>
          <a:bodyPr>
            <a:noAutofit/>
          </a:bodyPr>
          <a:lstStyle>
            <a:lvl1pPr marL="57799" marR="57799" defTabSz="1295400">
              <a:defRPr cap="none" sz="6200">
                <a:solidFill>
                  <a:srgbClr val="000000"/>
                </a:solidFill>
                <a:uFill>
                  <a:solidFill>
                    <a:srgbClr val="000000"/>
                  </a:solidFill>
                </a:uFill>
                <a:latin typeface="Arial"/>
                <a:ea typeface="Arial"/>
                <a:cs typeface="Arial"/>
                <a:sym typeface="Arial"/>
              </a:defRPr>
            </a:lvl1pPr>
          </a:lstStyle>
          <a:p>
            <a:pPr/>
            <a:r>
              <a:t>Title Text</a:t>
            </a:r>
          </a:p>
        </p:txBody>
      </p:sp>
      <p:sp>
        <p:nvSpPr>
          <p:cNvPr id="169" name="Body Level One…"/>
          <p:cNvSpPr txBox="1"/>
          <p:nvPr>
            <p:ph type="body" idx="1"/>
          </p:nvPr>
        </p:nvSpPr>
        <p:spPr>
          <a:xfrm>
            <a:off x="647700" y="2273300"/>
            <a:ext cx="11709400" cy="7480300"/>
          </a:xfrm>
          <a:prstGeom prst="rect">
            <a:avLst/>
          </a:prstGeom>
        </p:spPr>
        <p:txBody>
          <a:bodyPr anchor="t">
            <a:noAutofit/>
          </a:bodyPr>
          <a:lstStyle>
            <a:lvl1pPr marL="383540" marR="57799" indent="-342900" defTabSz="1295400">
              <a:spcBef>
                <a:spcPts val="1000"/>
              </a:spcBef>
              <a:buSzPct val="100000"/>
              <a:defRPr sz="4400">
                <a:solidFill>
                  <a:srgbClr val="000000"/>
                </a:solidFill>
                <a:uFill>
                  <a:solidFill>
                    <a:srgbClr val="000000"/>
                  </a:solidFill>
                </a:uFill>
                <a:latin typeface="Arial"/>
                <a:ea typeface="Arial"/>
                <a:cs typeface="Arial"/>
                <a:sym typeface="Arial"/>
              </a:defRPr>
            </a:lvl1pPr>
            <a:lvl2pPr marL="783590" marR="57799" indent="-285750" defTabSz="1295400">
              <a:spcBef>
                <a:spcPts val="900"/>
              </a:spcBef>
              <a:buSzPct val="100000"/>
              <a:buChar char="–"/>
              <a:defRPr>
                <a:solidFill>
                  <a:srgbClr val="000000"/>
                </a:solidFill>
                <a:uFill>
                  <a:solidFill>
                    <a:srgbClr val="000000"/>
                  </a:solidFill>
                </a:uFill>
                <a:latin typeface="Arial"/>
                <a:ea typeface="Arial"/>
                <a:cs typeface="Arial"/>
                <a:sym typeface="Arial"/>
              </a:defRPr>
            </a:lvl2pPr>
            <a:lvl3pPr marL="1183639" marR="57799" indent="-228600" defTabSz="1295400">
              <a:spcBef>
                <a:spcPts val="700"/>
              </a:spcBef>
              <a:buSzPct val="100000"/>
              <a:defRPr sz="3400">
                <a:solidFill>
                  <a:srgbClr val="000000"/>
                </a:solidFill>
                <a:uFill>
                  <a:solidFill>
                    <a:srgbClr val="000000"/>
                  </a:solidFill>
                </a:uFill>
                <a:latin typeface="Arial"/>
                <a:ea typeface="Arial"/>
                <a:cs typeface="Arial"/>
                <a:sym typeface="Arial"/>
              </a:defRPr>
            </a:lvl3pPr>
            <a:lvl4pPr marL="1640839" marR="57799" indent="-228600" defTabSz="1295400">
              <a:spcBef>
                <a:spcPts val="600"/>
              </a:spcBef>
              <a:buSzPct val="100000"/>
              <a:buChar char="–"/>
              <a:defRPr sz="2800">
                <a:solidFill>
                  <a:srgbClr val="000000"/>
                </a:solidFill>
                <a:uFill>
                  <a:solidFill>
                    <a:srgbClr val="000000"/>
                  </a:solidFill>
                </a:uFill>
                <a:latin typeface="Arial"/>
                <a:ea typeface="Arial"/>
                <a:cs typeface="Arial"/>
                <a:sym typeface="Arial"/>
              </a:defRPr>
            </a:lvl4pPr>
            <a:lvl5pPr marL="2098039" marR="57799" indent="-228600" defTabSz="1295400">
              <a:spcBef>
                <a:spcPts val="600"/>
              </a:spcBef>
              <a:buSzPct val="100000"/>
              <a:buChar char="»"/>
              <a:defRPr sz="28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11303287" y="0"/>
            <a:ext cx="368574" cy="360822"/>
          </a:xfrm>
          <a:prstGeom prst="rect">
            <a:avLst/>
          </a:prstGeom>
        </p:spPr>
        <p:txBody>
          <a:bodyPr anchor="t"/>
          <a:lstStyle>
            <a:lvl1pPr defTabSz="8255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7" name="Picture 2" descr="Picture 2"/>
          <p:cNvPicPr>
            <a:picLocks noChangeAspect="1"/>
          </p:cNvPicPr>
          <p:nvPr/>
        </p:nvPicPr>
        <p:blipFill>
          <a:blip r:embed="rId3">
            <a:extLst/>
          </a:blip>
          <a:stretch>
            <a:fillRect/>
          </a:stretch>
        </p:blipFill>
        <p:spPr>
          <a:xfrm rot="10800000">
            <a:off x="-108374" y="-108374"/>
            <a:ext cx="13221548" cy="9970348"/>
          </a:xfrm>
          <a:prstGeom prst="rect">
            <a:avLst/>
          </a:prstGeom>
          <a:ln w="12700">
            <a:miter lim="400000"/>
          </a:ln>
        </p:spPr>
      </p:pic>
      <p:sp>
        <p:nvSpPr>
          <p:cNvPr id="178" name="Slide Number"/>
          <p:cNvSpPr txBox="1"/>
          <p:nvPr>
            <p:ph type="sldNum" sz="quarter" idx="2"/>
          </p:nvPr>
        </p:nvSpPr>
        <p:spPr>
          <a:xfrm>
            <a:off x="12006627" y="9144000"/>
            <a:ext cx="347934" cy="371349"/>
          </a:xfrm>
          <a:prstGeom prst="rect">
            <a:avLst/>
          </a:prstGeom>
        </p:spPr>
        <p:txBody>
          <a:bodyPr lIns="65023" tIns="65023" rIns="65023" bIns="65023" anchor="t"/>
          <a:lstStyle>
            <a:lvl1pPr algn="r" defTabSz="1300480">
              <a:defRPr sz="1600">
                <a:solidFill>
                  <a:srgbClr val="000000"/>
                </a:solidFill>
                <a:latin typeface="Humanst521 BT"/>
                <a:ea typeface="Humanst521 BT"/>
                <a:cs typeface="Humanst521 BT"/>
                <a:sym typeface="Humanst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9"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1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8"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9"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20"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1"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8"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9"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44"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0.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 Id="rId3"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hyperlink" Target="https://authentictheology.com/" TargetMode="External"/><Relationship Id="rId4" Type="http://schemas.openxmlformats.org/officeDocument/2006/relationships/hyperlink" Target="https://authentictheology.com/2018/05/09/most-church-of-christ-colleges-no-longer-exclude-women-from-leading-in-worship-services-a-list-of-schools-and-their-approach-to-chapel/"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hyperlink" Target="https://authentictheology.com/" TargetMode="External"/><Relationship Id="rId4" Type="http://schemas.openxmlformats.org/officeDocument/2006/relationships/hyperlink" Target="https://authentictheology.com/2018/05/09/most-church-of-christ-colleges-no-longer-exclude-women-from-leading-in-worship-services-a-list-of-schools-and-their-approach-to-chapel/"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7.png"/><Relationship Id="rId7"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7.png"/><Relationship Id="rId5"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2.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2.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12.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12.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image" Target="../media/image2.tif"/><Relationship Id="rId4" Type="http://schemas.openxmlformats.org/officeDocument/2006/relationships/image" Target="../media/image10.png"/><Relationship Id="rId5" Type="http://schemas.openxmlformats.org/officeDocument/2006/relationships/image" Target="../media/image1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2.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 Id="rId3" Type="http://schemas.openxmlformats.org/officeDocument/2006/relationships/image" Target="../media/image5.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hyperlink" Target="http://" TargetMode="External"/><Relationship Id="rId7" Type="http://schemas.openxmlformats.org/officeDocument/2006/relationships/hyperlink" Target="http://w65stchurchofchrist.org/coc/sermons/"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7.png"/><Relationship Id="rId5" Type="http://schemas.openxmlformats.org/officeDocument/2006/relationships/image" Target="../media/image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 Id="rId3" Type="http://schemas.openxmlformats.org/officeDocument/2006/relationships/image" Target="../media/image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image" Target="../media/image2.tif"/><Relationship Id="rId4" Type="http://schemas.openxmlformats.org/officeDocument/2006/relationships/image" Target="../media/image10.png"/><Relationship Id="rId5"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 Id="rId3"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Image" descr="Image"/>
          <p:cNvPicPr>
            <a:picLocks noChangeAspect="0"/>
          </p:cNvPicPr>
          <p:nvPr/>
        </p:nvPicPr>
        <p:blipFill>
          <a:blip r:embed="rId2">
            <a:extLst/>
          </a:blip>
          <a:srcRect l="0" t="0" r="0" b="94097"/>
          <a:stretch>
            <a:fillRect/>
          </a:stretch>
        </p:blipFill>
        <p:spPr>
          <a:xfrm>
            <a:off x="-1" y="34518"/>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4" name="Image" descr="Image"/>
          <p:cNvPicPr>
            <a:picLocks noChangeAspect="0"/>
          </p:cNvPicPr>
          <p:nvPr/>
        </p:nvPicPr>
        <p:blipFill>
          <a:blip r:embed="rId2">
            <a:extLst/>
          </a:blip>
          <a:srcRect l="0" t="36312" r="0" b="36312"/>
          <a:stretch>
            <a:fillRect/>
          </a:stretch>
        </p:blipFill>
        <p:spPr>
          <a:xfrm>
            <a:off x="-1" y="9102382"/>
            <a:ext cx="13004801" cy="640398"/>
          </a:xfrm>
          <a:prstGeom prst="rect">
            <a:avLst/>
          </a:prstGeom>
          <a:ln w="12700">
            <a:miter lim="400000"/>
          </a:ln>
          <a:effectLst>
            <a:outerShdw sx="100000" sy="100000" kx="0" ky="0" algn="b" rotWithShape="0" blurRad="152400" dist="92376" dir="15985748">
              <a:srgbClr val="000000">
                <a:alpha val="99822"/>
              </a:srgbClr>
            </a:outerShdw>
          </a:effectLst>
        </p:spPr>
      </p:pic>
      <p:pic>
        <p:nvPicPr>
          <p:cNvPr id="255" name="Image" descr="Image"/>
          <p:cNvPicPr>
            <a:picLocks noChangeAspect="0"/>
          </p:cNvPicPr>
          <p:nvPr/>
        </p:nvPicPr>
        <p:blipFill>
          <a:blip r:embed="rId2">
            <a:extLst/>
          </a:blip>
          <a:srcRect l="0" t="0" r="0" b="94097"/>
          <a:stretch>
            <a:fillRect/>
          </a:stretch>
        </p:blipFill>
        <p:spPr>
          <a:xfrm>
            <a:off x="0" y="1931842"/>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6" name="Image" descr="Image"/>
          <p:cNvPicPr>
            <a:picLocks noChangeAspect="0"/>
          </p:cNvPicPr>
          <p:nvPr/>
        </p:nvPicPr>
        <p:blipFill>
          <a:blip r:embed="rId3">
            <a:extLst/>
          </a:blip>
          <a:stretch>
            <a:fillRect/>
          </a:stretch>
        </p:blipFill>
        <p:spPr>
          <a:xfrm>
            <a:off x="2974106" y="526943"/>
            <a:ext cx="6877857" cy="1281938"/>
          </a:xfrm>
          <a:prstGeom prst="rect">
            <a:avLst/>
          </a:prstGeom>
          <a:ln w="12700">
            <a:miter lim="400000"/>
          </a:ln>
          <a:effectLst>
            <a:outerShdw sx="100000" sy="100000" kx="0" ky="0" algn="b" rotWithShape="0" blurRad="50800" dist="25400" dir="5400000">
              <a:srgbClr val="000000">
                <a:alpha val="50000"/>
              </a:srgbClr>
            </a:outerShdw>
          </a:effectLst>
        </p:spPr>
      </p:pic>
      <p:pic>
        <p:nvPicPr>
          <p:cNvPr id="257" name="Image" descr="Image"/>
          <p:cNvPicPr>
            <a:picLocks noChangeAspect="0"/>
          </p:cNvPicPr>
          <p:nvPr/>
        </p:nvPicPr>
        <p:blipFill>
          <a:blip r:embed="rId4">
            <a:extLst/>
          </a:blip>
          <a:stretch>
            <a:fillRect/>
          </a:stretch>
        </p:blipFill>
        <p:spPr>
          <a:xfrm>
            <a:off x="242193" y="3928123"/>
            <a:ext cx="12520414" cy="1762608"/>
          </a:xfrm>
          <a:prstGeom prst="rect">
            <a:avLst/>
          </a:prstGeom>
          <a:ln w="12700">
            <a:miter lim="400000"/>
          </a:ln>
          <a:effectLst>
            <a:outerShdw sx="100000" sy="100000" kx="0" ky="0" algn="b" rotWithShape="0" blurRad="139700" dist="90169" dir="5400000">
              <a:srgbClr val="000000">
                <a:alpha val="97093"/>
              </a:srgbClr>
            </a:outerShdw>
          </a:effectLst>
        </p:spPr>
      </p:pic>
      <p:sp>
        <p:nvSpPr>
          <p:cNvPr id="258" name="Facing The"/>
          <p:cNvSpPr txBox="1"/>
          <p:nvPr/>
        </p:nvSpPr>
        <p:spPr>
          <a:xfrm>
            <a:off x="2792153" y="2172818"/>
            <a:ext cx="7241762" cy="1698490"/>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600">
                <a:solidFill>
                  <a:srgbClr val="808785"/>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59" name="Image" descr="Image"/>
          <p:cNvPicPr>
            <a:picLocks noChangeAspect="1"/>
          </p:cNvPicPr>
          <p:nvPr/>
        </p:nvPicPr>
        <p:blipFill>
          <a:blip r:embed="rId5">
            <a:extLst/>
          </a:blip>
          <a:srcRect l="750" t="750" r="752" b="752"/>
          <a:stretch>
            <a:fillRect/>
          </a:stretch>
        </p:blipFill>
        <p:spPr>
          <a:xfrm>
            <a:off x="11139596"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60" name="PRIDE / SELFISHNESS"/>
          <p:cNvSpPr/>
          <p:nvPr/>
        </p:nvSpPr>
        <p:spPr>
          <a:xfrm>
            <a:off x="2809367" y="7136633"/>
            <a:ext cx="2305234"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61" name="ERROR / DIVISION"/>
          <p:cNvSpPr/>
          <p:nvPr/>
        </p:nvSpPr>
        <p:spPr>
          <a:xfrm>
            <a:off x="5260417" y="7136633"/>
            <a:ext cx="2305235"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62" name="APATHY / COMPROMISE"/>
          <p:cNvSpPr/>
          <p:nvPr/>
        </p:nvSpPr>
        <p:spPr>
          <a:xfrm>
            <a:off x="10162518" y="7136633"/>
            <a:ext cx="2305235"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300"/>
              <a:t>COMPROMISE</a:t>
            </a:r>
          </a:p>
        </p:txBody>
      </p:sp>
      <p:sp>
        <p:nvSpPr>
          <p:cNvPr id="263" name="THE WORLD"/>
          <p:cNvSpPr/>
          <p:nvPr/>
        </p:nvSpPr>
        <p:spPr>
          <a:xfrm>
            <a:off x="358316" y="7136633"/>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64" name="STUFF / MATERIALISM"/>
          <p:cNvSpPr/>
          <p:nvPr/>
        </p:nvSpPr>
        <p:spPr>
          <a:xfrm>
            <a:off x="7711468" y="7136633"/>
            <a:ext cx="2305234"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pic>
        <p:nvPicPr>
          <p:cNvPr id="265" name="Image" descr="Image"/>
          <p:cNvPicPr>
            <a:picLocks noChangeAspect="1"/>
          </p:cNvPicPr>
          <p:nvPr/>
        </p:nvPicPr>
        <p:blipFill>
          <a:blip r:embed="rId5">
            <a:extLst/>
          </a:blip>
          <a:srcRect l="750" t="750" r="752" b="752"/>
          <a:stretch>
            <a:fillRect/>
          </a:stretch>
        </p:blipFill>
        <p:spPr>
          <a:xfrm>
            <a:off x="97125"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66" name="THE DANGER OF LIBERALISM"/>
          <p:cNvSpPr txBox="1"/>
          <p:nvPr/>
        </p:nvSpPr>
        <p:spPr>
          <a:xfrm>
            <a:off x="1639967" y="5962885"/>
            <a:ext cx="9546134" cy="895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34"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35"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6" name="To DEFINE LIBERALISM"/>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To DEFINE LIBERALISM</a:t>
            </a:r>
          </a:p>
        </p:txBody>
      </p:sp>
      <p:sp>
        <p:nvSpPr>
          <p:cNvPr id="337" name="Liberalism (is secularly defined as);…"/>
          <p:cNvSpPr txBox="1"/>
          <p:nvPr/>
        </p:nvSpPr>
        <p:spPr>
          <a:xfrm>
            <a:off x="4239043" y="3108397"/>
            <a:ext cx="8466213"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100"/>
              </a:spcBef>
              <a:defRPr sz="4000">
                <a:latin typeface="Century Gothic"/>
                <a:ea typeface="Century Gothic"/>
                <a:cs typeface="Century Gothic"/>
                <a:sym typeface="Century Gothic"/>
              </a:defRPr>
            </a:pPr>
            <a:r>
              <a:rPr b="1" sz="4900"/>
              <a:t>Liberalism</a:t>
            </a:r>
            <a:r>
              <a:t> </a:t>
            </a:r>
            <a:r>
              <a:rPr i="1" sz="3100"/>
              <a:t>(is secularly defined as);</a:t>
            </a:r>
            <a:r>
              <a:t> </a:t>
            </a:r>
          </a:p>
          <a:p>
            <a:pPr>
              <a:spcBef>
                <a:spcPts val="2100"/>
              </a:spcBef>
              <a:defRPr sz="4700">
                <a:latin typeface="Century Gothic"/>
                <a:ea typeface="Century Gothic"/>
                <a:cs typeface="Century Gothic"/>
                <a:sym typeface="Century Gothic"/>
              </a:defRPr>
            </a:pPr>
            <a:r>
              <a:t>1.4 — Theology Regarding many traditional beliefs as dispensable, invalidated by modern thought, or liable to change.</a:t>
            </a:r>
          </a:p>
          <a:p>
            <a:pPr>
              <a:defRPr sz="3500">
                <a:latin typeface="Century Gothic"/>
                <a:ea typeface="Century Gothic"/>
                <a:cs typeface="Century Gothic"/>
                <a:sym typeface="Century Gothic"/>
              </a:defRPr>
            </a:pPr>
            <a:r>
              <a:t>English Oxford Living Dictionary</a:t>
            </a:r>
          </a:p>
          <a:p>
            <a:pPr>
              <a:spcBef>
                <a:spcPts val="2100"/>
              </a:spcBef>
              <a:defRPr sz="2500">
                <a:latin typeface="Century Gothic"/>
                <a:ea typeface="Century Gothic"/>
                <a:cs typeface="Century Gothic"/>
                <a:sym typeface="Century Gothic"/>
              </a:defRPr>
            </a:pPr>
            <a:r>
              <a:t>https://en.oxforddictionaries.com/definition/liberal</a:t>
            </a:r>
          </a:p>
        </p:txBody>
      </p:sp>
      <p:pic>
        <p:nvPicPr>
          <p:cNvPr id="338" name="Image" descr="Image"/>
          <p:cNvPicPr>
            <a:picLocks noChangeAspect="1"/>
          </p:cNvPicPr>
          <p:nvPr/>
        </p:nvPicPr>
        <p:blipFill>
          <a:blip r:embed="rId3">
            <a:extLst/>
          </a:blip>
          <a:stretch>
            <a:fillRect/>
          </a:stretch>
        </p:blipFill>
        <p:spPr>
          <a:xfrm>
            <a:off x="235042" y="3876861"/>
            <a:ext cx="3877046" cy="4952045"/>
          </a:xfrm>
          <a:prstGeom prst="rect">
            <a:avLst/>
          </a:prstGeom>
          <a:ln w="12700">
            <a:miter lim="400000"/>
          </a:ln>
          <a:effectLst>
            <a:outerShdw sx="100000" sy="100000" kx="0" ky="0" algn="b" rotWithShape="0" blurRad="88900" dist="105471" dir="321873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41"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2"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3" name="Freedom from authority- Isa. 30:10, 2 Thes. 3:6…"/>
          <p:cNvSpPr txBox="1"/>
          <p:nvPr/>
        </p:nvSpPr>
        <p:spPr>
          <a:xfrm>
            <a:off x="59573" y="2958826"/>
            <a:ext cx="12885654" cy="62992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3"/>
              </a:buBlip>
              <a:defRPr b="1" sz="3800">
                <a:solidFill>
                  <a:srgbClr val="000000"/>
                </a:solidFill>
                <a:latin typeface="Century Gothic"/>
                <a:ea typeface="Century Gothic"/>
                <a:cs typeface="Century Gothic"/>
                <a:sym typeface="Century Gothic"/>
              </a:defRPr>
            </a:pPr>
            <a:r>
              <a:t>Freedom from authority- Isa. 30:10, 2 Thes. 3:6 </a:t>
            </a:r>
          </a:p>
          <a:p>
            <a:pPr lvl="2" marL="1371600" indent="-914400" algn="l">
              <a:spcBef>
                <a:spcPts val="1200"/>
              </a:spcBef>
              <a:buSzPct val="76000"/>
              <a:buBlip>
                <a:blip r:embed="rId4"/>
              </a:buBlip>
              <a:defRPr sz="3200">
                <a:solidFill>
                  <a:srgbClr val="000000"/>
                </a:solidFill>
                <a:latin typeface="Century Gothic"/>
                <a:ea typeface="Century Gothic"/>
                <a:cs typeface="Century Gothic"/>
                <a:sym typeface="Century Gothic"/>
              </a:defRPr>
            </a:pPr>
            <a:r>
              <a:t>Seeks to be loosed from authority, whether of God or that which He ordained — Num 16:3-13; 2 Pet 2:10; Jude 8; </a:t>
            </a:r>
          </a:p>
          <a:p>
            <a:pPr lvl="1" marL="685799" indent="-685799" algn="l">
              <a:spcBef>
                <a:spcPts val="1200"/>
              </a:spcBef>
              <a:buSzPct val="76000"/>
              <a:buBlip>
                <a:blip r:embed="rId3"/>
              </a:buBlip>
              <a:defRPr b="1" sz="3800">
                <a:solidFill>
                  <a:srgbClr val="000000"/>
                </a:solidFill>
                <a:latin typeface="Century Gothic"/>
                <a:ea typeface="Century Gothic"/>
                <a:cs typeface="Century Gothic"/>
                <a:sym typeface="Century Gothic"/>
              </a:defRPr>
            </a:pPr>
            <a:r>
              <a:t>Adjustment of beliefs to “popular” concepts – Gal. 1:6-9, I Tim. 6:20; Jude 3; 2 Tim 3:16,17</a:t>
            </a:r>
          </a:p>
          <a:p>
            <a:pPr lvl="2" marL="1371600" indent="-914400" algn="l">
              <a:spcBef>
                <a:spcPts val="1200"/>
              </a:spcBef>
              <a:buSzPct val="76000"/>
              <a:buBlip>
                <a:blip r:embed="rId4"/>
              </a:buBlip>
              <a:defRPr sz="3300">
                <a:solidFill>
                  <a:srgbClr val="000000"/>
                </a:solidFill>
                <a:latin typeface="Century Gothic"/>
                <a:ea typeface="Century Gothic"/>
                <a:cs typeface="Century Gothic"/>
                <a:sym typeface="Century Gothic"/>
              </a:defRPr>
            </a:pPr>
            <a:r>
              <a:t>Seeks “fellowship” with the world, to “be like others around us” — 1 Sam. 8:5-7; 2 Cor. 6:14-7:1; Rom 12:1,2 </a:t>
            </a:r>
          </a:p>
          <a:p>
            <a:pPr lvl="2" marL="685799" indent="-685799" algn="l">
              <a:spcBef>
                <a:spcPts val="1200"/>
              </a:spcBef>
              <a:buSzPct val="76000"/>
              <a:buBlip>
                <a:blip r:embed="rId3"/>
              </a:buBlip>
              <a:defRPr b="1" sz="3800">
                <a:solidFill>
                  <a:srgbClr val="000000"/>
                </a:solidFill>
                <a:latin typeface="Century Gothic"/>
                <a:ea typeface="Century Gothic"/>
                <a:cs typeface="Century Gothic"/>
                <a:sym typeface="Century Gothic"/>
              </a:defRPr>
            </a:pPr>
            <a:r>
              <a:t>Emphasis of feeling over what is right - Prov. 14:12</a:t>
            </a:r>
          </a:p>
          <a:p>
            <a:pPr lvl="2" marL="1371600" indent="-914400" algn="l">
              <a:spcBef>
                <a:spcPts val="1200"/>
              </a:spcBef>
              <a:buSzPct val="76000"/>
              <a:buBlip>
                <a:blip r:embed="rId4"/>
              </a:buBlip>
              <a:defRPr sz="3500">
                <a:solidFill>
                  <a:srgbClr val="000000"/>
                </a:solidFill>
                <a:latin typeface="Century Gothic"/>
                <a:ea typeface="Century Gothic"/>
                <a:cs typeface="Century Gothic"/>
                <a:sym typeface="Century Gothic"/>
              </a:defRPr>
            </a:pPr>
            <a:r>
              <a:t>Liberalism seeks to satisfy the flesh, the “feel good” aspect of men’s religions — Jer 23:17; 2 Tim 4:3,4</a:t>
            </a:r>
          </a:p>
        </p:txBody>
      </p:sp>
      <p:sp>
        <p:nvSpPr>
          <p:cNvPr id="344" name="To DEFINE LIBERALISM"/>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To DEFINE LIBERALISM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wipe(left)" transition="in">
                                      <p:cBhvr>
                                        <p:cTn id="7" dur="15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wipe(left)" transition="in">
                                      <p:cBhvr>
                                        <p:cTn id="12" dur="1500"/>
                                        <p:tgtEl>
                                          <p:spTgt spid="3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3">
                                            <p:txEl>
                                              <p:pRg st="3" end="3"/>
                                            </p:txEl>
                                          </p:spTgt>
                                        </p:tgtEl>
                                        <p:attrNameLst>
                                          <p:attrName>style.visibility</p:attrName>
                                        </p:attrNameLst>
                                      </p:cBhvr>
                                      <p:to>
                                        <p:strVal val="visible"/>
                                      </p:to>
                                    </p:set>
                                    <p:animEffect filter="wipe(left)" transition="in">
                                      <p:cBhvr>
                                        <p:cTn id="17" dur="1500"/>
                                        <p:tgtEl>
                                          <p:spTgt spid="3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3">
                                            <p:txEl>
                                              <p:pRg st="4" end="4"/>
                                            </p:txEl>
                                          </p:spTgt>
                                        </p:tgtEl>
                                        <p:attrNameLst>
                                          <p:attrName>style.visibility</p:attrName>
                                        </p:attrNameLst>
                                      </p:cBhvr>
                                      <p:to>
                                        <p:strVal val="visible"/>
                                      </p:to>
                                    </p:set>
                                    <p:animEffect filter="wipe(left)" transition="in">
                                      <p:cBhvr>
                                        <p:cTn id="22" dur="1500"/>
                                        <p:tgtEl>
                                          <p:spTgt spid="3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43">
                                            <p:txEl>
                                              <p:pRg st="5" end="5"/>
                                            </p:txEl>
                                          </p:spTgt>
                                        </p:tgtEl>
                                        <p:attrNameLst>
                                          <p:attrName>style.visibility</p:attrName>
                                        </p:attrNameLst>
                                      </p:cBhvr>
                                      <p:to>
                                        <p:strVal val="visible"/>
                                      </p:to>
                                    </p:set>
                                    <p:animEffect filter="wipe(left)" transition="in">
                                      <p:cBhvr>
                                        <p:cTn id="27" dur="1500"/>
                                        <p:tgtEl>
                                          <p:spTgt spid="34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4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9" name="The Path of DIGRESSION"/>
          <p:cNvSpPr txBox="1"/>
          <p:nvPr/>
        </p:nvSpPr>
        <p:spPr>
          <a:xfrm>
            <a:off x="253556" y="1583484"/>
            <a:ext cx="12497689" cy="1031261"/>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6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Path of DIGRESSION</a:t>
            </a:r>
          </a:p>
        </p:txBody>
      </p:sp>
      <p:pic>
        <p:nvPicPr>
          <p:cNvPr id="350" name="Picture 1" descr="Picture 1"/>
          <p:cNvPicPr>
            <a:picLocks noChangeAspect="1"/>
          </p:cNvPicPr>
          <p:nvPr/>
        </p:nvPicPr>
        <p:blipFill>
          <a:blip r:embed="rId3">
            <a:extLst/>
          </a:blip>
          <a:stretch>
            <a:fillRect/>
          </a:stretch>
        </p:blipFill>
        <p:spPr>
          <a:xfrm>
            <a:off x="6600921" y="4009813"/>
            <a:ext cx="6295506" cy="5527041"/>
          </a:xfrm>
          <a:prstGeom prst="rect">
            <a:avLst/>
          </a:prstGeom>
          <a:ln w="12700">
            <a:miter lim="400000"/>
          </a:ln>
          <a:effectLst>
            <a:outerShdw sx="100000" sy="100000" kx="0" ky="0" algn="b" rotWithShape="0" blurRad="266700" dist="0" dir="0">
              <a:srgbClr val="000000">
                <a:alpha val="70000"/>
              </a:srgbClr>
            </a:outerShdw>
          </a:effectLst>
        </p:spPr>
      </p:pic>
      <p:sp>
        <p:nvSpPr>
          <p:cNvPr id="351" name="Rectangle 6"/>
          <p:cNvSpPr txBox="1"/>
          <p:nvPr/>
        </p:nvSpPr>
        <p:spPr>
          <a:xfrm>
            <a:off x="6746240" y="4144348"/>
            <a:ext cx="6004869"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ln w="25497">
                  <a:solidFill>
                    <a:srgbClr val="FFFFFF"/>
                  </a:solidFill>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Judges 2:10 (NKJV) </a:t>
            </a:r>
            <a:br/>
            <a:r>
              <a:rPr b="0" baseline="30555"/>
              <a:t>10 </a:t>
            </a:r>
            <a:r>
              <a:rPr b="0"/>
              <a:t>When all that generation had been gathered to their fathers, another generation arose after them who did not know the LORD nor the work which He had done for Israel. </a:t>
            </a:r>
          </a:p>
        </p:txBody>
      </p:sp>
      <p:pic>
        <p:nvPicPr>
          <p:cNvPr id="352" name="Picture 1" descr="Picture 1"/>
          <p:cNvPicPr>
            <a:picLocks noChangeAspect="1"/>
          </p:cNvPicPr>
          <p:nvPr/>
        </p:nvPicPr>
        <p:blipFill>
          <a:blip r:embed="rId3">
            <a:extLst/>
          </a:blip>
          <a:stretch>
            <a:fillRect/>
          </a:stretch>
        </p:blipFill>
        <p:spPr>
          <a:xfrm>
            <a:off x="108373" y="4009813"/>
            <a:ext cx="6295506" cy="5527041"/>
          </a:xfrm>
          <a:prstGeom prst="rect">
            <a:avLst/>
          </a:prstGeom>
          <a:ln w="12700">
            <a:miter lim="400000"/>
          </a:ln>
          <a:effectLst>
            <a:outerShdw sx="100000" sy="100000" kx="0" ky="0" algn="b" rotWithShape="0" blurRad="266700" dist="0" dir="0">
              <a:srgbClr val="000000">
                <a:alpha val="70000"/>
              </a:srgbClr>
            </a:outerShdw>
          </a:effectLst>
        </p:spPr>
      </p:pic>
      <p:sp>
        <p:nvSpPr>
          <p:cNvPr id="353" name="Rectangle 5"/>
          <p:cNvSpPr txBox="1"/>
          <p:nvPr/>
        </p:nvSpPr>
        <p:spPr>
          <a:xfrm>
            <a:off x="253691" y="4146974"/>
            <a:ext cx="6004868"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ln w="25497">
                  <a:solidFill>
                    <a:srgbClr val="FFFFFF"/>
                  </a:solidFill>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Judges 2:7 (NKJV) </a:t>
            </a:r>
            <a:br/>
            <a:r>
              <a:rPr b="0" baseline="30555"/>
              <a:t>7 </a:t>
            </a:r>
            <a:r>
              <a:rPr b="0"/>
              <a:t>So the people served the LORD all the days of Joshua, and all the days of the elders who outlived Joshua, who had seen all the great works of the LORD which He had done for Israel. </a:t>
            </a:r>
          </a:p>
        </p:txBody>
      </p:sp>
      <p:sp>
        <p:nvSpPr>
          <p:cNvPr id="354" name="UNFAITHFUL"/>
          <p:cNvSpPr/>
          <p:nvPr/>
        </p:nvSpPr>
        <p:spPr>
          <a:xfrm>
            <a:off x="9048036" y="2948397"/>
            <a:ext cx="3414775" cy="747221"/>
          </a:xfrm>
          <a:prstGeom prst="roundRect">
            <a:avLst>
              <a:gd name="adj" fmla="val 18087"/>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UNFAITHFUL</a:t>
            </a:r>
          </a:p>
        </p:txBody>
      </p:sp>
      <p:sp>
        <p:nvSpPr>
          <p:cNvPr id="355" name="ONE GENERATION"/>
          <p:cNvSpPr/>
          <p:nvPr/>
        </p:nvSpPr>
        <p:spPr>
          <a:xfrm>
            <a:off x="3775724" y="2687007"/>
            <a:ext cx="5453352" cy="1270001"/>
          </a:xfrm>
          <a:prstGeom prst="rightArrow">
            <a:avLst>
              <a:gd name="adj1" fmla="val 50864"/>
              <a:gd name="adj2" fmla="val 6583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ONE GENERATION</a:t>
            </a:r>
          </a:p>
        </p:txBody>
      </p:sp>
      <p:sp>
        <p:nvSpPr>
          <p:cNvPr id="356" name="FAITHFUL"/>
          <p:cNvSpPr/>
          <p:nvPr/>
        </p:nvSpPr>
        <p:spPr>
          <a:xfrm>
            <a:off x="997042" y="2948397"/>
            <a:ext cx="2861795" cy="747221"/>
          </a:xfrm>
          <a:prstGeom prst="roundRect">
            <a:avLst>
              <a:gd name="adj" fmla="val 18087"/>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FAITHFUL</a:t>
            </a:r>
          </a:p>
        </p:txBody>
      </p:sp>
      <p:sp>
        <p:nvSpPr>
          <p:cNvPr id="357" name="1410 B.C."/>
          <p:cNvSpPr txBox="1"/>
          <p:nvPr/>
        </p:nvSpPr>
        <p:spPr>
          <a:xfrm>
            <a:off x="4851625" y="9090618"/>
            <a:ext cx="1243906"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444444"/>
                </a:solidFill>
                <a:latin typeface="Arial"/>
                <a:ea typeface="Arial"/>
                <a:cs typeface="Arial"/>
                <a:sym typeface="Arial"/>
              </a:defRPr>
            </a:lvl1pPr>
          </a:lstStyle>
          <a:p>
            <a:pPr/>
            <a:r>
              <a:t>1410 B.C.</a:t>
            </a:r>
          </a:p>
        </p:txBody>
      </p:sp>
      <p:sp>
        <p:nvSpPr>
          <p:cNvPr id="358" name="1310 B.C."/>
          <p:cNvSpPr txBox="1"/>
          <p:nvPr/>
        </p:nvSpPr>
        <p:spPr>
          <a:xfrm>
            <a:off x="11459551" y="9090618"/>
            <a:ext cx="1243906"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444444"/>
                </a:solidFill>
                <a:latin typeface="Arial"/>
                <a:ea typeface="Arial"/>
                <a:cs typeface="Arial"/>
                <a:sym typeface="Arial"/>
              </a:defRPr>
            </a:lvl1pPr>
          </a:lstStyle>
          <a:p>
            <a:pPr/>
            <a:r>
              <a:t>1310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61"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2"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63" name="The Path of DIGRESSION"/>
          <p:cNvSpPr txBox="1"/>
          <p:nvPr/>
        </p:nvSpPr>
        <p:spPr>
          <a:xfrm>
            <a:off x="253556" y="1583484"/>
            <a:ext cx="12497689" cy="1031261"/>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6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Path of DIGRESSION</a:t>
            </a:r>
          </a:p>
        </p:txBody>
      </p:sp>
      <p:pic>
        <p:nvPicPr>
          <p:cNvPr id="364" name="Picture 1" descr="Picture 1"/>
          <p:cNvPicPr>
            <a:picLocks noChangeAspect="1"/>
          </p:cNvPicPr>
          <p:nvPr/>
        </p:nvPicPr>
        <p:blipFill>
          <a:blip r:embed="rId3">
            <a:extLst/>
          </a:blip>
          <a:stretch>
            <a:fillRect/>
          </a:stretch>
        </p:blipFill>
        <p:spPr>
          <a:xfrm>
            <a:off x="108373" y="4009813"/>
            <a:ext cx="6295506" cy="5527041"/>
          </a:xfrm>
          <a:prstGeom prst="rect">
            <a:avLst/>
          </a:prstGeom>
          <a:ln w="12700">
            <a:miter lim="400000"/>
          </a:ln>
          <a:effectLst>
            <a:outerShdw sx="100000" sy="100000" kx="0" ky="0" algn="b" rotWithShape="0" blurRad="266700" dist="0" dir="0">
              <a:srgbClr val="000000">
                <a:alpha val="70000"/>
              </a:srgbClr>
            </a:outerShdw>
          </a:effectLst>
        </p:spPr>
      </p:pic>
      <p:sp>
        <p:nvSpPr>
          <p:cNvPr id="365" name="Rectangle 5"/>
          <p:cNvSpPr txBox="1"/>
          <p:nvPr/>
        </p:nvSpPr>
        <p:spPr>
          <a:xfrm>
            <a:off x="253691" y="4146974"/>
            <a:ext cx="6004868"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ln w="25497">
                  <a:solidFill>
                    <a:srgbClr val="FFFFFF"/>
                  </a:solidFill>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Judges 2:7 (NKJV) </a:t>
            </a:r>
            <a:br/>
            <a:r>
              <a:rPr b="0" baseline="30555"/>
              <a:t>7 </a:t>
            </a:r>
            <a:r>
              <a:rPr b="0"/>
              <a:t>So the people served the LORD all the days of Joshua, and all the days of the elders who outlived Joshua, who had seen all the great works of the LORD which He had done for Israel. </a:t>
            </a:r>
          </a:p>
        </p:txBody>
      </p:sp>
      <p:sp>
        <p:nvSpPr>
          <p:cNvPr id="366" name="APOSTATE"/>
          <p:cNvSpPr/>
          <p:nvPr/>
        </p:nvSpPr>
        <p:spPr>
          <a:xfrm>
            <a:off x="9048036" y="2948397"/>
            <a:ext cx="3414775" cy="747221"/>
          </a:xfrm>
          <a:prstGeom prst="roundRect">
            <a:avLst>
              <a:gd name="adj" fmla="val 18087"/>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APOSTATE</a:t>
            </a:r>
          </a:p>
        </p:txBody>
      </p:sp>
      <p:sp>
        <p:nvSpPr>
          <p:cNvPr id="367" name="Almost 400 YEARS"/>
          <p:cNvSpPr/>
          <p:nvPr/>
        </p:nvSpPr>
        <p:spPr>
          <a:xfrm>
            <a:off x="3775724" y="2687007"/>
            <a:ext cx="5453352" cy="1270001"/>
          </a:xfrm>
          <a:prstGeom prst="rightArrow">
            <a:avLst>
              <a:gd name="adj1" fmla="val 50864"/>
              <a:gd name="adj2" fmla="val 6583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Almost 400 YEARS</a:t>
            </a:r>
          </a:p>
        </p:txBody>
      </p:sp>
      <p:sp>
        <p:nvSpPr>
          <p:cNvPr id="368" name="FAITHFUL"/>
          <p:cNvSpPr/>
          <p:nvPr/>
        </p:nvSpPr>
        <p:spPr>
          <a:xfrm>
            <a:off x="997042" y="2948397"/>
            <a:ext cx="2861795" cy="747221"/>
          </a:xfrm>
          <a:prstGeom prst="roundRect">
            <a:avLst>
              <a:gd name="adj" fmla="val 18087"/>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FAITHFUL</a:t>
            </a:r>
          </a:p>
        </p:txBody>
      </p:sp>
      <p:pic>
        <p:nvPicPr>
          <p:cNvPr id="369" name="Picture 1" descr="Picture 1"/>
          <p:cNvPicPr>
            <a:picLocks noChangeAspect="1"/>
          </p:cNvPicPr>
          <p:nvPr/>
        </p:nvPicPr>
        <p:blipFill>
          <a:blip r:embed="rId3">
            <a:extLst/>
          </a:blip>
          <a:stretch>
            <a:fillRect/>
          </a:stretch>
        </p:blipFill>
        <p:spPr>
          <a:xfrm>
            <a:off x="6600921" y="4009813"/>
            <a:ext cx="6295506" cy="5527041"/>
          </a:xfrm>
          <a:prstGeom prst="rect">
            <a:avLst/>
          </a:prstGeom>
          <a:ln w="12700">
            <a:miter lim="400000"/>
          </a:ln>
          <a:effectLst>
            <a:outerShdw sx="100000" sy="100000" kx="0" ky="0" algn="b" rotWithShape="0" blurRad="266700" dist="0" dir="0">
              <a:srgbClr val="000000">
                <a:alpha val="70000"/>
              </a:srgbClr>
            </a:outerShdw>
          </a:effectLst>
        </p:spPr>
      </p:pic>
      <p:sp>
        <p:nvSpPr>
          <p:cNvPr id="370" name="TextBox 9"/>
          <p:cNvSpPr txBox="1"/>
          <p:nvPr/>
        </p:nvSpPr>
        <p:spPr>
          <a:xfrm>
            <a:off x="6763481" y="4146974"/>
            <a:ext cx="5970385" cy="446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Judges 21:25 (NKJV) </a:t>
            </a:r>
            <a:br/>
            <a:r>
              <a:rPr b="0" baseline="30541" sz="4800">
                <a:ln w="25254">
                  <a:solidFill>
                    <a:srgbClr val="FFFFFF"/>
                  </a:solidFill>
                </a:ln>
              </a:rPr>
              <a:t>25 </a:t>
            </a:r>
            <a:r>
              <a:rPr b="0" sz="4800">
                <a:ln w="25254">
                  <a:solidFill>
                    <a:srgbClr val="FFFFFF"/>
                  </a:solidFill>
                </a:ln>
              </a:rPr>
              <a:t>In those days </a:t>
            </a:r>
            <a:r>
              <a:rPr b="0" i="1" sz="4800">
                <a:ln w="25254">
                  <a:solidFill>
                    <a:srgbClr val="FFFFFF"/>
                  </a:solidFill>
                </a:ln>
              </a:rPr>
              <a:t>there was</a:t>
            </a:r>
            <a:r>
              <a:rPr b="0" sz="4800">
                <a:ln w="25254">
                  <a:solidFill>
                    <a:srgbClr val="FFFFFF"/>
                  </a:solidFill>
                </a:ln>
              </a:rPr>
              <a:t> no king in Israel; everyone did </a:t>
            </a:r>
            <a:r>
              <a:rPr b="0" i="1" sz="4800">
                <a:ln w="25254">
                  <a:solidFill>
                    <a:srgbClr val="FFFFFF"/>
                  </a:solidFill>
                </a:ln>
              </a:rPr>
              <a:t>what was</a:t>
            </a:r>
            <a:r>
              <a:rPr b="0" sz="4800">
                <a:ln w="25254">
                  <a:solidFill>
                    <a:srgbClr val="FFFFFF"/>
                  </a:solidFill>
                </a:ln>
              </a:rPr>
              <a:t> right in his own eyes. </a:t>
            </a:r>
          </a:p>
        </p:txBody>
      </p:sp>
      <p:sp>
        <p:nvSpPr>
          <p:cNvPr id="371" name="1410 B.C."/>
          <p:cNvSpPr txBox="1"/>
          <p:nvPr/>
        </p:nvSpPr>
        <p:spPr>
          <a:xfrm>
            <a:off x="4851625" y="9090618"/>
            <a:ext cx="1243907"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444444"/>
                </a:solidFill>
                <a:latin typeface="Arial"/>
                <a:ea typeface="Arial"/>
                <a:cs typeface="Arial"/>
                <a:sym typeface="Arial"/>
              </a:defRPr>
            </a:lvl1pPr>
          </a:lstStyle>
          <a:p>
            <a:pPr/>
            <a:r>
              <a:t>1410 B.C.</a:t>
            </a:r>
          </a:p>
        </p:txBody>
      </p:sp>
      <p:sp>
        <p:nvSpPr>
          <p:cNvPr id="372" name="1045 B.C"/>
          <p:cNvSpPr txBox="1"/>
          <p:nvPr/>
        </p:nvSpPr>
        <p:spPr>
          <a:xfrm>
            <a:off x="11602153" y="9102903"/>
            <a:ext cx="1067433"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800">
                <a:solidFill>
                  <a:srgbClr val="444444"/>
                </a:solidFill>
                <a:latin typeface="Arial"/>
                <a:ea typeface="Arial"/>
                <a:cs typeface="Arial"/>
                <a:sym typeface="Arial"/>
              </a:defRPr>
            </a:lvl1pPr>
          </a:lstStyle>
          <a:p>
            <a:pPr/>
            <a:r>
              <a:t>1045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4" name="Picture 1" descr="Picture 1"/>
          <p:cNvPicPr>
            <a:picLocks noChangeAspect="0"/>
          </p:cNvPicPr>
          <p:nvPr/>
        </p:nvPicPr>
        <p:blipFill>
          <a:blip r:embed="rId2">
            <a:extLst/>
          </a:blip>
          <a:stretch>
            <a:fillRect/>
          </a:stretch>
        </p:blipFill>
        <p:spPr>
          <a:xfrm>
            <a:off x="216746" y="3979937"/>
            <a:ext cx="12571308" cy="5556917"/>
          </a:xfrm>
          <a:prstGeom prst="rect">
            <a:avLst/>
          </a:prstGeom>
          <a:ln w="12700">
            <a:miter lim="400000"/>
          </a:ln>
          <a:effectLst>
            <a:outerShdw sx="100000" sy="100000" kx="0" ky="0" algn="b" rotWithShape="0" blurRad="266700" dist="0" dir="0">
              <a:srgbClr val="000000">
                <a:alpha val="70000"/>
              </a:srgbClr>
            </a:outerShdw>
          </a:effectLst>
        </p:spPr>
      </p:pic>
      <p:sp>
        <p:nvSpPr>
          <p:cNvPr id="375" name="Rectangle 6"/>
          <p:cNvSpPr txBox="1"/>
          <p:nvPr/>
        </p:nvSpPr>
        <p:spPr>
          <a:xfrm>
            <a:off x="216746" y="4172421"/>
            <a:ext cx="12571308" cy="5171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Jeremiah 6:16-19 (NKJV) </a:t>
            </a:r>
          </a:p>
          <a:p>
            <a:pPr defTabSz="1300480">
              <a:defRPr b="1">
                <a:ln w="23676">
                  <a:solidFill>
                    <a:srgbClr val="FFFFFF"/>
                  </a:solidFill>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rPr b="0" baseline="30500" sz="3200">
                <a:ln w="24553">
                  <a:solidFill>
                    <a:srgbClr val="FFFFFF"/>
                  </a:solidFill>
                </a:ln>
              </a:rPr>
              <a:t>16 </a:t>
            </a:r>
            <a:r>
              <a:rPr b="0" sz="3200">
                <a:ln w="24553">
                  <a:solidFill>
                    <a:srgbClr val="FFFFFF"/>
                  </a:solidFill>
                </a:ln>
              </a:rPr>
              <a:t>Thus says the LORD: "Stand in the ways and see, And ask for the old paths, where the good way </a:t>
            </a:r>
            <a:r>
              <a:rPr b="0" i="1" sz="3200">
                <a:ln w="24553">
                  <a:solidFill>
                    <a:srgbClr val="FFFFFF"/>
                  </a:solidFill>
                </a:ln>
              </a:rPr>
              <a:t>is,</a:t>
            </a:r>
            <a:r>
              <a:rPr b="0" sz="3200">
                <a:ln w="24553">
                  <a:solidFill>
                    <a:srgbClr val="FFFFFF"/>
                  </a:solidFill>
                </a:ln>
              </a:rPr>
              <a:t> And walk in it; Then you will find rest for your souls. But they said, 'We will not walk </a:t>
            </a:r>
            <a:r>
              <a:rPr b="0" i="1" sz="3200">
                <a:ln w="24553">
                  <a:solidFill>
                    <a:srgbClr val="FFFFFF"/>
                  </a:solidFill>
                </a:ln>
              </a:rPr>
              <a:t>in it.'</a:t>
            </a:r>
            <a:r>
              <a:rPr b="0" sz="3200">
                <a:ln w="24553">
                  <a:solidFill>
                    <a:srgbClr val="FFFFFF"/>
                  </a:solidFill>
                </a:ln>
              </a:rPr>
              <a:t> </a:t>
            </a:r>
            <a:r>
              <a:rPr b="0" baseline="30500" sz="3200">
                <a:ln w="24553">
                  <a:solidFill>
                    <a:srgbClr val="FFFFFF"/>
                  </a:solidFill>
                </a:ln>
              </a:rPr>
              <a:t>17 </a:t>
            </a:r>
            <a:r>
              <a:rPr b="0" sz="3200">
                <a:ln w="24553">
                  <a:solidFill>
                    <a:srgbClr val="FFFFFF"/>
                  </a:solidFill>
                </a:ln>
              </a:rPr>
              <a:t>Also, I set watchmen over you, </a:t>
            </a:r>
            <a:r>
              <a:rPr b="0" i="1" sz="3200">
                <a:ln w="24553">
                  <a:solidFill>
                    <a:srgbClr val="FFFFFF"/>
                  </a:solidFill>
                </a:ln>
              </a:rPr>
              <a:t>saying,</a:t>
            </a:r>
            <a:r>
              <a:rPr b="0" sz="3200">
                <a:ln w="24553">
                  <a:solidFill>
                    <a:srgbClr val="FFFFFF"/>
                  </a:solidFill>
                </a:ln>
              </a:rPr>
              <a:t> 'Listen to the sound of the trumpet!' But they said, 'We will not listen.' </a:t>
            </a:r>
            <a:r>
              <a:rPr b="0" baseline="30500" sz="3200">
                <a:ln w="24553">
                  <a:solidFill>
                    <a:srgbClr val="FFFFFF"/>
                  </a:solidFill>
                </a:ln>
              </a:rPr>
              <a:t>18 </a:t>
            </a:r>
            <a:r>
              <a:rPr b="0" sz="3200">
                <a:ln w="24553">
                  <a:solidFill>
                    <a:srgbClr val="FFFFFF"/>
                  </a:solidFill>
                </a:ln>
              </a:rPr>
              <a:t>Therefore hear, you nations, And know, O congregation, what </a:t>
            </a:r>
            <a:r>
              <a:rPr b="0" i="1" sz="3200">
                <a:ln w="24553">
                  <a:solidFill>
                    <a:srgbClr val="FFFFFF"/>
                  </a:solidFill>
                </a:ln>
              </a:rPr>
              <a:t>is</a:t>
            </a:r>
            <a:r>
              <a:rPr b="0" sz="3200">
                <a:ln w="24553">
                  <a:solidFill>
                    <a:srgbClr val="FFFFFF"/>
                  </a:solidFill>
                </a:ln>
              </a:rPr>
              <a:t> among them. </a:t>
            </a:r>
            <a:r>
              <a:rPr b="0" baseline="30500" sz="3200">
                <a:ln w="24553">
                  <a:solidFill>
                    <a:srgbClr val="FFFFFF"/>
                  </a:solidFill>
                </a:ln>
              </a:rPr>
              <a:t>19 </a:t>
            </a:r>
            <a:r>
              <a:rPr b="0" sz="3200">
                <a:ln w="24553">
                  <a:solidFill>
                    <a:srgbClr val="FFFFFF"/>
                  </a:solidFill>
                </a:ln>
              </a:rPr>
              <a:t>Hear, O earth! Behold, I will certainly bring calamity on this people-- The fruit of their thoughts, Because they have not heeded My words, Nor My law, but rejected it. </a:t>
            </a:r>
          </a:p>
        </p:txBody>
      </p:sp>
      <p:sp>
        <p:nvSpPr>
          <p:cNvPr id="376"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77"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8"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9" name="The Path of DIGRESSION"/>
          <p:cNvSpPr txBox="1"/>
          <p:nvPr/>
        </p:nvSpPr>
        <p:spPr>
          <a:xfrm>
            <a:off x="253556" y="1583484"/>
            <a:ext cx="12497689" cy="1031261"/>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6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Path of DIGRESSION</a:t>
            </a:r>
          </a:p>
        </p:txBody>
      </p:sp>
      <p:sp>
        <p:nvSpPr>
          <p:cNvPr id="380" name="DESTROYED"/>
          <p:cNvSpPr/>
          <p:nvPr/>
        </p:nvSpPr>
        <p:spPr>
          <a:xfrm>
            <a:off x="9048036" y="2948397"/>
            <a:ext cx="3414775" cy="747221"/>
          </a:xfrm>
          <a:prstGeom prst="roundRect">
            <a:avLst>
              <a:gd name="adj" fmla="val 18087"/>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DESTROYED</a:t>
            </a:r>
          </a:p>
        </p:txBody>
      </p:sp>
      <p:sp>
        <p:nvSpPr>
          <p:cNvPr id="381" name="924 YEARS"/>
          <p:cNvSpPr/>
          <p:nvPr/>
        </p:nvSpPr>
        <p:spPr>
          <a:xfrm>
            <a:off x="3775724" y="2687007"/>
            <a:ext cx="5453352" cy="1270001"/>
          </a:xfrm>
          <a:prstGeom prst="rightArrow">
            <a:avLst>
              <a:gd name="adj1" fmla="val 50864"/>
              <a:gd name="adj2" fmla="val 6583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924 YEARS</a:t>
            </a:r>
          </a:p>
        </p:txBody>
      </p:sp>
      <p:sp>
        <p:nvSpPr>
          <p:cNvPr id="382" name="FAITHFUL"/>
          <p:cNvSpPr/>
          <p:nvPr/>
        </p:nvSpPr>
        <p:spPr>
          <a:xfrm>
            <a:off x="997042" y="2948397"/>
            <a:ext cx="2861795" cy="747221"/>
          </a:xfrm>
          <a:prstGeom prst="roundRect">
            <a:avLst>
              <a:gd name="adj" fmla="val 18087"/>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FAITHFUL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4"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385"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86"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87"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88" name="Departure from God begins with a change in attitude towards God and His word – Ps. 95:8; 101:4; Prov 4:23; Rom 1:21,22…"/>
          <p:cNvSpPr txBox="1"/>
          <p:nvPr/>
        </p:nvSpPr>
        <p:spPr>
          <a:xfrm>
            <a:off x="4656084" y="3108397"/>
            <a:ext cx="8211835" cy="5994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a:solidFill>
                  <a:srgbClr val="000000"/>
                </a:solidFill>
                <a:latin typeface="Century Gothic"/>
                <a:ea typeface="Century Gothic"/>
                <a:cs typeface="Century Gothic"/>
                <a:sym typeface="Century Gothic"/>
              </a:defRPr>
            </a:pPr>
            <a:r>
              <a:t>Departure from God begins with a change in attitude towards God and His word – Ps. 95:8; 101:4; Prov 4:23; Rom 1:21,22</a:t>
            </a:r>
          </a:p>
          <a:p>
            <a:pPr marL="685800" indent="-685800" algn="l">
              <a:spcBef>
                <a:spcPts val="1200"/>
              </a:spcBef>
              <a:buSzPct val="76000"/>
              <a:buBlip>
                <a:blip r:embed="rId4"/>
              </a:buBlip>
              <a:defRPr>
                <a:solidFill>
                  <a:srgbClr val="000000"/>
                </a:solidFill>
                <a:latin typeface="Century Gothic"/>
                <a:ea typeface="Century Gothic"/>
                <a:cs typeface="Century Gothic"/>
                <a:sym typeface="Century Gothic"/>
              </a:defRPr>
            </a:pPr>
            <a:r>
              <a:t>Departure from God is fueled by a change in conviction / faith – Ps. 10:11,13; Heb 3:12; Rom 1:23</a:t>
            </a:r>
          </a:p>
          <a:p>
            <a:pPr marL="685800" indent="-685800" algn="l">
              <a:spcBef>
                <a:spcPts val="1200"/>
              </a:spcBef>
              <a:buSzPct val="76000"/>
              <a:buBlip>
                <a:blip r:embed="rId4"/>
              </a:buBlip>
              <a:defRPr>
                <a:solidFill>
                  <a:srgbClr val="000000"/>
                </a:solidFill>
                <a:latin typeface="Century Gothic"/>
                <a:ea typeface="Century Gothic"/>
                <a:cs typeface="Century Gothic"/>
                <a:sym typeface="Century Gothic"/>
              </a:defRPr>
            </a:pPr>
            <a:r>
              <a:t>Departure from God  results in a change in the application of scripture – 2 Pet 3:16; Rom 1:24,25</a:t>
            </a:r>
          </a:p>
        </p:txBody>
      </p:sp>
      <p:sp>
        <p:nvSpPr>
          <p:cNvPr id="389"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8">
                                            <p:txEl>
                                              <p:pRg st="1" end="1"/>
                                            </p:txEl>
                                          </p:spTgt>
                                        </p:tgtEl>
                                        <p:attrNameLst>
                                          <p:attrName>style.visibility</p:attrName>
                                        </p:attrNameLst>
                                      </p:cBhvr>
                                      <p:to>
                                        <p:strVal val="visible"/>
                                      </p:to>
                                    </p:set>
                                    <p:animEffect filter="wipe(left)" transition="in">
                                      <p:cBhvr>
                                        <p:cTn id="7" dur="1500"/>
                                        <p:tgtEl>
                                          <p:spTgt spid="3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8">
                                            <p:txEl>
                                              <p:pRg st="2" end="2"/>
                                            </p:txEl>
                                          </p:spTgt>
                                        </p:tgtEl>
                                        <p:attrNameLst>
                                          <p:attrName>style.visibility</p:attrName>
                                        </p:attrNameLst>
                                      </p:cBhvr>
                                      <p:to>
                                        <p:strVal val="visible"/>
                                      </p:to>
                                    </p:set>
                                    <p:animEffect filter="wipe(left)" transition="in">
                                      <p:cBhvr>
                                        <p:cTn id="12" dur="1500"/>
                                        <p:tgtEl>
                                          <p:spTgt spid="3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1"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392"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93"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94"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95" name="Emphasis of style over substance – Rom. 16:17,18; Mat. 7:15; 2 Cor. 11:14,15; 1 Cor. 4:6…"/>
          <p:cNvSpPr txBox="1"/>
          <p:nvPr/>
        </p:nvSpPr>
        <p:spPr>
          <a:xfrm>
            <a:off x="4656084" y="3108397"/>
            <a:ext cx="8211835" cy="6121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700">
                <a:solidFill>
                  <a:srgbClr val="000000"/>
                </a:solidFill>
                <a:latin typeface="Century Gothic"/>
                <a:ea typeface="Century Gothic"/>
                <a:cs typeface="Century Gothic"/>
                <a:sym typeface="Century Gothic"/>
              </a:defRPr>
            </a:pPr>
            <a:r>
              <a:t>Emphasis of style over substance – Rom. 16:17,18; Mat. 7:15; 2 Cor. 11:14,15; 1 Cor. 4:6</a:t>
            </a:r>
          </a:p>
          <a:p>
            <a:pPr marL="685800" indent="-685800" algn="l">
              <a:spcBef>
                <a:spcPts val="1200"/>
              </a:spcBef>
              <a:buSzPct val="76000"/>
              <a:buBlip>
                <a:blip r:embed="rId4"/>
              </a:buBlip>
              <a:defRPr sz="3700">
                <a:solidFill>
                  <a:srgbClr val="000000"/>
                </a:solidFill>
                <a:latin typeface="Century Gothic"/>
                <a:ea typeface="Century Gothic"/>
                <a:cs typeface="Century Gothic"/>
                <a:sym typeface="Century Gothic"/>
              </a:defRPr>
            </a:pPr>
            <a:r>
              <a:t>Preaching less Bible and more touchy-feely stuff - 1 Pet. 4:11; 2 Tim. 4:2</a:t>
            </a:r>
          </a:p>
          <a:p>
            <a:pPr marL="685800" indent="-685800" algn="l">
              <a:spcBef>
                <a:spcPts val="1200"/>
              </a:spcBef>
              <a:buSzPct val="76000"/>
              <a:buBlip>
                <a:blip r:embed="rId4"/>
              </a:buBlip>
              <a:defRPr sz="3700">
                <a:solidFill>
                  <a:srgbClr val="000000"/>
                </a:solidFill>
                <a:latin typeface="Century Gothic"/>
                <a:ea typeface="Century Gothic"/>
                <a:cs typeface="Century Gothic"/>
                <a:sym typeface="Century Gothic"/>
              </a:defRPr>
            </a:pPr>
            <a:r>
              <a:t>De-emphasis of Biblical authority –(Traditions; New Hermeneutic; Love over command)  2 John 1:9; Col. 3:17; Lev. 10:1,2</a:t>
            </a:r>
          </a:p>
        </p:txBody>
      </p:sp>
      <p:sp>
        <p:nvSpPr>
          <p:cNvPr id="396"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5">
                                            <p:txEl>
                                              <p:pRg st="1" end="1"/>
                                            </p:txEl>
                                          </p:spTgt>
                                        </p:tgtEl>
                                        <p:attrNameLst>
                                          <p:attrName>style.visibility</p:attrName>
                                        </p:attrNameLst>
                                      </p:cBhvr>
                                      <p:to>
                                        <p:strVal val="visible"/>
                                      </p:to>
                                    </p:set>
                                    <p:animEffect filter="wipe(left)" transition="in">
                                      <p:cBhvr>
                                        <p:cTn id="7" dur="1500"/>
                                        <p:tgtEl>
                                          <p:spTgt spid="3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5">
                                            <p:txEl>
                                              <p:pRg st="2" end="2"/>
                                            </p:txEl>
                                          </p:spTgt>
                                        </p:tgtEl>
                                        <p:attrNameLst>
                                          <p:attrName>style.visibility</p:attrName>
                                        </p:attrNameLst>
                                      </p:cBhvr>
                                      <p:to>
                                        <p:strVal val="visible"/>
                                      </p:to>
                                    </p:set>
                                    <p:animEffect filter="wipe(left)" transition="in">
                                      <p:cBhvr>
                                        <p:cTn id="12" dur="1500"/>
                                        <p:tgtEl>
                                          <p:spTgt spid="3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5"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9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01"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
        <p:nvSpPr>
          <p:cNvPr id="402" name="“The Spirit of God is still moving and acting in the church today and we must be more open to it.  The result will be exhilarating changes in the worship and mission of the church.  It has been a mistake to emphasize ‘the old paths’ because we need to be open to change. . . . “The church has got to change.  If it doesn’t change, my kids are not going to stay with it.  I’m probably not going to stay with it… Mine was the last generation that would tolerate indoctrination.”…"/>
          <p:cNvSpPr txBox="1"/>
          <p:nvPr/>
        </p:nvSpPr>
        <p:spPr>
          <a:xfrm>
            <a:off x="3391180" y="2787582"/>
            <a:ext cx="9408144" cy="662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000"/>
              </a:spcBef>
              <a:defRPr sz="3300">
                <a:solidFill>
                  <a:srgbClr val="000000"/>
                </a:solidFill>
                <a:latin typeface="Century Gothic"/>
                <a:ea typeface="Century Gothic"/>
                <a:cs typeface="Century Gothic"/>
                <a:sym typeface="Century Gothic"/>
              </a:defRPr>
            </a:pPr>
            <a:r>
              <a:t> “The Spirit of God is still moving and acting in the church today and we must be more open to it.  The result will be exhilarating changes in the worship and mission of the church.  It has been a mistake to emphasize ‘the old paths’ because we need to be open to change. . . . “The church has got to change.  If it doesn’t change, my kids are not going to stay with it.  I’m probably not going to stay with it… Mine was the last generation that would tolerate indoctrination.”</a:t>
            </a:r>
          </a:p>
          <a:p>
            <a:pPr>
              <a:defRPr sz="2600">
                <a:solidFill>
                  <a:srgbClr val="000000"/>
                </a:solidFill>
                <a:latin typeface="Century Gothic"/>
                <a:ea typeface="Century Gothic"/>
                <a:cs typeface="Century Gothic"/>
                <a:sym typeface="Century Gothic"/>
              </a:defRPr>
            </a:pPr>
            <a:r>
              <a:rPr b="1"/>
              <a:t>Rubel Shelly</a:t>
            </a:r>
            <a:r>
              <a:t> - “The Church In The 90’s: The Challenge Of Change” - Behold The Pattern, Goebel Music, 284-322 </a:t>
            </a:r>
          </a:p>
        </p:txBody>
      </p:sp>
      <p:pic>
        <p:nvPicPr>
          <p:cNvPr id="403" name="Image" descr="Image"/>
          <p:cNvPicPr>
            <a:picLocks noChangeAspect="1"/>
          </p:cNvPicPr>
          <p:nvPr/>
        </p:nvPicPr>
        <p:blipFill>
          <a:blip r:embed="rId3">
            <a:extLst/>
          </a:blip>
          <a:stretch>
            <a:fillRect/>
          </a:stretch>
        </p:blipFill>
        <p:spPr>
          <a:xfrm>
            <a:off x="198234" y="2958826"/>
            <a:ext cx="3048001" cy="3810001"/>
          </a:xfrm>
          <a:prstGeom prst="rect">
            <a:avLst/>
          </a:prstGeom>
          <a:ln w="12700">
            <a:miter lim="400000"/>
          </a:ln>
          <a:effectLst>
            <a:outerShdw sx="100000" sy="100000" kx="0" ky="0" algn="b" rotWithShape="0" blurRad="203200" dist="157449" dir="2700000">
              <a:srgbClr val="000000">
                <a:alpha val="4158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0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08"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
        <p:nvSpPr>
          <p:cNvPr id="409" name="Most Church-of-Christ Colleges No Longer Exclude Women From Leading in Worship Services: A List of Schools and Their Approach to Chapel…"/>
          <p:cNvSpPr txBox="1"/>
          <p:nvPr/>
        </p:nvSpPr>
        <p:spPr>
          <a:xfrm>
            <a:off x="205476" y="2607199"/>
            <a:ext cx="12593848" cy="153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000"/>
              </a:spcBef>
              <a:defRPr b="1" sz="2700">
                <a:solidFill>
                  <a:srgbClr val="000000"/>
                </a:solidFill>
                <a:latin typeface="Century Gothic"/>
                <a:ea typeface="Century Gothic"/>
                <a:cs typeface="Century Gothic"/>
                <a:sym typeface="Century Gothic"/>
              </a:defRPr>
            </a:pPr>
            <a:r>
              <a:t>Most Church-of-Christ Colleges No Longer Exclude Women From Leading in Worship Services: A List of Schools and Their Approach to Chapel</a:t>
            </a:r>
          </a:p>
          <a:p>
            <a:pPr defTabSz="457200">
              <a:defRPr b="1" sz="2050">
                <a:solidFill>
                  <a:srgbClr val="FFFFFF"/>
                </a:solidFill>
                <a:effectLst>
                  <a:outerShdw sx="100000" sy="100000" kx="0" ky="0" algn="b" rotWithShape="0" blurRad="0" dist="12700" dir="5400000">
                    <a:srgbClr val="000000"/>
                  </a:outerShdw>
                </a:effectLst>
                <a:latin typeface="Helvetica"/>
                <a:ea typeface="Helvetica"/>
                <a:cs typeface="Helvetica"/>
                <a:sym typeface="Helvetica"/>
              </a:defRPr>
            </a:pPr>
            <a:r>
              <a:rPr u="sng">
                <a:hlinkClick r:id="rId3" invalidUrl="" action="" tgtFrame="" tooltip="" history="1" highlightClick="0" endSnd="0"/>
              </a:rPr>
              <a:t>AUTHENTIC THEOLOGY -- STEVE GARDNER'S DIVINITY SCHOOL BLOG</a:t>
            </a:r>
            <a:r>
              <a:rPr>
                <a:solidFill>
                  <a:srgbClr val="111111"/>
                </a:solidFill>
              </a:rPr>
              <a:t> -</a:t>
            </a:r>
            <a:r>
              <a:rPr>
                <a:solidFill>
                  <a:srgbClr val="999999"/>
                </a:solidFill>
              </a:rPr>
              <a:t>Date: </a:t>
            </a:r>
            <a:r>
              <a:rPr u="sng">
                <a:hlinkClick r:id="rId4" invalidUrl="" action="" tgtFrame="" tooltip="" history="1" highlightClick="0" endSnd="0"/>
              </a:rPr>
              <a:t>May 9, 2018</a:t>
            </a:r>
            <a:endParaRPr>
              <a:solidFill>
                <a:srgbClr val="111111"/>
              </a:solidFill>
            </a:endParaRPr>
          </a:p>
          <a:p>
            <a:pPr defTabSz="457200">
              <a:defRPr b="1" sz="1050">
                <a:solidFill>
                  <a:schemeClr val="accent1">
                    <a:satOff val="-5995"/>
                    <a:lumOff val="-11002"/>
                  </a:schemeClr>
                </a:solidFill>
                <a:effectLst>
                  <a:outerShdw sx="100000" sy="100000" kx="0" ky="0" algn="b" rotWithShape="0" blurRad="0" dist="12700" dir="5400000">
                    <a:srgbClr val="000000"/>
                  </a:outerShdw>
                </a:effectLst>
                <a:latin typeface="Helvetica"/>
                <a:ea typeface="Helvetica"/>
                <a:cs typeface="Helvetica"/>
                <a:sym typeface="Helvetica"/>
              </a:defRPr>
            </a:pPr>
            <a:r>
              <a:t>https://authentictheology.com/2018/05/09/most-church-of-christ-colleges-no-longer-exclude-women-from-leading-in-worship-services-a-list-of-schools-and-their-approach-to-chapel/</a:t>
            </a:r>
          </a:p>
        </p:txBody>
      </p:sp>
      <p:sp>
        <p:nvSpPr>
          <p:cNvPr id="410" name="“Seven of the 12 national and regional colleges affiliated with the Churches of Christ no longer exclude women from actively serving in chapel worship-services when the assembly includes men and women.…"/>
          <p:cNvSpPr txBox="1"/>
          <p:nvPr/>
        </p:nvSpPr>
        <p:spPr>
          <a:xfrm>
            <a:off x="151773" y="4543867"/>
            <a:ext cx="12701254" cy="5003801"/>
          </a:xfrm>
          <a:prstGeom prst="rect">
            <a:avLst/>
          </a:prstGeom>
          <a:solidFill>
            <a:srgbClr val="FFFFFF"/>
          </a:solidFill>
          <a:ln w="12700">
            <a:solidFill>
              <a:srgbClr val="000000"/>
            </a:solidFill>
            <a:miter lim="400000"/>
          </a:ln>
          <a:effectLst>
            <a:outerShdw sx="100000" sy="100000" kx="0" ky="0" algn="b" rotWithShape="0" blurRad="203200" dist="157449" dir="2700000">
              <a:srgbClr val="000000">
                <a:alpha val="415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700"/>
              </a:spcBef>
              <a:defRPr sz="3500">
                <a:latin typeface="Hoefler Text"/>
                <a:ea typeface="Hoefler Text"/>
                <a:cs typeface="Hoefler Text"/>
                <a:sym typeface="Hoefler Text"/>
              </a:defRPr>
            </a:pPr>
            <a:r>
              <a:t>“Seven of the 12 national and regional colleges affiliated with the Churches of Christ no longer exclude women from actively serving in chapel worship-services when the assembly includes men and women.</a:t>
            </a:r>
          </a:p>
          <a:p>
            <a:pPr>
              <a:spcBef>
                <a:spcPts val="700"/>
              </a:spcBef>
              <a:defRPr sz="3500">
                <a:latin typeface="Hoefler Text"/>
                <a:ea typeface="Hoefler Text"/>
                <a:cs typeface="Hoefler Text"/>
                <a:sym typeface="Hoefler Text"/>
              </a:defRPr>
            </a:pPr>
            <a:r>
              <a:t>Four of them—Abilene Christian University, Lipscomb University, Pepperdine University, and Rochester College—do not exclude women from any role in their chapel worship-services. Women preach, read scripture, lead prayer, and otherwise actively serve in chapel services that include men and women.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1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1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15"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
        <p:nvSpPr>
          <p:cNvPr id="416" name="“Three other schools—Lubbock Christian University, Oklahoma Christian University, and York College—no longer generally exclude women from actively serving in mixed chapels, but some exclusivity remains, at least in practice.” … These 7 colleges are joined by a growing number of Church of Christ congregations that have lifted all or most restrictions on women serving in the worship service. …”"/>
          <p:cNvSpPr txBox="1"/>
          <p:nvPr/>
        </p:nvSpPr>
        <p:spPr>
          <a:xfrm>
            <a:off x="151773" y="4260407"/>
            <a:ext cx="12701254" cy="5092701"/>
          </a:xfrm>
          <a:prstGeom prst="rect">
            <a:avLst/>
          </a:prstGeom>
          <a:solidFill>
            <a:srgbClr val="FFFFFF"/>
          </a:solidFill>
          <a:ln w="12700">
            <a:solidFill>
              <a:srgbClr val="000000"/>
            </a:solidFill>
            <a:miter lim="400000"/>
          </a:ln>
          <a:effectLst>
            <a:outerShdw sx="100000" sy="100000" kx="0" ky="0" algn="b" rotWithShape="0" blurRad="203200" dist="157449" dir="2700000">
              <a:srgbClr val="000000">
                <a:alpha val="41581"/>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700"/>
              </a:spcBef>
              <a:defRPr sz="4100">
                <a:latin typeface="Hoefler Text"/>
                <a:ea typeface="Hoefler Text"/>
                <a:cs typeface="Hoefler Text"/>
                <a:sym typeface="Hoefler Text"/>
              </a:defRPr>
            </a:lvl1pPr>
          </a:lstStyle>
          <a:p>
            <a:pPr/>
            <a:r>
              <a:t>“Three other schools—Lubbock Christian University, Oklahoma Christian University, and York College—no longer generally exclude women from actively serving in mixed chapels, but some exclusivity remains, at least in practice.” … These 7 colleges are joined by a growing number of Church of Christ congregations that have lifted all or most restrictions on women serving in the worship service. …”</a:t>
            </a:r>
          </a:p>
        </p:txBody>
      </p:sp>
      <p:sp>
        <p:nvSpPr>
          <p:cNvPr id="417" name="Most Church-of-Christ Colleges No Longer Exclude Women From Leading in Worship Services: A List of Schools and Their Approach to Chapel…"/>
          <p:cNvSpPr txBox="1"/>
          <p:nvPr/>
        </p:nvSpPr>
        <p:spPr>
          <a:xfrm>
            <a:off x="205476" y="2607199"/>
            <a:ext cx="12593848" cy="153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000"/>
              </a:spcBef>
              <a:defRPr b="1" sz="2700">
                <a:solidFill>
                  <a:srgbClr val="000000"/>
                </a:solidFill>
                <a:latin typeface="Century Gothic"/>
                <a:ea typeface="Century Gothic"/>
                <a:cs typeface="Century Gothic"/>
                <a:sym typeface="Century Gothic"/>
              </a:defRPr>
            </a:pPr>
            <a:r>
              <a:t>Most Church-of-Christ Colleges No Longer Exclude Women From Leading in Worship Services: A List of Schools and Their Approach to Chapel</a:t>
            </a:r>
          </a:p>
          <a:p>
            <a:pPr defTabSz="457200">
              <a:defRPr b="1" sz="2050">
                <a:solidFill>
                  <a:srgbClr val="FFFFFF"/>
                </a:solidFill>
                <a:effectLst>
                  <a:outerShdw sx="100000" sy="100000" kx="0" ky="0" algn="b" rotWithShape="0" blurRad="0" dist="12700" dir="5400000">
                    <a:srgbClr val="000000"/>
                  </a:outerShdw>
                </a:effectLst>
                <a:latin typeface="Helvetica"/>
                <a:ea typeface="Helvetica"/>
                <a:cs typeface="Helvetica"/>
                <a:sym typeface="Helvetica"/>
              </a:defRPr>
            </a:pPr>
            <a:r>
              <a:rPr u="sng">
                <a:hlinkClick r:id="rId3" invalidUrl="" action="" tgtFrame="" tooltip="" history="1" highlightClick="0" endSnd="0"/>
              </a:rPr>
              <a:t>AUTHENTIC THEOLOGY -- STEVE GARDNER'S DIVINITY SCHOOL BLOG</a:t>
            </a:r>
            <a:r>
              <a:rPr>
                <a:solidFill>
                  <a:srgbClr val="111111"/>
                </a:solidFill>
              </a:rPr>
              <a:t> -</a:t>
            </a:r>
            <a:r>
              <a:rPr>
                <a:solidFill>
                  <a:srgbClr val="999999"/>
                </a:solidFill>
              </a:rPr>
              <a:t>Date: </a:t>
            </a:r>
            <a:r>
              <a:rPr u="sng">
                <a:hlinkClick r:id="rId4" invalidUrl="" action="" tgtFrame="" tooltip="" history="1" highlightClick="0" endSnd="0"/>
              </a:rPr>
              <a:t>May 9, 2018</a:t>
            </a:r>
            <a:endParaRPr>
              <a:solidFill>
                <a:srgbClr val="111111"/>
              </a:solidFill>
            </a:endParaRPr>
          </a:p>
          <a:p>
            <a:pPr defTabSz="457200">
              <a:defRPr b="1" sz="1050">
                <a:solidFill>
                  <a:schemeClr val="accent1">
                    <a:satOff val="-5995"/>
                    <a:lumOff val="-11002"/>
                  </a:schemeClr>
                </a:solidFill>
                <a:effectLst>
                  <a:outerShdw sx="100000" sy="100000" kx="0" ky="0" algn="b" rotWithShape="0" blurRad="0" dist="12700" dir="5400000">
                    <a:srgbClr val="000000"/>
                  </a:outerShdw>
                </a:effectLst>
                <a:latin typeface="Helvetica"/>
                <a:ea typeface="Helvetica"/>
                <a:cs typeface="Helvetica"/>
                <a:sym typeface="Helvetica"/>
              </a:defRPr>
            </a:pPr>
            <a:r>
              <a:t>https://authentictheology.com/2018/05/09/most-church-of-christ-colleges-no-longer-exclude-women-from-leading-in-worship-services-a-list-of-schools-and-their-approach-to-chapel/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Image" descr="Image"/>
          <p:cNvPicPr>
            <a:picLocks noChangeAspect="0"/>
          </p:cNvPicPr>
          <p:nvPr/>
        </p:nvPicPr>
        <p:blipFill>
          <a:blip r:embed="rId2">
            <a:extLst/>
          </a:blip>
          <a:srcRect l="0" t="0" r="0" b="84878"/>
          <a:stretch>
            <a:fillRect/>
          </a:stretch>
        </p:blipFill>
        <p:spPr>
          <a:xfrm>
            <a:off x="-1" y="1769425"/>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69"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270" name="Rectangle"/>
          <p:cNvSpPr/>
          <p:nvPr/>
        </p:nvSpPr>
        <p:spPr>
          <a:xfrm>
            <a:off x="-22261" y="256377"/>
            <a:ext cx="13049322" cy="1921964"/>
          </a:xfrm>
          <a:prstGeom prst="rect">
            <a:avLst/>
          </a:prstGeom>
          <a:solidFill>
            <a:srgbClr val="EBEBEB">
              <a:alpha val="85316"/>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271" name="Image" descr="Image"/>
          <p:cNvPicPr>
            <a:picLocks noChangeAspect="1"/>
          </p:cNvPicPr>
          <p:nvPr/>
        </p:nvPicPr>
        <p:blipFill>
          <a:blip r:embed="rId3">
            <a:extLst/>
          </a:blip>
          <a:srcRect l="750" t="750" r="742" b="742"/>
          <a:stretch>
            <a:fillRect/>
          </a:stretch>
        </p:blipFill>
        <p:spPr>
          <a:xfrm>
            <a:off x="52405" y="18604"/>
            <a:ext cx="1585119" cy="158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7"/>
                  <a:pt x="0" y="10648"/>
                  <a:pt x="0" y="10805"/>
                </a:cubicBezTo>
                <a:cubicBezTo>
                  <a:pt x="0" y="10963"/>
                  <a:pt x="503"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272" name="Image" descr="Image"/>
          <p:cNvPicPr>
            <a:picLocks noChangeAspect="0"/>
          </p:cNvPicPr>
          <p:nvPr/>
        </p:nvPicPr>
        <p:blipFill>
          <a:blip r:embed="rId4">
            <a:extLst/>
          </a:blip>
          <a:stretch>
            <a:fillRect/>
          </a:stretch>
        </p:blipFill>
        <p:spPr>
          <a:xfrm>
            <a:off x="2475914" y="282117"/>
            <a:ext cx="3722066" cy="797476"/>
          </a:xfrm>
          <a:prstGeom prst="rect">
            <a:avLst/>
          </a:prstGeom>
          <a:ln w="12700">
            <a:miter lim="400000"/>
          </a:ln>
          <a:effectLst>
            <a:outerShdw sx="100000" sy="100000" kx="0" ky="0" algn="b" rotWithShape="0" blurRad="50800" dist="25400" dir="5400000">
              <a:srgbClr val="000000">
                <a:alpha val="50000"/>
              </a:srgbClr>
            </a:outerShdw>
          </a:effectLst>
        </p:spPr>
      </p:pic>
      <p:pic>
        <p:nvPicPr>
          <p:cNvPr id="273" name="Image" descr="Image"/>
          <p:cNvPicPr>
            <a:picLocks noChangeAspect="0"/>
          </p:cNvPicPr>
          <p:nvPr/>
        </p:nvPicPr>
        <p:blipFill>
          <a:blip r:embed="rId5">
            <a:extLst/>
          </a:blip>
          <a:stretch>
            <a:fillRect/>
          </a:stretch>
        </p:blipFill>
        <p:spPr>
          <a:xfrm>
            <a:off x="1325333" y="1125684"/>
            <a:ext cx="10354134" cy="935865"/>
          </a:xfrm>
          <a:prstGeom prst="rect">
            <a:avLst/>
          </a:prstGeom>
          <a:ln w="12700">
            <a:miter lim="400000"/>
          </a:ln>
          <a:effectLst>
            <a:outerShdw sx="100000" sy="100000" kx="0" ky="0" algn="b" rotWithShape="0" blurRad="139700" dist="90169" dir="5400000">
              <a:srgbClr val="000000">
                <a:alpha val="97093"/>
              </a:srgbClr>
            </a:outerShdw>
          </a:effectLst>
        </p:spPr>
      </p:pic>
      <p:sp>
        <p:nvSpPr>
          <p:cNvPr id="274" name="Facing The"/>
          <p:cNvSpPr txBox="1"/>
          <p:nvPr/>
        </p:nvSpPr>
        <p:spPr>
          <a:xfrm>
            <a:off x="6367639" y="103978"/>
            <a:ext cx="4161248" cy="1153754"/>
          </a:xfrm>
          <a:prstGeom prst="rect">
            <a:avLst/>
          </a:prstGeom>
          <a:ln w="12700">
            <a:miter lim="400000"/>
          </a:ln>
          <a:effectLst>
            <a:outerShdw sx="100000" sy="100000" kx="0" ky="0" algn="b" rotWithShape="0" blurRad="228600" dist="125443" dir="5400000">
              <a:srgbClr val="000000">
                <a:alpha val="3933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000000"/>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75" name="Image" descr="Image"/>
          <p:cNvPicPr>
            <a:picLocks noChangeAspect="1"/>
          </p:cNvPicPr>
          <p:nvPr/>
        </p:nvPicPr>
        <p:blipFill>
          <a:blip r:embed="rId3">
            <a:extLst/>
          </a:blip>
          <a:srcRect l="750" t="750" r="743" b="743"/>
          <a:stretch>
            <a:fillRect/>
          </a:stretch>
        </p:blipFill>
        <p:spPr>
          <a:xfrm>
            <a:off x="11397262" y="18634"/>
            <a:ext cx="1585119" cy="1585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8"/>
                  <a:pt x="0" y="10648"/>
                  <a:pt x="0" y="10805"/>
                </a:cubicBezTo>
                <a:cubicBezTo>
                  <a:pt x="0" y="10963"/>
                  <a:pt x="502"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76" name="PRIDE / SELFISHNESS"/>
          <p:cNvSpPr/>
          <p:nvPr/>
        </p:nvSpPr>
        <p:spPr>
          <a:xfrm>
            <a:off x="89829" y="3714145"/>
            <a:ext cx="2305234" cy="1371601"/>
          </a:xfrm>
          <a:prstGeom prst="roundRect">
            <a:avLst>
              <a:gd name="adj" fmla="val 24917"/>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77" name="ERROR / DIVISION"/>
          <p:cNvSpPr/>
          <p:nvPr/>
        </p:nvSpPr>
        <p:spPr>
          <a:xfrm>
            <a:off x="89829" y="5206111"/>
            <a:ext cx="2305234" cy="1371601"/>
          </a:xfrm>
          <a:prstGeom prst="roundRect">
            <a:avLst>
              <a:gd name="adj" fmla="val 24917"/>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78" name="APATHY / COMPROMISE"/>
          <p:cNvSpPr/>
          <p:nvPr/>
        </p:nvSpPr>
        <p:spPr>
          <a:xfrm>
            <a:off x="89829" y="8190044"/>
            <a:ext cx="2305234" cy="1371601"/>
          </a:xfrm>
          <a:prstGeom prst="roundRect">
            <a:avLst>
              <a:gd name="adj" fmla="val 24917"/>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000"/>
              <a:t>COMPROMISE</a:t>
            </a:r>
          </a:p>
        </p:txBody>
      </p:sp>
      <p:sp>
        <p:nvSpPr>
          <p:cNvPr id="279" name="THE WORLD"/>
          <p:cNvSpPr/>
          <p:nvPr/>
        </p:nvSpPr>
        <p:spPr>
          <a:xfrm>
            <a:off x="89829" y="2222179"/>
            <a:ext cx="2305234" cy="1371601"/>
          </a:xfrm>
          <a:prstGeom prst="roundRect">
            <a:avLst>
              <a:gd name="adj" fmla="val 24917"/>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80" name="STUFF / MATERIALISM"/>
          <p:cNvSpPr/>
          <p:nvPr/>
        </p:nvSpPr>
        <p:spPr>
          <a:xfrm>
            <a:off x="89829" y="6698077"/>
            <a:ext cx="2305234" cy="1371601"/>
          </a:xfrm>
          <a:prstGeom prst="roundRect">
            <a:avLst>
              <a:gd name="adj" fmla="val 24917"/>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sp>
        <p:nvSpPr>
          <p:cNvPr id="281" name="The church (people of God) has always faced DANGER!…"/>
          <p:cNvSpPr txBox="1"/>
          <p:nvPr/>
        </p:nvSpPr>
        <p:spPr>
          <a:xfrm>
            <a:off x="2936209" y="3108397"/>
            <a:ext cx="10009018" cy="6134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6"/>
              </a:buBlip>
              <a:defRPr b="1" sz="4700">
                <a:solidFill>
                  <a:srgbClr val="000000"/>
                </a:solidFill>
                <a:latin typeface="Century Gothic"/>
                <a:ea typeface="Century Gothic"/>
                <a:cs typeface="Century Gothic"/>
                <a:sym typeface="Century Gothic"/>
              </a:defRPr>
            </a:pPr>
            <a:r>
              <a:t>The church (</a:t>
            </a:r>
            <a:r>
              <a:rPr b="0"/>
              <a:t>people of God</a:t>
            </a:r>
            <a:r>
              <a:t>) has always faced DANGER! </a:t>
            </a:r>
          </a:p>
          <a:p>
            <a:pPr lvl="2"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Persecution / temptation – Mark 13:9 / 1 Cor. 10:1-13; 1 John 2:15-17; Mt 6:24</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Carnality – 1 Cor. 3:1ff; Jam 3:14ff </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Deception – Mat. 24:4; 2 Pet 2:1-22</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Drifting away from the truth – Heb. 2:1; Gal. 1:6-9</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Lukewarmness – Rev 3:14 ff</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bg/>
                                          </p:spTgt>
                                        </p:tgtEl>
                                        <p:attrNameLst>
                                          <p:attrName>style.visibility</p:attrName>
                                        </p:attrNameLst>
                                      </p:cBhvr>
                                      <p:to>
                                        <p:strVal val="visible"/>
                                      </p:to>
                                    </p:set>
                                    <p:animEffect filter="wipe(left)" transition="in">
                                      <p:cBhvr>
                                        <p:cTn id="7" dur="1500"/>
                                        <p:tgtEl>
                                          <p:spTgt spid="2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1">
                                            <p:txEl>
                                              <p:pRg st="0" end="0"/>
                                            </p:txEl>
                                          </p:spTgt>
                                        </p:tgtEl>
                                        <p:attrNameLst>
                                          <p:attrName>style.visibility</p:attrName>
                                        </p:attrNameLst>
                                      </p:cBhvr>
                                      <p:to>
                                        <p:strVal val="visible"/>
                                      </p:to>
                                    </p:set>
                                    <p:animEffect filter="wipe(left)" transition="in">
                                      <p:cBhvr>
                                        <p:cTn id="10" dur="1500"/>
                                        <p:tgtEl>
                                          <p:spTgt spid="2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1">
                                            <p:txEl>
                                              <p:pRg st="1" end="1"/>
                                            </p:txEl>
                                          </p:spTgt>
                                        </p:tgtEl>
                                        <p:attrNameLst>
                                          <p:attrName>style.visibility</p:attrName>
                                        </p:attrNameLst>
                                      </p:cBhvr>
                                      <p:to>
                                        <p:strVal val="visible"/>
                                      </p:to>
                                    </p:set>
                                    <p:animEffect filter="wipe(left)" transition="in">
                                      <p:cBhvr>
                                        <p:cTn id="15" dur="1500"/>
                                        <p:tgtEl>
                                          <p:spTgt spid="2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1">
                                            <p:txEl>
                                              <p:pRg st="2" end="2"/>
                                            </p:txEl>
                                          </p:spTgt>
                                        </p:tgtEl>
                                        <p:attrNameLst>
                                          <p:attrName>style.visibility</p:attrName>
                                        </p:attrNameLst>
                                      </p:cBhvr>
                                      <p:to>
                                        <p:strVal val="visible"/>
                                      </p:to>
                                    </p:set>
                                    <p:animEffect filter="wipe(left)" transition="in">
                                      <p:cBhvr>
                                        <p:cTn id="20" dur="1500"/>
                                        <p:tgtEl>
                                          <p:spTgt spid="28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1">
                                            <p:txEl>
                                              <p:pRg st="3" end="3"/>
                                            </p:txEl>
                                          </p:spTgt>
                                        </p:tgtEl>
                                        <p:attrNameLst>
                                          <p:attrName>style.visibility</p:attrName>
                                        </p:attrNameLst>
                                      </p:cBhvr>
                                      <p:to>
                                        <p:strVal val="visible"/>
                                      </p:to>
                                    </p:set>
                                    <p:animEffect filter="wipe(left)" transition="in">
                                      <p:cBhvr>
                                        <p:cTn id="25" dur="1500"/>
                                        <p:tgtEl>
                                          <p:spTgt spid="28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81">
                                            <p:txEl>
                                              <p:pRg st="4" end="4"/>
                                            </p:txEl>
                                          </p:spTgt>
                                        </p:tgtEl>
                                        <p:attrNameLst>
                                          <p:attrName>style.visibility</p:attrName>
                                        </p:attrNameLst>
                                      </p:cBhvr>
                                      <p:to>
                                        <p:strVal val="visible"/>
                                      </p:to>
                                    </p:set>
                                    <p:animEffect filter="wipe(left)" transition="in">
                                      <p:cBhvr>
                                        <p:cTn id="30" dur="1500"/>
                                        <p:tgtEl>
                                          <p:spTgt spid="28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81">
                                            <p:txEl>
                                              <p:pRg st="5" end="5"/>
                                            </p:txEl>
                                          </p:spTgt>
                                        </p:tgtEl>
                                        <p:attrNameLst>
                                          <p:attrName>style.visibility</p:attrName>
                                        </p:attrNameLst>
                                      </p:cBhvr>
                                      <p:to>
                                        <p:strVal val="visible"/>
                                      </p:to>
                                    </p:set>
                                    <p:animEffect filter="wipe(left)" transition="in">
                                      <p:cBhvr>
                                        <p:cTn id="35" dur="1500"/>
                                        <p:tgtEl>
                                          <p:spTgt spid="28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9"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420"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21"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2"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23" name="Can’t understand the Bible alike – (movement away from God’s word to “Spirit led”) – Eph. 3:3-5; 5:17; John 14:15; 16:13; 17:20,21…"/>
          <p:cNvSpPr txBox="1"/>
          <p:nvPr/>
        </p:nvSpPr>
        <p:spPr>
          <a:xfrm>
            <a:off x="4656084" y="3108397"/>
            <a:ext cx="8211835" cy="64135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Can’t understand the Bible alike – (movement away from God’s word to “</a:t>
            </a:r>
            <a:r>
              <a:rPr i="1"/>
              <a:t>Spirit led</a:t>
            </a:r>
            <a:r>
              <a:t>”) – Eph. 3:3-5; 5:17; John 14:15; 16:13; 17:20,21</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A reorganization &amp; refocus of the work of the church – (disdains authority of elders - becomes “Socially” centered) - 1 Tim. 3:15</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Worship styles casual &amp; subjective – (becoming “entertainment” centered )- John 4:24; Col. 3:16,17</a:t>
            </a:r>
          </a:p>
        </p:txBody>
      </p:sp>
      <p:sp>
        <p:nvSpPr>
          <p:cNvPr id="424"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3">
                                            <p:txEl>
                                              <p:pRg st="1" end="1"/>
                                            </p:txEl>
                                          </p:spTgt>
                                        </p:tgtEl>
                                        <p:attrNameLst>
                                          <p:attrName>style.visibility</p:attrName>
                                        </p:attrNameLst>
                                      </p:cBhvr>
                                      <p:to>
                                        <p:strVal val="visible"/>
                                      </p:to>
                                    </p:set>
                                    <p:animEffect filter="wipe(left)" transition="in">
                                      <p:cBhvr>
                                        <p:cTn id="7" dur="1500"/>
                                        <p:tgtEl>
                                          <p:spTgt spid="4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3">
                                            <p:txEl>
                                              <p:pRg st="2" end="2"/>
                                            </p:txEl>
                                          </p:spTgt>
                                        </p:tgtEl>
                                        <p:attrNameLst>
                                          <p:attrName>style.visibility</p:attrName>
                                        </p:attrNameLst>
                                      </p:cBhvr>
                                      <p:to>
                                        <p:strVal val="visible"/>
                                      </p:to>
                                    </p:set>
                                    <p:animEffect filter="wipe(left)" transition="in">
                                      <p:cBhvr>
                                        <p:cTn id="12" dur="1500"/>
                                        <p:tgtEl>
                                          <p:spTgt spid="4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6"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427"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28"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9"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30" name="Clamoring for a new hermeneutic – (Rejection   of “CENI”) –…"/>
          <p:cNvSpPr txBox="1"/>
          <p:nvPr/>
        </p:nvSpPr>
        <p:spPr>
          <a:xfrm>
            <a:off x="4656084" y="3108397"/>
            <a:ext cx="8211835" cy="64135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Clamoring for a new hermeneutic – (Rejection   of “CENI”) – </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Rejection of “Patternism”  – (The Bible is JUST “A love letter” not a pattern to be followed) - 2 Tim. 1:13; Heb. 8:5; 2 Thes. 2:15</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Broaden scope of fellowship – (to be extended to those who believe and practice error) – 1 Cor. 8; Rom. 14; 16:17,18; Amos 3:3; 2 Cor. 6:14-16</a:t>
            </a:r>
          </a:p>
        </p:txBody>
      </p:sp>
      <p:sp>
        <p:nvSpPr>
          <p:cNvPr id="431"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0">
                                            <p:txEl>
                                              <p:pRg st="1" end="1"/>
                                            </p:txEl>
                                          </p:spTgt>
                                        </p:tgtEl>
                                        <p:attrNameLst>
                                          <p:attrName>style.visibility</p:attrName>
                                        </p:attrNameLst>
                                      </p:cBhvr>
                                      <p:to>
                                        <p:strVal val="visible"/>
                                      </p:to>
                                    </p:set>
                                    <p:animEffect filter="wipe(left)" transition="in">
                                      <p:cBhvr>
                                        <p:cTn id="7" dur="1500"/>
                                        <p:tgtEl>
                                          <p:spTgt spid="4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0">
                                            <p:txEl>
                                              <p:pRg st="2" end="2"/>
                                            </p:txEl>
                                          </p:spTgt>
                                        </p:tgtEl>
                                        <p:attrNameLst>
                                          <p:attrName>style.visibility</p:attrName>
                                        </p:attrNameLst>
                                      </p:cBhvr>
                                      <p:to>
                                        <p:strVal val="visible"/>
                                      </p:to>
                                    </p:set>
                                    <p:animEffect filter="wipe(left)" transition="in">
                                      <p:cBhvr>
                                        <p:cTn id="12" dur="1500"/>
                                        <p:tgtEl>
                                          <p:spTgt spid="4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3"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434"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35"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36"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37" name="Plan of salvation relative – (De-emphasis of obedience &amp; overemphasis of grace – Most in Denominations saved ) Mark 16:16; Acts 2:38; Rom 6:3-6; Eph. 2:8-10…"/>
          <p:cNvSpPr txBox="1"/>
          <p:nvPr/>
        </p:nvSpPr>
        <p:spPr>
          <a:xfrm>
            <a:off x="4656084" y="3108397"/>
            <a:ext cx="8211835" cy="6134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400">
                <a:solidFill>
                  <a:srgbClr val="000000"/>
                </a:solidFill>
                <a:latin typeface="Century Gothic"/>
                <a:ea typeface="Century Gothic"/>
                <a:cs typeface="Century Gothic"/>
                <a:sym typeface="Century Gothic"/>
              </a:defRPr>
            </a:pPr>
            <a:r>
              <a:t>Plan of salvation relative – (De-emphasis of obedience &amp; overemphasis of grace – Most in Denominations saved ) Mark 16:16; Acts 2:38; Rom 6:3-6; Eph. 2:8-10</a:t>
            </a:r>
          </a:p>
          <a:p>
            <a:pPr marL="685800" indent="-685800" algn="l">
              <a:spcBef>
                <a:spcPts val="1200"/>
              </a:spcBef>
              <a:buSzPct val="76000"/>
              <a:buBlip>
                <a:blip r:embed="rId4"/>
              </a:buBlip>
              <a:defRPr sz="3400">
                <a:solidFill>
                  <a:srgbClr val="000000"/>
                </a:solidFill>
                <a:latin typeface="Century Gothic"/>
                <a:ea typeface="Century Gothic"/>
                <a:cs typeface="Century Gothic"/>
                <a:sym typeface="Century Gothic"/>
              </a:defRPr>
            </a:pPr>
            <a:r>
              <a:t>Acceptance of Denominationalism (the church of Christ is just another denomination)–  1 Cor. 1:10-13; Eph. 1:3</a:t>
            </a:r>
          </a:p>
          <a:p>
            <a:pPr marL="685800" indent="-685800" algn="l">
              <a:spcBef>
                <a:spcPts val="1200"/>
              </a:spcBef>
              <a:buSzPct val="76000"/>
              <a:buBlip>
                <a:blip r:embed="rId4"/>
              </a:buBlip>
              <a:defRPr sz="3400">
                <a:solidFill>
                  <a:srgbClr val="000000"/>
                </a:solidFill>
                <a:latin typeface="Century Gothic"/>
                <a:ea typeface="Century Gothic"/>
                <a:cs typeface="Century Gothic"/>
                <a:sym typeface="Century Gothic"/>
              </a:defRPr>
            </a:pPr>
            <a:r>
              <a:t>Moral Compromise -  1 Cor. 6:9-11; Eph. 5:3-11</a:t>
            </a:r>
          </a:p>
        </p:txBody>
      </p:sp>
      <p:sp>
        <p:nvSpPr>
          <p:cNvPr id="438"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7">
                                            <p:txEl>
                                              <p:pRg st="1" end="1"/>
                                            </p:txEl>
                                          </p:spTgt>
                                        </p:tgtEl>
                                        <p:attrNameLst>
                                          <p:attrName>style.visibility</p:attrName>
                                        </p:attrNameLst>
                                      </p:cBhvr>
                                      <p:to>
                                        <p:strVal val="visible"/>
                                      </p:to>
                                    </p:set>
                                    <p:animEffect filter="wipe(left)" transition="in">
                                      <p:cBhvr>
                                        <p:cTn id="7" dur="1500"/>
                                        <p:tgtEl>
                                          <p:spTgt spid="4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7">
                                            <p:txEl>
                                              <p:pRg st="2" end="2"/>
                                            </p:txEl>
                                          </p:spTgt>
                                        </p:tgtEl>
                                        <p:attrNameLst>
                                          <p:attrName>style.visibility</p:attrName>
                                        </p:attrNameLst>
                                      </p:cBhvr>
                                      <p:to>
                                        <p:strVal val="visible"/>
                                      </p:to>
                                    </p:set>
                                    <p:animEffect filter="wipe(left)" transition="in">
                                      <p:cBhvr>
                                        <p:cTn id="12" dur="1500"/>
                                        <p:tgtEl>
                                          <p:spTgt spid="4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0"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441"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42"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43"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44" name="Critical of those who “contend earnestly for the faith”  &amp; apostolic “tradition” – Jude 1:3; 2 Thes 2:15…"/>
          <p:cNvSpPr txBox="1"/>
          <p:nvPr/>
        </p:nvSpPr>
        <p:spPr>
          <a:xfrm>
            <a:off x="4656084" y="3108397"/>
            <a:ext cx="8211835" cy="6261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Critical of those who “contend earnestly for the faith”  &amp; apostolic “tradition” – Jude 1:3; 2 Thes 2:15</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Equates boldness, confidence, and an uncompromising spirit with arrogance, while equating a soft, uncertain and compromising spirit with humility. – Acts 4:29; 28:31; Gal. 2:5; Ep. 6:12; 1 Tim. 6:12; 2 Tim. 2:3; 2 Cor. 10:3-5</a:t>
            </a:r>
          </a:p>
        </p:txBody>
      </p:sp>
      <p:sp>
        <p:nvSpPr>
          <p:cNvPr id="445"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4">
                                            <p:txEl>
                                              <p:pRg st="1" end="1"/>
                                            </p:txEl>
                                          </p:spTgt>
                                        </p:tgtEl>
                                        <p:attrNameLst>
                                          <p:attrName>style.visibility</p:attrName>
                                        </p:attrNameLst>
                                      </p:cBhvr>
                                      <p:to>
                                        <p:strVal val="visible"/>
                                      </p:to>
                                    </p:set>
                                    <p:animEffect filter="wipe(left)" transition="in">
                                      <p:cBhvr>
                                        <p:cTn id="7" dur="1500"/>
                                        <p:tgtEl>
                                          <p:spTgt spid="4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7" name="Picture 4" descr="Picture 4"/>
          <p:cNvPicPr>
            <a:picLocks noChangeAspect="1"/>
          </p:cNvPicPr>
          <p:nvPr/>
        </p:nvPicPr>
        <p:blipFill>
          <a:blip r:embed="rId2">
            <a:extLst/>
          </a:blip>
          <a:stretch>
            <a:fillRect/>
          </a:stretch>
        </p:blipFill>
        <p:spPr>
          <a:xfrm>
            <a:off x="-150217" y="3108397"/>
            <a:ext cx="4909161" cy="6682440"/>
          </a:xfrm>
          <a:prstGeom prst="rect">
            <a:avLst/>
          </a:prstGeom>
          <a:ln w="12700">
            <a:miter lim="400000"/>
          </a:ln>
          <a:effectLst>
            <a:outerShdw sx="100000" sy="100000" kx="0" ky="0" algn="b" rotWithShape="0" blurRad="0" dist="50800" dir="2700000">
              <a:srgbClr val="B4B4B4"/>
            </a:outerShdw>
          </a:effectLst>
        </p:spPr>
      </p:pic>
      <p:sp>
        <p:nvSpPr>
          <p:cNvPr id="448"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49"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50"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51" name="Institutionalism…"/>
          <p:cNvSpPr txBox="1"/>
          <p:nvPr/>
        </p:nvSpPr>
        <p:spPr>
          <a:xfrm>
            <a:off x="4643199" y="2696092"/>
            <a:ext cx="8211836" cy="68707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Institutionalism</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Social Gospel (Recreation/ Entertainment)</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Gospel/ Doctrine Distinction –              (To Broaden Fellowship)</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Our Distinctiveness Ridiculed – (Designation/ Teaching/ Practice/ Plea)</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The Destruction of The Local Church – </a:t>
            </a:r>
          </a:p>
          <a:p>
            <a:pPr marL="685800" indent="-685800" algn="l">
              <a:spcBef>
                <a:spcPts val="1200"/>
              </a:spcBef>
              <a:buSzPct val="76000"/>
              <a:buBlip>
                <a:blip r:embed="rId4"/>
              </a:buBlip>
              <a:defRPr sz="3500">
                <a:solidFill>
                  <a:srgbClr val="000000"/>
                </a:solidFill>
                <a:latin typeface="Century Gothic"/>
                <a:ea typeface="Century Gothic"/>
                <a:cs typeface="Century Gothic"/>
                <a:sym typeface="Century Gothic"/>
              </a:defRPr>
            </a:pPr>
            <a:r>
              <a:t>Rejection of The Lord – (Col. 3:17)</a:t>
            </a:r>
          </a:p>
        </p:txBody>
      </p:sp>
      <p:sp>
        <p:nvSpPr>
          <p:cNvPr id="452"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1">
                                            <p:txEl>
                                              <p:pRg st="1" end="1"/>
                                            </p:txEl>
                                          </p:spTgt>
                                        </p:tgtEl>
                                        <p:attrNameLst>
                                          <p:attrName>style.visibility</p:attrName>
                                        </p:attrNameLst>
                                      </p:cBhvr>
                                      <p:to>
                                        <p:strVal val="visible"/>
                                      </p:to>
                                    </p:set>
                                    <p:animEffect filter="wipe(left)" transition="in">
                                      <p:cBhvr>
                                        <p:cTn id="7" dur="1500"/>
                                        <p:tgtEl>
                                          <p:spTgt spid="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1">
                                            <p:txEl>
                                              <p:pRg st="2" end="2"/>
                                            </p:txEl>
                                          </p:spTgt>
                                        </p:tgtEl>
                                        <p:attrNameLst>
                                          <p:attrName>style.visibility</p:attrName>
                                        </p:attrNameLst>
                                      </p:cBhvr>
                                      <p:to>
                                        <p:strVal val="visible"/>
                                      </p:to>
                                    </p:set>
                                    <p:animEffect filter="wipe(left)" transition="in">
                                      <p:cBhvr>
                                        <p:cTn id="12" dur="1500"/>
                                        <p:tgtEl>
                                          <p:spTgt spid="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1">
                                            <p:txEl>
                                              <p:pRg st="3" end="3"/>
                                            </p:txEl>
                                          </p:spTgt>
                                        </p:tgtEl>
                                        <p:attrNameLst>
                                          <p:attrName>style.visibility</p:attrName>
                                        </p:attrNameLst>
                                      </p:cBhvr>
                                      <p:to>
                                        <p:strVal val="visible"/>
                                      </p:to>
                                    </p:set>
                                    <p:animEffect filter="wipe(left)" transition="in">
                                      <p:cBhvr>
                                        <p:cTn id="17" dur="1500"/>
                                        <p:tgtEl>
                                          <p:spTgt spid="4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51">
                                            <p:txEl>
                                              <p:pRg st="4" end="4"/>
                                            </p:txEl>
                                          </p:spTgt>
                                        </p:tgtEl>
                                        <p:attrNameLst>
                                          <p:attrName>style.visibility</p:attrName>
                                        </p:attrNameLst>
                                      </p:cBhvr>
                                      <p:to>
                                        <p:strVal val="visible"/>
                                      </p:to>
                                    </p:set>
                                    <p:animEffect filter="wipe(left)" transition="in">
                                      <p:cBhvr>
                                        <p:cTn id="22" dur="1500"/>
                                        <p:tgtEl>
                                          <p:spTgt spid="4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51">
                                            <p:txEl>
                                              <p:pRg st="5" end="5"/>
                                            </p:txEl>
                                          </p:spTgt>
                                        </p:tgtEl>
                                        <p:attrNameLst>
                                          <p:attrName>style.visibility</p:attrName>
                                        </p:attrNameLst>
                                      </p:cBhvr>
                                      <p:to>
                                        <p:strVal val="visible"/>
                                      </p:to>
                                    </p:set>
                                    <p:animEffect filter="wipe(left)" transition="in">
                                      <p:cBhvr>
                                        <p:cTn id="27" dur="1500"/>
                                        <p:tgtEl>
                                          <p:spTgt spid="45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5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5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57"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grpSp>
        <p:nvGrpSpPr>
          <p:cNvPr id="468" name="Diagram 2"/>
          <p:cNvGrpSpPr/>
          <p:nvPr/>
        </p:nvGrpSpPr>
        <p:grpSpPr>
          <a:xfrm>
            <a:off x="290872" y="3576320"/>
            <a:ext cx="12388799" cy="6214517"/>
            <a:chOff x="0" y="0"/>
            <a:chExt cx="12388797" cy="6214516"/>
          </a:xfrm>
        </p:grpSpPr>
        <p:sp>
          <p:nvSpPr>
            <p:cNvPr id="458" name="Arrow"/>
            <p:cNvSpPr/>
            <p:nvPr/>
          </p:nvSpPr>
          <p:spPr>
            <a:xfrm>
              <a:off x="0" y="0"/>
              <a:ext cx="12388798" cy="6214517"/>
            </a:xfrm>
            <a:prstGeom prst="rightArrow">
              <a:avLst>
                <a:gd name="adj1" fmla="val 50000"/>
                <a:gd name="adj2" fmla="val 50000"/>
              </a:avLst>
            </a:prstGeom>
            <a:solidFill>
              <a:srgbClr val="FADCA7"/>
            </a:solidFill>
            <a:ln w="12700" cap="flat">
              <a:solidFill>
                <a:srgbClr val="000000"/>
              </a:solidFill>
              <a:prstDash val="solid"/>
              <a:miter lim="400000"/>
            </a:ln>
            <a:effectLst>
              <a:outerShdw sx="100000" sy="100000" kx="0" ky="0" algn="b" rotWithShape="0" blurRad="127000" dist="97935" dir="2700000">
                <a:srgbClr val="000000">
                  <a:alpha val="53976"/>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61" name="Group"/>
            <p:cNvGrpSpPr/>
            <p:nvPr/>
          </p:nvGrpSpPr>
          <p:grpSpPr>
            <a:xfrm>
              <a:off x="142623" y="1842342"/>
              <a:ext cx="3892006" cy="2529830"/>
              <a:chOff x="0" y="0"/>
              <a:chExt cx="3892005" cy="2529829"/>
            </a:xfrm>
          </p:grpSpPr>
          <p:sp>
            <p:nvSpPr>
              <p:cNvPr id="459" name="Rounded Rectangle"/>
              <p:cNvSpPr/>
              <p:nvPr/>
            </p:nvSpPr>
            <p:spPr>
              <a:xfrm>
                <a:off x="0" y="0"/>
                <a:ext cx="3892006" cy="2529830"/>
              </a:xfrm>
              <a:prstGeom prst="roundRect">
                <a:avLst>
                  <a:gd name="adj" fmla="val 16667"/>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noFill/>
                <a:miter lim="400000"/>
              </a:ln>
              <a:effectLst/>
            </p:spPr>
            <p:txBody>
              <a:bodyPr wrap="square" lIns="65023" tIns="65023" rIns="65023" bIns="65023" numCol="1" anchor="ctr">
                <a:noAutofit/>
              </a:bodyPr>
              <a:lstStyle/>
              <a:p>
                <a:pPr>
                  <a:defRPr>
                    <a:solidFill>
                      <a:srgbClr val="FFFFFF"/>
                    </a:solidFill>
                  </a:defRPr>
                </a:pPr>
              </a:p>
            </p:txBody>
          </p:sp>
          <p:sp>
            <p:nvSpPr>
              <p:cNvPr id="460" name="Start to measure what we will do by what we have done –"/>
              <p:cNvSpPr txBox="1"/>
              <p:nvPr/>
            </p:nvSpPr>
            <p:spPr>
              <a:xfrm>
                <a:off x="123495" y="152517"/>
                <a:ext cx="364501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FFFF"/>
                    </a:solidFill>
                    <a:effectLst>
                      <a:outerShdw sx="100000" sy="100000" kx="0" ky="0" algn="b" rotWithShape="0" blurRad="76200" dist="40000" dir="5040000">
                        <a:srgbClr val="000000"/>
                      </a:outerShdw>
                    </a:effectLst>
                    <a:latin typeface="Calibri"/>
                    <a:ea typeface="Calibri"/>
                    <a:cs typeface="Calibri"/>
                    <a:sym typeface="Calibri"/>
                  </a:defRPr>
                </a:lvl1pPr>
              </a:lstStyle>
              <a:p>
                <a:pPr/>
                <a:r>
                  <a:t>Start to measure what we will do by what we have done – </a:t>
                </a:r>
              </a:p>
            </p:txBody>
          </p:sp>
        </p:grpSp>
        <p:grpSp>
          <p:nvGrpSpPr>
            <p:cNvPr id="464" name="Group"/>
            <p:cNvGrpSpPr/>
            <p:nvPr/>
          </p:nvGrpSpPr>
          <p:grpSpPr>
            <a:xfrm>
              <a:off x="4299486" y="1842342"/>
              <a:ext cx="3333116" cy="2529830"/>
              <a:chOff x="0" y="0"/>
              <a:chExt cx="3333115" cy="2529829"/>
            </a:xfrm>
          </p:grpSpPr>
          <p:sp>
            <p:nvSpPr>
              <p:cNvPr id="462" name="Rounded Rectangle"/>
              <p:cNvSpPr/>
              <p:nvPr/>
            </p:nvSpPr>
            <p:spPr>
              <a:xfrm>
                <a:off x="0" y="0"/>
                <a:ext cx="3333116" cy="2529830"/>
              </a:xfrm>
              <a:prstGeom prst="roundRect">
                <a:avLst>
                  <a:gd name="adj" fmla="val 16667"/>
                </a:avLst>
              </a:prstGeom>
              <a:solidFill>
                <a:schemeClr val="accent6">
                  <a:satOff val="1848"/>
                  <a:lumOff val="-15262"/>
                </a:schemeClr>
              </a:solidFill>
              <a:ln w="12700" cap="flat">
                <a:noFill/>
                <a:miter lim="400000"/>
              </a:ln>
              <a:effectLst/>
            </p:spPr>
            <p:txBody>
              <a:bodyPr wrap="square" lIns="65023" tIns="65023" rIns="65023" bIns="65023" numCol="1" anchor="ctr">
                <a:noAutofit/>
              </a:bodyPr>
              <a:lstStyle/>
              <a:p>
                <a:pPr>
                  <a:defRPr>
                    <a:solidFill>
                      <a:srgbClr val="FFFFFF"/>
                    </a:solidFill>
                  </a:defRPr>
                </a:pPr>
              </a:p>
            </p:txBody>
          </p:sp>
          <p:sp>
            <p:nvSpPr>
              <p:cNvPr id="463" name="We will move further and further away from God –"/>
              <p:cNvSpPr txBox="1"/>
              <p:nvPr/>
            </p:nvSpPr>
            <p:spPr>
              <a:xfrm>
                <a:off x="123495" y="152517"/>
                <a:ext cx="308612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B4B4B4"/>
                    </a:solidFill>
                    <a:effectLst>
                      <a:outerShdw sx="100000" sy="100000" kx="0" ky="0" algn="b" rotWithShape="0" blurRad="76200" dist="40000" dir="5040000">
                        <a:srgbClr val="000000"/>
                      </a:outerShdw>
                    </a:effectLst>
                    <a:latin typeface="Calibri"/>
                    <a:ea typeface="Calibri"/>
                    <a:cs typeface="Calibri"/>
                    <a:sym typeface="Calibri"/>
                  </a:defRPr>
                </a:lvl1pPr>
              </a:lstStyle>
              <a:p>
                <a:pPr/>
                <a:r>
                  <a:t>We will move further and further away from God – </a:t>
                </a:r>
              </a:p>
            </p:txBody>
          </p:sp>
        </p:grpSp>
        <p:grpSp>
          <p:nvGrpSpPr>
            <p:cNvPr id="467" name="Group"/>
            <p:cNvGrpSpPr/>
            <p:nvPr/>
          </p:nvGrpSpPr>
          <p:grpSpPr>
            <a:xfrm>
              <a:off x="7897459" y="1842342"/>
              <a:ext cx="3333117" cy="2529830"/>
              <a:chOff x="0" y="0"/>
              <a:chExt cx="3333115" cy="2529829"/>
            </a:xfrm>
          </p:grpSpPr>
          <p:sp>
            <p:nvSpPr>
              <p:cNvPr id="465" name="Rounded Rectangle"/>
              <p:cNvSpPr/>
              <p:nvPr/>
            </p:nvSpPr>
            <p:spPr>
              <a:xfrm>
                <a:off x="0" y="0"/>
                <a:ext cx="3333116" cy="2529830"/>
              </a:xfrm>
              <a:prstGeom prst="roundRect">
                <a:avLst>
                  <a:gd name="adj" fmla="val 16667"/>
                </a:avLst>
              </a:prstGeom>
              <a:solidFill>
                <a:schemeClr val="accent5">
                  <a:hueOff val="-92222"/>
                  <a:lumOff val="-9871"/>
                </a:schemeClr>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580444">
                  <a:lnSpc>
                    <a:spcPct val="90000"/>
                  </a:lnSpc>
                  <a:spcBef>
                    <a:spcPts val="10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pPr>
              </a:p>
            </p:txBody>
          </p:sp>
          <p:sp>
            <p:nvSpPr>
              <p:cNvPr id="466" name="We set a course for complete apostasy –"/>
              <p:cNvSpPr txBox="1"/>
              <p:nvPr/>
            </p:nvSpPr>
            <p:spPr>
              <a:xfrm>
                <a:off x="123495" y="152517"/>
                <a:ext cx="308612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lvl1pPr>
              </a:lstStyle>
              <a:p>
                <a:pPr/>
                <a:r>
                  <a:t>We set a course for complete apostasy –</a:t>
                </a:r>
              </a:p>
            </p:txBody>
          </p:sp>
        </p:grpSp>
      </p:grpSp>
      <p:sp>
        <p:nvSpPr>
          <p:cNvPr id="469" name="When we move away from the firm foundation of a “thus saith the Lord” we:"/>
          <p:cNvSpPr txBox="1"/>
          <p:nvPr/>
        </p:nvSpPr>
        <p:spPr>
          <a:xfrm>
            <a:off x="328281" y="3719514"/>
            <a:ext cx="9073350" cy="1206501"/>
          </a:xfrm>
          <a:prstGeom prst="rect">
            <a:avLst/>
          </a:prstGeom>
          <a:solidFill>
            <a:srgbClr val="AB1802"/>
          </a:solidFill>
          <a:ln w="12700">
            <a:solidFill>
              <a:srgbClr val="000000"/>
            </a:solidFill>
            <a:miter lim="400000"/>
          </a:ln>
          <a:effectLst>
            <a:outerShdw sx="100000" sy="100000" kx="0" ky="0" algn="b" rotWithShape="0" blurRad="177800" dist="125494" dir="5400000">
              <a:srgbClr val="000000">
                <a:alpha val="9669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FFFF"/>
                </a:solidFill>
              </a:defRPr>
            </a:lvl1pPr>
          </a:lstStyle>
          <a:p>
            <a:pPr/>
            <a:r>
              <a:t>When we move away from the firm foundation of a “thus saith the Lord” we: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47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7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74"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grpSp>
        <p:nvGrpSpPr>
          <p:cNvPr id="505" name="Diagram 4"/>
          <p:cNvGrpSpPr/>
          <p:nvPr/>
        </p:nvGrpSpPr>
        <p:grpSpPr>
          <a:xfrm>
            <a:off x="328993" y="3079549"/>
            <a:ext cx="12455183" cy="5781145"/>
            <a:chOff x="0" y="0"/>
            <a:chExt cx="12455181" cy="5781144"/>
          </a:xfrm>
        </p:grpSpPr>
        <p:grpSp>
          <p:nvGrpSpPr>
            <p:cNvPr id="477" name="Group"/>
            <p:cNvGrpSpPr/>
            <p:nvPr/>
          </p:nvGrpSpPr>
          <p:grpSpPr>
            <a:xfrm>
              <a:off x="0" y="0"/>
              <a:ext cx="5069590" cy="1217083"/>
              <a:chOff x="0" y="0"/>
              <a:chExt cx="5069589" cy="1217082"/>
            </a:xfrm>
          </p:grpSpPr>
          <p:sp>
            <p:nvSpPr>
              <p:cNvPr id="475" name="Rounded Rectangle"/>
              <p:cNvSpPr/>
              <p:nvPr/>
            </p:nvSpPr>
            <p:spPr>
              <a:xfrm>
                <a:off x="0" y="0"/>
                <a:ext cx="5069590" cy="1217083"/>
              </a:xfrm>
              <a:prstGeom prst="roundRect">
                <a:avLst>
                  <a:gd name="adj" fmla="val 10000"/>
                </a:avLst>
              </a:prstGeom>
              <a:gradFill flip="none" rotWithShape="1">
                <a:gsLst>
                  <a:gs pos="0">
                    <a:srgbClr val="C8B060"/>
                  </a:gs>
                  <a:gs pos="80000">
                    <a:srgbClr val="FFE386"/>
                  </a:gs>
                  <a:gs pos="100000">
                    <a:srgbClr val="FFE388"/>
                  </a:gs>
                </a:gsLst>
                <a:lin ang="16200000" scaled="0"/>
              </a:gra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643662">
                  <a:lnSpc>
                    <a:spcPct val="90000"/>
                  </a:lnSpc>
                  <a:spcBef>
                    <a:spcPts val="1000"/>
                  </a:spcBef>
                  <a:defRPr b="1">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476" name="Man’s Way Emphasizes"/>
              <p:cNvSpPr txBox="1"/>
              <p:nvPr/>
            </p:nvSpPr>
            <p:spPr>
              <a:xfrm>
                <a:off x="35646" y="30719"/>
                <a:ext cx="4998297" cy="11556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961" tIns="46961" rIns="46961" bIns="46961" numCol="1" anchor="ctr">
                <a:spAutoFit/>
              </a:bodyPr>
              <a:lstStyle>
                <a:lvl1pPr defTabSz="1643662">
                  <a:lnSpc>
                    <a:spcPct val="90000"/>
                  </a:lnSpc>
                  <a:spcBef>
                    <a:spcPts val="1500"/>
                  </a:spcBef>
                  <a:defRPr b="1">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lvl1pPr>
              </a:lstStyle>
              <a:p>
                <a:pPr/>
                <a:r>
                  <a:t>Man’s Way Emphasizes</a:t>
                </a:r>
              </a:p>
            </p:txBody>
          </p:sp>
        </p:grpSp>
        <p:sp>
          <p:nvSpPr>
            <p:cNvPr id="478" name="Line"/>
            <p:cNvSpPr/>
            <p:nvPr/>
          </p:nvSpPr>
          <p:spPr>
            <a:xfrm>
              <a:off x="506959" y="1217083"/>
              <a:ext cx="506959" cy="912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81" name="Group"/>
            <p:cNvGrpSpPr/>
            <p:nvPr/>
          </p:nvGrpSpPr>
          <p:grpSpPr>
            <a:xfrm>
              <a:off x="1013917" y="1521353"/>
              <a:ext cx="4055673" cy="1217084"/>
              <a:chOff x="0" y="0"/>
              <a:chExt cx="4055671" cy="1217082"/>
            </a:xfrm>
          </p:grpSpPr>
          <p:sp>
            <p:nvSpPr>
              <p:cNvPr id="479" name="Rounded Rectangle"/>
              <p:cNvSpPr/>
              <p:nvPr/>
            </p:nvSpPr>
            <p:spPr>
              <a:xfrm>
                <a:off x="0" y="0"/>
                <a:ext cx="4055672" cy="1217083"/>
              </a:xfrm>
              <a:prstGeom prst="roundRect">
                <a:avLst>
                  <a:gd name="adj" fmla="val 10000"/>
                </a:avLst>
              </a:prstGeom>
              <a:solidFill>
                <a:srgbClr val="000000">
                  <a:alpha val="90000"/>
                </a:srgbClr>
              </a:solidFill>
              <a:ln w="12700" cap="flat">
                <a:solidFill>
                  <a:srgbClr val="FFE693"/>
                </a:solidFill>
                <a:prstDash val="solid"/>
                <a:round/>
              </a:ln>
              <a:effectLst/>
            </p:spPr>
            <p:txBody>
              <a:bodyPr wrap="square" lIns="65023" tIns="65023" rIns="65023" bIns="65023" numCol="1" anchor="ctr">
                <a:noAutofit/>
              </a:bodyPr>
              <a:lstStyle/>
              <a:p>
                <a:pPr defTabSz="1517226">
                  <a:lnSpc>
                    <a:spcPct val="90000"/>
                  </a:lnSpc>
                  <a:spcBef>
                    <a:spcPts val="1000"/>
                  </a:spcBef>
                  <a:defRPr sz="3400">
                    <a:solidFill>
                      <a:srgbClr val="FFF5D4"/>
                    </a:solidFill>
                    <a:latin typeface="Century Gothic"/>
                    <a:ea typeface="Century Gothic"/>
                    <a:cs typeface="Century Gothic"/>
                    <a:sym typeface="Century Gothic"/>
                  </a:defRPr>
                </a:pPr>
              </a:p>
            </p:txBody>
          </p:sp>
          <p:sp>
            <p:nvSpPr>
              <p:cNvPr id="480" name="Self Judges 21:25"/>
              <p:cNvSpPr txBox="1"/>
              <p:nvPr/>
            </p:nvSpPr>
            <p:spPr>
              <a:xfrm>
                <a:off x="35646" y="70526"/>
                <a:ext cx="398438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FFF5D4"/>
                    </a:solidFill>
                    <a:latin typeface="Century Gothic"/>
                    <a:ea typeface="Century Gothic"/>
                    <a:cs typeface="Century Gothic"/>
                    <a:sym typeface="Century Gothic"/>
                  </a:defRPr>
                </a:pPr>
                <a:r>
                  <a:t>Self</a:t>
                </a:r>
                <a:br/>
                <a:r>
                  <a:rPr i="1"/>
                  <a:t>Judges 21:25</a:t>
                </a:r>
              </a:p>
            </p:txBody>
          </p:sp>
        </p:grpSp>
        <p:sp>
          <p:nvSpPr>
            <p:cNvPr id="482" name="Line"/>
            <p:cNvSpPr/>
            <p:nvPr/>
          </p:nvSpPr>
          <p:spPr>
            <a:xfrm>
              <a:off x="506959" y="1217083"/>
              <a:ext cx="506959" cy="2434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85" name="Group"/>
            <p:cNvGrpSpPr/>
            <p:nvPr/>
          </p:nvGrpSpPr>
          <p:grpSpPr>
            <a:xfrm>
              <a:off x="1013917" y="3042708"/>
              <a:ext cx="4055673" cy="1217083"/>
              <a:chOff x="0" y="0"/>
              <a:chExt cx="4055671" cy="1217082"/>
            </a:xfrm>
          </p:grpSpPr>
          <p:sp>
            <p:nvSpPr>
              <p:cNvPr id="483" name="Rounded Rectangle"/>
              <p:cNvSpPr/>
              <p:nvPr/>
            </p:nvSpPr>
            <p:spPr>
              <a:xfrm>
                <a:off x="0" y="0"/>
                <a:ext cx="4055672" cy="1217083"/>
              </a:xfrm>
              <a:prstGeom prst="roundRect">
                <a:avLst>
                  <a:gd name="adj" fmla="val 10000"/>
                </a:avLst>
              </a:prstGeom>
              <a:solidFill>
                <a:srgbClr val="000000">
                  <a:alpha val="90000"/>
                </a:srgbClr>
              </a:solidFill>
              <a:ln w="12700" cap="flat">
                <a:solidFill>
                  <a:srgbClr val="FFE693"/>
                </a:solidFill>
                <a:prstDash val="solid"/>
                <a:round/>
              </a:ln>
              <a:effectLst/>
            </p:spPr>
            <p:txBody>
              <a:bodyPr wrap="square" lIns="65023" tIns="65023" rIns="65023" bIns="65023" numCol="1" anchor="ctr">
                <a:noAutofit/>
              </a:bodyPr>
              <a:lstStyle/>
              <a:p>
                <a:pPr defTabSz="1517226">
                  <a:lnSpc>
                    <a:spcPct val="90000"/>
                  </a:lnSpc>
                  <a:spcBef>
                    <a:spcPts val="1000"/>
                  </a:spcBef>
                  <a:defRPr b="1" i="1" sz="3400">
                    <a:solidFill>
                      <a:srgbClr val="FFF5D4"/>
                    </a:solidFill>
                    <a:latin typeface="Century Gothic"/>
                    <a:ea typeface="Century Gothic"/>
                    <a:cs typeface="Century Gothic"/>
                    <a:sym typeface="Century Gothic"/>
                  </a:defRPr>
                </a:pPr>
              </a:p>
            </p:txBody>
          </p:sp>
          <p:sp>
            <p:nvSpPr>
              <p:cNvPr id="484" name="Feelings 1 Kings 12:33"/>
              <p:cNvSpPr txBox="1"/>
              <p:nvPr/>
            </p:nvSpPr>
            <p:spPr>
              <a:xfrm>
                <a:off x="35646" y="70526"/>
                <a:ext cx="398438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FFF5D4"/>
                    </a:solidFill>
                    <a:latin typeface="Century Gothic"/>
                    <a:ea typeface="Century Gothic"/>
                    <a:cs typeface="Century Gothic"/>
                    <a:sym typeface="Century Gothic"/>
                  </a:defRPr>
                </a:pPr>
                <a:r>
                  <a:t>Feelings</a:t>
                </a:r>
                <a:br/>
                <a:r>
                  <a:rPr i="1"/>
                  <a:t>1 Kings 12:33</a:t>
                </a:r>
              </a:p>
            </p:txBody>
          </p:sp>
        </p:grpSp>
        <p:sp>
          <p:nvSpPr>
            <p:cNvPr id="486" name="Line"/>
            <p:cNvSpPr/>
            <p:nvPr/>
          </p:nvSpPr>
          <p:spPr>
            <a:xfrm>
              <a:off x="506959" y="1217083"/>
              <a:ext cx="506959" cy="3955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89" name="Group"/>
            <p:cNvGrpSpPr/>
            <p:nvPr/>
          </p:nvGrpSpPr>
          <p:grpSpPr>
            <a:xfrm>
              <a:off x="1013917" y="4564061"/>
              <a:ext cx="4055673" cy="1217084"/>
              <a:chOff x="0" y="0"/>
              <a:chExt cx="4055671" cy="1217082"/>
            </a:xfrm>
          </p:grpSpPr>
          <p:sp>
            <p:nvSpPr>
              <p:cNvPr id="487" name="Rounded Rectangle"/>
              <p:cNvSpPr/>
              <p:nvPr/>
            </p:nvSpPr>
            <p:spPr>
              <a:xfrm>
                <a:off x="0" y="0"/>
                <a:ext cx="4055672" cy="1217083"/>
              </a:xfrm>
              <a:prstGeom prst="roundRect">
                <a:avLst>
                  <a:gd name="adj" fmla="val 10000"/>
                </a:avLst>
              </a:prstGeom>
              <a:solidFill>
                <a:srgbClr val="000000">
                  <a:alpha val="90000"/>
                </a:srgbClr>
              </a:solidFill>
              <a:ln w="12700" cap="flat">
                <a:solidFill>
                  <a:srgbClr val="FFE693"/>
                </a:solidFill>
                <a:prstDash val="solid"/>
                <a:round/>
              </a:ln>
              <a:effectLst/>
            </p:spPr>
            <p:txBody>
              <a:bodyPr wrap="square" lIns="65023" tIns="65023" rIns="65023" bIns="65023" numCol="1" anchor="ctr">
                <a:noAutofit/>
              </a:bodyPr>
              <a:lstStyle/>
              <a:p>
                <a:pPr defTabSz="1517226">
                  <a:lnSpc>
                    <a:spcPct val="90000"/>
                  </a:lnSpc>
                  <a:spcBef>
                    <a:spcPts val="1000"/>
                  </a:spcBef>
                  <a:defRPr b="1" i="1" sz="3400">
                    <a:solidFill>
                      <a:srgbClr val="FFF5D4"/>
                    </a:solidFill>
                    <a:latin typeface="Century Gothic"/>
                    <a:ea typeface="Century Gothic"/>
                    <a:cs typeface="Century Gothic"/>
                    <a:sym typeface="Century Gothic"/>
                  </a:defRPr>
                </a:pPr>
              </a:p>
            </p:txBody>
          </p:sp>
          <p:sp>
            <p:nvSpPr>
              <p:cNvPr id="488" name="Rationalization Matt. 19:8-9"/>
              <p:cNvSpPr txBox="1"/>
              <p:nvPr/>
            </p:nvSpPr>
            <p:spPr>
              <a:xfrm>
                <a:off x="35646" y="70527"/>
                <a:ext cx="3984380" cy="1076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FFF5D4"/>
                    </a:solidFill>
                    <a:latin typeface="Century Gothic"/>
                    <a:ea typeface="Century Gothic"/>
                    <a:cs typeface="Century Gothic"/>
                    <a:sym typeface="Century Gothic"/>
                  </a:defRPr>
                </a:pPr>
                <a:r>
                  <a:t>Rationalization</a:t>
                </a:r>
                <a:br/>
                <a:r>
                  <a:rPr i="1"/>
                  <a:t>Matt. 19:8-9</a:t>
                </a:r>
              </a:p>
            </p:txBody>
          </p:sp>
        </p:grpSp>
        <p:grpSp>
          <p:nvGrpSpPr>
            <p:cNvPr id="492" name="Group"/>
            <p:cNvGrpSpPr/>
            <p:nvPr/>
          </p:nvGrpSpPr>
          <p:grpSpPr>
            <a:xfrm>
              <a:off x="5678133" y="0"/>
              <a:ext cx="5069590" cy="1217083"/>
              <a:chOff x="0" y="0"/>
              <a:chExt cx="5069589" cy="1217082"/>
            </a:xfrm>
          </p:grpSpPr>
          <p:sp>
            <p:nvSpPr>
              <p:cNvPr id="490" name="Rounded Rectangle"/>
              <p:cNvSpPr/>
              <p:nvPr/>
            </p:nvSpPr>
            <p:spPr>
              <a:xfrm>
                <a:off x="0" y="0"/>
                <a:ext cx="5069590" cy="1217083"/>
              </a:xfrm>
              <a:prstGeom prst="roundRect">
                <a:avLst>
                  <a:gd name="adj" fmla="val 10000"/>
                </a:avLst>
              </a:prstGeom>
              <a:solidFill>
                <a:schemeClr val="accent1">
                  <a:hueOff val="-78595"/>
                  <a:satOff val="12505"/>
                  <a:lumOff val="13871"/>
                </a:schemeClr>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643662">
                  <a:lnSpc>
                    <a:spcPct val="90000"/>
                  </a:lnSpc>
                  <a:spcBef>
                    <a:spcPts val="1000"/>
                  </a:spcBef>
                  <a:defRPr b="1">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491" name="God’s Way Emphasizes"/>
              <p:cNvSpPr txBox="1"/>
              <p:nvPr/>
            </p:nvSpPr>
            <p:spPr>
              <a:xfrm>
                <a:off x="35646" y="6589"/>
                <a:ext cx="4998297" cy="1203904"/>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46961" tIns="46961" rIns="46961" bIns="46961" numCol="1" anchor="ctr">
                <a:spAutoFit/>
              </a:bodyPr>
              <a:lstStyle>
                <a:lvl1pPr defTabSz="1643662">
                  <a:lnSpc>
                    <a:spcPct val="90000"/>
                  </a:lnSpc>
                  <a:spcBef>
                    <a:spcPts val="1500"/>
                  </a:spcBef>
                  <a:defRPr b="1" sz="3800">
                    <a:solidFill>
                      <a:srgbClr val="FFFFFF"/>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God’s Way Emphasizes</a:t>
                </a:r>
              </a:p>
            </p:txBody>
          </p:sp>
        </p:grpSp>
        <p:sp>
          <p:nvSpPr>
            <p:cNvPr id="493" name="Line"/>
            <p:cNvSpPr/>
            <p:nvPr/>
          </p:nvSpPr>
          <p:spPr>
            <a:xfrm>
              <a:off x="6185091" y="1217083"/>
              <a:ext cx="506959" cy="912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96" name="Group"/>
            <p:cNvGrpSpPr/>
            <p:nvPr/>
          </p:nvGrpSpPr>
          <p:grpSpPr>
            <a:xfrm>
              <a:off x="6692050" y="1521353"/>
              <a:ext cx="5763132" cy="1217084"/>
              <a:chOff x="0" y="0"/>
              <a:chExt cx="5763131" cy="1217082"/>
            </a:xfrm>
          </p:grpSpPr>
          <p:sp>
            <p:nvSpPr>
              <p:cNvPr id="494" name="Rounded Rectangle"/>
              <p:cNvSpPr/>
              <p:nvPr/>
            </p:nvSpPr>
            <p:spPr>
              <a:xfrm>
                <a:off x="0" y="0"/>
                <a:ext cx="5763132" cy="1217083"/>
              </a:xfrm>
              <a:prstGeom prst="roundRect">
                <a:avLst>
                  <a:gd name="adj" fmla="val 10000"/>
                </a:avLst>
              </a:prstGeom>
              <a:solidFill>
                <a:srgbClr val="FFFAE9">
                  <a:alpha val="90000"/>
                </a:srgbClr>
              </a:solidFill>
              <a:ln w="25400" cap="flat">
                <a:solidFill>
                  <a:srgbClr val="5A5F5E"/>
                </a:solidFill>
                <a:prstDash val="solid"/>
                <a:round/>
              </a:ln>
              <a:effectLst>
                <a:outerShdw sx="100000" sy="100000" kx="0" ky="0" algn="b" rotWithShape="0" blurRad="50800" dist="25400" dir="5400000">
                  <a:srgbClr val="000000">
                    <a:alpha val="75455"/>
                  </a:srgbClr>
                </a:outerShdw>
              </a:effectLst>
            </p:spPr>
            <p:txBody>
              <a:bodyPr wrap="square" lIns="65023" tIns="65023" rIns="65023" bIns="65023" numCol="1" anchor="ctr">
                <a:noAutofit/>
              </a:bodyPr>
              <a:lstStyle/>
              <a:p>
                <a:pPr defTabSz="1517226">
                  <a:lnSpc>
                    <a:spcPct val="90000"/>
                  </a:lnSpc>
                  <a:spcBef>
                    <a:spcPts val="1000"/>
                  </a:spcBef>
                  <a:defRPr sz="3400">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495" name="Authority &amp; Absolute Truth   John 8:31-32"/>
              <p:cNvSpPr txBox="1"/>
              <p:nvPr/>
            </p:nvSpPr>
            <p:spPr>
              <a:xfrm>
                <a:off x="35646" y="70526"/>
                <a:ext cx="569184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Authority &amp; Absolute Truth  </a:t>
                </a:r>
                <a:br/>
                <a:r>
                  <a:rPr i="1"/>
                  <a:t>John 8:31-32</a:t>
                </a:r>
              </a:p>
            </p:txBody>
          </p:sp>
        </p:grpSp>
        <p:sp>
          <p:nvSpPr>
            <p:cNvPr id="497" name="Line"/>
            <p:cNvSpPr/>
            <p:nvPr/>
          </p:nvSpPr>
          <p:spPr>
            <a:xfrm>
              <a:off x="6185091" y="1217083"/>
              <a:ext cx="506959" cy="2434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500" name="Group"/>
            <p:cNvGrpSpPr/>
            <p:nvPr/>
          </p:nvGrpSpPr>
          <p:grpSpPr>
            <a:xfrm>
              <a:off x="6692050" y="3042708"/>
              <a:ext cx="5763132" cy="1217083"/>
              <a:chOff x="0" y="0"/>
              <a:chExt cx="5763131" cy="1217082"/>
            </a:xfrm>
          </p:grpSpPr>
          <p:sp>
            <p:nvSpPr>
              <p:cNvPr id="498" name="Rounded Rectangle"/>
              <p:cNvSpPr/>
              <p:nvPr/>
            </p:nvSpPr>
            <p:spPr>
              <a:xfrm>
                <a:off x="0" y="0"/>
                <a:ext cx="5763132" cy="1217083"/>
              </a:xfrm>
              <a:prstGeom prst="roundRect">
                <a:avLst>
                  <a:gd name="adj" fmla="val 10000"/>
                </a:avLst>
              </a:prstGeom>
              <a:solidFill>
                <a:srgbClr val="FFFAE9">
                  <a:alpha val="90000"/>
                </a:srgbClr>
              </a:solidFill>
              <a:ln w="25400" cap="flat">
                <a:solidFill>
                  <a:srgbClr val="000000"/>
                </a:solidFill>
                <a:prstDash val="solid"/>
                <a:round/>
              </a:ln>
              <a:effectLst>
                <a:outerShdw sx="100000" sy="100000" kx="0" ky="0" algn="b" rotWithShape="0" blurRad="50800" dist="25400" dir="5400000">
                  <a:srgbClr val="000000">
                    <a:alpha val="75455"/>
                  </a:srgbClr>
                </a:outerShdw>
              </a:effectLst>
            </p:spPr>
            <p:txBody>
              <a:bodyPr wrap="square" lIns="65023" tIns="65023" rIns="65023" bIns="65023" numCol="1" anchor="ctr">
                <a:noAutofit/>
              </a:bodyPr>
              <a:lstStyle/>
              <a:p>
                <a:pPr defTabSz="1517226">
                  <a:lnSpc>
                    <a:spcPct val="90000"/>
                  </a:lnSpc>
                  <a:spcBef>
                    <a:spcPts val="1000"/>
                  </a:spcBef>
                  <a:defRPr b="1" i="1" sz="3400">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499" name="The Need For Obedience Matt. 7:21; John 14:15"/>
              <p:cNvSpPr txBox="1"/>
              <p:nvPr/>
            </p:nvSpPr>
            <p:spPr>
              <a:xfrm>
                <a:off x="35646" y="70526"/>
                <a:ext cx="569184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The Need For Obedience</a:t>
                </a:r>
                <a:br/>
                <a:r>
                  <a:rPr i="1"/>
                  <a:t>Matt. 7:21; John 14:15</a:t>
                </a:r>
              </a:p>
            </p:txBody>
          </p:sp>
        </p:grpSp>
        <p:sp>
          <p:nvSpPr>
            <p:cNvPr id="501" name="Line"/>
            <p:cNvSpPr/>
            <p:nvPr/>
          </p:nvSpPr>
          <p:spPr>
            <a:xfrm>
              <a:off x="6185091" y="1217083"/>
              <a:ext cx="506959" cy="3955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504" name="Group"/>
            <p:cNvGrpSpPr/>
            <p:nvPr/>
          </p:nvGrpSpPr>
          <p:grpSpPr>
            <a:xfrm>
              <a:off x="6692050" y="4564061"/>
              <a:ext cx="5763132" cy="1217084"/>
              <a:chOff x="0" y="0"/>
              <a:chExt cx="5763131" cy="1217082"/>
            </a:xfrm>
          </p:grpSpPr>
          <p:sp>
            <p:nvSpPr>
              <p:cNvPr id="502" name="Rounded Rectangle"/>
              <p:cNvSpPr/>
              <p:nvPr/>
            </p:nvSpPr>
            <p:spPr>
              <a:xfrm>
                <a:off x="0" y="0"/>
                <a:ext cx="5763132" cy="1217083"/>
              </a:xfrm>
              <a:prstGeom prst="roundRect">
                <a:avLst>
                  <a:gd name="adj" fmla="val 10000"/>
                </a:avLst>
              </a:prstGeom>
              <a:solidFill>
                <a:srgbClr val="FFFAE9">
                  <a:alpha val="90000"/>
                </a:srgbClr>
              </a:solidFill>
              <a:ln w="25400" cap="flat">
                <a:solidFill>
                  <a:srgbClr val="000000"/>
                </a:solidFill>
                <a:prstDash val="solid"/>
                <a:round/>
              </a:ln>
              <a:effectLst>
                <a:outerShdw sx="100000" sy="100000" kx="0" ky="0" algn="b" rotWithShape="0" blurRad="50800" dist="25400" dir="5400000">
                  <a:srgbClr val="000000">
                    <a:alpha val="52233"/>
                  </a:srgbClr>
                </a:outerShdw>
              </a:effectLst>
            </p:spPr>
            <p:txBody>
              <a:bodyPr wrap="square" lIns="65023" tIns="65023" rIns="65023" bIns="65023" numCol="1" anchor="ctr">
                <a:noAutofit/>
              </a:bodyPr>
              <a:lstStyle/>
              <a:p>
                <a:pPr defTabSz="1517226">
                  <a:lnSpc>
                    <a:spcPct val="90000"/>
                  </a:lnSpc>
                  <a:spcBef>
                    <a:spcPts val="1000"/>
                  </a:spcBef>
                  <a:defRPr b="1" i="1" sz="3400">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503" name="The Reality of Sin 1 John 3:4"/>
              <p:cNvSpPr txBox="1"/>
              <p:nvPr/>
            </p:nvSpPr>
            <p:spPr>
              <a:xfrm>
                <a:off x="35646" y="70527"/>
                <a:ext cx="5691840" cy="1076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The Reality of Sin</a:t>
                </a:r>
                <a:br/>
                <a:r>
                  <a:rPr i="1"/>
                  <a:t>1 John 3:4</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0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0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10"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11" name="Image" descr="Image"/>
          <p:cNvPicPr>
            <a:picLocks noChangeAspect="1"/>
          </p:cNvPicPr>
          <p:nvPr/>
        </p:nvPicPr>
        <p:blipFill>
          <a:blip r:embed="rId3">
            <a:extLst/>
          </a:blip>
          <a:srcRect l="0" t="3652" r="1" b="0"/>
          <a:stretch>
            <a:fillRect/>
          </a:stretch>
        </p:blipFill>
        <p:spPr>
          <a:xfrm flipH="1">
            <a:off x="1990" y="2423556"/>
            <a:ext cx="5283598" cy="735111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
        <p:nvSpPr>
          <p:cNvPr id="512" name="Jeremiah 2:13 (NKJV)…"/>
          <p:cNvSpPr txBox="1"/>
          <p:nvPr/>
        </p:nvSpPr>
        <p:spPr>
          <a:xfrm>
            <a:off x="5602668" y="3343280"/>
            <a:ext cx="6705140" cy="5613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400">
                <a:solidFill>
                  <a:srgbClr val="000000"/>
                </a:solidFill>
                <a:latin typeface="Hoefler Text"/>
                <a:ea typeface="Hoefler Text"/>
                <a:cs typeface="Hoefler Text"/>
                <a:sym typeface="Hoefler Text"/>
              </a:defRPr>
            </a:pPr>
            <a:r>
              <a:t>Jeremiah 2:13 (NKJV)</a:t>
            </a:r>
          </a:p>
          <a:p>
            <a:pPr defTabSz="457200">
              <a:spcBef>
                <a:spcPts val="1000"/>
              </a:spcBef>
              <a:defRPr sz="4400">
                <a:solidFill>
                  <a:srgbClr val="000000"/>
                </a:solidFill>
                <a:latin typeface="Hoefler Text"/>
                <a:ea typeface="Hoefler Text"/>
                <a:cs typeface="Hoefler Text"/>
                <a:sym typeface="Hoefler Text"/>
              </a:defRPr>
            </a:pPr>
            <a:r>
              <a:rPr baseline="31999"/>
              <a:t>13</a:t>
            </a:r>
            <a:r>
              <a:t> “For My people have committed two evils: They have forsaken Me, the fountain of living waters, </a:t>
            </a:r>
            <a:r>
              <a:rPr i="1"/>
              <a:t>And</a:t>
            </a:r>
            <a:r>
              <a:t> hewn themselves cisterns—broken cisterns that can hold no water.</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1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1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17"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18" name="Image" descr="Image"/>
          <p:cNvPicPr>
            <a:picLocks noChangeAspect="1"/>
          </p:cNvPicPr>
          <p:nvPr/>
        </p:nvPicPr>
        <p:blipFill>
          <a:blip r:embed="rId3">
            <a:extLst/>
          </a:blip>
          <a:srcRect l="0" t="3652" r="1" b="0"/>
          <a:stretch>
            <a:fillRect/>
          </a:stretch>
        </p:blipFill>
        <p:spPr>
          <a:xfrm flipH="1">
            <a:off x="1990" y="2423557"/>
            <a:ext cx="5283598" cy="73511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
        <p:nvSpPr>
          <p:cNvPr id="519" name="Proverbs 3:5–7 (NKJV)…"/>
          <p:cNvSpPr txBox="1"/>
          <p:nvPr/>
        </p:nvSpPr>
        <p:spPr>
          <a:xfrm>
            <a:off x="5615553" y="3108397"/>
            <a:ext cx="6705139" cy="59817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400">
                <a:solidFill>
                  <a:srgbClr val="000000"/>
                </a:solidFill>
                <a:latin typeface="Hoefler Text"/>
                <a:ea typeface="Hoefler Text"/>
                <a:cs typeface="Hoefler Text"/>
                <a:sym typeface="Hoefler Text"/>
              </a:defRPr>
            </a:pPr>
            <a:r>
              <a:t>Proverbs 3:5–7 (NKJV)</a:t>
            </a:r>
          </a:p>
          <a:p>
            <a:pPr defTabSz="457200">
              <a:spcBef>
                <a:spcPts val="1000"/>
              </a:spcBef>
              <a:defRPr sz="4200">
                <a:solidFill>
                  <a:srgbClr val="000000"/>
                </a:solidFill>
                <a:latin typeface="Hoefler Text"/>
                <a:ea typeface="Hoefler Text"/>
                <a:cs typeface="Hoefler Text"/>
                <a:sym typeface="Hoefler Text"/>
              </a:defRPr>
            </a:pPr>
            <a:r>
              <a:rPr baseline="31999"/>
              <a:t>5</a:t>
            </a:r>
            <a:r>
              <a:t> Trust in the Lord with all your heart, And lean not on your own understanding; </a:t>
            </a:r>
            <a:r>
              <a:rPr baseline="31999"/>
              <a:t>6</a:t>
            </a:r>
            <a:r>
              <a:t> In all your ways acknowledge Him, And He shall direct your paths. </a:t>
            </a:r>
            <a:r>
              <a:rPr baseline="31999"/>
              <a:t>7</a:t>
            </a:r>
            <a:r>
              <a:t> Do not be wise in your own eyes; Fear the Lord and depart from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2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2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24"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25" name="Image" descr="Image"/>
          <p:cNvPicPr>
            <a:picLocks noChangeAspect="1"/>
          </p:cNvPicPr>
          <p:nvPr/>
        </p:nvPicPr>
        <p:blipFill>
          <a:blip r:embed="rId3">
            <a:extLst/>
          </a:blip>
          <a:srcRect l="0" t="3652" r="1" b="0"/>
          <a:stretch>
            <a:fillRect/>
          </a:stretch>
        </p:blipFill>
        <p:spPr>
          <a:xfrm flipH="1">
            <a:off x="1990" y="2423557"/>
            <a:ext cx="5283598" cy="73511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
        <p:nvSpPr>
          <p:cNvPr id="526" name="Acts 2:41–42 (NKJV)…"/>
          <p:cNvSpPr txBox="1"/>
          <p:nvPr/>
        </p:nvSpPr>
        <p:spPr>
          <a:xfrm>
            <a:off x="5628437" y="2790830"/>
            <a:ext cx="6705140" cy="66167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400">
                <a:solidFill>
                  <a:srgbClr val="000000"/>
                </a:solidFill>
                <a:latin typeface="Hoefler Text"/>
                <a:ea typeface="Hoefler Text"/>
                <a:cs typeface="Hoefler Text"/>
                <a:sym typeface="Hoefler Text"/>
              </a:defRPr>
            </a:pPr>
            <a:r>
              <a:t>Acts 2:41–42 (NKJV)</a:t>
            </a:r>
          </a:p>
          <a:p>
            <a:pPr defTabSz="457200">
              <a:spcBef>
                <a:spcPts val="1000"/>
              </a:spcBef>
              <a:defRPr sz="4200">
                <a:solidFill>
                  <a:srgbClr val="000000"/>
                </a:solidFill>
                <a:latin typeface="Hoefler Text"/>
                <a:ea typeface="Hoefler Text"/>
                <a:cs typeface="Hoefler Text"/>
                <a:sym typeface="Hoefler Text"/>
              </a:defRPr>
            </a:pPr>
            <a:r>
              <a:rPr baseline="31999"/>
              <a:t>41</a:t>
            </a:r>
            <a:r>
              <a:t> Then those who gladly received his word were baptized; and that day about three thousand souls were added </a:t>
            </a:r>
            <a:r>
              <a:rPr i="1"/>
              <a:t>to them</a:t>
            </a:r>
            <a:r>
              <a:t>. </a:t>
            </a:r>
            <a:r>
              <a:rPr baseline="31999"/>
              <a:t>42</a:t>
            </a:r>
            <a:r>
              <a:t> And they continued steadfastly in the apostles’ doctrine and fellowship, in the breaking of bread, and in prayers.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8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85"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SELF-RIGHTEOUSNESS</a:t>
            </a:r>
          </a:p>
        </p:txBody>
      </p:sp>
      <p:pic>
        <p:nvPicPr>
          <p:cNvPr id="286"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87" name="Examples of SELF-RIGHTEOUSNESS -…"/>
          <p:cNvSpPr txBox="1"/>
          <p:nvPr/>
        </p:nvSpPr>
        <p:spPr>
          <a:xfrm>
            <a:off x="5840151" y="1527881"/>
            <a:ext cx="7030523" cy="76708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8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Examples of SELF-RIGHTEOUSNESS - </a:t>
            </a:r>
          </a:p>
          <a:p>
            <a:pPr lvl="2" marL="1371600" indent="-914400" algn="l">
              <a:spcBef>
                <a:spcPts val="1200"/>
              </a:spcBef>
              <a:buSzPct val="76000"/>
              <a:buBlip>
                <a:blip r:embed="rId5"/>
              </a:buBlip>
              <a:defRPr sz="35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“I do all this religious stuff - therefore I am better than others &amp; </a:t>
            </a:r>
            <a:r>
              <a:rPr b="1"/>
              <a:t>RIGHT</a:t>
            </a:r>
            <a:r>
              <a:t> — Luke 18:9-14; Mat 15:1-9</a:t>
            </a:r>
          </a:p>
          <a:p>
            <a:pPr lvl="2" marL="1371600" indent="-914400" algn="l">
              <a:spcBef>
                <a:spcPts val="1200"/>
              </a:spcBef>
              <a:buSzPct val="76000"/>
              <a:buBlip>
                <a:blip r:embed="rId5"/>
              </a:buBlip>
              <a:defRPr sz="35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“I have kept the Law - I’m good!” — Luke 18:18-23</a:t>
            </a:r>
          </a:p>
          <a:p>
            <a:pPr lvl="2" marL="1371600" indent="-914400" algn="l">
              <a:spcBef>
                <a:spcPts val="1200"/>
              </a:spcBef>
              <a:buSzPct val="76000"/>
              <a:buBlip>
                <a:blip r:embed="rId5"/>
              </a:buBlip>
              <a:defRPr sz="35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“I am sincere and zealous for God” — Rom. 10:1-3</a:t>
            </a:r>
          </a:p>
          <a:p>
            <a:pPr lvl="2" marL="1371600" indent="-914400" algn="l">
              <a:spcBef>
                <a:spcPts val="1200"/>
              </a:spcBef>
              <a:buSzPct val="76000"/>
              <a:buBlip>
                <a:blip r:embed="rId5"/>
              </a:buBlip>
              <a:defRPr sz="35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“I am in the right group …” — John 8:33-47; </a:t>
            </a:r>
          </a:p>
        </p:txBody>
      </p:sp>
      <p:sp>
        <p:nvSpPr>
          <p:cNvPr id="288" name="LAST WEEK"/>
          <p:cNvSpPr txBox="1"/>
          <p:nvPr/>
        </p:nvSpPr>
        <p:spPr>
          <a:xfrm>
            <a:off x="274725" y="1651931"/>
            <a:ext cx="3185876" cy="622301"/>
          </a:xfrm>
          <a:prstGeom prst="rect">
            <a:avLst/>
          </a:prstGeom>
          <a:solidFill>
            <a:srgbClr val="AB1802"/>
          </a:solidFill>
          <a:ln w="12700">
            <a:miter lim="400000"/>
          </a:ln>
          <a:effectLst>
            <a:outerShdw sx="100000" sy="100000" kx="0" ky="0" algn="b" rotWithShape="0" blurRad="177800" dist="112904"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LAST WEEK</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txEl>
                                              <p:pRg st="1" end="1"/>
                                            </p:txEl>
                                          </p:spTgt>
                                        </p:tgtEl>
                                        <p:attrNameLst>
                                          <p:attrName>style.visibility</p:attrName>
                                        </p:attrNameLst>
                                      </p:cBhvr>
                                      <p:to>
                                        <p:strVal val="visible"/>
                                      </p:to>
                                    </p:set>
                                    <p:animEffect filter="wipe(left)" transition="in">
                                      <p:cBhvr>
                                        <p:cTn id="7" dur="1500"/>
                                        <p:tgtEl>
                                          <p:spTgt spid="2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7">
                                            <p:txEl>
                                              <p:pRg st="2" end="2"/>
                                            </p:txEl>
                                          </p:spTgt>
                                        </p:tgtEl>
                                        <p:attrNameLst>
                                          <p:attrName>style.visibility</p:attrName>
                                        </p:attrNameLst>
                                      </p:cBhvr>
                                      <p:to>
                                        <p:strVal val="visible"/>
                                      </p:to>
                                    </p:set>
                                    <p:animEffect filter="wipe(left)" transition="in">
                                      <p:cBhvr>
                                        <p:cTn id="12" dur="1500"/>
                                        <p:tgtEl>
                                          <p:spTgt spid="2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7">
                                            <p:txEl>
                                              <p:pRg st="3" end="3"/>
                                            </p:txEl>
                                          </p:spTgt>
                                        </p:tgtEl>
                                        <p:attrNameLst>
                                          <p:attrName>style.visibility</p:attrName>
                                        </p:attrNameLst>
                                      </p:cBhvr>
                                      <p:to>
                                        <p:strVal val="visible"/>
                                      </p:to>
                                    </p:set>
                                    <p:animEffect filter="wipe(left)" transition="in">
                                      <p:cBhvr>
                                        <p:cTn id="17" dur="1500"/>
                                        <p:tgtEl>
                                          <p:spTgt spid="2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7">
                                            <p:txEl>
                                              <p:pRg st="4" end="4"/>
                                            </p:txEl>
                                          </p:spTgt>
                                        </p:tgtEl>
                                        <p:attrNameLst>
                                          <p:attrName>style.visibility</p:attrName>
                                        </p:attrNameLst>
                                      </p:cBhvr>
                                      <p:to>
                                        <p:strVal val="visible"/>
                                      </p:to>
                                    </p:set>
                                    <p:animEffect filter="wipe(left)" transition="in">
                                      <p:cBhvr>
                                        <p:cTn id="22" dur="1500"/>
                                        <p:tgtEl>
                                          <p:spTgt spid="28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2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3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31"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32" name="Image" descr="Image"/>
          <p:cNvPicPr>
            <a:picLocks noChangeAspect="1"/>
          </p:cNvPicPr>
          <p:nvPr/>
        </p:nvPicPr>
        <p:blipFill>
          <a:blip r:embed="rId3">
            <a:extLst/>
          </a:blip>
          <a:srcRect l="0" t="3652" r="1" b="0"/>
          <a:stretch>
            <a:fillRect/>
          </a:stretch>
        </p:blipFill>
        <p:spPr>
          <a:xfrm flipH="1">
            <a:off x="1990" y="2423557"/>
            <a:ext cx="5283598" cy="73511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
        <p:nvSpPr>
          <p:cNvPr id="533" name="2 Thessalonians 2:15 (NKJV)…"/>
          <p:cNvSpPr txBox="1"/>
          <p:nvPr/>
        </p:nvSpPr>
        <p:spPr>
          <a:xfrm>
            <a:off x="5654206" y="3336930"/>
            <a:ext cx="6705140" cy="55245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5100">
                <a:solidFill>
                  <a:srgbClr val="000000"/>
                </a:solidFill>
                <a:latin typeface="Hoefler Text"/>
                <a:ea typeface="Hoefler Text"/>
                <a:cs typeface="Hoefler Text"/>
                <a:sym typeface="Hoefler Text"/>
              </a:defRPr>
            </a:pPr>
            <a:r>
              <a:t>2 Thessalonians 2:15 (NKJV)</a:t>
            </a:r>
          </a:p>
          <a:p>
            <a:pPr defTabSz="457200">
              <a:spcBef>
                <a:spcPts val="1000"/>
              </a:spcBef>
              <a:defRPr sz="4900">
                <a:solidFill>
                  <a:srgbClr val="000000"/>
                </a:solidFill>
                <a:latin typeface="Hoefler Text"/>
                <a:ea typeface="Hoefler Text"/>
                <a:cs typeface="Hoefler Text"/>
                <a:sym typeface="Hoefler Text"/>
              </a:defRPr>
            </a:pPr>
            <a:r>
              <a:rPr baseline="31999"/>
              <a:t>15</a:t>
            </a:r>
            <a:r>
              <a:t> Therefore, brethren, stand fast and hold the traditions which you were taught, whether by word or our epistle.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3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3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38"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39" name="Image" descr="Image"/>
          <p:cNvPicPr>
            <a:picLocks noChangeAspect="1"/>
          </p:cNvPicPr>
          <p:nvPr/>
        </p:nvPicPr>
        <p:blipFill>
          <a:blip r:embed="rId3">
            <a:extLst/>
          </a:blip>
          <a:srcRect l="0" t="3652" r="1" b="0"/>
          <a:stretch>
            <a:fillRect/>
          </a:stretch>
        </p:blipFill>
        <p:spPr>
          <a:xfrm flipH="1">
            <a:off x="1990" y="2423557"/>
            <a:ext cx="5283598" cy="73511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
        <p:nvSpPr>
          <p:cNvPr id="540" name="2 Peter 3:17–18 (NKJV)…"/>
          <p:cNvSpPr txBox="1"/>
          <p:nvPr/>
        </p:nvSpPr>
        <p:spPr>
          <a:xfrm>
            <a:off x="5628437" y="2790830"/>
            <a:ext cx="6705140" cy="68707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400">
                <a:solidFill>
                  <a:srgbClr val="000000"/>
                </a:solidFill>
                <a:latin typeface="Hoefler Text"/>
                <a:ea typeface="Hoefler Text"/>
                <a:cs typeface="Hoefler Text"/>
                <a:sym typeface="Hoefler Text"/>
              </a:defRPr>
            </a:pPr>
            <a:r>
              <a:t>2 Peter 3:17–18 (NKJV)</a:t>
            </a:r>
          </a:p>
          <a:p>
            <a:pPr defTabSz="457200">
              <a:spcBef>
                <a:spcPts val="1000"/>
              </a:spcBef>
              <a:defRPr sz="3900">
                <a:solidFill>
                  <a:srgbClr val="000000"/>
                </a:solidFill>
                <a:latin typeface="Hoefler Text"/>
                <a:ea typeface="Hoefler Text"/>
                <a:cs typeface="Hoefler Text"/>
                <a:sym typeface="Hoefler Text"/>
              </a:defRPr>
            </a:pPr>
            <a:r>
              <a:rPr baseline="31999"/>
              <a:t>17</a:t>
            </a:r>
            <a:r>
              <a:t> You therefore, beloved, since you know </a:t>
            </a:r>
            <a:r>
              <a:rPr i="1"/>
              <a:t>this</a:t>
            </a:r>
            <a:r>
              <a:t> beforehand, beware lest you also fall from your own steadfastness, being led away with the error of the wicked; </a:t>
            </a:r>
            <a:r>
              <a:rPr baseline="31999"/>
              <a:t>18</a:t>
            </a:r>
            <a:r>
              <a:t> but grow in the grace and knowledge of our Lord and Savior Jesus Christ. To Him </a:t>
            </a:r>
            <a:r>
              <a:rPr i="1"/>
              <a:t>be</a:t>
            </a:r>
            <a:r>
              <a:t> the glory both now and forever.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4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4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45" name="Do all things ACCORDING TO THE PATTERN  (2 Tim. 1:13; Heb. 8:5)…"/>
          <p:cNvSpPr txBox="1"/>
          <p:nvPr/>
        </p:nvSpPr>
        <p:spPr>
          <a:xfrm>
            <a:off x="6017668" y="3108397"/>
            <a:ext cx="6850251" cy="6121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3"/>
              </a:buBlip>
              <a:defRPr sz="4100">
                <a:solidFill>
                  <a:srgbClr val="000000"/>
                </a:solidFill>
                <a:latin typeface="Century Gothic"/>
                <a:ea typeface="Century Gothic"/>
                <a:cs typeface="Century Gothic"/>
                <a:sym typeface="Century Gothic"/>
              </a:defRPr>
            </a:pPr>
            <a:r>
              <a:t>Do all things ACCORDING TO THE PATTERN  (2 Tim. 1:13; Heb. 8:5)</a:t>
            </a:r>
          </a:p>
          <a:p>
            <a:pPr marL="685799" indent="-685799" algn="l">
              <a:spcBef>
                <a:spcPts val="1200"/>
              </a:spcBef>
              <a:buSzPct val="76000"/>
              <a:buBlip>
                <a:blip r:embed="rId3"/>
              </a:buBlip>
              <a:defRPr sz="4100">
                <a:solidFill>
                  <a:srgbClr val="000000"/>
                </a:solidFill>
                <a:latin typeface="Century Gothic"/>
                <a:ea typeface="Century Gothic"/>
                <a:cs typeface="Century Gothic"/>
                <a:sym typeface="Century Gothic"/>
              </a:defRPr>
            </a:pPr>
            <a:r>
              <a:t>Do not GO BEYOND  (1 Cor. 4:6; 2 Jn. 9-11)</a:t>
            </a:r>
          </a:p>
          <a:p>
            <a:pPr marL="685799" indent="-685799" algn="l">
              <a:spcBef>
                <a:spcPts val="1200"/>
              </a:spcBef>
              <a:buSzPct val="76000"/>
              <a:buBlip>
                <a:blip r:embed="rId3"/>
              </a:buBlip>
              <a:defRPr sz="4100">
                <a:solidFill>
                  <a:srgbClr val="000000"/>
                </a:solidFill>
                <a:latin typeface="Century Gothic"/>
                <a:ea typeface="Century Gothic"/>
                <a:cs typeface="Century Gothic"/>
                <a:sym typeface="Century Gothic"/>
              </a:defRPr>
            </a:pPr>
            <a:r>
              <a:t>Do not ADD TO or TAKE FROM  (Pr. 30:5-6; Gal. 3:15; Rev. 22:18-19)</a:t>
            </a:r>
          </a:p>
        </p:txBody>
      </p:sp>
      <p:sp>
        <p:nvSpPr>
          <p:cNvPr id="546"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47" name="Image" descr="Image"/>
          <p:cNvPicPr>
            <a:picLocks noChangeAspect="1"/>
          </p:cNvPicPr>
          <p:nvPr/>
        </p:nvPicPr>
        <p:blipFill>
          <a:blip r:embed="rId4">
            <a:extLst/>
          </a:blip>
          <a:srcRect l="0" t="3652" r="1" b="0"/>
          <a:stretch>
            <a:fillRect/>
          </a:stretch>
        </p:blipFill>
        <p:spPr>
          <a:xfrm flipH="1">
            <a:off x="1990" y="2423557"/>
            <a:ext cx="5283598" cy="73511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5">
                                            <p:txEl>
                                              <p:pRg st="1" end="1"/>
                                            </p:txEl>
                                          </p:spTgt>
                                        </p:tgtEl>
                                        <p:attrNameLst>
                                          <p:attrName>style.visibility</p:attrName>
                                        </p:attrNameLst>
                                      </p:cBhvr>
                                      <p:to>
                                        <p:strVal val="visible"/>
                                      </p:to>
                                    </p:set>
                                    <p:animEffect filter="wipe(left)" transition="in">
                                      <p:cBhvr>
                                        <p:cTn id="7" dur="1500"/>
                                        <p:tgtEl>
                                          <p:spTgt spid="5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45">
                                            <p:txEl>
                                              <p:pRg st="2" end="2"/>
                                            </p:txEl>
                                          </p:spTgt>
                                        </p:tgtEl>
                                        <p:attrNameLst>
                                          <p:attrName>style.visibility</p:attrName>
                                        </p:attrNameLst>
                                      </p:cBhvr>
                                      <p:to>
                                        <p:strVal val="visible"/>
                                      </p:to>
                                    </p:set>
                                    <p:animEffect filter="wipe(left)" transition="in">
                                      <p:cBhvr>
                                        <p:cTn id="12" dur="1500"/>
                                        <p:tgtEl>
                                          <p:spTgt spid="5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5"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9"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5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5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52" name="What is your attitude towards the Scriptures? – Ps 119:97-104…"/>
          <p:cNvSpPr txBox="1"/>
          <p:nvPr/>
        </p:nvSpPr>
        <p:spPr>
          <a:xfrm>
            <a:off x="4647830" y="3108397"/>
            <a:ext cx="8297397" cy="6502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3"/>
              </a:buBlip>
              <a:defRPr sz="3900">
                <a:solidFill>
                  <a:srgbClr val="000000"/>
                </a:solidFill>
                <a:latin typeface="Century Gothic"/>
                <a:ea typeface="Century Gothic"/>
                <a:cs typeface="Century Gothic"/>
                <a:sym typeface="Century Gothic"/>
              </a:defRPr>
            </a:pPr>
            <a:r>
              <a:t>What is your attitude towards the Scriptures? – Ps 119:97-104</a:t>
            </a:r>
          </a:p>
          <a:p>
            <a:pPr marL="685799" indent="-685799" algn="l">
              <a:spcBef>
                <a:spcPts val="1200"/>
              </a:spcBef>
              <a:buSzPct val="76000"/>
              <a:buBlip>
                <a:blip r:embed="rId3"/>
              </a:buBlip>
              <a:defRPr sz="3900">
                <a:solidFill>
                  <a:srgbClr val="000000"/>
                </a:solidFill>
                <a:latin typeface="Century Gothic"/>
                <a:ea typeface="Century Gothic"/>
                <a:cs typeface="Century Gothic"/>
                <a:sym typeface="Century Gothic"/>
              </a:defRPr>
            </a:pPr>
            <a:r>
              <a:t>Will we believe and stand upon what God teaches in His word? – Jeremiah 6:16; Ephesians 6:10-17; 2 Tim 3:15-17</a:t>
            </a:r>
          </a:p>
          <a:p>
            <a:pPr marL="685799" indent="-685799" algn="l">
              <a:spcBef>
                <a:spcPts val="1200"/>
              </a:spcBef>
              <a:buSzPct val="76000"/>
              <a:buBlip>
                <a:blip r:embed="rId3"/>
              </a:buBlip>
              <a:defRPr sz="3900">
                <a:solidFill>
                  <a:srgbClr val="000000"/>
                </a:solidFill>
                <a:latin typeface="Century Gothic"/>
                <a:ea typeface="Century Gothic"/>
                <a:cs typeface="Century Gothic"/>
                <a:sym typeface="Century Gothic"/>
              </a:defRPr>
            </a:pPr>
            <a:r>
              <a:t>Will we always seek to make the proper  application of scripture? – 2 Timothy 2:15; Hebrews 5:11-14</a:t>
            </a:r>
          </a:p>
        </p:txBody>
      </p:sp>
      <p:sp>
        <p:nvSpPr>
          <p:cNvPr id="553" name="Let Us Emphasize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Emphasize Biblical Authority</a:t>
            </a:r>
          </a:p>
        </p:txBody>
      </p:sp>
      <p:pic>
        <p:nvPicPr>
          <p:cNvPr id="554" name="Image" descr="Image"/>
          <p:cNvPicPr>
            <a:picLocks noChangeAspect="1"/>
          </p:cNvPicPr>
          <p:nvPr/>
        </p:nvPicPr>
        <p:blipFill>
          <a:blip r:embed="rId4">
            <a:extLst/>
          </a:blip>
          <a:srcRect l="0" t="3652" r="1" b="0"/>
          <a:stretch>
            <a:fillRect/>
          </a:stretch>
        </p:blipFill>
        <p:spPr>
          <a:xfrm flipH="1">
            <a:off x="1990" y="2423557"/>
            <a:ext cx="5283598" cy="73511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036" y="1"/>
                </a:moveTo>
                <a:cubicBezTo>
                  <a:pt x="10653" y="9"/>
                  <a:pt x="10209" y="71"/>
                  <a:pt x="9908" y="169"/>
                </a:cubicBezTo>
                <a:cubicBezTo>
                  <a:pt x="9771" y="213"/>
                  <a:pt x="9569" y="269"/>
                  <a:pt x="9461" y="291"/>
                </a:cubicBezTo>
                <a:cubicBezTo>
                  <a:pt x="9352" y="313"/>
                  <a:pt x="9162" y="386"/>
                  <a:pt x="9039" y="452"/>
                </a:cubicBezTo>
                <a:cubicBezTo>
                  <a:pt x="8708" y="628"/>
                  <a:pt x="7806" y="1236"/>
                  <a:pt x="7806" y="1282"/>
                </a:cubicBezTo>
                <a:cubicBezTo>
                  <a:pt x="7806" y="1304"/>
                  <a:pt x="7622" y="1520"/>
                  <a:pt x="7400" y="1763"/>
                </a:cubicBezTo>
                <a:cubicBezTo>
                  <a:pt x="6809" y="2408"/>
                  <a:pt x="6258" y="3279"/>
                  <a:pt x="6109" y="3807"/>
                </a:cubicBezTo>
                <a:cubicBezTo>
                  <a:pt x="5927" y="4445"/>
                  <a:pt x="5867" y="5351"/>
                  <a:pt x="5987" y="5612"/>
                </a:cubicBezTo>
                <a:cubicBezTo>
                  <a:pt x="6078" y="5810"/>
                  <a:pt x="6142" y="5845"/>
                  <a:pt x="6363" y="5825"/>
                </a:cubicBezTo>
                <a:cubicBezTo>
                  <a:pt x="6415" y="5820"/>
                  <a:pt x="6497" y="5875"/>
                  <a:pt x="6548" y="5946"/>
                </a:cubicBezTo>
                <a:cubicBezTo>
                  <a:pt x="6599" y="6018"/>
                  <a:pt x="6777" y="6203"/>
                  <a:pt x="6941" y="6359"/>
                </a:cubicBezTo>
                <a:cubicBezTo>
                  <a:pt x="7105" y="6515"/>
                  <a:pt x="7299" y="6746"/>
                  <a:pt x="7374" y="6871"/>
                </a:cubicBezTo>
                <a:cubicBezTo>
                  <a:pt x="7449" y="6996"/>
                  <a:pt x="7546" y="7151"/>
                  <a:pt x="7587" y="7216"/>
                </a:cubicBezTo>
                <a:cubicBezTo>
                  <a:pt x="7689" y="7379"/>
                  <a:pt x="8113" y="7548"/>
                  <a:pt x="8383" y="7533"/>
                </a:cubicBezTo>
                <a:cubicBezTo>
                  <a:pt x="8552" y="7524"/>
                  <a:pt x="8616" y="7549"/>
                  <a:pt x="8648" y="7636"/>
                </a:cubicBezTo>
                <a:cubicBezTo>
                  <a:pt x="8681" y="7729"/>
                  <a:pt x="8713" y="7738"/>
                  <a:pt x="8802" y="7685"/>
                </a:cubicBezTo>
                <a:cubicBezTo>
                  <a:pt x="8892" y="7631"/>
                  <a:pt x="8982" y="7672"/>
                  <a:pt x="9274" y="7897"/>
                </a:cubicBezTo>
                <a:cubicBezTo>
                  <a:pt x="9781" y="8287"/>
                  <a:pt x="9849" y="8373"/>
                  <a:pt x="9933" y="8742"/>
                </a:cubicBezTo>
                <a:cubicBezTo>
                  <a:pt x="10033" y="9186"/>
                  <a:pt x="10183" y="9341"/>
                  <a:pt x="10517" y="9341"/>
                </a:cubicBezTo>
                <a:cubicBezTo>
                  <a:pt x="10662" y="9341"/>
                  <a:pt x="10820" y="9373"/>
                  <a:pt x="10869" y="9415"/>
                </a:cubicBezTo>
                <a:cubicBezTo>
                  <a:pt x="10939" y="9476"/>
                  <a:pt x="10794" y="9598"/>
                  <a:pt x="10175" y="9997"/>
                </a:cubicBezTo>
                <a:cubicBezTo>
                  <a:pt x="9583" y="10378"/>
                  <a:pt x="9311" y="10601"/>
                  <a:pt x="9074" y="10901"/>
                </a:cubicBezTo>
                <a:cubicBezTo>
                  <a:pt x="8515" y="11610"/>
                  <a:pt x="8474" y="11783"/>
                  <a:pt x="8476" y="13454"/>
                </a:cubicBezTo>
                <a:lnTo>
                  <a:pt x="8477" y="14928"/>
                </a:lnTo>
                <a:lnTo>
                  <a:pt x="8690" y="15242"/>
                </a:lnTo>
                <a:cubicBezTo>
                  <a:pt x="8876" y="15516"/>
                  <a:pt x="8887" y="15561"/>
                  <a:pt x="8779" y="15610"/>
                </a:cubicBezTo>
                <a:cubicBezTo>
                  <a:pt x="8459" y="15759"/>
                  <a:pt x="8416" y="15801"/>
                  <a:pt x="8404" y="15972"/>
                </a:cubicBezTo>
                <a:cubicBezTo>
                  <a:pt x="8388" y="16203"/>
                  <a:pt x="8262" y="16261"/>
                  <a:pt x="7767" y="16263"/>
                </a:cubicBezTo>
                <a:cubicBezTo>
                  <a:pt x="7252" y="16266"/>
                  <a:pt x="6462" y="16392"/>
                  <a:pt x="5888" y="16563"/>
                </a:cubicBezTo>
                <a:lnTo>
                  <a:pt x="5429" y="16697"/>
                </a:lnTo>
                <a:lnTo>
                  <a:pt x="4470" y="16505"/>
                </a:lnTo>
                <a:cubicBezTo>
                  <a:pt x="3197" y="16249"/>
                  <a:pt x="961" y="16008"/>
                  <a:pt x="819" y="16109"/>
                </a:cubicBezTo>
                <a:cubicBezTo>
                  <a:pt x="789" y="16132"/>
                  <a:pt x="714" y="16149"/>
                  <a:pt x="654" y="16149"/>
                </a:cubicBezTo>
                <a:cubicBezTo>
                  <a:pt x="594" y="16149"/>
                  <a:pt x="420" y="16220"/>
                  <a:pt x="271" y="16305"/>
                </a:cubicBezTo>
                <a:lnTo>
                  <a:pt x="0" y="16460"/>
                </a:lnTo>
                <a:lnTo>
                  <a:pt x="0" y="17210"/>
                </a:lnTo>
                <a:lnTo>
                  <a:pt x="1480" y="17421"/>
                </a:lnTo>
                <a:cubicBezTo>
                  <a:pt x="3192" y="17664"/>
                  <a:pt x="3339" y="17700"/>
                  <a:pt x="3550" y="17913"/>
                </a:cubicBezTo>
                <a:cubicBezTo>
                  <a:pt x="3668" y="18032"/>
                  <a:pt x="3815" y="18087"/>
                  <a:pt x="4136" y="18135"/>
                </a:cubicBezTo>
                <a:cubicBezTo>
                  <a:pt x="4854" y="18242"/>
                  <a:pt x="5358" y="18478"/>
                  <a:pt x="5680" y="18855"/>
                </a:cubicBezTo>
                <a:cubicBezTo>
                  <a:pt x="5867" y="19075"/>
                  <a:pt x="6057" y="19218"/>
                  <a:pt x="6243" y="19282"/>
                </a:cubicBezTo>
                <a:cubicBezTo>
                  <a:pt x="6790" y="19470"/>
                  <a:pt x="7298" y="19886"/>
                  <a:pt x="7613" y="20405"/>
                </a:cubicBezTo>
                <a:cubicBezTo>
                  <a:pt x="7774" y="20670"/>
                  <a:pt x="8051" y="21047"/>
                  <a:pt x="8228" y="21242"/>
                </a:cubicBezTo>
                <a:lnTo>
                  <a:pt x="8549" y="21598"/>
                </a:lnTo>
                <a:lnTo>
                  <a:pt x="21600" y="21598"/>
                </a:lnTo>
                <a:lnTo>
                  <a:pt x="21600" y="13922"/>
                </a:lnTo>
                <a:lnTo>
                  <a:pt x="21600" y="10389"/>
                </a:lnTo>
                <a:lnTo>
                  <a:pt x="21600" y="6246"/>
                </a:lnTo>
                <a:lnTo>
                  <a:pt x="21108" y="6118"/>
                </a:lnTo>
                <a:cubicBezTo>
                  <a:pt x="20837" y="6048"/>
                  <a:pt x="20565" y="5992"/>
                  <a:pt x="20503" y="5992"/>
                </a:cubicBezTo>
                <a:cubicBezTo>
                  <a:pt x="20442" y="5992"/>
                  <a:pt x="20328" y="5949"/>
                  <a:pt x="20250" y="5898"/>
                </a:cubicBezTo>
                <a:cubicBezTo>
                  <a:pt x="20092" y="5795"/>
                  <a:pt x="19615" y="5769"/>
                  <a:pt x="19079" y="5836"/>
                </a:cubicBezTo>
                <a:cubicBezTo>
                  <a:pt x="18735" y="5878"/>
                  <a:pt x="18708" y="5871"/>
                  <a:pt x="18308" y="5619"/>
                </a:cubicBezTo>
                <a:cubicBezTo>
                  <a:pt x="18080" y="5475"/>
                  <a:pt x="17896" y="5322"/>
                  <a:pt x="17896" y="5277"/>
                </a:cubicBezTo>
                <a:cubicBezTo>
                  <a:pt x="17896" y="5232"/>
                  <a:pt x="17793" y="5060"/>
                  <a:pt x="17667" y="4897"/>
                </a:cubicBezTo>
                <a:cubicBezTo>
                  <a:pt x="17541" y="4733"/>
                  <a:pt x="17414" y="4511"/>
                  <a:pt x="17385" y="4401"/>
                </a:cubicBezTo>
                <a:cubicBezTo>
                  <a:pt x="17355" y="4292"/>
                  <a:pt x="17211" y="4022"/>
                  <a:pt x="17064" y="3801"/>
                </a:cubicBezTo>
                <a:cubicBezTo>
                  <a:pt x="16916" y="3580"/>
                  <a:pt x="16720" y="3224"/>
                  <a:pt x="16629" y="3008"/>
                </a:cubicBezTo>
                <a:cubicBezTo>
                  <a:pt x="16103" y="1764"/>
                  <a:pt x="14901" y="681"/>
                  <a:pt x="13653" y="325"/>
                </a:cubicBezTo>
                <a:cubicBezTo>
                  <a:pt x="13095" y="166"/>
                  <a:pt x="12330" y="41"/>
                  <a:pt x="11943" y="47"/>
                </a:cubicBezTo>
                <a:cubicBezTo>
                  <a:pt x="11856" y="49"/>
                  <a:pt x="11610" y="33"/>
                  <a:pt x="11393" y="11"/>
                </a:cubicBezTo>
                <a:cubicBezTo>
                  <a:pt x="11286" y="1"/>
                  <a:pt x="11164" y="-2"/>
                  <a:pt x="11036" y="1"/>
                </a:cubicBezTo>
                <a:close/>
              </a:path>
            </a:pathLst>
          </a:custGeom>
          <a:ln w="12700">
            <a:miter lim="400000"/>
          </a:ln>
          <a:effectLst>
            <a:outerShdw sx="100000" sy="100000" kx="0" ky="0" algn="b" rotWithShape="0" blurRad="266700" dist="0" dir="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2">
                                            <p:txEl>
                                              <p:pRg st="1" end="1"/>
                                            </p:txEl>
                                          </p:spTgt>
                                        </p:tgtEl>
                                        <p:attrNameLst>
                                          <p:attrName>style.visibility</p:attrName>
                                        </p:attrNameLst>
                                      </p:cBhvr>
                                      <p:to>
                                        <p:strVal val="visible"/>
                                      </p:to>
                                    </p:set>
                                    <p:animEffect filter="wipe(left)" transition="in">
                                      <p:cBhvr>
                                        <p:cTn id="7" dur="1500"/>
                                        <p:tgtEl>
                                          <p:spTgt spid="5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52">
                                            <p:txEl>
                                              <p:pRg st="2" end="2"/>
                                            </p:txEl>
                                          </p:spTgt>
                                        </p:tgtEl>
                                        <p:attrNameLst>
                                          <p:attrName>style.visibility</p:attrName>
                                        </p:attrNameLst>
                                      </p:cBhvr>
                                      <p:to>
                                        <p:strVal val="visible"/>
                                      </p:to>
                                    </p:set>
                                    <p:animEffect filter="wipe(left)" transition="in">
                                      <p:cBhvr>
                                        <p:cTn id="12" dur="1500"/>
                                        <p:tgtEl>
                                          <p:spTgt spid="55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2"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6" name="Image" descr="Image"/>
          <p:cNvPicPr>
            <a:picLocks noChangeAspect="1"/>
          </p:cNvPicPr>
          <p:nvPr>
            <p:ph type="pic" idx="13"/>
          </p:nvPr>
        </p:nvPicPr>
        <p:blipFill>
          <a:blip r:embed="rId2">
            <a:extLst/>
          </a:blip>
          <a:srcRect l="6989" t="0" r="6989" b="0"/>
          <a:stretch>
            <a:fillRect/>
          </a:stretch>
        </p:blipFill>
        <p:spPr>
          <a:prstGeom prst="rect">
            <a:avLst/>
          </a:prstGeom>
        </p:spPr>
      </p:pic>
      <p:sp>
        <p:nvSpPr>
          <p:cNvPr id="557" name="THE DANGER OF LIBERALISM"/>
          <p:cNvSpPr txBox="1"/>
          <p:nvPr/>
        </p:nvSpPr>
        <p:spPr>
          <a:xfrm>
            <a:off x="1729333" y="194586"/>
            <a:ext cx="9546134" cy="89524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58"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59"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560" name="THE DANGER OF SELF-RIGHTEOUSNESS"/>
          <p:cNvSpPr txBox="1"/>
          <p:nvPr/>
        </p:nvSpPr>
        <p:spPr>
          <a:xfrm>
            <a:off x="692728" y="4550308"/>
            <a:ext cx="3841961" cy="153798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100">
                <a:solidFill>
                  <a:schemeClr val="accent2">
                    <a:alpha val="73664"/>
                  </a:schemeClr>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SELF-RIGHTEOUSNESS</a:t>
            </a:r>
          </a:p>
        </p:txBody>
      </p:sp>
      <p:sp>
        <p:nvSpPr>
          <p:cNvPr id="561" name="THE DANGER OF LIBERALISM"/>
          <p:cNvSpPr txBox="1"/>
          <p:nvPr/>
        </p:nvSpPr>
        <p:spPr>
          <a:xfrm>
            <a:off x="8345659" y="4285818"/>
            <a:ext cx="3494882" cy="2066960"/>
          </a:xfrm>
          <a:prstGeom prst="rect">
            <a:avLst/>
          </a:prstGeom>
          <a:ln w="12700">
            <a:miter lim="400000"/>
          </a:ln>
          <a:effectLst>
            <a:outerShdw sx="100000" sy="100000" kx="0" ky="0" algn="b" rotWithShape="0" blurRad="177800" dist="93915" dir="5400000">
              <a:srgbClr val="FFFFFF"/>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sp>
        <p:nvSpPr>
          <p:cNvPr id="562" name="From One Extreme To Another"/>
          <p:cNvSpPr txBox="1"/>
          <p:nvPr/>
        </p:nvSpPr>
        <p:spPr>
          <a:xfrm>
            <a:off x="1465777" y="8497289"/>
            <a:ext cx="10073246" cy="11045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latin typeface="Vivaldi"/>
                <a:ea typeface="Vivaldi"/>
                <a:cs typeface="Vivaldi"/>
                <a:sym typeface="Vivaldi"/>
              </a:defRPr>
            </a:lvl1pPr>
          </a:lstStyle>
          <a:p>
            <a:pPr/>
            <a:r>
              <a:t>From One Extreme To Another</a:t>
            </a:r>
          </a:p>
        </p:txBody>
      </p:sp>
      <p:pic>
        <p:nvPicPr>
          <p:cNvPr id="563" name="droppedImage.pdf" descr="droppedImage.pdf"/>
          <p:cNvPicPr>
            <a:picLocks noChangeAspect="0"/>
          </p:cNvPicPr>
          <p:nvPr/>
        </p:nvPicPr>
        <p:blipFill>
          <a:blip r:embed="rId4">
            <a:extLst/>
          </a:blip>
          <a:srcRect l="0" t="38787" r="0" b="0"/>
          <a:stretch>
            <a:fillRect/>
          </a:stretch>
        </p:blipFill>
        <p:spPr>
          <a:xfrm>
            <a:off x="4754967" y="3319949"/>
            <a:ext cx="3495002" cy="3431801"/>
          </a:xfrm>
          <a:prstGeom prst="rect">
            <a:avLst/>
          </a:prstGeom>
          <a:ln w="12700">
            <a:miter lim="400000"/>
          </a:ln>
          <a:effectLst>
            <a:outerShdw sx="100000" sy="100000" kx="0" ky="0" algn="b" rotWithShape="0" blurRad="177800" dist="406400" dir="5400000">
              <a:srgbClr val="000000">
                <a:alpha val="68000"/>
              </a:srgbClr>
            </a:outerShdw>
          </a:effectLst>
        </p:spPr>
      </p:pic>
      <p:pic>
        <p:nvPicPr>
          <p:cNvPr id="564" name="Both Are Evil" descr="Both Are Evil"/>
          <p:cNvPicPr>
            <a:picLocks noChangeAspect="0"/>
          </p:cNvPicPr>
          <p:nvPr/>
        </p:nvPicPr>
        <p:blipFill>
          <a:blip r:embed="rId5">
            <a:extLst/>
          </a:blip>
          <a:stretch>
            <a:fillRect/>
          </a:stretch>
        </p:blipFill>
        <p:spPr>
          <a:xfrm>
            <a:off x="3157710" y="2562502"/>
            <a:ext cx="6689380" cy="1447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6" name="judgment-day-terror.tiff" descr="judgment-day-terror.tiff"/>
          <p:cNvPicPr>
            <a:picLocks noChangeAspect="0"/>
          </p:cNvPicPr>
          <p:nvPr/>
        </p:nvPicPr>
        <p:blipFill>
          <a:blip r:embed="rId2">
            <a:extLst/>
          </a:blip>
          <a:stretch>
            <a:fillRect/>
          </a:stretch>
        </p:blipFill>
        <p:spPr>
          <a:xfrm>
            <a:off x="9626600" y="5956300"/>
            <a:ext cx="3327400" cy="3746500"/>
          </a:xfrm>
          <a:prstGeom prst="rect">
            <a:avLst/>
          </a:prstGeom>
        </p:spPr>
      </p:pic>
      <p:pic>
        <p:nvPicPr>
          <p:cNvPr id="567" name="Wide_and_Narrow_Gates_by_byCavalera.tiff" descr="Wide_and_Narrow_Gates_by_byCavalera.tiff"/>
          <p:cNvPicPr>
            <a:picLocks noChangeAspect="0"/>
          </p:cNvPicPr>
          <p:nvPr/>
        </p:nvPicPr>
        <p:blipFill>
          <a:blip r:embed="rId3">
            <a:extLst/>
          </a:blip>
          <a:stretch>
            <a:fillRect/>
          </a:stretch>
        </p:blipFill>
        <p:spPr>
          <a:xfrm>
            <a:off x="568205" y="6115050"/>
            <a:ext cx="2794001" cy="3619500"/>
          </a:xfrm>
          <a:prstGeom prst="rect">
            <a:avLst/>
          </a:prstGeom>
          <a:effectLst>
            <a:outerShdw sx="100000" sy="100000" kx="0" ky="0" algn="b" rotWithShape="0" blurRad="165100" dist="88900" dir="2700000">
              <a:srgbClr val="000000"/>
            </a:outerShdw>
          </a:effectLst>
        </p:spPr>
      </p:pic>
      <p:sp>
        <p:nvSpPr>
          <p:cNvPr id="568" name=". . . good and faithful servant;"/>
          <p:cNvSpPr/>
          <p:nvPr/>
        </p:nvSpPr>
        <p:spPr>
          <a:xfrm>
            <a:off x="304800" y="7632700"/>
            <a:ext cx="2921000" cy="1701800"/>
          </a:xfrm>
          <a:prstGeom prst="rect">
            <a:avLst/>
          </a:prstGeom>
          <a:gradFill>
            <a:gsLst>
              <a:gs pos="0">
                <a:srgbClr val="BFBE9F">
                  <a:alpha val="0"/>
                </a:srgbClr>
              </a:gs>
              <a:gs pos="100000">
                <a:srgbClr val="FFFED5">
                  <a:alpha val="0"/>
                </a:srgbClr>
              </a:gs>
            </a:gsLst>
            <a:lin ang="16200000"/>
          </a:gradFill>
          <a:ln w="12700">
            <a:miter lim="400000"/>
          </a:ln>
          <a:effectLst>
            <a:outerShdw sx="100000" sy="100000" kx="0" ky="0" algn="b" rotWithShape="0" blurRad="165100" dist="889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FFFB00"/>
              </a:buClr>
              <a:buFont typeface="BernhardMod BT"/>
              <a:defRPr b="1" sz="3400">
                <a:solidFill>
                  <a:srgbClr val="FFFFFF"/>
                </a:solidFill>
                <a:effectLst>
                  <a:outerShdw sx="100000" sy="100000" kx="0" ky="0" algn="b" rotWithShape="0" blurRad="12700" dist="25400" dir="2700000">
                    <a:srgbClr val="000000"/>
                  </a:outerShdw>
                </a:effectLst>
                <a:uFill>
                  <a:solidFill>
                    <a:srgbClr val="FFFFFF"/>
                  </a:solidFill>
                </a:uFill>
                <a:latin typeface="BernhardMod BT"/>
                <a:ea typeface="BernhardMod BT"/>
                <a:cs typeface="BernhardMod BT"/>
                <a:sym typeface="BernhardMod BT"/>
              </a:defRPr>
            </a:lvl1pPr>
          </a:lstStyle>
          <a:p>
            <a:pPr>
              <a:defRPr b="0" sz="1400">
                <a:effectLst/>
                <a:latin typeface="Arial"/>
                <a:ea typeface="Arial"/>
                <a:cs typeface="Arial"/>
                <a:sym typeface="Arial"/>
              </a:defRPr>
            </a:pPr>
            <a:r>
              <a:rPr b="1" sz="3400">
                <a:effectLst>
                  <a:outerShdw sx="100000" sy="100000" kx="0" ky="0" algn="b" rotWithShape="0" blurRad="12700" dist="25400" dir="2700000">
                    <a:srgbClr val="000000"/>
                  </a:outerShdw>
                </a:effectLst>
                <a:latin typeface="BernhardMod BT"/>
                <a:ea typeface="BernhardMod BT"/>
                <a:cs typeface="BernhardMod BT"/>
                <a:sym typeface="BernhardMod BT"/>
              </a:rPr>
              <a:t> . . . good and faithful servant;</a:t>
            </a:r>
          </a:p>
        </p:txBody>
      </p:sp>
      <p:sp>
        <p:nvSpPr>
          <p:cNvPr id="569" name="SELF RIGHTEOUSNESS &amp; LIBERALISM…"/>
          <p:cNvSpPr/>
          <p:nvPr/>
        </p:nvSpPr>
        <p:spPr>
          <a:xfrm>
            <a:off x="7795737" y="3162300"/>
            <a:ext cx="5006810" cy="3429000"/>
          </a:xfrm>
          <a:prstGeom prst="roundRect">
            <a:avLst>
              <a:gd name="adj" fmla="val 5556"/>
            </a:avLst>
          </a:prstGeom>
          <a:gradFill>
            <a:gsLst>
              <a:gs pos="0">
                <a:srgbClr val="FF7E79"/>
              </a:gs>
              <a:gs pos="100000">
                <a:srgbClr val="FFD479"/>
              </a:gs>
            </a:gsLst>
            <a:lin ang="5400000"/>
          </a:gradFill>
          <a:ln w="12700">
            <a:miter lim="400000"/>
          </a:ln>
          <a:effectLst>
            <a:outerShdw sx="100000" sy="100000" kx="0" ky="0" algn="b" rotWithShape="0" blurRad="177800" dist="228600" dir="2760000">
              <a:srgbClr val="000000">
                <a:alpha val="68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2600">
                <a:solidFill>
                  <a:srgbClr val="FFFFFF"/>
                </a:solidFill>
                <a:effectLst>
                  <a:outerShdw sx="100000" sy="100000" kx="0" ky="0" algn="b" rotWithShape="0" blurRad="177800" dist="76200" dir="2220000">
                    <a:srgbClr val="000000"/>
                  </a:outerShdw>
                </a:effectLst>
                <a:latin typeface="Century Gothic"/>
                <a:ea typeface="Century Gothic"/>
                <a:cs typeface="Century Gothic"/>
                <a:sym typeface="Century Gothic"/>
              </a:defRPr>
            </a:pPr>
            <a:r>
              <a:t>SELF RIGHTEOUSNESS &amp; LIBERALISM</a:t>
            </a:r>
          </a:p>
          <a:p>
            <a:pPr>
              <a:defRPr b="1" sz="3700">
                <a:solidFill>
                  <a:srgbClr val="FFFFFF"/>
                </a:solidFill>
                <a:effectLst>
                  <a:outerShdw sx="100000" sy="100000" kx="0" ky="0" algn="b" rotWithShape="0" blurRad="177800" dist="76200" dir="2220000">
                    <a:srgbClr val="000000"/>
                  </a:outerShdw>
                </a:effectLst>
                <a:latin typeface="Century Gothic"/>
                <a:ea typeface="Century Gothic"/>
                <a:cs typeface="Century Gothic"/>
                <a:sym typeface="Century Gothic"/>
              </a:defRPr>
            </a:pPr>
            <a:r>
              <a:t>The way of sin &amp; rebellion  … </a:t>
            </a:r>
          </a:p>
          <a:p>
            <a:pPr>
              <a:defRPr sz="2900">
                <a:solidFill>
                  <a:srgbClr val="FFFFFF"/>
                </a:solidFill>
                <a:effectLst>
                  <a:outerShdw sx="100000" sy="100000" kx="0" ky="0" algn="b" rotWithShape="0" blurRad="177800" dist="76200" dir="2220000">
                    <a:srgbClr val="000000"/>
                  </a:outerShdw>
                </a:effectLst>
                <a:latin typeface="Chalkduster"/>
                <a:ea typeface="Chalkduster"/>
                <a:cs typeface="Chalkduster"/>
                <a:sym typeface="Chalkduster"/>
              </a:defRPr>
            </a:pPr>
            <a:r>
              <a:t>’I never knew you; depart from Me, …</a:t>
            </a:r>
          </a:p>
        </p:txBody>
      </p:sp>
      <p:sp>
        <p:nvSpPr>
          <p:cNvPr id="570" name="The way of trust &amp; Submission ……"/>
          <p:cNvSpPr/>
          <p:nvPr/>
        </p:nvSpPr>
        <p:spPr>
          <a:xfrm>
            <a:off x="177236" y="3066145"/>
            <a:ext cx="5010913" cy="3432195"/>
          </a:xfrm>
          <a:prstGeom prst="roundRect">
            <a:avLst>
              <a:gd name="adj" fmla="val 5869"/>
            </a:avLst>
          </a:prstGeom>
          <a:gradFill>
            <a:gsLst>
              <a:gs pos="0">
                <a:srgbClr val="85FDFF"/>
              </a:gs>
              <a:gs pos="100000">
                <a:srgbClr val="D5F1FF"/>
              </a:gs>
            </a:gsLst>
            <a:lin ang="5400000"/>
          </a:gradFill>
          <a:ln w="12700">
            <a:miter lim="400000"/>
          </a:ln>
          <a:effectLst>
            <a:outerShdw sx="100000" sy="100000" kx="0" ky="0" algn="b" rotWithShape="0" blurRad="177800" dist="228600" dir="2760000">
              <a:srgbClr val="000000">
                <a:alpha val="68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700">
                <a:solidFill>
                  <a:srgbClr val="000000"/>
                </a:solidFill>
                <a:effectLst>
                  <a:outerShdw sx="100000" sy="100000" kx="0" ky="0" algn="b" rotWithShape="0" blurRad="152400" dist="76200" dir="2460000">
                    <a:srgbClr val="000000">
                      <a:alpha val="40000"/>
                    </a:srgbClr>
                  </a:outerShdw>
                </a:effectLst>
                <a:latin typeface="Century Gothic"/>
                <a:ea typeface="Century Gothic"/>
                <a:cs typeface="Century Gothic"/>
                <a:sym typeface="Century Gothic"/>
              </a:defRPr>
            </a:pPr>
            <a:r>
              <a:t>The way of trust &amp; Submission …</a:t>
            </a:r>
          </a:p>
          <a:p>
            <a:pPr>
              <a:defRPr sz="2800">
                <a:solidFill>
                  <a:srgbClr val="000000"/>
                </a:solidFill>
                <a:effectLst>
                  <a:outerShdw sx="100000" sy="100000" kx="0" ky="0" algn="b" rotWithShape="0" blurRad="152400" dist="76200" dir="2460000">
                    <a:srgbClr val="000000">
                      <a:alpha val="40000"/>
                    </a:srgbClr>
                  </a:outerShdw>
                </a:effectLst>
                <a:latin typeface="Chalkduster"/>
                <a:ea typeface="Chalkduster"/>
                <a:cs typeface="Chalkduster"/>
                <a:sym typeface="Chalkduster"/>
              </a:defRPr>
            </a:pPr>
            <a:r>
              <a:t>‘Well done, . . .    Enter into the joy     of your lord.’</a:t>
            </a:r>
          </a:p>
        </p:txBody>
      </p:sp>
      <p:pic>
        <p:nvPicPr>
          <p:cNvPr id="571" name="droppedImage.pdf" descr="droppedImage.pdf"/>
          <p:cNvPicPr>
            <a:picLocks noChangeAspect="0"/>
          </p:cNvPicPr>
          <p:nvPr/>
        </p:nvPicPr>
        <p:blipFill>
          <a:blip r:embed="rId4">
            <a:extLst/>
          </a:blip>
          <a:srcRect l="0" t="38787" r="0" b="0"/>
          <a:stretch>
            <a:fillRect/>
          </a:stretch>
        </p:blipFill>
        <p:spPr>
          <a:xfrm>
            <a:off x="4673085" y="2744762"/>
            <a:ext cx="3495002" cy="3431802"/>
          </a:xfrm>
          <a:prstGeom prst="rect">
            <a:avLst/>
          </a:prstGeom>
          <a:ln w="12700">
            <a:miter lim="400000"/>
          </a:ln>
          <a:effectLst>
            <a:outerShdw sx="100000" sy="100000" kx="0" ky="0" algn="b" rotWithShape="0" blurRad="177800" dist="406400" dir="5400000">
              <a:srgbClr val="000000">
                <a:alpha val="68000"/>
              </a:srgbClr>
            </a:outerShdw>
          </a:effectLst>
        </p:spPr>
      </p:pic>
      <p:sp>
        <p:nvSpPr>
          <p:cNvPr id="572" name="“The HUMBLE Submit To The Lord’s Authority”…"/>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r>
              <a:t>“The HUMBLE Submit To The Lord’s Authority”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Or We Will Face The Consequences</a:t>
            </a:r>
          </a:p>
        </p:txBody>
      </p:sp>
      <p:sp>
        <p:nvSpPr>
          <p:cNvPr id="573" name="you who practice lawlessness!’"/>
          <p:cNvSpPr/>
          <p:nvPr/>
        </p:nvSpPr>
        <p:spPr>
          <a:xfrm>
            <a:off x="9775331" y="7632700"/>
            <a:ext cx="2971801" cy="1701800"/>
          </a:xfrm>
          <a:prstGeom prst="rect">
            <a:avLst/>
          </a:prstGeom>
          <a:gradFill>
            <a:gsLst>
              <a:gs pos="0">
                <a:srgbClr val="898871">
                  <a:alpha val="0"/>
                </a:srgbClr>
              </a:gs>
              <a:gs pos="100000">
                <a:srgbClr val="FFFED5">
                  <a:alpha val="0"/>
                </a:srgbClr>
              </a:gs>
            </a:gsLst>
            <a:lin ang="16200000"/>
          </a:gradFill>
          <a:ln w="12700">
            <a:miter lim="400000"/>
          </a:ln>
          <a:effectLst>
            <a:outerShdw sx="100000" sy="100000" kx="0" ky="0" algn="b" rotWithShape="0" blurRad="12700" dist="254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FFFB00"/>
              </a:buClr>
              <a:buFont typeface="BernhardMod BT"/>
              <a:defRPr b="1" sz="3400">
                <a:solidFill>
                  <a:srgbClr val="FFFFFF"/>
                </a:solidFill>
                <a:effectLst>
                  <a:outerShdw sx="100000" sy="100000" kx="0" ky="0" algn="b" rotWithShape="0" blurRad="12700" dist="25400" dir="2700000">
                    <a:srgbClr val="000000"/>
                  </a:outerShdw>
                </a:effectLst>
                <a:uFill>
                  <a:solidFill>
                    <a:srgbClr val="FFFFFF"/>
                  </a:solidFill>
                </a:uFill>
                <a:latin typeface="BernhardMod BT"/>
                <a:ea typeface="BernhardMod BT"/>
                <a:cs typeface="BernhardMod BT"/>
                <a:sym typeface="BernhardMod BT"/>
              </a:defRPr>
            </a:lvl1pPr>
          </a:lstStyle>
          <a:p>
            <a:pPr/>
            <a:r>
              <a:t> you who practice lawlessness!’</a:t>
            </a:r>
          </a:p>
        </p:txBody>
      </p:sp>
      <p:sp>
        <p:nvSpPr>
          <p:cNvPr id="574" name="What would you hear the Lord say to you if…"/>
          <p:cNvSpPr/>
          <p:nvPr/>
        </p:nvSpPr>
        <p:spPr>
          <a:xfrm>
            <a:off x="3391567" y="6502400"/>
            <a:ext cx="6057901" cy="284480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effectLst>
                  <a:outerShdw sx="100000" sy="100000" kx="0" ky="0" algn="b" rotWithShape="0" blurRad="152400" dist="76200" dir="2700000">
                    <a:srgbClr val="000000"/>
                  </a:outerShdw>
                </a:effectLst>
                <a:latin typeface="Chalkduster"/>
                <a:ea typeface="Chalkduster"/>
                <a:cs typeface="Chalkduster"/>
                <a:sym typeface="Chalkduster"/>
              </a:defRPr>
            </a:pPr>
            <a:r>
              <a:t>What would you hear the Lord say to you if </a:t>
            </a:r>
          </a:p>
          <a:p>
            <a:pPr>
              <a:defRPr b="1" sz="38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“THAT DAY” was TODAY?</a:t>
            </a:r>
          </a:p>
        </p:txBody>
      </p:sp>
      <p:sp>
        <p:nvSpPr>
          <p:cNvPr id="575" name="THE DANGER OF LIBERALISM"/>
          <p:cNvSpPr txBox="1"/>
          <p:nvPr/>
        </p:nvSpPr>
        <p:spPr>
          <a:xfrm>
            <a:off x="1729333" y="194586"/>
            <a:ext cx="9546134" cy="89524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576" name="Image" descr="Image"/>
          <p:cNvPicPr>
            <a:picLocks noChangeAspect="0"/>
          </p:cNvPicPr>
          <p:nvPr/>
        </p:nvPicPr>
        <p:blipFill>
          <a:blip r:embed="rId5">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77" name="Image" descr="Image"/>
          <p:cNvPicPr>
            <a:picLocks noChangeAspect="0"/>
          </p:cNvPicPr>
          <p:nvPr/>
        </p:nvPicPr>
        <p:blipFill>
          <a:blip r:embed="rId5">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79" name="W. 65th St. church of Christ - 5/8/2005"/>
          <p:cNvSpPr txBox="1"/>
          <p:nvPr/>
        </p:nvSpPr>
        <p:spPr>
          <a:xfrm>
            <a:off x="6719146" y="9320107"/>
            <a:ext cx="6285654"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solidFill>
                  <a:srgbClr val="000000"/>
                </a:solidFill>
                <a:latin typeface="Black Chancery"/>
                <a:ea typeface="Black Chancery"/>
                <a:cs typeface="Black Chancery"/>
                <a:sym typeface="Black Chancery"/>
              </a:defRPr>
            </a:lvl1pPr>
          </a:lstStyle>
          <a:p>
            <a:pPr/>
            <a:r>
              <a:t>W. 65th St. church of Christ - 5/8/2005</a:t>
            </a:r>
          </a:p>
        </p:txBody>
      </p:sp>
      <p:sp>
        <p:nvSpPr>
          <p:cNvPr id="580"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1" name="Don McClain"/>
          <p:cNvSpPr txBox="1"/>
          <p:nvPr/>
        </p:nvSpPr>
        <p:spPr>
          <a:xfrm>
            <a:off x="-1" y="9320107"/>
            <a:ext cx="5852162"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Black Chancery"/>
                <a:ea typeface="Black Chancery"/>
                <a:cs typeface="Black Chancery"/>
                <a:sym typeface="Black Chancery"/>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3" name="Image" descr="Image"/>
          <p:cNvPicPr>
            <a:picLocks noChangeAspect="0"/>
          </p:cNvPicPr>
          <p:nvPr/>
        </p:nvPicPr>
        <p:blipFill>
          <a:blip r:embed="rId2">
            <a:extLst/>
          </a:blip>
          <a:srcRect l="0" t="36312" r="0" b="36312"/>
          <a:stretch>
            <a:fillRect/>
          </a:stretch>
        </p:blipFill>
        <p:spPr>
          <a:xfrm>
            <a:off x="-1" y="8583384"/>
            <a:ext cx="13004801" cy="1159396"/>
          </a:xfrm>
          <a:prstGeom prst="rect">
            <a:avLst/>
          </a:prstGeom>
          <a:ln w="12700">
            <a:miter lim="400000"/>
          </a:ln>
          <a:effectLst>
            <a:outerShdw sx="100000" sy="100000" kx="0" ky="0" algn="b" rotWithShape="0" blurRad="152400" dist="92376" dir="15985748">
              <a:srgbClr val="000000">
                <a:alpha val="99822"/>
              </a:srgbClr>
            </a:outerShdw>
          </a:effectLst>
        </p:spPr>
      </p:pic>
      <p:pic>
        <p:nvPicPr>
          <p:cNvPr id="584" name="Image" descr="Image"/>
          <p:cNvPicPr>
            <a:picLocks noChangeAspect="0"/>
          </p:cNvPicPr>
          <p:nvPr/>
        </p:nvPicPr>
        <p:blipFill>
          <a:blip r:embed="rId2">
            <a:extLst/>
          </a:blip>
          <a:srcRect l="0" t="0" r="0" b="84878"/>
          <a:stretch>
            <a:fillRect/>
          </a:stretch>
        </p:blipFill>
        <p:spPr>
          <a:xfrm>
            <a:off x="-1" y="1858888"/>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85"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586" name="Rectangle"/>
          <p:cNvSpPr/>
          <p:nvPr/>
        </p:nvSpPr>
        <p:spPr>
          <a:xfrm>
            <a:off x="-22261" y="256377"/>
            <a:ext cx="13049322" cy="1971646"/>
          </a:xfrm>
          <a:prstGeom prst="rect">
            <a:avLst/>
          </a:prstGeom>
          <a:solidFill>
            <a:srgbClr val="C9C9C9"/>
          </a:solidFill>
          <a:ln w="12700">
            <a:miter lim="400000"/>
          </a:ln>
          <a:effectLst>
            <a:outerShdw sx="100000" sy="100000" kx="0" ky="0" algn="b" rotWithShape="0" blurRad="50800" dist="25400" dir="5400000">
              <a:srgbClr val="000000"/>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587" name="Image" descr="Image"/>
          <p:cNvPicPr>
            <a:picLocks noChangeAspect="1"/>
          </p:cNvPicPr>
          <p:nvPr/>
        </p:nvPicPr>
        <p:blipFill>
          <a:blip r:embed="rId3">
            <a:extLst/>
          </a:blip>
          <a:srcRect l="750" t="750" r="752" b="752"/>
          <a:stretch>
            <a:fillRect/>
          </a:stretch>
        </p:blipFill>
        <p:spPr>
          <a:xfrm>
            <a:off x="97136"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588" name="Image" descr="Image"/>
          <p:cNvPicPr>
            <a:picLocks noChangeAspect="0"/>
          </p:cNvPicPr>
          <p:nvPr/>
        </p:nvPicPr>
        <p:blipFill>
          <a:blip r:embed="rId4">
            <a:extLst/>
          </a:blip>
          <a:stretch>
            <a:fillRect/>
          </a:stretch>
        </p:blipFill>
        <p:spPr>
          <a:xfrm>
            <a:off x="2577860" y="426812"/>
            <a:ext cx="7849080" cy="1630777"/>
          </a:xfrm>
          <a:prstGeom prst="rect">
            <a:avLst/>
          </a:prstGeom>
          <a:ln w="12700">
            <a:miter lim="400000"/>
          </a:ln>
          <a:effectLst>
            <a:outerShdw sx="100000" sy="100000" kx="0" ky="0" algn="b" rotWithShape="0" blurRad="50800" dist="25400" dir="5400000">
              <a:srgbClr val="000000">
                <a:alpha val="50000"/>
              </a:srgbClr>
            </a:outerShdw>
          </a:effectLst>
        </p:spPr>
      </p:pic>
      <p:pic>
        <p:nvPicPr>
          <p:cNvPr id="589" name="Image" descr="Image"/>
          <p:cNvPicPr>
            <a:picLocks noChangeAspect="0"/>
          </p:cNvPicPr>
          <p:nvPr/>
        </p:nvPicPr>
        <p:blipFill>
          <a:blip r:embed="rId5">
            <a:extLst/>
          </a:blip>
          <a:stretch>
            <a:fillRect/>
          </a:stretch>
        </p:blipFill>
        <p:spPr>
          <a:xfrm>
            <a:off x="1307510" y="3588452"/>
            <a:ext cx="10389780" cy="1438822"/>
          </a:xfrm>
          <a:prstGeom prst="rect">
            <a:avLst/>
          </a:prstGeom>
          <a:ln w="12700">
            <a:miter lim="400000"/>
          </a:ln>
          <a:effectLst>
            <a:outerShdw sx="100000" sy="100000" kx="0" ky="0" algn="b" rotWithShape="0" blurRad="139700" dist="90169" dir="5400000">
              <a:srgbClr val="000000">
                <a:alpha val="97093"/>
              </a:srgbClr>
            </a:outerShdw>
          </a:effectLst>
        </p:spPr>
      </p:pic>
      <p:sp>
        <p:nvSpPr>
          <p:cNvPr id="590" name="Facing The"/>
          <p:cNvSpPr txBox="1"/>
          <p:nvPr/>
        </p:nvSpPr>
        <p:spPr>
          <a:xfrm>
            <a:off x="3901455" y="2186861"/>
            <a:ext cx="5201891" cy="1438822"/>
          </a:xfrm>
          <a:prstGeom prst="rect">
            <a:avLst/>
          </a:prstGeom>
          <a:ln w="12700">
            <a:miter lim="400000"/>
          </a:ln>
          <a:effectLst>
            <a:outerShdw sx="100000" sy="100000" kx="0" ky="0" algn="b" rotWithShape="0" blurRad="228600" dist="125443" dir="5400000">
              <a:srgbClr val="000000">
                <a:alpha val="8142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rgbClr val="EBEBEB"/>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591" name="Image" descr="Image"/>
          <p:cNvPicPr>
            <a:picLocks noChangeAspect="1"/>
          </p:cNvPicPr>
          <p:nvPr/>
        </p:nvPicPr>
        <p:blipFill>
          <a:blip r:embed="rId3">
            <a:extLst/>
          </a:blip>
          <a:srcRect l="750" t="750" r="752" b="752"/>
          <a:stretch>
            <a:fillRect/>
          </a:stretch>
        </p:blipFill>
        <p:spPr>
          <a:xfrm>
            <a:off x="10460531"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592" name="PRIDE / SELFISHNESS"/>
          <p:cNvSpPr/>
          <p:nvPr/>
        </p:nvSpPr>
        <p:spPr>
          <a:xfrm>
            <a:off x="2898732" y="5192711"/>
            <a:ext cx="2305235"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593" name="ERROR / DIVISION"/>
          <p:cNvSpPr/>
          <p:nvPr/>
        </p:nvSpPr>
        <p:spPr>
          <a:xfrm>
            <a:off x="5349783" y="5192711"/>
            <a:ext cx="2305234"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594" name="APATHY / COMPROMISE"/>
          <p:cNvSpPr/>
          <p:nvPr/>
        </p:nvSpPr>
        <p:spPr>
          <a:xfrm>
            <a:off x="10251884" y="5192711"/>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300"/>
              <a:t>COMPROMISE</a:t>
            </a:r>
          </a:p>
        </p:txBody>
      </p:sp>
      <p:sp>
        <p:nvSpPr>
          <p:cNvPr id="595" name="THE WORLD"/>
          <p:cNvSpPr/>
          <p:nvPr/>
        </p:nvSpPr>
        <p:spPr>
          <a:xfrm>
            <a:off x="447681" y="5192711"/>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596" name="STUFF / MATERIALISM"/>
          <p:cNvSpPr/>
          <p:nvPr/>
        </p:nvSpPr>
        <p:spPr>
          <a:xfrm>
            <a:off x="7800833" y="5192711"/>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sp>
        <p:nvSpPr>
          <p:cNvPr id="597" name="Charts by Don McClain…"/>
          <p:cNvSpPr txBox="1"/>
          <p:nvPr/>
        </p:nvSpPr>
        <p:spPr>
          <a:xfrm>
            <a:off x="488999" y="695834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27,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6"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95"/>
                                        </p:tgtEl>
                                        <p:attrNameLst>
                                          <p:attrName>style.visibility</p:attrName>
                                        </p:attrNameLst>
                                      </p:cBhvr>
                                      <p:to>
                                        <p:strVal val="visible"/>
                                      </p:to>
                                    </p:set>
                                    <p:anim calcmode="lin" valueType="num">
                                      <p:cBhvr>
                                        <p:cTn id="7" dur="1000" fill="hold"/>
                                        <p:tgtEl>
                                          <p:spTgt spid="595"/>
                                        </p:tgtEl>
                                        <p:attrNameLst>
                                          <p:attrName>ppt_x</p:attrName>
                                        </p:attrNameLst>
                                      </p:cBhvr>
                                      <p:tavLst>
                                        <p:tav tm="0">
                                          <p:val>
                                            <p:strVal val="#ppt_x"/>
                                          </p:val>
                                        </p:tav>
                                        <p:tav tm="100000">
                                          <p:val>
                                            <p:strVal val="#ppt_x"/>
                                          </p:val>
                                        </p:tav>
                                      </p:tavLst>
                                    </p:anim>
                                    <p:anim calcmode="lin" valueType="num">
                                      <p:cBhvr>
                                        <p:cTn id="8" dur="1000" fill="hold"/>
                                        <p:tgtEl>
                                          <p:spTgt spid="59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592"/>
                                        </p:tgtEl>
                                        <p:attrNameLst>
                                          <p:attrName>style.visibility</p:attrName>
                                        </p:attrNameLst>
                                      </p:cBhvr>
                                      <p:to>
                                        <p:strVal val="visible"/>
                                      </p:to>
                                    </p:set>
                                    <p:anim calcmode="lin" valueType="num">
                                      <p:cBhvr>
                                        <p:cTn id="12" dur="1000" fill="hold"/>
                                        <p:tgtEl>
                                          <p:spTgt spid="592"/>
                                        </p:tgtEl>
                                        <p:attrNameLst>
                                          <p:attrName>ppt_x</p:attrName>
                                        </p:attrNameLst>
                                      </p:cBhvr>
                                      <p:tavLst>
                                        <p:tav tm="0">
                                          <p:val>
                                            <p:strVal val="#ppt_x"/>
                                          </p:val>
                                        </p:tav>
                                        <p:tav tm="100000">
                                          <p:val>
                                            <p:strVal val="#ppt_x"/>
                                          </p:val>
                                        </p:tav>
                                      </p:tavLst>
                                    </p:anim>
                                    <p:anim calcmode="lin" valueType="num">
                                      <p:cBhvr>
                                        <p:cTn id="13" dur="1000" fill="hold"/>
                                        <p:tgtEl>
                                          <p:spTgt spid="59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593"/>
                                        </p:tgtEl>
                                        <p:attrNameLst>
                                          <p:attrName>style.visibility</p:attrName>
                                        </p:attrNameLst>
                                      </p:cBhvr>
                                      <p:to>
                                        <p:strVal val="visible"/>
                                      </p:to>
                                    </p:set>
                                    <p:anim calcmode="lin" valueType="num">
                                      <p:cBhvr>
                                        <p:cTn id="17" dur="1000" fill="hold"/>
                                        <p:tgtEl>
                                          <p:spTgt spid="593"/>
                                        </p:tgtEl>
                                        <p:attrNameLst>
                                          <p:attrName>ppt_x</p:attrName>
                                        </p:attrNameLst>
                                      </p:cBhvr>
                                      <p:tavLst>
                                        <p:tav tm="0">
                                          <p:val>
                                            <p:strVal val="#ppt_x"/>
                                          </p:val>
                                        </p:tav>
                                        <p:tav tm="100000">
                                          <p:val>
                                            <p:strVal val="#ppt_x"/>
                                          </p:val>
                                        </p:tav>
                                      </p:tavLst>
                                    </p:anim>
                                    <p:anim calcmode="lin" valueType="num">
                                      <p:cBhvr>
                                        <p:cTn id="18" dur="1000" fill="hold"/>
                                        <p:tgtEl>
                                          <p:spTgt spid="593"/>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Class="entr" nodeType="afterEffect" presetSubtype="1" presetID="2" grpId="4" fill="hold">
                                  <p:stCondLst>
                                    <p:cond delay="0"/>
                                  </p:stCondLst>
                                  <p:iterate type="el" backwards="0">
                                    <p:tmAbs val="0"/>
                                  </p:iterate>
                                  <p:childTnLst>
                                    <p:set>
                                      <p:cBhvr>
                                        <p:cTn id="21" fill="hold"/>
                                        <p:tgtEl>
                                          <p:spTgt spid="596"/>
                                        </p:tgtEl>
                                        <p:attrNameLst>
                                          <p:attrName>style.visibility</p:attrName>
                                        </p:attrNameLst>
                                      </p:cBhvr>
                                      <p:to>
                                        <p:strVal val="visible"/>
                                      </p:to>
                                    </p:set>
                                    <p:anim calcmode="lin" valueType="num">
                                      <p:cBhvr>
                                        <p:cTn id="22" dur="1000" fill="hold"/>
                                        <p:tgtEl>
                                          <p:spTgt spid="596"/>
                                        </p:tgtEl>
                                        <p:attrNameLst>
                                          <p:attrName>ppt_x</p:attrName>
                                        </p:attrNameLst>
                                      </p:cBhvr>
                                      <p:tavLst>
                                        <p:tav tm="0">
                                          <p:val>
                                            <p:strVal val="#ppt_x"/>
                                          </p:val>
                                        </p:tav>
                                        <p:tav tm="100000">
                                          <p:val>
                                            <p:strVal val="#ppt_x"/>
                                          </p:val>
                                        </p:tav>
                                      </p:tavLst>
                                    </p:anim>
                                    <p:anim calcmode="lin" valueType="num">
                                      <p:cBhvr>
                                        <p:cTn id="23" dur="1000" fill="hold"/>
                                        <p:tgtEl>
                                          <p:spTgt spid="596"/>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Class="entr" nodeType="afterEffect" presetSubtype="1" presetID="2" grpId="5" fill="hold">
                                  <p:stCondLst>
                                    <p:cond delay="0"/>
                                  </p:stCondLst>
                                  <p:iterate type="el" backwards="0">
                                    <p:tmAbs val="0"/>
                                  </p:iterate>
                                  <p:childTnLst>
                                    <p:set>
                                      <p:cBhvr>
                                        <p:cTn id="26" fill="hold"/>
                                        <p:tgtEl>
                                          <p:spTgt spid="594"/>
                                        </p:tgtEl>
                                        <p:attrNameLst>
                                          <p:attrName>style.visibility</p:attrName>
                                        </p:attrNameLst>
                                      </p:cBhvr>
                                      <p:to>
                                        <p:strVal val="visible"/>
                                      </p:to>
                                    </p:set>
                                    <p:anim calcmode="lin" valueType="num">
                                      <p:cBhvr>
                                        <p:cTn id="27" dur="1000" fill="hold"/>
                                        <p:tgtEl>
                                          <p:spTgt spid="594"/>
                                        </p:tgtEl>
                                        <p:attrNameLst>
                                          <p:attrName>ppt_x</p:attrName>
                                        </p:attrNameLst>
                                      </p:cBhvr>
                                      <p:tavLst>
                                        <p:tav tm="0">
                                          <p:val>
                                            <p:strVal val="#ppt_x"/>
                                          </p:val>
                                        </p:tav>
                                        <p:tav tm="100000">
                                          <p:val>
                                            <p:strVal val="#ppt_x"/>
                                          </p:val>
                                        </p:tav>
                                      </p:tavLst>
                                    </p:anim>
                                    <p:anim calcmode="lin" valueType="num">
                                      <p:cBhvr>
                                        <p:cTn id="28" dur="1000" fill="hold"/>
                                        <p:tgtEl>
                                          <p:spTgt spid="5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3" grpId="3"/>
      <p:bldP build="whole" bldLvl="1" animBg="1" rev="0" advAuto="0" spid="596" grpId="4"/>
      <p:bldP build="whole" bldLvl="1" animBg="1" rev="0" advAuto="0" spid="594" grpId="5"/>
      <p:bldP build="whole" bldLvl="1" animBg="1" rev="0" advAuto="0" spid="595" grpId="1"/>
      <p:bldP build="whole" bldLvl="1" animBg="1" rev="0" advAuto="0" spid="592" grpId="2"/>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Mark 12:18–27 (NKJV)…"/>
          <p:cNvSpPr txBox="1"/>
          <p:nvPr/>
        </p:nvSpPr>
        <p:spPr>
          <a:xfrm>
            <a:off x="202859" y="463550"/>
            <a:ext cx="12599082" cy="88265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Mark 12:18–27 (NKJV)</a:t>
            </a:r>
          </a:p>
          <a:p>
            <a:pPr defTabSz="457200">
              <a:spcBef>
                <a:spcPts val="1400"/>
              </a:spcBef>
              <a:defRPr sz="49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18</a:t>
            </a:r>
            <a:r>
              <a:t> Then </a:t>
            </a:r>
            <a:r>
              <a:rPr i="1"/>
              <a:t>some</a:t>
            </a:r>
            <a:r>
              <a:t> Sadducees, who say there is no resurrection, came to Him; and they asked Him, saying: </a:t>
            </a:r>
            <a:r>
              <a:rPr baseline="31999"/>
              <a:t>19</a:t>
            </a:r>
            <a:r>
              <a:t> “Teacher, Moses wrote to us that if a man’s brother dies, and leaves </a:t>
            </a:r>
            <a:r>
              <a:rPr i="1"/>
              <a:t>his</a:t>
            </a:r>
            <a:r>
              <a:t> wife behind, and leaves no children, his brother should take his wife and raise up offspring for his brother. </a:t>
            </a:r>
            <a:r>
              <a:rPr baseline="31999"/>
              <a:t>20</a:t>
            </a:r>
            <a:r>
              <a:t> Now there were seven brothers. The first took a wife; and dying, he left no offspring.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1" name="Mark 12:18–27 (NKJV)…"/>
          <p:cNvSpPr txBox="1"/>
          <p:nvPr/>
        </p:nvSpPr>
        <p:spPr>
          <a:xfrm>
            <a:off x="202859" y="463550"/>
            <a:ext cx="12599082" cy="84455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Mark 12:18–27 (NKJV)</a:t>
            </a:r>
          </a:p>
          <a:p>
            <a:pPr defTabSz="457200">
              <a:spcBef>
                <a:spcPts val="1400"/>
              </a:spcBef>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21</a:t>
            </a:r>
            <a:r>
              <a:t> And the second took her, and he died; nor did he leave any offspring. And the third likewise. </a:t>
            </a:r>
            <a:r>
              <a:rPr baseline="31999"/>
              <a:t>22</a:t>
            </a:r>
            <a:r>
              <a:t> So the seven had her and left no offspring. Last of all the woman died also. </a:t>
            </a:r>
            <a:r>
              <a:rPr baseline="31999"/>
              <a:t>23</a:t>
            </a:r>
            <a:r>
              <a:t> Therefore, in the resurrection, when they rise, whose wife will she be? For all seven had her as wife.” </a:t>
            </a:r>
            <a:r>
              <a:rPr baseline="31999"/>
              <a:t>24</a:t>
            </a:r>
            <a:r>
              <a:t> Jesus answered and said to them, “Are you not therefore mistaken, because you do not know the Scriptures nor the power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2"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SELF-RIGHTEOUSNESS</a:t>
            </a:r>
          </a:p>
        </p:txBody>
      </p:sp>
      <p:pic>
        <p:nvPicPr>
          <p:cNvPr id="293"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94" name="We can be guilty of SELF-RIGHTEOUSNESS…"/>
          <p:cNvSpPr txBox="1"/>
          <p:nvPr/>
        </p:nvSpPr>
        <p:spPr>
          <a:xfrm>
            <a:off x="5571178" y="1662076"/>
            <a:ext cx="7269675" cy="76581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8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We can be guilty of SELF-RIGHTEOUSNESS </a:t>
            </a:r>
          </a:p>
          <a:p>
            <a:pPr lvl="4" marL="1371600" indent="-914400" algn="l">
              <a:spcBef>
                <a:spcPts val="1200"/>
              </a:spcBef>
              <a:buSzPct val="76000"/>
              <a:buBlip>
                <a:blip r:embed="rId5"/>
              </a:buBlip>
              <a:defRPr sz="32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Some wish to return to the Law of Moses – (Romans, Galatians, Hebrews)</a:t>
            </a:r>
          </a:p>
          <a:p>
            <a:pPr lvl="4" marL="1371600" indent="-914400" algn="l">
              <a:spcBef>
                <a:spcPts val="1200"/>
              </a:spcBef>
              <a:buSzPct val="76000"/>
              <a:buBlip>
                <a:blip r:embed="rId5"/>
              </a:buBlip>
              <a:defRPr sz="32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Some want to make their own rules! – (Mat. 15:7-9)</a:t>
            </a:r>
          </a:p>
          <a:p>
            <a:pPr lvl="4" marL="1371600" indent="-914400" algn="l">
              <a:spcBef>
                <a:spcPts val="1200"/>
              </a:spcBef>
              <a:buSzPct val="76000"/>
              <a:buBlip>
                <a:blip r:embed="rId5"/>
              </a:buBlip>
              <a:defRPr sz="32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Some like to trust in their own goodness - (Lk 18:11,12, 21)</a:t>
            </a:r>
          </a:p>
          <a:p>
            <a:pPr lvl="4" marL="1371600" indent="-914400" algn="l">
              <a:spcBef>
                <a:spcPts val="1200"/>
              </a:spcBef>
              <a:buSzPct val="76000"/>
              <a:buBlip>
                <a:blip r:embed="rId5"/>
              </a:buBlip>
              <a:defRPr sz="3200">
                <a:solidFill>
                  <a:srgbClr val="EBEBEB"/>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Even the commands of Christ “can be” approached from a self-righteous perspective - (Luke 18:9-14, 18-23)</a:t>
            </a:r>
          </a:p>
        </p:txBody>
      </p:sp>
      <p:sp>
        <p:nvSpPr>
          <p:cNvPr id="295" name="LAST WEEK"/>
          <p:cNvSpPr txBox="1"/>
          <p:nvPr/>
        </p:nvSpPr>
        <p:spPr>
          <a:xfrm>
            <a:off x="274725" y="1651931"/>
            <a:ext cx="3185876" cy="622301"/>
          </a:xfrm>
          <a:prstGeom prst="rect">
            <a:avLst/>
          </a:prstGeom>
          <a:solidFill>
            <a:srgbClr val="AB1802"/>
          </a:solidFill>
          <a:ln w="12700">
            <a:miter lim="400000"/>
          </a:ln>
          <a:effectLst>
            <a:outerShdw sx="100000" sy="100000" kx="0" ky="0" algn="b" rotWithShape="0" blurRad="177800" dist="112904"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LAST WEEK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wipe(left)" transition="in">
                                      <p:cBhvr>
                                        <p:cTn id="7" dur="1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wipe(left)" transition="in">
                                      <p:cBhvr>
                                        <p:cTn id="12" dur="150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4">
                                            <p:txEl>
                                              <p:pRg st="3" end="3"/>
                                            </p:txEl>
                                          </p:spTgt>
                                        </p:tgtEl>
                                        <p:attrNameLst>
                                          <p:attrName>style.visibility</p:attrName>
                                        </p:attrNameLst>
                                      </p:cBhvr>
                                      <p:to>
                                        <p:strVal val="visible"/>
                                      </p:to>
                                    </p:set>
                                    <p:animEffect filter="wipe(left)" transition="in">
                                      <p:cBhvr>
                                        <p:cTn id="17" dur="1500"/>
                                        <p:tgtEl>
                                          <p:spTgt spid="2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4">
                                            <p:txEl>
                                              <p:pRg st="4" end="4"/>
                                            </p:txEl>
                                          </p:spTgt>
                                        </p:tgtEl>
                                        <p:attrNameLst>
                                          <p:attrName>style.visibility</p:attrName>
                                        </p:attrNameLst>
                                      </p:cBhvr>
                                      <p:to>
                                        <p:strVal val="visible"/>
                                      </p:to>
                                    </p:set>
                                    <p:animEffect filter="wipe(left)" transition="in">
                                      <p:cBhvr>
                                        <p:cTn id="22" dur="1500"/>
                                        <p:tgtEl>
                                          <p:spTgt spid="29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Mark 12:18–27 (NKJV)…"/>
          <p:cNvSpPr txBox="1"/>
          <p:nvPr/>
        </p:nvSpPr>
        <p:spPr>
          <a:xfrm>
            <a:off x="202859" y="463550"/>
            <a:ext cx="12599082" cy="91694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Mark 12:18–27 (NKJV)</a:t>
            </a:r>
          </a:p>
          <a:p>
            <a:pPr defTabSz="457200">
              <a:spcBef>
                <a:spcPts val="1400"/>
              </a:spcBef>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25</a:t>
            </a:r>
            <a:r>
              <a:t> For when they rise from the dead, they neither marry nor are given in marriage, but are like angels in heaven. </a:t>
            </a:r>
            <a:r>
              <a:rPr baseline="31999"/>
              <a:t>26</a:t>
            </a:r>
            <a:r>
              <a:t> But concerning the dead, that they rise, have you not read in the book of Moses, in the </a:t>
            </a:r>
            <a:r>
              <a:rPr i="1"/>
              <a:t>burning</a:t>
            </a:r>
            <a:r>
              <a:t> bush </a:t>
            </a:r>
            <a:r>
              <a:rPr i="1"/>
              <a:t>passage,</a:t>
            </a:r>
            <a:r>
              <a:t> how God spoke to him, saying, </a:t>
            </a:r>
            <a:r>
              <a:rPr i="1"/>
              <a:t>‘I</a:t>
            </a:r>
            <a:r>
              <a:t> am </a:t>
            </a:r>
            <a:r>
              <a:rPr i="1"/>
              <a:t>the God of Abraham, the God of Isaac, and the God of Jacob’</a:t>
            </a:r>
            <a:r>
              <a:t>? </a:t>
            </a:r>
            <a:r>
              <a:rPr baseline="31999"/>
              <a:t>27</a:t>
            </a:r>
            <a:r>
              <a:t> He is not the God of the dead, but the God of the living. You are therefore greatly mistaken.”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9"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SELF-RIGHTEOUSNESS</a:t>
            </a:r>
          </a:p>
        </p:txBody>
      </p:sp>
      <p:pic>
        <p:nvPicPr>
          <p:cNvPr id="300"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301" name="LAST WEEK"/>
          <p:cNvSpPr txBox="1"/>
          <p:nvPr/>
        </p:nvSpPr>
        <p:spPr>
          <a:xfrm>
            <a:off x="274725" y="1651931"/>
            <a:ext cx="3185876" cy="622301"/>
          </a:xfrm>
          <a:prstGeom prst="rect">
            <a:avLst/>
          </a:prstGeom>
          <a:solidFill>
            <a:srgbClr val="AB1802"/>
          </a:solidFill>
          <a:ln w="12700">
            <a:miter lim="400000"/>
          </a:ln>
          <a:effectLst>
            <a:outerShdw sx="100000" sy="100000" kx="0" ky="0" algn="b" rotWithShape="0" blurRad="177800" dist="112904"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LAST WEEK</a:t>
            </a:r>
          </a:p>
        </p:txBody>
      </p:sp>
      <p:sp>
        <p:nvSpPr>
          <p:cNvPr id="302" name="SELF RIGHTEOUSNESS is NOT the SAME THING AS RIGHTEOUSNESS…"/>
          <p:cNvSpPr txBox="1"/>
          <p:nvPr/>
        </p:nvSpPr>
        <p:spPr>
          <a:xfrm>
            <a:off x="6362802" y="1536339"/>
            <a:ext cx="6348275" cy="7924801"/>
          </a:xfrm>
          <a:prstGeom prst="rect">
            <a:avLst/>
          </a:prstGeom>
          <a:solidFill>
            <a:srgbClr val="EBEBEB"/>
          </a:solidFill>
          <a:ln w="50800">
            <a:solidFill>
              <a:srgbClr val="5A5F5E"/>
            </a:solidFill>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sz="4200"/>
            </a:pPr>
            <a:r>
              <a:t>SELF RIGHTEOUSNESS is NOT the SAME THING AS RIGHTEOUSNESS</a:t>
            </a:r>
          </a:p>
          <a:p>
            <a:pPr>
              <a:spcBef>
                <a:spcPts val="1800"/>
              </a:spcBef>
              <a:defRPr sz="4200"/>
            </a:pPr>
            <a:r>
              <a:t>The LORD Demands we be RIGHTEOUS, FAITHFUL, HOLY, OBEDIENT &amp; DILIGENT.</a:t>
            </a:r>
          </a:p>
          <a:p>
            <a:pPr>
              <a:spcBef>
                <a:spcPts val="1800"/>
              </a:spcBef>
              <a:defRPr sz="4200"/>
            </a:pPr>
            <a:r>
              <a:t>IT IS NOT WRONG TO KNOW WE ARE RIGHT - but it is ALWAYS WRONG to be PROUD of being RIGHT</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fade" transition="in">
                                      <p:cBhvr>
                                        <p:cTn id="7" dur="1500"/>
                                        <p:tgtEl>
                                          <p:spTgt spid="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2">
                                            <p:txEl>
                                              <p:pRg st="2" end="2"/>
                                            </p:txEl>
                                          </p:spTgt>
                                        </p:tgtEl>
                                        <p:attrNameLst>
                                          <p:attrName>style.visibility</p:attrName>
                                        </p:attrNameLst>
                                      </p:cBhvr>
                                      <p:to>
                                        <p:strVal val="visible"/>
                                      </p:to>
                                    </p:set>
                                    <p:animEffect filter="fade" transition="in">
                                      <p:cBhvr>
                                        <p:cTn id="12" dur="1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ph type="pic" idx="13"/>
          </p:nvPr>
        </p:nvPicPr>
        <p:blipFill>
          <a:blip r:embed="rId2">
            <a:extLst/>
          </a:blip>
          <a:srcRect l="6989" t="0" r="6989" b="0"/>
          <a:stretch>
            <a:fillRect/>
          </a:stretch>
        </p:blipFill>
        <p:spPr>
          <a:prstGeom prst="rect">
            <a:avLst/>
          </a:prstGeom>
        </p:spPr>
      </p:pic>
      <p:sp>
        <p:nvSpPr>
          <p:cNvPr id="305" name="THE DANGER OF LIBERALISM"/>
          <p:cNvSpPr txBox="1"/>
          <p:nvPr/>
        </p:nvSpPr>
        <p:spPr>
          <a:xfrm>
            <a:off x="1729333" y="194586"/>
            <a:ext cx="9546134" cy="89524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06"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7"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8" name="THE DANGER OF SELF-RIGHTEOUSNESS"/>
          <p:cNvSpPr txBox="1"/>
          <p:nvPr/>
        </p:nvSpPr>
        <p:spPr>
          <a:xfrm>
            <a:off x="692728" y="4550308"/>
            <a:ext cx="3841961" cy="153798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100">
                <a:solidFill>
                  <a:schemeClr val="accent2">
                    <a:alpha val="73664"/>
                  </a:schemeClr>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SELF-RIGHTEOUSNESS</a:t>
            </a:r>
          </a:p>
        </p:txBody>
      </p:sp>
      <p:sp>
        <p:nvSpPr>
          <p:cNvPr id="309" name="THE DANGER OF LIBERALISM"/>
          <p:cNvSpPr txBox="1"/>
          <p:nvPr/>
        </p:nvSpPr>
        <p:spPr>
          <a:xfrm>
            <a:off x="8345659" y="4285818"/>
            <a:ext cx="3494882" cy="2066961"/>
          </a:xfrm>
          <a:prstGeom prst="rect">
            <a:avLst/>
          </a:prstGeom>
          <a:ln w="12700">
            <a:miter lim="400000"/>
          </a:ln>
          <a:effectLst>
            <a:outerShdw sx="100000" sy="100000" kx="0" ky="0" algn="b" rotWithShape="0" blurRad="177800" dist="93915" dir="5400000">
              <a:srgbClr val="FFFFFF"/>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sp>
        <p:nvSpPr>
          <p:cNvPr id="310" name="From One Extreme To Another"/>
          <p:cNvSpPr txBox="1"/>
          <p:nvPr/>
        </p:nvSpPr>
        <p:spPr>
          <a:xfrm>
            <a:off x="1465777" y="8497289"/>
            <a:ext cx="10073246" cy="11045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latin typeface="Vivaldi"/>
                <a:ea typeface="Vivaldi"/>
                <a:cs typeface="Vivaldi"/>
                <a:sym typeface="Vivaldi"/>
              </a:defRPr>
            </a:lvl1pPr>
          </a:lstStyle>
          <a:p>
            <a:pPr/>
            <a:r>
              <a:t>From One Extreme To Another</a:t>
            </a:r>
          </a:p>
        </p:txBody>
      </p:sp>
      <p:pic>
        <p:nvPicPr>
          <p:cNvPr id="311" name="droppedImage.pdf" descr="droppedImage.pdf"/>
          <p:cNvPicPr>
            <a:picLocks noChangeAspect="0"/>
          </p:cNvPicPr>
          <p:nvPr/>
        </p:nvPicPr>
        <p:blipFill>
          <a:blip r:embed="rId4">
            <a:extLst/>
          </a:blip>
          <a:srcRect l="0" t="38787" r="0" b="0"/>
          <a:stretch>
            <a:fillRect/>
          </a:stretch>
        </p:blipFill>
        <p:spPr>
          <a:xfrm>
            <a:off x="4754967" y="3319949"/>
            <a:ext cx="3495002" cy="3431801"/>
          </a:xfrm>
          <a:prstGeom prst="rect">
            <a:avLst/>
          </a:prstGeom>
          <a:ln w="12700">
            <a:miter lim="400000"/>
          </a:ln>
          <a:effectLst>
            <a:outerShdw sx="100000" sy="100000" kx="0" ky="0" algn="b" rotWithShape="0" blurRad="177800" dist="406400" dir="5400000">
              <a:srgbClr val="000000">
                <a:alpha val="68000"/>
              </a:srgbClr>
            </a:outerShdw>
          </a:effectLst>
        </p:spPr>
      </p:pic>
      <p:pic>
        <p:nvPicPr>
          <p:cNvPr id="312" name="Both Are Evil" descr="Both Are Evil"/>
          <p:cNvPicPr>
            <a:picLocks noChangeAspect="0"/>
          </p:cNvPicPr>
          <p:nvPr/>
        </p:nvPicPr>
        <p:blipFill>
          <a:blip r:embed="rId5">
            <a:extLst/>
          </a:blip>
          <a:stretch>
            <a:fillRect/>
          </a:stretch>
        </p:blipFill>
        <p:spPr>
          <a:xfrm>
            <a:off x="3157710" y="2562502"/>
            <a:ext cx="6689380" cy="1447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1"/>
                                        </p:tgtEl>
                                        <p:attrNameLst>
                                          <p:attrName>style.visibility</p:attrName>
                                        </p:attrNameLst>
                                      </p:cBhvr>
                                      <p:to>
                                        <p:strVal val="visible"/>
                                      </p:to>
                                    </p:set>
                                    <p:animEffect filter="fade" transition="in">
                                      <p:cBhvr>
                                        <p:cTn id="7" dur="1500"/>
                                        <p:tgtEl>
                                          <p:spTgt spid="311"/>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12"/>
                                        </p:tgtEl>
                                        <p:attrNameLst>
                                          <p:attrName>style.visibility</p:attrName>
                                        </p:attrNameLst>
                                      </p:cBhvr>
                                      <p:to>
                                        <p:strVal val="visible"/>
                                      </p:to>
                                    </p:set>
                                    <p:animEffect filter="fade" transition="in">
                                      <p:cBhvr>
                                        <p:cTn id="11" dur="15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1"/>
      <p:bldP build="whole" bldLvl="1" animBg="1" rev="0" advAuto="0" spid="312"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image.png" descr="image.png"/>
          <p:cNvPicPr>
            <a:picLocks noChangeAspect="0"/>
          </p:cNvPicPr>
          <p:nvPr/>
        </p:nvPicPr>
        <p:blipFill>
          <a:blip r:embed="rId2">
            <a:extLst/>
          </a:blip>
          <a:stretch>
            <a:fillRect/>
          </a:stretch>
        </p:blipFill>
        <p:spPr>
          <a:xfrm>
            <a:off x="0" y="0"/>
            <a:ext cx="13007059" cy="9753600"/>
          </a:xfrm>
          <a:prstGeom prst="rect">
            <a:avLst/>
          </a:prstGeom>
          <a:ln w="12700">
            <a:miter lim="400000"/>
          </a:ln>
        </p:spPr>
      </p:pic>
      <p:sp>
        <p:nvSpPr>
          <p:cNvPr id="315" name="Don McClain"/>
          <p:cNvSpPr/>
          <p:nvPr/>
        </p:nvSpPr>
        <p:spPr>
          <a:xfrm>
            <a:off x="0" y="9321800"/>
            <a:ext cx="5003800"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000000"/>
              </a:buClr>
              <a:buFont typeface="Helvetica"/>
              <a:defRPr sz="1800">
                <a:solidFill>
                  <a:srgbClr val="000000"/>
                </a:solidFill>
                <a:uFill>
                  <a:solidFill>
                    <a:srgbClr val="000000"/>
                  </a:solidFill>
                </a:uFill>
                <a:latin typeface="Helvetica"/>
                <a:ea typeface="Helvetica"/>
                <a:cs typeface="Helvetica"/>
                <a:sym typeface="Helvetica"/>
              </a:defRPr>
            </a:lvl1pPr>
          </a:lstStyle>
          <a:p>
            <a:pPr/>
            <a:r>
              <a:t>Don McClain</a:t>
            </a:r>
          </a:p>
        </p:txBody>
      </p:sp>
      <p:sp>
        <p:nvSpPr>
          <p:cNvPr id="316" name="22"/>
          <p:cNvSpPr/>
          <p:nvPr/>
        </p:nvSpPr>
        <p:spPr>
          <a:xfrm>
            <a:off x="9969500" y="0"/>
            <a:ext cx="3048000"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r" defTabSz="1295400">
              <a:buClr>
                <a:srgbClr val="000000"/>
              </a:buClr>
              <a:buFont typeface="Arial"/>
              <a:defRPr sz="1800">
                <a:solidFill>
                  <a:srgbClr val="000000"/>
                </a:solidFill>
                <a:uFill>
                  <a:solidFill>
                    <a:srgbClr val="000000"/>
                  </a:solidFill>
                </a:uFill>
                <a:latin typeface="Arial"/>
                <a:ea typeface="Arial"/>
                <a:cs typeface="Arial"/>
                <a:sym typeface="Arial"/>
              </a:defRPr>
            </a:lvl1pPr>
          </a:lstStyle>
          <a:p>
            <a:pPr/>
            <a:r>
              <a:t>22</a:t>
            </a:r>
          </a:p>
        </p:txBody>
      </p:sp>
      <p:pic>
        <p:nvPicPr>
          <p:cNvPr id="317" name="image.png" descr="image.png"/>
          <p:cNvPicPr>
            <a:picLocks noChangeAspect="0"/>
          </p:cNvPicPr>
          <p:nvPr/>
        </p:nvPicPr>
        <p:blipFill>
          <a:blip r:embed="rId3">
            <a:extLst/>
          </a:blip>
          <a:stretch>
            <a:fillRect/>
          </a:stretch>
        </p:blipFill>
        <p:spPr>
          <a:xfrm>
            <a:off x="0" y="0"/>
            <a:ext cx="13004800" cy="97400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2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2" name="To DEFINE LIBERALISM"/>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To DEFINE LIBERALISM</a:t>
            </a:r>
          </a:p>
        </p:txBody>
      </p:sp>
      <p:sp>
        <p:nvSpPr>
          <p:cNvPr id="323" name="Liberalism (is secularly defined as);…"/>
          <p:cNvSpPr txBox="1"/>
          <p:nvPr/>
        </p:nvSpPr>
        <p:spPr>
          <a:xfrm>
            <a:off x="4239043" y="3108397"/>
            <a:ext cx="8466213"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100"/>
              </a:spcBef>
              <a:defRPr sz="4000">
                <a:latin typeface="Century Gothic"/>
                <a:ea typeface="Century Gothic"/>
                <a:cs typeface="Century Gothic"/>
                <a:sym typeface="Century Gothic"/>
              </a:defRPr>
            </a:pPr>
            <a:r>
              <a:rPr b="1" sz="4900"/>
              <a:t>Liberalism</a:t>
            </a:r>
            <a:r>
              <a:t> </a:t>
            </a:r>
            <a:r>
              <a:rPr i="1" sz="3100"/>
              <a:t>(is secularly defined as);</a:t>
            </a:r>
            <a:r>
              <a:t> </a:t>
            </a:r>
          </a:p>
          <a:p>
            <a:pPr>
              <a:spcBef>
                <a:spcPts val="2100"/>
              </a:spcBef>
              <a:defRPr sz="4000">
                <a:latin typeface="Century Gothic"/>
                <a:ea typeface="Century Gothic"/>
                <a:cs typeface="Century Gothic"/>
                <a:sym typeface="Century Gothic"/>
              </a:defRPr>
            </a:pPr>
            <a:r>
              <a:t>“A movement in modern Protestantism that emphasizes freedom from tradition and authority, the adjustment of religious beliefs to scientific conceptions, and development of spiritual capacities” </a:t>
            </a:r>
          </a:p>
          <a:p>
            <a:pPr>
              <a:spcBef>
                <a:spcPts val="2100"/>
              </a:spcBef>
              <a:defRPr sz="4000">
                <a:latin typeface="Century Gothic"/>
                <a:ea typeface="Century Gothic"/>
                <a:cs typeface="Century Gothic"/>
                <a:sym typeface="Century Gothic"/>
              </a:defRPr>
            </a:pPr>
            <a:r>
              <a:t>Dictionary.com.</a:t>
            </a:r>
          </a:p>
        </p:txBody>
      </p:sp>
      <p:pic>
        <p:nvPicPr>
          <p:cNvPr id="324" name="Image" descr="Image"/>
          <p:cNvPicPr>
            <a:picLocks noChangeAspect="1"/>
          </p:cNvPicPr>
          <p:nvPr/>
        </p:nvPicPr>
        <p:blipFill>
          <a:blip r:embed="rId3">
            <a:extLst/>
          </a:blip>
          <a:srcRect l="35" t="6799" r="38" b="34"/>
          <a:stretch>
            <a:fillRect/>
          </a:stretch>
        </p:blipFill>
        <p:spPr>
          <a:xfrm>
            <a:off x="354086" y="4470750"/>
            <a:ext cx="3656411" cy="3409039"/>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19940" y="1"/>
                </a:moveTo>
                <a:cubicBezTo>
                  <a:pt x="19899" y="-9"/>
                  <a:pt x="19857" y="27"/>
                  <a:pt x="19802" y="107"/>
                </a:cubicBezTo>
                <a:cubicBezTo>
                  <a:pt x="19628" y="358"/>
                  <a:pt x="19397" y="364"/>
                  <a:pt x="9441" y="323"/>
                </a:cubicBezTo>
                <a:lnTo>
                  <a:pt x="1081" y="286"/>
                </a:lnTo>
                <a:lnTo>
                  <a:pt x="727" y="630"/>
                </a:lnTo>
                <a:cubicBezTo>
                  <a:pt x="495" y="851"/>
                  <a:pt x="341" y="1156"/>
                  <a:pt x="288" y="1507"/>
                </a:cubicBezTo>
                <a:cubicBezTo>
                  <a:pt x="244" y="1804"/>
                  <a:pt x="161" y="2081"/>
                  <a:pt x="101" y="2120"/>
                </a:cubicBezTo>
                <a:cubicBezTo>
                  <a:pt x="49" y="2155"/>
                  <a:pt x="10" y="5747"/>
                  <a:pt x="0" y="10162"/>
                </a:cubicBezTo>
                <a:cubicBezTo>
                  <a:pt x="10" y="14689"/>
                  <a:pt x="46" y="18398"/>
                  <a:pt x="96" y="18459"/>
                </a:cubicBezTo>
                <a:cubicBezTo>
                  <a:pt x="153" y="18529"/>
                  <a:pt x="298" y="18868"/>
                  <a:pt x="417" y="19216"/>
                </a:cubicBezTo>
                <a:cubicBezTo>
                  <a:pt x="710" y="20068"/>
                  <a:pt x="1793" y="21138"/>
                  <a:pt x="2490" y="21264"/>
                </a:cubicBezTo>
                <a:cubicBezTo>
                  <a:pt x="2766" y="21314"/>
                  <a:pt x="3023" y="21408"/>
                  <a:pt x="3062" y="21475"/>
                </a:cubicBezTo>
                <a:cubicBezTo>
                  <a:pt x="3099" y="21539"/>
                  <a:pt x="6368" y="21581"/>
                  <a:pt x="10813" y="21591"/>
                </a:cubicBezTo>
                <a:cubicBezTo>
                  <a:pt x="15104" y="21581"/>
                  <a:pt x="18621" y="21542"/>
                  <a:pt x="18679" y="21488"/>
                </a:cubicBezTo>
                <a:cubicBezTo>
                  <a:pt x="18744" y="21426"/>
                  <a:pt x="19057" y="21275"/>
                  <a:pt x="19377" y="21149"/>
                </a:cubicBezTo>
                <a:cubicBezTo>
                  <a:pt x="20088" y="20868"/>
                  <a:pt x="21008" y="19856"/>
                  <a:pt x="21230" y="19113"/>
                </a:cubicBezTo>
                <a:cubicBezTo>
                  <a:pt x="21316" y="18822"/>
                  <a:pt x="21439" y="18529"/>
                  <a:pt x="21499" y="18459"/>
                </a:cubicBezTo>
                <a:cubicBezTo>
                  <a:pt x="21552" y="18398"/>
                  <a:pt x="21589" y="14794"/>
                  <a:pt x="21600" y="10325"/>
                </a:cubicBezTo>
                <a:cubicBezTo>
                  <a:pt x="21589" y="6119"/>
                  <a:pt x="21550" y="2692"/>
                  <a:pt x="21499" y="2658"/>
                </a:cubicBezTo>
                <a:cubicBezTo>
                  <a:pt x="21440" y="2619"/>
                  <a:pt x="21362" y="2254"/>
                  <a:pt x="21323" y="1851"/>
                </a:cubicBezTo>
                <a:cubicBezTo>
                  <a:pt x="21236" y="939"/>
                  <a:pt x="20772" y="123"/>
                  <a:pt x="20451" y="316"/>
                </a:cubicBezTo>
                <a:cubicBezTo>
                  <a:pt x="20294" y="410"/>
                  <a:pt x="20202" y="373"/>
                  <a:pt x="20088" y="177"/>
                </a:cubicBezTo>
                <a:cubicBezTo>
                  <a:pt x="20024" y="67"/>
                  <a:pt x="19981" y="12"/>
                  <a:pt x="19940" y="1"/>
                </a:cubicBezTo>
                <a:close/>
              </a:path>
            </a:pathLst>
          </a:custGeom>
          <a:ln w="12700">
            <a:miter lim="400000"/>
          </a:ln>
          <a:effectLst>
            <a:outerShdw sx="100000" sy="100000" kx="0" ky="0" algn="b" rotWithShape="0" blurRad="88900" dist="105471" dir="3218734">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fast" advClick="1" p14:dur="750">
        <p15:prstTrans prst="pageCurlDouble"/>
      </p:transition>
    </mc:Choice>
    <mc:Choice xmlns:p14="http://schemas.microsoft.com/office/powerpoint/2010/main" Requires="p14">
      <p:transition spd="fast" advClick="1" p14:dur="750">
        <p14:prism dir="d"/>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THE DANGER OF LIBERALISM"/>
          <p:cNvSpPr txBox="1"/>
          <p:nvPr/>
        </p:nvSpPr>
        <p:spPr>
          <a:xfrm>
            <a:off x="1729333" y="194586"/>
            <a:ext cx="954613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LIBERALISM</a:t>
            </a:r>
          </a:p>
        </p:txBody>
      </p:sp>
      <p:pic>
        <p:nvPicPr>
          <p:cNvPr id="32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9" name="To DEFINE LIBERALISM"/>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To DEFINE LIBERALISM</a:t>
            </a:r>
          </a:p>
        </p:txBody>
      </p:sp>
      <p:sp>
        <p:nvSpPr>
          <p:cNvPr id="330" name="Liberalism (is secularly defined as);…"/>
          <p:cNvSpPr txBox="1"/>
          <p:nvPr/>
        </p:nvSpPr>
        <p:spPr>
          <a:xfrm>
            <a:off x="4239043" y="3108397"/>
            <a:ext cx="8466213" cy="613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100"/>
              </a:spcBef>
              <a:defRPr sz="4000">
                <a:latin typeface="Century Gothic"/>
                <a:ea typeface="Century Gothic"/>
                <a:cs typeface="Century Gothic"/>
                <a:sym typeface="Century Gothic"/>
              </a:defRPr>
            </a:pPr>
            <a:r>
              <a:rPr b="1" sz="4900"/>
              <a:t>Liberalism</a:t>
            </a:r>
            <a:r>
              <a:t> </a:t>
            </a:r>
            <a:r>
              <a:rPr i="1" sz="3100"/>
              <a:t>(is secularly defined as);</a:t>
            </a:r>
            <a:r>
              <a:t> </a:t>
            </a:r>
          </a:p>
          <a:p>
            <a:pPr>
              <a:spcBef>
                <a:spcPts val="2100"/>
              </a:spcBef>
              <a:defRPr sz="4600">
                <a:latin typeface="Century Gothic"/>
                <a:ea typeface="Century Gothic"/>
                <a:cs typeface="Century Gothic"/>
                <a:sym typeface="Century Gothic"/>
              </a:defRPr>
            </a:pPr>
            <a:r>
              <a:t>a movement in Protestantism advocating a broad interpretation of the Bible, freedom from rigid doctrine and authoritarianism, etc.</a:t>
            </a:r>
          </a:p>
          <a:p>
            <a:pPr>
              <a:spcBef>
                <a:spcPts val="2100"/>
              </a:spcBef>
              <a:defRPr sz="2500">
                <a:latin typeface="Century Gothic"/>
                <a:ea typeface="Century Gothic"/>
                <a:cs typeface="Century Gothic"/>
                <a:sym typeface="Century Gothic"/>
              </a:defRPr>
            </a:pPr>
            <a:r>
              <a:t>Webster’s New World College Dictionary, 4th Edition. Copyright © 2010 by Houghton Mifflin Harcourt. All rights reserved.</a:t>
            </a:r>
          </a:p>
        </p:txBody>
      </p:sp>
      <p:pic>
        <p:nvPicPr>
          <p:cNvPr id="331" name="Image" descr="Image"/>
          <p:cNvPicPr>
            <a:picLocks noChangeAspect="1"/>
          </p:cNvPicPr>
          <p:nvPr/>
        </p:nvPicPr>
        <p:blipFill>
          <a:blip r:embed="rId3">
            <a:extLst/>
          </a:blip>
          <a:srcRect l="6" t="321" r="0" b="1"/>
          <a:stretch>
            <a:fillRect/>
          </a:stretch>
        </p:blipFill>
        <p:spPr>
          <a:xfrm>
            <a:off x="246419" y="3494934"/>
            <a:ext cx="3740151" cy="4908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88" y="0"/>
                </a:moveTo>
                <a:cubicBezTo>
                  <a:pt x="18984" y="0"/>
                  <a:pt x="18352" y="24"/>
                  <a:pt x="17685" y="52"/>
                </a:cubicBezTo>
                <a:cubicBezTo>
                  <a:pt x="17018" y="81"/>
                  <a:pt x="14493" y="183"/>
                  <a:pt x="12074" y="278"/>
                </a:cubicBezTo>
                <a:cubicBezTo>
                  <a:pt x="9656" y="373"/>
                  <a:pt x="7288" y="467"/>
                  <a:pt x="6812" y="487"/>
                </a:cubicBezTo>
                <a:cubicBezTo>
                  <a:pt x="5701" y="534"/>
                  <a:pt x="2823" y="649"/>
                  <a:pt x="1501" y="700"/>
                </a:cubicBezTo>
                <a:cubicBezTo>
                  <a:pt x="232" y="749"/>
                  <a:pt x="177" y="757"/>
                  <a:pt x="76" y="933"/>
                </a:cubicBezTo>
                <a:cubicBezTo>
                  <a:pt x="6" y="1053"/>
                  <a:pt x="0" y="2103"/>
                  <a:pt x="0" y="10630"/>
                </a:cubicBezTo>
                <a:cubicBezTo>
                  <a:pt x="1" y="16586"/>
                  <a:pt x="23" y="20539"/>
                  <a:pt x="60" y="20556"/>
                </a:cubicBezTo>
                <a:cubicBezTo>
                  <a:pt x="93" y="20572"/>
                  <a:pt x="142" y="20650"/>
                  <a:pt x="165" y="20730"/>
                </a:cubicBezTo>
                <a:cubicBezTo>
                  <a:pt x="246" y="21011"/>
                  <a:pt x="575" y="21335"/>
                  <a:pt x="912" y="21464"/>
                </a:cubicBezTo>
                <a:lnTo>
                  <a:pt x="1231" y="21586"/>
                </a:lnTo>
                <a:lnTo>
                  <a:pt x="11417" y="21593"/>
                </a:lnTo>
                <a:lnTo>
                  <a:pt x="21600" y="21600"/>
                </a:lnTo>
                <a:lnTo>
                  <a:pt x="21600" y="11531"/>
                </a:lnTo>
                <a:cubicBezTo>
                  <a:pt x="21600" y="11526"/>
                  <a:pt x="21600" y="11527"/>
                  <a:pt x="21600" y="11522"/>
                </a:cubicBezTo>
                <a:cubicBezTo>
                  <a:pt x="21600" y="5990"/>
                  <a:pt x="21595" y="1459"/>
                  <a:pt x="21589" y="1455"/>
                </a:cubicBezTo>
                <a:cubicBezTo>
                  <a:pt x="21582" y="1451"/>
                  <a:pt x="17030" y="1437"/>
                  <a:pt x="11472" y="1427"/>
                </a:cubicBezTo>
                <a:cubicBezTo>
                  <a:pt x="4793" y="1414"/>
                  <a:pt x="1362" y="1397"/>
                  <a:pt x="1355" y="1374"/>
                </a:cubicBezTo>
                <a:cubicBezTo>
                  <a:pt x="1347" y="1351"/>
                  <a:pt x="4558" y="1333"/>
                  <a:pt x="10887" y="1322"/>
                </a:cubicBezTo>
                <a:cubicBezTo>
                  <a:pt x="20309" y="1305"/>
                  <a:pt x="20431" y="1304"/>
                  <a:pt x="20298" y="1238"/>
                </a:cubicBezTo>
                <a:cubicBezTo>
                  <a:pt x="20224" y="1202"/>
                  <a:pt x="20051" y="1090"/>
                  <a:pt x="19913" y="990"/>
                </a:cubicBezTo>
                <a:cubicBezTo>
                  <a:pt x="19775" y="891"/>
                  <a:pt x="19575" y="751"/>
                  <a:pt x="19468" y="679"/>
                </a:cubicBezTo>
                <a:lnTo>
                  <a:pt x="19276" y="548"/>
                </a:lnTo>
                <a:lnTo>
                  <a:pt x="19276" y="281"/>
                </a:lnTo>
                <a:cubicBezTo>
                  <a:pt x="19276" y="279"/>
                  <a:pt x="19276" y="276"/>
                  <a:pt x="19276" y="274"/>
                </a:cubicBezTo>
                <a:cubicBezTo>
                  <a:pt x="19274" y="250"/>
                  <a:pt x="19268" y="234"/>
                  <a:pt x="19267" y="206"/>
                </a:cubicBezTo>
                <a:lnTo>
                  <a:pt x="19255" y="0"/>
                </a:lnTo>
                <a:lnTo>
                  <a:pt x="19088"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