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1pPr>
    <a:lvl2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2pPr>
    <a:lvl3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3pPr>
    <a:lvl4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4pPr>
    <a:lvl5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5pPr>
    <a:lvl6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6pPr>
    <a:lvl7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7pPr>
    <a:lvl8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8pPr>
    <a:lvl9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Baskerville"/>
          <a:ea typeface="Baskerville"/>
          <a:cs typeface="Baskerville"/>
        </a:font>
        <a:srgbClr val="635F51"/>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wholeTbl>
    <a:band2H>
      <a:tcTxStyle b="def" i="def"/>
      <a:tcStyle>
        <a:tcBdr/>
        <a:fill>
          <a:solidFill>
            <a:srgbClr val="FFFFFF">
              <a:alpha val="50000"/>
            </a:srgbClr>
          </a:solidFill>
        </a:fill>
      </a:tcStyle>
    </a:band2H>
    <a:firstCol>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254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Row>
  </a:tblStyle>
  <a:tblStyle styleId="{C7B018BB-80A7-4F77-B60F-C8B233D01FF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wholeTbl>
    <a:band2H>
      <a:tcTxStyle b="def" i="def"/>
      <a:tcStyle>
        <a:tcBdr/>
        <a:fill>
          <a:solidFill>
            <a:srgbClr val="E6E1C6">
              <a:alpha val="19000"/>
            </a:srgbClr>
          </a:solidFill>
        </a:fill>
      </a:tcStyle>
    </a:band2H>
    <a:firstCol>
      <a:tcTxStyle b="off" i="off">
        <a:font>
          <a:latin typeface="Baskerville"/>
          <a:ea typeface="Baskerville"/>
          <a:cs typeface="Baskerville"/>
        </a:font>
        <a:srgbClr val="635F51"/>
      </a:tcTxStyle>
      <a:tcStyle>
        <a:tcBdr>
          <a:left>
            <a:ln w="3175" cap="flat">
              <a:solidFill>
                <a:srgbClr val="766246"/>
              </a:solidFill>
              <a:prstDash val="solid"/>
              <a:miter lim="400000"/>
            </a:ln>
          </a:left>
          <a:right>
            <a:ln w="12700" cap="flat">
              <a:solidFill>
                <a:srgbClr val="766246"/>
              </a:solidFill>
              <a:prstDash val="solid"/>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firstCol>
    <a:lastRow>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25400" cap="flat">
              <a:solidFill>
                <a:srgbClr val="766246"/>
              </a:solidFill>
              <a:prstDash val="solid"/>
              <a:miter lim="400000"/>
            </a:ln>
          </a:top>
          <a:bottom>
            <a:ln w="3175"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lastRow>
    <a:firstRow>
      <a:tcTxStyle b="on" i="off">
        <a:font>
          <a:latin typeface="Baskerville SemiBold"/>
          <a:ea typeface="Baskerville SemiBold"/>
          <a:cs typeface="Baskerville SemiBold"/>
        </a:font>
        <a:srgbClr val="F3F1DF"/>
      </a:tcTxStyle>
      <a:tcStyle>
        <a:tcBdr>
          <a:left>
            <a:ln w="12700" cap="flat">
              <a:noFill/>
              <a:miter lim="400000"/>
            </a:ln>
          </a:left>
          <a:right>
            <a:ln w="12700" cap="flat">
              <a:noFill/>
              <a:miter lim="400000"/>
            </a:ln>
          </a:right>
          <a:top>
            <a:ln w="3175" cap="flat">
              <a:solidFill>
                <a:srgbClr val="766246"/>
              </a:solidFill>
              <a:prstDash val="solid"/>
              <a:miter lim="400000"/>
            </a:ln>
          </a:top>
          <a:bottom>
            <a:ln w="12700" cap="flat">
              <a:solidFill>
                <a:srgbClr val="766246"/>
              </a:solidFill>
              <a:prstDash val="solid"/>
              <a:miter lim="400000"/>
            </a:ln>
          </a:bottom>
          <a:insideH>
            <a:ln w="12700" cap="flat">
              <a:solidFill>
                <a:srgbClr val="E8E4D8"/>
              </a:solidFill>
              <a:prstDash val="solid"/>
              <a:miter lim="400000"/>
            </a:ln>
          </a:insideH>
          <a:insideV>
            <a:ln w="12700" cap="flat">
              <a:noFill/>
              <a:miter lim="400000"/>
            </a:ln>
          </a:insideV>
        </a:tcBdr>
        <a:fill>
          <a:solidFill>
            <a:schemeClr val="accent2"/>
          </a:solidFill>
        </a:fill>
      </a:tcStyle>
    </a:firstRow>
  </a:tblStyle>
  <a:tblStyle styleId="{EEE7283C-3CF3-47DC-8721-378D4A62B22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A7A698"/>
              </a:solidFill>
              <a:prstDash val="solid"/>
              <a:miter lim="400000"/>
            </a:ln>
          </a:bottom>
          <a:insideH>
            <a:ln w="12700" cap="flat">
              <a:solidFill>
                <a:srgbClr val="A7A698"/>
              </a:solidFill>
              <a:prstDash val="solid"/>
              <a:miter lim="400000"/>
            </a:ln>
          </a:insideH>
          <a:insideV>
            <a:ln w="12700" cap="flat">
              <a:noFill/>
              <a:miter lim="400000"/>
            </a:ln>
          </a:insideV>
        </a:tcBdr>
        <a:fill>
          <a:noFill/>
        </a:fill>
      </a:tcStyle>
    </a:wholeTbl>
    <a:band2H>
      <a:tcTxStyle b="def" i="def"/>
      <a:tcStyle>
        <a:tcBdr/>
        <a:fill>
          <a:solidFill>
            <a:srgbClr val="94908F">
              <a:alpha val="8000"/>
            </a:srgbClr>
          </a:solidFill>
        </a:fill>
      </a:tcStyle>
    </a:band2H>
    <a:firstCol>
      <a:tcTxStyle b="off" i="off">
        <a:font>
          <a:latin typeface="Baskerville"/>
          <a:ea typeface="Baskerville"/>
          <a:cs typeface="Baskerville"/>
        </a:font>
        <a:srgbClr val="FFFCF2"/>
      </a:tcTxStyle>
      <a:tcStyle>
        <a:tcBdr>
          <a:left>
            <a:ln w="12700" cap="flat">
              <a:solidFill>
                <a:srgbClr val="A7A698"/>
              </a:solidFill>
              <a:prstDash val="solid"/>
              <a:miter lim="400000"/>
            </a:ln>
          </a:left>
          <a:right>
            <a:ln w="12700" cap="flat">
              <a:solidFill>
                <a:srgbClr val="4C4F57"/>
              </a:solidFill>
              <a:prstDash val="solid"/>
              <a:miter lim="400000"/>
            </a:ln>
          </a:right>
          <a:top>
            <a:ln w="12700" cap="flat">
              <a:solidFill>
                <a:srgbClr val="727264"/>
              </a:solidFill>
              <a:prstDash val="solid"/>
              <a:miter lim="400000"/>
            </a:ln>
          </a:top>
          <a:bottom>
            <a:ln w="12700" cap="flat">
              <a:solidFill>
                <a:srgbClr val="727264"/>
              </a:solidFill>
              <a:prstDash val="solid"/>
              <a:miter lim="400000"/>
            </a:ln>
          </a:bottom>
          <a:insideH>
            <a:ln w="12700" cap="flat">
              <a:solidFill>
                <a:srgbClr val="727264"/>
              </a:solidFill>
              <a:prstDash val="solid"/>
              <a:miter lim="400000"/>
            </a:ln>
          </a:insideH>
          <a:insideV>
            <a:ln w="12700" cap="flat">
              <a:solidFill>
                <a:srgbClr val="727264"/>
              </a:solidFill>
              <a:prstDash val="solid"/>
              <a:miter lim="400000"/>
            </a:ln>
          </a:insideV>
        </a:tcBdr>
        <a:fill>
          <a:no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4C4F57"/>
              </a:solidFill>
              <a:prstDash val="solid"/>
              <a:miter lim="400000"/>
            </a:ln>
          </a:top>
          <a:bottom>
            <a:ln w="12700" cap="flat">
              <a:solidFill>
                <a:srgbClr val="A7A698"/>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4C4F57"/>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n" i="off">
        <a:font>
          <a:latin typeface="Baskerville SemiBold"/>
          <a:ea typeface="Baskerville SemiBold"/>
          <a:cs typeface="Baskerville SemiBold"/>
        </a:font>
        <a:srgbClr val="6F6A5A"/>
      </a:tcTxStyle>
      <a:tcStyle>
        <a:tcBdr>
          <a:left>
            <a:ln w="12700" cap="flat">
              <a:solidFill>
                <a:srgbClr val="5F5857"/>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solidFill>
                <a:srgbClr val="A29A85"/>
              </a:solidFill>
              <a:prstDash val="solid"/>
              <a:miter lim="400000"/>
            </a:ln>
          </a:insideV>
        </a:tcBdr>
        <a:fill>
          <a:solidFill>
            <a:srgbClr val="E8E4D8"/>
          </a:solid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353030"/>
              </a:solidFill>
              <a:prstDash val="solid"/>
              <a:miter lim="400000"/>
            </a:ln>
          </a:top>
          <a:bottom>
            <a:ln w="12700" cap="flat">
              <a:solidFill>
                <a:srgbClr val="5F5857"/>
              </a:solidFill>
              <a:prstDash val="solid"/>
              <a:miter lim="400000"/>
            </a:ln>
          </a:bottom>
          <a:insideH>
            <a:ln w="12700" cap="flat">
              <a:solidFill>
                <a:srgbClr val="494242"/>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solidFill>
                <a:srgbClr val="F1EEE5"/>
              </a:solidFill>
              <a:prstDash val="solid"/>
              <a:miter lim="400000"/>
            </a:ln>
          </a:bottom>
          <a:insideH>
            <a:ln w="12700" cap="flat">
              <a:solidFill>
                <a:srgbClr val="D9CFB2"/>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Baskerville"/>
          <a:ea typeface="Baskerville"/>
          <a:cs typeface="Baskerville"/>
        </a:font>
        <a:srgbClr val="5F5857"/>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CBC7C7"/>
          </a:solidFill>
        </a:fill>
      </a:tcStyle>
    </a:wholeTbl>
    <a:band2H>
      <a:tcTxStyle b="def" i="def"/>
      <a:tcStyle>
        <a:tcBdr/>
        <a:fill>
          <a:solidFill>
            <a:srgbClr val="DED9DA"/>
          </a:solidFill>
        </a:fill>
      </a:tcStyle>
    </a:band2H>
    <a:firstCol>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5F5857"/>
          </a:solidFill>
        </a:fill>
      </a:tcStyle>
    </a:firstCol>
    <a:la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lastRow>
    <a:fir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firstRow>
  </a:tblStyle>
  <a:tblStyle styleId="{2708684C-4D16-4618-839F-0558EEFCDFE6}"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solidFill>
            <a:srgbClr val="FFFFFF">
              <a:alpha val="64999"/>
            </a:srgbClr>
          </a:solidFill>
        </a:fill>
      </a:tcStyle>
    </a:wholeTbl>
    <a:band2H>
      <a:tcTxStyle b="def" i="def"/>
      <a:tcStyle>
        <a:tcBdr/>
        <a:fill>
          <a:solidFill>
            <a:srgbClr val="FFFFFF"/>
          </a:solidFill>
        </a:fill>
      </a:tcStyle>
    </a:band2H>
    <a:firstCol>
      <a:tcTxStyle b="on" i="off">
        <a:font>
          <a:latin typeface="Baskerville SemiBold"/>
          <a:ea typeface="Baskerville SemiBold"/>
          <a:cs typeface="Baskerville SemiBold"/>
        </a:font>
        <a:srgbClr val="6F6A5A"/>
      </a:tcTxStyle>
      <a:tcStyle>
        <a:tcBdr>
          <a:left>
            <a:ln w="12700" cap="flat">
              <a:solidFill>
                <a:srgbClr val="A09C9C"/>
              </a:solidFill>
              <a:prstDash val="solid"/>
              <a:miter lim="400000"/>
            </a:ln>
          </a:left>
          <a:right>
            <a:ln w="12700" cap="flat">
              <a:solidFill>
                <a:srgbClr val="A09C9C"/>
              </a:solidFill>
              <a:prstDash val="solid"/>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solidFill>
                <a:srgbClr val="A09C9C"/>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p:nvPr>
            <p:ph type="sldImg"/>
          </p:nvPr>
        </p:nvSpPr>
        <p:spPr>
          <a:xfrm>
            <a:off x="1143000" y="685800"/>
            <a:ext cx="4572000" cy="3429000"/>
          </a:xfrm>
          <a:prstGeom prst="rect">
            <a:avLst/>
          </a:prstGeom>
        </p:spPr>
        <p:txBody>
          <a:bodyPr/>
          <a:lstStyle/>
          <a:p>
            <a:pPr/>
          </a:p>
        </p:txBody>
      </p:sp>
      <p:sp>
        <p:nvSpPr>
          <p:cNvPr id="199" name="Shape 19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1" name="Shape 321"/>
          <p:cNvSpPr/>
          <p:nvPr>
            <p:ph type="sldImg"/>
          </p:nvPr>
        </p:nvSpPr>
        <p:spPr>
          <a:prstGeom prst="rect">
            <a:avLst/>
          </a:prstGeom>
        </p:spPr>
        <p:txBody>
          <a:bodyPr/>
          <a:lstStyle/>
          <a:p>
            <a:pPr/>
          </a:p>
        </p:txBody>
      </p:sp>
      <p:sp>
        <p:nvSpPr>
          <p:cNvPr id="322" name="Shape 322"/>
          <p:cNvSpPr/>
          <p:nvPr>
            <p:ph type="body" sz="quarter" idx="1"/>
          </p:nvPr>
        </p:nvSpPr>
        <p:spPr>
          <a:prstGeom prst="rect">
            <a:avLst/>
          </a:prstGeom>
        </p:spPr>
        <p:txBody>
          <a:bodyPr/>
          <a:lstStyle/>
          <a:p>
            <a:pPr/>
            <a:r>
              <a:t>The kingdom prophesied</a:t>
            </a:r>
          </a:p>
          <a:p>
            <a:pPr/>
            <a:r>
              <a:t>By God through His patriarchs – Gen. 49:10</a:t>
            </a:r>
          </a:p>
          <a:p>
            <a:pPr/>
            <a:r>
              <a:t>By God through His oral prophets – 2 Sam. 7:12-16</a:t>
            </a:r>
          </a:p>
          <a:p>
            <a:pPr/>
            <a:r>
              <a:t>By God through His writing prophets – Dan. 2:44; 7:13-14; Isa. 9:7; Ezek. 21:25-27; Zech. 9:9</a:t>
            </a:r>
          </a:p>
          <a:p>
            <a:pPr/>
            <a:r>
              <a:t>By God through His angels – Luke 1:32-33</a:t>
            </a:r>
          </a:p>
          <a:p>
            <a:pPr/>
            <a:r>
              <a:t>By God through John the Baptist – Mt. 3:2</a:t>
            </a:r>
          </a:p>
          <a:p>
            <a:pPr/>
            <a:r>
              <a:t>By God through His apostles – Mt. 10:7; Lk. 9:2</a:t>
            </a:r>
          </a:p>
          <a:p>
            <a:pPr/>
            <a:r>
              <a:t>By God through His disciples – Luke 10:9</a:t>
            </a:r>
          </a:p>
          <a:p>
            <a:pPr/>
            <a:r>
              <a:t>By God through His Son, Jesus – Mt. 4:17, 23; 5:3, 10, 19-20; 6:10, 33; 7:21; 9:35; 13:11, 19, 24, 31, 33, 44, 45, 47, 52; 16:19, 28; 18:3, 4, 23; 19:14; 20:1; 21:5; 22:2; 25:1, 14, 34, 40; 26:29; 27:11, 37</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tif"/></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2.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tif"/><Relationship Id="rId4" Type="http://schemas.openxmlformats.org/officeDocument/2006/relationships/image" Target="../media/image4.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1016000" y="2032000"/>
            <a:ext cx="10972800" cy="32258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12" name="Body Level One…"/>
          <p:cNvSpPr txBox="1"/>
          <p:nvPr>
            <p:ph type="body" sz="quarter" idx="1"/>
          </p:nvPr>
        </p:nvSpPr>
        <p:spPr>
          <a:xfrm>
            <a:off x="1016000" y="5359400"/>
            <a:ext cx="10972800" cy="1231900"/>
          </a:xfrm>
          <a:prstGeom prst="rect">
            <a:avLst/>
          </a:prstGeom>
        </p:spPr>
        <p:txBody>
          <a:bodyPr anchor="t"/>
          <a:lstStyle>
            <a:lvl1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596900"/>
          </a:xfrm>
          <a:prstGeom prst="rect">
            <a:avLst/>
          </a:prstGeom>
        </p:spPr>
        <p:txBody>
          <a:bodyPr anchor="t">
            <a:spAutoFit/>
          </a:bodyPr>
          <a:lstStyle>
            <a:lvl1pPr marL="0" indent="0" algn="ctr">
              <a:spcBef>
                <a:spcPts val="0"/>
              </a:spcBef>
              <a:buSzTx/>
              <a:buNone/>
              <a:defRPr sz="3400">
                <a:solidFill>
                  <a:srgbClr val="A29A85"/>
                </a:solidFill>
              </a:defRPr>
            </a:lvl1pPr>
          </a:lstStyle>
          <a:p>
            <a:pPr/>
            <a:r>
              <a:t>-Johnny Appleseed</a:t>
            </a:r>
          </a:p>
        </p:txBody>
      </p:sp>
      <p:sp>
        <p:nvSpPr>
          <p:cNvPr id="94" name="“Type a quote here.”"/>
          <p:cNvSpPr txBox="1"/>
          <p:nvPr>
            <p:ph type="body" sz="quarter" idx="14"/>
          </p:nvPr>
        </p:nvSpPr>
        <p:spPr>
          <a:xfrm>
            <a:off x="1270000" y="4210050"/>
            <a:ext cx="10464800" cy="800100"/>
          </a:xfrm>
          <a:prstGeom prst="rect">
            <a:avLst/>
          </a:prstGeom>
        </p:spPr>
        <p:txBody>
          <a:bodyPr>
            <a:spAutoFit/>
          </a:bodyPr>
          <a:lstStyle>
            <a:lvl1pPr marL="0" indent="0" algn="ctr">
              <a:spcBef>
                <a:spcPts val="3800"/>
              </a:spcBef>
              <a:buSzTx/>
              <a:buNone/>
              <a:defRPr i="1" sz="4800">
                <a:latin typeface="Baskerville SemiBold"/>
                <a:ea typeface="Baskerville SemiBold"/>
                <a:cs typeface="Baskerville SemiBold"/>
                <a:sym typeface="Baskerville SemiBold"/>
              </a:defRPr>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157638500_2257x3000.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17" name="Image" descr="Image"/>
          <p:cNvPicPr>
            <a:picLocks noChangeAspect="0"/>
          </p:cNvPicPr>
          <p:nvPr/>
        </p:nvPicPr>
        <p:blipFill>
          <a:blip r:embed="rId3">
            <a:extLst/>
          </a:blip>
          <a:stretch>
            <a:fillRect/>
          </a:stretch>
        </p:blipFill>
        <p:spPr>
          <a:xfrm>
            <a:off x="-1" y="6458"/>
            <a:ext cx="13004801" cy="9753384"/>
          </a:xfrm>
          <a:prstGeom prst="rect">
            <a:avLst/>
          </a:prstGeom>
          <a:ln w="12700">
            <a:miter lim="400000"/>
          </a:ln>
        </p:spPr>
      </p:pic>
      <p:sp>
        <p:nvSpPr>
          <p:cNvPr id="118" name="Slide Number"/>
          <p:cNvSpPr txBox="1"/>
          <p:nvPr>
            <p:ph type="sldNum" sz="quarter" idx="2"/>
          </p:nvPr>
        </p:nvSpPr>
        <p:spPr>
          <a:xfrm>
            <a:off x="6311798" y="9245600"/>
            <a:ext cx="368504" cy="3810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buClrTx/>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26" name="Slide Number"/>
          <p:cNvSpPr txBox="1"/>
          <p:nvPr>
            <p:ph type="sldNum" sz="quarter" idx="2"/>
          </p:nvPr>
        </p:nvSpPr>
        <p:spPr>
          <a:xfrm>
            <a:off x="6352743" y="9474200"/>
            <a:ext cx="312014" cy="299822"/>
          </a:xfrm>
          <a:prstGeom prst="rect">
            <a:avLst/>
          </a:prstGeom>
        </p:spPr>
        <p:txBody>
          <a:bodyPr>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3"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buClrTx/>
              <a:defRPr sz="1200">
                <a:solidFill>
                  <a:srgbClr val="000000"/>
                </a:solidFill>
                <a:latin typeface="Helvetica"/>
                <a:ea typeface="Helvetica"/>
                <a:cs typeface="Helvetica"/>
                <a:sym typeface="Helvetica"/>
              </a:defRPr>
            </a:pPr>
          </a:p>
        </p:txBody>
      </p:sp>
      <p:sp>
        <p:nvSpPr>
          <p:cNvPr id="134" name="Title Text"/>
          <p:cNvSpPr txBox="1"/>
          <p:nvPr>
            <p:ph type="title"/>
          </p:nvPr>
        </p:nvSpPr>
        <p:spPr>
          <a:xfrm>
            <a:off x="1270000" y="254000"/>
            <a:ext cx="10464800" cy="1714500"/>
          </a:xfrm>
          <a:prstGeom prst="rect">
            <a:avLst/>
          </a:prstGeom>
        </p:spPr>
        <p:txBody>
          <a:bodyPr anchor="b"/>
          <a:lstStyle>
            <a:lvl1pPr>
              <a:defRPr sz="6400">
                <a:solidFill>
                  <a:srgbClr val="000000"/>
                </a:solidFill>
              </a:defRPr>
            </a:lvl1pPr>
          </a:lstStyle>
          <a:p>
            <a:pPr/>
            <a:r>
              <a:t>Title Text</a:t>
            </a:r>
          </a:p>
        </p:txBody>
      </p:sp>
      <p:sp>
        <p:nvSpPr>
          <p:cNvPr id="135" name="Slide Number"/>
          <p:cNvSpPr txBox="1"/>
          <p:nvPr>
            <p:ph type="sldNum" sz="quarter" idx="2"/>
          </p:nvPr>
        </p:nvSpPr>
        <p:spPr>
          <a:xfrm>
            <a:off x="6324600" y="9220200"/>
            <a:ext cx="342900" cy="406400"/>
          </a:xfrm>
          <a:prstGeom prst="rect">
            <a:avLst/>
          </a:prstGeom>
        </p:spPr>
        <p:txBody>
          <a:bodyPr>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Slide Number"/>
          <p:cNvSpPr txBox="1"/>
          <p:nvPr>
            <p:ph type="sldNum" sz="quarter" idx="2"/>
          </p:nvPr>
        </p:nvSpPr>
        <p:spPr>
          <a:xfrm>
            <a:off x="12536220" y="9309100"/>
            <a:ext cx="312015" cy="312343"/>
          </a:xfrm>
          <a:prstGeom prst="rect">
            <a:avLst/>
          </a:prstGeom>
        </p:spPr>
        <p:txBody>
          <a:bodyPr>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9"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50" name="Title Text"/>
          <p:cNvSpPr txBox="1"/>
          <p:nvPr>
            <p:ph type="title"/>
          </p:nvPr>
        </p:nvSpPr>
        <p:spPr>
          <a:xfrm>
            <a:off x="1079500" y="152400"/>
            <a:ext cx="10845800" cy="2095500"/>
          </a:xfrm>
          <a:prstGeom prst="rect">
            <a:avLst/>
          </a:prstGeom>
        </p:spPr>
        <p:txBody>
          <a:bodyPr/>
          <a:lstStyle>
            <a:lvl1pPr>
              <a:defRPr sz="7000">
                <a:solidFill>
                  <a:srgbClr val="FFFFFF"/>
                </a:solidFill>
                <a:latin typeface="American Typewriter"/>
                <a:ea typeface="American Typewriter"/>
                <a:cs typeface="American Typewriter"/>
                <a:sym typeface="American Typewriter"/>
              </a:defRPr>
            </a:lvl1pPr>
          </a:lstStyle>
          <a:p>
            <a:pPr/>
            <a:r>
              <a:t>Title Text</a:t>
            </a:r>
          </a:p>
        </p:txBody>
      </p:sp>
      <p:sp>
        <p:nvSpPr>
          <p:cNvPr id="151" name="Body Level One…"/>
          <p:cNvSpPr txBox="1"/>
          <p:nvPr>
            <p:ph type="body" idx="1"/>
          </p:nvPr>
        </p:nvSpPr>
        <p:spPr>
          <a:xfrm>
            <a:off x="1079500" y="2527300"/>
            <a:ext cx="10845800" cy="6108700"/>
          </a:xfrm>
          <a:prstGeom prst="rect">
            <a:avLst/>
          </a:prstGeom>
        </p:spPr>
        <p:txBody>
          <a:bodyPr/>
          <a:lstStyle>
            <a:lvl1pPr marL="904390" indent="-561490">
              <a:spcBef>
                <a:spcPts val="3200"/>
              </a:spcBef>
              <a:buClrTx/>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ClrTx/>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ClrTx/>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ClrTx/>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ClrTx/>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52" name="Slide Number"/>
          <p:cNvSpPr txBox="1"/>
          <p:nvPr>
            <p:ph type="sldNum" sz="quarter" idx="2"/>
          </p:nvPr>
        </p:nvSpPr>
        <p:spPr>
          <a:xfrm>
            <a:off x="6311900" y="9080500"/>
            <a:ext cx="384506" cy="368300"/>
          </a:xfrm>
          <a:prstGeom prst="rect">
            <a:avLst/>
          </a:prstGeom>
        </p:spPr>
        <p:txBody>
          <a:bodyPr>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9"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60" name="Title Text"/>
          <p:cNvSpPr txBox="1"/>
          <p:nvPr>
            <p:ph type="title"/>
          </p:nvPr>
        </p:nvSpPr>
        <p:spPr>
          <a:xfrm>
            <a:off x="1270000" y="635000"/>
            <a:ext cx="10464800" cy="2108200"/>
          </a:xfrm>
          <a:prstGeom prst="rect">
            <a:avLst/>
          </a:prstGeom>
        </p:spPr>
        <p:txBody>
          <a:bodyPr/>
          <a:lstStyle>
            <a:lvl1pPr algn="l">
              <a:defRPr sz="7200">
                <a:solidFill>
                  <a:srgbClr val="3E231A"/>
                </a:solidFill>
                <a:latin typeface="Papyrus"/>
                <a:ea typeface="Papyrus"/>
                <a:cs typeface="Papyrus"/>
                <a:sym typeface="Papyrus"/>
              </a:defRPr>
            </a:lvl1pPr>
          </a:lstStyle>
          <a:p>
            <a:pPr/>
            <a:r>
              <a:t>Title Text</a:t>
            </a:r>
          </a:p>
        </p:txBody>
      </p:sp>
      <p:sp>
        <p:nvSpPr>
          <p:cNvPr id="161" name="Body Level One…"/>
          <p:cNvSpPr txBox="1"/>
          <p:nvPr>
            <p:ph type="body" idx="1"/>
          </p:nvPr>
        </p:nvSpPr>
        <p:spPr>
          <a:xfrm>
            <a:off x="1270000" y="2819400"/>
            <a:ext cx="10464800" cy="5842000"/>
          </a:xfrm>
          <a:prstGeom prst="rect">
            <a:avLst/>
          </a:prstGeom>
        </p:spPr>
        <p:txBody>
          <a:bodyPr/>
          <a:lstStyle>
            <a:lvl1pPr marL="863600" indent="-558800">
              <a:spcBef>
                <a:spcPts val="1200"/>
              </a:spcBef>
              <a:buClrTx/>
              <a:buSzPct val="30000"/>
              <a:buBlip>
                <a:blip r:embed="rId4"/>
              </a:buBlip>
              <a:defRPr sz="4200">
                <a:solidFill>
                  <a:srgbClr val="3E231A"/>
                </a:solidFill>
                <a:latin typeface="Papyrus"/>
                <a:ea typeface="Papyrus"/>
                <a:cs typeface="Papyrus"/>
                <a:sym typeface="Papyrus"/>
              </a:defRPr>
            </a:lvl1pPr>
            <a:lvl2pPr marL="1562100" indent="-558800">
              <a:spcBef>
                <a:spcPts val="1200"/>
              </a:spcBef>
              <a:buClrTx/>
              <a:buSzPct val="30000"/>
              <a:buBlip>
                <a:blip r:embed="rId4"/>
              </a:buBlip>
              <a:defRPr sz="4200">
                <a:solidFill>
                  <a:srgbClr val="3E231A"/>
                </a:solidFill>
                <a:latin typeface="Papyrus"/>
                <a:ea typeface="Papyrus"/>
                <a:cs typeface="Papyrus"/>
                <a:sym typeface="Papyrus"/>
              </a:defRPr>
            </a:lvl2pPr>
            <a:lvl3pPr marL="2273300" indent="-558800">
              <a:spcBef>
                <a:spcPts val="1200"/>
              </a:spcBef>
              <a:buClrTx/>
              <a:buSzPct val="30000"/>
              <a:buBlip>
                <a:blip r:embed="rId4"/>
              </a:buBlip>
              <a:defRPr sz="4200">
                <a:solidFill>
                  <a:srgbClr val="3E231A"/>
                </a:solidFill>
                <a:latin typeface="Papyrus"/>
                <a:ea typeface="Papyrus"/>
                <a:cs typeface="Papyrus"/>
                <a:sym typeface="Papyrus"/>
              </a:defRPr>
            </a:lvl3pPr>
            <a:lvl4pPr marL="2984500" indent="-558800">
              <a:spcBef>
                <a:spcPts val="1200"/>
              </a:spcBef>
              <a:buClrTx/>
              <a:buSzPct val="30000"/>
              <a:buBlip>
                <a:blip r:embed="rId4"/>
              </a:buBlip>
              <a:defRPr sz="4200">
                <a:solidFill>
                  <a:srgbClr val="3E231A"/>
                </a:solidFill>
                <a:latin typeface="Papyrus"/>
                <a:ea typeface="Papyrus"/>
                <a:cs typeface="Papyrus"/>
                <a:sym typeface="Papyrus"/>
              </a:defRPr>
            </a:lvl4pPr>
            <a:lvl5pPr marL="3708400" indent="-558800">
              <a:spcBef>
                <a:spcPts val="1200"/>
              </a:spcBef>
              <a:buClrTx/>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62" name="Slide Number"/>
          <p:cNvSpPr txBox="1"/>
          <p:nvPr>
            <p:ph type="sldNum" sz="quarter" idx="2"/>
          </p:nvPr>
        </p:nvSpPr>
        <p:spPr>
          <a:xfrm>
            <a:off x="6337300" y="9296400"/>
            <a:ext cx="323478" cy="457200"/>
          </a:xfrm>
          <a:prstGeom prst="rect">
            <a:avLst/>
          </a:prstGeom>
        </p:spPr>
        <p:txBody>
          <a:bodyPr>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69" name="Body Level One…"/>
          <p:cNvSpPr txBox="1"/>
          <p:nvPr>
            <p:ph type="body" idx="1"/>
          </p:nvPr>
        </p:nvSpPr>
        <p:spPr>
          <a:xfrm>
            <a:off x="1270000" y="1270000"/>
            <a:ext cx="10464800" cy="7213600"/>
          </a:xfrm>
          <a:prstGeom prst="rect">
            <a:avLst/>
          </a:prstGeom>
        </p:spPr>
        <p:txBody>
          <a:bodyPr/>
          <a:lstStyle>
            <a:lvl1pPr marL="889000" indent="-571500">
              <a:spcBef>
                <a:spcPts val="4800"/>
              </a:spcBef>
              <a:buClrTx/>
              <a:buSzPct val="171000"/>
              <a:defRPr sz="4200">
                <a:solidFill>
                  <a:srgbClr val="FFFFFF"/>
                </a:solidFill>
                <a:latin typeface="Gill Sans"/>
                <a:ea typeface="Gill Sans"/>
                <a:cs typeface="Gill Sans"/>
                <a:sym typeface="Gill Sans"/>
              </a:defRPr>
            </a:lvl1pPr>
            <a:lvl2pPr marL="1333500" indent="-571500">
              <a:spcBef>
                <a:spcPts val="4800"/>
              </a:spcBef>
              <a:buClrTx/>
              <a:buSzPct val="171000"/>
              <a:defRPr sz="4200">
                <a:solidFill>
                  <a:srgbClr val="FFFFFF"/>
                </a:solidFill>
                <a:latin typeface="Gill Sans"/>
                <a:ea typeface="Gill Sans"/>
                <a:cs typeface="Gill Sans"/>
                <a:sym typeface="Gill Sans"/>
              </a:defRPr>
            </a:lvl2pPr>
            <a:lvl3pPr marL="1778000" indent="-571500">
              <a:spcBef>
                <a:spcPts val="4800"/>
              </a:spcBef>
              <a:buClrTx/>
              <a:buSzPct val="171000"/>
              <a:defRPr sz="4200">
                <a:solidFill>
                  <a:srgbClr val="FFFFFF"/>
                </a:solidFill>
                <a:latin typeface="Gill Sans"/>
                <a:ea typeface="Gill Sans"/>
                <a:cs typeface="Gill Sans"/>
                <a:sym typeface="Gill Sans"/>
              </a:defRPr>
            </a:lvl3pPr>
            <a:lvl4pPr marL="2222500" indent="-571500">
              <a:spcBef>
                <a:spcPts val="4800"/>
              </a:spcBef>
              <a:buClrTx/>
              <a:buSzPct val="171000"/>
              <a:defRPr sz="4200">
                <a:solidFill>
                  <a:srgbClr val="FFFFFF"/>
                </a:solidFill>
                <a:latin typeface="Gill Sans"/>
                <a:ea typeface="Gill Sans"/>
                <a:cs typeface="Gill Sans"/>
                <a:sym typeface="Gill Sans"/>
              </a:defRPr>
            </a:lvl4pPr>
            <a:lvl5pPr marL="2667000" indent="-571500">
              <a:spcBef>
                <a:spcPts val="4800"/>
              </a:spcBef>
              <a:buClrTx/>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70" name="Slide Number"/>
          <p:cNvSpPr txBox="1"/>
          <p:nvPr>
            <p:ph type="sldNum" sz="quarter" idx="2"/>
          </p:nvPr>
        </p:nvSpPr>
        <p:spPr>
          <a:xfrm>
            <a:off x="6324600" y="9258300"/>
            <a:ext cx="342900" cy="368300"/>
          </a:xfrm>
          <a:prstGeom prst="rect">
            <a:avLst/>
          </a:prstGeom>
        </p:spPr>
        <p:txBody>
          <a:bodyPr>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
          <p:cNvSpPr/>
          <p:nvPr>
            <p:ph type="pic" sz="half" idx="13"/>
          </p:nvPr>
        </p:nvSpPr>
        <p:spPr>
          <a:xfrm>
            <a:off x="2819400" y="1257300"/>
            <a:ext cx="7366000" cy="5372100"/>
          </a:xfrm>
          <a:prstGeom prst="rect">
            <a:avLst/>
          </a:prstGeom>
          <a:ln w="9525">
            <a:round/>
          </a:ln>
        </p:spPr>
        <p:txBody>
          <a:bodyPr lIns="91439" tIns="45719" rIns="91439" bIns="45719" anchor="t">
            <a:noAutofit/>
          </a:bodyPr>
          <a:lstStyle/>
          <a:p>
            <a:pPr/>
          </a:p>
        </p:txBody>
      </p:sp>
      <p:sp>
        <p:nvSpPr>
          <p:cNvPr id="21" name="Title Text"/>
          <p:cNvSpPr txBox="1"/>
          <p:nvPr>
            <p:ph type="title"/>
          </p:nvPr>
        </p:nvSpPr>
        <p:spPr>
          <a:xfrm>
            <a:off x="1028700" y="6743700"/>
            <a:ext cx="10972800" cy="15240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22" name="Body Level One…"/>
          <p:cNvSpPr txBox="1"/>
          <p:nvPr>
            <p:ph type="body" sz="quarter" idx="1"/>
          </p:nvPr>
        </p:nvSpPr>
        <p:spPr>
          <a:xfrm>
            <a:off x="1028700" y="8255000"/>
            <a:ext cx="10972800" cy="1193800"/>
          </a:xfrm>
          <a:prstGeom prst="rect">
            <a:avLst/>
          </a:prstGeom>
        </p:spPr>
        <p:txBody>
          <a:bodyPr anchor="t"/>
          <a:lstStyle>
            <a:lvl1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7" name="Slide Number"/>
          <p:cNvSpPr txBox="1"/>
          <p:nvPr>
            <p:ph type="sldNum" sz="quarter" idx="2"/>
          </p:nvPr>
        </p:nvSpPr>
        <p:spPr>
          <a:xfrm>
            <a:off x="6311798" y="9255150"/>
            <a:ext cx="368504" cy="374600"/>
          </a:xfrm>
          <a:prstGeom prst="rect">
            <a:avLst/>
          </a:prstGeom>
        </p:spPr>
        <p:txBody>
          <a:bodyPr anchor="ctr"/>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84" name="Slide Number"/>
          <p:cNvSpPr txBox="1"/>
          <p:nvPr>
            <p:ph type="sldNum" sz="quarter" idx="2"/>
          </p:nvPr>
        </p:nvSpPr>
        <p:spPr>
          <a:xfrm>
            <a:off x="11957539" y="8882097"/>
            <a:ext cx="397022" cy="389271"/>
          </a:xfrm>
          <a:prstGeom prst="rect">
            <a:avLst/>
          </a:prstGeom>
        </p:spPr>
        <p:txBody>
          <a:bodyPr lIns="65023" tIns="65023" rIns="65023" bIns="65023"/>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1"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92" name="Slide Number"/>
          <p:cNvSpPr txBox="1"/>
          <p:nvPr>
            <p:ph type="sldNum" sz="quarter" idx="2"/>
          </p:nvPr>
        </p:nvSpPr>
        <p:spPr>
          <a:xfrm>
            <a:off x="6311798" y="9255150"/>
            <a:ext cx="368504" cy="374600"/>
          </a:xfrm>
          <a:prstGeom prst="rect">
            <a:avLst/>
          </a:prstGeom>
        </p:spPr>
        <p:txBody>
          <a:bodyPr anchor="ctr"/>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Title Text"/>
          <p:cNvSpPr txBox="1"/>
          <p:nvPr>
            <p:ph type="title"/>
          </p:nvPr>
        </p:nvSpPr>
        <p:spPr>
          <a:xfrm>
            <a:off x="1016000" y="3263900"/>
            <a:ext cx="10972800" cy="3225800"/>
          </a:xfrm>
          <a:prstGeom prst="rect">
            <a:avLst/>
          </a:prstGeom>
        </p:spPr>
        <p:txBody>
          <a:bodyPr/>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3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Image"/>
          <p:cNvSpPr/>
          <p:nvPr>
            <p:ph type="pic" sz="quarter" idx="13"/>
          </p:nvPr>
        </p:nvSpPr>
        <p:spPr>
          <a:xfrm>
            <a:off x="7664450" y="2044700"/>
            <a:ext cx="4267200" cy="5638800"/>
          </a:xfrm>
          <a:prstGeom prst="rect">
            <a:avLst/>
          </a:prstGeom>
          <a:ln w="9525">
            <a:round/>
          </a:ln>
        </p:spPr>
        <p:txBody>
          <a:bodyPr lIns="91439" tIns="45719" rIns="91439" bIns="45719" anchor="t">
            <a:noAutofit/>
          </a:bodyPr>
          <a:lstStyle/>
          <a:p>
            <a:pPr/>
          </a:p>
        </p:txBody>
      </p:sp>
      <p:sp>
        <p:nvSpPr>
          <p:cNvPr id="39" name="Title Text"/>
          <p:cNvSpPr txBox="1"/>
          <p:nvPr>
            <p:ph type="title"/>
          </p:nvPr>
        </p:nvSpPr>
        <p:spPr>
          <a:xfrm>
            <a:off x="762000" y="2311400"/>
            <a:ext cx="6324600" cy="31877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40" name="Body Level One…"/>
          <p:cNvSpPr txBox="1"/>
          <p:nvPr>
            <p:ph type="body" sz="quarter" idx="1"/>
          </p:nvPr>
        </p:nvSpPr>
        <p:spPr>
          <a:xfrm>
            <a:off x="762000" y="5626100"/>
            <a:ext cx="6324600" cy="3238500"/>
          </a:xfrm>
          <a:prstGeom prst="rect">
            <a:avLst/>
          </a:prstGeom>
        </p:spPr>
        <p:txBody>
          <a:bodyPr anchor="t"/>
          <a:lstStyle>
            <a:lvl1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xfrm>
            <a:off x="1016000" y="2768600"/>
            <a:ext cx="109728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quarter" idx="13"/>
          </p:nvPr>
        </p:nvSpPr>
        <p:spPr>
          <a:xfrm>
            <a:off x="7410450" y="2806700"/>
            <a:ext cx="4267200" cy="5638800"/>
          </a:xfrm>
          <a:prstGeom prst="rect">
            <a:avLst/>
          </a:prstGeom>
          <a:ln w="9525">
            <a:round/>
          </a:ln>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016000" y="2768600"/>
            <a:ext cx="5486400" cy="5715000"/>
          </a:xfrm>
          <a:prstGeom prst="rect">
            <a:avLst/>
          </a:prstGeom>
        </p:spPr>
        <p:txBody>
          <a:bodyPr/>
          <a:lstStyle>
            <a:lvl1pPr>
              <a:spcBef>
                <a:spcPts val="3800"/>
              </a:spcBef>
              <a:defRPr sz="3400"/>
            </a:lvl1pPr>
            <a:lvl2pPr>
              <a:spcBef>
                <a:spcPts val="3800"/>
              </a:spcBef>
              <a:defRPr sz="3400"/>
            </a:lvl2pPr>
            <a:lvl3pPr>
              <a:spcBef>
                <a:spcPts val="3800"/>
              </a:spcBef>
              <a:defRPr sz="3400"/>
            </a:lvl3pPr>
            <a:lvl4pPr marL="1625600">
              <a:spcBef>
                <a:spcPts val="3800"/>
              </a:spcBef>
              <a:defRPr sz="3400"/>
            </a:lvl4pPr>
            <a:lvl5pPr marL="2070100">
              <a:spcBef>
                <a:spcPts val="3800"/>
              </a:spcBef>
              <a:defRPr sz="34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7394351" y="4637752"/>
            <a:ext cx="4686301" cy="4152901"/>
          </a:xfrm>
          <a:prstGeom prst="rect">
            <a:avLst/>
          </a:prstGeom>
          <a:ln w="9525">
            <a:round/>
          </a:ln>
        </p:spPr>
        <p:txBody>
          <a:bodyPr lIns="91439" tIns="45719" rIns="91439" bIns="45719" anchor="t">
            <a:noAutofit/>
          </a:bodyPr>
          <a:lstStyle/>
          <a:p>
            <a:pPr/>
          </a:p>
        </p:txBody>
      </p:sp>
      <p:sp>
        <p:nvSpPr>
          <p:cNvPr id="84" name="Image"/>
          <p:cNvSpPr/>
          <p:nvPr>
            <p:ph type="pic" sz="quarter" idx="14"/>
          </p:nvPr>
        </p:nvSpPr>
        <p:spPr>
          <a:xfrm>
            <a:off x="7394351" y="927100"/>
            <a:ext cx="4686301" cy="2857500"/>
          </a:xfrm>
          <a:prstGeom prst="rect">
            <a:avLst/>
          </a:prstGeom>
          <a:ln w="9525">
            <a:round/>
          </a:ln>
        </p:spPr>
        <p:txBody>
          <a:bodyPr lIns="91439" tIns="45719" rIns="91439" bIns="45719" anchor="t">
            <a:noAutofit/>
          </a:bodyPr>
          <a:lstStyle/>
          <a:p>
            <a:pPr/>
          </a:p>
        </p:txBody>
      </p:sp>
      <p:sp>
        <p:nvSpPr>
          <p:cNvPr id="85" name="Image"/>
          <p:cNvSpPr/>
          <p:nvPr>
            <p:ph type="pic" sz="half" idx="15"/>
          </p:nvPr>
        </p:nvSpPr>
        <p:spPr>
          <a:xfrm>
            <a:off x="914400" y="927100"/>
            <a:ext cx="5626100" cy="7861300"/>
          </a:xfrm>
          <a:prstGeom prst="rect">
            <a:avLst/>
          </a:prstGeom>
          <a:ln w="9525">
            <a:round/>
          </a:ln>
        </p:spPr>
        <p:txBody>
          <a:bodyPr lIns="91439" tIns="45719" rIns="91439" bIns="45719" anchor="t">
            <a:noAutofit/>
          </a:bodyPr>
          <a:lstStyle/>
          <a:p>
            <a:pPr/>
          </a:p>
        </p:txBody>
      </p:sp>
      <p:sp>
        <p:nvSpPr>
          <p:cNvPr id="86" name="Slide Number"/>
          <p:cNvSpPr txBox="1"/>
          <p:nvPr>
            <p:ph type="sldNum" sz="quarter" idx="2"/>
          </p:nvPr>
        </p:nvSpPr>
        <p:spPr>
          <a:xfrm>
            <a:off x="6324599" y="9004300"/>
            <a:ext cx="342901" cy="368300"/>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1016000" y="1270000"/>
            <a:ext cx="10972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016000" y="546100"/>
            <a:ext cx="10972800" cy="185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6324599" y="9004300"/>
            <a:ext cx="342901" cy="368300"/>
          </a:xfrm>
          <a:prstGeom prst="rect">
            <a:avLst/>
          </a:prstGeom>
          <a:ln w="12700">
            <a:miter lim="400000"/>
          </a:ln>
        </p:spPr>
        <p:txBody>
          <a:bodyPr wrap="none" lIns="50800" tIns="50800" rIns="50800" bIns="50800">
            <a:spAutoFit/>
          </a:bodyPr>
          <a:lstStyle>
            <a:lvl1pPr>
              <a:buClrTx/>
              <a:defRPr sz="1800">
                <a:latin typeface="Cochin"/>
                <a:ea typeface="Cochin"/>
                <a:cs typeface="Cochin"/>
                <a:sym typeface="Cochin"/>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1pPr>
      <a:lvl2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2pPr>
      <a:lvl3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3pPr>
      <a:lvl4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4pPr>
      <a:lvl5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5pPr>
      <a:lvl6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6pPr>
      <a:lvl7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7pPr>
      <a:lvl8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8pPr>
      <a:lvl9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9pPr>
    </p:titleStyle>
    <p:bodyStyle>
      <a:lvl1pPr marL="419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1pPr>
      <a:lvl2pPr marL="8382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2pPr>
      <a:lvl3pPr marL="1181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3pPr>
      <a:lvl4pPr marL="1562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4pPr>
      <a:lvl5pPr marL="1943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5pPr>
      <a:lvl6pPr marL="2324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6pPr>
      <a:lvl7pPr marL="2705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7pPr>
      <a:lvl8pPr marL="3086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8pPr>
      <a:lvl9pPr marL="3467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6.png"/><Relationship Id="rId4" Type="http://schemas.openxmlformats.org/officeDocument/2006/relationships/image" Target="../media/image9.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6.png"/><Relationship Id="rId4" Type="http://schemas.openxmlformats.org/officeDocument/2006/relationships/image" Target="../media/image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 Id="rId3" Type="http://schemas.openxmlformats.org/officeDocument/2006/relationships/image" Target="../media/image5.png"/><Relationship Id="rId4" Type="http://schemas.openxmlformats.org/officeDocument/2006/relationships/image" Target="../media/image6.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png"/><Relationship Id="rId3" Type="http://schemas.openxmlformats.org/officeDocument/2006/relationships/image" Target="../media/image14.png"/><Relationship Id="rId4" Type="http://schemas.openxmlformats.org/officeDocument/2006/relationships/image" Target="../media/image7.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6.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14.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14.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png"/><Relationship Id="rId3" Type="http://schemas.openxmlformats.org/officeDocument/2006/relationships/image" Target="../media/image15.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7.tif"/><Relationship Id="rId3" Type="http://schemas.openxmlformats.org/officeDocument/2006/relationships/image" Target="../media/image6.png"/><Relationship Id="rId4" Type="http://schemas.openxmlformats.org/officeDocument/2006/relationships/image" Target="../media/image7.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5.tif"/><Relationship Id="rId3" Type="http://schemas.openxmlformats.org/officeDocument/2006/relationships/image" Target="../media/image7.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7.tif"/><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7.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7.tif"/><Relationship Id="rId3" Type="http://schemas.openxmlformats.org/officeDocument/2006/relationships/image" Target="../media/image6.png"/><Relationship Id="rId4" Type="http://schemas.openxmlformats.org/officeDocument/2006/relationships/image" Target="../media/image7.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hyperlink" Target="http://" TargetMode="External"/><Relationship Id="rId4" Type="http://schemas.openxmlformats.org/officeDocument/2006/relationships/hyperlink" Target="http://w65stchurchofchrist.org/coc/sermons/" TargetMode="External"/></Relationships>

</file>

<file path=ppt/slides/_rels/slide34.xml.rels><?xml version="1.0" encoding="UTF-8"?>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6.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1" name="Image" descr="Image"/>
          <p:cNvPicPr>
            <a:picLocks noChangeAspect="1"/>
          </p:cNvPicPr>
          <p:nvPr>
            <p:ph type="pic" idx="13"/>
          </p:nvPr>
        </p:nvPicPr>
        <p:blipFill>
          <a:blip r:embed="rId2">
            <a:extLst/>
          </a:blip>
          <a:srcRect l="17655" t="6873" r="17655" b="6873"/>
          <a:stretch>
            <a:fillRect/>
          </a:stretch>
        </p:blipFill>
        <p:spPr>
          <a:prstGeom prst="rect">
            <a:avLst/>
          </a:prstGeom>
        </p:spPr>
      </p:pic>
      <p:sp>
        <p:nvSpPr>
          <p:cNvPr id="202" name="“The Indestructible Kingdom”"/>
          <p:cNvSpPr txBox="1"/>
          <p:nvPr/>
        </p:nvSpPr>
        <p:spPr>
          <a:xfrm>
            <a:off x="4219855" y="4897489"/>
            <a:ext cx="8329750" cy="2509138"/>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9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Indestructible Kingdom” </a:t>
            </a:r>
          </a:p>
        </p:txBody>
      </p:sp>
      <p:sp>
        <p:nvSpPr>
          <p:cNvPr id="203" name="Daniel 2:1-49"/>
          <p:cNvSpPr txBox="1"/>
          <p:nvPr/>
        </p:nvSpPr>
        <p:spPr>
          <a:xfrm>
            <a:off x="5763526" y="7340469"/>
            <a:ext cx="5242408"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Tx/>
              <a:defRPr>
                <a:solidFill>
                  <a:srgbClr val="FFCE57"/>
                </a:solidFill>
                <a:latin typeface="Thames Nude Roman"/>
                <a:ea typeface="Thames Nude Roman"/>
                <a:cs typeface="Thames Nude Roman"/>
                <a:sym typeface="Thames Nude Roman"/>
              </a:defRPr>
            </a:lvl1pPr>
          </a:lstStyle>
          <a:p>
            <a:pPr/>
            <a:r>
              <a:t>Daniel 2:1-49</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5" name="“The Indestructible Kingdom”" descr="“The Indestructible Kingdom”"/>
          <p:cNvPicPr>
            <a:picLocks noChangeAspect="0"/>
          </p:cNvPicPr>
          <p:nvPr/>
        </p:nvPicPr>
        <p:blipFill>
          <a:blip r:embed="rId2">
            <a:extLst/>
          </a:blip>
          <a:stretch>
            <a:fillRect/>
          </a:stretch>
        </p:blipFill>
        <p:spPr>
          <a:xfrm>
            <a:off x="-67814" y="-150144"/>
            <a:ext cx="13140428" cy="1728379"/>
          </a:xfrm>
          <a:prstGeom prst="rect">
            <a:avLst/>
          </a:prstGeom>
          <a:effectLst>
            <a:outerShdw sx="100000" sy="100000" kx="0" ky="0" algn="b" rotWithShape="0" blurRad="63500" dist="25400" dir="5400000">
              <a:srgbClr val="000000">
                <a:alpha val="96047"/>
              </a:srgbClr>
            </a:outerShdw>
          </a:effectLst>
        </p:spPr>
      </p:pic>
      <p:sp>
        <p:nvSpPr>
          <p:cNvPr id="246" name="Daniel 2:19–20 (NKJV)…"/>
          <p:cNvSpPr txBox="1"/>
          <p:nvPr/>
        </p:nvSpPr>
        <p:spPr>
          <a:xfrm>
            <a:off x="203515" y="2541483"/>
            <a:ext cx="5475839" cy="6756401"/>
          </a:xfrm>
          <a:prstGeom prst="rect">
            <a:avLst/>
          </a:prstGeom>
          <a:solidFill>
            <a:srgbClr val="E8E5D5"/>
          </a:solidFill>
          <a:ln w="25400">
            <a:solidFill>
              <a:srgbClr val="000000"/>
            </a:solidFill>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500">
                <a:solidFill>
                  <a:srgbClr val="000000"/>
                </a:solidFill>
                <a:latin typeface="Hoefler Text"/>
                <a:ea typeface="Hoefler Text"/>
                <a:cs typeface="Hoefler Text"/>
                <a:sym typeface="Hoefler Text"/>
              </a:defRPr>
            </a:pPr>
            <a:r>
              <a:t>Daniel 2:19–20 (NKJV)</a:t>
            </a:r>
          </a:p>
          <a:p>
            <a:pPr defTabSz="457200">
              <a:buClrTx/>
              <a:defRPr sz="4000">
                <a:solidFill>
                  <a:srgbClr val="000000"/>
                </a:solidFill>
                <a:latin typeface="Hoefler Text"/>
                <a:ea typeface="Hoefler Text"/>
                <a:cs typeface="Hoefler Text"/>
                <a:sym typeface="Hoefler Text"/>
              </a:defRPr>
            </a:pPr>
            <a:r>
              <a:rPr baseline="31999"/>
              <a:t>19</a:t>
            </a:r>
            <a:r>
              <a:t> Then the secret was revealed to Daniel in a night vision. So Daniel blessed the God of heaven. </a:t>
            </a:r>
            <a:r>
              <a:rPr baseline="31999"/>
              <a:t>20</a:t>
            </a:r>
            <a:r>
              <a:t> Daniel answered and said: “Blessed be the name of God forever and ever, For wisdom and might are His.</a:t>
            </a:r>
          </a:p>
        </p:txBody>
      </p:sp>
      <p:sp>
        <p:nvSpPr>
          <p:cNvPr id="247" name="HE CHANGES THE TIMES AND SEASONS — History lies in the hands of God (Dan 7:25; cf. 4:17; Acts 17:26; Deut 32:8; I Thes. 5:1;  Job 12:18; Jer 27:5)…"/>
          <p:cNvSpPr txBox="1"/>
          <p:nvPr/>
        </p:nvSpPr>
        <p:spPr>
          <a:xfrm>
            <a:off x="5794123" y="3251019"/>
            <a:ext cx="6955681" cy="593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ClrTx/>
              <a:buSzPct val="77000"/>
              <a:buBlip>
                <a:blip r:embed="rId3"/>
              </a:buBlip>
              <a:defRPr sz="3200">
                <a:solidFill>
                  <a:srgbClr val="535353"/>
                </a:solidFill>
                <a:latin typeface="Century Gothic"/>
                <a:ea typeface="Century Gothic"/>
                <a:cs typeface="Century Gothic"/>
                <a:sym typeface="Century Gothic"/>
              </a:defRPr>
            </a:pPr>
            <a:r>
              <a:rPr b="1"/>
              <a:t>HE CHANGES THE TIMES AND SEASONS</a:t>
            </a:r>
            <a:r>
              <a:t> — History lies in the hands of God (Dan 7:25; cf. 4:17; Acts 17:26; Deut 32:8; I Thes. 5:1;  Job 12:18; Jer 27:5)</a:t>
            </a:r>
          </a:p>
          <a:p>
            <a:pPr marL="685800" indent="-685800" algn="l">
              <a:spcBef>
                <a:spcPts val="1500"/>
              </a:spcBef>
              <a:buClrTx/>
              <a:buSzPct val="77000"/>
              <a:buBlip>
                <a:blip r:embed="rId3"/>
              </a:buBlip>
              <a:defRPr sz="3200">
                <a:solidFill>
                  <a:srgbClr val="535353"/>
                </a:solidFill>
                <a:latin typeface="Century Gothic"/>
                <a:ea typeface="Century Gothic"/>
                <a:cs typeface="Century Gothic"/>
                <a:sym typeface="Century Gothic"/>
              </a:defRPr>
            </a:pPr>
            <a:r>
              <a:rPr b="1"/>
              <a:t>HE REMOVES &amp; RAISES KINGS</a:t>
            </a:r>
            <a:r>
              <a:t> (Dan 4:31, 35; Job 12:13-25; Ps 75:1–10; Jer. 27:5-7).</a:t>
            </a:r>
          </a:p>
          <a:p>
            <a:pPr marL="685800" indent="-685800" algn="l">
              <a:spcBef>
                <a:spcPts val="1500"/>
              </a:spcBef>
              <a:buClrTx/>
              <a:buSzPct val="77000"/>
              <a:buBlip>
                <a:blip r:embed="rId3"/>
              </a:buBlip>
              <a:defRPr sz="3200">
                <a:solidFill>
                  <a:srgbClr val="535353"/>
                </a:solidFill>
                <a:latin typeface="Century Gothic"/>
                <a:ea typeface="Century Gothic"/>
                <a:cs typeface="Century Gothic"/>
                <a:sym typeface="Century Gothic"/>
              </a:defRPr>
            </a:pPr>
            <a:r>
              <a:rPr b="1"/>
              <a:t>LIGHT DWELLS WITH HIM.</a:t>
            </a:r>
            <a:r>
              <a:t> —God’s omniscience &amp; wisdom (Dan 5:11, 14; cf. Job 12:22). </a:t>
            </a:r>
          </a:p>
        </p:txBody>
      </p:sp>
      <p:sp>
        <p:nvSpPr>
          <p:cNvPr id="248" name="Daniel gives glory to God for revealing the dream (17-30)"/>
          <p:cNvSpPr/>
          <p:nvPr/>
        </p:nvSpPr>
        <p:spPr>
          <a:xfrm>
            <a:off x="5970865" y="1611663"/>
            <a:ext cx="6930281" cy="1419555"/>
          </a:xfrm>
          <a:prstGeom prst="roundRect">
            <a:avLst>
              <a:gd name="adj" fmla="val 13420"/>
            </a:avLst>
          </a:prstGeom>
          <a:blipFill>
            <a:blip r:embed="rId4"/>
          </a:blipFill>
          <a:ln w="25400">
            <a:solidFill>
              <a:srgbClr val="000000"/>
            </a:solidFill>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b="1" sz="3300">
                <a:solidFill>
                  <a:srgbClr val="FFFFFF"/>
                </a:solidFill>
                <a:effectLst>
                  <a:outerShdw sx="100000" sy="100000" kx="0" ky="0" algn="b" rotWithShape="0" blurRad="50800" dist="63500" dir="2282923">
                    <a:srgbClr val="000000"/>
                  </a:outerShdw>
                </a:effectLst>
                <a:latin typeface="Gill Sans"/>
                <a:ea typeface="Gill Sans"/>
                <a:cs typeface="Gill Sans"/>
                <a:sym typeface="Gill Sans"/>
              </a:defRPr>
            </a:lvl1pPr>
          </a:lstStyle>
          <a:p>
            <a:pPr/>
            <a:r>
              <a:t>Daniel gives glory to God for revealing the dream (17-30)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7">
                                            <p:txEl>
                                              <p:pRg st="1" end="1"/>
                                            </p:txEl>
                                          </p:spTgt>
                                        </p:tgtEl>
                                        <p:attrNameLst>
                                          <p:attrName>style.visibility</p:attrName>
                                        </p:attrNameLst>
                                      </p:cBhvr>
                                      <p:to>
                                        <p:strVal val="visible"/>
                                      </p:to>
                                    </p:set>
                                    <p:animEffect filter="fade" transition="in">
                                      <p:cBhvr>
                                        <p:cTn id="7" dur="1500"/>
                                        <p:tgtEl>
                                          <p:spTgt spid="24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47">
                                            <p:txEl>
                                              <p:pRg st="2" end="2"/>
                                            </p:txEl>
                                          </p:spTgt>
                                        </p:tgtEl>
                                        <p:attrNameLst>
                                          <p:attrName>style.visibility</p:attrName>
                                        </p:attrNameLst>
                                      </p:cBhvr>
                                      <p:to>
                                        <p:strVal val="visible"/>
                                      </p:to>
                                    </p:set>
                                    <p:animEffect filter="fade" transition="in">
                                      <p:cBhvr>
                                        <p:cTn id="12" dur="1500"/>
                                        <p:tgtEl>
                                          <p:spTgt spid="24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7"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0" name="“The Indestructible Kingdom”" descr="“The Indestructible Kingdom”"/>
          <p:cNvPicPr>
            <a:picLocks noChangeAspect="0"/>
          </p:cNvPicPr>
          <p:nvPr/>
        </p:nvPicPr>
        <p:blipFill>
          <a:blip r:embed="rId2">
            <a:extLst/>
          </a:blip>
          <a:stretch>
            <a:fillRect/>
          </a:stretch>
        </p:blipFill>
        <p:spPr>
          <a:xfrm>
            <a:off x="-67814" y="-150144"/>
            <a:ext cx="13140428" cy="1728379"/>
          </a:xfrm>
          <a:prstGeom prst="rect">
            <a:avLst/>
          </a:prstGeom>
          <a:effectLst>
            <a:outerShdw sx="100000" sy="100000" kx="0" ky="0" algn="b" rotWithShape="0" blurRad="63500" dist="25400" dir="5400000">
              <a:srgbClr val="000000">
                <a:alpha val="96047"/>
              </a:srgbClr>
            </a:outerShdw>
          </a:effectLst>
        </p:spPr>
      </p:pic>
      <p:sp>
        <p:nvSpPr>
          <p:cNvPr id="251" name="Daniel 2:19–20 (NKJV)…"/>
          <p:cNvSpPr txBox="1"/>
          <p:nvPr/>
        </p:nvSpPr>
        <p:spPr>
          <a:xfrm>
            <a:off x="203515" y="2541483"/>
            <a:ext cx="5475839" cy="6756401"/>
          </a:xfrm>
          <a:prstGeom prst="rect">
            <a:avLst/>
          </a:prstGeom>
          <a:solidFill>
            <a:srgbClr val="E8E5D5"/>
          </a:solidFill>
          <a:ln w="25400">
            <a:solidFill>
              <a:srgbClr val="000000"/>
            </a:solidFill>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500">
                <a:solidFill>
                  <a:srgbClr val="000000"/>
                </a:solidFill>
                <a:latin typeface="Hoefler Text"/>
                <a:ea typeface="Hoefler Text"/>
                <a:cs typeface="Hoefler Text"/>
                <a:sym typeface="Hoefler Text"/>
              </a:defRPr>
            </a:pPr>
            <a:r>
              <a:t>Daniel 2:19–20 (NKJV)</a:t>
            </a:r>
          </a:p>
          <a:p>
            <a:pPr defTabSz="457200">
              <a:buClrTx/>
              <a:defRPr sz="4000">
                <a:solidFill>
                  <a:srgbClr val="000000"/>
                </a:solidFill>
                <a:latin typeface="Hoefler Text"/>
                <a:ea typeface="Hoefler Text"/>
                <a:cs typeface="Hoefler Text"/>
                <a:sym typeface="Hoefler Text"/>
              </a:defRPr>
            </a:pPr>
            <a:r>
              <a:rPr baseline="31999"/>
              <a:t>19</a:t>
            </a:r>
            <a:r>
              <a:t> Then the secret was revealed to Daniel in a night vision. So Daniel blessed the God of heaven. </a:t>
            </a:r>
            <a:r>
              <a:rPr baseline="31999"/>
              <a:t>20</a:t>
            </a:r>
            <a:r>
              <a:t> Daniel answered and said: “Blessed be the name of God forever and ever, For wisdom and might are His.</a:t>
            </a:r>
          </a:p>
        </p:txBody>
      </p:sp>
      <p:sp>
        <p:nvSpPr>
          <p:cNvPr id="252" name="YOU HAVE GIVEN ME WISDOM AND MIGHT. — God revealed his purpose to Daniel — they were ALSO given power over the kingdom of Babylon (Daniel 2:48–49).…"/>
          <p:cNvSpPr txBox="1"/>
          <p:nvPr/>
        </p:nvSpPr>
        <p:spPr>
          <a:xfrm>
            <a:off x="5794123" y="3251019"/>
            <a:ext cx="6955681" cy="6235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ClrTx/>
              <a:buSzPct val="77000"/>
              <a:buBlip>
                <a:blip r:embed="rId3"/>
              </a:buBlip>
              <a:defRPr sz="3200">
                <a:solidFill>
                  <a:srgbClr val="535353"/>
                </a:solidFill>
                <a:latin typeface="Century Gothic"/>
                <a:ea typeface="Century Gothic"/>
                <a:cs typeface="Century Gothic"/>
                <a:sym typeface="Century Gothic"/>
              </a:defRPr>
            </a:pPr>
            <a:r>
              <a:rPr b="1"/>
              <a:t>YOU HAVE GIVEN ME WISDOM AND MIGHT. — </a:t>
            </a:r>
            <a:r>
              <a:t>God revealed his purpose to Daniel — they were ALSO given power over the kingdom of Babylon (Daniel 2:48–49). </a:t>
            </a:r>
            <a:endParaRPr b="1"/>
          </a:p>
          <a:p>
            <a:pPr marL="685800" indent="-685800" algn="l">
              <a:spcBef>
                <a:spcPts val="1500"/>
              </a:spcBef>
              <a:buClrTx/>
              <a:buSzPct val="77000"/>
              <a:buBlip>
                <a:blip r:embed="rId3"/>
              </a:buBlip>
              <a:defRPr sz="3200">
                <a:solidFill>
                  <a:srgbClr val="535353"/>
                </a:solidFill>
                <a:latin typeface="Century Gothic"/>
                <a:ea typeface="Century Gothic"/>
                <a:cs typeface="Century Gothic"/>
                <a:sym typeface="Century Gothic"/>
              </a:defRPr>
            </a:pPr>
            <a:r>
              <a:t>Nebuchadnezzar's demand was for Daniel to tell both the dream &amp; the meaning (2:5). It is this which God made known to Daniel and follows in the text (Daniel 2:28)</a:t>
            </a:r>
          </a:p>
        </p:txBody>
      </p:sp>
      <p:sp>
        <p:nvSpPr>
          <p:cNvPr id="253" name="Daniel gives glory to God for revealing the dream (17-30)"/>
          <p:cNvSpPr/>
          <p:nvPr/>
        </p:nvSpPr>
        <p:spPr>
          <a:xfrm>
            <a:off x="5970865" y="1611663"/>
            <a:ext cx="6930281" cy="1419555"/>
          </a:xfrm>
          <a:prstGeom prst="roundRect">
            <a:avLst>
              <a:gd name="adj" fmla="val 13420"/>
            </a:avLst>
          </a:prstGeom>
          <a:blipFill>
            <a:blip r:embed="rId4"/>
          </a:blipFill>
          <a:ln w="25400">
            <a:solidFill>
              <a:srgbClr val="000000"/>
            </a:solidFill>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b="1" sz="3300">
                <a:solidFill>
                  <a:srgbClr val="FFFFFF"/>
                </a:solidFill>
                <a:effectLst>
                  <a:outerShdw sx="100000" sy="100000" kx="0" ky="0" algn="b" rotWithShape="0" blurRad="50800" dist="63500" dir="2282923">
                    <a:srgbClr val="000000"/>
                  </a:outerShdw>
                </a:effectLst>
                <a:latin typeface="Gill Sans"/>
                <a:ea typeface="Gill Sans"/>
                <a:cs typeface="Gill Sans"/>
                <a:sym typeface="Gill Sans"/>
              </a:defRPr>
            </a:lvl1pPr>
          </a:lstStyle>
          <a:p>
            <a:pPr/>
            <a:r>
              <a:t>Daniel gives glory to God for revealing the dream (17-30)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2">
                                            <p:txEl>
                                              <p:pRg st="1" end="1"/>
                                            </p:txEl>
                                          </p:spTgt>
                                        </p:tgtEl>
                                        <p:attrNameLst>
                                          <p:attrName>style.visibility</p:attrName>
                                        </p:attrNameLst>
                                      </p:cBhvr>
                                      <p:to>
                                        <p:strVal val="visible"/>
                                      </p:to>
                                    </p:set>
                                    <p:animEffect filter="fade" transition="in">
                                      <p:cBhvr>
                                        <p:cTn id="7" dur="1500"/>
                                        <p:tgtEl>
                                          <p:spTgt spid="25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2"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5" name="“The Indestructible Kingdom”" descr="“The Indestructible Kingdom”"/>
          <p:cNvPicPr>
            <a:picLocks noChangeAspect="0"/>
          </p:cNvPicPr>
          <p:nvPr/>
        </p:nvPicPr>
        <p:blipFill>
          <a:blip r:embed="rId2">
            <a:extLst/>
          </a:blip>
          <a:stretch>
            <a:fillRect/>
          </a:stretch>
        </p:blipFill>
        <p:spPr>
          <a:xfrm>
            <a:off x="-67814" y="-150144"/>
            <a:ext cx="13140428" cy="1728379"/>
          </a:xfrm>
          <a:prstGeom prst="rect">
            <a:avLst/>
          </a:prstGeom>
          <a:effectLst>
            <a:outerShdw sx="100000" sy="100000" kx="0" ky="0" algn="b" rotWithShape="0" blurRad="63500" dist="25400" dir="5400000">
              <a:srgbClr val="000000">
                <a:alpha val="96047"/>
              </a:srgbClr>
            </a:outerShdw>
          </a:effectLst>
        </p:spPr>
      </p:pic>
      <p:sp>
        <p:nvSpPr>
          <p:cNvPr id="256" name="Daniel 2:24 (NKJV)…"/>
          <p:cNvSpPr txBox="1"/>
          <p:nvPr/>
        </p:nvSpPr>
        <p:spPr>
          <a:xfrm>
            <a:off x="216996" y="2217940"/>
            <a:ext cx="5475839" cy="7226301"/>
          </a:xfrm>
          <a:prstGeom prst="rect">
            <a:avLst/>
          </a:prstGeom>
          <a:solidFill>
            <a:srgbClr val="E8E5D5"/>
          </a:solidFill>
          <a:ln w="25400">
            <a:solidFill>
              <a:srgbClr val="000000"/>
            </a:solidFill>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500">
                <a:solidFill>
                  <a:srgbClr val="000000"/>
                </a:solidFill>
                <a:latin typeface="Hoefler Text"/>
                <a:ea typeface="Hoefler Text"/>
                <a:cs typeface="Hoefler Text"/>
                <a:sym typeface="Hoefler Text"/>
              </a:defRPr>
            </a:pPr>
            <a:r>
              <a:t>Daniel 2:24 (NKJV)</a:t>
            </a:r>
          </a:p>
          <a:p>
            <a:pPr defTabSz="457200">
              <a:buClrTx/>
              <a:defRPr sz="3900">
                <a:solidFill>
                  <a:srgbClr val="000000"/>
                </a:solidFill>
                <a:latin typeface="Hoefler Text"/>
                <a:ea typeface="Hoefler Text"/>
                <a:cs typeface="Hoefler Text"/>
                <a:sym typeface="Hoefler Text"/>
              </a:defRPr>
            </a:pPr>
            <a:r>
              <a:rPr baseline="31999"/>
              <a:t>24</a:t>
            </a:r>
            <a:r>
              <a:t> Therefore Daniel went to Arioch, whom the king had appointed to destroy the wise </a:t>
            </a:r>
            <a:r>
              <a:rPr i="1"/>
              <a:t>men</a:t>
            </a:r>
            <a:r>
              <a:t> of Babylon. He went and said thus to him: “Do not destroy the wise </a:t>
            </a:r>
            <a:r>
              <a:rPr i="1"/>
              <a:t>men</a:t>
            </a:r>
            <a:r>
              <a:t> of Babylon; take me before the king, and I will tell the king the interpretation.”</a:t>
            </a:r>
          </a:p>
        </p:txBody>
      </p:sp>
      <p:sp>
        <p:nvSpPr>
          <p:cNvPr id="257" name="Daniel gives glory to God for revealing the dream (17-30)"/>
          <p:cNvSpPr/>
          <p:nvPr/>
        </p:nvSpPr>
        <p:spPr>
          <a:xfrm>
            <a:off x="5970865" y="1611663"/>
            <a:ext cx="6930281" cy="1419555"/>
          </a:xfrm>
          <a:prstGeom prst="roundRect">
            <a:avLst>
              <a:gd name="adj" fmla="val 13420"/>
            </a:avLst>
          </a:prstGeom>
          <a:blipFill>
            <a:blip r:embed="rId3"/>
          </a:blipFill>
          <a:ln w="25400">
            <a:solidFill>
              <a:srgbClr val="000000"/>
            </a:solidFill>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b="1" sz="3300">
                <a:solidFill>
                  <a:srgbClr val="FFFFFF"/>
                </a:solidFill>
                <a:effectLst>
                  <a:outerShdw sx="100000" sy="100000" kx="0" ky="0" algn="b" rotWithShape="0" blurRad="50800" dist="63500" dir="2282923">
                    <a:srgbClr val="000000"/>
                  </a:outerShdw>
                </a:effectLst>
                <a:latin typeface="Gill Sans"/>
                <a:ea typeface="Gill Sans"/>
                <a:cs typeface="Gill Sans"/>
                <a:sym typeface="Gill Sans"/>
              </a:defRPr>
            </a:lvl1pPr>
          </a:lstStyle>
          <a:p>
            <a:pPr/>
            <a:r>
              <a:t>Daniel gives glory to God for revealing the dream (17-30)</a:t>
            </a:r>
          </a:p>
        </p:txBody>
      </p:sp>
      <p:sp>
        <p:nvSpPr>
          <p:cNvPr id="258" name="Arioch quickly brought Daniel before the king — 25…"/>
          <p:cNvSpPr txBox="1"/>
          <p:nvPr/>
        </p:nvSpPr>
        <p:spPr>
          <a:xfrm>
            <a:off x="5794123" y="3251019"/>
            <a:ext cx="6955681" cy="612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ClrTx/>
              <a:buSzPct val="77000"/>
              <a:buBlip>
                <a:blip r:embed="rId4"/>
              </a:buBlip>
              <a:defRPr sz="3200">
                <a:solidFill>
                  <a:srgbClr val="535353"/>
                </a:solidFill>
                <a:latin typeface="Century Gothic"/>
                <a:ea typeface="Century Gothic"/>
                <a:cs typeface="Century Gothic"/>
                <a:sym typeface="Century Gothic"/>
              </a:defRPr>
            </a:pPr>
            <a:r>
              <a:t>Arioch quickly brought Daniel before the king — 25</a:t>
            </a:r>
          </a:p>
          <a:p>
            <a:pPr marL="685800" indent="-685800" algn="l">
              <a:spcBef>
                <a:spcPts val="1500"/>
              </a:spcBef>
              <a:buClrTx/>
              <a:buSzPct val="77000"/>
              <a:buBlip>
                <a:blip r:embed="rId4"/>
              </a:buBlip>
              <a:defRPr sz="3200">
                <a:solidFill>
                  <a:srgbClr val="535353"/>
                </a:solidFill>
                <a:latin typeface="Century Gothic"/>
                <a:ea typeface="Century Gothic"/>
                <a:cs typeface="Century Gothic"/>
                <a:sym typeface="Century Gothic"/>
              </a:defRPr>
            </a:pPr>
            <a:r>
              <a:t>The king asks Daniel “Are you able to make known to me the dream which I have seen, and its interpretation?” — 26</a:t>
            </a:r>
          </a:p>
          <a:p>
            <a:pPr marL="685800" indent="-685800" algn="l">
              <a:spcBef>
                <a:spcPts val="1500"/>
              </a:spcBef>
              <a:buClrTx/>
              <a:buSzPct val="77000"/>
              <a:buBlip>
                <a:blip r:embed="rId4"/>
              </a:buBlip>
              <a:defRPr sz="3200">
                <a:solidFill>
                  <a:srgbClr val="535353"/>
                </a:solidFill>
                <a:latin typeface="Century Gothic"/>
                <a:ea typeface="Century Gothic"/>
                <a:cs typeface="Century Gothic"/>
                <a:sym typeface="Century Gothic"/>
              </a:defRPr>
            </a:pPr>
            <a:r>
              <a:t>Daniel did what the Chaldeans could not do - made known God's revelation — 27-28</a:t>
            </a:r>
          </a:p>
          <a:p>
            <a:pPr marL="685800" indent="-685800" algn="l">
              <a:spcBef>
                <a:spcPts val="1500"/>
              </a:spcBef>
              <a:buClrTx/>
              <a:buSzPct val="77000"/>
              <a:buBlip>
                <a:blip r:embed="rId4"/>
              </a:buBlip>
              <a:defRPr sz="3200">
                <a:solidFill>
                  <a:srgbClr val="535353"/>
                </a:solidFill>
                <a:latin typeface="Century Gothic"/>
                <a:ea typeface="Century Gothic"/>
                <a:cs typeface="Century Gothic"/>
                <a:sym typeface="Century Gothic"/>
              </a:defRPr>
            </a:pPr>
            <a:r>
              <a:t>In the LATTER days — (from now till then) — 28</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8">
                                            <p:txEl>
                                              <p:pRg st="1" end="1"/>
                                            </p:txEl>
                                          </p:spTgt>
                                        </p:tgtEl>
                                        <p:attrNameLst>
                                          <p:attrName>style.visibility</p:attrName>
                                        </p:attrNameLst>
                                      </p:cBhvr>
                                      <p:to>
                                        <p:strVal val="visible"/>
                                      </p:to>
                                    </p:set>
                                    <p:animEffect filter="fade" transition="in">
                                      <p:cBhvr>
                                        <p:cTn id="7" dur="1500"/>
                                        <p:tgtEl>
                                          <p:spTgt spid="25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58">
                                            <p:txEl>
                                              <p:pRg st="2" end="2"/>
                                            </p:txEl>
                                          </p:spTgt>
                                        </p:tgtEl>
                                        <p:attrNameLst>
                                          <p:attrName>style.visibility</p:attrName>
                                        </p:attrNameLst>
                                      </p:cBhvr>
                                      <p:to>
                                        <p:strVal val="visible"/>
                                      </p:to>
                                    </p:set>
                                    <p:animEffect filter="fade" transition="in">
                                      <p:cBhvr>
                                        <p:cTn id="12" dur="1500"/>
                                        <p:tgtEl>
                                          <p:spTgt spid="25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58">
                                            <p:txEl>
                                              <p:pRg st="3" end="3"/>
                                            </p:txEl>
                                          </p:spTgt>
                                        </p:tgtEl>
                                        <p:attrNameLst>
                                          <p:attrName>style.visibility</p:attrName>
                                        </p:attrNameLst>
                                      </p:cBhvr>
                                      <p:to>
                                        <p:strVal val="visible"/>
                                      </p:to>
                                    </p:set>
                                    <p:animEffect filter="fade" transition="in">
                                      <p:cBhvr>
                                        <p:cTn id="17" dur="1500"/>
                                        <p:tgtEl>
                                          <p:spTgt spid="25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8"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Daniel 2:31–45 (NKJV)…"/>
          <p:cNvSpPr txBox="1"/>
          <p:nvPr/>
        </p:nvSpPr>
        <p:spPr>
          <a:xfrm>
            <a:off x="355786" y="1579922"/>
            <a:ext cx="12293228" cy="7886701"/>
          </a:xfrm>
          <a:prstGeom prst="rect">
            <a:avLst/>
          </a:prstGeom>
          <a:ln w="12700">
            <a:miter lim="400000"/>
          </a:ln>
          <a:effectLst>
            <a:outerShdw sx="100000" sy="100000" kx="0" ky="0" algn="b" rotWithShape="0" blurRad="165100" dist="82847" dir="5400000">
              <a:srgbClr val="000000">
                <a:alpha val="99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44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t>Daniel 2:31–45 (NKJV)</a:t>
            </a:r>
          </a:p>
          <a:p>
            <a:pPr defTabSz="457200">
              <a:buClrTx/>
              <a:defRPr sz="47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rPr baseline="31999"/>
              <a:t>31</a:t>
            </a:r>
            <a:r>
              <a:t> “You, O king, were watching; and behold, a great image! This great image, whose splendor </a:t>
            </a:r>
            <a:r>
              <a:rPr i="1"/>
              <a:t>was</a:t>
            </a:r>
            <a:r>
              <a:t> excellent, stood before you; and its form </a:t>
            </a:r>
            <a:r>
              <a:rPr i="1"/>
              <a:t>was</a:t>
            </a:r>
            <a:r>
              <a:t> awesome. </a:t>
            </a:r>
            <a:r>
              <a:rPr baseline="31999"/>
              <a:t>32</a:t>
            </a:r>
            <a:r>
              <a:t> This image’s head </a:t>
            </a:r>
            <a:r>
              <a:rPr i="1"/>
              <a:t>was</a:t>
            </a:r>
            <a:r>
              <a:t> of fine gold, its chest and arms of silver, its belly and thighs of bronze, </a:t>
            </a:r>
            <a:r>
              <a:rPr baseline="31999"/>
              <a:t>33</a:t>
            </a:r>
            <a:r>
              <a:t> its legs of iron, its feet partly of iron and partly of clay. </a:t>
            </a:r>
            <a:r>
              <a:rPr baseline="31999"/>
              <a:t>34</a:t>
            </a:r>
            <a:r>
              <a:t> You watched while a stone was cut out without hands, which struck the image on its feet of iron and clay, and broke them in pieces. </a:t>
            </a:r>
          </a:p>
        </p:txBody>
      </p:sp>
      <p:sp>
        <p:nvSpPr>
          <p:cNvPr id="261" name="God’s Indestructible"/>
          <p:cNvSpPr txBox="1"/>
          <p:nvPr/>
        </p:nvSpPr>
        <p:spPr>
          <a:xfrm>
            <a:off x="141597" y="166679"/>
            <a:ext cx="7301447" cy="116606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7100">
                <a:solidFill>
                  <a:srgbClr val="FFFFFF"/>
                </a:solidFill>
                <a:effectLst>
                  <a:outerShdw sx="100000" sy="100000" kx="0" ky="0" algn="b" rotWithShape="0" blurRad="63500" dist="63500" dir="2422214">
                    <a:srgbClr val="000000"/>
                  </a:outerShdw>
                </a:effectLst>
                <a:latin typeface="Vivaldi"/>
                <a:ea typeface="Vivaldi"/>
                <a:cs typeface="Vivaldi"/>
                <a:sym typeface="Vivaldi"/>
              </a:defRPr>
            </a:lvl1pPr>
          </a:lstStyle>
          <a:p>
            <a:pPr/>
            <a:r>
              <a:t>God’s Indestructible</a:t>
            </a:r>
          </a:p>
        </p:txBody>
      </p:sp>
      <p:pic>
        <p:nvPicPr>
          <p:cNvPr id="262" name="Picture 28" descr="Picture 28"/>
          <p:cNvPicPr>
            <a:picLocks noChangeAspect="0"/>
          </p:cNvPicPr>
          <p:nvPr/>
        </p:nvPicPr>
        <p:blipFill>
          <a:blip r:embed="rId2">
            <a:extLst/>
          </a:blip>
          <a:stretch>
            <a:fillRect/>
          </a:stretch>
        </p:blipFill>
        <p:spPr>
          <a:xfrm>
            <a:off x="7208681" y="-96923"/>
            <a:ext cx="5628954" cy="1693267"/>
          </a:xfrm>
          <a:prstGeom prst="rect">
            <a:avLst/>
          </a:prstGeom>
          <a:ln w="12700">
            <a:miter lim="400000"/>
          </a:ln>
          <a:effectLst>
            <a:outerShdw sx="100000" sy="100000" kx="0" ky="0" algn="b" rotWithShape="0" blurRad="101600" dist="75081" dir="5400000">
              <a:srgbClr val="000000">
                <a:alpha val="9967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4" name="Daniel 2:31–45 (NKJV)…"/>
          <p:cNvSpPr txBox="1"/>
          <p:nvPr/>
        </p:nvSpPr>
        <p:spPr>
          <a:xfrm>
            <a:off x="355786" y="1579922"/>
            <a:ext cx="12293228" cy="7505701"/>
          </a:xfrm>
          <a:prstGeom prst="rect">
            <a:avLst/>
          </a:prstGeom>
          <a:ln w="12700">
            <a:miter lim="400000"/>
          </a:ln>
          <a:effectLst>
            <a:outerShdw sx="100000" sy="100000" kx="0" ky="0" algn="b" rotWithShape="0" blurRad="165100" dist="82847" dir="5400000">
              <a:srgbClr val="000000">
                <a:alpha val="99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44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t>Daniel 2:31–45 (NKJV)</a:t>
            </a:r>
          </a:p>
          <a:p>
            <a:pPr defTabSz="457200">
              <a:buClrTx/>
              <a:defRPr sz="44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rPr baseline="31999"/>
              <a:t>35</a:t>
            </a:r>
            <a:r>
              <a:t> Then the iron, the clay, the bronze, the silver, and the gold were crushed together, and became like chaff from the summer threshing floors; the wind carried them away so that no trace of them was found. And the stone that struck the image became a great mountain and filled the whole earth. </a:t>
            </a:r>
            <a:r>
              <a:rPr baseline="31999"/>
              <a:t>36</a:t>
            </a:r>
            <a:r>
              <a:t> “This </a:t>
            </a:r>
            <a:r>
              <a:rPr i="1"/>
              <a:t>is</a:t>
            </a:r>
            <a:r>
              <a:t> the dream. Now we will tell the interpretation of it before the king. </a:t>
            </a:r>
            <a:r>
              <a:rPr baseline="31999"/>
              <a:t>37</a:t>
            </a:r>
            <a:r>
              <a:t> You, O king, </a:t>
            </a:r>
            <a:r>
              <a:rPr i="1"/>
              <a:t>are</a:t>
            </a:r>
            <a:r>
              <a:t> a king of kings. For the God of heaven has given you a kingdom, power, strength, and glory;</a:t>
            </a:r>
          </a:p>
        </p:txBody>
      </p:sp>
      <p:sp>
        <p:nvSpPr>
          <p:cNvPr id="265" name="God’s Indestructible"/>
          <p:cNvSpPr txBox="1"/>
          <p:nvPr/>
        </p:nvSpPr>
        <p:spPr>
          <a:xfrm>
            <a:off x="141597" y="166679"/>
            <a:ext cx="7301447" cy="116606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7100">
                <a:solidFill>
                  <a:srgbClr val="FFFFFF"/>
                </a:solidFill>
                <a:effectLst>
                  <a:outerShdw sx="100000" sy="100000" kx="0" ky="0" algn="b" rotWithShape="0" blurRad="63500" dist="63500" dir="2422214">
                    <a:srgbClr val="000000"/>
                  </a:outerShdw>
                </a:effectLst>
                <a:latin typeface="Vivaldi"/>
                <a:ea typeface="Vivaldi"/>
                <a:cs typeface="Vivaldi"/>
                <a:sym typeface="Vivaldi"/>
              </a:defRPr>
            </a:lvl1pPr>
          </a:lstStyle>
          <a:p>
            <a:pPr/>
            <a:r>
              <a:t>God’s Indestructible</a:t>
            </a:r>
          </a:p>
        </p:txBody>
      </p:sp>
      <p:pic>
        <p:nvPicPr>
          <p:cNvPr id="266" name="Picture 28" descr="Picture 28"/>
          <p:cNvPicPr>
            <a:picLocks noChangeAspect="0"/>
          </p:cNvPicPr>
          <p:nvPr/>
        </p:nvPicPr>
        <p:blipFill>
          <a:blip r:embed="rId2">
            <a:extLst/>
          </a:blip>
          <a:stretch>
            <a:fillRect/>
          </a:stretch>
        </p:blipFill>
        <p:spPr>
          <a:xfrm>
            <a:off x="7208680" y="-96923"/>
            <a:ext cx="5628955" cy="1693267"/>
          </a:xfrm>
          <a:prstGeom prst="rect">
            <a:avLst/>
          </a:prstGeom>
          <a:ln w="12700">
            <a:miter lim="400000"/>
          </a:ln>
          <a:effectLst>
            <a:outerShdw sx="100000" sy="100000" kx="0" ky="0" algn="b" rotWithShape="0" blurRad="101600" dist="75081" dir="5400000">
              <a:srgbClr val="000000">
                <a:alpha val="9967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8" name="Daniel 2:31–45 (NKJV)…"/>
          <p:cNvSpPr txBox="1"/>
          <p:nvPr/>
        </p:nvSpPr>
        <p:spPr>
          <a:xfrm>
            <a:off x="355786" y="1579922"/>
            <a:ext cx="12293228" cy="7277101"/>
          </a:xfrm>
          <a:prstGeom prst="rect">
            <a:avLst/>
          </a:prstGeom>
          <a:ln w="12700">
            <a:miter lim="400000"/>
          </a:ln>
          <a:effectLst>
            <a:outerShdw sx="100000" sy="100000" kx="0" ky="0" algn="b" rotWithShape="0" blurRad="165100" dist="82847" dir="5400000">
              <a:srgbClr val="000000">
                <a:alpha val="99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44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t>Daniel 2:31–45 (NKJV)</a:t>
            </a:r>
          </a:p>
          <a:p>
            <a:pPr defTabSz="457200">
              <a:buClrTx/>
              <a:defRPr sz="53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rPr baseline="31999"/>
              <a:t>38</a:t>
            </a:r>
            <a:r>
              <a:t> and wherever the children of men dwell, or the beasts of the field and the birds of the heaven, He has given </a:t>
            </a:r>
            <a:r>
              <a:rPr i="1"/>
              <a:t>them</a:t>
            </a:r>
            <a:r>
              <a:t> into your hand, and has made you ruler over them all—you </a:t>
            </a:r>
            <a:r>
              <a:rPr i="1"/>
              <a:t>are</a:t>
            </a:r>
            <a:r>
              <a:t> this head of gold. </a:t>
            </a:r>
            <a:r>
              <a:rPr baseline="31999"/>
              <a:t>39</a:t>
            </a:r>
            <a:r>
              <a:t> But after you shall arise another kingdom inferior to yours; then another, a third kingdom of bronze, which shall rule over all the earth. </a:t>
            </a:r>
          </a:p>
        </p:txBody>
      </p:sp>
      <p:sp>
        <p:nvSpPr>
          <p:cNvPr id="269" name="God’s Indestructible"/>
          <p:cNvSpPr txBox="1"/>
          <p:nvPr/>
        </p:nvSpPr>
        <p:spPr>
          <a:xfrm>
            <a:off x="141597" y="166679"/>
            <a:ext cx="7301447" cy="116606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7100">
                <a:solidFill>
                  <a:srgbClr val="FFFFFF"/>
                </a:solidFill>
                <a:effectLst>
                  <a:outerShdw sx="100000" sy="100000" kx="0" ky="0" algn="b" rotWithShape="0" blurRad="63500" dist="63500" dir="2422214">
                    <a:srgbClr val="000000"/>
                  </a:outerShdw>
                </a:effectLst>
                <a:latin typeface="Vivaldi"/>
                <a:ea typeface="Vivaldi"/>
                <a:cs typeface="Vivaldi"/>
                <a:sym typeface="Vivaldi"/>
              </a:defRPr>
            </a:lvl1pPr>
          </a:lstStyle>
          <a:p>
            <a:pPr/>
            <a:r>
              <a:t>God’s Indestructible</a:t>
            </a:r>
          </a:p>
        </p:txBody>
      </p:sp>
      <p:pic>
        <p:nvPicPr>
          <p:cNvPr id="270" name="Picture 28" descr="Picture 28"/>
          <p:cNvPicPr>
            <a:picLocks noChangeAspect="0"/>
          </p:cNvPicPr>
          <p:nvPr/>
        </p:nvPicPr>
        <p:blipFill>
          <a:blip r:embed="rId2">
            <a:extLst/>
          </a:blip>
          <a:stretch>
            <a:fillRect/>
          </a:stretch>
        </p:blipFill>
        <p:spPr>
          <a:xfrm>
            <a:off x="7208680" y="-96923"/>
            <a:ext cx="5628955" cy="1693267"/>
          </a:xfrm>
          <a:prstGeom prst="rect">
            <a:avLst/>
          </a:prstGeom>
          <a:ln w="12700">
            <a:miter lim="400000"/>
          </a:ln>
          <a:effectLst>
            <a:outerShdw sx="100000" sy="100000" kx="0" ky="0" algn="b" rotWithShape="0" blurRad="101600" dist="75081" dir="5400000">
              <a:srgbClr val="000000">
                <a:alpha val="9967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2" name="Daniel 2:31–45 (NKJV)…"/>
          <p:cNvSpPr txBox="1"/>
          <p:nvPr/>
        </p:nvSpPr>
        <p:spPr>
          <a:xfrm>
            <a:off x="355786" y="1579922"/>
            <a:ext cx="12293228" cy="7404101"/>
          </a:xfrm>
          <a:prstGeom prst="rect">
            <a:avLst/>
          </a:prstGeom>
          <a:ln w="12700">
            <a:miter lim="400000"/>
          </a:ln>
          <a:effectLst>
            <a:outerShdw sx="100000" sy="100000" kx="0" ky="0" algn="b" rotWithShape="0" blurRad="165100" dist="82847" dir="5400000">
              <a:srgbClr val="000000">
                <a:alpha val="99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44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t>Daniel 2:31–45 (NKJV)</a:t>
            </a:r>
          </a:p>
          <a:p>
            <a:pPr defTabSz="457200">
              <a:buClrTx/>
              <a:defRPr sz="48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rPr baseline="31999"/>
              <a:t>40</a:t>
            </a:r>
            <a:r>
              <a:t> And the fourth kingdom shall be as strong as iron, inasmuch as iron breaks in pieces and shatters everything; and like iron that crushes, </a:t>
            </a:r>
            <a:r>
              <a:rPr i="1"/>
              <a:t>that kingdom</a:t>
            </a:r>
            <a:r>
              <a:t> will break in pieces and crush all the others. </a:t>
            </a:r>
            <a:r>
              <a:rPr baseline="31999"/>
              <a:t>41</a:t>
            </a:r>
            <a:r>
              <a:t> Whereas you saw the feet and toes, partly of potter’s clay and partly of iron, the kingdom shall be divided; yet the strength of the iron shall be in it, just as you saw the iron mixed with ceramic clay. </a:t>
            </a:r>
          </a:p>
        </p:txBody>
      </p:sp>
      <p:sp>
        <p:nvSpPr>
          <p:cNvPr id="273" name="God’s Indestructible"/>
          <p:cNvSpPr txBox="1"/>
          <p:nvPr/>
        </p:nvSpPr>
        <p:spPr>
          <a:xfrm>
            <a:off x="141597" y="166679"/>
            <a:ext cx="7301447" cy="116606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7100">
                <a:solidFill>
                  <a:srgbClr val="FFFFFF"/>
                </a:solidFill>
                <a:effectLst>
                  <a:outerShdw sx="100000" sy="100000" kx="0" ky="0" algn="b" rotWithShape="0" blurRad="63500" dist="63500" dir="2422214">
                    <a:srgbClr val="000000"/>
                  </a:outerShdw>
                </a:effectLst>
                <a:latin typeface="Vivaldi"/>
                <a:ea typeface="Vivaldi"/>
                <a:cs typeface="Vivaldi"/>
                <a:sym typeface="Vivaldi"/>
              </a:defRPr>
            </a:lvl1pPr>
          </a:lstStyle>
          <a:p>
            <a:pPr/>
            <a:r>
              <a:t>God’s Indestructible</a:t>
            </a:r>
          </a:p>
        </p:txBody>
      </p:sp>
      <p:pic>
        <p:nvPicPr>
          <p:cNvPr id="274" name="Picture 28" descr="Picture 28"/>
          <p:cNvPicPr>
            <a:picLocks noChangeAspect="0"/>
          </p:cNvPicPr>
          <p:nvPr/>
        </p:nvPicPr>
        <p:blipFill>
          <a:blip r:embed="rId2">
            <a:extLst/>
          </a:blip>
          <a:stretch>
            <a:fillRect/>
          </a:stretch>
        </p:blipFill>
        <p:spPr>
          <a:xfrm>
            <a:off x="7208680" y="-96923"/>
            <a:ext cx="5628955" cy="1693267"/>
          </a:xfrm>
          <a:prstGeom prst="rect">
            <a:avLst/>
          </a:prstGeom>
          <a:ln w="12700">
            <a:miter lim="400000"/>
          </a:ln>
          <a:effectLst>
            <a:outerShdw sx="100000" sy="100000" kx="0" ky="0" algn="b" rotWithShape="0" blurRad="101600" dist="75081" dir="5400000">
              <a:srgbClr val="000000">
                <a:alpha val="9967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Daniel 2:31–45 (NKJV)…"/>
          <p:cNvSpPr txBox="1"/>
          <p:nvPr/>
        </p:nvSpPr>
        <p:spPr>
          <a:xfrm>
            <a:off x="355786" y="1579922"/>
            <a:ext cx="12293228" cy="7988301"/>
          </a:xfrm>
          <a:prstGeom prst="rect">
            <a:avLst/>
          </a:prstGeom>
          <a:ln w="12700">
            <a:miter lim="400000"/>
          </a:ln>
          <a:effectLst>
            <a:outerShdw sx="100000" sy="100000" kx="0" ky="0" algn="b" rotWithShape="0" blurRad="165100" dist="82847" dir="5400000">
              <a:srgbClr val="000000">
                <a:alpha val="99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44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t>Daniel 2:31–45 (NKJV)</a:t>
            </a:r>
          </a:p>
          <a:p>
            <a:pPr defTabSz="457200">
              <a:buClrTx/>
              <a:defRPr sz="59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rPr baseline="31999"/>
              <a:t>42</a:t>
            </a:r>
            <a:r>
              <a:t> And </a:t>
            </a:r>
            <a:r>
              <a:rPr i="1"/>
              <a:t>as</a:t>
            </a:r>
            <a:r>
              <a:t> the toes of the feet </a:t>
            </a:r>
            <a:r>
              <a:rPr i="1"/>
              <a:t>were</a:t>
            </a:r>
            <a:r>
              <a:t> partly of iron and partly of clay, </a:t>
            </a:r>
            <a:r>
              <a:rPr i="1"/>
              <a:t>so</a:t>
            </a:r>
            <a:r>
              <a:t> the kingdom shall be partly strong and partly fragile. </a:t>
            </a:r>
            <a:r>
              <a:rPr baseline="31999"/>
              <a:t>43</a:t>
            </a:r>
            <a:r>
              <a:t> As you saw iron mixed with ceramic clay, they will mingle with the seed of men; but they will not adhere to one another, just as iron does not mix with clay. </a:t>
            </a:r>
          </a:p>
        </p:txBody>
      </p:sp>
      <p:sp>
        <p:nvSpPr>
          <p:cNvPr id="277" name="God’s Indestructible"/>
          <p:cNvSpPr txBox="1"/>
          <p:nvPr/>
        </p:nvSpPr>
        <p:spPr>
          <a:xfrm>
            <a:off x="141597" y="166679"/>
            <a:ext cx="7301447" cy="116606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7100">
                <a:solidFill>
                  <a:srgbClr val="FFFFFF"/>
                </a:solidFill>
                <a:effectLst>
                  <a:outerShdw sx="100000" sy="100000" kx="0" ky="0" algn="b" rotWithShape="0" blurRad="63500" dist="63500" dir="2422214">
                    <a:srgbClr val="000000"/>
                  </a:outerShdw>
                </a:effectLst>
                <a:latin typeface="Vivaldi"/>
                <a:ea typeface="Vivaldi"/>
                <a:cs typeface="Vivaldi"/>
                <a:sym typeface="Vivaldi"/>
              </a:defRPr>
            </a:lvl1pPr>
          </a:lstStyle>
          <a:p>
            <a:pPr/>
            <a:r>
              <a:t>God’s Indestructible</a:t>
            </a:r>
          </a:p>
        </p:txBody>
      </p:sp>
      <p:pic>
        <p:nvPicPr>
          <p:cNvPr id="278" name="Picture 28" descr="Picture 28"/>
          <p:cNvPicPr>
            <a:picLocks noChangeAspect="0"/>
          </p:cNvPicPr>
          <p:nvPr/>
        </p:nvPicPr>
        <p:blipFill>
          <a:blip r:embed="rId2">
            <a:extLst/>
          </a:blip>
          <a:stretch>
            <a:fillRect/>
          </a:stretch>
        </p:blipFill>
        <p:spPr>
          <a:xfrm>
            <a:off x="7208680" y="-96923"/>
            <a:ext cx="5628955" cy="1693267"/>
          </a:xfrm>
          <a:prstGeom prst="rect">
            <a:avLst/>
          </a:prstGeom>
          <a:ln w="12700">
            <a:miter lim="400000"/>
          </a:ln>
          <a:effectLst>
            <a:outerShdw sx="100000" sy="100000" kx="0" ky="0" algn="b" rotWithShape="0" blurRad="101600" dist="75081" dir="5400000">
              <a:srgbClr val="000000">
                <a:alpha val="9967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 name="Daniel 2:31–45 (NKJV)…"/>
          <p:cNvSpPr txBox="1"/>
          <p:nvPr/>
        </p:nvSpPr>
        <p:spPr>
          <a:xfrm>
            <a:off x="355786" y="1579922"/>
            <a:ext cx="12293228" cy="8178801"/>
          </a:xfrm>
          <a:prstGeom prst="rect">
            <a:avLst/>
          </a:prstGeom>
          <a:ln w="12700">
            <a:miter lim="400000"/>
          </a:ln>
          <a:effectLst>
            <a:outerShdw sx="100000" sy="100000" kx="0" ky="0" algn="b" rotWithShape="0" blurRad="165100" dist="82847" dir="5400000">
              <a:srgbClr val="000000">
                <a:alpha val="99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44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t>Daniel 2:31–45 (NKJV)</a:t>
            </a:r>
          </a:p>
          <a:p>
            <a:pPr defTabSz="457200">
              <a:buClrTx/>
              <a:defRPr sz="44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rPr baseline="31999"/>
              <a:t>44</a:t>
            </a:r>
            <a:r>
              <a:t> And in the days of these kings the God of heaven will set up a kingdom which shall never be destroyed; and the kingdom shall not be left to other people; it shall break in pieces and consume all these kingdoms, and it shall stand forever.  </a:t>
            </a:r>
            <a:r>
              <a:rPr baseline="31999"/>
              <a:t>45</a:t>
            </a:r>
            <a:r>
              <a:t> Inasmuch as you saw that the stone was cut out of the mountain without hands, and that it broke in pieces the iron, the bronze, the clay, the silver, and the gold—the great God has made known to the king what will come to pass after this. The dream is certain, and its interpretation is sure.”</a:t>
            </a:r>
          </a:p>
        </p:txBody>
      </p:sp>
      <p:sp>
        <p:nvSpPr>
          <p:cNvPr id="281" name="God’s Indestructible"/>
          <p:cNvSpPr txBox="1"/>
          <p:nvPr/>
        </p:nvSpPr>
        <p:spPr>
          <a:xfrm>
            <a:off x="141597" y="166679"/>
            <a:ext cx="7301447" cy="116606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7100">
                <a:solidFill>
                  <a:srgbClr val="FFFFFF"/>
                </a:solidFill>
                <a:effectLst>
                  <a:outerShdw sx="100000" sy="100000" kx="0" ky="0" algn="b" rotWithShape="0" blurRad="63500" dist="63500" dir="2422214">
                    <a:srgbClr val="000000"/>
                  </a:outerShdw>
                </a:effectLst>
                <a:latin typeface="Vivaldi"/>
                <a:ea typeface="Vivaldi"/>
                <a:cs typeface="Vivaldi"/>
                <a:sym typeface="Vivaldi"/>
              </a:defRPr>
            </a:lvl1pPr>
          </a:lstStyle>
          <a:p>
            <a:pPr/>
            <a:r>
              <a:t>God’s Indestructible</a:t>
            </a:r>
          </a:p>
        </p:txBody>
      </p:sp>
      <p:pic>
        <p:nvPicPr>
          <p:cNvPr id="282" name="Picture 28" descr="Picture 28"/>
          <p:cNvPicPr>
            <a:picLocks noChangeAspect="0"/>
          </p:cNvPicPr>
          <p:nvPr/>
        </p:nvPicPr>
        <p:blipFill>
          <a:blip r:embed="rId2">
            <a:extLst/>
          </a:blip>
          <a:stretch>
            <a:fillRect/>
          </a:stretch>
        </p:blipFill>
        <p:spPr>
          <a:xfrm>
            <a:off x="7208680" y="-96923"/>
            <a:ext cx="5628955" cy="1693267"/>
          </a:xfrm>
          <a:prstGeom prst="rect">
            <a:avLst/>
          </a:prstGeom>
          <a:ln w="12700">
            <a:miter lim="400000"/>
          </a:ln>
          <a:effectLst>
            <a:outerShdw sx="100000" sy="100000" kx="0" ky="0" algn="b" rotWithShape="0" blurRad="101600" dist="75081" dir="5400000">
              <a:srgbClr val="000000">
                <a:alpha val="9967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Arrow"/>
          <p:cNvSpPr/>
          <p:nvPr/>
        </p:nvSpPr>
        <p:spPr>
          <a:xfrm>
            <a:off x="302088" y="2729522"/>
            <a:ext cx="8354418" cy="1406657"/>
          </a:xfrm>
          <a:prstGeom prst="rightArrow">
            <a:avLst>
              <a:gd name="adj1" fmla="val 67833"/>
              <a:gd name="adj2" fmla="val 27890"/>
            </a:avLst>
          </a:prstGeom>
          <a:solidFill>
            <a:srgbClr val="FFE55E"/>
          </a:solidFill>
          <a:ln w="12700">
            <a:miter lim="400000"/>
          </a:ln>
          <a:effectLst>
            <a:outerShdw sx="100000" sy="100000" kx="0" ky="0" algn="b" rotWithShape="0" blurRad="88900" dist="88900" dir="1432286">
              <a:srgbClr val="000000">
                <a:alpha val="78556"/>
              </a:srgbClr>
            </a:outerShdw>
          </a:effectLst>
        </p:spPr>
        <p:txBody>
          <a:bodyPr lIns="50800" tIns="50800" rIns="50800" bIns="50800" anchor="ctr"/>
          <a:lstStyle/>
          <a:p>
            <a:pPr algn="l">
              <a:spcBef>
                <a:spcPts val="1900"/>
              </a:spcBef>
              <a:buClrTx/>
              <a:defRPr sz="3200">
                <a:solidFill>
                  <a:srgbClr val="FFE55E"/>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p>
        </p:txBody>
      </p:sp>
      <p:sp>
        <p:nvSpPr>
          <p:cNvPr id="285" name="Arrow"/>
          <p:cNvSpPr/>
          <p:nvPr/>
        </p:nvSpPr>
        <p:spPr>
          <a:xfrm>
            <a:off x="302088" y="4031558"/>
            <a:ext cx="8354418" cy="1406658"/>
          </a:xfrm>
          <a:prstGeom prst="rightArrow">
            <a:avLst>
              <a:gd name="adj1" fmla="val 67833"/>
              <a:gd name="adj2" fmla="val 27890"/>
            </a:avLst>
          </a:prstGeom>
          <a:blipFill>
            <a:blip r:embed="rId2"/>
          </a:blipFill>
          <a:ln w="12700">
            <a:miter lim="400000"/>
          </a:ln>
          <a:effectLst>
            <a:outerShdw sx="100000" sy="100000" kx="0" ky="0" algn="b" rotWithShape="0" blurRad="88900" dist="88900" dir="1432286">
              <a:srgbClr val="000000">
                <a:alpha val="78556"/>
              </a:srgbClr>
            </a:outerShdw>
          </a:effectLst>
        </p:spPr>
        <p:txBody>
          <a:bodyPr lIns="50800" tIns="50800" rIns="50800" bIns="50800" anchor="ctr"/>
          <a:lstStyle/>
          <a:p>
            <a:pPr algn="l">
              <a:spcBef>
                <a:spcPts val="1900"/>
              </a:spcBef>
              <a:buClrTx/>
              <a:defRPr sz="32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p>
        </p:txBody>
      </p:sp>
      <p:sp>
        <p:nvSpPr>
          <p:cNvPr id="286" name="Arrow"/>
          <p:cNvSpPr/>
          <p:nvPr/>
        </p:nvSpPr>
        <p:spPr>
          <a:xfrm>
            <a:off x="302088" y="5333595"/>
            <a:ext cx="8354418" cy="1406657"/>
          </a:xfrm>
          <a:prstGeom prst="rightArrow">
            <a:avLst>
              <a:gd name="adj1" fmla="val 67833"/>
              <a:gd name="adj2" fmla="val 27890"/>
            </a:avLst>
          </a:prstGeom>
          <a:blipFill>
            <a:blip r:embed="rId3"/>
          </a:blipFill>
          <a:ln w="12700">
            <a:miter lim="400000"/>
          </a:ln>
          <a:effectLst>
            <a:outerShdw sx="100000" sy="100000" kx="0" ky="0" algn="b" rotWithShape="0" blurRad="88900" dist="88900" dir="1432286">
              <a:srgbClr val="000000">
                <a:alpha val="78556"/>
              </a:srgbClr>
            </a:outerShdw>
          </a:effectLst>
        </p:spPr>
        <p:txBody>
          <a:bodyPr lIns="50800" tIns="50800" rIns="50800" bIns="50800" anchor="ctr"/>
          <a:lstStyle/>
          <a:p>
            <a:pPr algn="l">
              <a:spcBef>
                <a:spcPts val="1900"/>
              </a:spcBef>
              <a:buClrTx/>
              <a:defRPr sz="32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p>
        </p:txBody>
      </p:sp>
      <p:sp>
        <p:nvSpPr>
          <p:cNvPr id="287" name="Arrow"/>
          <p:cNvSpPr/>
          <p:nvPr/>
        </p:nvSpPr>
        <p:spPr>
          <a:xfrm>
            <a:off x="302088" y="6635632"/>
            <a:ext cx="8354418" cy="1406658"/>
          </a:xfrm>
          <a:prstGeom prst="rightArrow">
            <a:avLst>
              <a:gd name="adj1" fmla="val 67833"/>
              <a:gd name="adj2" fmla="val 27890"/>
            </a:avLst>
          </a:prstGeom>
          <a:blipFill>
            <a:blip r:embed="rId4"/>
          </a:blipFill>
          <a:ln w="12700">
            <a:miter lim="400000"/>
          </a:ln>
          <a:effectLst>
            <a:outerShdw sx="100000" sy="100000" kx="0" ky="0" algn="b" rotWithShape="0" blurRad="88900" dist="88900" dir="1432286">
              <a:srgbClr val="000000">
                <a:alpha val="78556"/>
              </a:srgbClr>
            </a:outerShdw>
          </a:effectLst>
        </p:spPr>
        <p:txBody>
          <a:bodyPr lIns="50800" tIns="50800" rIns="50800" bIns="50800" anchor="ctr"/>
          <a:lstStyle/>
          <a:p>
            <a:pPr algn="l">
              <a:spcBef>
                <a:spcPts val="1900"/>
              </a:spcBef>
              <a:buClrTx/>
              <a:defRPr sz="32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p>
        </p:txBody>
      </p:sp>
      <p:pic>
        <p:nvPicPr>
          <p:cNvPr id="288" name="Image" descr="Image"/>
          <p:cNvPicPr>
            <a:picLocks noChangeAspect="0"/>
          </p:cNvPicPr>
          <p:nvPr/>
        </p:nvPicPr>
        <p:blipFill>
          <a:blip r:embed="rId5">
            <a:extLst/>
          </a:blip>
          <a:stretch>
            <a:fillRect/>
          </a:stretch>
        </p:blipFill>
        <p:spPr>
          <a:xfrm flipH="1">
            <a:off x="3984920" y="2580785"/>
            <a:ext cx="4060710" cy="5621407"/>
          </a:xfrm>
          <a:prstGeom prst="rect">
            <a:avLst/>
          </a:prstGeom>
          <a:effectLst>
            <a:outerShdw sx="100000" sy="100000" kx="0" ky="0" algn="b" rotWithShape="0" blurRad="63500" dist="63500" dir="2932076">
              <a:srgbClr val="000000"/>
            </a:outerShdw>
          </a:effectLst>
        </p:spPr>
      </p:pic>
      <p:sp>
        <p:nvSpPr>
          <p:cNvPr id="289" name="Kingdom Would Be Established"/>
          <p:cNvSpPr txBox="1"/>
          <p:nvPr/>
        </p:nvSpPr>
        <p:spPr>
          <a:xfrm>
            <a:off x="-1" y="1785673"/>
            <a:ext cx="13004801" cy="1019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buClrTx/>
              <a:defRPr sz="6100">
                <a:ln w="23402">
                  <a:solidFill>
                    <a:srgbClr val="FFFFFF"/>
                  </a:solidFill>
                </a:ln>
                <a:solidFill>
                  <a:srgbClr val="FFFFFF"/>
                </a:solidFill>
                <a:effectLst>
                  <a:outerShdw sx="100000" sy="100000" kx="0" ky="0" algn="b" rotWithShape="0" blurRad="63500" dist="63500" dir="7680000">
                    <a:srgbClr val="000000"/>
                  </a:outerShdw>
                </a:effectLst>
                <a:latin typeface="Californian FB"/>
                <a:ea typeface="Californian FB"/>
                <a:cs typeface="Californian FB"/>
                <a:sym typeface="Californian FB"/>
              </a:defRPr>
            </a:lvl1pPr>
          </a:lstStyle>
          <a:p>
            <a:pPr/>
            <a:r>
              <a:t>Kingdom Would Be Established </a:t>
            </a:r>
          </a:p>
        </p:txBody>
      </p:sp>
      <p:sp>
        <p:nvSpPr>
          <p:cNvPr id="290" name="“The days of these kings,” Daniel 2:44…"/>
          <p:cNvSpPr txBox="1"/>
          <p:nvPr/>
        </p:nvSpPr>
        <p:spPr>
          <a:xfrm>
            <a:off x="577909" y="8093166"/>
            <a:ext cx="11848982" cy="152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buClrTx/>
              <a:defRPr sz="51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“The days of these kings</a:t>
            </a:r>
            <a:r>
              <a:t>,” Daniel 2:44</a:t>
            </a:r>
          </a:p>
          <a:p>
            <a:pPr defTabSz="457200">
              <a:buClrTx/>
              <a:defRPr i="1">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t>a stone was cut out without hands</a:t>
            </a:r>
          </a:p>
        </p:txBody>
      </p:sp>
      <p:sp>
        <p:nvSpPr>
          <p:cNvPr id="291" name="Legs iron &amp; feet of clay &amp; iron mixed"/>
          <p:cNvSpPr txBox="1"/>
          <p:nvPr/>
        </p:nvSpPr>
        <p:spPr>
          <a:xfrm>
            <a:off x="390086" y="6798754"/>
            <a:ext cx="3600451" cy="10804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900"/>
              </a:spcBef>
              <a:buClrTx/>
              <a:defRPr sz="32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Legs iron &amp; feet of clay &amp; iron mixed</a:t>
            </a:r>
          </a:p>
        </p:txBody>
      </p:sp>
      <p:sp>
        <p:nvSpPr>
          <p:cNvPr id="292" name="Babylonian Empire 605 B.C. - 536 B.C.…"/>
          <p:cNvSpPr txBox="1"/>
          <p:nvPr/>
        </p:nvSpPr>
        <p:spPr>
          <a:xfrm>
            <a:off x="8612020" y="2851032"/>
            <a:ext cx="4282064" cy="50809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2700"/>
              </a:spcBef>
              <a:buClrTx/>
              <a:defRPr sz="32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Babylonian Empire 605 B.C. - 536 B.C.</a:t>
            </a:r>
          </a:p>
          <a:p>
            <a:pPr>
              <a:spcBef>
                <a:spcPts val="2700"/>
              </a:spcBef>
              <a:buClrTx/>
              <a:defRPr sz="32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Medo-Persian Empire 536 B.C. - 330 B.C.</a:t>
            </a:r>
          </a:p>
          <a:p>
            <a:pPr>
              <a:spcBef>
                <a:spcPts val="2700"/>
              </a:spcBef>
              <a:buClrTx/>
              <a:defRPr sz="32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Grecian Empire 330 B.C. - 30 B.C.</a:t>
            </a:r>
          </a:p>
          <a:p>
            <a:pPr>
              <a:spcBef>
                <a:spcPts val="2700"/>
              </a:spcBef>
              <a:buClrTx/>
              <a:defRPr sz="32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Roman Empire 30 B.C. - 337 A.D.</a:t>
            </a:r>
          </a:p>
        </p:txBody>
      </p:sp>
      <p:sp>
        <p:nvSpPr>
          <p:cNvPr id="293" name="Breast and arms of silver"/>
          <p:cNvSpPr txBox="1"/>
          <p:nvPr/>
        </p:nvSpPr>
        <p:spPr>
          <a:xfrm>
            <a:off x="511355" y="4194681"/>
            <a:ext cx="3357912" cy="10804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900"/>
              </a:spcBef>
              <a:buClrTx/>
              <a:defRPr sz="32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Breast and arms of silver</a:t>
            </a:r>
          </a:p>
        </p:txBody>
      </p:sp>
      <p:sp>
        <p:nvSpPr>
          <p:cNvPr id="294" name="Head of Gold"/>
          <p:cNvSpPr txBox="1"/>
          <p:nvPr/>
        </p:nvSpPr>
        <p:spPr>
          <a:xfrm>
            <a:off x="834509" y="3140294"/>
            <a:ext cx="2711604" cy="585112"/>
          </a:xfrm>
          <a:prstGeom prst="rect">
            <a:avLst/>
          </a:prstGeom>
          <a:ln w="12700">
            <a:miter lim="400000"/>
          </a:ln>
          <a:effectLst>
            <a:outerShdw sx="100000" sy="100000" kx="0" ky="0" algn="b" rotWithShape="0" blurRad="88900" dist="88900" dir="1432286">
              <a:srgbClr val="000000">
                <a:alpha val="3803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1900"/>
              </a:spcBef>
              <a:buClrTx/>
              <a:defRPr sz="3200">
                <a:solidFill>
                  <a:srgbClr val="000000"/>
                </a:solidFill>
                <a:latin typeface="Helvetica Neue Medium"/>
                <a:ea typeface="Helvetica Neue Medium"/>
                <a:cs typeface="Helvetica Neue Medium"/>
                <a:sym typeface="Helvetica Neue Medium"/>
              </a:defRPr>
            </a:lvl1pPr>
          </a:lstStyle>
          <a:p>
            <a:pPr/>
            <a:r>
              <a:t>Head of Gold </a:t>
            </a:r>
          </a:p>
        </p:txBody>
      </p:sp>
      <p:sp>
        <p:nvSpPr>
          <p:cNvPr id="295" name="Belly and Thighs of brass"/>
          <p:cNvSpPr txBox="1"/>
          <p:nvPr/>
        </p:nvSpPr>
        <p:spPr>
          <a:xfrm>
            <a:off x="390086" y="5496717"/>
            <a:ext cx="3600451" cy="10804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900"/>
              </a:spcBef>
              <a:buClrTx/>
              <a:defRPr sz="32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Belly and Thighs of brass</a:t>
            </a:r>
          </a:p>
        </p:txBody>
      </p:sp>
      <p:sp>
        <p:nvSpPr>
          <p:cNvPr id="296" name="God’s Indestructible"/>
          <p:cNvSpPr txBox="1"/>
          <p:nvPr/>
        </p:nvSpPr>
        <p:spPr>
          <a:xfrm>
            <a:off x="141597" y="166679"/>
            <a:ext cx="7301447" cy="116606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7100">
                <a:solidFill>
                  <a:srgbClr val="FFFFFF"/>
                </a:solidFill>
                <a:effectLst>
                  <a:outerShdw sx="100000" sy="100000" kx="0" ky="0" algn="b" rotWithShape="0" blurRad="63500" dist="63500" dir="2422214">
                    <a:srgbClr val="000000"/>
                  </a:outerShdw>
                </a:effectLst>
                <a:latin typeface="Vivaldi"/>
                <a:ea typeface="Vivaldi"/>
                <a:cs typeface="Vivaldi"/>
                <a:sym typeface="Vivaldi"/>
              </a:defRPr>
            </a:lvl1pPr>
          </a:lstStyle>
          <a:p>
            <a:pPr/>
            <a:r>
              <a:t>God’s Indestructible</a:t>
            </a:r>
          </a:p>
        </p:txBody>
      </p:sp>
      <p:pic>
        <p:nvPicPr>
          <p:cNvPr id="297" name="Picture 28" descr="Picture 28"/>
          <p:cNvPicPr>
            <a:picLocks noChangeAspect="0"/>
          </p:cNvPicPr>
          <p:nvPr/>
        </p:nvPicPr>
        <p:blipFill>
          <a:blip r:embed="rId6">
            <a:extLst/>
          </a:blip>
          <a:stretch>
            <a:fillRect/>
          </a:stretch>
        </p:blipFill>
        <p:spPr>
          <a:xfrm>
            <a:off x="7208680" y="-96923"/>
            <a:ext cx="5628955" cy="1693267"/>
          </a:xfrm>
          <a:prstGeom prst="rect">
            <a:avLst/>
          </a:prstGeom>
          <a:ln w="12700">
            <a:miter lim="400000"/>
          </a:ln>
          <a:effectLst>
            <a:outerShdw sx="100000" sy="100000" kx="0" ky="0" algn="b" rotWithShape="0" blurRad="101600" dist="75081" dir="5400000">
              <a:srgbClr val="000000">
                <a:alpha val="99674"/>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5" name="Image" descr="Image"/>
          <p:cNvPicPr>
            <a:picLocks noChangeAspect="1"/>
          </p:cNvPicPr>
          <p:nvPr>
            <p:ph type="pic" idx="13"/>
          </p:nvPr>
        </p:nvPicPr>
        <p:blipFill>
          <a:blip r:embed="rId2">
            <a:extLst/>
          </a:blip>
          <a:srcRect l="12828" t="0" r="12828" b="0"/>
          <a:stretch>
            <a:fillRect/>
          </a:stretch>
        </p:blipFill>
        <p:spPr>
          <a:prstGeom prst="rect">
            <a:avLst/>
          </a:prstGeom>
        </p:spPr>
      </p:pic>
      <p:sp>
        <p:nvSpPr>
          <p:cNvPr id="206" name="“The Indestructible Kingdom”"/>
          <p:cNvSpPr txBox="1"/>
          <p:nvPr/>
        </p:nvSpPr>
        <p:spPr>
          <a:xfrm>
            <a:off x="67568" y="199301"/>
            <a:ext cx="12869664" cy="105488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3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Indestructible Kingdom” </a:t>
            </a:r>
          </a:p>
        </p:txBody>
      </p:sp>
      <p:sp>
        <p:nvSpPr>
          <p:cNvPr id="207" name="Dark Days For Judah …"/>
          <p:cNvSpPr txBox="1"/>
          <p:nvPr/>
        </p:nvSpPr>
        <p:spPr>
          <a:xfrm>
            <a:off x="113460" y="2183869"/>
            <a:ext cx="12777880" cy="8763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1700"/>
              </a:spcBef>
              <a:buSzPct val="80000"/>
              <a:buBlip>
                <a:blip r:embed="rId3"/>
              </a:buBlip>
              <a:defRPr b="1" sz="50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lvl1pPr>
          </a:lstStyle>
          <a:p>
            <a:pPr/>
            <a:r>
              <a:t>Dark Days For Judah …</a:t>
            </a:r>
          </a:p>
        </p:txBody>
      </p:sp>
      <p:sp>
        <p:nvSpPr>
          <p:cNvPr id="208" name="The northern tribes had experienced captivity beginning in 721 B.C. because of their unfaithfulness…"/>
          <p:cNvSpPr txBox="1"/>
          <p:nvPr/>
        </p:nvSpPr>
        <p:spPr>
          <a:xfrm>
            <a:off x="802807" y="3180025"/>
            <a:ext cx="11749629" cy="58166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4"/>
              </a:buBlip>
              <a:defRPr sz="38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The northern tribes had experienced captivity beginning in 721 B.C. because of their unfaithfulness</a:t>
            </a:r>
          </a:p>
          <a:p>
            <a:pPr lvl="2" marL="783771" indent="-783771" algn="l">
              <a:spcBef>
                <a:spcPts val="1200"/>
              </a:spcBef>
              <a:buSzPct val="80000"/>
              <a:buBlip>
                <a:blip r:embed="rId4"/>
              </a:buBlip>
              <a:defRPr sz="38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In 605 B.C., Judah, as God had stated through Jeremiah, had found itself un Babylonian control.</a:t>
            </a:r>
          </a:p>
          <a:p>
            <a:pPr lvl="2" marL="783771" indent="-783771" algn="l">
              <a:spcBef>
                <a:spcPts val="1200"/>
              </a:spcBef>
              <a:buSzPct val="80000"/>
              <a:buBlip>
                <a:blip r:embed="rId4"/>
              </a:buBlip>
              <a:defRPr sz="38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The first wave of captives are carried away to Babylon - including Daniel and his three friends, Hananiah, Mishael, and Azariah.</a:t>
            </a:r>
          </a:p>
          <a:p>
            <a:pPr lvl="2" marL="783771" indent="-783771" algn="l">
              <a:spcBef>
                <a:spcPts val="1200"/>
              </a:spcBef>
              <a:buSzPct val="80000"/>
              <a:buBlip>
                <a:blip r:embed="rId4"/>
              </a:buBlip>
              <a:defRPr sz="38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603 B.C. Nebuchadnezzar’s dream of the Great Image (Daniel 2:1; cf. 1:1, 5)</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08">
                                            <p:txEl>
                                              <p:pRg st="3" end="3"/>
                                            </p:txEl>
                                          </p:spTgt>
                                        </p:tgtEl>
                                        <p:attrNameLst>
                                          <p:attrName>style.visibility</p:attrName>
                                        </p:attrNameLst>
                                      </p:cBhvr>
                                      <p:to>
                                        <p:strVal val="visible"/>
                                      </p:to>
                                    </p:set>
                                    <p:animEffect filter="fade" transition="in">
                                      <p:cBhvr>
                                        <p:cTn id="7" dur="1500"/>
                                        <p:tgtEl>
                                          <p:spTgt spid="20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8"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9" name="NATURE of The “Kingdom”"/>
          <p:cNvSpPr txBox="1"/>
          <p:nvPr/>
        </p:nvSpPr>
        <p:spPr>
          <a:xfrm>
            <a:off x="461122" y="1469799"/>
            <a:ext cx="11974183" cy="1104901"/>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buClrTx/>
              <a:defRPr sz="6100">
                <a:solidFill>
                  <a:srgbClr val="FFFC79"/>
                </a:solidFill>
                <a:effectLst>
                  <a:outerShdw sx="100000" sy="100000" kx="0" ky="0" algn="b" rotWithShape="0" blurRad="12700" dist="63500" dir="18900000">
                    <a:srgbClr val="000000"/>
                  </a:outerShdw>
                </a:effectLst>
                <a:latin typeface="Emerald Isle"/>
                <a:ea typeface="Emerald Isle"/>
                <a:cs typeface="Emerald Isle"/>
                <a:sym typeface="Emerald Isle"/>
              </a:defRPr>
            </a:lvl1pPr>
          </a:lstStyle>
          <a:p>
            <a:pPr/>
            <a:r>
              <a:t>NATURE of The “Kingdom”</a:t>
            </a:r>
          </a:p>
        </p:txBody>
      </p:sp>
      <p:sp>
        <p:nvSpPr>
          <p:cNvPr id="300" name="Luke 17:20–21 (NKJV)…"/>
          <p:cNvSpPr txBox="1"/>
          <p:nvPr/>
        </p:nvSpPr>
        <p:spPr>
          <a:xfrm>
            <a:off x="529989" y="2600960"/>
            <a:ext cx="11836448" cy="6400801"/>
          </a:xfrm>
          <a:prstGeom prst="rect">
            <a:avLst/>
          </a:prstGeom>
          <a:ln w="12700">
            <a:miter lim="400000"/>
          </a:ln>
          <a:effectLst>
            <a:outerShdw sx="100000" sy="100000" kx="0" ky="0" algn="b" rotWithShape="0" blurRad="165100" dist="82847" dir="5400000">
              <a:srgbClr val="000000">
                <a:alpha val="99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52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t>Luke 17:20–21 (NKJV)</a:t>
            </a:r>
          </a:p>
          <a:p>
            <a:pPr defTabSz="457200">
              <a:buClrTx/>
              <a:defRPr sz="52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rPr baseline="31999"/>
              <a:t>20</a:t>
            </a:r>
            <a:r>
              <a:t> Now when He was asked by the Pharisees when the kingdom of God would come, He answered them and said, “The kingdom of God does not come with observation; </a:t>
            </a:r>
            <a:r>
              <a:rPr baseline="31999"/>
              <a:t>21</a:t>
            </a:r>
            <a:r>
              <a:t> nor will they say, ‘See here!’ or ‘See there!’ For indeed, the kingdom of God is within you.”</a:t>
            </a:r>
          </a:p>
        </p:txBody>
      </p:sp>
      <p:sp>
        <p:nvSpPr>
          <p:cNvPr id="301" name="God’s Indestructible"/>
          <p:cNvSpPr txBox="1"/>
          <p:nvPr/>
        </p:nvSpPr>
        <p:spPr>
          <a:xfrm>
            <a:off x="141597" y="166679"/>
            <a:ext cx="7301447" cy="116606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7100">
                <a:solidFill>
                  <a:srgbClr val="FFFFFF"/>
                </a:solidFill>
                <a:effectLst>
                  <a:outerShdw sx="100000" sy="100000" kx="0" ky="0" algn="b" rotWithShape="0" blurRad="63500" dist="63500" dir="2422214">
                    <a:srgbClr val="000000"/>
                  </a:outerShdw>
                </a:effectLst>
                <a:latin typeface="Vivaldi"/>
                <a:ea typeface="Vivaldi"/>
                <a:cs typeface="Vivaldi"/>
                <a:sym typeface="Vivaldi"/>
              </a:defRPr>
            </a:lvl1pPr>
          </a:lstStyle>
          <a:p>
            <a:pPr/>
            <a:r>
              <a:t>God’s Indestructible</a:t>
            </a:r>
          </a:p>
        </p:txBody>
      </p:sp>
      <p:pic>
        <p:nvPicPr>
          <p:cNvPr id="302" name="Picture 28" descr="Picture 28"/>
          <p:cNvPicPr>
            <a:picLocks noChangeAspect="0"/>
          </p:cNvPicPr>
          <p:nvPr/>
        </p:nvPicPr>
        <p:blipFill>
          <a:blip r:embed="rId2">
            <a:extLst/>
          </a:blip>
          <a:stretch>
            <a:fillRect/>
          </a:stretch>
        </p:blipFill>
        <p:spPr>
          <a:xfrm>
            <a:off x="7208680" y="-96923"/>
            <a:ext cx="5628955" cy="1693267"/>
          </a:xfrm>
          <a:prstGeom prst="rect">
            <a:avLst/>
          </a:prstGeom>
          <a:ln w="12700">
            <a:miter lim="400000"/>
          </a:ln>
          <a:effectLst>
            <a:outerShdw sx="100000" sy="100000" kx="0" ky="0" algn="b" rotWithShape="0" blurRad="101600" dist="75081" dir="5400000">
              <a:srgbClr val="000000">
                <a:alpha val="9967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4" name="NATURE of The “Kingdom”"/>
          <p:cNvSpPr txBox="1"/>
          <p:nvPr/>
        </p:nvSpPr>
        <p:spPr>
          <a:xfrm>
            <a:off x="461122" y="1469799"/>
            <a:ext cx="11974183" cy="1104901"/>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buClrTx/>
              <a:defRPr sz="6100">
                <a:solidFill>
                  <a:srgbClr val="FFFC79"/>
                </a:solidFill>
                <a:effectLst>
                  <a:outerShdw sx="100000" sy="100000" kx="0" ky="0" algn="b" rotWithShape="0" blurRad="12700" dist="63500" dir="18900000">
                    <a:srgbClr val="000000"/>
                  </a:outerShdw>
                </a:effectLst>
                <a:latin typeface="Emerald Isle"/>
                <a:ea typeface="Emerald Isle"/>
                <a:cs typeface="Emerald Isle"/>
                <a:sym typeface="Emerald Isle"/>
              </a:defRPr>
            </a:lvl1pPr>
          </a:lstStyle>
          <a:p>
            <a:pPr/>
            <a:r>
              <a:t>NATURE of The “Kingdom”</a:t>
            </a:r>
          </a:p>
        </p:txBody>
      </p:sp>
      <p:sp>
        <p:nvSpPr>
          <p:cNvPr id="305" name="John 18:33–37 (NKJV)…"/>
          <p:cNvSpPr txBox="1"/>
          <p:nvPr/>
        </p:nvSpPr>
        <p:spPr>
          <a:xfrm>
            <a:off x="529989" y="2600960"/>
            <a:ext cx="11836448" cy="6489701"/>
          </a:xfrm>
          <a:prstGeom prst="rect">
            <a:avLst/>
          </a:prstGeom>
          <a:ln w="12700">
            <a:miter lim="400000"/>
          </a:ln>
          <a:effectLst>
            <a:outerShdw sx="100000" sy="100000" kx="0" ky="0" algn="b" rotWithShape="0" blurRad="165100" dist="82847" dir="5400000">
              <a:srgbClr val="000000">
                <a:alpha val="99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52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t>John 18:33–37 (NKJV)</a:t>
            </a:r>
          </a:p>
          <a:p>
            <a:pPr defTabSz="457200">
              <a:buClrTx/>
              <a:defRPr sz="41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rPr baseline="31999"/>
              <a:t>36</a:t>
            </a:r>
            <a:r>
              <a:t> Jesus answered, “My kingdom is not of this world. If My kingdom were of this world, My servants would fight, so that I should not be delivered to the Jews; but now My kingdom is not from here.” </a:t>
            </a:r>
            <a:r>
              <a:rPr baseline="31999"/>
              <a:t>37</a:t>
            </a:r>
            <a:r>
              <a:t> Pilate therefore said to Him, “Are You a king then?” Jesus answered, “You say </a:t>
            </a:r>
            <a:r>
              <a:rPr i="1"/>
              <a:t>rightly</a:t>
            </a:r>
            <a:r>
              <a:t> that I am a king. For this cause I was born, and for this cause I have come into the world, that I should bear witness to the truth. Everyone who is of the truth hears My voice.”</a:t>
            </a:r>
          </a:p>
        </p:txBody>
      </p:sp>
      <p:sp>
        <p:nvSpPr>
          <p:cNvPr id="306" name="God’s Indestructible"/>
          <p:cNvSpPr txBox="1"/>
          <p:nvPr/>
        </p:nvSpPr>
        <p:spPr>
          <a:xfrm>
            <a:off x="141597" y="166679"/>
            <a:ext cx="7301447" cy="116606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7100">
                <a:solidFill>
                  <a:srgbClr val="FFFFFF"/>
                </a:solidFill>
                <a:effectLst>
                  <a:outerShdw sx="100000" sy="100000" kx="0" ky="0" algn="b" rotWithShape="0" blurRad="63500" dist="63500" dir="2422214">
                    <a:srgbClr val="000000"/>
                  </a:outerShdw>
                </a:effectLst>
                <a:latin typeface="Vivaldi"/>
                <a:ea typeface="Vivaldi"/>
                <a:cs typeface="Vivaldi"/>
                <a:sym typeface="Vivaldi"/>
              </a:defRPr>
            </a:lvl1pPr>
          </a:lstStyle>
          <a:p>
            <a:pPr/>
            <a:r>
              <a:t>God’s Indestructible</a:t>
            </a:r>
          </a:p>
        </p:txBody>
      </p:sp>
      <p:pic>
        <p:nvPicPr>
          <p:cNvPr id="307" name="Picture 28" descr="Picture 28"/>
          <p:cNvPicPr>
            <a:picLocks noChangeAspect="0"/>
          </p:cNvPicPr>
          <p:nvPr/>
        </p:nvPicPr>
        <p:blipFill>
          <a:blip r:embed="rId2">
            <a:extLst/>
          </a:blip>
          <a:stretch>
            <a:fillRect/>
          </a:stretch>
        </p:blipFill>
        <p:spPr>
          <a:xfrm>
            <a:off x="7208680" y="-96923"/>
            <a:ext cx="5628955" cy="1693267"/>
          </a:xfrm>
          <a:prstGeom prst="rect">
            <a:avLst/>
          </a:prstGeom>
          <a:ln w="12700">
            <a:miter lim="400000"/>
          </a:ln>
          <a:effectLst>
            <a:outerShdw sx="100000" sy="100000" kx="0" ky="0" algn="b" rotWithShape="0" blurRad="101600" dist="75081" dir="5400000">
              <a:srgbClr val="000000">
                <a:alpha val="9967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9" name="GOD WILL:…"/>
          <p:cNvSpPr/>
          <p:nvPr/>
        </p:nvSpPr>
        <p:spPr>
          <a:xfrm>
            <a:off x="174882" y="3208314"/>
            <a:ext cx="3017521" cy="6400801"/>
          </a:xfrm>
          <a:prstGeom prst="roundRect">
            <a:avLst>
              <a:gd name="adj" fmla="val 19546"/>
            </a:avLst>
          </a:prstGeom>
          <a:solidFill>
            <a:srgbClr val="EBEBEB"/>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spcBef>
                <a:spcPts val="1500"/>
              </a:spcBef>
              <a:buClrTx/>
              <a:defRPr b="1"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GOD WILL:</a:t>
            </a:r>
          </a:p>
          <a:p>
            <a:pPr>
              <a:spcBef>
                <a:spcPts val="1500"/>
              </a:spcBef>
              <a:buClrTx/>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Gen. 49:10</a:t>
            </a:r>
          </a:p>
          <a:p>
            <a:pPr>
              <a:spcBef>
                <a:spcPts val="1500"/>
              </a:spcBef>
              <a:buClrTx/>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2 Sam. 7:12-16</a:t>
            </a:r>
          </a:p>
          <a:p>
            <a:pPr>
              <a:spcBef>
                <a:spcPts val="1500"/>
              </a:spcBef>
              <a:buClrTx/>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Dan. 2:44; 7:13-14 </a:t>
            </a:r>
          </a:p>
          <a:p>
            <a:pPr>
              <a:spcBef>
                <a:spcPts val="1500"/>
              </a:spcBef>
              <a:buClrTx/>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Isa. 9:7 </a:t>
            </a:r>
          </a:p>
          <a:p>
            <a:pPr>
              <a:spcBef>
                <a:spcPts val="1500"/>
              </a:spcBef>
              <a:buClrTx/>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Ezek. 21:25-27 </a:t>
            </a:r>
          </a:p>
          <a:p>
            <a:pPr>
              <a:spcBef>
                <a:spcPts val="1500"/>
              </a:spcBef>
              <a:buClrTx/>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Zech. 9:9</a:t>
            </a:r>
          </a:p>
        </p:txBody>
      </p:sp>
      <p:sp>
        <p:nvSpPr>
          <p:cNvPr id="310" name="AT HAND / NIGH…"/>
          <p:cNvSpPr/>
          <p:nvPr/>
        </p:nvSpPr>
        <p:spPr>
          <a:xfrm>
            <a:off x="3387387" y="3208314"/>
            <a:ext cx="3017521" cy="6400801"/>
          </a:xfrm>
          <a:prstGeom prst="roundRect">
            <a:avLst>
              <a:gd name="adj" fmla="val 19546"/>
            </a:avLst>
          </a:prstGeom>
          <a:solidFill>
            <a:srgbClr val="EBEBEB"/>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spcBef>
                <a:spcPts val="600"/>
              </a:spcBef>
              <a:buClrTx/>
              <a:defRPr b="1" sz="2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AT HAND / NIGH</a:t>
            </a:r>
          </a:p>
          <a:p>
            <a:pPr>
              <a:spcBef>
                <a:spcPts val="600"/>
              </a:spcBef>
              <a:buClrTx/>
              <a:defRPr sz="2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1"/>
              <a:t>Angels</a:t>
            </a:r>
            <a:r>
              <a:t> - Luke 1:32-33</a:t>
            </a:r>
          </a:p>
          <a:p>
            <a:pPr>
              <a:spcBef>
                <a:spcPts val="600"/>
              </a:spcBef>
              <a:buClrTx/>
              <a:defRPr sz="2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1"/>
              <a:t>J.B.</a:t>
            </a:r>
            <a:r>
              <a:t> – Mt. 3:2</a:t>
            </a:r>
          </a:p>
          <a:p>
            <a:pPr>
              <a:spcBef>
                <a:spcPts val="600"/>
              </a:spcBef>
              <a:buClrTx/>
              <a:defRPr sz="2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1"/>
              <a:t>Apostles</a:t>
            </a:r>
            <a:r>
              <a:t> – Mt. 10:7; Lk. 9:2</a:t>
            </a:r>
          </a:p>
          <a:p>
            <a:pPr>
              <a:spcBef>
                <a:spcPts val="600"/>
              </a:spcBef>
              <a:buClrTx/>
              <a:defRPr sz="2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1"/>
              <a:t>70 disciples</a:t>
            </a:r>
            <a:r>
              <a:t> – Luke 10:9</a:t>
            </a:r>
          </a:p>
          <a:p>
            <a:pPr>
              <a:spcBef>
                <a:spcPts val="600"/>
              </a:spcBef>
              <a:buClrTx/>
              <a:defRPr sz="2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1"/>
              <a:t>Jesus</a:t>
            </a:r>
            <a:r>
              <a:t> – Mt. 4:17, 23; 5:1- 7:21; 9:35; 13:11-52; 16:19, 28; Mark 9:1; Etc, -</a:t>
            </a:r>
          </a:p>
        </p:txBody>
      </p:sp>
      <p:sp>
        <p:nvSpPr>
          <p:cNvPr id="311" name="Acts 8:12; 19:8; 20:25; 28:23, 31…"/>
          <p:cNvSpPr/>
          <p:nvPr/>
        </p:nvSpPr>
        <p:spPr>
          <a:xfrm>
            <a:off x="6599892" y="3208314"/>
            <a:ext cx="3017521" cy="6400801"/>
          </a:xfrm>
          <a:prstGeom prst="roundRect">
            <a:avLst>
              <a:gd name="adj" fmla="val 19546"/>
            </a:avLst>
          </a:prstGeom>
          <a:solidFill>
            <a:srgbClr val="EBEBEB"/>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spcBef>
                <a:spcPts val="1000"/>
              </a:spcBef>
              <a:buClrTx/>
              <a:defRPr b="1"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Acts 8:12; 19:8; 20:25; 28:23, 31</a:t>
            </a:r>
          </a:p>
          <a:p>
            <a:pPr>
              <a:spcBef>
                <a:spcPts val="1000"/>
              </a:spcBef>
              <a:buClrTx/>
              <a:defRPr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Called “</a:t>
            </a:r>
            <a:r>
              <a:rPr b="1"/>
              <a:t>into kingdom</a:t>
            </a:r>
            <a:r>
              <a:t>” by the </a:t>
            </a:r>
            <a:r>
              <a:rPr b="1"/>
              <a:t>gospel</a:t>
            </a:r>
            <a:r>
              <a:t> (2 Thess. 2:14; 1 Thess. 2:12).</a:t>
            </a:r>
          </a:p>
          <a:p>
            <a:pPr>
              <a:spcBef>
                <a:spcPts val="1000"/>
              </a:spcBef>
              <a:buClrTx/>
              <a:defRPr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a:t>
            </a:r>
            <a:r>
              <a:rPr b="1"/>
              <a:t>translated into kingdom” —   </a:t>
            </a:r>
            <a:r>
              <a:t> (Col. 1:13).  </a:t>
            </a:r>
          </a:p>
          <a:p>
            <a:pPr>
              <a:spcBef>
                <a:spcPts val="1000"/>
              </a:spcBef>
              <a:buClrTx/>
              <a:defRPr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a:t>
            </a:r>
            <a:r>
              <a:rPr b="1"/>
              <a:t>in the…kingdom…of Jesus Christ</a:t>
            </a:r>
            <a:r>
              <a:t>” (Rev. 1:9).</a:t>
            </a:r>
          </a:p>
        </p:txBody>
      </p:sp>
      <p:sp>
        <p:nvSpPr>
          <p:cNvPr id="312" name="1 Cor. 15:24–25 (NKJV)…"/>
          <p:cNvSpPr/>
          <p:nvPr/>
        </p:nvSpPr>
        <p:spPr>
          <a:xfrm>
            <a:off x="9812397" y="3208314"/>
            <a:ext cx="3017522" cy="6400801"/>
          </a:xfrm>
          <a:prstGeom prst="roundRect">
            <a:avLst>
              <a:gd name="adj" fmla="val 19546"/>
            </a:avLst>
          </a:prstGeom>
          <a:solidFill>
            <a:srgbClr val="EBEBEB"/>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buClrTx/>
              <a:defRPr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1"/>
              <a:t>1 Cor. 15:24–25 </a:t>
            </a:r>
            <a:r>
              <a:t>(NKJV)</a:t>
            </a:r>
          </a:p>
          <a:p>
            <a:pPr>
              <a:buClrTx/>
              <a:defRPr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aseline="31999"/>
              <a:t>24</a:t>
            </a:r>
            <a:r>
              <a:t> Then </a:t>
            </a:r>
            <a:r>
              <a:rPr i="1"/>
              <a:t>comes</a:t>
            </a:r>
            <a:r>
              <a:t> the end, when He delivers the kingdom to God the Father, when He puts an end to all rule and all authority and power. </a:t>
            </a:r>
            <a:r>
              <a:rPr baseline="31999"/>
              <a:t>25</a:t>
            </a:r>
            <a:r>
              <a:t> For He must reign till He has put all enemies under His feet.</a:t>
            </a:r>
          </a:p>
        </p:txBody>
      </p:sp>
      <p:sp>
        <p:nvSpPr>
          <p:cNvPr id="313" name="Rounded Rectangle"/>
          <p:cNvSpPr/>
          <p:nvPr/>
        </p:nvSpPr>
        <p:spPr>
          <a:xfrm>
            <a:off x="66773" y="2447169"/>
            <a:ext cx="12871254" cy="1037507"/>
          </a:xfrm>
          <a:prstGeom prst="roundRect">
            <a:avLst>
              <a:gd name="adj" fmla="val 18361"/>
            </a:avLst>
          </a:prstGeom>
          <a:solidFill>
            <a:srgbClr val="C9C9C9"/>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buClrTx/>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
        <p:nvSpPr>
          <p:cNvPr id="314" name="Four Perspectives of The Kingdom"/>
          <p:cNvSpPr txBox="1"/>
          <p:nvPr/>
        </p:nvSpPr>
        <p:spPr>
          <a:xfrm>
            <a:off x="402600" y="1596799"/>
            <a:ext cx="12091227" cy="850901"/>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buClrTx/>
              <a:defRPr sz="4500">
                <a:solidFill>
                  <a:srgbClr val="FFFC79"/>
                </a:solidFill>
                <a:effectLst>
                  <a:outerShdw sx="100000" sy="100000" kx="0" ky="0" algn="b" rotWithShape="0" blurRad="12700" dist="63500" dir="18900000">
                    <a:srgbClr val="000000"/>
                  </a:outerShdw>
                </a:effectLst>
                <a:latin typeface="Emerald Isle"/>
                <a:ea typeface="Emerald Isle"/>
                <a:cs typeface="Emerald Isle"/>
                <a:sym typeface="Emerald Isle"/>
              </a:defRPr>
            </a:lvl1pPr>
          </a:lstStyle>
          <a:p>
            <a:pPr/>
            <a:r>
              <a:t>Four Perspectives of The Kingdom</a:t>
            </a:r>
          </a:p>
        </p:txBody>
      </p:sp>
      <p:sp>
        <p:nvSpPr>
          <p:cNvPr id="315" name="OT Prophecy"/>
          <p:cNvSpPr/>
          <p:nvPr/>
        </p:nvSpPr>
        <p:spPr>
          <a:xfrm>
            <a:off x="174882" y="2508722"/>
            <a:ext cx="3017521" cy="914401"/>
          </a:xfrm>
          <a:prstGeom prst="rect">
            <a:avLst/>
          </a:prstGeom>
          <a:gradFill>
            <a:gsLst>
              <a:gs pos="0">
                <a:srgbClr val="EDAC0F"/>
              </a:gs>
              <a:gs pos="100000">
                <a:srgbClr val="CE7123"/>
              </a:gs>
            </a:gsLst>
            <a:lin ang="5400000"/>
          </a:gradFill>
          <a:ln w="12700">
            <a:solidFill>
              <a:srgbClr val="000000"/>
            </a:solidFill>
            <a:miter lim="400000"/>
          </a:ln>
          <a:effectLst>
            <a:outerShdw sx="100000" sy="100000" kx="0" ky="0" algn="b" rotWithShape="0" blurRad="203200" dist="157963"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30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OT Prophecy</a:t>
            </a:r>
          </a:p>
        </p:txBody>
      </p:sp>
      <p:sp>
        <p:nvSpPr>
          <p:cNvPr id="316" name="NT Imminence"/>
          <p:cNvSpPr/>
          <p:nvPr/>
        </p:nvSpPr>
        <p:spPr>
          <a:xfrm>
            <a:off x="3387387" y="2508722"/>
            <a:ext cx="3017521" cy="914401"/>
          </a:xfrm>
          <a:prstGeom prst="rect">
            <a:avLst/>
          </a:prstGeom>
          <a:gradFill>
            <a:gsLst>
              <a:gs pos="0">
                <a:srgbClr val="29C439"/>
              </a:gs>
              <a:gs pos="100000">
                <a:srgbClr val="1A8F00"/>
              </a:gs>
            </a:gsLst>
            <a:lin ang="5400000"/>
          </a:gradFill>
          <a:ln w="12700">
            <a:solidFill>
              <a:srgbClr val="000000"/>
            </a:solidFill>
            <a:miter lim="400000"/>
          </a:ln>
          <a:effectLst>
            <a:outerShdw sx="100000" sy="100000" kx="0" ky="0" algn="b" rotWithShape="0" blurRad="203200" dist="157963"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31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NT Imminence </a:t>
            </a:r>
          </a:p>
        </p:txBody>
      </p:sp>
      <p:sp>
        <p:nvSpPr>
          <p:cNvPr id="317" name="NT Presence"/>
          <p:cNvSpPr/>
          <p:nvPr/>
        </p:nvSpPr>
        <p:spPr>
          <a:xfrm>
            <a:off x="6599892" y="2508722"/>
            <a:ext cx="3017521" cy="914401"/>
          </a:xfrm>
          <a:prstGeom prst="rect">
            <a:avLst/>
          </a:prstGeom>
          <a:gradFill>
            <a:gsLst>
              <a:gs pos="0">
                <a:srgbClr val="54BFB9"/>
              </a:gs>
              <a:gs pos="100000">
                <a:srgbClr val="008384"/>
              </a:gs>
            </a:gsLst>
            <a:lin ang="5400000"/>
          </a:gradFill>
          <a:ln w="12700">
            <a:solidFill>
              <a:srgbClr val="000000"/>
            </a:solidFill>
            <a:miter lim="400000"/>
          </a:ln>
          <a:effectLst>
            <a:outerShdw sx="100000" sy="100000" kx="0" ky="0" algn="b" rotWithShape="0" blurRad="203200" dist="157963"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31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NT Presence</a:t>
            </a:r>
          </a:p>
        </p:txBody>
      </p:sp>
      <p:sp>
        <p:nvSpPr>
          <p:cNvPr id="318" name="Future Glory"/>
          <p:cNvSpPr/>
          <p:nvPr/>
        </p:nvSpPr>
        <p:spPr>
          <a:xfrm>
            <a:off x="9812397" y="2508722"/>
            <a:ext cx="3017522" cy="914401"/>
          </a:xfrm>
          <a:prstGeom prst="rect">
            <a:avLst/>
          </a:prstGeom>
          <a:gradFill>
            <a:gsLst>
              <a:gs pos="0">
                <a:srgbClr val="B264DA"/>
              </a:gs>
              <a:gs pos="100000">
                <a:srgbClr val="762BA1"/>
              </a:gs>
            </a:gsLst>
            <a:lin ang="5400000"/>
          </a:gradFill>
          <a:ln w="12700">
            <a:solidFill>
              <a:srgbClr val="000000"/>
            </a:solidFill>
            <a:miter lim="400000"/>
          </a:ln>
          <a:effectLst>
            <a:outerShdw sx="100000" sy="100000" kx="0" ky="0" algn="b" rotWithShape="0" blurRad="203200" dist="157963"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31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Future Glory</a:t>
            </a:r>
          </a:p>
        </p:txBody>
      </p:sp>
      <p:sp>
        <p:nvSpPr>
          <p:cNvPr id="319" name="God’s Indestructible"/>
          <p:cNvSpPr txBox="1"/>
          <p:nvPr/>
        </p:nvSpPr>
        <p:spPr>
          <a:xfrm>
            <a:off x="141597" y="166679"/>
            <a:ext cx="7301447" cy="116606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7100">
                <a:solidFill>
                  <a:srgbClr val="FFFFFF"/>
                </a:solidFill>
                <a:effectLst>
                  <a:outerShdw sx="100000" sy="100000" kx="0" ky="0" algn="b" rotWithShape="0" blurRad="63500" dist="63500" dir="2422214">
                    <a:srgbClr val="000000"/>
                  </a:outerShdw>
                </a:effectLst>
                <a:latin typeface="Vivaldi"/>
                <a:ea typeface="Vivaldi"/>
                <a:cs typeface="Vivaldi"/>
                <a:sym typeface="Vivaldi"/>
              </a:defRPr>
            </a:lvl1pPr>
          </a:lstStyle>
          <a:p>
            <a:pPr/>
            <a:r>
              <a:t>God’s Indestructible</a:t>
            </a:r>
          </a:p>
        </p:txBody>
      </p:sp>
      <p:pic>
        <p:nvPicPr>
          <p:cNvPr id="320" name="Picture 28" descr="Picture 28"/>
          <p:cNvPicPr>
            <a:picLocks noChangeAspect="0"/>
          </p:cNvPicPr>
          <p:nvPr/>
        </p:nvPicPr>
        <p:blipFill>
          <a:blip r:embed="rId3">
            <a:extLst/>
          </a:blip>
          <a:stretch>
            <a:fillRect/>
          </a:stretch>
        </p:blipFill>
        <p:spPr>
          <a:xfrm>
            <a:off x="7208680" y="-96923"/>
            <a:ext cx="5628955" cy="1693267"/>
          </a:xfrm>
          <a:prstGeom prst="rect">
            <a:avLst/>
          </a:prstGeom>
          <a:ln w="12700">
            <a:miter lim="400000"/>
          </a:ln>
          <a:effectLst>
            <a:outerShdw sx="100000" sy="100000" kx="0" ky="0" algn="b" rotWithShape="0" blurRad="101600" dist="75081" dir="5400000">
              <a:srgbClr val="000000">
                <a:alpha val="9967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9"/>
                                        </p:tgtEl>
                                        <p:attrNameLst>
                                          <p:attrName>style.visibility</p:attrName>
                                        </p:attrNameLst>
                                      </p:cBhvr>
                                      <p:to>
                                        <p:strVal val="visible"/>
                                      </p:to>
                                    </p:set>
                                    <p:animEffect filter="fade" transition="in">
                                      <p:cBhvr>
                                        <p:cTn id="7" dur="1500"/>
                                        <p:tgtEl>
                                          <p:spTgt spid="30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316"/>
                                        </p:tgtEl>
                                        <p:attrNameLst>
                                          <p:attrName>style.visibility</p:attrName>
                                        </p:attrNameLst>
                                      </p:cBhvr>
                                      <p:to>
                                        <p:strVal val="visible"/>
                                      </p:to>
                                    </p:set>
                                    <p:animEffect filter="wipe(left)" transition="in">
                                      <p:cBhvr>
                                        <p:cTn id="12" dur="2000"/>
                                        <p:tgtEl>
                                          <p:spTgt spid="316"/>
                                        </p:tgtEl>
                                      </p:cBhvr>
                                    </p:animEffect>
                                  </p:childTnLst>
                                </p:cTn>
                              </p:par>
                            </p:childTnLst>
                          </p:cTn>
                        </p:par>
                        <p:par>
                          <p:cTn id="13" fill="hold">
                            <p:stCondLst>
                              <p:cond delay="2000"/>
                            </p:stCondLst>
                            <p:childTnLst>
                              <p:par>
                                <p:cTn id="14" presetClass="entr" nodeType="afterEffect" presetID="10" grpId="3" fill="hold">
                                  <p:stCondLst>
                                    <p:cond delay="0"/>
                                  </p:stCondLst>
                                  <p:iterate type="el" backwards="0">
                                    <p:tmAbs val="0"/>
                                  </p:iterate>
                                  <p:childTnLst>
                                    <p:set>
                                      <p:cBhvr>
                                        <p:cTn id="15" fill="hold"/>
                                        <p:tgtEl>
                                          <p:spTgt spid="310"/>
                                        </p:tgtEl>
                                        <p:attrNameLst>
                                          <p:attrName>style.visibility</p:attrName>
                                        </p:attrNameLst>
                                      </p:cBhvr>
                                      <p:to>
                                        <p:strVal val="visible"/>
                                      </p:to>
                                    </p:set>
                                    <p:animEffect filter="fade" transition="in">
                                      <p:cBhvr>
                                        <p:cTn id="16" dur="1500"/>
                                        <p:tgtEl>
                                          <p:spTgt spid="310"/>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10" grpId="4" fill="hold">
                                  <p:stCondLst>
                                    <p:cond delay="0"/>
                                  </p:stCondLst>
                                  <p:iterate type="el" backwards="0">
                                    <p:tmAbs val="0"/>
                                  </p:iterate>
                                  <p:childTnLst>
                                    <p:set>
                                      <p:cBhvr>
                                        <p:cTn id="20" fill="hold"/>
                                        <p:tgtEl>
                                          <p:spTgt spid="317"/>
                                        </p:tgtEl>
                                        <p:attrNameLst>
                                          <p:attrName>style.visibility</p:attrName>
                                        </p:attrNameLst>
                                      </p:cBhvr>
                                      <p:to>
                                        <p:strVal val="visible"/>
                                      </p:to>
                                    </p:set>
                                    <p:animEffect filter="fade" transition="in">
                                      <p:cBhvr>
                                        <p:cTn id="21" dur="1500"/>
                                        <p:tgtEl>
                                          <p:spTgt spid="317"/>
                                        </p:tgtEl>
                                      </p:cBhvr>
                                    </p:animEffect>
                                  </p:childTnLst>
                                </p:cTn>
                              </p:par>
                            </p:childTnLst>
                          </p:cTn>
                        </p:par>
                        <p:par>
                          <p:cTn id="22" fill="hold">
                            <p:stCondLst>
                              <p:cond delay="1500"/>
                            </p:stCondLst>
                            <p:childTnLst>
                              <p:par>
                                <p:cTn id="23" presetClass="entr" nodeType="afterEffect" presetID="10" grpId="5" fill="hold">
                                  <p:stCondLst>
                                    <p:cond delay="0"/>
                                  </p:stCondLst>
                                  <p:iterate type="el" backwards="0">
                                    <p:tmAbs val="0"/>
                                  </p:iterate>
                                  <p:childTnLst>
                                    <p:set>
                                      <p:cBhvr>
                                        <p:cTn id="24" fill="hold"/>
                                        <p:tgtEl>
                                          <p:spTgt spid="311"/>
                                        </p:tgtEl>
                                        <p:attrNameLst>
                                          <p:attrName>style.visibility</p:attrName>
                                        </p:attrNameLst>
                                      </p:cBhvr>
                                      <p:to>
                                        <p:strVal val="visible"/>
                                      </p:to>
                                    </p:set>
                                    <p:animEffect filter="fade" transition="in">
                                      <p:cBhvr>
                                        <p:cTn id="25" dur="1500"/>
                                        <p:tgtEl>
                                          <p:spTgt spid="311"/>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6" fill="hold">
                                  <p:stCondLst>
                                    <p:cond delay="0"/>
                                  </p:stCondLst>
                                  <p:iterate type="el" backwards="0">
                                    <p:tmAbs val="0"/>
                                  </p:iterate>
                                  <p:childTnLst>
                                    <p:set>
                                      <p:cBhvr>
                                        <p:cTn id="29" fill="hold"/>
                                        <p:tgtEl>
                                          <p:spTgt spid="318"/>
                                        </p:tgtEl>
                                        <p:attrNameLst>
                                          <p:attrName>style.visibility</p:attrName>
                                        </p:attrNameLst>
                                      </p:cBhvr>
                                      <p:to>
                                        <p:strVal val="visible"/>
                                      </p:to>
                                    </p:set>
                                    <p:animEffect filter="fade" transition="in">
                                      <p:cBhvr>
                                        <p:cTn id="30" dur="1500"/>
                                        <p:tgtEl>
                                          <p:spTgt spid="318"/>
                                        </p:tgtEl>
                                      </p:cBhvr>
                                    </p:animEffect>
                                  </p:childTnLst>
                                </p:cTn>
                              </p:par>
                            </p:childTnLst>
                          </p:cTn>
                        </p:par>
                        <p:par>
                          <p:cTn id="31" fill="hold">
                            <p:stCondLst>
                              <p:cond delay="1500"/>
                            </p:stCondLst>
                            <p:childTnLst>
                              <p:par>
                                <p:cTn id="32" presetClass="entr" nodeType="afterEffect" presetID="10" grpId="7" fill="hold">
                                  <p:stCondLst>
                                    <p:cond delay="0"/>
                                  </p:stCondLst>
                                  <p:iterate type="el" backwards="0">
                                    <p:tmAbs val="0"/>
                                  </p:iterate>
                                  <p:childTnLst>
                                    <p:set>
                                      <p:cBhvr>
                                        <p:cTn id="33" fill="hold"/>
                                        <p:tgtEl>
                                          <p:spTgt spid="312"/>
                                        </p:tgtEl>
                                        <p:attrNameLst>
                                          <p:attrName>style.visibility</p:attrName>
                                        </p:attrNameLst>
                                      </p:cBhvr>
                                      <p:to>
                                        <p:strVal val="visible"/>
                                      </p:to>
                                    </p:set>
                                    <p:animEffect filter="fade" transition="in">
                                      <p:cBhvr>
                                        <p:cTn id="34" dur="1500"/>
                                        <p:tgtEl>
                                          <p:spTgt spid="3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0" grpId="3"/>
      <p:bldP build="whole" bldLvl="1" animBg="1" rev="0" advAuto="0" spid="316" grpId="2"/>
      <p:bldP build="whole" bldLvl="1" animBg="1" rev="0" advAuto="0" spid="317" grpId="4"/>
      <p:bldP build="whole" bldLvl="1" animBg="1" rev="0" advAuto="0" spid="311" grpId="5"/>
      <p:bldP build="whole" bldLvl="1" animBg="1" rev="0" advAuto="0" spid="318" grpId="6"/>
      <p:bldP build="whole" bldLvl="1" animBg="1" rev="0" advAuto="0" spid="309" grpId="1"/>
      <p:bldP build="whole" bldLvl="1" animBg="1" rev="0" advAuto="0" spid="312" grpId="7"/>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4" name="When:…"/>
          <p:cNvSpPr txBox="1"/>
          <p:nvPr/>
        </p:nvSpPr>
        <p:spPr>
          <a:xfrm>
            <a:off x="84200" y="1645468"/>
            <a:ext cx="8544009" cy="56565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0700" indent="-520700" algn="l">
              <a:lnSpc>
                <a:spcPct val="120000"/>
              </a:lnSpc>
              <a:spcBef>
                <a:spcPts val="300"/>
              </a:spcBef>
              <a:buClrTx/>
              <a:buSzPct val="50000"/>
              <a:buBlip>
                <a:blip r:embed="rId2"/>
              </a:buBlip>
              <a:defRPr sz="32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rPr b="1"/>
              <a:t>When</a:t>
            </a:r>
            <a:r>
              <a:t>:</a:t>
            </a:r>
          </a:p>
          <a:p>
            <a:pPr lvl="1" marL="1041400" indent="-520700" algn="l">
              <a:lnSpc>
                <a:spcPct val="120000"/>
              </a:lnSpc>
              <a:spcBef>
                <a:spcPts val="300"/>
              </a:spcBef>
              <a:buClrTx/>
              <a:buSzPct val="50000"/>
              <a:buBlip>
                <a:blip r:embed="rId3"/>
              </a:buBlip>
              <a:defRPr sz="32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Days of Roman kings – Dan. 2:44</a:t>
            </a:r>
          </a:p>
          <a:p>
            <a:pPr lvl="1" marL="1041400" indent="-520700" algn="l">
              <a:lnSpc>
                <a:spcPct val="120000"/>
              </a:lnSpc>
              <a:spcBef>
                <a:spcPts val="300"/>
              </a:spcBef>
              <a:buClrTx/>
              <a:buSzPct val="50000"/>
              <a:buBlip>
                <a:blip r:embed="rId3"/>
              </a:buBlip>
              <a:defRPr sz="32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“At hand” in Jesus’ day – Mt. 4:17</a:t>
            </a:r>
          </a:p>
          <a:p>
            <a:pPr lvl="1" marL="1041400" indent="-520700" algn="l">
              <a:lnSpc>
                <a:spcPct val="120000"/>
              </a:lnSpc>
              <a:spcBef>
                <a:spcPts val="300"/>
              </a:spcBef>
              <a:buClrTx/>
              <a:buSzPct val="50000"/>
              <a:buBlip>
                <a:blip r:embed="rId3"/>
              </a:buBlip>
              <a:defRPr sz="32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In Jesus’ generation – Mk. 9:1</a:t>
            </a:r>
          </a:p>
          <a:p>
            <a:pPr marL="520700" indent="-520700" algn="l">
              <a:lnSpc>
                <a:spcPct val="120000"/>
              </a:lnSpc>
              <a:spcBef>
                <a:spcPts val="300"/>
              </a:spcBef>
              <a:buClrTx/>
              <a:buSzPct val="50000"/>
              <a:buBlip>
                <a:blip r:embed="rId2"/>
              </a:buBlip>
              <a:defRPr sz="32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rPr b="1"/>
              <a:t>Where</a:t>
            </a:r>
            <a:r>
              <a:t>:</a:t>
            </a:r>
          </a:p>
          <a:p>
            <a:pPr lvl="1" marL="1041400" indent="-520700" algn="l">
              <a:lnSpc>
                <a:spcPct val="120000"/>
              </a:lnSpc>
              <a:spcBef>
                <a:spcPts val="300"/>
              </a:spcBef>
              <a:buClrTx/>
              <a:buSzPct val="50000"/>
              <a:buBlip>
                <a:blip r:embed="rId3"/>
              </a:buBlip>
              <a:defRPr sz="32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Law going from Jerusalem – Isa. 2:3</a:t>
            </a:r>
          </a:p>
          <a:p>
            <a:pPr lvl="1" marL="1041400" indent="-520700" algn="l">
              <a:lnSpc>
                <a:spcPct val="120000"/>
              </a:lnSpc>
              <a:spcBef>
                <a:spcPts val="300"/>
              </a:spcBef>
              <a:buClrTx/>
              <a:buSzPct val="50000"/>
              <a:buBlip>
                <a:blip r:embed="rId3"/>
              </a:buBlip>
              <a:defRPr sz="32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King coming to Jerusalem – Zec. 9:9</a:t>
            </a:r>
          </a:p>
          <a:p>
            <a:pPr lvl="1" marL="1041400" indent="-520700" algn="l">
              <a:lnSpc>
                <a:spcPct val="120000"/>
              </a:lnSpc>
              <a:spcBef>
                <a:spcPts val="300"/>
              </a:spcBef>
              <a:buClrTx/>
              <a:buSzPct val="50000"/>
              <a:buBlip>
                <a:blip r:embed="rId3"/>
              </a:buBlip>
              <a:defRPr sz="32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Tarry in Jerusalem – Lk. 24:49</a:t>
            </a:r>
          </a:p>
          <a:p>
            <a:pPr lvl="1" marL="1041400" indent="-520700" algn="l">
              <a:lnSpc>
                <a:spcPct val="120000"/>
              </a:lnSpc>
              <a:spcBef>
                <a:spcPts val="300"/>
              </a:spcBef>
              <a:buClrTx/>
              <a:buSzPct val="50000"/>
              <a:buBlip>
                <a:blip r:embed="rId3"/>
              </a:buBlip>
              <a:defRPr sz="32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Not depart from Jerusalem – Ac. 1:4</a:t>
            </a:r>
          </a:p>
        </p:txBody>
      </p:sp>
      <p:sp>
        <p:nvSpPr>
          <p:cNvPr id="325" name="Established…"/>
          <p:cNvSpPr/>
          <p:nvPr/>
        </p:nvSpPr>
        <p:spPr>
          <a:xfrm>
            <a:off x="8594580" y="1990026"/>
            <a:ext cx="3803818" cy="5646338"/>
          </a:xfrm>
          <a:prstGeom prst="roundRect">
            <a:avLst>
              <a:gd name="adj" fmla="val 15506"/>
            </a:avLst>
          </a:prstGeom>
          <a:solidFill>
            <a:srgbClr val="EBEBEB"/>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spcBef>
                <a:spcPts val="1000"/>
              </a:spcBef>
              <a:buClrTx/>
              <a:defRPr b="1" sz="3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Established</a:t>
            </a:r>
          </a:p>
          <a:p>
            <a:pPr>
              <a:spcBef>
                <a:spcPts val="1000"/>
              </a:spcBef>
              <a:buClrTx/>
              <a:defRPr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First Pentecost after the resurrection of Jesus Christ from the dead</a:t>
            </a:r>
          </a:p>
          <a:p>
            <a:pPr>
              <a:spcBef>
                <a:spcPts val="1000"/>
              </a:spcBef>
              <a:buClrTx/>
              <a:defRPr b="1">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Acts 2</a:t>
            </a:r>
          </a:p>
          <a:p>
            <a:pPr>
              <a:spcBef>
                <a:spcPts val="1000"/>
              </a:spcBef>
              <a:buClrTx/>
              <a:defRPr b="1"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The right time &amp; place</a:t>
            </a:r>
          </a:p>
          <a:p>
            <a:pPr>
              <a:spcBef>
                <a:spcPts val="1000"/>
              </a:spcBef>
              <a:buClrTx/>
              <a:defRPr b="1"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After Acts 2 the language changes from “AT HAND” to “The kingdom is preached”</a:t>
            </a:r>
          </a:p>
        </p:txBody>
      </p:sp>
      <p:sp>
        <p:nvSpPr>
          <p:cNvPr id="326" name="NT Presence"/>
          <p:cNvSpPr/>
          <p:nvPr/>
        </p:nvSpPr>
        <p:spPr>
          <a:xfrm>
            <a:off x="8507044" y="1421086"/>
            <a:ext cx="3978890" cy="914401"/>
          </a:xfrm>
          <a:prstGeom prst="rect">
            <a:avLst/>
          </a:prstGeom>
          <a:gradFill>
            <a:gsLst>
              <a:gs pos="0">
                <a:srgbClr val="54BFB9"/>
              </a:gs>
              <a:gs pos="100000">
                <a:srgbClr val="008384"/>
              </a:gs>
            </a:gsLst>
            <a:lin ang="5400000"/>
          </a:gradFill>
          <a:ln w="12700">
            <a:solidFill>
              <a:srgbClr val="000000"/>
            </a:solidFill>
            <a:miter lim="400000"/>
          </a:ln>
          <a:effectLst>
            <a:outerShdw sx="100000" sy="100000" kx="0" ky="0" algn="b" rotWithShape="0" blurRad="203200" dist="157963"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31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NT Presence</a:t>
            </a:r>
          </a:p>
        </p:txBody>
      </p:sp>
      <p:sp>
        <p:nvSpPr>
          <p:cNvPr id="327" name="David prophesied God “would raise up the Christ to sit on his throne” (Acts 2:25-31)."/>
          <p:cNvSpPr/>
          <p:nvPr/>
        </p:nvSpPr>
        <p:spPr>
          <a:xfrm>
            <a:off x="174881" y="7510329"/>
            <a:ext cx="6666620" cy="1943728"/>
          </a:xfrm>
          <a:prstGeom prst="rect">
            <a:avLst/>
          </a:prstGeom>
          <a:gradFill>
            <a:gsLst>
              <a:gs pos="0">
                <a:srgbClr val="EDAC0F"/>
              </a:gs>
              <a:gs pos="100000">
                <a:srgbClr val="CE7123"/>
              </a:gs>
            </a:gsLst>
            <a:lin ang="5400000"/>
          </a:gradFill>
          <a:ln w="12700">
            <a:solidFill>
              <a:srgbClr val="000000"/>
            </a:solidFill>
            <a:miter lim="400000"/>
          </a:ln>
          <a:effectLst>
            <a:outerShdw sx="100000" sy="100000" kx="0" ky="0" algn="b" rotWithShape="0" blurRad="203200" dist="157963"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3200">
                <a:solidFill>
                  <a:srgbClr val="FFFFFF"/>
                </a:solidFill>
                <a:effectLst>
                  <a:outerShdw sx="100000" sy="100000" kx="0" ky="0" algn="b" rotWithShape="0" blurRad="50800" dist="38100" dir="2503852">
                    <a:srgbClr val="000000"/>
                  </a:outerShdw>
                </a:effectLst>
                <a:latin typeface="Helvetica Neue Medium"/>
                <a:ea typeface="Helvetica Neue Medium"/>
                <a:cs typeface="Helvetica Neue Medium"/>
                <a:sym typeface="Helvetica Neue Medium"/>
              </a:defRPr>
            </a:lvl1pPr>
          </a:lstStyle>
          <a:p>
            <a:pPr/>
            <a:r>
              <a:t>David prophesied God “would raise up the Christ to sit on his throne” (Acts 2:25-31).</a:t>
            </a:r>
          </a:p>
        </p:txBody>
      </p:sp>
      <p:sp>
        <p:nvSpPr>
          <p:cNvPr id="328" name="“This Jesus God has raised up…being exalted…has made this Jesus…Lord” (2:32-36)"/>
          <p:cNvSpPr/>
          <p:nvPr/>
        </p:nvSpPr>
        <p:spPr>
          <a:xfrm>
            <a:off x="6969845" y="7510329"/>
            <a:ext cx="5902363" cy="1943728"/>
          </a:xfrm>
          <a:prstGeom prst="rect">
            <a:avLst/>
          </a:prstGeom>
          <a:gradFill>
            <a:gsLst>
              <a:gs pos="0">
                <a:srgbClr val="B264DA"/>
              </a:gs>
              <a:gs pos="100000">
                <a:srgbClr val="762BA1"/>
              </a:gs>
            </a:gsLst>
            <a:lin ang="5400000"/>
          </a:gradFill>
          <a:ln w="12700">
            <a:solidFill>
              <a:srgbClr val="000000"/>
            </a:solidFill>
            <a:miter lim="400000"/>
          </a:ln>
          <a:effectLst>
            <a:outerShdw sx="100000" sy="100000" kx="0" ky="0" algn="b" rotWithShape="0" blurRad="203200" dist="157963"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“This Jesus God has raised up…being exalted…has made this Jesus…Lord” (2:32-36)</a:t>
            </a:r>
          </a:p>
        </p:txBody>
      </p:sp>
      <p:sp>
        <p:nvSpPr>
          <p:cNvPr id="329" name="God’s Indestructible"/>
          <p:cNvSpPr txBox="1"/>
          <p:nvPr/>
        </p:nvSpPr>
        <p:spPr>
          <a:xfrm>
            <a:off x="141597" y="166679"/>
            <a:ext cx="7301447" cy="116606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7100">
                <a:solidFill>
                  <a:srgbClr val="FFFFFF"/>
                </a:solidFill>
                <a:effectLst>
                  <a:outerShdw sx="100000" sy="100000" kx="0" ky="0" algn="b" rotWithShape="0" blurRad="63500" dist="63500" dir="2422214">
                    <a:srgbClr val="000000"/>
                  </a:outerShdw>
                </a:effectLst>
                <a:latin typeface="Vivaldi"/>
                <a:ea typeface="Vivaldi"/>
                <a:cs typeface="Vivaldi"/>
                <a:sym typeface="Vivaldi"/>
              </a:defRPr>
            </a:lvl1pPr>
          </a:lstStyle>
          <a:p>
            <a:pPr/>
            <a:r>
              <a:t>God’s Indestructible</a:t>
            </a:r>
          </a:p>
        </p:txBody>
      </p:sp>
      <p:pic>
        <p:nvPicPr>
          <p:cNvPr id="330" name="Picture 28" descr="Picture 28"/>
          <p:cNvPicPr>
            <a:picLocks noChangeAspect="0"/>
          </p:cNvPicPr>
          <p:nvPr/>
        </p:nvPicPr>
        <p:blipFill>
          <a:blip r:embed="rId4">
            <a:extLst/>
          </a:blip>
          <a:stretch>
            <a:fillRect/>
          </a:stretch>
        </p:blipFill>
        <p:spPr>
          <a:xfrm>
            <a:off x="7208680" y="-96923"/>
            <a:ext cx="5628955" cy="1693267"/>
          </a:xfrm>
          <a:prstGeom prst="rect">
            <a:avLst/>
          </a:prstGeom>
          <a:ln w="12700">
            <a:miter lim="400000"/>
          </a:ln>
          <a:effectLst>
            <a:outerShdw sx="100000" sy="100000" kx="0" ky="0" algn="b" rotWithShape="0" blurRad="101600" dist="75081" dir="5400000">
              <a:srgbClr val="000000">
                <a:alpha val="9967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6"/>
                                        </p:tgtEl>
                                        <p:attrNameLst>
                                          <p:attrName>style.visibility</p:attrName>
                                        </p:attrNameLst>
                                      </p:cBhvr>
                                      <p:to>
                                        <p:strVal val="visible"/>
                                      </p:to>
                                    </p:set>
                                    <p:animEffect filter="wipe(left)" transition="in">
                                      <p:cBhvr>
                                        <p:cTn id="7" dur="2000"/>
                                        <p:tgtEl>
                                          <p:spTgt spid="326"/>
                                        </p:tgtEl>
                                      </p:cBhvr>
                                    </p:animEffect>
                                  </p:childTnLst>
                                </p:cTn>
                              </p:par>
                            </p:childTnLst>
                          </p:cTn>
                        </p:par>
                        <p:par>
                          <p:cTn id="8" fill="hold">
                            <p:stCondLst>
                              <p:cond delay="2000"/>
                            </p:stCondLst>
                            <p:childTnLst>
                              <p:par>
                                <p:cTn id="9" presetClass="entr" nodeType="afterEffect" presetSubtype="8" presetID="22" grpId="2" fill="hold">
                                  <p:stCondLst>
                                    <p:cond delay="0"/>
                                  </p:stCondLst>
                                  <p:iterate type="el" backwards="0">
                                    <p:tmAbs val="0"/>
                                  </p:iterate>
                                  <p:childTnLst>
                                    <p:set>
                                      <p:cBhvr>
                                        <p:cTn id="10" fill="hold"/>
                                        <p:tgtEl>
                                          <p:spTgt spid="325"/>
                                        </p:tgtEl>
                                        <p:attrNameLst>
                                          <p:attrName>style.visibility</p:attrName>
                                        </p:attrNameLst>
                                      </p:cBhvr>
                                      <p:to>
                                        <p:strVal val="visible"/>
                                      </p:to>
                                    </p:set>
                                    <p:animEffect filter="wipe(left)" transition="in">
                                      <p:cBhvr>
                                        <p:cTn id="11" dur="2000"/>
                                        <p:tgtEl>
                                          <p:spTgt spid="325"/>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327"/>
                                        </p:tgtEl>
                                        <p:attrNameLst>
                                          <p:attrName>style.visibility</p:attrName>
                                        </p:attrNameLst>
                                      </p:cBhvr>
                                      <p:to>
                                        <p:strVal val="visible"/>
                                      </p:to>
                                    </p:set>
                                    <p:animEffect filter="fade" transition="in">
                                      <p:cBhvr>
                                        <p:cTn id="16" dur="1500"/>
                                        <p:tgtEl>
                                          <p:spTgt spid="327"/>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10" grpId="4" fill="hold">
                                  <p:stCondLst>
                                    <p:cond delay="0"/>
                                  </p:stCondLst>
                                  <p:iterate type="el" backwards="0">
                                    <p:tmAbs val="0"/>
                                  </p:iterate>
                                  <p:childTnLst>
                                    <p:set>
                                      <p:cBhvr>
                                        <p:cTn id="20" fill="hold"/>
                                        <p:tgtEl>
                                          <p:spTgt spid="328"/>
                                        </p:tgtEl>
                                        <p:attrNameLst>
                                          <p:attrName>style.visibility</p:attrName>
                                        </p:attrNameLst>
                                      </p:cBhvr>
                                      <p:to>
                                        <p:strVal val="visible"/>
                                      </p:to>
                                    </p:set>
                                    <p:animEffect filter="fade" transition="in">
                                      <p:cBhvr>
                                        <p:cTn id="21" dur="1500"/>
                                        <p:tgtEl>
                                          <p:spTgt spid="3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8" grpId="4"/>
      <p:bldP build="whole" bldLvl="1" animBg="1" rev="0" advAuto="0" spid="325" grpId="2"/>
      <p:bldP build="whole" bldLvl="1" animBg="1" rev="0" advAuto="0" spid="326" grpId="1"/>
      <p:bldP build="whole" bldLvl="1" animBg="1" rev="0" advAuto="0" spid="327" grpId="3"/>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2" name="Picture 28" descr="Picture 28"/>
          <p:cNvPicPr>
            <a:picLocks noChangeAspect="1"/>
          </p:cNvPicPr>
          <p:nvPr/>
        </p:nvPicPr>
        <p:blipFill>
          <a:blip r:embed="rId2">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333"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buClrTx/>
              <a:defRPr sz="7000">
                <a:solidFill>
                  <a:srgbClr val="FFD479"/>
                </a:solidFill>
                <a:effectLst>
                  <a:outerShdw sx="100000" sy="100000" kx="0" ky="0" algn="b" rotWithShape="0" blurRad="50800" dist="25400" dir="5400000">
                    <a:srgbClr val="000000"/>
                  </a:outerShdw>
                </a:effectLst>
                <a:latin typeface="Vivaldi"/>
                <a:ea typeface="Vivaldi"/>
                <a:cs typeface="Vivaldi"/>
                <a:sym typeface="Vivaldi"/>
              </a:defRPr>
            </a:lvl1pPr>
          </a:lstStyle>
          <a:p>
            <a:pPr/>
            <a:r>
              <a:t>The</a:t>
            </a:r>
          </a:p>
        </p:txBody>
      </p:sp>
      <p:sp>
        <p:nvSpPr>
          <p:cNvPr id="334"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sp>
        <p:nvSpPr>
          <p:cNvPr id="335" name="THE TERMS USED INTERCHANGEABLY"/>
          <p:cNvSpPr txBox="1"/>
          <p:nvPr/>
        </p:nvSpPr>
        <p:spPr>
          <a:xfrm>
            <a:off x="406629" y="1765100"/>
            <a:ext cx="12191542" cy="863601"/>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4600">
                <a:solidFill>
                  <a:srgbClr val="FFFC79"/>
                </a:solidFill>
                <a:effectLst>
                  <a:outerShdw sx="100000" sy="100000" kx="0" ky="0" algn="b" rotWithShape="0" blurRad="12700" dist="63500" dir="18900000">
                    <a:srgbClr val="000000"/>
                  </a:outerShdw>
                </a:effectLst>
                <a:latin typeface="Emerald Isle"/>
                <a:ea typeface="Emerald Isle"/>
                <a:cs typeface="Emerald Isle"/>
                <a:sym typeface="Emerald Isle"/>
              </a:defRPr>
            </a:lvl1pPr>
          </a:lstStyle>
          <a:p>
            <a:pPr/>
            <a:r>
              <a:t>THE TERMS USED INTERCHANGEABLY</a:t>
            </a:r>
          </a:p>
        </p:txBody>
      </p:sp>
      <p:sp>
        <p:nvSpPr>
          <p:cNvPr id="336" name="Matthew 16:18–19 (NKJV)…"/>
          <p:cNvSpPr txBox="1"/>
          <p:nvPr/>
        </p:nvSpPr>
        <p:spPr>
          <a:xfrm>
            <a:off x="539781" y="2748498"/>
            <a:ext cx="11925238" cy="6096001"/>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sz="5500">
                <a:solidFill>
                  <a:srgbClr val="FFFFFF"/>
                </a:solidFill>
                <a:effectLst>
                  <a:outerShdw sx="100000" sy="100000" kx="0" ky="0" algn="b" rotWithShape="0" blurRad="12700" dist="63500" dir="18900000">
                    <a:srgbClr val="000000"/>
                  </a:outerShdw>
                </a:effectLst>
                <a:latin typeface="Hoefler Text"/>
                <a:ea typeface="Hoefler Text"/>
                <a:cs typeface="Hoefler Text"/>
                <a:sym typeface="Hoefler Text"/>
              </a:defRPr>
            </a:pPr>
            <a:r>
              <a:t>Matthew 16:18–19 (NKJV)</a:t>
            </a:r>
          </a:p>
          <a:p>
            <a:pPr defTabSz="457200">
              <a:buClrTx/>
              <a:defRPr sz="4800">
                <a:solidFill>
                  <a:srgbClr val="FFFFFF"/>
                </a:solidFill>
                <a:effectLst>
                  <a:outerShdw sx="100000" sy="100000" kx="0" ky="0" algn="b" rotWithShape="0" blurRad="12700" dist="63500" dir="18900000">
                    <a:srgbClr val="000000"/>
                  </a:outerShdw>
                </a:effectLst>
                <a:latin typeface="Hoefler Text"/>
                <a:ea typeface="Hoefler Text"/>
                <a:cs typeface="Hoefler Text"/>
                <a:sym typeface="Hoefler Text"/>
              </a:defRPr>
            </a:pPr>
            <a:r>
              <a:rPr baseline="31999"/>
              <a:t>18</a:t>
            </a:r>
            <a:r>
              <a:t> And I also say to you that you are Peter, and on this rock I will build My church, and the gates of Hades shall not prevail against it. </a:t>
            </a:r>
            <a:r>
              <a:rPr baseline="31999"/>
              <a:t>19</a:t>
            </a:r>
            <a:r>
              <a:t> And I will give you the keys of the kingdom of heaven, and whatever you bind on earth will be bound in heaven, and whatever you loose on earth will be loosed in heaven.”</a:t>
            </a:r>
          </a:p>
        </p:txBody>
      </p:sp>
      <p:sp>
        <p:nvSpPr>
          <p:cNvPr id="337" name="I will build My church"/>
          <p:cNvSpPr txBox="1"/>
          <p:nvPr/>
        </p:nvSpPr>
        <p:spPr>
          <a:xfrm>
            <a:off x="4058902" y="4324087"/>
            <a:ext cx="5854295"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buClrTx/>
              <a:defRPr sz="4800">
                <a:solidFill>
                  <a:srgbClr val="FFE55E"/>
                </a:solidFill>
                <a:effectLst>
                  <a:outerShdw sx="100000" sy="100000" kx="0" ky="0" algn="b" rotWithShape="0" blurRad="12700" dist="63500" dir="18900000">
                    <a:srgbClr val="000000"/>
                  </a:outerShdw>
                </a:effectLst>
                <a:latin typeface="Hoefler Text"/>
                <a:ea typeface="Hoefler Text"/>
                <a:cs typeface="Hoefler Text"/>
                <a:sym typeface="Hoefler Text"/>
              </a:defRPr>
            </a:lvl1pPr>
          </a:lstStyle>
          <a:p>
            <a:pPr/>
            <a:r>
              <a:t>I will build My church</a:t>
            </a:r>
          </a:p>
        </p:txBody>
      </p:sp>
      <p:sp>
        <p:nvSpPr>
          <p:cNvPr id="338" name="the keys of the kingdom"/>
          <p:cNvSpPr txBox="1"/>
          <p:nvPr/>
        </p:nvSpPr>
        <p:spPr>
          <a:xfrm>
            <a:off x="5827095" y="5801905"/>
            <a:ext cx="634685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buClrTx/>
              <a:defRPr sz="4800">
                <a:solidFill>
                  <a:srgbClr val="FFE55E"/>
                </a:solidFill>
                <a:effectLst>
                  <a:outerShdw sx="100000" sy="100000" kx="0" ky="0" algn="b" rotWithShape="0" blurRad="12700" dist="63500" dir="18900000">
                    <a:srgbClr val="000000"/>
                  </a:outerShdw>
                </a:effectLst>
                <a:latin typeface="Hoefler Text"/>
                <a:ea typeface="Hoefler Text"/>
                <a:cs typeface="Hoefler Text"/>
                <a:sym typeface="Hoefler Text"/>
              </a:defRPr>
            </a:lvl1pPr>
          </a:lstStyle>
          <a:p>
            <a:pPr/>
            <a:r>
              <a:t>the keys of the kingdom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7"/>
                                        </p:tgtEl>
                                        <p:attrNameLst>
                                          <p:attrName>style.visibility</p:attrName>
                                        </p:attrNameLst>
                                      </p:cBhvr>
                                      <p:to>
                                        <p:strVal val="visible"/>
                                      </p:to>
                                    </p:set>
                                    <p:animEffect filter="wipe(left)" transition="in">
                                      <p:cBhvr>
                                        <p:cTn id="7" dur="2000"/>
                                        <p:tgtEl>
                                          <p:spTgt spid="33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338"/>
                                        </p:tgtEl>
                                        <p:attrNameLst>
                                          <p:attrName>style.visibility</p:attrName>
                                        </p:attrNameLst>
                                      </p:cBhvr>
                                      <p:to>
                                        <p:strVal val="visible"/>
                                      </p:to>
                                    </p:set>
                                    <p:animEffect filter="wipe(left)" transition="in">
                                      <p:cBhvr>
                                        <p:cTn id="12" dur="2000"/>
                                        <p:tgtEl>
                                          <p:spTgt spid="3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7" grpId="1"/>
      <p:bldP build="whole" bldLvl="1" animBg="1" rev="0" advAuto="0" spid="338" grpId="2"/>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0" name="Picture 28" descr="Picture 28"/>
          <p:cNvPicPr>
            <a:picLocks noChangeAspect="1"/>
          </p:cNvPicPr>
          <p:nvPr/>
        </p:nvPicPr>
        <p:blipFill>
          <a:blip r:embed="rId2">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341"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buClrTx/>
              <a:defRPr sz="7000">
                <a:solidFill>
                  <a:srgbClr val="FFD479"/>
                </a:solidFill>
                <a:effectLst>
                  <a:outerShdw sx="100000" sy="100000" kx="0" ky="0" algn="b" rotWithShape="0" blurRad="50800" dist="25400" dir="5400000">
                    <a:srgbClr val="000000"/>
                  </a:outerShdw>
                </a:effectLst>
                <a:latin typeface="Vivaldi"/>
                <a:ea typeface="Vivaldi"/>
                <a:cs typeface="Vivaldi"/>
                <a:sym typeface="Vivaldi"/>
              </a:defRPr>
            </a:lvl1pPr>
          </a:lstStyle>
          <a:p>
            <a:pPr/>
            <a:r>
              <a:t>The</a:t>
            </a:r>
          </a:p>
        </p:txBody>
      </p:sp>
      <p:sp>
        <p:nvSpPr>
          <p:cNvPr id="342"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sp>
        <p:nvSpPr>
          <p:cNvPr id="343" name="THE TERMS USED INTERCHANGEABLY"/>
          <p:cNvSpPr txBox="1"/>
          <p:nvPr/>
        </p:nvSpPr>
        <p:spPr>
          <a:xfrm>
            <a:off x="406629" y="1765100"/>
            <a:ext cx="12191542" cy="863601"/>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4600">
                <a:solidFill>
                  <a:srgbClr val="FFFC79"/>
                </a:solidFill>
                <a:effectLst>
                  <a:outerShdw sx="100000" sy="100000" kx="0" ky="0" algn="b" rotWithShape="0" blurRad="12700" dist="63500" dir="18900000">
                    <a:srgbClr val="000000"/>
                  </a:outerShdw>
                </a:effectLst>
                <a:latin typeface="Emerald Isle"/>
                <a:ea typeface="Emerald Isle"/>
                <a:cs typeface="Emerald Isle"/>
                <a:sym typeface="Emerald Isle"/>
              </a:defRPr>
            </a:lvl1pPr>
          </a:lstStyle>
          <a:p>
            <a:pPr/>
            <a:r>
              <a:t>THE TERMS USED INTERCHANGEABLY</a:t>
            </a:r>
          </a:p>
        </p:txBody>
      </p:sp>
      <p:sp>
        <p:nvSpPr>
          <p:cNvPr id="344" name="Jesus built His “ecclesia” by adding saved people to His body — Acts 2:38-41, 47; 1 Cor. 12:13…"/>
          <p:cNvSpPr txBox="1"/>
          <p:nvPr/>
        </p:nvSpPr>
        <p:spPr>
          <a:xfrm>
            <a:off x="4352518" y="2950262"/>
            <a:ext cx="8324444" cy="63373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0699" indent="-520699" algn="l">
              <a:lnSpc>
                <a:spcPct val="120000"/>
              </a:lnSpc>
              <a:spcBef>
                <a:spcPts val="1400"/>
              </a:spcBef>
              <a:buClrTx/>
              <a:buSzPct val="50000"/>
              <a:buBlip>
                <a:blip r:embed="rId3"/>
              </a:buBlip>
              <a:defRPr sz="37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Jesus built His “ecclesia” by adding saved people to His body — Acts 2:38-41, 47; 1 Cor. 12:13</a:t>
            </a:r>
          </a:p>
          <a:p>
            <a:pPr marL="520699" indent="-520699" algn="l">
              <a:lnSpc>
                <a:spcPct val="120000"/>
              </a:lnSpc>
              <a:spcBef>
                <a:spcPts val="1400"/>
              </a:spcBef>
              <a:buClrTx/>
              <a:buSzPct val="50000"/>
              <a:buBlip>
                <a:blip r:embed="rId3"/>
              </a:buBlip>
              <a:defRPr sz="37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By means of the preaching of the gospel, the doors into the kingdom were opened - people came under the authority of Jesus - (Acts 2:36, 38, 39; 3:16-20; 4:12; 10:34-43; Col. 1:13).</a:t>
            </a:r>
          </a:p>
        </p:txBody>
      </p:sp>
      <p:pic>
        <p:nvPicPr>
          <p:cNvPr id="345" name="Image" descr="Image"/>
          <p:cNvPicPr>
            <a:picLocks noChangeAspect="0"/>
          </p:cNvPicPr>
          <p:nvPr/>
        </p:nvPicPr>
        <p:blipFill>
          <a:blip r:embed="rId4">
            <a:extLst/>
          </a:blip>
          <a:stretch>
            <a:fillRect/>
          </a:stretch>
        </p:blipFill>
        <p:spPr>
          <a:xfrm>
            <a:off x="-397794" y="3178409"/>
            <a:ext cx="6090659" cy="523147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4">
                                            <p:txEl>
                                              <p:pRg st="1" end="1"/>
                                            </p:txEl>
                                          </p:spTgt>
                                        </p:tgtEl>
                                        <p:attrNameLst>
                                          <p:attrName>style.visibility</p:attrName>
                                        </p:attrNameLst>
                                      </p:cBhvr>
                                      <p:to>
                                        <p:strVal val="visible"/>
                                      </p:to>
                                    </p:set>
                                    <p:animEffect filter="wipe(left)" transition="in">
                                      <p:cBhvr>
                                        <p:cTn id="7" dur="500"/>
                                        <p:tgtEl>
                                          <p:spTgt spid="34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4"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7" name="Picture 28" descr="Picture 28"/>
          <p:cNvPicPr>
            <a:picLocks noChangeAspect="1"/>
          </p:cNvPicPr>
          <p:nvPr/>
        </p:nvPicPr>
        <p:blipFill>
          <a:blip r:embed="rId2">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348"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buClrTx/>
              <a:defRPr sz="7000">
                <a:solidFill>
                  <a:srgbClr val="FFD479"/>
                </a:solidFill>
                <a:effectLst>
                  <a:outerShdw sx="100000" sy="100000" kx="0" ky="0" algn="b" rotWithShape="0" blurRad="50800" dist="25400" dir="5400000">
                    <a:srgbClr val="000000"/>
                  </a:outerShdw>
                </a:effectLst>
                <a:latin typeface="Vivaldi"/>
                <a:ea typeface="Vivaldi"/>
                <a:cs typeface="Vivaldi"/>
                <a:sym typeface="Vivaldi"/>
              </a:defRPr>
            </a:lvl1pPr>
          </a:lstStyle>
          <a:p>
            <a:pPr/>
            <a:r>
              <a:t>The</a:t>
            </a:r>
          </a:p>
        </p:txBody>
      </p:sp>
      <p:sp>
        <p:nvSpPr>
          <p:cNvPr id="349"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sp>
        <p:nvSpPr>
          <p:cNvPr id="350" name="Rounded Rectangle"/>
          <p:cNvSpPr/>
          <p:nvPr/>
        </p:nvSpPr>
        <p:spPr>
          <a:xfrm>
            <a:off x="66773" y="1788868"/>
            <a:ext cx="12871254" cy="1037507"/>
          </a:xfrm>
          <a:prstGeom prst="roundRect">
            <a:avLst>
              <a:gd name="adj" fmla="val 18361"/>
            </a:avLst>
          </a:prstGeom>
          <a:solidFill>
            <a:srgbClr val="C9C9C9"/>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buClrTx/>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
        <p:nvSpPr>
          <p:cNvPr id="351" name="The KINGDOM &amp; The Church"/>
          <p:cNvSpPr txBox="1"/>
          <p:nvPr/>
        </p:nvSpPr>
        <p:spPr>
          <a:xfrm>
            <a:off x="285721" y="1770046"/>
            <a:ext cx="12433358" cy="87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buClrTx/>
              <a:defRPr>
                <a:solidFill>
                  <a:srgbClr val="760B00"/>
                </a:solidFill>
                <a:effectLst>
                  <a:outerShdw sx="100000" sy="100000" kx="0" ky="0" algn="b" rotWithShape="0" blurRad="50800" dist="25400" dir="5400000">
                    <a:srgbClr val="000000"/>
                  </a:outerShdw>
                </a:effectLst>
                <a:latin typeface="Thames Nude Roman"/>
                <a:ea typeface="Thames Nude Roman"/>
                <a:cs typeface="Thames Nude Roman"/>
                <a:sym typeface="Thames Nude Roman"/>
              </a:defRPr>
            </a:lvl1pPr>
          </a:lstStyle>
          <a:p>
            <a:pPr/>
            <a:r>
              <a:t>The KINGDOM &amp; The Church</a:t>
            </a:r>
          </a:p>
        </p:txBody>
      </p:sp>
      <p:sp>
        <p:nvSpPr>
          <p:cNvPr id="352" name="SAME BEGINNING PLACE — Isa 2:3; Lk 24:44-49; Ac 2 :14-47…"/>
          <p:cNvSpPr txBox="1"/>
          <p:nvPr/>
        </p:nvSpPr>
        <p:spPr>
          <a:xfrm>
            <a:off x="285721" y="3171705"/>
            <a:ext cx="12433358" cy="632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0700" indent="-520700" algn="l">
              <a:lnSpc>
                <a:spcPct val="120000"/>
              </a:lnSpc>
              <a:spcBef>
                <a:spcPts val="1100"/>
              </a:spcBef>
              <a:buClrTx/>
              <a:buSzPct val="50000"/>
              <a:buBlip>
                <a:blip r:embed="rId3"/>
              </a:buBlip>
              <a:defRPr sz="33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SAME BEGINNING </a:t>
            </a:r>
            <a:r>
              <a:rPr b="1">
                <a:solidFill>
                  <a:srgbClr val="FFE55E"/>
                </a:solidFill>
              </a:rPr>
              <a:t>PLACE</a:t>
            </a:r>
            <a:r>
              <a:t> — Isa 2:3; Lk 24:44-49; Ac 2 :14-47</a:t>
            </a:r>
          </a:p>
          <a:p>
            <a:pPr marL="520700" indent="-520700" algn="l">
              <a:lnSpc>
                <a:spcPct val="120000"/>
              </a:lnSpc>
              <a:spcBef>
                <a:spcPts val="1100"/>
              </a:spcBef>
              <a:buClrTx/>
              <a:buSzPct val="50000"/>
              <a:buBlip>
                <a:blip r:embed="rId3"/>
              </a:buBlip>
              <a:defRPr sz="33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SAME BEGINNING </a:t>
            </a:r>
            <a:r>
              <a:rPr b="1">
                <a:solidFill>
                  <a:srgbClr val="FFE55E"/>
                </a:solidFill>
              </a:rPr>
              <a:t>TIME</a:t>
            </a:r>
            <a:r>
              <a:t> — Mark 9:1; Acts 1:8; 2:1-4; Mat 16:18,19; Luke 24:44-49; Acts 2:14-47</a:t>
            </a:r>
          </a:p>
          <a:p>
            <a:pPr marL="520700" indent="-520700" algn="l">
              <a:lnSpc>
                <a:spcPct val="120000"/>
              </a:lnSpc>
              <a:spcBef>
                <a:spcPts val="1100"/>
              </a:spcBef>
              <a:buClrTx/>
              <a:buSzPct val="50000"/>
              <a:buBlip>
                <a:blip r:embed="rId3"/>
              </a:buBlip>
              <a:defRPr sz="33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SAME </a:t>
            </a:r>
            <a:r>
              <a:rPr b="1">
                <a:solidFill>
                  <a:srgbClr val="FFE55E"/>
                </a:solidFill>
              </a:rPr>
              <a:t>AUTHORITY</a:t>
            </a:r>
            <a:r>
              <a:t> — Acts 2:36-38; Col. 1:13,18; Eph. 1:22.23 </a:t>
            </a:r>
          </a:p>
          <a:p>
            <a:pPr marL="520700" indent="-520700" algn="l">
              <a:lnSpc>
                <a:spcPct val="120000"/>
              </a:lnSpc>
              <a:spcBef>
                <a:spcPts val="1100"/>
              </a:spcBef>
              <a:buClrTx/>
              <a:buSzPct val="50000"/>
              <a:buBlip>
                <a:blip r:embed="rId3"/>
              </a:buBlip>
              <a:defRPr sz="33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rPr b="1">
                <a:solidFill>
                  <a:srgbClr val="FFE55E"/>
                </a:solidFill>
              </a:rPr>
              <a:t>PURCHASED</a:t>
            </a:r>
            <a:r>
              <a:t> WITH THE SAME THING (the blood of Christ) —  Rev. 5:9-10; Acts 20:28.</a:t>
            </a:r>
          </a:p>
          <a:p>
            <a:pPr marL="520700" indent="-520700" algn="l">
              <a:lnSpc>
                <a:spcPct val="120000"/>
              </a:lnSpc>
              <a:spcBef>
                <a:spcPts val="1100"/>
              </a:spcBef>
              <a:buClrTx/>
              <a:buSzPct val="50000"/>
              <a:buBlip>
                <a:blip r:embed="rId3"/>
              </a:buBlip>
              <a:defRPr sz="33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BOTH HAVE THE SAME </a:t>
            </a:r>
            <a:r>
              <a:rPr b="1">
                <a:solidFill>
                  <a:srgbClr val="FFE55E"/>
                </a:solidFill>
              </a:rPr>
              <a:t>MEMORIAL</a:t>
            </a:r>
            <a:r>
              <a:t>:</a:t>
            </a:r>
          </a:p>
          <a:p>
            <a:pPr lvl="1" marL="1041400" indent="-520700" algn="l">
              <a:lnSpc>
                <a:spcPct val="120000"/>
              </a:lnSpc>
              <a:spcBef>
                <a:spcPts val="1100"/>
              </a:spcBef>
              <a:buClrTx/>
              <a:buSzPct val="50000"/>
              <a:buBlip>
                <a:blip r:embed="rId4"/>
              </a:buBlip>
              <a:defRPr sz="33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The Lord's table in the kingdom ... Matt. 26:29.</a:t>
            </a:r>
          </a:p>
          <a:p>
            <a:pPr lvl="1" marL="1041400" indent="-520700" algn="l">
              <a:lnSpc>
                <a:spcPct val="120000"/>
              </a:lnSpc>
              <a:spcBef>
                <a:spcPts val="1100"/>
              </a:spcBef>
              <a:buClrTx/>
              <a:buSzPct val="50000"/>
              <a:buBlip>
                <a:blip r:embed="rId4"/>
              </a:buBlip>
              <a:defRPr sz="33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But the Lord's Table in the church ... I Cor. 11:20-27.</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2">
                                            <p:txEl>
                                              <p:pRg st="1" end="1"/>
                                            </p:txEl>
                                          </p:spTgt>
                                        </p:tgtEl>
                                        <p:attrNameLst>
                                          <p:attrName>style.visibility</p:attrName>
                                        </p:attrNameLst>
                                      </p:cBhvr>
                                      <p:to>
                                        <p:strVal val="visible"/>
                                      </p:to>
                                    </p:set>
                                    <p:animEffect filter="wipe(left)" transition="in">
                                      <p:cBhvr>
                                        <p:cTn id="7" dur="500"/>
                                        <p:tgtEl>
                                          <p:spTgt spid="35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52">
                                            <p:txEl>
                                              <p:pRg st="2" end="2"/>
                                            </p:txEl>
                                          </p:spTgt>
                                        </p:tgtEl>
                                        <p:attrNameLst>
                                          <p:attrName>style.visibility</p:attrName>
                                        </p:attrNameLst>
                                      </p:cBhvr>
                                      <p:to>
                                        <p:strVal val="visible"/>
                                      </p:to>
                                    </p:set>
                                    <p:animEffect filter="wipe(left)" transition="in">
                                      <p:cBhvr>
                                        <p:cTn id="12" dur="500"/>
                                        <p:tgtEl>
                                          <p:spTgt spid="35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52">
                                            <p:txEl>
                                              <p:pRg st="3" end="3"/>
                                            </p:txEl>
                                          </p:spTgt>
                                        </p:tgtEl>
                                        <p:attrNameLst>
                                          <p:attrName>style.visibility</p:attrName>
                                        </p:attrNameLst>
                                      </p:cBhvr>
                                      <p:to>
                                        <p:strVal val="visible"/>
                                      </p:to>
                                    </p:set>
                                    <p:animEffect filter="wipe(left)" transition="in">
                                      <p:cBhvr>
                                        <p:cTn id="17" dur="500"/>
                                        <p:tgtEl>
                                          <p:spTgt spid="35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52">
                                            <p:txEl>
                                              <p:pRg st="4" end="4"/>
                                            </p:txEl>
                                          </p:spTgt>
                                        </p:tgtEl>
                                        <p:attrNameLst>
                                          <p:attrName>style.visibility</p:attrName>
                                        </p:attrNameLst>
                                      </p:cBhvr>
                                      <p:to>
                                        <p:strVal val="visible"/>
                                      </p:to>
                                    </p:set>
                                    <p:animEffect filter="wipe(left)" transition="in">
                                      <p:cBhvr>
                                        <p:cTn id="22" dur="500"/>
                                        <p:tgtEl>
                                          <p:spTgt spid="35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352">
                                            <p:txEl>
                                              <p:pRg st="5" end="5"/>
                                            </p:txEl>
                                          </p:spTgt>
                                        </p:tgtEl>
                                        <p:attrNameLst>
                                          <p:attrName>style.visibility</p:attrName>
                                        </p:attrNameLst>
                                      </p:cBhvr>
                                      <p:to>
                                        <p:strVal val="visible"/>
                                      </p:to>
                                    </p:set>
                                    <p:animEffect filter="wipe(left)" transition="in">
                                      <p:cBhvr>
                                        <p:cTn id="27" dur="500"/>
                                        <p:tgtEl>
                                          <p:spTgt spid="35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352">
                                            <p:txEl>
                                              <p:pRg st="6" end="6"/>
                                            </p:txEl>
                                          </p:spTgt>
                                        </p:tgtEl>
                                        <p:attrNameLst>
                                          <p:attrName>style.visibility</p:attrName>
                                        </p:attrNameLst>
                                      </p:cBhvr>
                                      <p:to>
                                        <p:strVal val="visible"/>
                                      </p:to>
                                    </p:set>
                                    <p:animEffect filter="wipe(left)" transition="in">
                                      <p:cBhvr>
                                        <p:cTn id="32" dur="500"/>
                                        <p:tgtEl>
                                          <p:spTgt spid="352">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2"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4" name="Picture 28" descr="Picture 28"/>
          <p:cNvPicPr>
            <a:picLocks noChangeAspect="1"/>
          </p:cNvPicPr>
          <p:nvPr/>
        </p:nvPicPr>
        <p:blipFill>
          <a:blip r:embed="rId2">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355"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buClrTx/>
              <a:defRPr sz="7000">
                <a:solidFill>
                  <a:srgbClr val="FFD479"/>
                </a:solidFill>
                <a:effectLst>
                  <a:outerShdw sx="100000" sy="100000" kx="0" ky="0" algn="b" rotWithShape="0" blurRad="50800" dist="25400" dir="5400000">
                    <a:srgbClr val="000000"/>
                  </a:outerShdw>
                </a:effectLst>
                <a:latin typeface="Vivaldi"/>
                <a:ea typeface="Vivaldi"/>
                <a:cs typeface="Vivaldi"/>
                <a:sym typeface="Vivaldi"/>
              </a:defRPr>
            </a:lvl1pPr>
          </a:lstStyle>
          <a:p>
            <a:pPr/>
            <a:r>
              <a:t>The</a:t>
            </a:r>
          </a:p>
        </p:txBody>
      </p:sp>
      <p:sp>
        <p:nvSpPr>
          <p:cNvPr id="356"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sp>
        <p:nvSpPr>
          <p:cNvPr id="357" name="Rounded Rectangle"/>
          <p:cNvSpPr/>
          <p:nvPr/>
        </p:nvSpPr>
        <p:spPr>
          <a:xfrm>
            <a:off x="66773" y="1788868"/>
            <a:ext cx="12871254" cy="1037507"/>
          </a:xfrm>
          <a:prstGeom prst="roundRect">
            <a:avLst>
              <a:gd name="adj" fmla="val 18361"/>
            </a:avLst>
          </a:prstGeom>
          <a:solidFill>
            <a:srgbClr val="C9C9C9"/>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buClrTx/>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
        <p:nvSpPr>
          <p:cNvPr id="358" name="The KINGDOM &amp; The Church"/>
          <p:cNvSpPr txBox="1"/>
          <p:nvPr/>
        </p:nvSpPr>
        <p:spPr>
          <a:xfrm>
            <a:off x="285721" y="1770046"/>
            <a:ext cx="12433358" cy="87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buClrTx/>
              <a:defRPr>
                <a:solidFill>
                  <a:srgbClr val="760B00"/>
                </a:solidFill>
                <a:effectLst>
                  <a:outerShdw sx="100000" sy="100000" kx="0" ky="0" algn="b" rotWithShape="0" blurRad="50800" dist="25400" dir="5400000">
                    <a:srgbClr val="000000"/>
                  </a:outerShdw>
                </a:effectLst>
                <a:latin typeface="Thames Nude Roman"/>
                <a:ea typeface="Thames Nude Roman"/>
                <a:cs typeface="Thames Nude Roman"/>
                <a:sym typeface="Thames Nude Roman"/>
              </a:defRPr>
            </a:lvl1pPr>
          </a:lstStyle>
          <a:p>
            <a:pPr/>
            <a:r>
              <a:t>The KINGDOM &amp; The Church</a:t>
            </a:r>
          </a:p>
        </p:txBody>
      </p:sp>
      <p:sp>
        <p:nvSpPr>
          <p:cNvPr id="359" name="THE SAME MEMBERSHIP:…"/>
          <p:cNvSpPr txBox="1"/>
          <p:nvPr/>
        </p:nvSpPr>
        <p:spPr>
          <a:xfrm>
            <a:off x="285721" y="3171705"/>
            <a:ext cx="12433358" cy="637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0700" indent="-520700" algn="l">
              <a:lnSpc>
                <a:spcPct val="120000"/>
              </a:lnSpc>
              <a:spcBef>
                <a:spcPts val="1400"/>
              </a:spcBef>
              <a:buClrTx/>
              <a:buSzPct val="50000"/>
              <a:buBlip>
                <a:blip r:embed="rId3"/>
              </a:buBlip>
              <a:defRPr sz="33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THE SAME </a:t>
            </a:r>
            <a:r>
              <a:rPr b="1">
                <a:solidFill>
                  <a:srgbClr val="FFE55E"/>
                </a:solidFill>
              </a:rPr>
              <a:t>MEMBERSHIP</a:t>
            </a:r>
            <a:r>
              <a:t>:</a:t>
            </a:r>
          </a:p>
          <a:p>
            <a:pPr lvl="1" marL="1041400" indent="-520700" algn="l">
              <a:lnSpc>
                <a:spcPct val="120000"/>
              </a:lnSpc>
              <a:spcBef>
                <a:spcPts val="1400"/>
              </a:spcBef>
              <a:buClrTx/>
              <a:buSzPct val="50000"/>
              <a:buBlip>
                <a:blip r:embed="rId4"/>
              </a:buBlip>
              <a:defRPr sz="33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The Colossians were in Christ...Col. 1:2, which is equal to being in the church... Rom. 6:4 ;  Gal.3:27 ; I Cor. 12:13.</a:t>
            </a:r>
          </a:p>
          <a:p>
            <a:pPr lvl="1" marL="1041400" indent="-520700" algn="l">
              <a:lnSpc>
                <a:spcPct val="120000"/>
              </a:lnSpc>
              <a:spcBef>
                <a:spcPts val="1400"/>
              </a:spcBef>
              <a:buClrTx/>
              <a:buSzPct val="50000"/>
              <a:buBlip>
                <a:blip r:embed="rId4"/>
              </a:buBlip>
              <a:defRPr sz="33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The Colossians had been translated into the kingdom of Christ ... Col. 1:13;  as have all who are in His body.</a:t>
            </a:r>
          </a:p>
          <a:p>
            <a:pPr marL="520700" indent="-520700" algn="l">
              <a:lnSpc>
                <a:spcPct val="120000"/>
              </a:lnSpc>
              <a:spcBef>
                <a:spcPts val="1400"/>
              </a:spcBef>
              <a:buClrTx/>
              <a:buSzPct val="50000"/>
              <a:buBlip>
                <a:blip r:embed="rId3"/>
              </a:buBlip>
              <a:defRPr sz="33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THE SAME TERMS of </a:t>
            </a:r>
            <a:r>
              <a:rPr b="1">
                <a:solidFill>
                  <a:srgbClr val="FFE55E"/>
                </a:solidFill>
              </a:rPr>
              <a:t>ENTRANCE</a:t>
            </a:r>
            <a:r>
              <a:t>:</a:t>
            </a:r>
          </a:p>
          <a:p>
            <a:pPr lvl="1" marL="1041400" indent="-520700" algn="l">
              <a:lnSpc>
                <a:spcPct val="120000"/>
              </a:lnSpc>
              <a:spcBef>
                <a:spcPts val="1400"/>
              </a:spcBef>
              <a:buClrTx/>
              <a:buSzPct val="50000"/>
              <a:buBlip>
                <a:blip r:embed="rId4"/>
              </a:buBlip>
              <a:defRPr sz="33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Born of water and the Spirit - John 3:3-5</a:t>
            </a:r>
          </a:p>
          <a:p>
            <a:pPr lvl="1" marL="1041400" indent="-520700" algn="l">
              <a:lnSpc>
                <a:spcPct val="120000"/>
              </a:lnSpc>
              <a:spcBef>
                <a:spcPts val="1400"/>
              </a:spcBef>
              <a:buClrTx/>
              <a:buSzPct val="50000"/>
              <a:buBlip>
                <a:blip r:embed="rId4"/>
              </a:buBlip>
              <a:defRPr sz="33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By one Spirit baptized into one body, (the church) —    1 Cor. 12:13; Titus 3:5; Gal. 3:26,27; Acts 2:36-41,47</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9">
                                            <p:txEl>
                                              <p:pRg st="1" end="1"/>
                                            </p:txEl>
                                          </p:spTgt>
                                        </p:tgtEl>
                                        <p:attrNameLst>
                                          <p:attrName>style.visibility</p:attrName>
                                        </p:attrNameLst>
                                      </p:cBhvr>
                                      <p:to>
                                        <p:strVal val="visible"/>
                                      </p:to>
                                    </p:set>
                                    <p:animEffect filter="wipe(left)" transition="in">
                                      <p:cBhvr>
                                        <p:cTn id="7" dur="500"/>
                                        <p:tgtEl>
                                          <p:spTgt spid="35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59">
                                            <p:txEl>
                                              <p:pRg st="2" end="2"/>
                                            </p:txEl>
                                          </p:spTgt>
                                        </p:tgtEl>
                                        <p:attrNameLst>
                                          <p:attrName>style.visibility</p:attrName>
                                        </p:attrNameLst>
                                      </p:cBhvr>
                                      <p:to>
                                        <p:strVal val="visible"/>
                                      </p:to>
                                    </p:set>
                                    <p:animEffect filter="wipe(left)" transition="in">
                                      <p:cBhvr>
                                        <p:cTn id="12" dur="500"/>
                                        <p:tgtEl>
                                          <p:spTgt spid="35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59">
                                            <p:txEl>
                                              <p:pRg st="3" end="3"/>
                                            </p:txEl>
                                          </p:spTgt>
                                        </p:tgtEl>
                                        <p:attrNameLst>
                                          <p:attrName>style.visibility</p:attrName>
                                        </p:attrNameLst>
                                      </p:cBhvr>
                                      <p:to>
                                        <p:strVal val="visible"/>
                                      </p:to>
                                    </p:set>
                                    <p:animEffect filter="wipe(left)" transition="in">
                                      <p:cBhvr>
                                        <p:cTn id="17" dur="500"/>
                                        <p:tgtEl>
                                          <p:spTgt spid="35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59">
                                            <p:txEl>
                                              <p:pRg st="4" end="4"/>
                                            </p:txEl>
                                          </p:spTgt>
                                        </p:tgtEl>
                                        <p:attrNameLst>
                                          <p:attrName>style.visibility</p:attrName>
                                        </p:attrNameLst>
                                      </p:cBhvr>
                                      <p:to>
                                        <p:strVal val="visible"/>
                                      </p:to>
                                    </p:set>
                                    <p:animEffect filter="wipe(left)" transition="in">
                                      <p:cBhvr>
                                        <p:cTn id="22" dur="500"/>
                                        <p:tgtEl>
                                          <p:spTgt spid="35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359">
                                            <p:txEl>
                                              <p:pRg st="5" end="5"/>
                                            </p:txEl>
                                          </p:spTgt>
                                        </p:tgtEl>
                                        <p:attrNameLst>
                                          <p:attrName>style.visibility</p:attrName>
                                        </p:attrNameLst>
                                      </p:cBhvr>
                                      <p:to>
                                        <p:strVal val="visible"/>
                                      </p:to>
                                    </p:set>
                                    <p:animEffect filter="wipe(left)" transition="in">
                                      <p:cBhvr>
                                        <p:cTn id="27" dur="500"/>
                                        <p:tgtEl>
                                          <p:spTgt spid="359">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9"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1" name="Picture 28" descr="Picture 28"/>
          <p:cNvPicPr>
            <a:picLocks noChangeAspect="1"/>
          </p:cNvPicPr>
          <p:nvPr/>
        </p:nvPicPr>
        <p:blipFill>
          <a:blip r:embed="rId2">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362"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buClrTx/>
              <a:defRPr sz="7000">
                <a:solidFill>
                  <a:srgbClr val="FFD479"/>
                </a:solidFill>
                <a:effectLst>
                  <a:outerShdw sx="100000" sy="100000" kx="0" ky="0" algn="b" rotWithShape="0" blurRad="50800" dist="25400" dir="5400000">
                    <a:srgbClr val="000000"/>
                  </a:outerShdw>
                </a:effectLst>
                <a:latin typeface="Vivaldi"/>
                <a:ea typeface="Vivaldi"/>
                <a:cs typeface="Vivaldi"/>
                <a:sym typeface="Vivaldi"/>
              </a:defRPr>
            </a:lvl1pPr>
          </a:lstStyle>
          <a:p>
            <a:pPr/>
            <a:r>
              <a:t>The</a:t>
            </a:r>
          </a:p>
        </p:txBody>
      </p:sp>
      <p:sp>
        <p:nvSpPr>
          <p:cNvPr id="363"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pic>
        <p:nvPicPr>
          <p:cNvPr id="364" name="Image" descr="Image"/>
          <p:cNvPicPr>
            <a:picLocks noChangeAspect="1"/>
          </p:cNvPicPr>
          <p:nvPr/>
        </p:nvPicPr>
        <p:blipFill>
          <a:blip r:embed="rId3">
            <a:extLst/>
          </a:blip>
          <a:stretch>
            <a:fillRect/>
          </a:stretch>
        </p:blipFill>
        <p:spPr>
          <a:xfrm>
            <a:off x="0" y="1456891"/>
            <a:ext cx="13004801" cy="8398934"/>
          </a:xfrm>
          <a:prstGeom prst="rect">
            <a:avLst/>
          </a:prstGeom>
          <a:ln w="12700">
            <a:miter lim="400000"/>
          </a:ln>
        </p:spPr>
      </p:pic>
      <p:sp>
        <p:nvSpPr>
          <p:cNvPr id="365" name="Luke. 1:32-33 ;…"/>
          <p:cNvSpPr/>
          <p:nvPr/>
        </p:nvSpPr>
        <p:spPr>
          <a:xfrm>
            <a:off x="157647" y="2535591"/>
            <a:ext cx="3962664" cy="2614889"/>
          </a:xfrm>
          <a:prstGeom prst="roundRect">
            <a:avLst>
              <a:gd name="adj" fmla="val 7285"/>
            </a:avLst>
          </a:prstGeom>
          <a:gradFill>
            <a:gsLst>
              <a:gs pos="0">
                <a:srgbClr val="B264DA"/>
              </a:gs>
              <a:gs pos="100000">
                <a:srgbClr val="762BA1"/>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buClrTx/>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Luke. 1:32-33 ; </a:t>
            </a:r>
          </a:p>
          <a:p>
            <a:pPr>
              <a:buClrTx/>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Eph. 1:18-23 ; </a:t>
            </a:r>
          </a:p>
          <a:p>
            <a:pPr>
              <a:buClrTx/>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Matt. 28:18 ; </a:t>
            </a:r>
          </a:p>
          <a:p>
            <a:pPr>
              <a:buClrTx/>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I Tim. 6:15 ; </a:t>
            </a:r>
          </a:p>
          <a:p>
            <a:pPr>
              <a:buClrTx/>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I Peter 3:22</a:t>
            </a:r>
          </a:p>
        </p:txBody>
      </p:sp>
      <p:sp>
        <p:nvSpPr>
          <p:cNvPr id="366" name="John 12:48 ; 17:8;…"/>
          <p:cNvSpPr/>
          <p:nvPr/>
        </p:nvSpPr>
        <p:spPr>
          <a:xfrm>
            <a:off x="8869428" y="2535591"/>
            <a:ext cx="3962663" cy="2614889"/>
          </a:xfrm>
          <a:prstGeom prst="roundRect">
            <a:avLst>
              <a:gd name="adj" fmla="val 7285"/>
            </a:avLst>
          </a:prstGeom>
          <a:solidFill>
            <a:srgbClr val="008384"/>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buClrTx/>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John 12:48 ; 17:8; </a:t>
            </a:r>
          </a:p>
          <a:p>
            <a:pPr>
              <a:buClrTx/>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Mat. 28:18,19</a:t>
            </a:r>
          </a:p>
          <a:p>
            <a:pPr>
              <a:buClrTx/>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I Cor. 9:21 ; </a:t>
            </a:r>
          </a:p>
          <a:p>
            <a:pPr>
              <a:buClrTx/>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I John 4:6; </a:t>
            </a:r>
          </a:p>
          <a:p>
            <a:pPr>
              <a:buClrTx/>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James 1:25</a:t>
            </a:r>
          </a:p>
        </p:txBody>
      </p:sp>
      <p:sp>
        <p:nvSpPr>
          <p:cNvPr id="367" name="Matthew 28:19-20…"/>
          <p:cNvSpPr/>
          <p:nvPr/>
        </p:nvSpPr>
        <p:spPr>
          <a:xfrm>
            <a:off x="8869428" y="5833183"/>
            <a:ext cx="3962663" cy="1921112"/>
          </a:xfrm>
          <a:prstGeom prst="roundRect">
            <a:avLst>
              <a:gd name="adj" fmla="val 9916"/>
            </a:avLst>
          </a:prstGeom>
          <a:gradFill>
            <a:gsLst>
              <a:gs pos="0">
                <a:srgbClr val="EDAC0F"/>
              </a:gs>
              <a:gs pos="100000">
                <a:srgbClr val="CE7123"/>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buClrTx/>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Matthew 28:19-20</a:t>
            </a:r>
          </a:p>
          <a:p>
            <a:pPr>
              <a:buClrTx/>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Mark 16:15,16</a:t>
            </a:r>
          </a:p>
          <a:p>
            <a:pPr>
              <a:buClrTx/>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Acts 10:34</a:t>
            </a:r>
          </a:p>
        </p:txBody>
      </p:sp>
      <p:sp>
        <p:nvSpPr>
          <p:cNvPr id="368" name="Acts 2:36-47…"/>
          <p:cNvSpPr/>
          <p:nvPr/>
        </p:nvSpPr>
        <p:spPr>
          <a:xfrm>
            <a:off x="157647" y="5833183"/>
            <a:ext cx="3962664" cy="1921112"/>
          </a:xfrm>
          <a:prstGeom prst="roundRect">
            <a:avLst>
              <a:gd name="adj" fmla="val 9916"/>
            </a:avLst>
          </a:prstGeom>
          <a:gradFill>
            <a:gsLst>
              <a:gs pos="0">
                <a:srgbClr val="619AE3"/>
              </a:gs>
              <a:gs pos="100000">
                <a:srgbClr val="336AA6"/>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buClrTx/>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Acts 2:36-47</a:t>
            </a:r>
          </a:p>
          <a:p>
            <a:pPr>
              <a:buClrTx/>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Col. 1:13-18</a:t>
            </a:r>
          </a:p>
          <a:p>
            <a:pPr>
              <a:buClrTx/>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Rev. 1:9; 5:10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5"/>
                                        </p:tgtEl>
                                        <p:attrNameLst>
                                          <p:attrName>style.visibility</p:attrName>
                                        </p:attrNameLst>
                                      </p:cBhvr>
                                      <p:to>
                                        <p:strVal val="visible"/>
                                      </p:to>
                                    </p:set>
                                    <p:animEffect filter="fade" transition="in">
                                      <p:cBhvr>
                                        <p:cTn id="7" dur="1500"/>
                                        <p:tgtEl>
                                          <p:spTgt spid="36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366"/>
                                        </p:tgtEl>
                                        <p:attrNameLst>
                                          <p:attrName>style.visibility</p:attrName>
                                        </p:attrNameLst>
                                      </p:cBhvr>
                                      <p:to>
                                        <p:strVal val="visible"/>
                                      </p:to>
                                    </p:set>
                                    <p:animEffect filter="fade" transition="in">
                                      <p:cBhvr>
                                        <p:cTn id="12" dur="1500"/>
                                        <p:tgtEl>
                                          <p:spTgt spid="366"/>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367"/>
                                        </p:tgtEl>
                                        <p:attrNameLst>
                                          <p:attrName>style.visibility</p:attrName>
                                        </p:attrNameLst>
                                      </p:cBhvr>
                                      <p:to>
                                        <p:strVal val="visible"/>
                                      </p:to>
                                    </p:set>
                                    <p:animEffect filter="fade" transition="in">
                                      <p:cBhvr>
                                        <p:cTn id="17" dur="1500"/>
                                        <p:tgtEl>
                                          <p:spTgt spid="367"/>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368"/>
                                        </p:tgtEl>
                                        <p:attrNameLst>
                                          <p:attrName>style.visibility</p:attrName>
                                        </p:attrNameLst>
                                      </p:cBhvr>
                                      <p:to>
                                        <p:strVal val="visible"/>
                                      </p:to>
                                    </p:set>
                                    <p:animEffect filter="fade" transition="in">
                                      <p:cBhvr>
                                        <p:cTn id="22" dur="1500"/>
                                        <p:tgtEl>
                                          <p:spTgt spid="3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8" grpId="4"/>
      <p:bldP build="whole" bldLvl="1" animBg="1" rev="0" advAuto="0" spid="366" grpId="2"/>
      <p:bldP build="whole" bldLvl="1" animBg="1" rev="0" advAuto="0" spid="367" grpId="3"/>
      <p:bldP build="whole" bldLvl="1" animBg="1" rev="0" advAuto="0" spid="365" grpId="1"/>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0" name="Image" descr="Image"/>
          <p:cNvPicPr>
            <a:picLocks noChangeAspect="1"/>
          </p:cNvPicPr>
          <p:nvPr>
            <p:ph type="pic" idx="13"/>
          </p:nvPr>
        </p:nvPicPr>
        <p:blipFill>
          <a:blip r:embed="rId2">
            <a:extLst/>
          </a:blip>
          <a:srcRect l="12500" t="0" r="12500" b="0"/>
          <a:stretch>
            <a:fillRect/>
          </a:stretch>
        </p:blipFill>
        <p:spPr>
          <a:prstGeom prst="rect">
            <a:avLst/>
          </a:prstGeom>
        </p:spPr>
      </p:pic>
      <p:sp>
        <p:nvSpPr>
          <p:cNvPr id="371" name="The kingdom was prophesied for thousands of years — Gen. 49:10; 2 Sam. 7:12-16; Dan. 2:44; 7:13-14; Isa. 9:7; Ezek. 21:25-27; Zech. 9:9…"/>
          <p:cNvSpPr txBox="1"/>
          <p:nvPr/>
        </p:nvSpPr>
        <p:spPr>
          <a:xfrm>
            <a:off x="3638417" y="1674615"/>
            <a:ext cx="9080662" cy="7899401"/>
          </a:xfrm>
          <a:prstGeom prst="rect">
            <a:avLst/>
          </a:prstGeom>
          <a:solidFill>
            <a:srgbClr val="C9C9C9">
              <a:alpha val="58320"/>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0700" indent="-520700" algn="l">
              <a:lnSpc>
                <a:spcPct val="120000"/>
              </a:lnSpc>
              <a:spcBef>
                <a:spcPts val="1400"/>
              </a:spcBef>
              <a:buClrTx/>
              <a:buSzPct val="50000"/>
              <a:buBlip>
                <a:blip r:embed="rId3"/>
              </a:buBlip>
              <a:defRPr sz="3600">
                <a:solidFill>
                  <a:srgbClr val="000000"/>
                </a:solidFill>
                <a:effectLst>
                  <a:outerShdw sx="100000" sy="100000" kx="0" ky="0" algn="b" rotWithShape="0" blurRad="50800" dist="63500" dir="2646814">
                    <a:srgbClr val="000000">
                      <a:alpha val="24000"/>
                    </a:srgbClr>
                  </a:outerShdw>
                </a:effectLst>
                <a:latin typeface="Century Gothic"/>
                <a:ea typeface="Century Gothic"/>
                <a:cs typeface="Century Gothic"/>
                <a:sym typeface="Century Gothic"/>
              </a:defRPr>
            </a:pPr>
            <a:r>
              <a:t>The kingdom was prophesied for thousands of years — Gen. 49:10; 2 Sam. 7:12-16; Dan. 2:44; 7:13-14; Isa. 9:7; Ezek. 21:25-27; Zech. 9:9</a:t>
            </a:r>
          </a:p>
          <a:p>
            <a:pPr marL="520700" indent="-520700" algn="l">
              <a:lnSpc>
                <a:spcPct val="120000"/>
              </a:lnSpc>
              <a:spcBef>
                <a:spcPts val="1400"/>
              </a:spcBef>
              <a:buClrTx/>
              <a:buSzPct val="50000"/>
              <a:buBlip>
                <a:blip r:embed="rId3"/>
              </a:buBlip>
              <a:defRPr sz="3600">
                <a:solidFill>
                  <a:srgbClr val="000000"/>
                </a:solidFill>
                <a:effectLst>
                  <a:outerShdw sx="100000" sy="100000" kx="0" ky="0" algn="b" rotWithShape="0" blurRad="50800" dist="63500" dir="2646814">
                    <a:srgbClr val="000000">
                      <a:alpha val="24000"/>
                    </a:srgbClr>
                  </a:outerShdw>
                </a:effectLst>
                <a:latin typeface="Century Gothic"/>
                <a:ea typeface="Century Gothic"/>
                <a:cs typeface="Century Gothic"/>
                <a:sym typeface="Century Gothic"/>
              </a:defRPr>
            </a:pPr>
            <a:r>
              <a:t>The kingdom was established on Pentecost in Acts 2</a:t>
            </a:r>
          </a:p>
          <a:p>
            <a:pPr marL="520700" indent="-520700" algn="l">
              <a:lnSpc>
                <a:spcPct val="120000"/>
              </a:lnSpc>
              <a:spcBef>
                <a:spcPts val="1400"/>
              </a:spcBef>
              <a:buClrTx/>
              <a:buSzPct val="50000"/>
              <a:buBlip>
                <a:blip r:embed="rId3"/>
              </a:buBlip>
              <a:defRPr sz="3600">
                <a:solidFill>
                  <a:srgbClr val="000000"/>
                </a:solidFill>
                <a:effectLst>
                  <a:outerShdw sx="100000" sy="100000" kx="0" ky="0" algn="b" rotWithShape="0" blurRad="50800" dist="63500" dir="2646814">
                    <a:srgbClr val="000000">
                      <a:alpha val="24000"/>
                    </a:srgbClr>
                  </a:outerShdw>
                </a:effectLst>
                <a:latin typeface="Century Gothic"/>
                <a:ea typeface="Century Gothic"/>
                <a:cs typeface="Century Gothic"/>
                <a:sym typeface="Century Gothic"/>
              </a:defRPr>
            </a:pPr>
            <a:r>
              <a:t>There is one kingdom in existence today w/ one King — Acts 2:36; 1 Pet. 3:22; Rev. 19:16</a:t>
            </a:r>
          </a:p>
          <a:p>
            <a:pPr marL="520700" indent="-520700" algn="l">
              <a:lnSpc>
                <a:spcPct val="120000"/>
              </a:lnSpc>
              <a:spcBef>
                <a:spcPts val="1400"/>
              </a:spcBef>
              <a:buClrTx/>
              <a:buSzPct val="50000"/>
              <a:buBlip>
                <a:blip r:embed="rId3"/>
              </a:buBlip>
              <a:defRPr sz="3600">
                <a:solidFill>
                  <a:srgbClr val="000000"/>
                </a:solidFill>
                <a:effectLst>
                  <a:outerShdw sx="100000" sy="100000" kx="0" ky="0" algn="b" rotWithShape="0" blurRad="50800" dist="63500" dir="2646814">
                    <a:srgbClr val="000000">
                      <a:alpha val="24000"/>
                    </a:srgbClr>
                  </a:outerShdw>
                </a:effectLst>
                <a:latin typeface="Century Gothic"/>
                <a:ea typeface="Century Gothic"/>
                <a:cs typeface="Century Gothic"/>
                <a:sym typeface="Century Gothic"/>
              </a:defRPr>
            </a:pPr>
            <a:r>
              <a:t>The kingdom will be delivered to the Father in the end — 1 Cor. 15:24-26; </a:t>
            </a:r>
          </a:p>
        </p:txBody>
      </p:sp>
      <p:sp>
        <p:nvSpPr>
          <p:cNvPr id="372" name="God’s Indestructible"/>
          <p:cNvSpPr txBox="1"/>
          <p:nvPr/>
        </p:nvSpPr>
        <p:spPr>
          <a:xfrm>
            <a:off x="141597" y="166679"/>
            <a:ext cx="7301447" cy="116606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7100">
                <a:solidFill>
                  <a:srgbClr val="FFFFFF"/>
                </a:solidFill>
                <a:effectLst>
                  <a:outerShdw sx="100000" sy="100000" kx="0" ky="0" algn="b" rotWithShape="0" blurRad="63500" dist="63500" dir="2422214">
                    <a:srgbClr val="000000"/>
                  </a:outerShdw>
                </a:effectLst>
                <a:latin typeface="Vivaldi"/>
                <a:ea typeface="Vivaldi"/>
                <a:cs typeface="Vivaldi"/>
                <a:sym typeface="Vivaldi"/>
              </a:defRPr>
            </a:lvl1pPr>
          </a:lstStyle>
          <a:p>
            <a:pPr/>
            <a:r>
              <a:t>God’s Indestructible</a:t>
            </a:r>
          </a:p>
        </p:txBody>
      </p:sp>
      <p:pic>
        <p:nvPicPr>
          <p:cNvPr id="373" name="Picture 28" descr="Picture 28"/>
          <p:cNvPicPr>
            <a:picLocks noChangeAspect="0"/>
          </p:cNvPicPr>
          <p:nvPr/>
        </p:nvPicPr>
        <p:blipFill>
          <a:blip r:embed="rId4">
            <a:extLst/>
          </a:blip>
          <a:stretch>
            <a:fillRect/>
          </a:stretch>
        </p:blipFill>
        <p:spPr>
          <a:xfrm>
            <a:off x="7208680" y="-96923"/>
            <a:ext cx="5628955" cy="1693267"/>
          </a:xfrm>
          <a:prstGeom prst="rect">
            <a:avLst/>
          </a:prstGeom>
          <a:ln w="12700">
            <a:miter lim="400000"/>
          </a:ln>
          <a:effectLst>
            <a:outerShdw sx="100000" sy="100000" kx="0" ky="0" algn="b" rotWithShape="0" blurRad="101600" dist="75081" dir="5400000">
              <a:srgbClr val="000000">
                <a:alpha val="9967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1">
                                            <p:bg/>
                                          </p:spTgt>
                                        </p:tgtEl>
                                        <p:attrNameLst>
                                          <p:attrName>style.visibility</p:attrName>
                                        </p:attrNameLst>
                                      </p:cBhvr>
                                      <p:to>
                                        <p:strVal val="visible"/>
                                      </p:to>
                                    </p:set>
                                    <p:animEffect filter="wipe(left)" transition="in">
                                      <p:cBhvr>
                                        <p:cTn id="7" dur="500"/>
                                        <p:tgtEl>
                                          <p:spTgt spid="37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71">
                                            <p:txEl>
                                              <p:pRg st="0" end="0"/>
                                            </p:txEl>
                                          </p:spTgt>
                                        </p:tgtEl>
                                        <p:attrNameLst>
                                          <p:attrName>style.visibility</p:attrName>
                                        </p:attrNameLst>
                                      </p:cBhvr>
                                      <p:to>
                                        <p:strVal val="visible"/>
                                      </p:to>
                                    </p:set>
                                    <p:animEffect filter="wipe(left)" transition="in">
                                      <p:cBhvr>
                                        <p:cTn id="10" dur="500"/>
                                        <p:tgtEl>
                                          <p:spTgt spid="37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71">
                                            <p:txEl>
                                              <p:pRg st="1" end="1"/>
                                            </p:txEl>
                                          </p:spTgt>
                                        </p:tgtEl>
                                        <p:attrNameLst>
                                          <p:attrName>style.visibility</p:attrName>
                                        </p:attrNameLst>
                                      </p:cBhvr>
                                      <p:to>
                                        <p:strVal val="visible"/>
                                      </p:to>
                                    </p:set>
                                    <p:animEffect filter="wipe(left)" transition="in">
                                      <p:cBhvr>
                                        <p:cTn id="15" dur="500"/>
                                        <p:tgtEl>
                                          <p:spTgt spid="37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71">
                                            <p:txEl>
                                              <p:pRg st="2" end="2"/>
                                            </p:txEl>
                                          </p:spTgt>
                                        </p:tgtEl>
                                        <p:attrNameLst>
                                          <p:attrName>style.visibility</p:attrName>
                                        </p:attrNameLst>
                                      </p:cBhvr>
                                      <p:to>
                                        <p:strVal val="visible"/>
                                      </p:to>
                                    </p:set>
                                    <p:animEffect filter="wipe(left)" transition="in">
                                      <p:cBhvr>
                                        <p:cTn id="20" dur="500"/>
                                        <p:tgtEl>
                                          <p:spTgt spid="37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71">
                                            <p:txEl>
                                              <p:pRg st="3" end="3"/>
                                            </p:txEl>
                                          </p:spTgt>
                                        </p:tgtEl>
                                        <p:attrNameLst>
                                          <p:attrName>style.visibility</p:attrName>
                                        </p:attrNameLst>
                                      </p:cBhvr>
                                      <p:to>
                                        <p:strVal val="visible"/>
                                      </p:to>
                                    </p:set>
                                    <p:animEffect filter="wipe(left)" transition="in">
                                      <p:cBhvr>
                                        <p:cTn id="25" dur="500"/>
                                        <p:tgtEl>
                                          <p:spTgt spid="37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1"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0" name="Image" descr="Image"/>
          <p:cNvPicPr>
            <a:picLocks noChangeAspect="1"/>
          </p:cNvPicPr>
          <p:nvPr>
            <p:ph type="pic" idx="13"/>
          </p:nvPr>
        </p:nvPicPr>
        <p:blipFill>
          <a:blip r:embed="rId2">
            <a:extLst/>
          </a:blip>
          <a:srcRect l="0" t="0" r="0" b="0"/>
          <a:stretch>
            <a:fillRect/>
          </a:stretch>
        </p:blipFill>
        <p:spPr>
          <a:prstGeom prst="rect">
            <a:avLst/>
          </a:prstGeom>
        </p:spPr>
      </p:pic>
      <p:sp>
        <p:nvSpPr>
          <p:cNvPr id="211" name="God’s Indestructible"/>
          <p:cNvSpPr txBox="1"/>
          <p:nvPr/>
        </p:nvSpPr>
        <p:spPr>
          <a:xfrm>
            <a:off x="289888" y="194162"/>
            <a:ext cx="7301447" cy="1264928"/>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7800">
                <a:solidFill>
                  <a:srgbClr val="FFFFFF"/>
                </a:solidFill>
                <a:effectLst>
                  <a:outerShdw sx="100000" sy="100000" kx="0" ky="0" algn="b" rotWithShape="0" blurRad="63500" dist="63500" dir="2422214">
                    <a:srgbClr val="000000"/>
                  </a:outerShdw>
                </a:effectLst>
                <a:latin typeface="Vivaldi"/>
                <a:ea typeface="Vivaldi"/>
                <a:cs typeface="Vivaldi"/>
                <a:sym typeface="Vivaldi"/>
              </a:defRPr>
            </a:lvl1pPr>
          </a:lstStyle>
          <a:p>
            <a:pPr/>
            <a:r>
              <a:t>God’s Indestructible</a:t>
            </a:r>
          </a:p>
        </p:txBody>
      </p:sp>
      <p:sp>
        <p:nvSpPr>
          <p:cNvPr id="212" name="Nebuchadnezzar’s Vision -…"/>
          <p:cNvSpPr txBox="1"/>
          <p:nvPr/>
        </p:nvSpPr>
        <p:spPr>
          <a:xfrm>
            <a:off x="289888" y="2816778"/>
            <a:ext cx="7301447" cy="1663701"/>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buClrTx/>
              <a:defRPr sz="4300">
                <a:solidFill>
                  <a:srgbClr val="FFFC79">
                    <a:alpha val="79631"/>
                  </a:srgbClr>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rPr b="1"/>
              <a:t>Nebuchadnezzar’s</a:t>
            </a:r>
            <a:r>
              <a:t> Vision - </a:t>
            </a:r>
          </a:p>
          <a:p>
            <a:pPr>
              <a:buClrTx/>
              <a:defRPr sz="5800">
                <a:solidFill>
                  <a:srgbClr val="FFFC79">
                    <a:alpha val="79631"/>
                  </a:srgbClr>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Daniel 2:1-49 </a:t>
            </a:r>
          </a:p>
        </p:txBody>
      </p:sp>
      <p:pic>
        <p:nvPicPr>
          <p:cNvPr id="213" name="Picture 28" descr="Picture 28"/>
          <p:cNvPicPr>
            <a:picLocks noChangeAspect="0"/>
          </p:cNvPicPr>
          <p:nvPr/>
        </p:nvPicPr>
        <p:blipFill>
          <a:blip r:embed="rId3">
            <a:extLst/>
          </a:blip>
          <a:stretch>
            <a:fillRect/>
          </a:stretch>
        </p:blipFill>
        <p:spPr>
          <a:xfrm>
            <a:off x="1192588" y="927630"/>
            <a:ext cx="6117850" cy="2036348"/>
          </a:xfrm>
          <a:prstGeom prst="rect">
            <a:avLst/>
          </a:prstGeom>
          <a:ln w="12700">
            <a:miter lim="400000"/>
          </a:ln>
          <a:effectLst>
            <a:outerShdw sx="100000" sy="100000" kx="0" ky="0" algn="b" rotWithShape="0" blurRad="101600" dist="75081" dir="5400000">
              <a:srgbClr val="000000">
                <a:alpha val="9967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5" name="Image" descr="Image"/>
          <p:cNvPicPr>
            <a:picLocks noChangeAspect="1"/>
          </p:cNvPicPr>
          <p:nvPr>
            <p:ph type="pic" idx="13"/>
          </p:nvPr>
        </p:nvPicPr>
        <p:blipFill>
          <a:blip r:embed="rId2">
            <a:extLst/>
          </a:blip>
          <a:srcRect l="12500" t="0" r="12500" b="0"/>
          <a:stretch>
            <a:fillRect/>
          </a:stretch>
        </p:blipFill>
        <p:spPr>
          <a:prstGeom prst="rect">
            <a:avLst/>
          </a:prstGeom>
        </p:spPr>
      </p:pic>
      <p:sp>
        <p:nvSpPr>
          <p:cNvPr id="376" name="“Most assuredly, I say to you, unless one is born again, he cannot see the kingdom of God…Most assuredly, I say to you, unless one is born of water and the Spirit, he cannot ENTER the kingdom of God” (John 3:3-5).…"/>
          <p:cNvSpPr txBox="1"/>
          <p:nvPr/>
        </p:nvSpPr>
        <p:spPr>
          <a:xfrm>
            <a:off x="1795815" y="2722522"/>
            <a:ext cx="10963568" cy="6807201"/>
          </a:xfrm>
          <a:prstGeom prst="rect">
            <a:avLst/>
          </a:prstGeom>
          <a:solidFill>
            <a:srgbClr val="C9C9C9">
              <a:alpha val="58320"/>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0700" indent="-520700" algn="l">
              <a:lnSpc>
                <a:spcPct val="120000"/>
              </a:lnSpc>
              <a:spcBef>
                <a:spcPts val="1400"/>
              </a:spcBef>
              <a:buClrTx/>
              <a:buSzPct val="50000"/>
              <a:buBlip>
                <a:blip r:embed="rId3"/>
              </a:buBlip>
              <a:defRPr sz="3600">
                <a:solidFill>
                  <a:srgbClr val="000000"/>
                </a:solidFill>
                <a:effectLst>
                  <a:outerShdw sx="100000" sy="100000" kx="0" ky="0" algn="b" rotWithShape="0" blurRad="50800" dist="63500" dir="2646814">
                    <a:srgbClr val="000000">
                      <a:alpha val="24000"/>
                    </a:srgbClr>
                  </a:outerShdw>
                </a:effectLst>
                <a:latin typeface="Century Gothic"/>
                <a:ea typeface="Century Gothic"/>
                <a:cs typeface="Century Gothic"/>
                <a:sym typeface="Century Gothic"/>
              </a:defRPr>
            </a:pPr>
            <a:r>
              <a:t>“Most assuredly, I say to you, unless one is born again, he cannot see the kingdom of God…Most assuredly, I say to you, unless one is born of water and the Spirit, he cannot ENTER the kingdom of God” (John 3:3-5).</a:t>
            </a:r>
          </a:p>
          <a:p>
            <a:pPr lvl="1" marL="1041400" indent="-520700" algn="l">
              <a:lnSpc>
                <a:spcPct val="120000"/>
              </a:lnSpc>
              <a:spcBef>
                <a:spcPts val="1400"/>
              </a:spcBef>
              <a:buClrTx/>
              <a:buSzPct val="50000"/>
              <a:buBlip>
                <a:blip r:embed="rId4"/>
              </a:buBlip>
              <a:defRPr sz="3300">
                <a:solidFill>
                  <a:srgbClr val="000000"/>
                </a:solidFill>
                <a:effectLst>
                  <a:outerShdw sx="100000" sy="100000" kx="0" ky="0" algn="b" rotWithShape="0" blurRad="50800" dist="63500" dir="2646814">
                    <a:srgbClr val="000000">
                      <a:alpha val="24000"/>
                    </a:srgbClr>
                  </a:outerShdw>
                </a:effectLst>
                <a:latin typeface="Century Gothic"/>
                <a:ea typeface="Century Gothic"/>
                <a:cs typeface="Century Gothic"/>
                <a:sym typeface="Century Gothic"/>
              </a:defRPr>
            </a:pPr>
            <a:r>
              <a:t>To be born of the Spirit means to be born of the teachings of the Spirit...I Cor. 12:13 ; James 1:18 ; I Peter 1:2 ; I Cor. 4:15.</a:t>
            </a:r>
          </a:p>
          <a:p>
            <a:pPr lvl="1" marL="1041400" indent="-520700" algn="l">
              <a:lnSpc>
                <a:spcPct val="120000"/>
              </a:lnSpc>
              <a:spcBef>
                <a:spcPts val="1400"/>
              </a:spcBef>
              <a:buClrTx/>
              <a:buSzPct val="50000"/>
              <a:buBlip>
                <a:blip r:embed="rId4"/>
              </a:buBlip>
              <a:defRPr sz="3600">
                <a:solidFill>
                  <a:srgbClr val="000000"/>
                </a:solidFill>
                <a:effectLst>
                  <a:outerShdw sx="100000" sy="100000" kx="0" ky="0" algn="b" rotWithShape="0" blurRad="50800" dist="63500" dir="2646814">
                    <a:srgbClr val="000000">
                      <a:alpha val="24000"/>
                    </a:srgbClr>
                  </a:outerShdw>
                </a:effectLst>
                <a:latin typeface="Century Gothic"/>
                <a:ea typeface="Century Gothic"/>
                <a:cs typeface="Century Gothic"/>
                <a:sym typeface="Century Gothic"/>
              </a:defRPr>
            </a:pPr>
            <a:r>
              <a:rPr sz="3300"/>
              <a:t>To be born of the water is to be buried in baptism ... Rom. 6:4 ; Gal. </a:t>
            </a:r>
            <a:r>
              <a:t>3:26-27 ,29.</a:t>
            </a:r>
          </a:p>
        </p:txBody>
      </p:sp>
      <p:sp>
        <p:nvSpPr>
          <p:cNvPr id="377" name="Rounded Rectangle"/>
          <p:cNvSpPr/>
          <p:nvPr/>
        </p:nvSpPr>
        <p:spPr>
          <a:xfrm>
            <a:off x="66773" y="1729201"/>
            <a:ext cx="12871254" cy="928244"/>
          </a:xfrm>
          <a:prstGeom prst="roundRect">
            <a:avLst>
              <a:gd name="adj" fmla="val 20523"/>
            </a:avLst>
          </a:prstGeom>
          <a:solidFill>
            <a:srgbClr val="C9C9C9"/>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buClrTx/>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
        <p:nvSpPr>
          <p:cNvPr id="378" name="ARE YOU IN THE KINGDOM"/>
          <p:cNvSpPr txBox="1"/>
          <p:nvPr/>
        </p:nvSpPr>
        <p:spPr>
          <a:xfrm>
            <a:off x="285721" y="1672279"/>
            <a:ext cx="12433358" cy="95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4700">
                <a:solidFill>
                  <a:srgbClr val="760B00"/>
                </a:solidFill>
                <a:effectLst>
                  <a:outerShdw sx="100000" sy="100000" kx="0" ky="0" algn="b" rotWithShape="0" blurRad="50800" dist="25400" dir="5400000">
                    <a:srgbClr val="000000"/>
                  </a:outerShdw>
                </a:effectLst>
                <a:latin typeface="Thames Nude Roman"/>
                <a:ea typeface="Thames Nude Roman"/>
                <a:cs typeface="Thames Nude Roman"/>
                <a:sym typeface="Thames Nude Roman"/>
              </a:defRPr>
            </a:lvl1pPr>
          </a:lstStyle>
          <a:p>
            <a:pPr/>
            <a:r>
              <a:t>ARE YOU IN THE KINGDOM</a:t>
            </a:r>
          </a:p>
        </p:txBody>
      </p:sp>
      <p:sp>
        <p:nvSpPr>
          <p:cNvPr id="379" name="God’s Indestructible"/>
          <p:cNvSpPr txBox="1"/>
          <p:nvPr/>
        </p:nvSpPr>
        <p:spPr>
          <a:xfrm>
            <a:off x="141597" y="166679"/>
            <a:ext cx="7301447" cy="116606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7100">
                <a:solidFill>
                  <a:srgbClr val="FFFFFF"/>
                </a:solidFill>
                <a:effectLst>
                  <a:outerShdw sx="100000" sy="100000" kx="0" ky="0" algn="b" rotWithShape="0" blurRad="63500" dist="63500" dir="2422214">
                    <a:srgbClr val="000000"/>
                  </a:outerShdw>
                </a:effectLst>
                <a:latin typeface="Vivaldi"/>
                <a:ea typeface="Vivaldi"/>
                <a:cs typeface="Vivaldi"/>
                <a:sym typeface="Vivaldi"/>
              </a:defRPr>
            </a:lvl1pPr>
          </a:lstStyle>
          <a:p>
            <a:pPr/>
            <a:r>
              <a:t>God’s Indestructible</a:t>
            </a:r>
          </a:p>
        </p:txBody>
      </p:sp>
      <p:pic>
        <p:nvPicPr>
          <p:cNvPr id="380" name="Picture 28" descr="Picture 28"/>
          <p:cNvPicPr>
            <a:picLocks noChangeAspect="0"/>
          </p:cNvPicPr>
          <p:nvPr/>
        </p:nvPicPr>
        <p:blipFill>
          <a:blip r:embed="rId5">
            <a:extLst/>
          </a:blip>
          <a:stretch>
            <a:fillRect/>
          </a:stretch>
        </p:blipFill>
        <p:spPr>
          <a:xfrm>
            <a:off x="7208680" y="-96923"/>
            <a:ext cx="5628955" cy="1693267"/>
          </a:xfrm>
          <a:prstGeom prst="rect">
            <a:avLst/>
          </a:prstGeom>
          <a:ln w="12700">
            <a:miter lim="400000"/>
          </a:ln>
          <a:effectLst>
            <a:outerShdw sx="100000" sy="100000" kx="0" ky="0" algn="b" rotWithShape="0" blurRad="101600" dist="75081" dir="5400000">
              <a:srgbClr val="000000">
                <a:alpha val="9967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6">
                                            <p:bg/>
                                          </p:spTgt>
                                        </p:tgtEl>
                                        <p:attrNameLst>
                                          <p:attrName>style.visibility</p:attrName>
                                        </p:attrNameLst>
                                      </p:cBhvr>
                                      <p:to>
                                        <p:strVal val="visible"/>
                                      </p:to>
                                    </p:set>
                                    <p:animEffect filter="wipe(left)" transition="in">
                                      <p:cBhvr>
                                        <p:cTn id="7" dur="500"/>
                                        <p:tgtEl>
                                          <p:spTgt spid="37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76">
                                            <p:txEl>
                                              <p:pRg st="0" end="0"/>
                                            </p:txEl>
                                          </p:spTgt>
                                        </p:tgtEl>
                                        <p:attrNameLst>
                                          <p:attrName>style.visibility</p:attrName>
                                        </p:attrNameLst>
                                      </p:cBhvr>
                                      <p:to>
                                        <p:strVal val="visible"/>
                                      </p:to>
                                    </p:set>
                                    <p:animEffect filter="wipe(left)" transition="in">
                                      <p:cBhvr>
                                        <p:cTn id="10" dur="500"/>
                                        <p:tgtEl>
                                          <p:spTgt spid="37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76">
                                            <p:txEl>
                                              <p:pRg st="1" end="1"/>
                                            </p:txEl>
                                          </p:spTgt>
                                        </p:tgtEl>
                                        <p:attrNameLst>
                                          <p:attrName>style.visibility</p:attrName>
                                        </p:attrNameLst>
                                      </p:cBhvr>
                                      <p:to>
                                        <p:strVal val="visible"/>
                                      </p:to>
                                    </p:set>
                                    <p:animEffect filter="wipe(left)" transition="in">
                                      <p:cBhvr>
                                        <p:cTn id="15" dur="500"/>
                                        <p:tgtEl>
                                          <p:spTgt spid="37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76">
                                            <p:txEl>
                                              <p:pRg st="2" end="2"/>
                                            </p:txEl>
                                          </p:spTgt>
                                        </p:tgtEl>
                                        <p:attrNameLst>
                                          <p:attrName>style.visibility</p:attrName>
                                        </p:attrNameLst>
                                      </p:cBhvr>
                                      <p:to>
                                        <p:strVal val="visible"/>
                                      </p:to>
                                    </p:set>
                                    <p:animEffect filter="wipe(left)" transition="in">
                                      <p:cBhvr>
                                        <p:cTn id="20" dur="500"/>
                                        <p:tgtEl>
                                          <p:spTgt spid="37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6" grpId="1"/>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2" name="Image" descr="Image"/>
          <p:cNvPicPr>
            <a:picLocks noChangeAspect="1"/>
          </p:cNvPicPr>
          <p:nvPr>
            <p:ph type="pic" idx="13"/>
          </p:nvPr>
        </p:nvPicPr>
        <p:blipFill>
          <a:blip r:embed="rId2">
            <a:extLst/>
          </a:blip>
          <a:srcRect l="12500" t="0" r="12500" b="0"/>
          <a:stretch>
            <a:fillRect/>
          </a:stretch>
        </p:blipFill>
        <p:spPr>
          <a:prstGeom prst="rect">
            <a:avLst/>
          </a:prstGeom>
        </p:spPr>
      </p:pic>
      <p:sp>
        <p:nvSpPr>
          <p:cNvPr id="383" name="“Not everyone who says to Me, ‘Lord, Lord,’ shall ENTER the kingdom of heaven, but he who does the will of My Father in heaven” (Matt. 7:21)."/>
          <p:cNvSpPr txBox="1"/>
          <p:nvPr/>
        </p:nvSpPr>
        <p:spPr>
          <a:xfrm>
            <a:off x="3504069" y="2144830"/>
            <a:ext cx="9080663" cy="4152901"/>
          </a:xfrm>
          <a:prstGeom prst="rect">
            <a:avLst/>
          </a:prstGeom>
          <a:solidFill>
            <a:srgbClr val="C9C9C9">
              <a:alpha val="58320"/>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20700" indent="-520700" algn="l">
              <a:lnSpc>
                <a:spcPct val="120000"/>
              </a:lnSpc>
              <a:spcBef>
                <a:spcPts val="1400"/>
              </a:spcBef>
              <a:buClrTx/>
              <a:buSzPct val="50000"/>
              <a:buBlip>
                <a:blip r:embed="rId3"/>
              </a:buBlip>
              <a:defRPr sz="4500">
                <a:solidFill>
                  <a:srgbClr val="000000"/>
                </a:solidFill>
                <a:effectLst>
                  <a:outerShdw sx="100000" sy="100000" kx="0" ky="0" algn="b" rotWithShape="0" blurRad="50800" dist="63500" dir="2646814">
                    <a:srgbClr val="000000">
                      <a:alpha val="24000"/>
                    </a:srgbClr>
                  </a:outerShdw>
                </a:effectLst>
                <a:latin typeface="Century Gothic"/>
                <a:ea typeface="Century Gothic"/>
                <a:cs typeface="Century Gothic"/>
                <a:sym typeface="Century Gothic"/>
              </a:defRPr>
            </a:lvl1pPr>
          </a:lstStyle>
          <a:p>
            <a:pPr/>
            <a:r>
              <a:t>“Not everyone who says to Me, ‘Lord, Lord,’ shall ENTER the kingdom of heaven, but he who does the will of My Father in heaven” (Matt. 7:21).</a:t>
            </a:r>
          </a:p>
        </p:txBody>
      </p:sp>
      <p:sp>
        <p:nvSpPr>
          <p:cNvPr id="384" name="God’s Indestructible"/>
          <p:cNvSpPr txBox="1"/>
          <p:nvPr/>
        </p:nvSpPr>
        <p:spPr>
          <a:xfrm>
            <a:off x="141597" y="166679"/>
            <a:ext cx="7301447" cy="116606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7100">
                <a:solidFill>
                  <a:srgbClr val="FFFFFF"/>
                </a:solidFill>
                <a:effectLst>
                  <a:outerShdw sx="100000" sy="100000" kx="0" ky="0" algn="b" rotWithShape="0" blurRad="63500" dist="63500" dir="2422214">
                    <a:srgbClr val="000000"/>
                  </a:outerShdw>
                </a:effectLst>
                <a:latin typeface="Vivaldi"/>
                <a:ea typeface="Vivaldi"/>
                <a:cs typeface="Vivaldi"/>
                <a:sym typeface="Vivaldi"/>
              </a:defRPr>
            </a:lvl1pPr>
          </a:lstStyle>
          <a:p>
            <a:pPr/>
            <a:r>
              <a:t>God’s Indestructible</a:t>
            </a:r>
          </a:p>
        </p:txBody>
      </p:sp>
      <p:pic>
        <p:nvPicPr>
          <p:cNvPr id="385" name="Picture 28" descr="Picture 28"/>
          <p:cNvPicPr>
            <a:picLocks noChangeAspect="0"/>
          </p:cNvPicPr>
          <p:nvPr/>
        </p:nvPicPr>
        <p:blipFill>
          <a:blip r:embed="rId4">
            <a:extLst/>
          </a:blip>
          <a:stretch>
            <a:fillRect/>
          </a:stretch>
        </p:blipFill>
        <p:spPr>
          <a:xfrm>
            <a:off x="7208680" y="-96923"/>
            <a:ext cx="5628955" cy="1693267"/>
          </a:xfrm>
          <a:prstGeom prst="rect">
            <a:avLst/>
          </a:prstGeom>
          <a:ln w="12700">
            <a:miter lim="400000"/>
          </a:ln>
          <a:effectLst>
            <a:outerShdw sx="100000" sy="100000" kx="0" ky="0" algn="b" rotWithShape="0" blurRad="101600" dist="75081" dir="5400000">
              <a:srgbClr val="000000">
                <a:alpha val="9967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3">
                                            <p:bg/>
                                          </p:spTgt>
                                        </p:tgtEl>
                                        <p:attrNameLst>
                                          <p:attrName>style.visibility</p:attrName>
                                        </p:attrNameLst>
                                      </p:cBhvr>
                                      <p:to>
                                        <p:strVal val="visible"/>
                                      </p:to>
                                    </p:set>
                                    <p:animEffect filter="wipe(left)" transition="in">
                                      <p:cBhvr>
                                        <p:cTn id="7" dur="500"/>
                                        <p:tgtEl>
                                          <p:spTgt spid="38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83">
                                            <p:txEl>
                                              <p:pRg st="0" end="0"/>
                                            </p:txEl>
                                          </p:spTgt>
                                        </p:tgtEl>
                                        <p:attrNameLst>
                                          <p:attrName>style.visibility</p:attrName>
                                        </p:attrNameLst>
                                      </p:cBhvr>
                                      <p:to>
                                        <p:strVal val="visible"/>
                                      </p:to>
                                    </p:set>
                                    <p:animEffect filter="wipe(left)" transition="in">
                                      <p:cBhvr>
                                        <p:cTn id="10" dur="500"/>
                                        <p:tgtEl>
                                          <p:spTgt spid="383">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3" grpId="1"/>
    </p:bldLst>
  </p:timing>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7" name="Rectangle"/>
          <p:cNvSpPr/>
          <p:nvPr/>
        </p:nvSpPr>
        <p:spPr>
          <a:xfrm>
            <a:off x="-1" y="-1"/>
            <a:ext cx="13004802" cy="9753601"/>
          </a:xfrm>
          <a:prstGeom prst="rect">
            <a:avLst/>
          </a:prstGeom>
          <a:solidFill>
            <a:srgbClr val="000000"/>
          </a:solidFill>
          <a:ln w="12700">
            <a:solidFill>
              <a:srgbClr val="000000"/>
            </a:solidFill>
          </a:ln>
          <a:effectLst>
            <a:outerShdw sx="100000" sy="100000" kx="0" ky="0" algn="b" rotWithShape="0" blurRad="76200" dist="0" dir="18900000">
              <a:srgbClr val="000000">
                <a:alpha val="80000"/>
              </a:srgbClr>
            </a:outerShdw>
          </a:effectLst>
        </p:spPr>
        <p:txBody>
          <a:bodyPr lIns="50800" tIns="50800" rIns="50800" bIns="50800" anchor="ctr"/>
          <a:lstStyle/>
          <a:p>
            <a:pPr>
              <a:buClrTx/>
              <a:defRPr sz="2400">
                <a:solidFill>
                  <a:srgbClr val="FFFFFF"/>
                </a:solidFill>
                <a:effectLst>
                  <a:outerShdw sx="100000" sy="100000" kx="0" ky="0" algn="b" rotWithShape="0" blurRad="25400" dist="23998" dir="2700000">
                    <a:srgbClr val="000000">
                      <a:alpha val="31034"/>
                    </a:srgbClr>
                  </a:outerShdw>
                </a:effectLst>
                <a:latin typeface="Helvetica Light"/>
                <a:ea typeface="Helvetica Light"/>
                <a:cs typeface="Helvetica Light"/>
                <a:sym typeface="Helvetica Light"/>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9" name="Image" descr="Image"/>
          <p:cNvPicPr>
            <a:picLocks noChangeAspect="1"/>
          </p:cNvPicPr>
          <p:nvPr>
            <p:ph type="pic" idx="13"/>
          </p:nvPr>
        </p:nvPicPr>
        <p:blipFill>
          <a:blip r:embed="rId2">
            <a:extLst/>
          </a:blip>
          <a:srcRect l="17655" t="6873" r="17655" b="6873"/>
          <a:stretch>
            <a:fillRect/>
          </a:stretch>
        </p:blipFill>
        <p:spPr>
          <a:prstGeom prst="rect">
            <a:avLst/>
          </a:prstGeom>
        </p:spPr>
      </p:pic>
      <p:sp>
        <p:nvSpPr>
          <p:cNvPr id="390" name="Charts by Don McClain…"/>
          <p:cNvSpPr txBox="1"/>
          <p:nvPr/>
        </p:nvSpPr>
        <p:spPr>
          <a:xfrm>
            <a:off x="488999" y="6421570"/>
            <a:ext cx="12026802" cy="2751018"/>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sz="36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buClrTx/>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June 10, 2018 PM</a:t>
            </a:r>
          </a:p>
          <a:p>
            <a:pPr defTabSz="457200">
              <a:buClrTx/>
              <a:defRPr sz="21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501-568-1062</a:t>
            </a:r>
          </a:p>
          <a:p>
            <a:pPr defTabSz="457200">
              <a:buClrTx/>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hlinkClick r:id="rId3" invalidUrl="" action="" tgtFrame="" tooltip="" history="1" highlightClick="0" endSnd="0"/>
              </a:rPr>
              <a:t>donmcclain@sbcglobal.net</a:t>
            </a:r>
            <a:r>
              <a:t>  </a:t>
            </a:r>
          </a:p>
          <a:p>
            <a:pPr defTabSz="457200">
              <a:buClrTx/>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buClrTx/>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a:hlinkClick r:id="rId4" invalidUrl="" action="" tgtFrame="" tooltip="" history="1" highlightClick="0" endSnd="0"/>
              </a:rPr>
              <a:t>http://w65stchurchofchrist.org/coc/sermons/</a:t>
            </a:r>
            <a:r>
              <a:t> </a:t>
            </a:r>
          </a:p>
        </p:txBody>
      </p:sp>
      <p:sp>
        <p:nvSpPr>
          <p:cNvPr id="391" name="“The Indestructible Kingdom”"/>
          <p:cNvSpPr txBox="1"/>
          <p:nvPr/>
        </p:nvSpPr>
        <p:spPr>
          <a:xfrm>
            <a:off x="1014791" y="205931"/>
            <a:ext cx="10975219" cy="128993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9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Indestructible Kingdom”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3" name="Acts 2:34–41 (NKJV)…"/>
          <p:cNvSpPr txBox="1"/>
          <p:nvPr/>
        </p:nvSpPr>
        <p:spPr>
          <a:xfrm>
            <a:off x="202859" y="292100"/>
            <a:ext cx="12599082" cy="9169401"/>
          </a:xfrm>
          <a:prstGeom prst="rect">
            <a:avLst/>
          </a:prstGeom>
          <a:ln w="12700">
            <a:miter lim="400000"/>
          </a:ln>
          <a:effectLst>
            <a:outerShdw sx="100000" sy="100000" kx="0" ky="0" algn="b" rotWithShape="0" blurRad="101600" dist="74020" dir="5400000">
              <a:srgbClr val="000000">
                <a:alpha val="94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400"/>
              </a:spcBef>
              <a:buClrTx/>
              <a:defRPr b="1" sz="60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Acts 2:34–41 (NKJV)</a:t>
            </a:r>
          </a:p>
          <a:p>
            <a:pPr defTabSz="457200">
              <a:spcBef>
                <a:spcPts val="1400"/>
              </a:spcBef>
              <a:buClrTx/>
              <a:defRPr sz="47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rPr baseline="31999"/>
              <a:t>34</a:t>
            </a:r>
            <a:r>
              <a:t> “For David did not ascend into the heavens, but he says himself: ‘The Lord said to my Lord, “</a:t>
            </a:r>
            <a:r>
              <a:rPr i="1"/>
              <a:t>Sit at My right hand,</a:t>
            </a:r>
            <a:r>
              <a:t> </a:t>
            </a:r>
            <a:r>
              <a:rPr baseline="31999"/>
              <a:t>35</a:t>
            </a:r>
            <a:r>
              <a:t> </a:t>
            </a:r>
            <a:r>
              <a:rPr i="1"/>
              <a:t>Till I make Your enemies Your footstool.”</a:t>
            </a:r>
            <a:r>
              <a:t> ’ </a:t>
            </a:r>
            <a:r>
              <a:rPr baseline="31999"/>
              <a:t>36</a:t>
            </a:r>
            <a:r>
              <a:t> “Therefore let all the house of Israel know assuredly that God has made this Jesus, whom you crucified, both Lord and Christ.” </a:t>
            </a:r>
            <a:r>
              <a:rPr baseline="31999"/>
              <a:t>37</a:t>
            </a:r>
            <a:r>
              <a:t> Now when they heard </a:t>
            </a:r>
            <a:r>
              <a:rPr i="1"/>
              <a:t>this,</a:t>
            </a:r>
            <a:r>
              <a:t> they were cut to the heart, and said to Peter and the rest of the apostles, “Men </a:t>
            </a:r>
            <a:r>
              <a:rPr i="1"/>
              <a:t>and</a:t>
            </a:r>
            <a:r>
              <a:t> brethren, what shall we do?”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5" name="Acts 2:34–41 (NKJV)…"/>
          <p:cNvSpPr txBox="1"/>
          <p:nvPr/>
        </p:nvSpPr>
        <p:spPr>
          <a:xfrm>
            <a:off x="202859" y="292100"/>
            <a:ext cx="12599082" cy="9131301"/>
          </a:xfrm>
          <a:prstGeom prst="rect">
            <a:avLst/>
          </a:prstGeom>
          <a:ln w="12700">
            <a:miter lim="400000"/>
          </a:ln>
          <a:effectLst>
            <a:outerShdw sx="100000" sy="100000" kx="0" ky="0" algn="b" rotWithShape="0" blurRad="101600" dist="74020" dir="5400000">
              <a:srgbClr val="000000">
                <a:alpha val="94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400"/>
              </a:spcBef>
              <a:buClrTx/>
              <a:defRPr b="1" sz="60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Acts 2:34–41 (NKJV)</a:t>
            </a:r>
          </a:p>
          <a:p>
            <a:pPr defTabSz="457200">
              <a:spcBef>
                <a:spcPts val="1400"/>
              </a:spcBef>
              <a:buClrTx/>
              <a:defRPr sz="43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rPr baseline="31999"/>
              <a:t>38</a:t>
            </a:r>
            <a:r>
              <a:t> Then Peter said to them, “Repent, and let every one of you be baptized in the name of Jesus Christ for the remission of sins; and you shall receive the gift of the Holy Spirit. </a:t>
            </a:r>
            <a:r>
              <a:rPr baseline="31999"/>
              <a:t>39</a:t>
            </a:r>
            <a:r>
              <a:t> For the promise is to you and to your children, and to all who are afar off, as many as the Lord our God will call.” </a:t>
            </a:r>
            <a:r>
              <a:rPr baseline="31999"/>
              <a:t>40</a:t>
            </a:r>
            <a:r>
              <a:t> And with many other words he testified and exhorted them, saying, “Be saved from this perverse generation.” </a:t>
            </a:r>
            <a:r>
              <a:rPr baseline="31999"/>
              <a:t>41</a:t>
            </a:r>
            <a:r>
              <a:t> Then those who gladly received his word were baptized; and that day about three thousand souls were added </a:t>
            </a:r>
            <a:r>
              <a:rPr i="1"/>
              <a:t>to them</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5" name="“The Indestructible Kingdom”" descr="“The Indestructible Kingdom”"/>
          <p:cNvPicPr>
            <a:picLocks noChangeAspect="0"/>
          </p:cNvPicPr>
          <p:nvPr/>
        </p:nvPicPr>
        <p:blipFill>
          <a:blip r:embed="rId2">
            <a:extLst/>
          </a:blip>
          <a:stretch>
            <a:fillRect/>
          </a:stretch>
        </p:blipFill>
        <p:spPr>
          <a:xfrm>
            <a:off x="-67814" y="-150144"/>
            <a:ext cx="13140428" cy="1728379"/>
          </a:xfrm>
          <a:prstGeom prst="rect">
            <a:avLst/>
          </a:prstGeom>
          <a:effectLst>
            <a:outerShdw sx="100000" sy="100000" kx="0" ky="0" algn="b" rotWithShape="0" blurRad="63500" dist="25400" dir="5400000">
              <a:srgbClr val="000000">
                <a:alpha val="96047"/>
              </a:srgbClr>
            </a:outerShdw>
          </a:effectLst>
        </p:spPr>
      </p:pic>
      <p:sp>
        <p:nvSpPr>
          <p:cNvPr id="216" name="Daniel 2:1–3 (NKJV)…"/>
          <p:cNvSpPr txBox="1"/>
          <p:nvPr/>
        </p:nvSpPr>
        <p:spPr>
          <a:xfrm>
            <a:off x="216996" y="2089568"/>
            <a:ext cx="5634662" cy="7416801"/>
          </a:xfrm>
          <a:prstGeom prst="rect">
            <a:avLst/>
          </a:prstGeom>
          <a:solidFill>
            <a:srgbClr val="E8E5D5"/>
          </a:solidFill>
          <a:ln w="25400">
            <a:solidFill>
              <a:srgbClr val="000000"/>
            </a:solidFill>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buClrTx/>
              <a:defRPr b="1" sz="3500">
                <a:solidFill>
                  <a:srgbClr val="000000"/>
                </a:solidFill>
                <a:latin typeface="Hoefler Text"/>
                <a:ea typeface="Hoefler Text"/>
                <a:cs typeface="Hoefler Text"/>
                <a:sym typeface="Hoefler Text"/>
              </a:defRPr>
            </a:pPr>
            <a:r>
              <a:t>Daniel 2:1–3 (NKJV)</a:t>
            </a:r>
          </a:p>
          <a:p>
            <a:pPr defTabSz="457200">
              <a:buClrTx/>
              <a:defRPr sz="3200">
                <a:solidFill>
                  <a:srgbClr val="000000"/>
                </a:solidFill>
                <a:latin typeface="Hoefler Text"/>
                <a:ea typeface="Hoefler Text"/>
                <a:cs typeface="Hoefler Text"/>
                <a:sym typeface="Hoefler Text"/>
              </a:defRPr>
            </a:pPr>
            <a:r>
              <a:rPr baseline="31999"/>
              <a:t>1</a:t>
            </a:r>
            <a:r>
              <a:t> Now in the second year of Nebuchadnezzar’s reign, Nebuchadnezzar had dreams; and his spirit was </a:t>
            </a:r>
            <a:r>
              <a:rPr i="1"/>
              <a:t>so</a:t>
            </a:r>
            <a:r>
              <a:t> troubled that his sleep left him. </a:t>
            </a:r>
            <a:r>
              <a:rPr baseline="31999"/>
              <a:t>2</a:t>
            </a:r>
            <a:r>
              <a:t> Then the king gave the command to call the magicians, the astrologers, the sorcerers, and the Chaldeans to tell the king his dreams. So they came and stood before the king. </a:t>
            </a:r>
            <a:r>
              <a:rPr baseline="31999"/>
              <a:t>3</a:t>
            </a:r>
            <a:r>
              <a:t> And the king said to them, “I have had a dream, and my spirit is anxious to know the dream.”</a:t>
            </a:r>
          </a:p>
        </p:txBody>
      </p:sp>
      <p:sp>
        <p:nvSpPr>
          <p:cNvPr id="217" name="The dream and decree of Nebuchadnezzar (vs. 1-16)."/>
          <p:cNvSpPr/>
          <p:nvPr/>
        </p:nvSpPr>
        <p:spPr>
          <a:xfrm>
            <a:off x="6134907" y="1571220"/>
            <a:ext cx="6602197" cy="1463474"/>
          </a:xfrm>
          <a:prstGeom prst="roundRect">
            <a:avLst>
              <a:gd name="adj" fmla="val 13017"/>
            </a:avLst>
          </a:prstGeom>
          <a:blipFill>
            <a:blip r:embed="rId3"/>
          </a:blipFill>
          <a:ln w="25400">
            <a:solidFill>
              <a:srgbClr val="000000"/>
            </a:solidFill>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b="1" sz="3400">
                <a:solidFill>
                  <a:srgbClr val="FFFFFF"/>
                </a:solidFill>
                <a:effectLst>
                  <a:outerShdw sx="100000" sy="100000" kx="0" ky="0" algn="b" rotWithShape="0" blurRad="50800" dist="63500" dir="2282923">
                    <a:srgbClr val="000000"/>
                  </a:outerShdw>
                </a:effectLst>
                <a:latin typeface="Gill Sans"/>
                <a:ea typeface="Gill Sans"/>
                <a:cs typeface="Gill Sans"/>
                <a:sym typeface="Gill Sans"/>
              </a:defRPr>
            </a:lvl1pPr>
          </a:lstStyle>
          <a:p>
            <a:pPr/>
            <a:r>
              <a:t>The dream and decree of Nebuchadnezzar (vs. 1-16).</a:t>
            </a:r>
          </a:p>
        </p:txBody>
      </p:sp>
      <p:sp>
        <p:nvSpPr>
          <p:cNvPr id="218" name="Nebuchadnezzar has a troubling dream - sometime in late 604 or early 603 B.C.…"/>
          <p:cNvSpPr txBox="1"/>
          <p:nvPr/>
        </p:nvSpPr>
        <p:spPr>
          <a:xfrm>
            <a:off x="6042602" y="3345386"/>
            <a:ext cx="6627597" cy="593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ClrTx/>
              <a:buSzPct val="77000"/>
              <a:buBlip>
                <a:blip r:embed="rId4"/>
              </a:buBlip>
              <a:defRPr sz="3200">
                <a:solidFill>
                  <a:srgbClr val="535353"/>
                </a:solidFill>
                <a:latin typeface="Century Gothic"/>
                <a:ea typeface="Century Gothic"/>
                <a:cs typeface="Century Gothic"/>
                <a:sym typeface="Century Gothic"/>
              </a:defRPr>
            </a:pPr>
            <a:r>
              <a:t>Nebuchadnezzar has a troubling dream - sometime in late 604 or early 603 B.C. </a:t>
            </a:r>
          </a:p>
          <a:p>
            <a:pPr marL="685800" indent="-685800" algn="l">
              <a:spcBef>
                <a:spcPts val="1500"/>
              </a:spcBef>
              <a:buClrTx/>
              <a:buSzPct val="77000"/>
              <a:buBlip>
                <a:blip r:embed="rId4"/>
              </a:buBlip>
              <a:defRPr sz="3200">
                <a:solidFill>
                  <a:srgbClr val="535353"/>
                </a:solidFill>
                <a:latin typeface="Century Gothic"/>
                <a:ea typeface="Century Gothic"/>
                <a:cs typeface="Century Gothic"/>
                <a:sym typeface="Century Gothic"/>
              </a:defRPr>
            </a:pPr>
            <a:r>
              <a:t>The magicians and astrologers are called -  those acquainted with the occult arts (Genesis 41:8, 24; Exodus 7:11, 22; 8:7, 18, 19; 9:11).</a:t>
            </a:r>
          </a:p>
          <a:p>
            <a:pPr marL="685800" indent="-685800" algn="l">
              <a:spcBef>
                <a:spcPts val="1500"/>
              </a:spcBef>
              <a:buClrTx/>
              <a:buSzPct val="77000"/>
              <a:buBlip>
                <a:blip r:embed="rId4"/>
              </a:buBlip>
              <a:defRPr sz="3200">
                <a:solidFill>
                  <a:srgbClr val="535353"/>
                </a:solidFill>
                <a:latin typeface="Century Gothic"/>
                <a:ea typeface="Century Gothic"/>
                <a:cs typeface="Century Gothic"/>
                <a:sym typeface="Century Gothic"/>
              </a:defRPr>
            </a:pPr>
            <a:r>
              <a:t>Nebuchadnezzar desperately wanted to know what it meant — (1,3)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8">
                                            <p:txEl>
                                              <p:pRg st="1" end="1"/>
                                            </p:txEl>
                                          </p:spTgt>
                                        </p:tgtEl>
                                        <p:attrNameLst>
                                          <p:attrName>style.visibility</p:attrName>
                                        </p:attrNameLst>
                                      </p:cBhvr>
                                      <p:to>
                                        <p:strVal val="visible"/>
                                      </p:to>
                                    </p:set>
                                    <p:animEffect filter="fade" transition="in">
                                      <p:cBhvr>
                                        <p:cTn id="7" dur="1500"/>
                                        <p:tgtEl>
                                          <p:spTgt spid="21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18">
                                            <p:txEl>
                                              <p:pRg st="2" end="2"/>
                                            </p:txEl>
                                          </p:spTgt>
                                        </p:tgtEl>
                                        <p:attrNameLst>
                                          <p:attrName>style.visibility</p:attrName>
                                        </p:attrNameLst>
                                      </p:cBhvr>
                                      <p:to>
                                        <p:strVal val="visible"/>
                                      </p:to>
                                    </p:set>
                                    <p:animEffect filter="fade" transition="in">
                                      <p:cBhvr>
                                        <p:cTn id="12" dur="1500"/>
                                        <p:tgtEl>
                                          <p:spTgt spid="21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8"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0" name="“The Indestructible Kingdom”" descr="“The Indestructible Kingdom”"/>
          <p:cNvPicPr>
            <a:picLocks noChangeAspect="0"/>
          </p:cNvPicPr>
          <p:nvPr/>
        </p:nvPicPr>
        <p:blipFill>
          <a:blip r:embed="rId2">
            <a:extLst/>
          </a:blip>
          <a:stretch>
            <a:fillRect/>
          </a:stretch>
        </p:blipFill>
        <p:spPr>
          <a:xfrm>
            <a:off x="-67814" y="-150144"/>
            <a:ext cx="13140428" cy="1728379"/>
          </a:xfrm>
          <a:prstGeom prst="rect">
            <a:avLst/>
          </a:prstGeom>
          <a:effectLst>
            <a:outerShdw sx="100000" sy="100000" kx="0" ky="0" algn="b" rotWithShape="0" blurRad="63500" dist="25400" dir="5400000">
              <a:srgbClr val="000000">
                <a:alpha val="96047"/>
              </a:srgbClr>
            </a:outerShdw>
          </a:effectLst>
        </p:spPr>
      </p:pic>
      <p:sp>
        <p:nvSpPr>
          <p:cNvPr id="221" name="Daniel 2:4–6 (NKJV)…"/>
          <p:cNvSpPr txBox="1"/>
          <p:nvPr/>
        </p:nvSpPr>
        <p:spPr>
          <a:xfrm>
            <a:off x="216996" y="1739546"/>
            <a:ext cx="5634662" cy="7772401"/>
          </a:xfrm>
          <a:prstGeom prst="rect">
            <a:avLst/>
          </a:prstGeom>
          <a:solidFill>
            <a:srgbClr val="E8E5D5"/>
          </a:solidFill>
          <a:ln w="25400">
            <a:solidFill>
              <a:srgbClr val="000000"/>
            </a:solidFill>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500">
                <a:solidFill>
                  <a:srgbClr val="000000"/>
                </a:solidFill>
                <a:latin typeface="Hoefler Text"/>
                <a:ea typeface="Hoefler Text"/>
                <a:cs typeface="Hoefler Text"/>
                <a:sym typeface="Hoefler Text"/>
              </a:defRPr>
            </a:pPr>
            <a:r>
              <a:t>Daniel 2:4–6 (NKJV)</a:t>
            </a:r>
          </a:p>
          <a:p>
            <a:pPr defTabSz="457200">
              <a:buClrTx/>
              <a:defRPr sz="2900">
                <a:solidFill>
                  <a:srgbClr val="000000"/>
                </a:solidFill>
                <a:latin typeface="Hoefler Text"/>
                <a:ea typeface="Hoefler Text"/>
                <a:cs typeface="Hoefler Text"/>
                <a:sym typeface="Hoefler Text"/>
              </a:defRPr>
            </a:pPr>
            <a:r>
              <a:rPr baseline="31999"/>
              <a:t>4</a:t>
            </a:r>
            <a:r>
              <a:t> Then the Chaldeans spoke to the king in Aramaic, “O king, live forever! Tell your servants the dream, and we will give the interpretation.” </a:t>
            </a:r>
            <a:r>
              <a:rPr baseline="31999"/>
              <a:t>5</a:t>
            </a:r>
            <a:r>
              <a:t> The king answered and said to the Chaldeans, “My decision is firm: if you do not make known the dream to me, and its interpretation, you shall be cut in pieces, and your houses shall be made an ash heap. </a:t>
            </a:r>
            <a:r>
              <a:rPr baseline="31999"/>
              <a:t>6</a:t>
            </a:r>
            <a:r>
              <a:t> However, if you tell the dream and its interpretation, you shall receive from me gifts, rewards, and great honor. Therefore tell me the dream and its interpretation.”</a:t>
            </a:r>
          </a:p>
        </p:txBody>
      </p:sp>
      <p:sp>
        <p:nvSpPr>
          <p:cNvPr id="222" name="The dream and decree of Nebuchadnezzar (vs. 1-16)."/>
          <p:cNvSpPr/>
          <p:nvPr/>
        </p:nvSpPr>
        <p:spPr>
          <a:xfrm>
            <a:off x="6134907" y="1571220"/>
            <a:ext cx="6602197" cy="1463474"/>
          </a:xfrm>
          <a:prstGeom prst="roundRect">
            <a:avLst>
              <a:gd name="adj" fmla="val 13017"/>
            </a:avLst>
          </a:prstGeom>
          <a:blipFill>
            <a:blip r:embed="rId3"/>
          </a:blipFill>
          <a:ln w="25400">
            <a:solidFill>
              <a:srgbClr val="000000"/>
            </a:solidFill>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b="1" sz="3400">
                <a:solidFill>
                  <a:srgbClr val="FFFFFF"/>
                </a:solidFill>
                <a:effectLst>
                  <a:outerShdw sx="100000" sy="100000" kx="0" ky="0" algn="b" rotWithShape="0" blurRad="50800" dist="63500" dir="2282923">
                    <a:srgbClr val="000000"/>
                  </a:outerShdw>
                </a:effectLst>
                <a:latin typeface="Gill Sans"/>
                <a:ea typeface="Gill Sans"/>
                <a:cs typeface="Gill Sans"/>
                <a:sym typeface="Gill Sans"/>
              </a:defRPr>
            </a:lvl1pPr>
          </a:lstStyle>
          <a:p>
            <a:pPr/>
            <a:r>
              <a:t>The dream and decree of Nebuchadnezzar (vs. 1-16).</a:t>
            </a:r>
          </a:p>
        </p:txBody>
      </p:sp>
      <p:sp>
        <p:nvSpPr>
          <p:cNvPr id="223" name="Nebuchadnezzar’s strange, but reasonable demand — the consequences of failure &amp; reward if success — (5,6)…"/>
          <p:cNvSpPr txBox="1"/>
          <p:nvPr/>
        </p:nvSpPr>
        <p:spPr>
          <a:xfrm>
            <a:off x="6042602" y="3345386"/>
            <a:ext cx="6627597" cy="574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ClrTx/>
              <a:buSzPct val="77000"/>
              <a:buBlip>
                <a:blip r:embed="rId4"/>
              </a:buBlip>
              <a:defRPr sz="3200">
                <a:solidFill>
                  <a:srgbClr val="535353"/>
                </a:solidFill>
                <a:latin typeface="Century Gothic"/>
                <a:ea typeface="Century Gothic"/>
                <a:cs typeface="Century Gothic"/>
                <a:sym typeface="Century Gothic"/>
              </a:defRPr>
            </a:pPr>
            <a:r>
              <a:t>Nebuchadnezzar’s strange, but reasonable demand — the consequences of failure &amp; reward if success — (5,6) </a:t>
            </a:r>
          </a:p>
          <a:p>
            <a:pPr marL="685800" indent="-685800" algn="l">
              <a:spcBef>
                <a:spcPts val="1500"/>
              </a:spcBef>
              <a:buClrTx/>
              <a:buSzPct val="77000"/>
              <a:buBlip>
                <a:blip r:embed="rId4"/>
              </a:buBlip>
              <a:defRPr sz="3200">
                <a:solidFill>
                  <a:srgbClr val="535353"/>
                </a:solidFill>
                <a:latin typeface="Century Gothic"/>
                <a:ea typeface="Century Gothic"/>
                <a:cs typeface="Century Gothic"/>
                <a:sym typeface="Century Gothic"/>
              </a:defRPr>
            </a:pPr>
            <a:r>
              <a:t>The severity of this punishment and the urgency with which it was to be administered speak to the character of the King who decreed it (Jeremiah 39:5–6; 52:9–11; Daniel 3:19, 30)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23">
                                            <p:txEl>
                                              <p:pRg st="1" end="1"/>
                                            </p:txEl>
                                          </p:spTgt>
                                        </p:tgtEl>
                                        <p:attrNameLst>
                                          <p:attrName>style.visibility</p:attrName>
                                        </p:attrNameLst>
                                      </p:cBhvr>
                                      <p:to>
                                        <p:strVal val="visible"/>
                                      </p:to>
                                    </p:set>
                                    <p:animEffect filter="fade" transition="in">
                                      <p:cBhvr>
                                        <p:cTn id="7" dur="1500"/>
                                        <p:tgtEl>
                                          <p:spTgt spid="22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3"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5" name="“The Indestructible Kingdom”" descr="“The Indestructible Kingdom”"/>
          <p:cNvPicPr>
            <a:picLocks noChangeAspect="0"/>
          </p:cNvPicPr>
          <p:nvPr/>
        </p:nvPicPr>
        <p:blipFill>
          <a:blip r:embed="rId2">
            <a:extLst/>
          </a:blip>
          <a:stretch>
            <a:fillRect/>
          </a:stretch>
        </p:blipFill>
        <p:spPr>
          <a:xfrm>
            <a:off x="-67814" y="-150144"/>
            <a:ext cx="13140428" cy="1728379"/>
          </a:xfrm>
          <a:prstGeom prst="rect">
            <a:avLst/>
          </a:prstGeom>
          <a:effectLst>
            <a:outerShdw sx="100000" sy="100000" kx="0" ky="0" algn="b" rotWithShape="0" blurRad="63500" dist="25400" dir="5400000">
              <a:srgbClr val="000000">
                <a:alpha val="96047"/>
              </a:srgbClr>
            </a:outerShdw>
          </a:effectLst>
        </p:spPr>
      </p:pic>
      <p:sp>
        <p:nvSpPr>
          <p:cNvPr id="226" name="Daniel 2:4–6 (NKJV)…"/>
          <p:cNvSpPr txBox="1"/>
          <p:nvPr/>
        </p:nvSpPr>
        <p:spPr>
          <a:xfrm>
            <a:off x="216996" y="1739546"/>
            <a:ext cx="5634662" cy="7772401"/>
          </a:xfrm>
          <a:prstGeom prst="rect">
            <a:avLst/>
          </a:prstGeom>
          <a:solidFill>
            <a:srgbClr val="E8E5D5"/>
          </a:solidFill>
          <a:ln w="25400">
            <a:solidFill>
              <a:srgbClr val="000000"/>
            </a:solidFill>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500">
                <a:solidFill>
                  <a:srgbClr val="000000"/>
                </a:solidFill>
                <a:latin typeface="Hoefler Text"/>
                <a:ea typeface="Hoefler Text"/>
                <a:cs typeface="Hoefler Text"/>
                <a:sym typeface="Hoefler Text"/>
              </a:defRPr>
            </a:pPr>
            <a:r>
              <a:t>Daniel 2:4–6 (NKJV)</a:t>
            </a:r>
          </a:p>
          <a:p>
            <a:pPr defTabSz="457200">
              <a:buClrTx/>
              <a:defRPr sz="2900">
                <a:solidFill>
                  <a:srgbClr val="000000"/>
                </a:solidFill>
                <a:latin typeface="Hoefler Text"/>
                <a:ea typeface="Hoefler Text"/>
                <a:cs typeface="Hoefler Text"/>
                <a:sym typeface="Hoefler Text"/>
              </a:defRPr>
            </a:pPr>
            <a:r>
              <a:rPr baseline="31999"/>
              <a:t>4</a:t>
            </a:r>
            <a:r>
              <a:t> Then the Chaldeans spoke to the king in Aramaic, “O king, live forever! Tell your servants the dream, and we will give the interpretation.” </a:t>
            </a:r>
            <a:r>
              <a:rPr baseline="31999"/>
              <a:t>5</a:t>
            </a:r>
            <a:r>
              <a:t> The king answered and said to the Chaldeans, “My decision is firm: if you do not make known the dream to me, and its interpretation, you shall be cut in pieces, and your houses shall be made an ash heap. </a:t>
            </a:r>
            <a:r>
              <a:rPr baseline="31999"/>
              <a:t>6</a:t>
            </a:r>
            <a:r>
              <a:t> However, if you tell the dream and its interpretation, you shall receive from me gifts, rewards, and great honor. Therefore tell me the dream and its interpretation.”</a:t>
            </a:r>
          </a:p>
        </p:txBody>
      </p:sp>
      <p:sp>
        <p:nvSpPr>
          <p:cNvPr id="227" name="The dream and decree of Nebuchadnezzar (vs. 1-16)."/>
          <p:cNvSpPr/>
          <p:nvPr/>
        </p:nvSpPr>
        <p:spPr>
          <a:xfrm>
            <a:off x="6134907" y="1571220"/>
            <a:ext cx="6602197" cy="1463474"/>
          </a:xfrm>
          <a:prstGeom prst="roundRect">
            <a:avLst>
              <a:gd name="adj" fmla="val 13017"/>
            </a:avLst>
          </a:prstGeom>
          <a:blipFill>
            <a:blip r:embed="rId3"/>
          </a:blipFill>
          <a:ln w="25400">
            <a:solidFill>
              <a:srgbClr val="000000"/>
            </a:solidFill>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b="1" sz="3400">
                <a:solidFill>
                  <a:srgbClr val="FFFFFF"/>
                </a:solidFill>
                <a:effectLst>
                  <a:outerShdw sx="100000" sy="100000" kx="0" ky="0" algn="b" rotWithShape="0" blurRad="50800" dist="63500" dir="2282923">
                    <a:srgbClr val="000000"/>
                  </a:outerShdw>
                </a:effectLst>
                <a:latin typeface="Gill Sans"/>
                <a:ea typeface="Gill Sans"/>
                <a:cs typeface="Gill Sans"/>
                <a:sym typeface="Gill Sans"/>
              </a:defRPr>
            </a:lvl1pPr>
          </a:lstStyle>
          <a:p>
            <a:pPr/>
            <a:r>
              <a:t>The dream and decree of Nebuchadnezzar (vs. 1-16).</a:t>
            </a:r>
          </a:p>
        </p:txBody>
      </p:sp>
      <p:sp>
        <p:nvSpPr>
          <p:cNvPr id="228" name="The Chaldeans plead for the king to tell them the dream — vs. 7…"/>
          <p:cNvSpPr txBox="1"/>
          <p:nvPr/>
        </p:nvSpPr>
        <p:spPr>
          <a:xfrm>
            <a:off x="6042602" y="3345386"/>
            <a:ext cx="6627597" cy="593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ClrTx/>
              <a:buSzPct val="77000"/>
              <a:buBlip>
                <a:blip r:embed="rId4"/>
              </a:buBlip>
              <a:defRPr sz="3200">
                <a:solidFill>
                  <a:srgbClr val="535353"/>
                </a:solidFill>
                <a:latin typeface="Century Gothic"/>
                <a:ea typeface="Century Gothic"/>
                <a:cs typeface="Century Gothic"/>
                <a:sym typeface="Century Gothic"/>
              </a:defRPr>
            </a:pPr>
            <a:r>
              <a:t>The Chaldeans plead for the king to tell them the dream — vs. 7</a:t>
            </a:r>
          </a:p>
          <a:p>
            <a:pPr marL="685800" indent="-685800" algn="l">
              <a:spcBef>
                <a:spcPts val="1500"/>
              </a:spcBef>
              <a:buClrTx/>
              <a:buSzPct val="77000"/>
              <a:buBlip>
                <a:blip r:embed="rId4"/>
              </a:buBlip>
              <a:defRPr sz="3200">
                <a:solidFill>
                  <a:srgbClr val="535353"/>
                </a:solidFill>
                <a:latin typeface="Century Gothic"/>
                <a:ea typeface="Century Gothic"/>
                <a:cs typeface="Century Gothic"/>
                <a:sym typeface="Century Gothic"/>
              </a:defRPr>
            </a:pPr>
            <a:r>
              <a:t>9 “if you do not make known the dream to me, there is only one decree for you! … Therefore tell me the dream, and I shall know that you can give me its interpretation.”</a:t>
            </a:r>
          </a:p>
          <a:p>
            <a:pPr marL="685800" indent="-685800" algn="l">
              <a:spcBef>
                <a:spcPts val="1500"/>
              </a:spcBef>
              <a:buClrTx/>
              <a:buSzPct val="77000"/>
              <a:buBlip>
                <a:blip r:embed="rId4"/>
              </a:buBlip>
              <a:defRPr sz="3200">
                <a:solidFill>
                  <a:srgbClr val="535353"/>
                </a:solidFill>
                <a:latin typeface="Century Gothic"/>
                <a:ea typeface="Century Gothic"/>
                <a:cs typeface="Century Gothic"/>
                <a:sym typeface="Century Gothic"/>
              </a:defRPr>
            </a:pPr>
            <a:r>
              <a:t>The Chaldeans plead “no man can do this” — 10,11</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28">
                                            <p:txEl>
                                              <p:pRg st="1" end="1"/>
                                            </p:txEl>
                                          </p:spTgt>
                                        </p:tgtEl>
                                        <p:attrNameLst>
                                          <p:attrName>style.visibility</p:attrName>
                                        </p:attrNameLst>
                                      </p:cBhvr>
                                      <p:to>
                                        <p:strVal val="visible"/>
                                      </p:to>
                                    </p:set>
                                    <p:animEffect filter="fade" transition="in">
                                      <p:cBhvr>
                                        <p:cTn id="7" dur="1500"/>
                                        <p:tgtEl>
                                          <p:spTgt spid="22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28">
                                            <p:txEl>
                                              <p:pRg st="2" end="2"/>
                                            </p:txEl>
                                          </p:spTgt>
                                        </p:tgtEl>
                                        <p:attrNameLst>
                                          <p:attrName>style.visibility</p:attrName>
                                        </p:attrNameLst>
                                      </p:cBhvr>
                                      <p:to>
                                        <p:strVal val="visible"/>
                                      </p:to>
                                    </p:set>
                                    <p:animEffect filter="fade" transition="in">
                                      <p:cBhvr>
                                        <p:cTn id="12" dur="1500"/>
                                        <p:tgtEl>
                                          <p:spTgt spid="22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8"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0" name="“The Indestructible Kingdom”" descr="“The Indestructible Kingdom”"/>
          <p:cNvPicPr>
            <a:picLocks noChangeAspect="0"/>
          </p:cNvPicPr>
          <p:nvPr/>
        </p:nvPicPr>
        <p:blipFill>
          <a:blip r:embed="rId2">
            <a:extLst/>
          </a:blip>
          <a:stretch>
            <a:fillRect/>
          </a:stretch>
        </p:blipFill>
        <p:spPr>
          <a:xfrm>
            <a:off x="-67814" y="-150144"/>
            <a:ext cx="13140428" cy="1728379"/>
          </a:xfrm>
          <a:prstGeom prst="rect">
            <a:avLst/>
          </a:prstGeom>
          <a:effectLst>
            <a:outerShdw sx="100000" sy="100000" kx="0" ky="0" algn="b" rotWithShape="0" blurRad="63500" dist="25400" dir="5400000">
              <a:srgbClr val="000000">
                <a:alpha val="96047"/>
              </a:srgbClr>
            </a:outerShdw>
          </a:effectLst>
        </p:spPr>
      </p:pic>
      <p:sp>
        <p:nvSpPr>
          <p:cNvPr id="231" name="Daniel 2:12–13 (NKJV)…"/>
          <p:cNvSpPr txBox="1"/>
          <p:nvPr/>
        </p:nvSpPr>
        <p:spPr>
          <a:xfrm>
            <a:off x="270920" y="2063089"/>
            <a:ext cx="5573471" cy="7366001"/>
          </a:xfrm>
          <a:prstGeom prst="rect">
            <a:avLst/>
          </a:prstGeom>
          <a:solidFill>
            <a:srgbClr val="E8E5D5"/>
          </a:solidFill>
          <a:ln w="25400">
            <a:solidFill>
              <a:srgbClr val="000000"/>
            </a:solidFill>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500">
                <a:solidFill>
                  <a:srgbClr val="000000"/>
                </a:solidFill>
                <a:latin typeface="Hoefler Text"/>
                <a:ea typeface="Hoefler Text"/>
                <a:cs typeface="Hoefler Text"/>
                <a:sym typeface="Hoefler Text"/>
              </a:defRPr>
            </a:pPr>
            <a:r>
              <a:t>Daniel 2:12–13 (NKJV)</a:t>
            </a:r>
          </a:p>
          <a:p>
            <a:pPr defTabSz="457200">
              <a:buClrTx/>
              <a:defRPr sz="4000">
                <a:solidFill>
                  <a:srgbClr val="000000"/>
                </a:solidFill>
                <a:latin typeface="Hoefler Text"/>
                <a:ea typeface="Hoefler Text"/>
                <a:cs typeface="Hoefler Text"/>
                <a:sym typeface="Hoefler Text"/>
              </a:defRPr>
            </a:pPr>
            <a:r>
              <a:rPr baseline="31999"/>
              <a:t>12</a:t>
            </a:r>
            <a:r>
              <a:t> For this reason the king was angry and very furious, and gave the command to destroy all the wise </a:t>
            </a:r>
            <a:r>
              <a:rPr i="1"/>
              <a:t>men</a:t>
            </a:r>
            <a:r>
              <a:t> of Babylon. </a:t>
            </a:r>
            <a:r>
              <a:rPr baseline="31999"/>
              <a:t>13</a:t>
            </a:r>
            <a:r>
              <a:t> So the decree went out, and they began killing the wise </a:t>
            </a:r>
            <a:r>
              <a:rPr i="1"/>
              <a:t>men;</a:t>
            </a:r>
            <a:r>
              <a:t> and they sought Daniel and his companions, to kill </a:t>
            </a:r>
            <a:r>
              <a:rPr i="1"/>
              <a:t>them</a:t>
            </a:r>
            <a:r>
              <a:t>.</a:t>
            </a:r>
          </a:p>
        </p:txBody>
      </p:sp>
      <p:sp>
        <p:nvSpPr>
          <p:cNvPr id="232" name="The dream and decree of Nebuchadnezzar (vs. 1-16)."/>
          <p:cNvSpPr/>
          <p:nvPr/>
        </p:nvSpPr>
        <p:spPr>
          <a:xfrm>
            <a:off x="6134907" y="1571220"/>
            <a:ext cx="6602197" cy="1463474"/>
          </a:xfrm>
          <a:prstGeom prst="roundRect">
            <a:avLst>
              <a:gd name="adj" fmla="val 13017"/>
            </a:avLst>
          </a:prstGeom>
          <a:blipFill>
            <a:blip r:embed="rId3"/>
          </a:blipFill>
          <a:ln w="25400">
            <a:solidFill>
              <a:srgbClr val="000000"/>
            </a:solidFill>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b="1" sz="3400">
                <a:solidFill>
                  <a:srgbClr val="FFFFFF"/>
                </a:solidFill>
                <a:effectLst>
                  <a:outerShdw sx="100000" sy="100000" kx="0" ky="0" algn="b" rotWithShape="0" blurRad="50800" dist="63500" dir="2282923">
                    <a:srgbClr val="000000"/>
                  </a:outerShdw>
                </a:effectLst>
                <a:latin typeface="Gill Sans"/>
                <a:ea typeface="Gill Sans"/>
                <a:cs typeface="Gill Sans"/>
                <a:sym typeface="Gill Sans"/>
              </a:defRPr>
            </a:lvl1pPr>
          </a:lstStyle>
          <a:p>
            <a:pPr/>
            <a:r>
              <a:t>The dream and decree of Nebuchadnezzar (vs. 1-16).</a:t>
            </a:r>
          </a:p>
        </p:txBody>
      </p:sp>
      <p:sp>
        <p:nvSpPr>
          <p:cNvPr id="233" name="This incident reveals the kind of man Nebuchadnezzar was––stern, harsh and sometimes rash and impulsive.…"/>
          <p:cNvSpPr txBox="1"/>
          <p:nvPr/>
        </p:nvSpPr>
        <p:spPr>
          <a:xfrm>
            <a:off x="6122207" y="3399309"/>
            <a:ext cx="6627597" cy="549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ClrTx/>
              <a:buSzPct val="77000"/>
              <a:buBlip>
                <a:blip r:embed="rId4"/>
              </a:buBlip>
              <a:defRPr sz="3400">
                <a:solidFill>
                  <a:srgbClr val="535353"/>
                </a:solidFill>
                <a:latin typeface="Century Gothic"/>
                <a:ea typeface="Century Gothic"/>
                <a:cs typeface="Century Gothic"/>
                <a:sym typeface="Century Gothic"/>
              </a:defRPr>
            </a:pPr>
            <a:r>
              <a:t>This incident reveals the kind of man Nebuchadnezzar was––stern, harsh and sometimes rash and impulsive.</a:t>
            </a:r>
          </a:p>
          <a:p>
            <a:pPr marL="685800" indent="-685800" algn="l">
              <a:spcBef>
                <a:spcPts val="1500"/>
              </a:spcBef>
              <a:buClrTx/>
              <a:buSzPct val="77000"/>
              <a:buBlip>
                <a:blip r:embed="rId4"/>
              </a:buBlip>
              <a:defRPr sz="3400">
                <a:solidFill>
                  <a:srgbClr val="535353"/>
                </a:solidFill>
                <a:latin typeface="Century Gothic"/>
                <a:ea typeface="Century Gothic"/>
                <a:cs typeface="Century Gothic"/>
                <a:sym typeface="Century Gothic"/>
              </a:defRPr>
            </a:pPr>
            <a:r>
              <a:t>Daniel and his companions having just completed their training were inadvertently caught in the sweeping displeasure of the king.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3">
                                            <p:txEl>
                                              <p:pRg st="1" end="1"/>
                                            </p:txEl>
                                          </p:spTgt>
                                        </p:tgtEl>
                                        <p:attrNameLst>
                                          <p:attrName>style.visibility</p:attrName>
                                        </p:attrNameLst>
                                      </p:cBhvr>
                                      <p:to>
                                        <p:strVal val="visible"/>
                                      </p:to>
                                    </p:set>
                                    <p:animEffect filter="fade" transition="in">
                                      <p:cBhvr>
                                        <p:cTn id="7" dur="1500"/>
                                        <p:tgtEl>
                                          <p:spTgt spid="23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3"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5" name="“The Indestructible Kingdom”" descr="“The Indestructible Kingdom”"/>
          <p:cNvPicPr>
            <a:picLocks noChangeAspect="0"/>
          </p:cNvPicPr>
          <p:nvPr/>
        </p:nvPicPr>
        <p:blipFill>
          <a:blip r:embed="rId2">
            <a:extLst/>
          </a:blip>
          <a:stretch>
            <a:fillRect/>
          </a:stretch>
        </p:blipFill>
        <p:spPr>
          <a:xfrm>
            <a:off x="-67814" y="-150144"/>
            <a:ext cx="13140428" cy="1728379"/>
          </a:xfrm>
          <a:prstGeom prst="rect">
            <a:avLst/>
          </a:prstGeom>
          <a:effectLst>
            <a:outerShdw sx="100000" sy="100000" kx="0" ky="0" algn="b" rotWithShape="0" blurRad="63500" dist="25400" dir="5400000">
              <a:srgbClr val="000000">
                <a:alpha val="96047"/>
              </a:srgbClr>
            </a:outerShdw>
          </a:effectLst>
        </p:spPr>
      </p:pic>
      <p:sp>
        <p:nvSpPr>
          <p:cNvPr id="236" name="Daniel 2:16–17 (NKJV)…"/>
          <p:cNvSpPr txBox="1"/>
          <p:nvPr/>
        </p:nvSpPr>
        <p:spPr>
          <a:xfrm>
            <a:off x="270920" y="2063089"/>
            <a:ext cx="5573471" cy="6756401"/>
          </a:xfrm>
          <a:prstGeom prst="rect">
            <a:avLst/>
          </a:prstGeom>
          <a:solidFill>
            <a:srgbClr val="E8E5D5"/>
          </a:solidFill>
          <a:ln w="25400">
            <a:solidFill>
              <a:srgbClr val="000000"/>
            </a:solidFill>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500">
                <a:solidFill>
                  <a:srgbClr val="000000"/>
                </a:solidFill>
                <a:latin typeface="Hoefler Text"/>
                <a:ea typeface="Hoefler Text"/>
                <a:cs typeface="Hoefler Text"/>
                <a:sym typeface="Hoefler Text"/>
              </a:defRPr>
            </a:pPr>
            <a:r>
              <a:t>Daniel 2:16–17 (NKJV)</a:t>
            </a:r>
          </a:p>
          <a:p>
            <a:pPr defTabSz="457200">
              <a:buClrTx/>
              <a:defRPr sz="4000">
                <a:solidFill>
                  <a:srgbClr val="000000"/>
                </a:solidFill>
                <a:latin typeface="Hoefler Text"/>
                <a:ea typeface="Hoefler Text"/>
                <a:cs typeface="Hoefler Text"/>
                <a:sym typeface="Hoefler Text"/>
              </a:defRPr>
            </a:pPr>
            <a:r>
              <a:rPr baseline="31999"/>
              <a:t>16</a:t>
            </a:r>
            <a:r>
              <a:t> So Daniel went in and asked the king to give him time, that he might tell the king the interpretation. </a:t>
            </a:r>
            <a:r>
              <a:rPr baseline="31999"/>
              <a:t>17</a:t>
            </a:r>
            <a:r>
              <a:t> Then Daniel went to his house, and made the decision known to Hananiah, Mishael, and Azariah, his companions,</a:t>
            </a:r>
          </a:p>
        </p:txBody>
      </p:sp>
      <p:sp>
        <p:nvSpPr>
          <p:cNvPr id="237" name="The dream and decree of Nebuchadnezzar (vs. 1-16)."/>
          <p:cNvSpPr/>
          <p:nvPr/>
        </p:nvSpPr>
        <p:spPr>
          <a:xfrm>
            <a:off x="6134907" y="1571220"/>
            <a:ext cx="6602197" cy="1463474"/>
          </a:xfrm>
          <a:prstGeom prst="roundRect">
            <a:avLst>
              <a:gd name="adj" fmla="val 13017"/>
            </a:avLst>
          </a:prstGeom>
          <a:blipFill>
            <a:blip r:embed="rId3"/>
          </a:blipFill>
          <a:ln w="25400">
            <a:solidFill>
              <a:srgbClr val="000000"/>
            </a:solidFill>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b="1" sz="3400">
                <a:solidFill>
                  <a:srgbClr val="FFFFFF"/>
                </a:solidFill>
                <a:effectLst>
                  <a:outerShdw sx="100000" sy="100000" kx="0" ky="0" algn="b" rotWithShape="0" blurRad="50800" dist="63500" dir="2282923">
                    <a:srgbClr val="000000"/>
                  </a:outerShdw>
                </a:effectLst>
                <a:latin typeface="Gill Sans"/>
                <a:ea typeface="Gill Sans"/>
                <a:cs typeface="Gill Sans"/>
                <a:sym typeface="Gill Sans"/>
              </a:defRPr>
            </a:lvl1pPr>
          </a:lstStyle>
          <a:p>
            <a:pPr/>
            <a:r>
              <a:t>The dream and decree of Nebuchadnezzar (vs. 1-16).</a:t>
            </a:r>
          </a:p>
        </p:txBody>
      </p:sp>
      <p:sp>
        <p:nvSpPr>
          <p:cNvPr id="238" name="Daniel asks for an appointment with the King at which time he will appear and tell the dream and its interpretation. What faith! — 14-16…"/>
          <p:cNvSpPr txBox="1"/>
          <p:nvPr/>
        </p:nvSpPr>
        <p:spPr>
          <a:xfrm>
            <a:off x="6122207" y="3399309"/>
            <a:ext cx="6627597" cy="549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ClrTx/>
              <a:buSzPct val="77000"/>
              <a:buBlip>
                <a:blip r:embed="rId4"/>
              </a:buBlip>
              <a:defRPr sz="3400">
                <a:solidFill>
                  <a:srgbClr val="535353"/>
                </a:solidFill>
                <a:latin typeface="Century Gothic"/>
                <a:ea typeface="Century Gothic"/>
                <a:cs typeface="Century Gothic"/>
                <a:sym typeface="Century Gothic"/>
              </a:defRPr>
            </a:pPr>
            <a:r>
              <a:t>Daniel asks for an appointment with the King at which time he will appear and tell the dream and its interpretation. What faith! — 14-16</a:t>
            </a:r>
          </a:p>
          <a:p>
            <a:pPr marL="685800" indent="-685800" algn="l">
              <a:spcBef>
                <a:spcPts val="1500"/>
              </a:spcBef>
              <a:buClrTx/>
              <a:buSzPct val="77000"/>
              <a:buBlip>
                <a:blip r:embed="rId4"/>
              </a:buBlip>
              <a:defRPr sz="3400">
                <a:solidFill>
                  <a:srgbClr val="535353"/>
                </a:solidFill>
                <a:latin typeface="Century Gothic"/>
                <a:ea typeface="Century Gothic"/>
                <a:cs typeface="Century Gothic"/>
                <a:sym typeface="Century Gothic"/>
              </a:defRPr>
            </a:pPr>
            <a:r>
              <a:t>Daniel informs Hananiah, Mishael, and Azariah, seeking God’s mercy that they not perish — 17,18</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8">
                                            <p:txEl>
                                              <p:pRg st="1" end="1"/>
                                            </p:txEl>
                                          </p:spTgt>
                                        </p:tgtEl>
                                        <p:attrNameLst>
                                          <p:attrName>style.visibility</p:attrName>
                                        </p:attrNameLst>
                                      </p:cBhvr>
                                      <p:to>
                                        <p:strVal val="visible"/>
                                      </p:to>
                                    </p:set>
                                    <p:animEffect filter="fade" transition="in">
                                      <p:cBhvr>
                                        <p:cTn id="7" dur="1500"/>
                                        <p:tgtEl>
                                          <p:spTgt spid="23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8"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0" name="“The Indestructible Kingdom”" descr="“The Indestructible Kingdom”"/>
          <p:cNvPicPr>
            <a:picLocks noChangeAspect="0"/>
          </p:cNvPicPr>
          <p:nvPr/>
        </p:nvPicPr>
        <p:blipFill>
          <a:blip r:embed="rId2">
            <a:extLst/>
          </a:blip>
          <a:stretch>
            <a:fillRect/>
          </a:stretch>
        </p:blipFill>
        <p:spPr>
          <a:xfrm>
            <a:off x="-67814" y="-150144"/>
            <a:ext cx="13140428" cy="1728379"/>
          </a:xfrm>
          <a:prstGeom prst="rect">
            <a:avLst/>
          </a:prstGeom>
          <a:effectLst>
            <a:outerShdw sx="100000" sy="100000" kx="0" ky="0" algn="b" rotWithShape="0" blurRad="63500" dist="25400" dir="5400000">
              <a:srgbClr val="000000">
                <a:alpha val="96047"/>
              </a:srgbClr>
            </a:outerShdw>
          </a:effectLst>
        </p:spPr>
      </p:pic>
      <p:sp>
        <p:nvSpPr>
          <p:cNvPr id="241" name="Daniel 2:19–20 (NKJV)…"/>
          <p:cNvSpPr txBox="1"/>
          <p:nvPr/>
        </p:nvSpPr>
        <p:spPr>
          <a:xfrm>
            <a:off x="203515" y="2541483"/>
            <a:ext cx="5475839" cy="6756401"/>
          </a:xfrm>
          <a:prstGeom prst="rect">
            <a:avLst/>
          </a:prstGeom>
          <a:solidFill>
            <a:srgbClr val="E8E5D5"/>
          </a:solidFill>
          <a:ln w="25400">
            <a:solidFill>
              <a:srgbClr val="000000"/>
            </a:solidFill>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500">
                <a:solidFill>
                  <a:srgbClr val="000000"/>
                </a:solidFill>
                <a:latin typeface="Hoefler Text"/>
                <a:ea typeface="Hoefler Text"/>
                <a:cs typeface="Hoefler Text"/>
                <a:sym typeface="Hoefler Text"/>
              </a:defRPr>
            </a:pPr>
            <a:r>
              <a:t>Daniel 2:19–20 (NKJV)</a:t>
            </a:r>
          </a:p>
          <a:p>
            <a:pPr defTabSz="457200">
              <a:buClrTx/>
              <a:defRPr sz="4000">
                <a:solidFill>
                  <a:srgbClr val="000000"/>
                </a:solidFill>
                <a:latin typeface="Hoefler Text"/>
                <a:ea typeface="Hoefler Text"/>
                <a:cs typeface="Hoefler Text"/>
                <a:sym typeface="Hoefler Text"/>
              </a:defRPr>
            </a:pPr>
            <a:r>
              <a:rPr baseline="31999"/>
              <a:t>19</a:t>
            </a:r>
            <a:r>
              <a:t> Then the secret was revealed to Daniel in a night vision. So Daniel blessed the God of heaven. </a:t>
            </a:r>
            <a:r>
              <a:rPr baseline="31999"/>
              <a:t>20</a:t>
            </a:r>
            <a:r>
              <a:t> Daniel answered and said: “Blessed be the name of God forever and ever, For wisdom and might are His.</a:t>
            </a:r>
          </a:p>
        </p:txBody>
      </p:sp>
      <p:sp>
        <p:nvSpPr>
          <p:cNvPr id="242" name="God reveals the dream &amp; meaning in a NIGHT vision — (Daniel 7:7, 13; cf. Gen 46:2; Job 4:13; 20:8; 33:15).…"/>
          <p:cNvSpPr txBox="1"/>
          <p:nvPr/>
        </p:nvSpPr>
        <p:spPr>
          <a:xfrm>
            <a:off x="6122207" y="3399309"/>
            <a:ext cx="6627597" cy="601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ClrTx/>
              <a:buSzPct val="77000"/>
              <a:buBlip>
                <a:blip r:embed="rId3"/>
              </a:buBlip>
              <a:defRPr sz="3400">
                <a:solidFill>
                  <a:srgbClr val="535353"/>
                </a:solidFill>
                <a:latin typeface="Century Gothic"/>
                <a:ea typeface="Century Gothic"/>
                <a:cs typeface="Century Gothic"/>
                <a:sym typeface="Century Gothic"/>
              </a:defRPr>
            </a:pPr>
            <a:r>
              <a:t>God reveals the dream &amp; meaning in a NIGHT vision — (Daniel 7:7, 13; cf. Gen 46:2; Job 4:13; 20:8; 33:15).</a:t>
            </a:r>
          </a:p>
          <a:p>
            <a:pPr marL="685800" indent="-685800" algn="l">
              <a:spcBef>
                <a:spcPts val="1500"/>
              </a:spcBef>
              <a:buClrTx/>
              <a:buSzPct val="77000"/>
              <a:buBlip>
                <a:blip r:embed="rId3"/>
              </a:buBlip>
              <a:defRPr sz="3400">
                <a:solidFill>
                  <a:srgbClr val="535353"/>
                </a:solidFill>
                <a:latin typeface="Century Gothic"/>
                <a:ea typeface="Century Gothic"/>
                <a:cs typeface="Century Gothic"/>
                <a:sym typeface="Century Gothic"/>
              </a:defRPr>
            </a:pPr>
            <a:r>
              <a:t>Daniel thanks God for answering their prayer —acknowledging the goodness &amp; greatness of Jehovah God of Israel (Philippians 4:6; Psalm 9:10; 18:3; 34:17, 106:1, etc.)</a:t>
            </a:r>
          </a:p>
        </p:txBody>
      </p:sp>
      <p:sp>
        <p:nvSpPr>
          <p:cNvPr id="243" name="Daniel gives glory to God for revealing the dream (17-30)"/>
          <p:cNvSpPr/>
          <p:nvPr/>
        </p:nvSpPr>
        <p:spPr>
          <a:xfrm>
            <a:off x="5970865" y="1611663"/>
            <a:ext cx="6930281" cy="1419555"/>
          </a:xfrm>
          <a:prstGeom prst="roundRect">
            <a:avLst>
              <a:gd name="adj" fmla="val 13420"/>
            </a:avLst>
          </a:prstGeom>
          <a:blipFill>
            <a:blip r:embed="rId4"/>
          </a:blipFill>
          <a:ln w="25400">
            <a:solidFill>
              <a:srgbClr val="000000"/>
            </a:solidFill>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b="1" sz="3300">
                <a:solidFill>
                  <a:srgbClr val="FFFFFF"/>
                </a:solidFill>
                <a:effectLst>
                  <a:outerShdw sx="100000" sy="100000" kx="0" ky="0" algn="b" rotWithShape="0" blurRad="50800" dist="63500" dir="2282923">
                    <a:srgbClr val="000000"/>
                  </a:outerShdw>
                </a:effectLst>
                <a:latin typeface="Gill Sans"/>
                <a:ea typeface="Gill Sans"/>
                <a:cs typeface="Gill Sans"/>
                <a:sym typeface="Gill Sans"/>
              </a:defRPr>
            </a:lvl1pPr>
          </a:lstStyle>
          <a:p>
            <a:pPr/>
            <a:r>
              <a:t>Daniel gives glory to God for revealing the dream (17-30)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2">
                                            <p:bg/>
                                          </p:spTgt>
                                        </p:tgtEl>
                                        <p:attrNameLst>
                                          <p:attrName>style.visibility</p:attrName>
                                        </p:attrNameLst>
                                      </p:cBhvr>
                                      <p:to>
                                        <p:strVal val="visible"/>
                                      </p:to>
                                    </p:set>
                                    <p:animEffect filter="fade" transition="in">
                                      <p:cBhvr>
                                        <p:cTn id="7" dur="1500"/>
                                        <p:tgtEl>
                                          <p:spTgt spid="24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42">
                                            <p:txEl>
                                              <p:pRg st="0" end="0"/>
                                            </p:txEl>
                                          </p:spTgt>
                                        </p:tgtEl>
                                        <p:attrNameLst>
                                          <p:attrName>style.visibility</p:attrName>
                                        </p:attrNameLst>
                                      </p:cBhvr>
                                      <p:to>
                                        <p:strVal val="visible"/>
                                      </p:to>
                                    </p:set>
                                    <p:animEffect filter="fade" transition="in">
                                      <p:cBhvr>
                                        <p:cTn id="10" dur="1500"/>
                                        <p:tgtEl>
                                          <p:spTgt spid="24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42">
                                            <p:txEl>
                                              <p:pRg st="1" end="1"/>
                                            </p:txEl>
                                          </p:spTgt>
                                        </p:tgtEl>
                                        <p:attrNameLst>
                                          <p:attrName>style.visibility</p:attrName>
                                        </p:attrNameLst>
                                      </p:cBhvr>
                                      <p:to>
                                        <p:strVal val="visible"/>
                                      </p:to>
                                    </p:set>
                                    <p:animEffect filter="fade" transition="in">
                                      <p:cBhvr>
                                        <p:cTn id="15" dur="1500"/>
                                        <p:tgtEl>
                                          <p:spTgt spid="24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2" grpId="1"/>
    </p:bldLst>
  </p:timing>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Vintage">
  <a:themeElements>
    <a:clrScheme name="Vintage">
      <a:dk1>
        <a:srgbClr val="6F6A5A"/>
      </a:dk1>
      <a:lt1>
        <a:srgbClr val="142B6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