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 b="def" i="def"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 b="def" i="def"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 b="def" i="def"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3.pn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4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0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53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3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b="0"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57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b="0" sz="70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67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104900" y="758938"/>
            <a:ext cx="10795000" cy="5943601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84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6548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654800" y="2374900"/>
            <a:ext cx="5588000" cy="68072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626100"/>
            <a:ext cx="5588000" cy="3441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14"/>
          </p:nvPr>
        </p:nvSpPr>
        <p:spPr>
          <a:xfrm>
            <a:off x="6680200" y="419100"/>
            <a:ext cx="5588000" cy="49149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7620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6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6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374" y="312213"/>
            <a:ext cx="12554052" cy="7432310"/>
          </a:xfrm>
          <a:prstGeom prst="rect">
            <a:avLst/>
          </a:prstGeom>
          <a:effectLst>
            <a:outerShdw sx="100000" sy="100000" kx="0" ky="0" algn="b" rotWithShape="0" blurRad="63500" dist="63500" dir="5400000">
              <a:srgbClr val="000000">
                <a:alpha val="98952"/>
              </a:srgbClr>
            </a:outerShdw>
          </a:effectLst>
        </p:spPr>
      </p:pic>
      <p:sp>
        <p:nvSpPr>
          <p:cNvPr id="201" name="Lesson 3"/>
          <p:cNvSpPr txBox="1"/>
          <p:nvPr/>
        </p:nvSpPr>
        <p:spPr>
          <a:xfrm>
            <a:off x="439040" y="-30111"/>
            <a:ext cx="169909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Lesson 3</a:t>
            </a:r>
          </a:p>
        </p:txBody>
      </p:sp>
      <p:sp>
        <p:nvSpPr>
          <p:cNvPr id="202" name="“Making The Most Out of What We Have” —…"/>
          <p:cNvSpPr txBox="1"/>
          <p:nvPr/>
        </p:nvSpPr>
        <p:spPr>
          <a:xfrm>
            <a:off x="588173" y="7686771"/>
            <a:ext cx="11828454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100">
                <a:solidFill>
                  <a:srgbClr val="FFFFFF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“Making The Most Out of What We Have” — </a:t>
            </a:r>
          </a:p>
          <a:p>
            <a:pPr>
              <a:defRPr sz="5100">
                <a:solidFill>
                  <a:schemeClr val="accent2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(Philippians 1:12-26)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“Making The Most Out of What We Have”"/>
          <p:cNvSpPr txBox="1"/>
          <p:nvPr/>
        </p:nvSpPr>
        <p:spPr>
          <a:xfrm>
            <a:off x="1019022" y="162829"/>
            <a:ext cx="1096675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“Making The Most Out of What We Have”</a:t>
            </a:r>
          </a:p>
        </p:txBody>
      </p:sp>
      <p:sp>
        <p:nvSpPr>
          <p:cNvPr id="234" name="BENEFITS Of HIS IMPRISONMENT - (12-18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BENEFITS Of HIS IMPRISONMENT - (12-18)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The Influence of the gospel (13,14)…"/>
          <p:cNvSpPr txBox="1"/>
          <p:nvPr/>
        </p:nvSpPr>
        <p:spPr>
          <a:xfrm>
            <a:off x="7260288" y="2399736"/>
            <a:ext cx="5393844" cy="3481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41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The Influence of the gospel</a:t>
            </a:r>
            <a:r>
              <a:t> (13,14)</a:t>
            </a:r>
          </a:p>
          <a:p>
            <a:pPr lvl="1" marL="457200" indent="-228600" algn="l">
              <a:spcBef>
                <a:spcPts val="1400"/>
              </a:spcBef>
              <a:buSzPct val="52999"/>
              <a:buBlip>
                <a:blip r:embed="rId4"/>
              </a:buBlip>
              <a:defRPr sz="34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They knew the real reason for Paul’s chains - perhaps some were converted — (4:22; 1 Peter 4:12-16)</a:t>
            </a:r>
          </a:p>
        </p:txBody>
      </p:sp>
      <p:sp>
        <p:nvSpPr>
          <p:cNvPr id="237" name="Philippians 1:13 (NKJV)…"/>
          <p:cNvSpPr txBox="1"/>
          <p:nvPr/>
        </p:nvSpPr>
        <p:spPr>
          <a:xfrm>
            <a:off x="555394" y="5510147"/>
            <a:ext cx="6334740" cy="276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1:13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13</a:t>
            </a:r>
            <a:r>
              <a:t> so that it has become evident to the whole palace guard, and to all the rest, that my chains are in Christ;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“Making The Most Out of What We Have”"/>
          <p:cNvSpPr txBox="1"/>
          <p:nvPr/>
        </p:nvSpPr>
        <p:spPr>
          <a:xfrm>
            <a:off x="1019022" y="162829"/>
            <a:ext cx="1096675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“Making The Most Out of What We Have”</a:t>
            </a:r>
          </a:p>
        </p:txBody>
      </p:sp>
      <p:sp>
        <p:nvSpPr>
          <p:cNvPr id="240" name="BENEFITS Of HIS IMPRISONMENT - (12-18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BENEFITS Of HIS IMPRISONMENT - (12-18)</a:t>
            </a: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he Influence of the gospel (13,14)…"/>
          <p:cNvSpPr txBox="1"/>
          <p:nvPr/>
        </p:nvSpPr>
        <p:spPr>
          <a:xfrm>
            <a:off x="7260288" y="2399736"/>
            <a:ext cx="5393844" cy="7304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41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The Influence of the gospel</a:t>
            </a:r>
            <a:r>
              <a:t> (13,14)</a:t>
            </a:r>
          </a:p>
          <a:p>
            <a:pPr lvl="1" marL="457200" indent="-228600" algn="l">
              <a:spcBef>
                <a:spcPts val="1400"/>
              </a:spcBef>
              <a:buSzPct val="52999"/>
              <a:buBlip>
                <a:blip r:embed="rId4"/>
              </a:buBlip>
              <a:defRPr sz="34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They knew the real reason for Paul’s chains - perhaps some were converted — (4:22; 1 Peter 4:12-16) </a:t>
            </a:r>
          </a:p>
          <a:p>
            <a:pPr lvl="1" marL="457200" indent="-228600" algn="l">
              <a:spcBef>
                <a:spcPts val="1400"/>
              </a:spcBef>
              <a:buSzPct val="52999"/>
              <a:buBlip>
                <a:blip r:embed="rId4"/>
              </a:buBlip>
              <a:defRPr sz="34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Paul’s courage encouraged others — Their faith and boldness increased — (1 The 2:2; 2 Tim 4:17) </a:t>
            </a:r>
          </a:p>
          <a:p>
            <a:pPr lvl="1" marL="457200" indent="-228600" algn="l">
              <a:spcBef>
                <a:spcPts val="1400"/>
              </a:spcBef>
              <a:buSzPct val="52999"/>
              <a:buBlip>
                <a:blip r:embed="rId4"/>
              </a:buBlip>
              <a:defRPr sz="34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So the gospel was being spread, and to Paul, that's GOOD news! — </a:t>
            </a:r>
          </a:p>
        </p:txBody>
      </p:sp>
      <p:sp>
        <p:nvSpPr>
          <p:cNvPr id="243" name="Philippians 1:14 (NKJV)…"/>
          <p:cNvSpPr txBox="1"/>
          <p:nvPr/>
        </p:nvSpPr>
        <p:spPr>
          <a:xfrm>
            <a:off x="555394" y="5510147"/>
            <a:ext cx="6334740" cy="3302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1:14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14</a:t>
            </a:r>
            <a:r>
              <a:t> and most of the brethren in the Lord, having become confident by my chains, are much more bold to speak the word without fear.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“Making The Most Out of What We Have”"/>
          <p:cNvSpPr txBox="1"/>
          <p:nvPr/>
        </p:nvSpPr>
        <p:spPr>
          <a:xfrm>
            <a:off x="1019022" y="162829"/>
            <a:ext cx="1096675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“Making The Most Out of What We Have”</a:t>
            </a:r>
          </a:p>
        </p:txBody>
      </p:sp>
      <p:sp>
        <p:nvSpPr>
          <p:cNvPr id="246" name="BENEFITS Of HIS IMPRISONMENT - (12-18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BENEFITS Of HIS IMPRISONMENT - (12-18)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The gospel is preached (15-18)…"/>
          <p:cNvSpPr txBox="1"/>
          <p:nvPr/>
        </p:nvSpPr>
        <p:spPr>
          <a:xfrm>
            <a:off x="7260288" y="2399736"/>
            <a:ext cx="5393844" cy="7316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41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The gospel is preached</a:t>
            </a:r>
            <a:r>
              <a:t> (15-18)</a:t>
            </a:r>
          </a:p>
          <a:p>
            <a:pPr lvl="1" marL="457200" indent="-228600" algn="l">
              <a:spcBef>
                <a:spcPts val="1400"/>
              </a:spcBef>
              <a:buSzPct val="52999"/>
              <a:buBlip>
                <a:blip r:embed="rId4"/>
              </a:buBlip>
              <a:defRPr sz="32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people who were emboldened to speak God’s Word were of two kinds. Some preached Christ out of envy &amp; rivalry / others out of good will (v. 15)</a:t>
            </a:r>
          </a:p>
          <a:p>
            <a:pPr lvl="1" marL="457200" indent="-228600" algn="l">
              <a:spcBef>
                <a:spcPts val="1400"/>
              </a:spcBef>
              <a:buSzPct val="52999"/>
              <a:buBlip>
                <a:blip r:embed="rId4"/>
              </a:buBlip>
              <a:defRPr sz="32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Not Judaizers - (3:2,3; Gal. 1:6,7) they were doctrinally sound, but were jealous of Paul and promoted themselves — (2:1-4; 1 Cor. 1:10-13; 3:1)</a:t>
            </a:r>
          </a:p>
        </p:txBody>
      </p:sp>
      <p:sp>
        <p:nvSpPr>
          <p:cNvPr id="249" name="Philippians 1:15–16 (NKJV)…"/>
          <p:cNvSpPr txBox="1"/>
          <p:nvPr/>
        </p:nvSpPr>
        <p:spPr>
          <a:xfrm>
            <a:off x="484324" y="5441074"/>
            <a:ext cx="6476879" cy="3835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1:15–16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15</a:t>
            </a:r>
            <a:r>
              <a:t> Some indeed preach Christ even from envy and strife, and some also from goodwill: </a:t>
            </a:r>
            <a:r>
              <a:rPr baseline="31999"/>
              <a:t>16</a:t>
            </a:r>
            <a:r>
              <a:t> The former preach Christ from selfish ambition, not sincerely, supposing to add affliction to my chains;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“Making The Most Out of What We Have”"/>
          <p:cNvSpPr txBox="1"/>
          <p:nvPr/>
        </p:nvSpPr>
        <p:spPr>
          <a:xfrm>
            <a:off x="1019022" y="162829"/>
            <a:ext cx="1096675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“Making The Most Out of What We Have”</a:t>
            </a:r>
          </a:p>
        </p:txBody>
      </p:sp>
      <p:sp>
        <p:nvSpPr>
          <p:cNvPr id="252" name="BENEFITS Of HIS IMPRISONMENT - (12-18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BENEFITS Of HIS IMPRISONMENT - (12-18)</a:t>
            </a:r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The gospel is preached (15-18)…"/>
          <p:cNvSpPr txBox="1"/>
          <p:nvPr/>
        </p:nvSpPr>
        <p:spPr>
          <a:xfrm>
            <a:off x="7260288" y="2399736"/>
            <a:ext cx="5393844" cy="7316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41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The gospel is preached</a:t>
            </a:r>
            <a:r>
              <a:t> (15-18)</a:t>
            </a:r>
          </a:p>
          <a:p>
            <a:pPr lvl="1" marL="457200" indent="-228600" algn="l">
              <a:spcBef>
                <a:spcPts val="1400"/>
              </a:spcBef>
              <a:buSzPct val="52999"/>
              <a:buBlip>
                <a:blip r:embed="rId4"/>
              </a:buBlip>
              <a:defRPr sz="32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Even though some preached out of insincere, others preached out of love - understanding and supporting Paul’s efforts — </a:t>
            </a:r>
          </a:p>
          <a:p>
            <a:pPr lvl="1" marL="457200" indent="-228600" algn="l">
              <a:spcBef>
                <a:spcPts val="1400"/>
              </a:spcBef>
              <a:buSzPct val="52999"/>
              <a:buBlip>
                <a:blip r:embed="rId4"/>
              </a:buBlip>
              <a:defRPr sz="32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Content of the message preached is of utmost importance - all who hear will benefit! If motives are insincere, the preacher is negatively affected, but not so much the hearers. </a:t>
            </a:r>
          </a:p>
        </p:txBody>
      </p:sp>
      <p:sp>
        <p:nvSpPr>
          <p:cNvPr id="255" name="Philippians 1:17–18 (NKJV)…"/>
          <p:cNvSpPr txBox="1"/>
          <p:nvPr/>
        </p:nvSpPr>
        <p:spPr>
          <a:xfrm>
            <a:off x="484324" y="5054267"/>
            <a:ext cx="6476879" cy="4368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1:17–18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17</a:t>
            </a:r>
            <a:r>
              <a:t> but the latter out of love, knowing that I am appointed for the defense of the gospel. </a:t>
            </a:r>
            <a:r>
              <a:rPr baseline="31999"/>
              <a:t>18</a:t>
            </a:r>
            <a:r>
              <a:t> What then? Only </a:t>
            </a:r>
            <a:r>
              <a:rPr i="1"/>
              <a:t>that</a:t>
            </a:r>
            <a:r>
              <a:t> in every way, whether in pretense or in truth, Christ is preached; and in this I rejoice, yes, and will rejoice.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“Making The Most Out of What We Have”"/>
          <p:cNvSpPr txBox="1"/>
          <p:nvPr/>
        </p:nvSpPr>
        <p:spPr>
          <a:xfrm>
            <a:off x="1019022" y="162829"/>
            <a:ext cx="1096675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“Making The Most Out of What We Have”</a:t>
            </a:r>
          </a:p>
        </p:txBody>
      </p:sp>
      <p:sp>
        <p:nvSpPr>
          <p:cNvPr id="258" name="BENEFITS Of HIS FAITHFULNESS - (19-26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BENEFITS Of HIS FAITHFULNESS - (19-26)</a:t>
            </a:r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Christ magnified in life or death (19-23)…"/>
          <p:cNvSpPr txBox="1"/>
          <p:nvPr/>
        </p:nvSpPr>
        <p:spPr>
          <a:xfrm>
            <a:off x="7260288" y="2399736"/>
            <a:ext cx="5393844" cy="726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9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Christ magnified in life or death</a:t>
            </a:r>
            <a:r>
              <a:t> (19-23)</a:t>
            </a:r>
          </a:p>
          <a:p>
            <a:pPr lvl="1" marL="457200" indent="-228600" algn="l">
              <a:spcBef>
                <a:spcPts val="800"/>
              </a:spcBef>
              <a:buSzPct val="52999"/>
              <a:buBlip>
                <a:blip r:embed="rId4"/>
              </a:buBlip>
              <a:defRPr sz="32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Although Paul was expecting to be delivered from prison, (25,26), there is a good reason to think Paul has more in mind when he speaks here of his deliverance. </a:t>
            </a:r>
          </a:p>
          <a:p>
            <a:pPr lvl="1" marL="457200" indent="-228600" algn="l">
              <a:spcBef>
                <a:spcPts val="800"/>
              </a:spcBef>
              <a:buSzPct val="52999"/>
              <a:buBlip>
                <a:blip r:embed="rId4"/>
              </a:buBlip>
              <a:defRPr sz="32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His earnest expectation and hope was his resurrection and being with Christ — (3:10,11)</a:t>
            </a:r>
          </a:p>
          <a:p>
            <a:pPr lvl="1" marL="457200" indent="-228600" algn="l">
              <a:spcBef>
                <a:spcPts val="800"/>
              </a:spcBef>
              <a:buSzPct val="52999"/>
              <a:buBlip>
                <a:blip r:embed="rId4"/>
              </a:buBlip>
              <a:defRPr sz="32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His primary purpose was to glorify Christ — in life or in death — (1:20; 3:12-4:1) </a:t>
            </a:r>
          </a:p>
        </p:txBody>
      </p:sp>
      <p:sp>
        <p:nvSpPr>
          <p:cNvPr id="261" name="Philippians 1:19–20 (NKJV)…"/>
          <p:cNvSpPr txBox="1"/>
          <p:nvPr/>
        </p:nvSpPr>
        <p:spPr>
          <a:xfrm>
            <a:off x="484324" y="3341267"/>
            <a:ext cx="6476879" cy="5969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1:19–20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19</a:t>
            </a:r>
            <a:r>
              <a:t> For I know that this will turn out for my deliverance through your prayer and the supply of the Spirit of Jesus Christ, </a:t>
            </a:r>
            <a:r>
              <a:rPr baseline="31999"/>
              <a:t>20</a:t>
            </a:r>
            <a:r>
              <a:t> according to my earnest expectation and hope that in nothing I shall be ashamed, but with all boldness, as always, so now also Christ will be magnified in my body, whether by life or by death.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“Making The Most Out of What We Have”"/>
          <p:cNvSpPr txBox="1"/>
          <p:nvPr/>
        </p:nvSpPr>
        <p:spPr>
          <a:xfrm>
            <a:off x="1019022" y="162829"/>
            <a:ext cx="1096675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“Making The Most Out of What We Have”</a:t>
            </a:r>
          </a:p>
        </p:txBody>
      </p:sp>
      <p:sp>
        <p:nvSpPr>
          <p:cNvPr id="264" name="BENEFITS Of HIS FAITHFULNESS - (19-26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BENEFITS Of HIS FAITHFULNESS - (19-26)</a:t>
            </a:r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Christ magnified in life or death (19-23)…"/>
          <p:cNvSpPr txBox="1"/>
          <p:nvPr/>
        </p:nvSpPr>
        <p:spPr>
          <a:xfrm>
            <a:off x="7260288" y="2399736"/>
            <a:ext cx="5393844" cy="726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9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Christ magnified in life or death</a:t>
            </a:r>
            <a:r>
              <a:t> (19-23)</a:t>
            </a:r>
          </a:p>
          <a:p>
            <a:pPr lvl="1" marL="457200" indent="-228600" algn="l">
              <a:spcBef>
                <a:spcPts val="800"/>
              </a:spcBef>
              <a:buSzPct val="52999"/>
              <a:buBlip>
                <a:blip r:embed="rId4"/>
              </a:buBlip>
              <a:defRPr sz="32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Paul’s whole purpose in life, regardless of circumstance, was to serve Christ — (3:7-9; Col. 2:1; 3:1-4; Gal 2:20; 1 Pet 4:2.)</a:t>
            </a:r>
          </a:p>
          <a:p>
            <a:pPr lvl="1" marL="457200" indent="-228600" algn="l">
              <a:spcBef>
                <a:spcPts val="800"/>
              </a:spcBef>
              <a:buSzPct val="52999"/>
              <a:buBlip>
                <a:blip r:embed="rId4"/>
              </a:buBlip>
              <a:defRPr sz="32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Living in this world meant more labor and more fruit — (vs. 24; 1 Cor.  3:5-14)</a:t>
            </a:r>
          </a:p>
          <a:p>
            <a:pPr lvl="1" marL="457200" indent="-228600" algn="l">
              <a:spcBef>
                <a:spcPts val="800"/>
              </a:spcBef>
              <a:buSzPct val="52999"/>
              <a:buBlip>
                <a:blip r:embed="rId4"/>
              </a:buBlip>
              <a:defRPr sz="32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If Paul had a choice between magnifying Jesus in Life or in death - which would he choose? </a:t>
            </a:r>
          </a:p>
        </p:txBody>
      </p:sp>
      <p:sp>
        <p:nvSpPr>
          <p:cNvPr id="267" name="Philippians 1:21–23 (NKJV)…"/>
          <p:cNvSpPr txBox="1"/>
          <p:nvPr/>
        </p:nvSpPr>
        <p:spPr>
          <a:xfrm>
            <a:off x="484324" y="4404985"/>
            <a:ext cx="6476879" cy="490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1:21–23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21</a:t>
            </a:r>
            <a:r>
              <a:t> For to me, to live </a:t>
            </a:r>
            <a:r>
              <a:rPr i="1"/>
              <a:t>is</a:t>
            </a:r>
            <a:r>
              <a:t> Christ, and to die </a:t>
            </a:r>
            <a:r>
              <a:rPr i="1"/>
              <a:t>is</a:t>
            </a:r>
            <a:r>
              <a:t> gain. </a:t>
            </a:r>
            <a:r>
              <a:rPr baseline="31999"/>
              <a:t>22</a:t>
            </a:r>
            <a:r>
              <a:t> But if </a:t>
            </a:r>
            <a:r>
              <a:rPr i="1"/>
              <a:t>I</a:t>
            </a:r>
            <a:r>
              <a:t> live on in the flesh, this </a:t>
            </a:r>
            <a:r>
              <a:rPr i="1"/>
              <a:t>will mean</a:t>
            </a:r>
            <a:r>
              <a:t> fruit from </a:t>
            </a:r>
            <a:r>
              <a:rPr i="1"/>
              <a:t>my</a:t>
            </a:r>
            <a:r>
              <a:t> labor; yet what I shall choose I cannot tell. </a:t>
            </a:r>
            <a:r>
              <a:rPr baseline="31999"/>
              <a:t>23</a:t>
            </a:r>
            <a:r>
              <a:t> For I am hard-pressed between the two, having a desire to depart and be with Christ, </a:t>
            </a:r>
            <a:r>
              <a:rPr i="1"/>
              <a:t>which is</a:t>
            </a:r>
            <a:r>
              <a:t> far better.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“Making The Most Out of What We Have”"/>
          <p:cNvSpPr txBox="1"/>
          <p:nvPr/>
        </p:nvSpPr>
        <p:spPr>
          <a:xfrm>
            <a:off x="1019022" y="162829"/>
            <a:ext cx="1096675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“Making The Most Out of What We Have”</a:t>
            </a:r>
          </a:p>
        </p:txBody>
      </p:sp>
      <p:sp>
        <p:nvSpPr>
          <p:cNvPr id="270" name="BENEFITS Of HIS FAITHFULNESS - (19-26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BENEFITS Of HIS FAITHFULNESS - (19-26)</a:t>
            </a: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Brethren’s well being in mind (24-26)…"/>
          <p:cNvSpPr txBox="1"/>
          <p:nvPr/>
        </p:nvSpPr>
        <p:spPr>
          <a:xfrm>
            <a:off x="7260288" y="2399736"/>
            <a:ext cx="5393844" cy="713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Brethren’s well being in mind </a:t>
            </a:r>
            <a:r>
              <a:t>(24-26)</a:t>
            </a:r>
          </a:p>
          <a:p>
            <a:pPr lvl="1" marL="457200" indent="-228600" algn="l">
              <a:spcBef>
                <a:spcPts val="800"/>
              </a:spcBef>
              <a:buSzPct val="52999"/>
              <a:buBlip>
                <a:blip r:embed="rId4"/>
              </a:buBlip>
              <a:defRPr sz="32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Paul’s selfless attitude is revealed here by his placing his friends’ needs above his own desires. — (2:1-4)</a:t>
            </a:r>
          </a:p>
          <a:p>
            <a:pPr lvl="1" marL="457200" indent="-228600" algn="l">
              <a:spcBef>
                <a:spcPts val="800"/>
              </a:spcBef>
              <a:buSzPct val="52999"/>
              <a:buBlip>
                <a:blip r:embed="rId4"/>
              </a:buBlip>
              <a:defRPr sz="32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Paul knew that if the Lord allowed him to continue in the flesh, he would be of great benefit to the church — (Acts 20:29-31)</a:t>
            </a:r>
          </a:p>
          <a:p>
            <a:pPr lvl="1" marL="457200" indent="-228600" algn="l">
              <a:spcBef>
                <a:spcPts val="800"/>
              </a:spcBef>
              <a:buSzPct val="52999"/>
              <a:buBlip>
                <a:blip r:embed="rId4"/>
              </a:buBlip>
              <a:defRPr sz="32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Paul’s return would be a cause of great rejoicing - but mostly a source of edification.</a:t>
            </a:r>
          </a:p>
        </p:txBody>
      </p:sp>
      <p:sp>
        <p:nvSpPr>
          <p:cNvPr id="273" name="Philippians 1:24–26 (NKJV)…"/>
          <p:cNvSpPr txBox="1"/>
          <p:nvPr/>
        </p:nvSpPr>
        <p:spPr>
          <a:xfrm>
            <a:off x="484324" y="3907662"/>
            <a:ext cx="6476879" cy="543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1:24–26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24</a:t>
            </a:r>
            <a:r>
              <a:t> Nevertheless to remain in the flesh </a:t>
            </a:r>
            <a:r>
              <a:rPr i="1"/>
              <a:t>is</a:t>
            </a:r>
            <a:r>
              <a:t> more needful for you. </a:t>
            </a:r>
            <a:r>
              <a:rPr baseline="31999"/>
              <a:t>25</a:t>
            </a:r>
            <a:r>
              <a:t> And being confident of this, I know that I shall remain and continue with you all for your progress and joy of faith, </a:t>
            </a:r>
            <a:r>
              <a:rPr baseline="31999"/>
              <a:t>26</a:t>
            </a:r>
            <a:r>
              <a:t> that your rejoicing for me may be more abundant in Jesus Christ by my coming to you again.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76" name="“Making The Most Out of What We Have”"/>
          <p:cNvSpPr txBox="1"/>
          <p:nvPr/>
        </p:nvSpPr>
        <p:spPr>
          <a:xfrm>
            <a:off x="427913" y="277944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“Making The Most Out of What We Have”</a:t>
            </a:r>
          </a:p>
        </p:txBody>
      </p:sp>
      <p:sp>
        <p:nvSpPr>
          <p:cNvPr id="277" name="We cannot control what happens to us, but we can control our response to what happens to us!…"/>
          <p:cNvSpPr txBox="1"/>
          <p:nvPr/>
        </p:nvSpPr>
        <p:spPr>
          <a:xfrm>
            <a:off x="355281" y="1615911"/>
            <a:ext cx="6930319" cy="7696201"/>
          </a:xfrm>
          <a:prstGeom prst="rect">
            <a:avLst/>
          </a:prstGeom>
          <a:solidFill>
            <a:srgbClr val="9A9671">
              <a:alpha val="63904"/>
            </a:srgbClr>
          </a:solid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We cannot control what happens to us, but we can control our response to what happens to us!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If we focus on the “BAD” we will lose sight of the “GOOD!”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God can use “BAD” things To accomplish “GOOD” things!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 1"/>
          <p:cNvSpPr/>
          <p:nvPr/>
        </p:nvSpPr>
        <p:spPr>
          <a:xfrm>
            <a:off x="-1" y="-1"/>
            <a:ext cx="13004801" cy="9753601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82" name="Charts by Don McClain…" descr="Charts by Don McClain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4433" y="6212922"/>
            <a:ext cx="13273666" cy="3482849"/>
          </a:xfrm>
          <a:prstGeom prst="rect">
            <a:avLst/>
          </a:prstGeom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</p:pic>
      <p:sp>
        <p:nvSpPr>
          <p:cNvPr id="283" name="Philippians — Joy No Matter What"/>
          <p:cNvSpPr txBox="1"/>
          <p:nvPr/>
        </p:nvSpPr>
        <p:spPr>
          <a:xfrm>
            <a:off x="294946" y="283664"/>
            <a:ext cx="12414908" cy="853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cap="all" sz="5100">
                <a:solidFill>
                  <a:srgbClr val="C0BD95"/>
                </a:solidFill>
                <a:effectLst>
                  <a:outerShdw sx="100000" sy="100000" kx="0" ky="0" algn="b" rotWithShape="0" blurRad="50800" dist="63500" dir="201276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Philippians </a:t>
            </a:r>
            <a:r>
              <a:rPr b="0">
                <a:solidFill>
                  <a:srgbClr val="78AAB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—</a:t>
            </a:r>
            <a:r>
              <a:rPr>
                <a:solidFill>
                  <a:srgbClr val="78AAB3"/>
                </a:solidFill>
              </a:rPr>
              <a:t> </a:t>
            </a:r>
            <a:r>
              <a:rPr b="0">
                <a:solidFill>
                  <a:srgbClr val="78AAB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Joy No Matter What</a:t>
            </a:r>
          </a:p>
        </p:txBody>
      </p:sp>
      <p:sp>
        <p:nvSpPr>
          <p:cNvPr id="284" name="“Making The Most Out of What We Have”"/>
          <p:cNvSpPr txBox="1"/>
          <p:nvPr/>
        </p:nvSpPr>
        <p:spPr>
          <a:xfrm>
            <a:off x="427913" y="1383106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“Making The Most Out of What We Have”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631" t="0" r="21631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5" name="Philippians…"/>
          <p:cNvSpPr txBox="1"/>
          <p:nvPr/>
        </p:nvSpPr>
        <p:spPr>
          <a:xfrm>
            <a:off x="1999022" y="293508"/>
            <a:ext cx="11000731" cy="307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cap="all" sz="11600">
                <a:solidFill>
                  <a:srgbClr val="C0BD95"/>
                </a:solidFill>
                <a:effectLst>
                  <a:outerShdw sx="100000" sy="100000" kx="0" ky="0" algn="b" rotWithShape="0" blurRad="50800" dist="63500" dir="201276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Philippians</a:t>
            </a:r>
          </a:p>
          <a:p>
            <a:pPr>
              <a:defRPr sz="8800">
                <a:solidFill>
                  <a:srgbClr val="9CCED5"/>
                </a:solidFill>
                <a:effectLst>
                  <a:outerShdw sx="100000" sy="100000" kx="0" ky="0" algn="b" rotWithShape="0" blurRad="50800" dist="63500" dir="2012766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Joy No Matter What</a:t>
            </a:r>
          </a:p>
        </p:txBody>
      </p:sp>
      <p:sp>
        <p:nvSpPr>
          <p:cNvPr id="206" name="Introduction To The Book of Philippians"/>
          <p:cNvSpPr txBox="1"/>
          <p:nvPr/>
        </p:nvSpPr>
        <p:spPr>
          <a:xfrm>
            <a:off x="4172382" y="3285575"/>
            <a:ext cx="7112497" cy="622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99389" dir="5400000">
              <a:srgbClr val="000000">
                <a:alpha val="9883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Introduction To The Book of Philippians</a:t>
            </a:r>
          </a:p>
        </p:txBody>
      </p:sp>
      <p:sp>
        <p:nvSpPr>
          <p:cNvPr id="207" name="Those IN CHRIST can HAVE TRUE JOY &amp; PEACE:…"/>
          <p:cNvSpPr txBox="1"/>
          <p:nvPr/>
        </p:nvSpPr>
        <p:spPr>
          <a:xfrm>
            <a:off x="2994410" y="4090913"/>
            <a:ext cx="9707490" cy="5461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5400000">
              <a:srgbClr val="000000">
                <a:alpha val="9895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199" indent="-457199" algn="l">
              <a:spcBef>
                <a:spcPts val="1400"/>
              </a:spcBef>
              <a:buSzPct val="74000"/>
              <a:buBlip>
                <a:blip r:embed="rId3"/>
              </a:buBlip>
              <a:defRPr sz="49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Those IN CHRIST can HAVE TRUE JOY &amp; PEACE: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lvl="1" marL="685799" indent="-457199" algn="l">
              <a:spcBef>
                <a:spcPts val="1400"/>
              </a:spcBef>
              <a:buSzPct val="74000"/>
              <a:buBlip>
                <a:blip r:embed="rId3"/>
              </a:buBlip>
              <a:defRPr sz="49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Regardless of our past - (our sins or what others have done to us)</a:t>
            </a:r>
          </a:p>
          <a:p>
            <a:pPr lvl="1" marL="685799" indent="-457199" algn="l">
              <a:spcBef>
                <a:spcPts val="1400"/>
              </a:spcBef>
              <a:buSzPct val="74000"/>
              <a:buBlip>
                <a:blip r:embed="rId3"/>
              </a:buBlip>
              <a:defRPr sz="49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Regardless of our circumstances - (Our physical or material condition or how others are mistreating us)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2 Corinthians 4:7–15 (NKJV)…"/>
          <p:cNvSpPr txBox="1"/>
          <p:nvPr/>
        </p:nvSpPr>
        <p:spPr>
          <a:xfrm>
            <a:off x="357297" y="394293"/>
            <a:ext cx="12290206" cy="9017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 Corinthians 4:7–15 (NKJV)</a:t>
            </a:r>
          </a:p>
          <a:p>
            <a:pPr defTabSz="457200">
              <a:spcBef>
                <a:spcPts val="800"/>
              </a:spcBef>
              <a:defRPr sz="46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7</a:t>
            </a:r>
            <a:r>
              <a:t> But we have this treasure in earthen vessels, that the excellence of the power may be of God and not of us. </a:t>
            </a:r>
            <a:r>
              <a:rPr baseline="31999"/>
              <a:t>8</a:t>
            </a:r>
            <a:r>
              <a:t> We are hard-pressed on every side, yet not crushed; </a:t>
            </a:r>
            <a:r>
              <a:rPr i="1"/>
              <a:t>we are</a:t>
            </a:r>
            <a:r>
              <a:t> perplexed, but not in despair; </a:t>
            </a:r>
            <a:r>
              <a:rPr baseline="31999"/>
              <a:t>9</a:t>
            </a:r>
            <a:r>
              <a:t> persecuted, but not forsaken; struck down, but not destroyed—</a:t>
            </a:r>
            <a:r>
              <a:rPr baseline="31999"/>
              <a:t>10</a:t>
            </a:r>
            <a:r>
              <a:t> always carrying about in the body the dying of the Lord Jesus, that the life of Jesus also may be manifested in our body. </a:t>
            </a:r>
            <a:r>
              <a:rPr baseline="31999"/>
              <a:t>11</a:t>
            </a:r>
            <a:r>
              <a:t> For we who live are always delivered to death for Jesus’ sake, that the life of Jesus also may be manifested in our mortal flesh.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2 Corinthians 4:7–15 (NKJV)…"/>
          <p:cNvSpPr txBox="1"/>
          <p:nvPr/>
        </p:nvSpPr>
        <p:spPr>
          <a:xfrm>
            <a:off x="357297" y="394293"/>
            <a:ext cx="12290206" cy="869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 Corinthians 4:7–15 (NKJV)</a:t>
            </a:r>
          </a:p>
          <a:p>
            <a:pPr defTabSz="457200">
              <a:spcBef>
                <a:spcPts val="800"/>
              </a:spcBef>
              <a:defRPr sz="48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12</a:t>
            </a:r>
            <a:r>
              <a:t> So then death is working in us, but life in you. </a:t>
            </a:r>
            <a:r>
              <a:rPr baseline="31999"/>
              <a:t>13</a:t>
            </a:r>
            <a:r>
              <a:t> And since we have the same spirit of faith, according to what is written, </a:t>
            </a:r>
            <a:r>
              <a:rPr i="1"/>
              <a:t>“I believed and therefore I spoke,”</a:t>
            </a:r>
            <a:r>
              <a:t> we also believe and therefore speak, </a:t>
            </a:r>
            <a:r>
              <a:rPr baseline="31999"/>
              <a:t>14</a:t>
            </a:r>
            <a:r>
              <a:t> knowing that He who raised up the Lord Jesus will also raise us up with Jesus, and will present </a:t>
            </a:r>
            <a:r>
              <a:rPr i="1"/>
              <a:t>us</a:t>
            </a:r>
            <a:r>
              <a:t> with you. </a:t>
            </a:r>
            <a:r>
              <a:rPr baseline="31999"/>
              <a:t>15</a:t>
            </a:r>
            <a:r>
              <a:t> For all things </a:t>
            </a:r>
            <a:r>
              <a:rPr i="1"/>
              <a:t>are</a:t>
            </a:r>
            <a:r>
              <a:t> for your sakes, that grace, having spread through the many, may cause thanksgiving to abound to the glory of God.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0" name="“Making The Most Out of What We Have”"/>
          <p:cNvSpPr txBox="1"/>
          <p:nvPr/>
        </p:nvSpPr>
        <p:spPr>
          <a:xfrm>
            <a:off x="427913" y="277944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“Making The Most Out of What We Have”</a:t>
            </a:r>
          </a:p>
        </p:txBody>
      </p:sp>
      <p:sp>
        <p:nvSpPr>
          <p:cNvPr id="211" name="We cannot control what happens to us, but we can control our response to what happens to us!…"/>
          <p:cNvSpPr txBox="1"/>
          <p:nvPr/>
        </p:nvSpPr>
        <p:spPr>
          <a:xfrm>
            <a:off x="355281" y="1615911"/>
            <a:ext cx="6930319" cy="7696201"/>
          </a:xfrm>
          <a:prstGeom prst="rect">
            <a:avLst/>
          </a:prstGeom>
          <a:solidFill>
            <a:srgbClr val="9A9671">
              <a:alpha val="63904"/>
            </a:srgbClr>
          </a:solid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We cannot control what happens to us, but we can control our response to what happens to us!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If we focus on the “BAD” we will lose sight of the “GOOD!”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God can use “BAD” things To accomplish “GOOD” things!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hilippians 1:12–26 (NKJV)…"/>
          <p:cNvSpPr txBox="1"/>
          <p:nvPr/>
        </p:nvSpPr>
        <p:spPr>
          <a:xfrm>
            <a:off x="357297" y="394293"/>
            <a:ext cx="12290206" cy="864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1:12–26 (NKJV)</a:t>
            </a:r>
          </a:p>
          <a:p>
            <a:pPr defTabSz="457200">
              <a:spcBef>
                <a:spcPts val="800"/>
              </a:spcBef>
              <a:defRPr sz="5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12</a:t>
            </a:r>
            <a:r>
              <a:t> But I want you to know, brethren, that the things </a:t>
            </a:r>
            <a:r>
              <a:rPr i="1"/>
              <a:t>which happened</a:t>
            </a:r>
            <a:r>
              <a:t> to me have actually turned out for the furtherance of the gospel, </a:t>
            </a:r>
            <a:r>
              <a:rPr baseline="31999"/>
              <a:t>13</a:t>
            </a:r>
            <a:r>
              <a:t> so that it has become evident to the whole palace guard, and to all the rest, that my chains are in Christ; </a:t>
            </a:r>
            <a:r>
              <a:rPr baseline="31999"/>
              <a:t>14</a:t>
            </a:r>
            <a:r>
              <a:t> and most of the brethren in the Lord, having become confident by my chains, are much more bold to speak the word without fear.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hilippians 1:12–26 (NKJV)…"/>
          <p:cNvSpPr txBox="1"/>
          <p:nvPr/>
        </p:nvSpPr>
        <p:spPr>
          <a:xfrm>
            <a:off x="357297" y="394293"/>
            <a:ext cx="12290206" cy="9080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1:12–26 (NKJV)</a:t>
            </a:r>
          </a:p>
          <a:p>
            <a:pPr defTabSz="457200">
              <a:spcBef>
                <a:spcPts val="800"/>
              </a:spcBef>
              <a:defRPr sz="51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15</a:t>
            </a:r>
            <a:r>
              <a:t> Some indeed preach Christ even from envy and strife, and some also from goodwill: </a:t>
            </a:r>
            <a:r>
              <a:rPr baseline="31999"/>
              <a:t>16</a:t>
            </a:r>
            <a:r>
              <a:t> The former preach Christ from selfish ambition, not sincerely, supposing to add affliction to my chains; </a:t>
            </a:r>
            <a:r>
              <a:rPr baseline="31999"/>
              <a:t>17</a:t>
            </a:r>
            <a:r>
              <a:t> but the latter out of love, knowing that I am appointed for the defense of the gospel. </a:t>
            </a:r>
            <a:r>
              <a:rPr baseline="31999"/>
              <a:t>18</a:t>
            </a:r>
            <a:r>
              <a:t> What then? Only </a:t>
            </a:r>
            <a:r>
              <a:rPr i="1"/>
              <a:t>that</a:t>
            </a:r>
            <a:r>
              <a:t> in every way, whether in pretense or in truth, Christ is preached; and in this I rejoice, yes, and will rejoice.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hilippians 1:12–26 (NKJV)…"/>
          <p:cNvSpPr txBox="1"/>
          <p:nvPr/>
        </p:nvSpPr>
        <p:spPr>
          <a:xfrm>
            <a:off x="357297" y="394293"/>
            <a:ext cx="12290206" cy="864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1:12–26 (NKJV)</a:t>
            </a:r>
          </a:p>
          <a:p>
            <a:pPr defTabSz="457200">
              <a:spcBef>
                <a:spcPts val="800"/>
              </a:spcBef>
              <a:defRPr sz="5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19</a:t>
            </a:r>
            <a:r>
              <a:t> For I know that this will turn out for my deliverance through your prayer and the supply of the Spirit of Jesus Christ, </a:t>
            </a:r>
            <a:r>
              <a:rPr baseline="31999"/>
              <a:t>20</a:t>
            </a:r>
            <a:r>
              <a:t> according to my earnest expectation and hope that in nothing I shall be ashamed, but with all boldness, as always, so now also Christ will be magnified in my body, whether by life or by death. </a:t>
            </a:r>
            <a:r>
              <a:rPr baseline="31999"/>
              <a:t>21</a:t>
            </a:r>
            <a:r>
              <a:t> For to me, to live </a:t>
            </a:r>
            <a:r>
              <a:rPr i="1"/>
              <a:t>is</a:t>
            </a:r>
            <a:r>
              <a:t> Christ, and to die </a:t>
            </a:r>
            <a:r>
              <a:rPr i="1"/>
              <a:t>is</a:t>
            </a:r>
            <a:r>
              <a:t> gain.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hilippians 1:12–26 (NKJV)…"/>
          <p:cNvSpPr txBox="1"/>
          <p:nvPr/>
        </p:nvSpPr>
        <p:spPr>
          <a:xfrm>
            <a:off x="357297" y="394293"/>
            <a:ext cx="12290206" cy="9156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1:12–26 (NKJV)</a:t>
            </a:r>
          </a:p>
          <a:p>
            <a:pPr defTabSz="457200">
              <a:spcBef>
                <a:spcPts val="800"/>
              </a:spcBef>
              <a:defRPr sz="47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22</a:t>
            </a:r>
            <a:r>
              <a:t> But if </a:t>
            </a:r>
            <a:r>
              <a:rPr i="1"/>
              <a:t>I</a:t>
            </a:r>
            <a:r>
              <a:t> live on in the flesh, this </a:t>
            </a:r>
            <a:r>
              <a:rPr i="1"/>
              <a:t>will mean</a:t>
            </a:r>
            <a:r>
              <a:t> fruit from </a:t>
            </a:r>
            <a:r>
              <a:rPr i="1"/>
              <a:t>my</a:t>
            </a:r>
            <a:r>
              <a:t> labor; yet what I shall choose I cannot tell. </a:t>
            </a:r>
            <a:r>
              <a:rPr baseline="31999"/>
              <a:t>23</a:t>
            </a:r>
            <a:r>
              <a:t> For I am hard-pressed between the two, having a desire to depart and be with Christ, </a:t>
            </a:r>
            <a:r>
              <a:rPr i="1"/>
              <a:t>which is</a:t>
            </a:r>
            <a:r>
              <a:t> far better. </a:t>
            </a:r>
            <a:r>
              <a:rPr baseline="31999"/>
              <a:t>24</a:t>
            </a:r>
            <a:r>
              <a:t> Nevertheless to remain in the flesh </a:t>
            </a:r>
            <a:r>
              <a:rPr i="1"/>
              <a:t>is</a:t>
            </a:r>
            <a:r>
              <a:t> more needful for you. </a:t>
            </a:r>
            <a:r>
              <a:rPr baseline="31999"/>
              <a:t>25</a:t>
            </a:r>
            <a:r>
              <a:t> And being confident of this, I know that I shall remain and continue with you all for your progress and joy of faith, </a:t>
            </a:r>
            <a:r>
              <a:rPr baseline="31999"/>
              <a:t>26</a:t>
            </a:r>
            <a:r>
              <a:t> that your rejoicing for me may be more abundant in Jesus Christ by my coming to you again.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“Making The Most Out of What We Have”"/>
          <p:cNvSpPr txBox="1"/>
          <p:nvPr/>
        </p:nvSpPr>
        <p:spPr>
          <a:xfrm>
            <a:off x="1019022" y="162829"/>
            <a:ext cx="1096675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“Making The Most Out of What We Have”</a:t>
            </a:r>
          </a:p>
        </p:txBody>
      </p:sp>
      <p:sp>
        <p:nvSpPr>
          <p:cNvPr id="222" name="BENEFITS Of HIS IMPRISONMENT - (12-18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BENEFITS Of HIS IMPRISONMENT - (12-18)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he progress of the gospel (12)…"/>
          <p:cNvSpPr txBox="1"/>
          <p:nvPr/>
        </p:nvSpPr>
        <p:spPr>
          <a:xfrm>
            <a:off x="7260288" y="2399736"/>
            <a:ext cx="5393844" cy="716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41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The progress of the gospel</a:t>
            </a:r>
            <a:r>
              <a:t> (12)</a:t>
            </a:r>
          </a:p>
          <a:p>
            <a:pPr lvl="1" marL="457200" indent="-228600" algn="l">
              <a:spcBef>
                <a:spcPts val="1400"/>
              </a:spcBef>
              <a:buSzPct val="52999"/>
              <a:buBlip>
                <a:blip r:embed="rId4"/>
              </a:buBlip>
              <a:defRPr sz="33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Most would think persecution &amp; imprisonment would slow down the spreading of the gospel - but that was NOT the case - Ac. 8:4; 11:19–21; 16:20-34</a:t>
            </a:r>
          </a:p>
          <a:p>
            <a:pPr lvl="1" marL="457200" indent="-228600" algn="l">
              <a:spcBef>
                <a:spcPts val="1400"/>
              </a:spcBef>
              <a:buSzPct val="52999"/>
              <a:buBlip>
                <a:blip r:embed="rId4"/>
              </a:buBlip>
              <a:defRPr sz="33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gospel could not be chained - 2 Tim 2:9</a:t>
            </a:r>
          </a:p>
          <a:p>
            <a:pPr lvl="1" marL="457200" indent="-228600" algn="l">
              <a:spcBef>
                <a:spcPts val="1400"/>
              </a:spcBef>
              <a:buSzPct val="52999"/>
              <a:buBlip>
                <a:blip r:embed="rId4"/>
              </a:buBlip>
              <a:defRPr sz="33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Note Paul’s CHOSEN perspective - Ro 8:31-39; Phili. 4:11-13</a:t>
            </a:r>
          </a:p>
        </p:txBody>
      </p:sp>
      <p:sp>
        <p:nvSpPr>
          <p:cNvPr id="225" name="Philippians 1:12 (NKJV)…"/>
          <p:cNvSpPr txBox="1"/>
          <p:nvPr/>
        </p:nvSpPr>
        <p:spPr>
          <a:xfrm>
            <a:off x="555394" y="5510147"/>
            <a:ext cx="6334740" cy="3302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1:12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12</a:t>
            </a:r>
            <a:r>
              <a:t> But I want you to know, brethren, that the things </a:t>
            </a:r>
            <a:r>
              <a:rPr i="1"/>
              <a:t>which happened</a:t>
            </a:r>
            <a:r>
              <a:t> to me have actually turned out for the furtherance of the gospel,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“Making The Most Out of What We Have”"/>
          <p:cNvSpPr txBox="1"/>
          <p:nvPr/>
        </p:nvSpPr>
        <p:spPr>
          <a:xfrm>
            <a:off x="1019022" y="162829"/>
            <a:ext cx="1096675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“Making The Most Out of What We Have”</a:t>
            </a:r>
          </a:p>
        </p:txBody>
      </p:sp>
      <p:sp>
        <p:nvSpPr>
          <p:cNvPr id="228" name="BENEFITS Of HIS IMPRISONMENT - (12-18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BENEFITS Of HIS IMPRISONMENT - (12-18)</a:t>
            </a:r>
          </a:p>
        </p:txBody>
      </p:sp>
      <p:pic>
        <p:nvPicPr>
          <p:cNvPr id="22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The Influence of the gospel (13,14)…"/>
          <p:cNvSpPr txBox="1"/>
          <p:nvPr/>
        </p:nvSpPr>
        <p:spPr>
          <a:xfrm>
            <a:off x="7260288" y="2399736"/>
            <a:ext cx="5393844" cy="684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41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The Influence of the gospel</a:t>
            </a:r>
            <a:r>
              <a:t> (13,14)</a:t>
            </a:r>
          </a:p>
          <a:p>
            <a:pPr lvl="1" marL="457200" indent="-228600" algn="l">
              <a:spcBef>
                <a:spcPts val="1400"/>
              </a:spcBef>
              <a:buSzPct val="52999"/>
              <a:buBlip>
                <a:blip r:embed="rId4"/>
              </a:buBlip>
              <a:defRPr sz="32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gospel was made known to "the whole palace guard” — [(praitōriō) likely praetorian guards, Roman soldiers] — (4:22)</a:t>
            </a:r>
          </a:p>
          <a:p>
            <a:pPr lvl="1" marL="457200" indent="-228600" algn="l">
              <a:spcBef>
                <a:spcPts val="1400"/>
              </a:spcBef>
              <a:buSzPct val="52999"/>
              <a:buBlip>
                <a:blip r:embed="rId4"/>
              </a:buBlip>
              <a:defRPr sz="32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Paul was guarded at all times, so when Paul taught those who came to him, these guards heard what he said — (Acts 28:30; 16:25; Ep. 3:13; 6:19, 20; Col. 4:3,4.)</a:t>
            </a:r>
          </a:p>
        </p:txBody>
      </p:sp>
      <p:sp>
        <p:nvSpPr>
          <p:cNvPr id="231" name="Philippians 1:13 (NKJV)…"/>
          <p:cNvSpPr txBox="1"/>
          <p:nvPr/>
        </p:nvSpPr>
        <p:spPr>
          <a:xfrm>
            <a:off x="555394" y="5510147"/>
            <a:ext cx="6334740" cy="276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1:13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13</a:t>
            </a:r>
            <a:r>
              <a:t> so that it has become evident to the whole palace guard, and to all the rest, that my chains are in Christ;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0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