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p:nvPr>
            <p:ph type="sldImg"/>
          </p:nvPr>
        </p:nvSpPr>
        <p:spPr>
          <a:xfrm>
            <a:off x="1143000" y="685800"/>
            <a:ext cx="4572000" cy="3429000"/>
          </a:xfrm>
          <a:prstGeom prst="rect">
            <a:avLst/>
          </a:prstGeom>
        </p:spPr>
        <p:txBody>
          <a:bodyPr/>
          <a:lstStyle/>
          <a:p>
            <a:pPr/>
          </a:p>
        </p:txBody>
      </p:sp>
      <p:sp>
        <p:nvSpPr>
          <p:cNvPr id="249" name="Shape 2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sto·i·cism ˈstōəˌsizəm/ noun: </a:t>
            </a:r>
          </a:p>
          <a:p>
            <a:pPr/>
            <a:r>
              <a:t>1. the endurance of pain or hardship without a display of feelings and without complaint.</a:t>
            </a:r>
          </a:p>
          <a:p>
            <a:pPr/>
            <a:r>
              <a:t>synonyms: - - patience, forbearance, resignation, fortitude, endurance, acceptance, tolerance, phlegm "she accepted her sufferings with remarkable stoicism” - -  antonyms: intolerance</a:t>
            </a:r>
          </a:p>
          <a:p>
            <a:pPr/>
            <a:r>
              <a:t>2.  an ancient Greek school of philosophy founded at Athens by Zeno of Citium. The school taught that virtue, the highest good, is based on knowledge, and that the wise live in harmony with the divine Reason (also identified with Fate and Providence) that governs nature, and are indifferent to the vicissitudes of fortune and to pleasure and pain.</a:t>
            </a:r>
          </a:p>
          <a:p>
            <a:pPr/>
          </a:p>
          <a:p>
            <a:pPr/>
            <a:r>
              <a:t>Ep·i·cu·re·an·ism - noun: Epicureanism</a:t>
            </a:r>
          </a:p>
          <a:p>
            <a:pPr/>
            <a:r>
              <a:t>an ancient school of philosophy founded in Athens by Epicurus. The school rejected determinism and advocated hedonism (pleasure as the highest good), but of a restrained kind: mental pleasure was regarded more highly than physical, and the ultimate pleasure was held to be freedom from anxiety and mental pain, especially that arising from needless fear of death and of the gods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FFFFB5"/>
            </a:gs>
            <a:gs pos="100000">
              <a:srgbClr val="FFFFDA"/>
            </a:gs>
          </a:gsLst>
          <a:path path="circle">
            <a:fillToRect l="50000" t="50000" r="50000" b="50000"/>
          </a:path>
        </a:gradFill>
      </p:bgPr>
    </p:bg>
    <p:spTree>
      <p:nvGrpSpPr>
        <p:cNvPr id="1" name=""/>
        <p:cNvGrpSpPr/>
        <p:nvPr/>
      </p:nvGrpSpPr>
      <p:grpSpPr>
        <a:xfrm>
          <a:off x="0" y="0"/>
          <a:ext cx="0" cy="0"/>
          <a:chOff x="0" y="0"/>
          <a:chExt cx="0" cy="0"/>
        </a:xfrm>
      </p:grpSpPr>
      <p:sp>
        <p:nvSpPr>
          <p:cNvPr id="124"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31"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 name="Slide Number"/>
          <p:cNvSpPr txBox="1"/>
          <p:nvPr>
            <p:ph type="sldNum" sz="quarter" idx="2"/>
          </p:nvPr>
        </p:nvSpPr>
        <p:spPr>
          <a:xfrm>
            <a:off x="6363970" y="8156786"/>
            <a:ext cx="270087" cy="282788"/>
          </a:xfrm>
          <a:prstGeom prst="rect">
            <a:avLst/>
          </a:pr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45" name="Title Text"/>
          <p:cNvSpPr txBox="1"/>
          <p:nvPr>
            <p:ph type="title"/>
          </p:nvPr>
        </p:nvSpPr>
        <p:spPr>
          <a:xfrm>
            <a:off x="975359" y="3029937"/>
            <a:ext cx="11054082" cy="2090704"/>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46" name="Body Level One…"/>
          <p:cNvSpPr txBox="1"/>
          <p:nvPr>
            <p:ph type="body" sz="quarter" idx="1"/>
          </p:nvPr>
        </p:nvSpPr>
        <p:spPr>
          <a:xfrm>
            <a:off x="1950719" y="5527040"/>
            <a:ext cx="9103362"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54"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55"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6"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63"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64" name="Body Level One…"/>
          <p:cNvSpPr txBox="1"/>
          <p:nvPr>
            <p:ph type="body" sz="half" idx="1"/>
          </p:nvPr>
        </p:nvSpPr>
        <p:spPr>
          <a:xfrm>
            <a:off x="650239" y="2275839"/>
            <a:ext cx="5743788"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72" name="image.png" descr="image.png"/>
          <p:cNvPicPr>
            <a:picLocks noChangeAspect="1"/>
          </p:cNvPicPr>
          <p:nvPr/>
        </p:nvPicPr>
        <p:blipFill>
          <a:blip r:embed="rId2">
            <a:extLst/>
          </a:blip>
          <a:stretch>
            <a:fillRect/>
          </a:stretch>
        </p:blipFill>
        <p:spPr>
          <a:xfrm>
            <a:off x="-1" y="-54187"/>
            <a:ext cx="13004802" cy="9864232"/>
          </a:xfrm>
          <a:prstGeom prst="rect">
            <a:avLst/>
          </a:prstGeom>
          <a:ln w="12700">
            <a:miter lim="400000"/>
          </a:ln>
        </p:spPr>
      </p:pic>
      <p:sp>
        <p:nvSpPr>
          <p:cNvPr id="173"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80" name="image.png" descr="image.png"/>
          <p:cNvPicPr>
            <a:picLocks noChangeAspect="1"/>
          </p:cNvPicPr>
          <p:nvPr/>
        </p:nvPicPr>
        <p:blipFill>
          <a:blip r:embed="rId2">
            <a:extLst/>
          </a:blip>
          <a:stretch>
            <a:fillRect/>
          </a:stretch>
        </p:blipFill>
        <p:spPr>
          <a:xfrm>
            <a:off x="-1" y="-54187"/>
            <a:ext cx="13004802" cy="9864232"/>
          </a:xfrm>
          <a:prstGeom prst="rect">
            <a:avLst/>
          </a:prstGeom>
          <a:ln w="12700">
            <a:miter lim="400000"/>
          </a:ln>
        </p:spPr>
      </p:pic>
      <p:sp>
        <p:nvSpPr>
          <p:cNvPr id="181"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82"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1"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92"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9"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6"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14"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15"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16"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24"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2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2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33"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4"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1"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2"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5.png"/><Relationship Id="rId5"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5.png"/><Relationship Id="rId5"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6.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6.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6.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6.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5.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png"/><Relationship Id="rId7"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6.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6.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6.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 Id="rId3" Type="http://schemas.openxmlformats.org/officeDocument/2006/relationships/image" Target="../media/image6.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5.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hyperlink" Target="http://" TargetMode="External"/><Relationship Id="rId7" Type="http://schemas.openxmlformats.org/officeDocument/2006/relationships/hyperlink" Target="http://w65stchurchofchrist.org/coc/sermons/"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7.tif"/><Relationship Id="rId4" Type="http://schemas.openxmlformats.org/officeDocument/2006/relationships/image" Target="../media/image5.png"/><Relationship Id="rId5"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7.tif"/><Relationship Id="rId4"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tif"/><Relationship Id="rId4" Type="http://schemas.openxmlformats.org/officeDocument/2006/relationships/image" Target="../media/image5.png"/><Relationship Id="rId5" Type="http://schemas.openxmlformats.org/officeDocument/2006/relationships/image" Target="../media/image7.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5.png"/><Relationship Id="rId4" Type="http://schemas.openxmlformats.org/officeDocument/2006/relationships/image" Target="../media/image7.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6.tif"/><Relationship Id="rId9"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 Id="rId3"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Image" descr="Image"/>
          <p:cNvPicPr>
            <a:picLocks noChangeAspect="0"/>
          </p:cNvPicPr>
          <p:nvPr/>
        </p:nvPicPr>
        <p:blipFill>
          <a:blip r:embed="rId2">
            <a:extLst/>
          </a:blip>
          <a:srcRect l="0" t="0" r="0" b="94097"/>
          <a:stretch>
            <a:fillRect/>
          </a:stretch>
        </p:blipFill>
        <p:spPr>
          <a:xfrm>
            <a:off x="-1" y="34518"/>
            <a:ext cx="13004801" cy="249965"/>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52" name="Image" descr="Image"/>
          <p:cNvPicPr>
            <a:picLocks noChangeAspect="0"/>
          </p:cNvPicPr>
          <p:nvPr/>
        </p:nvPicPr>
        <p:blipFill>
          <a:blip r:embed="rId2">
            <a:extLst/>
          </a:blip>
          <a:srcRect l="0" t="36312" r="0" b="36312"/>
          <a:stretch>
            <a:fillRect/>
          </a:stretch>
        </p:blipFill>
        <p:spPr>
          <a:xfrm>
            <a:off x="-1" y="9102382"/>
            <a:ext cx="13004801" cy="640398"/>
          </a:xfrm>
          <a:prstGeom prst="rect">
            <a:avLst/>
          </a:prstGeom>
          <a:ln w="12700">
            <a:miter lim="400000"/>
          </a:ln>
          <a:effectLst>
            <a:outerShdw sx="100000" sy="100000" kx="0" ky="0" algn="b" rotWithShape="0" blurRad="152400" dist="92376" dir="15985748">
              <a:srgbClr val="000000">
                <a:alpha val="99822"/>
              </a:srgbClr>
            </a:outerShdw>
          </a:effectLst>
        </p:spPr>
      </p:pic>
      <p:pic>
        <p:nvPicPr>
          <p:cNvPr id="253" name="Image" descr="Image"/>
          <p:cNvPicPr>
            <a:picLocks noChangeAspect="0"/>
          </p:cNvPicPr>
          <p:nvPr/>
        </p:nvPicPr>
        <p:blipFill>
          <a:blip r:embed="rId2">
            <a:extLst/>
          </a:blip>
          <a:srcRect l="0" t="0" r="0" b="94097"/>
          <a:stretch>
            <a:fillRect/>
          </a:stretch>
        </p:blipFill>
        <p:spPr>
          <a:xfrm>
            <a:off x="0" y="1931842"/>
            <a:ext cx="13004801" cy="249965"/>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54" name="Image" descr="Image"/>
          <p:cNvPicPr>
            <a:picLocks noChangeAspect="0"/>
          </p:cNvPicPr>
          <p:nvPr/>
        </p:nvPicPr>
        <p:blipFill>
          <a:blip r:embed="rId3">
            <a:extLst/>
          </a:blip>
          <a:stretch>
            <a:fillRect/>
          </a:stretch>
        </p:blipFill>
        <p:spPr>
          <a:xfrm>
            <a:off x="2974106" y="526943"/>
            <a:ext cx="6877857" cy="1281938"/>
          </a:xfrm>
          <a:prstGeom prst="rect">
            <a:avLst/>
          </a:prstGeom>
          <a:ln w="12700">
            <a:miter lim="400000"/>
          </a:ln>
          <a:effectLst>
            <a:outerShdw sx="100000" sy="100000" kx="0" ky="0" algn="b" rotWithShape="0" blurRad="50800" dist="25400" dir="5400000">
              <a:srgbClr val="000000">
                <a:alpha val="50000"/>
              </a:srgbClr>
            </a:outerShdw>
          </a:effectLst>
        </p:spPr>
      </p:pic>
      <p:pic>
        <p:nvPicPr>
          <p:cNvPr id="255" name="Image" descr="Image"/>
          <p:cNvPicPr>
            <a:picLocks noChangeAspect="0"/>
          </p:cNvPicPr>
          <p:nvPr/>
        </p:nvPicPr>
        <p:blipFill>
          <a:blip r:embed="rId4">
            <a:extLst/>
          </a:blip>
          <a:stretch>
            <a:fillRect/>
          </a:stretch>
        </p:blipFill>
        <p:spPr>
          <a:xfrm>
            <a:off x="242193" y="3928123"/>
            <a:ext cx="12520414" cy="1762608"/>
          </a:xfrm>
          <a:prstGeom prst="rect">
            <a:avLst/>
          </a:prstGeom>
          <a:ln w="12700">
            <a:miter lim="400000"/>
          </a:ln>
          <a:effectLst>
            <a:outerShdw sx="100000" sy="100000" kx="0" ky="0" algn="b" rotWithShape="0" blurRad="139700" dist="90169" dir="5400000">
              <a:srgbClr val="000000">
                <a:alpha val="97093"/>
              </a:srgbClr>
            </a:outerShdw>
          </a:effectLst>
        </p:spPr>
      </p:pic>
      <p:sp>
        <p:nvSpPr>
          <p:cNvPr id="256" name="Facing The"/>
          <p:cNvSpPr txBox="1"/>
          <p:nvPr/>
        </p:nvSpPr>
        <p:spPr>
          <a:xfrm>
            <a:off x="2792153" y="2172818"/>
            <a:ext cx="7241762" cy="1698490"/>
          </a:xfrm>
          <a:prstGeom prst="rect">
            <a:avLst/>
          </a:prstGeom>
          <a:ln w="12700">
            <a:miter lim="400000"/>
          </a:ln>
          <a:effectLst>
            <a:outerShdw sx="100000" sy="100000" kx="0" ky="0" algn="b" rotWithShape="0" blurRad="228600" dist="125443" dir="2790630">
              <a:srgbClr val="000000">
                <a:alpha val="2753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0600">
                <a:solidFill>
                  <a:srgbClr val="808785"/>
                </a:solidFill>
                <a:effectLst>
                  <a:outerShdw sx="100000" sy="100000" kx="0" ky="0" algn="b" rotWithShape="0" blurRad="50800" dist="25400" dir="5400000">
                    <a:srgbClr val="000000"/>
                  </a:outerShdw>
                </a:effectLst>
                <a:latin typeface="Vivaldi"/>
                <a:ea typeface="Vivaldi"/>
                <a:cs typeface="Vivaldi"/>
                <a:sym typeface="Vivaldi"/>
              </a:defRPr>
            </a:lvl1pPr>
          </a:lstStyle>
          <a:p>
            <a:pPr/>
            <a:r>
              <a:t>Facing The</a:t>
            </a:r>
          </a:p>
        </p:txBody>
      </p:sp>
      <p:pic>
        <p:nvPicPr>
          <p:cNvPr id="257" name="Image" descr="Image"/>
          <p:cNvPicPr>
            <a:picLocks noChangeAspect="1"/>
          </p:cNvPicPr>
          <p:nvPr/>
        </p:nvPicPr>
        <p:blipFill>
          <a:blip r:embed="rId5">
            <a:extLst/>
          </a:blip>
          <a:srcRect l="750" t="750" r="752" b="752"/>
          <a:stretch>
            <a:fillRect/>
          </a:stretch>
        </p:blipFill>
        <p:spPr>
          <a:xfrm>
            <a:off x="11139596" y="288779"/>
            <a:ext cx="1768079" cy="1768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10642" y="0"/>
                  <a:pt x="10157" y="468"/>
                  <a:pt x="5314" y="5314"/>
                </a:cubicBezTo>
                <a:cubicBezTo>
                  <a:pt x="505" y="10126"/>
                  <a:pt x="0" y="10645"/>
                  <a:pt x="0" y="10802"/>
                </a:cubicBezTo>
                <a:cubicBezTo>
                  <a:pt x="0" y="10960"/>
                  <a:pt x="500" y="11482"/>
                  <a:pt x="5309" y="16291"/>
                </a:cubicBezTo>
                <a:cubicBezTo>
                  <a:pt x="10170" y="21151"/>
                  <a:pt x="10640" y="21600"/>
                  <a:pt x="10802" y="21600"/>
                </a:cubicBezTo>
                <a:cubicBezTo>
                  <a:pt x="10965" y="21600"/>
                  <a:pt x="11430" y="21151"/>
                  <a:pt x="16291" y="16291"/>
                </a:cubicBezTo>
                <a:cubicBezTo>
                  <a:pt x="21155" y="11427"/>
                  <a:pt x="21600" y="10965"/>
                  <a:pt x="21600" y="10802"/>
                </a:cubicBezTo>
                <a:cubicBezTo>
                  <a:pt x="21600" y="10639"/>
                  <a:pt x="21155" y="10173"/>
                  <a:pt x="16291" y="5309"/>
                </a:cubicBezTo>
                <a:cubicBezTo>
                  <a:pt x="11449" y="468"/>
                  <a:pt x="10963" y="0"/>
                  <a:pt x="10802"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58" name="PRIDE / SELFISHNESS"/>
          <p:cNvSpPr/>
          <p:nvPr/>
        </p:nvSpPr>
        <p:spPr>
          <a:xfrm>
            <a:off x="2809367" y="7136633"/>
            <a:ext cx="2305234" cy="1600201"/>
          </a:xfrm>
          <a:prstGeom prst="roundRect">
            <a:avLst>
              <a:gd name="adj" fmla="val 21358"/>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PRIDE / </a:t>
            </a:r>
            <a:r>
              <a:rPr sz="2300"/>
              <a:t>SELFISHNESS</a:t>
            </a:r>
          </a:p>
        </p:txBody>
      </p:sp>
      <p:sp>
        <p:nvSpPr>
          <p:cNvPr id="259" name="ERROR / DIVISION"/>
          <p:cNvSpPr/>
          <p:nvPr/>
        </p:nvSpPr>
        <p:spPr>
          <a:xfrm>
            <a:off x="5260417" y="7136633"/>
            <a:ext cx="2305235" cy="1600201"/>
          </a:xfrm>
          <a:prstGeom prst="roundRect">
            <a:avLst>
              <a:gd name="adj" fmla="val 21358"/>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ERROR / </a:t>
            </a:r>
            <a:r>
              <a:rPr sz="2300"/>
              <a:t>DIVISION</a:t>
            </a:r>
          </a:p>
        </p:txBody>
      </p:sp>
      <p:sp>
        <p:nvSpPr>
          <p:cNvPr id="260" name="APATHY / COMPROMISE"/>
          <p:cNvSpPr/>
          <p:nvPr/>
        </p:nvSpPr>
        <p:spPr>
          <a:xfrm>
            <a:off x="10162519" y="7136633"/>
            <a:ext cx="2305234" cy="1600201"/>
          </a:xfrm>
          <a:prstGeom prst="roundRect">
            <a:avLst>
              <a:gd name="adj" fmla="val 21358"/>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APATHY / </a:t>
            </a:r>
            <a:r>
              <a:rPr sz="2300"/>
              <a:t>COMPROMISE</a:t>
            </a:r>
          </a:p>
        </p:txBody>
      </p:sp>
      <p:sp>
        <p:nvSpPr>
          <p:cNvPr id="261" name="THE WORLD"/>
          <p:cNvSpPr/>
          <p:nvPr/>
        </p:nvSpPr>
        <p:spPr>
          <a:xfrm>
            <a:off x="358316" y="7136633"/>
            <a:ext cx="2305235" cy="1600201"/>
          </a:xfrm>
          <a:prstGeom prst="roundRect">
            <a:avLst>
              <a:gd name="adj" fmla="val 21358"/>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 WORLD</a:t>
            </a:r>
          </a:p>
        </p:txBody>
      </p:sp>
      <p:sp>
        <p:nvSpPr>
          <p:cNvPr id="262" name="STUFF / MATERIALISM"/>
          <p:cNvSpPr/>
          <p:nvPr/>
        </p:nvSpPr>
        <p:spPr>
          <a:xfrm>
            <a:off x="7711468" y="7136633"/>
            <a:ext cx="2305235" cy="1600201"/>
          </a:xfrm>
          <a:prstGeom prst="roundRect">
            <a:avLst>
              <a:gd name="adj" fmla="val 21358"/>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STUFF / </a:t>
            </a:r>
            <a:r>
              <a:rPr sz="2300"/>
              <a:t>MATERIALISM</a:t>
            </a:r>
          </a:p>
        </p:txBody>
      </p:sp>
      <p:pic>
        <p:nvPicPr>
          <p:cNvPr id="263" name="Image" descr="Image"/>
          <p:cNvPicPr>
            <a:picLocks noChangeAspect="1"/>
          </p:cNvPicPr>
          <p:nvPr/>
        </p:nvPicPr>
        <p:blipFill>
          <a:blip r:embed="rId5">
            <a:extLst/>
          </a:blip>
          <a:srcRect l="750" t="750" r="752" b="752"/>
          <a:stretch>
            <a:fillRect/>
          </a:stretch>
        </p:blipFill>
        <p:spPr>
          <a:xfrm>
            <a:off x="97125" y="288779"/>
            <a:ext cx="1768079" cy="1768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10642" y="0"/>
                  <a:pt x="10157" y="468"/>
                  <a:pt x="5314" y="5314"/>
                </a:cubicBezTo>
                <a:cubicBezTo>
                  <a:pt x="505" y="10126"/>
                  <a:pt x="0" y="10645"/>
                  <a:pt x="0" y="10802"/>
                </a:cubicBezTo>
                <a:cubicBezTo>
                  <a:pt x="0" y="10960"/>
                  <a:pt x="500" y="11482"/>
                  <a:pt x="5309" y="16291"/>
                </a:cubicBezTo>
                <a:cubicBezTo>
                  <a:pt x="10170" y="21151"/>
                  <a:pt x="10640" y="21600"/>
                  <a:pt x="10802" y="21600"/>
                </a:cubicBezTo>
                <a:cubicBezTo>
                  <a:pt x="10965" y="21600"/>
                  <a:pt x="11430" y="21151"/>
                  <a:pt x="16291" y="16291"/>
                </a:cubicBezTo>
                <a:cubicBezTo>
                  <a:pt x="21155" y="11427"/>
                  <a:pt x="21600" y="10965"/>
                  <a:pt x="21600" y="10802"/>
                </a:cubicBezTo>
                <a:cubicBezTo>
                  <a:pt x="21600" y="10639"/>
                  <a:pt x="21155" y="10173"/>
                  <a:pt x="16291" y="5309"/>
                </a:cubicBezTo>
                <a:cubicBezTo>
                  <a:pt x="11449" y="468"/>
                  <a:pt x="10963" y="0"/>
                  <a:pt x="10802"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64" name="THE DANGER OF FALSE DOCTRINE"/>
          <p:cNvSpPr txBox="1"/>
          <p:nvPr/>
        </p:nvSpPr>
        <p:spPr>
          <a:xfrm>
            <a:off x="807864" y="5962885"/>
            <a:ext cx="11210342"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FALSE DOCTRINE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7" name="Image" descr="Image"/>
          <p:cNvPicPr>
            <a:picLocks noChangeAspect="1"/>
          </p:cNvPicPr>
          <p:nvPr/>
        </p:nvPicPr>
        <p:blipFill>
          <a:blip r:embed="rId2">
            <a:extLst/>
          </a:blip>
          <a:stretch>
            <a:fillRect/>
          </a:stretch>
        </p:blipFill>
        <p:spPr>
          <a:xfrm>
            <a:off x="2831899" y="-1865039"/>
            <a:ext cx="9642621" cy="9642621"/>
          </a:xfrm>
          <a:prstGeom prst="rect">
            <a:avLst/>
          </a:prstGeom>
          <a:ln w="12700">
            <a:miter lim="400000"/>
          </a:ln>
        </p:spPr>
      </p:pic>
      <p:pic>
        <p:nvPicPr>
          <p:cNvPr id="338" name="Image" descr="Image"/>
          <p:cNvPicPr>
            <a:picLocks noChangeAspect="1"/>
          </p:cNvPicPr>
          <p:nvPr/>
        </p:nvPicPr>
        <p:blipFill>
          <a:blip r:embed="rId3">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sp>
        <p:nvSpPr>
          <p:cNvPr id="339" name="How To IDENTIFY A False TEACHER:…"/>
          <p:cNvSpPr txBox="1"/>
          <p:nvPr/>
        </p:nvSpPr>
        <p:spPr>
          <a:xfrm>
            <a:off x="4461023" y="4816379"/>
            <a:ext cx="8575481" cy="43434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700"/>
              </a:spcBef>
              <a:buSzPct val="76000"/>
              <a:buBlip>
                <a:blip r:embed="rId4"/>
              </a:buBlip>
              <a:defRPr>
                <a:solidFill>
                  <a:srgbClr val="000000"/>
                </a:solidFill>
                <a:latin typeface="Century Gothic"/>
                <a:ea typeface="Century Gothic"/>
                <a:cs typeface="Century Gothic"/>
                <a:sym typeface="Century Gothic"/>
              </a:defRPr>
            </a:pPr>
            <a:r>
              <a:t>How To IDENTIFY A False TEACHER: </a:t>
            </a:r>
          </a:p>
          <a:p>
            <a:pPr marL="1143000" indent="-685800" algn="l">
              <a:spcBef>
                <a:spcPts val="1700"/>
              </a:spcBef>
              <a:buSzPct val="76000"/>
              <a:buBlip>
                <a:blip r:embed="rId5"/>
              </a:buBlip>
              <a:defRPr sz="3400">
                <a:solidFill>
                  <a:srgbClr val="000000"/>
                </a:solidFill>
                <a:latin typeface="Century Gothic"/>
                <a:ea typeface="Century Gothic"/>
                <a:cs typeface="Century Gothic"/>
                <a:sym typeface="Century Gothic"/>
              </a:defRPr>
            </a:pPr>
            <a:r>
              <a:t>The Bible vs. What They SAY</a:t>
            </a:r>
          </a:p>
          <a:p>
            <a:pPr marL="1143000" indent="-685800" algn="l">
              <a:spcBef>
                <a:spcPts val="1700"/>
              </a:spcBef>
              <a:buSzPct val="76000"/>
              <a:buBlip>
                <a:blip r:embed="rId5"/>
              </a:buBlip>
              <a:defRPr sz="3400">
                <a:solidFill>
                  <a:srgbClr val="000000"/>
                </a:solidFill>
                <a:latin typeface="Century Gothic"/>
                <a:ea typeface="Century Gothic"/>
                <a:cs typeface="Century Gothic"/>
                <a:sym typeface="Century Gothic"/>
              </a:defRPr>
            </a:pPr>
            <a:r>
              <a:t>The Narrow vs. the Wide Gate</a:t>
            </a:r>
          </a:p>
          <a:p>
            <a:pPr marL="1143000" indent="-685800" algn="l">
              <a:spcBef>
                <a:spcPts val="1700"/>
              </a:spcBef>
              <a:buSzPct val="76000"/>
              <a:buBlip>
                <a:blip r:embed="rId5"/>
              </a:buBlip>
              <a:defRPr sz="3400">
                <a:solidFill>
                  <a:srgbClr val="000000"/>
                </a:solidFill>
                <a:latin typeface="Century Gothic"/>
                <a:ea typeface="Century Gothic"/>
                <a:cs typeface="Century Gothic"/>
                <a:sym typeface="Century Gothic"/>
              </a:defRPr>
            </a:pPr>
            <a:r>
              <a:t>Spiritual Unity vs. Ungodly Division</a:t>
            </a:r>
          </a:p>
          <a:p>
            <a:pPr marL="1143000" indent="-685800" algn="l">
              <a:spcBef>
                <a:spcPts val="1700"/>
              </a:spcBef>
              <a:buSzPct val="76000"/>
              <a:buBlip>
                <a:blip r:embed="rId5"/>
              </a:buBlip>
              <a:defRPr sz="3400">
                <a:solidFill>
                  <a:srgbClr val="000000"/>
                </a:solidFill>
                <a:latin typeface="Century Gothic"/>
                <a:ea typeface="Century Gothic"/>
                <a:cs typeface="Century Gothic"/>
                <a:sym typeface="Century Gothic"/>
              </a:defRPr>
            </a:pPr>
            <a:r>
              <a:t>Godliness vs. Godlessness</a:t>
            </a:r>
          </a:p>
          <a:p>
            <a:pPr marL="1143000" indent="-685800" algn="l">
              <a:spcBef>
                <a:spcPts val="1700"/>
              </a:spcBef>
              <a:buSzPct val="76000"/>
              <a:buBlip>
                <a:blip r:embed="rId5"/>
              </a:buBlip>
              <a:defRPr sz="3400">
                <a:solidFill>
                  <a:srgbClr val="000000"/>
                </a:solidFill>
                <a:latin typeface="Century Gothic"/>
                <a:ea typeface="Century Gothic"/>
                <a:cs typeface="Century Gothic"/>
                <a:sym typeface="Century Gothic"/>
              </a:defRPr>
            </a:pPr>
            <a:r>
              <a:t>Good Fruit vs. Bad Fruit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9">
                                            <p:txEl>
                                              <p:pRg st="1" end="1"/>
                                            </p:txEl>
                                          </p:spTgt>
                                        </p:tgtEl>
                                        <p:attrNameLst>
                                          <p:attrName>style.visibility</p:attrName>
                                        </p:attrNameLst>
                                      </p:cBhvr>
                                      <p:to>
                                        <p:strVal val="visible"/>
                                      </p:to>
                                    </p:set>
                                    <p:animEffect filter="wipe(left)" transition="in">
                                      <p:cBhvr>
                                        <p:cTn id="7" dur="1500"/>
                                        <p:tgtEl>
                                          <p:spTgt spid="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9">
                                            <p:txEl>
                                              <p:pRg st="2" end="2"/>
                                            </p:txEl>
                                          </p:spTgt>
                                        </p:tgtEl>
                                        <p:attrNameLst>
                                          <p:attrName>style.visibility</p:attrName>
                                        </p:attrNameLst>
                                      </p:cBhvr>
                                      <p:to>
                                        <p:strVal val="visible"/>
                                      </p:to>
                                    </p:set>
                                    <p:animEffect filter="wipe(left)" transition="in">
                                      <p:cBhvr>
                                        <p:cTn id="12" dur="1500"/>
                                        <p:tgtEl>
                                          <p:spTgt spid="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9">
                                            <p:txEl>
                                              <p:pRg st="3" end="3"/>
                                            </p:txEl>
                                          </p:spTgt>
                                        </p:tgtEl>
                                        <p:attrNameLst>
                                          <p:attrName>style.visibility</p:attrName>
                                        </p:attrNameLst>
                                      </p:cBhvr>
                                      <p:to>
                                        <p:strVal val="visible"/>
                                      </p:to>
                                    </p:set>
                                    <p:animEffect filter="wipe(left)" transition="in">
                                      <p:cBhvr>
                                        <p:cTn id="17" dur="1500"/>
                                        <p:tgtEl>
                                          <p:spTgt spid="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39">
                                            <p:txEl>
                                              <p:pRg st="4" end="4"/>
                                            </p:txEl>
                                          </p:spTgt>
                                        </p:tgtEl>
                                        <p:attrNameLst>
                                          <p:attrName>style.visibility</p:attrName>
                                        </p:attrNameLst>
                                      </p:cBhvr>
                                      <p:to>
                                        <p:strVal val="visible"/>
                                      </p:to>
                                    </p:set>
                                    <p:animEffect filter="wipe(left)" transition="in">
                                      <p:cBhvr>
                                        <p:cTn id="22" dur="1500"/>
                                        <p:tgtEl>
                                          <p:spTgt spid="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39">
                                            <p:txEl>
                                              <p:pRg st="5" end="5"/>
                                            </p:txEl>
                                          </p:spTgt>
                                        </p:tgtEl>
                                        <p:attrNameLst>
                                          <p:attrName>style.visibility</p:attrName>
                                        </p:attrNameLst>
                                      </p:cBhvr>
                                      <p:to>
                                        <p:strVal val="visible"/>
                                      </p:to>
                                    </p:set>
                                    <p:animEffect filter="wipe(left)" transition="in">
                                      <p:cBhvr>
                                        <p:cTn id="27" dur="1500"/>
                                        <p:tgtEl>
                                          <p:spTgt spid="339">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extLst/>
          </a:blip>
          <a:stretch>
            <a:fillRect/>
          </a:stretch>
        </p:blipFill>
        <p:spPr>
          <a:xfrm>
            <a:off x="2831899" y="-1865039"/>
            <a:ext cx="9642621" cy="9642621"/>
          </a:xfrm>
          <a:prstGeom prst="rect">
            <a:avLst/>
          </a:prstGeom>
          <a:ln w="12700">
            <a:miter lim="400000"/>
          </a:ln>
        </p:spPr>
      </p:pic>
      <p:pic>
        <p:nvPicPr>
          <p:cNvPr id="342" name="Image" descr="Image"/>
          <p:cNvPicPr>
            <a:picLocks noChangeAspect="1"/>
          </p:cNvPicPr>
          <p:nvPr/>
        </p:nvPicPr>
        <p:blipFill>
          <a:blip r:embed="rId3">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sp>
        <p:nvSpPr>
          <p:cNvPr id="343" name="TYPICALLY, FALSE Teachers:…"/>
          <p:cNvSpPr txBox="1"/>
          <p:nvPr/>
        </p:nvSpPr>
        <p:spPr>
          <a:xfrm>
            <a:off x="4226311" y="4125281"/>
            <a:ext cx="8575481" cy="53848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76000"/>
              <a:buBlip>
                <a:blip r:embed="rId4"/>
              </a:buBlip>
              <a:defRPr sz="3400">
                <a:solidFill>
                  <a:srgbClr val="000000"/>
                </a:solidFill>
                <a:latin typeface="Century Gothic"/>
                <a:ea typeface="Century Gothic"/>
                <a:cs typeface="Century Gothic"/>
                <a:sym typeface="Century Gothic"/>
              </a:defRPr>
            </a:pPr>
            <a:r>
              <a:t>TYPICALLY, </a:t>
            </a:r>
            <a:r>
              <a:rPr b="1"/>
              <a:t>FALSE</a:t>
            </a:r>
            <a:r>
              <a:t> Teachers: </a:t>
            </a:r>
          </a:p>
          <a:p>
            <a:pPr marL="1143000" indent="-685800" algn="l">
              <a:spcBef>
                <a:spcPts val="900"/>
              </a:spcBef>
              <a:buSzPct val="76000"/>
              <a:buBlip>
                <a:blip r:embed="rId5"/>
              </a:buBlip>
              <a:defRPr sz="3200">
                <a:solidFill>
                  <a:srgbClr val="000000"/>
                </a:solidFill>
                <a:latin typeface="Century Gothic"/>
                <a:ea typeface="Century Gothic"/>
                <a:cs typeface="Century Gothic"/>
                <a:sym typeface="Century Gothic"/>
              </a:defRPr>
            </a:pPr>
            <a:r>
              <a:t>Minimize the Need for Authority</a:t>
            </a:r>
          </a:p>
          <a:p>
            <a:pPr marL="1143000" indent="-685800" algn="l">
              <a:spcBef>
                <a:spcPts val="900"/>
              </a:spcBef>
              <a:buSzPct val="76000"/>
              <a:buBlip>
                <a:blip r:embed="rId5"/>
              </a:buBlip>
              <a:defRPr sz="3200">
                <a:solidFill>
                  <a:srgbClr val="000000"/>
                </a:solidFill>
                <a:latin typeface="Century Gothic"/>
                <a:ea typeface="Century Gothic"/>
                <a:cs typeface="Century Gothic"/>
                <a:sym typeface="Century Gothic"/>
              </a:defRPr>
            </a:pPr>
            <a:r>
              <a:t>Depend on human wisdom</a:t>
            </a:r>
          </a:p>
          <a:p>
            <a:pPr marL="1143000" indent="-685800" algn="l">
              <a:spcBef>
                <a:spcPts val="900"/>
              </a:spcBef>
              <a:buSzPct val="76000"/>
              <a:buBlip>
                <a:blip r:embed="rId5"/>
              </a:buBlip>
              <a:defRPr sz="3200">
                <a:solidFill>
                  <a:srgbClr val="000000"/>
                </a:solidFill>
                <a:latin typeface="Century Gothic"/>
                <a:ea typeface="Century Gothic"/>
                <a:cs typeface="Century Gothic"/>
                <a:sym typeface="Century Gothic"/>
              </a:defRPr>
            </a:pPr>
            <a:r>
              <a:t>Minimize the need to OBEY Jesus </a:t>
            </a:r>
          </a:p>
          <a:p>
            <a:pPr marL="1143000" indent="-685800" algn="l">
              <a:spcBef>
                <a:spcPts val="900"/>
              </a:spcBef>
              <a:buSzPct val="76000"/>
              <a:buBlip>
                <a:blip r:embed="rId5"/>
              </a:buBlip>
              <a:defRPr sz="3200">
                <a:solidFill>
                  <a:srgbClr val="000000"/>
                </a:solidFill>
                <a:latin typeface="Century Gothic"/>
                <a:ea typeface="Century Gothic"/>
                <a:cs typeface="Century Gothic"/>
                <a:sym typeface="Century Gothic"/>
              </a:defRPr>
            </a:pPr>
            <a:r>
              <a:t>Teach that God’s love &amp; grace permits a continuance in sin</a:t>
            </a:r>
          </a:p>
          <a:p>
            <a:pPr marL="1143000" indent="-685800" algn="l">
              <a:spcBef>
                <a:spcPts val="900"/>
              </a:spcBef>
              <a:buSzPct val="76000"/>
              <a:buBlip>
                <a:blip r:embed="rId5"/>
              </a:buBlip>
              <a:defRPr sz="3200">
                <a:solidFill>
                  <a:srgbClr val="000000"/>
                </a:solidFill>
                <a:latin typeface="Century Gothic"/>
                <a:ea typeface="Century Gothic"/>
                <a:cs typeface="Century Gothic"/>
                <a:sym typeface="Century Gothic"/>
              </a:defRPr>
            </a:pPr>
            <a:r>
              <a:t>Redefines terms to support their error</a:t>
            </a:r>
          </a:p>
          <a:p>
            <a:pPr marL="1143000" indent="-685800" algn="l">
              <a:spcBef>
                <a:spcPts val="900"/>
              </a:spcBef>
              <a:buSzPct val="76000"/>
              <a:buBlip>
                <a:blip r:embed="rId5"/>
              </a:buBlip>
              <a:defRPr sz="3200">
                <a:solidFill>
                  <a:srgbClr val="000000"/>
                </a:solidFill>
                <a:latin typeface="Century Gothic"/>
                <a:ea typeface="Century Gothic"/>
                <a:cs typeface="Century Gothic"/>
                <a:sym typeface="Century Gothic"/>
              </a:defRPr>
            </a:pPr>
            <a:r>
              <a:t>Misuses scripture - (Mt 4:6; 2 Pet 3:16)</a:t>
            </a:r>
          </a:p>
          <a:p>
            <a:pPr marL="1143000" indent="-685800" algn="l">
              <a:spcBef>
                <a:spcPts val="900"/>
              </a:spcBef>
              <a:buSzPct val="76000"/>
              <a:buBlip>
                <a:blip r:embed="rId5"/>
              </a:buBlip>
              <a:defRPr sz="3200">
                <a:solidFill>
                  <a:srgbClr val="000000"/>
                </a:solidFill>
                <a:latin typeface="Century Gothic"/>
                <a:ea typeface="Century Gothic"/>
                <a:cs typeface="Century Gothic"/>
                <a:sym typeface="Century Gothic"/>
              </a:defRPr>
            </a:pPr>
            <a:r>
              <a:t>Ignores scripture that exposes error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3">
                                            <p:bg/>
                                          </p:spTgt>
                                        </p:tgtEl>
                                        <p:attrNameLst>
                                          <p:attrName>style.visibility</p:attrName>
                                        </p:attrNameLst>
                                      </p:cBhvr>
                                      <p:to>
                                        <p:strVal val="visible"/>
                                      </p:to>
                                    </p:set>
                                    <p:animEffect filter="wipe(left)" transition="in">
                                      <p:cBhvr>
                                        <p:cTn id="7" dur="1500"/>
                                        <p:tgtEl>
                                          <p:spTgt spid="34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3">
                                            <p:txEl>
                                              <p:pRg st="0" end="0"/>
                                            </p:txEl>
                                          </p:spTgt>
                                        </p:tgtEl>
                                        <p:attrNameLst>
                                          <p:attrName>style.visibility</p:attrName>
                                        </p:attrNameLst>
                                      </p:cBhvr>
                                      <p:to>
                                        <p:strVal val="visible"/>
                                      </p:to>
                                    </p:set>
                                    <p:animEffect filter="wipe(left)" transition="in">
                                      <p:cBhvr>
                                        <p:cTn id="10" dur="1500"/>
                                        <p:tgtEl>
                                          <p:spTgt spid="3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3">
                                            <p:txEl>
                                              <p:pRg st="1" end="1"/>
                                            </p:txEl>
                                          </p:spTgt>
                                        </p:tgtEl>
                                        <p:attrNameLst>
                                          <p:attrName>style.visibility</p:attrName>
                                        </p:attrNameLst>
                                      </p:cBhvr>
                                      <p:to>
                                        <p:strVal val="visible"/>
                                      </p:to>
                                    </p:set>
                                    <p:animEffect filter="wipe(left)" transition="in">
                                      <p:cBhvr>
                                        <p:cTn id="15" dur="1500"/>
                                        <p:tgtEl>
                                          <p:spTgt spid="34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3">
                                            <p:txEl>
                                              <p:pRg st="2" end="2"/>
                                            </p:txEl>
                                          </p:spTgt>
                                        </p:tgtEl>
                                        <p:attrNameLst>
                                          <p:attrName>style.visibility</p:attrName>
                                        </p:attrNameLst>
                                      </p:cBhvr>
                                      <p:to>
                                        <p:strVal val="visible"/>
                                      </p:to>
                                    </p:set>
                                    <p:animEffect filter="wipe(left)" transition="in">
                                      <p:cBhvr>
                                        <p:cTn id="20" dur="1500"/>
                                        <p:tgtEl>
                                          <p:spTgt spid="34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43">
                                            <p:txEl>
                                              <p:pRg st="3" end="3"/>
                                            </p:txEl>
                                          </p:spTgt>
                                        </p:tgtEl>
                                        <p:attrNameLst>
                                          <p:attrName>style.visibility</p:attrName>
                                        </p:attrNameLst>
                                      </p:cBhvr>
                                      <p:to>
                                        <p:strVal val="visible"/>
                                      </p:to>
                                    </p:set>
                                    <p:animEffect filter="wipe(left)" transition="in">
                                      <p:cBhvr>
                                        <p:cTn id="25" dur="1500"/>
                                        <p:tgtEl>
                                          <p:spTgt spid="34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43">
                                            <p:txEl>
                                              <p:pRg st="4" end="4"/>
                                            </p:txEl>
                                          </p:spTgt>
                                        </p:tgtEl>
                                        <p:attrNameLst>
                                          <p:attrName>style.visibility</p:attrName>
                                        </p:attrNameLst>
                                      </p:cBhvr>
                                      <p:to>
                                        <p:strVal val="visible"/>
                                      </p:to>
                                    </p:set>
                                    <p:animEffect filter="wipe(left)" transition="in">
                                      <p:cBhvr>
                                        <p:cTn id="30" dur="1500"/>
                                        <p:tgtEl>
                                          <p:spTgt spid="34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43">
                                            <p:txEl>
                                              <p:pRg st="5" end="5"/>
                                            </p:txEl>
                                          </p:spTgt>
                                        </p:tgtEl>
                                        <p:attrNameLst>
                                          <p:attrName>style.visibility</p:attrName>
                                        </p:attrNameLst>
                                      </p:cBhvr>
                                      <p:to>
                                        <p:strVal val="visible"/>
                                      </p:to>
                                    </p:set>
                                    <p:animEffect filter="wipe(left)" transition="in">
                                      <p:cBhvr>
                                        <p:cTn id="35" dur="1500"/>
                                        <p:tgtEl>
                                          <p:spTgt spid="34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43">
                                            <p:txEl>
                                              <p:pRg st="6" end="6"/>
                                            </p:txEl>
                                          </p:spTgt>
                                        </p:tgtEl>
                                        <p:attrNameLst>
                                          <p:attrName>style.visibility</p:attrName>
                                        </p:attrNameLst>
                                      </p:cBhvr>
                                      <p:to>
                                        <p:strVal val="visible"/>
                                      </p:to>
                                    </p:set>
                                    <p:animEffect filter="wipe(left)" transition="in">
                                      <p:cBhvr>
                                        <p:cTn id="40" dur="1500"/>
                                        <p:tgtEl>
                                          <p:spTgt spid="34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343">
                                            <p:txEl>
                                              <p:pRg st="7" end="7"/>
                                            </p:txEl>
                                          </p:spTgt>
                                        </p:tgtEl>
                                        <p:attrNameLst>
                                          <p:attrName>style.visibility</p:attrName>
                                        </p:attrNameLst>
                                      </p:cBhvr>
                                      <p:to>
                                        <p:strVal val="visible"/>
                                      </p:to>
                                    </p:set>
                                    <p:animEffect filter="wipe(left)" transition="in">
                                      <p:cBhvr>
                                        <p:cTn id="45" dur="1500"/>
                                        <p:tgtEl>
                                          <p:spTgt spid="343">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5" name="Image" descr="Image"/>
          <p:cNvPicPr>
            <a:picLocks noChangeAspect="1"/>
          </p:cNvPicPr>
          <p:nvPr/>
        </p:nvPicPr>
        <p:blipFill>
          <a:blip r:embed="rId2">
            <a:extLst/>
          </a:blip>
          <a:stretch>
            <a:fillRect/>
          </a:stretch>
        </p:blipFill>
        <p:spPr>
          <a:xfrm>
            <a:off x="2831899" y="-1865039"/>
            <a:ext cx="9642621" cy="9642621"/>
          </a:xfrm>
          <a:prstGeom prst="rect">
            <a:avLst/>
          </a:prstGeom>
          <a:ln w="12700">
            <a:miter lim="400000"/>
          </a:ln>
        </p:spPr>
      </p:pic>
      <p:pic>
        <p:nvPicPr>
          <p:cNvPr id="346" name="Image" descr="Image"/>
          <p:cNvPicPr>
            <a:picLocks noChangeAspect="1"/>
          </p:cNvPicPr>
          <p:nvPr/>
        </p:nvPicPr>
        <p:blipFill>
          <a:blip r:embed="rId3">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sp>
        <p:nvSpPr>
          <p:cNvPr id="347" name="Denominationalism – 1 Cor. 1:10-13…"/>
          <p:cNvSpPr txBox="1"/>
          <p:nvPr/>
        </p:nvSpPr>
        <p:spPr>
          <a:xfrm>
            <a:off x="4800579" y="4555587"/>
            <a:ext cx="8257590" cy="49530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900"/>
              </a:spcBef>
              <a:buSzPct val="76000"/>
              <a:buBlip>
                <a:blip r:embed="rId4"/>
              </a:buBlip>
              <a:defRPr sz="3400">
                <a:solidFill>
                  <a:srgbClr val="000000"/>
                </a:solidFill>
                <a:latin typeface="Century Gothic"/>
                <a:ea typeface="Century Gothic"/>
                <a:cs typeface="Century Gothic"/>
                <a:sym typeface="Century Gothic"/>
              </a:defRPr>
            </a:pPr>
            <a:r>
              <a:t>Denominationalism – 1 Cor. 1:10-13</a:t>
            </a:r>
          </a:p>
          <a:p>
            <a:pPr marL="685800" indent="-685800" algn="l">
              <a:spcBef>
                <a:spcPts val="1900"/>
              </a:spcBef>
              <a:buSzPct val="76000"/>
              <a:buBlip>
                <a:blip r:embed="rId4"/>
              </a:buBlip>
              <a:defRPr sz="3400">
                <a:solidFill>
                  <a:srgbClr val="000000"/>
                </a:solidFill>
                <a:latin typeface="Century Gothic"/>
                <a:ea typeface="Century Gothic"/>
                <a:cs typeface="Century Gothic"/>
                <a:sym typeface="Century Gothic"/>
              </a:defRPr>
            </a:pPr>
            <a:r>
              <a:t>Ecumenicalism – 2 John 9,10</a:t>
            </a:r>
          </a:p>
          <a:p>
            <a:pPr marL="685800" indent="-685800" algn="l">
              <a:spcBef>
                <a:spcPts val="1900"/>
              </a:spcBef>
              <a:buSzPct val="76000"/>
              <a:buBlip>
                <a:blip r:embed="rId4"/>
              </a:buBlip>
              <a:defRPr sz="3400">
                <a:solidFill>
                  <a:srgbClr val="000000"/>
                </a:solidFill>
                <a:latin typeface="Century Gothic"/>
                <a:ea typeface="Century Gothic"/>
                <a:cs typeface="Century Gothic"/>
                <a:sym typeface="Century Gothic"/>
              </a:defRPr>
            </a:pPr>
            <a:r>
              <a:t>Calvinism – T.U.L.I.P. — 2 Pet 3:9</a:t>
            </a:r>
          </a:p>
          <a:p>
            <a:pPr marL="685800" indent="-685800" algn="l">
              <a:spcBef>
                <a:spcPts val="1900"/>
              </a:spcBef>
              <a:buSzPct val="76000"/>
              <a:buBlip>
                <a:blip r:embed="rId4"/>
              </a:buBlip>
              <a:defRPr sz="3400">
                <a:solidFill>
                  <a:srgbClr val="000000"/>
                </a:solidFill>
                <a:latin typeface="Century Gothic"/>
                <a:ea typeface="Century Gothic"/>
                <a:cs typeface="Century Gothic"/>
                <a:sym typeface="Century Gothic"/>
              </a:defRPr>
            </a:pPr>
            <a:r>
              <a:t>EASY Believism — Luke 9:23-26</a:t>
            </a:r>
          </a:p>
          <a:p>
            <a:pPr marL="685800" indent="-685800" algn="l">
              <a:spcBef>
                <a:spcPts val="1900"/>
              </a:spcBef>
              <a:buSzPct val="76000"/>
              <a:buBlip>
                <a:blip r:embed="rId4"/>
              </a:buBlip>
              <a:defRPr sz="3400">
                <a:solidFill>
                  <a:srgbClr val="000000"/>
                </a:solidFill>
                <a:latin typeface="Century Gothic"/>
                <a:ea typeface="Century Gothic"/>
                <a:cs typeface="Century Gothic"/>
                <a:sym typeface="Century Gothic"/>
              </a:defRPr>
            </a:pPr>
            <a:r>
              <a:t>O.S.A.S. — Hebrews 10:35-39</a:t>
            </a:r>
          </a:p>
          <a:p>
            <a:pPr marL="685800" indent="-685800" algn="l">
              <a:spcBef>
                <a:spcPts val="1900"/>
              </a:spcBef>
              <a:buSzPct val="76000"/>
              <a:buBlip>
                <a:blip r:embed="rId4"/>
              </a:buBlip>
              <a:defRPr sz="3400">
                <a:solidFill>
                  <a:srgbClr val="000000"/>
                </a:solidFill>
                <a:latin typeface="Century Gothic"/>
                <a:ea typeface="Century Gothic"/>
                <a:cs typeface="Century Gothic"/>
                <a:sym typeface="Century Gothic"/>
              </a:defRPr>
            </a:pPr>
            <a:r>
              <a:t>Premillennialism / Hyper-Preterism — John 5:28,29; 1 Thes 4:13-16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7">
                                            <p:bg/>
                                          </p:spTgt>
                                        </p:tgtEl>
                                        <p:attrNameLst>
                                          <p:attrName>style.visibility</p:attrName>
                                        </p:attrNameLst>
                                      </p:cBhvr>
                                      <p:to>
                                        <p:strVal val="visible"/>
                                      </p:to>
                                    </p:set>
                                    <p:animEffect filter="wipe(left)" transition="in">
                                      <p:cBhvr>
                                        <p:cTn id="7" dur="1500"/>
                                        <p:tgtEl>
                                          <p:spTgt spid="34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7">
                                            <p:txEl>
                                              <p:pRg st="0" end="0"/>
                                            </p:txEl>
                                          </p:spTgt>
                                        </p:tgtEl>
                                        <p:attrNameLst>
                                          <p:attrName>style.visibility</p:attrName>
                                        </p:attrNameLst>
                                      </p:cBhvr>
                                      <p:to>
                                        <p:strVal val="visible"/>
                                      </p:to>
                                    </p:set>
                                    <p:animEffect filter="wipe(left)" transition="in">
                                      <p:cBhvr>
                                        <p:cTn id="10" dur="1500"/>
                                        <p:tgtEl>
                                          <p:spTgt spid="3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7">
                                            <p:txEl>
                                              <p:pRg st="1" end="1"/>
                                            </p:txEl>
                                          </p:spTgt>
                                        </p:tgtEl>
                                        <p:attrNameLst>
                                          <p:attrName>style.visibility</p:attrName>
                                        </p:attrNameLst>
                                      </p:cBhvr>
                                      <p:to>
                                        <p:strVal val="visible"/>
                                      </p:to>
                                    </p:set>
                                    <p:animEffect filter="wipe(left)" transition="in">
                                      <p:cBhvr>
                                        <p:cTn id="15" dur="1500"/>
                                        <p:tgtEl>
                                          <p:spTgt spid="3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7">
                                            <p:txEl>
                                              <p:pRg st="2" end="2"/>
                                            </p:txEl>
                                          </p:spTgt>
                                        </p:tgtEl>
                                        <p:attrNameLst>
                                          <p:attrName>style.visibility</p:attrName>
                                        </p:attrNameLst>
                                      </p:cBhvr>
                                      <p:to>
                                        <p:strVal val="visible"/>
                                      </p:to>
                                    </p:set>
                                    <p:animEffect filter="wipe(left)" transition="in">
                                      <p:cBhvr>
                                        <p:cTn id="20" dur="1500"/>
                                        <p:tgtEl>
                                          <p:spTgt spid="34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47">
                                            <p:txEl>
                                              <p:pRg st="3" end="3"/>
                                            </p:txEl>
                                          </p:spTgt>
                                        </p:tgtEl>
                                        <p:attrNameLst>
                                          <p:attrName>style.visibility</p:attrName>
                                        </p:attrNameLst>
                                      </p:cBhvr>
                                      <p:to>
                                        <p:strVal val="visible"/>
                                      </p:to>
                                    </p:set>
                                    <p:animEffect filter="wipe(left)" transition="in">
                                      <p:cBhvr>
                                        <p:cTn id="25" dur="1500"/>
                                        <p:tgtEl>
                                          <p:spTgt spid="34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47">
                                            <p:txEl>
                                              <p:pRg st="4" end="4"/>
                                            </p:txEl>
                                          </p:spTgt>
                                        </p:tgtEl>
                                        <p:attrNameLst>
                                          <p:attrName>style.visibility</p:attrName>
                                        </p:attrNameLst>
                                      </p:cBhvr>
                                      <p:to>
                                        <p:strVal val="visible"/>
                                      </p:to>
                                    </p:set>
                                    <p:animEffect filter="wipe(left)" transition="in">
                                      <p:cBhvr>
                                        <p:cTn id="30" dur="1500"/>
                                        <p:tgtEl>
                                          <p:spTgt spid="34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47">
                                            <p:txEl>
                                              <p:pRg st="5" end="5"/>
                                            </p:txEl>
                                          </p:spTgt>
                                        </p:tgtEl>
                                        <p:attrNameLst>
                                          <p:attrName>style.visibility</p:attrName>
                                        </p:attrNameLst>
                                      </p:cBhvr>
                                      <p:to>
                                        <p:strVal val="visible"/>
                                      </p:to>
                                    </p:set>
                                    <p:animEffect filter="wipe(left)" transition="in">
                                      <p:cBhvr>
                                        <p:cTn id="35" dur="1500"/>
                                        <p:tgtEl>
                                          <p:spTgt spid="34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7"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9" name="Image" descr="Image"/>
          <p:cNvPicPr>
            <a:picLocks noChangeAspect="1"/>
          </p:cNvPicPr>
          <p:nvPr/>
        </p:nvPicPr>
        <p:blipFill>
          <a:blip r:embed="rId2">
            <a:extLst/>
          </a:blip>
          <a:stretch>
            <a:fillRect/>
          </a:stretch>
        </p:blipFill>
        <p:spPr>
          <a:xfrm>
            <a:off x="2831899" y="-1865039"/>
            <a:ext cx="9642621" cy="9642621"/>
          </a:xfrm>
          <a:prstGeom prst="rect">
            <a:avLst/>
          </a:prstGeom>
          <a:ln w="12700">
            <a:miter lim="400000"/>
          </a:ln>
        </p:spPr>
      </p:pic>
      <p:pic>
        <p:nvPicPr>
          <p:cNvPr id="350" name="Image" descr="Image"/>
          <p:cNvPicPr>
            <a:picLocks noChangeAspect="1"/>
          </p:cNvPicPr>
          <p:nvPr/>
        </p:nvPicPr>
        <p:blipFill>
          <a:blip r:embed="rId3">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sp>
        <p:nvSpPr>
          <p:cNvPr id="351" name="Tolerationism – Rom. 14; Rev 2:12-17…"/>
          <p:cNvSpPr txBox="1"/>
          <p:nvPr/>
        </p:nvSpPr>
        <p:spPr>
          <a:xfrm>
            <a:off x="4635479" y="4281756"/>
            <a:ext cx="8257590" cy="52705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Tolerationism – Rom. 14; Rev 2:12-17</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Institutionalism – 1 Tim. 3:15</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Social Gospel – Rom. 14:17</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Neo-Calvinism – 1 Cor. 10:13</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M.D.R. – Mat. 5:31,32; 19:9</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Emotionalism – Prov. 14:12</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Role of Holy Spirit (mysticism) — 1 Jn 3:24; 4:6; Jn 16:13</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Theistic Evolution – Gen. 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1">
                                            <p:bg/>
                                          </p:spTgt>
                                        </p:tgtEl>
                                        <p:attrNameLst>
                                          <p:attrName>style.visibility</p:attrName>
                                        </p:attrNameLst>
                                      </p:cBhvr>
                                      <p:to>
                                        <p:strVal val="visible"/>
                                      </p:to>
                                    </p:set>
                                    <p:animEffect filter="wipe(left)" transition="in">
                                      <p:cBhvr>
                                        <p:cTn id="7" dur="1500"/>
                                        <p:tgtEl>
                                          <p:spTgt spid="35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1">
                                            <p:txEl>
                                              <p:pRg st="0" end="0"/>
                                            </p:txEl>
                                          </p:spTgt>
                                        </p:tgtEl>
                                        <p:attrNameLst>
                                          <p:attrName>style.visibility</p:attrName>
                                        </p:attrNameLst>
                                      </p:cBhvr>
                                      <p:to>
                                        <p:strVal val="visible"/>
                                      </p:to>
                                    </p:set>
                                    <p:animEffect filter="wipe(left)" transition="in">
                                      <p:cBhvr>
                                        <p:cTn id="10" dur="1500"/>
                                        <p:tgtEl>
                                          <p:spTgt spid="3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51">
                                            <p:txEl>
                                              <p:pRg st="1" end="1"/>
                                            </p:txEl>
                                          </p:spTgt>
                                        </p:tgtEl>
                                        <p:attrNameLst>
                                          <p:attrName>style.visibility</p:attrName>
                                        </p:attrNameLst>
                                      </p:cBhvr>
                                      <p:to>
                                        <p:strVal val="visible"/>
                                      </p:to>
                                    </p:set>
                                    <p:animEffect filter="wipe(left)" transition="in">
                                      <p:cBhvr>
                                        <p:cTn id="15" dur="1500"/>
                                        <p:tgtEl>
                                          <p:spTgt spid="3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51">
                                            <p:txEl>
                                              <p:pRg st="2" end="2"/>
                                            </p:txEl>
                                          </p:spTgt>
                                        </p:tgtEl>
                                        <p:attrNameLst>
                                          <p:attrName>style.visibility</p:attrName>
                                        </p:attrNameLst>
                                      </p:cBhvr>
                                      <p:to>
                                        <p:strVal val="visible"/>
                                      </p:to>
                                    </p:set>
                                    <p:animEffect filter="wipe(left)" transition="in">
                                      <p:cBhvr>
                                        <p:cTn id="20" dur="1500"/>
                                        <p:tgtEl>
                                          <p:spTgt spid="3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51">
                                            <p:txEl>
                                              <p:pRg st="3" end="3"/>
                                            </p:txEl>
                                          </p:spTgt>
                                        </p:tgtEl>
                                        <p:attrNameLst>
                                          <p:attrName>style.visibility</p:attrName>
                                        </p:attrNameLst>
                                      </p:cBhvr>
                                      <p:to>
                                        <p:strVal val="visible"/>
                                      </p:to>
                                    </p:set>
                                    <p:animEffect filter="wipe(left)" transition="in">
                                      <p:cBhvr>
                                        <p:cTn id="25" dur="1500"/>
                                        <p:tgtEl>
                                          <p:spTgt spid="35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51">
                                            <p:txEl>
                                              <p:pRg st="4" end="4"/>
                                            </p:txEl>
                                          </p:spTgt>
                                        </p:tgtEl>
                                        <p:attrNameLst>
                                          <p:attrName>style.visibility</p:attrName>
                                        </p:attrNameLst>
                                      </p:cBhvr>
                                      <p:to>
                                        <p:strVal val="visible"/>
                                      </p:to>
                                    </p:set>
                                    <p:animEffect filter="wipe(left)" transition="in">
                                      <p:cBhvr>
                                        <p:cTn id="30" dur="1500"/>
                                        <p:tgtEl>
                                          <p:spTgt spid="35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51">
                                            <p:txEl>
                                              <p:pRg st="5" end="5"/>
                                            </p:txEl>
                                          </p:spTgt>
                                        </p:tgtEl>
                                        <p:attrNameLst>
                                          <p:attrName>style.visibility</p:attrName>
                                        </p:attrNameLst>
                                      </p:cBhvr>
                                      <p:to>
                                        <p:strVal val="visible"/>
                                      </p:to>
                                    </p:set>
                                    <p:animEffect filter="wipe(left)" transition="in">
                                      <p:cBhvr>
                                        <p:cTn id="35" dur="1500"/>
                                        <p:tgtEl>
                                          <p:spTgt spid="35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51">
                                            <p:txEl>
                                              <p:pRg st="6" end="6"/>
                                            </p:txEl>
                                          </p:spTgt>
                                        </p:tgtEl>
                                        <p:attrNameLst>
                                          <p:attrName>style.visibility</p:attrName>
                                        </p:attrNameLst>
                                      </p:cBhvr>
                                      <p:to>
                                        <p:strVal val="visible"/>
                                      </p:to>
                                    </p:set>
                                    <p:animEffect filter="wipe(left)" transition="in">
                                      <p:cBhvr>
                                        <p:cTn id="40" dur="1500"/>
                                        <p:tgtEl>
                                          <p:spTgt spid="35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351">
                                            <p:txEl>
                                              <p:pRg st="7" end="7"/>
                                            </p:txEl>
                                          </p:spTgt>
                                        </p:tgtEl>
                                        <p:attrNameLst>
                                          <p:attrName>style.visibility</p:attrName>
                                        </p:attrNameLst>
                                      </p:cBhvr>
                                      <p:to>
                                        <p:strVal val="visible"/>
                                      </p:to>
                                    </p:set>
                                    <p:animEffect filter="wipe(left)" transition="in">
                                      <p:cBhvr>
                                        <p:cTn id="45" dur="1500"/>
                                        <p:tgtEl>
                                          <p:spTgt spid="351">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1"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grpSp>
        <p:nvGrpSpPr>
          <p:cNvPr id="364" name="Diagram 2"/>
          <p:cNvGrpSpPr/>
          <p:nvPr/>
        </p:nvGrpSpPr>
        <p:grpSpPr>
          <a:xfrm>
            <a:off x="290872" y="3576320"/>
            <a:ext cx="12388799" cy="6214517"/>
            <a:chOff x="0" y="0"/>
            <a:chExt cx="12388797" cy="6214516"/>
          </a:xfrm>
        </p:grpSpPr>
        <p:sp>
          <p:nvSpPr>
            <p:cNvPr id="354" name="Arrow"/>
            <p:cNvSpPr/>
            <p:nvPr/>
          </p:nvSpPr>
          <p:spPr>
            <a:xfrm>
              <a:off x="0" y="0"/>
              <a:ext cx="12388798" cy="6214517"/>
            </a:xfrm>
            <a:prstGeom prst="rightArrow">
              <a:avLst>
                <a:gd name="adj1" fmla="val 50000"/>
                <a:gd name="adj2" fmla="val 50000"/>
              </a:avLst>
            </a:prstGeom>
            <a:solidFill>
              <a:srgbClr val="FADCA7"/>
            </a:solidFill>
            <a:ln w="12700" cap="flat">
              <a:solidFill>
                <a:srgbClr val="000000"/>
              </a:solidFill>
              <a:prstDash val="solid"/>
              <a:miter lim="400000"/>
            </a:ln>
            <a:effectLst>
              <a:outerShdw sx="100000" sy="100000" kx="0" ky="0" algn="b" rotWithShape="0" blurRad="127000" dist="97935" dir="2700000">
                <a:srgbClr val="000000">
                  <a:alpha val="53976"/>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357" name="Group"/>
            <p:cNvGrpSpPr/>
            <p:nvPr/>
          </p:nvGrpSpPr>
          <p:grpSpPr>
            <a:xfrm>
              <a:off x="142623" y="1842342"/>
              <a:ext cx="3892006" cy="2529830"/>
              <a:chOff x="0" y="0"/>
              <a:chExt cx="3892005" cy="2529829"/>
            </a:xfrm>
          </p:grpSpPr>
          <p:sp>
            <p:nvSpPr>
              <p:cNvPr id="355" name="Rounded Rectangle"/>
              <p:cNvSpPr/>
              <p:nvPr/>
            </p:nvSpPr>
            <p:spPr>
              <a:xfrm>
                <a:off x="0" y="0"/>
                <a:ext cx="3892006" cy="2529830"/>
              </a:xfrm>
              <a:prstGeom prst="roundRect">
                <a:avLst>
                  <a:gd name="adj" fmla="val 16667"/>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12700" cap="flat">
                <a:noFill/>
                <a:miter lim="400000"/>
              </a:ln>
              <a:effectLst/>
            </p:spPr>
            <p:txBody>
              <a:bodyPr wrap="square" lIns="65023" tIns="65023" rIns="65023" bIns="65023" numCol="1" anchor="ctr">
                <a:noAutofit/>
              </a:bodyPr>
              <a:lstStyle/>
              <a:p>
                <a:pPr>
                  <a:defRPr>
                    <a:solidFill>
                      <a:srgbClr val="FFFFFF"/>
                    </a:solidFill>
                  </a:defRPr>
                </a:pPr>
              </a:p>
            </p:txBody>
          </p:sp>
          <p:sp>
            <p:nvSpPr>
              <p:cNvPr id="356" name="We begin to depend more and more on human wisdom –"/>
              <p:cNvSpPr txBox="1"/>
              <p:nvPr/>
            </p:nvSpPr>
            <p:spPr>
              <a:xfrm>
                <a:off x="123495" y="152517"/>
                <a:ext cx="3645015" cy="2224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5466" tIns="135466" rIns="135466" bIns="135466" numCol="1" anchor="ctr">
                <a:spAutoFit/>
              </a:bodyPr>
              <a:lstStyle>
                <a:lvl1pPr defTabSz="1580444">
                  <a:lnSpc>
                    <a:spcPct val="90000"/>
                  </a:lnSpc>
                  <a:spcBef>
                    <a:spcPts val="1400"/>
                  </a:spcBef>
                  <a:defRPr b="1" sz="3400">
                    <a:solidFill>
                      <a:srgbClr val="FFFFFF"/>
                    </a:solidFill>
                    <a:effectLst>
                      <a:outerShdw sx="100000" sy="100000" kx="0" ky="0" algn="b" rotWithShape="0" blurRad="76200" dist="40000" dir="5040000">
                        <a:srgbClr val="000000"/>
                      </a:outerShdw>
                    </a:effectLst>
                    <a:latin typeface="Calibri"/>
                    <a:ea typeface="Calibri"/>
                    <a:cs typeface="Calibri"/>
                    <a:sym typeface="Calibri"/>
                  </a:defRPr>
                </a:lvl1pPr>
              </a:lstStyle>
              <a:p>
                <a:pPr/>
                <a:r>
                  <a:t>We begin to depend more and more on human wisdom – </a:t>
                </a:r>
              </a:p>
            </p:txBody>
          </p:sp>
        </p:grpSp>
        <p:grpSp>
          <p:nvGrpSpPr>
            <p:cNvPr id="360" name="Group"/>
            <p:cNvGrpSpPr/>
            <p:nvPr/>
          </p:nvGrpSpPr>
          <p:grpSpPr>
            <a:xfrm>
              <a:off x="4299486" y="1842342"/>
              <a:ext cx="3333116" cy="2529830"/>
              <a:chOff x="0" y="0"/>
              <a:chExt cx="3333115" cy="2529829"/>
            </a:xfrm>
          </p:grpSpPr>
          <p:sp>
            <p:nvSpPr>
              <p:cNvPr id="358" name="Rounded Rectangle"/>
              <p:cNvSpPr/>
              <p:nvPr/>
            </p:nvSpPr>
            <p:spPr>
              <a:xfrm>
                <a:off x="0" y="0"/>
                <a:ext cx="3333116" cy="2529830"/>
              </a:xfrm>
              <a:prstGeom prst="roundRect">
                <a:avLst>
                  <a:gd name="adj" fmla="val 16667"/>
                </a:avLst>
              </a:prstGeom>
              <a:solidFill>
                <a:schemeClr val="accent6">
                  <a:satOff val="1848"/>
                  <a:lumOff val="-15262"/>
                </a:schemeClr>
              </a:solidFill>
              <a:ln w="12700" cap="flat">
                <a:noFill/>
                <a:miter lim="400000"/>
              </a:ln>
              <a:effectLst/>
            </p:spPr>
            <p:txBody>
              <a:bodyPr wrap="square" lIns="65023" tIns="65023" rIns="65023" bIns="65023" numCol="1" anchor="ctr">
                <a:noAutofit/>
              </a:bodyPr>
              <a:lstStyle/>
              <a:p>
                <a:pPr>
                  <a:defRPr>
                    <a:solidFill>
                      <a:srgbClr val="FFFFFF"/>
                    </a:solidFill>
                  </a:defRPr>
                </a:pPr>
              </a:p>
            </p:txBody>
          </p:sp>
          <p:sp>
            <p:nvSpPr>
              <p:cNvPr id="359" name="We will move further and further away from God –"/>
              <p:cNvSpPr txBox="1"/>
              <p:nvPr/>
            </p:nvSpPr>
            <p:spPr>
              <a:xfrm>
                <a:off x="123495" y="152517"/>
                <a:ext cx="3086125" cy="2224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5466" tIns="135466" rIns="135466" bIns="135466" numCol="1" anchor="ctr">
                <a:spAutoFit/>
              </a:bodyPr>
              <a:lstStyle>
                <a:lvl1pPr defTabSz="1580444">
                  <a:lnSpc>
                    <a:spcPct val="90000"/>
                  </a:lnSpc>
                  <a:spcBef>
                    <a:spcPts val="1400"/>
                  </a:spcBef>
                  <a:defRPr b="1" sz="3400">
                    <a:solidFill>
                      <a:srgbClr val="B4B4B4"/>
                    </a:solidFill>
                    <a:effectLst>
                      <a:outerShdw sx="100000" sy="100000" kx="0" ky="0" algn="b" rotWithShape="0" blurRad="76200" dist="40000" dir="5040000">
                        <a:srgbClr val="000000"/>
                      </a:outerShdw>
                    </a:effectLst>
                    <a:latin typeface="Calibri"/>
                    <a:ea typeface="Calibri"/>
                    <a:cs typeface="Calibri"/>
                    <a:sym typeface="Calibri"/>
                  </a:defRPr>
                </a:lvl1pPr>
              </a:lstStyle>
              <a:p>
                <a:pPr/>
                <a:r>
                  <a:t>We will move further and further away from God – </a:t>
                </a:r>
              </a:p>
            </p:txBody>
          </p:sp>
        </p:grpSp>
        <p:grpSp>
          <p:nvGrpSpPr>
            <p:cNvPr id="363" name="Group"/>
            <p:cNvGrpSpPr/>
            <p:nvPr/>
          </p:nvGrpSpPr>
          <p:grpSpPr>
            <a:xfrm>
              <a:off x="7897459" y="1842342"/>
              <a:ext cx="3333117" cy="2529830"/>
              <a:chOff x="0" y="0"/>
              <a:chExt cx="3333115" cy="2529829"/>
            </a:xfrm>
          </p:grpSpPr>
          <p:sp>
            <p:nvSpPr>
              <p:cNvPr id="361" name="Rounded Rectangle"/>
              <p:cNvSpPr/>
              <p:nvPr/>
            </p:nvSpPr>
            <p:spPr>
              <a:xfrm>
                <a:off x="0" y="0"/>
                <a:ext cx="3333116" cy="2529830"/>
              </a:xfrm>
              <a:prstGeom prst="roundRect">
                <a:avLst>
                  <a:gd name="adj" fmla="val 16667"/>
                </a:avLst>
              </a:prstGeom>
              <a:solidFill>
                <a:schemeClr val="accent5">
                  <a:hueOff val="-92222"/>
                  <a:lumOff val="-9871"/>
                </a:schemeClr>
              </a:soli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580444">
                  <a:lnSpc>
                    <a:spcPct val="90000"/>
                  </a:lnSpc>
                  <a:spcBef>
                    <a:spcPts val="1000"/>
                  </a:spcBef>
                  <a:defRPr b="1" sz="3400">
                    <a:solidFill>
                      <a:srgbClr val="FFCD7C"/>
                    </a:solidFill>
                    <a:effectLst>
                      <a:outerShdw sx="100000" sy="100000" kx="0" ky="0" algn="b" rotWithShape="0" blurRad="76200" dist="40000" dir="5040000">
                        <a:srgbClr val="000000">
                          <a:alpha val="30000"/>
                        </a:srgbClr>
                      </a:outerShdw>
                    </a:effectLst>
                    <a:latin typeface="Calibri"/>
                    <a:ea typeface="Calibri"/>
                    <a:cs typeface="Calibri"/>
                    <a:sym typeface="Calibri"/>
                  </a:defRPr>
                </a:pPr>
              </a:p>
            </p:txBody>
          </p:sp>
          <p:sp>
            <p:nvSpPr>
              <p:cNvPr id="362" name="We set a course for complete apostasy –"/>
              <p:cNvSpPr txBox="1"/>
              <p:nvPr/>
            </p:nvSpPr>
            <p:spPr>
              <a:xfrm>
                <a:off x="123495" y="152517"/>
                <a:ext cx="3086125" cy="2224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5466" tIns="135466" rIns="135466" bIns="135466" numCol="1" anchor="ctr">
                <a:spAutoFit/>
              </a:bodyPr>
              <a:lstStyle>
                <a:lvl1pPr defTabSz="1580444">
                  <a:lnSpc>
                    <a:spcPct val="90000"/>
                  </a:lnSpc>
                  <a:spcBef>
                    <a:spcPts val="1400"/>
                  </a:spcBef>
                  <a:defRPr b="1" sz="3400">
                    <a:solidFill>
                      <a:srgbClr val="FFCD7C"/>
                    </a:solidFill>
                    <a:effectLst>
                      <a:outerShdw sx="100000" sy="100000" kx="0" ky="0" algn="b" rotWithShape="0" blurRad="76200" dist="40000" dir="5040000">
                        <a:srgbClr val="000000">
                          <a:alpha val="30000"/>
                        </a:srgbClr>
                      </a:outerShdw>
                    </a:effectLst>
                    <a:latin typeface="Calibri"/>
                    <a:ea typeface="Calibri"/>
                    <a:cs typeface="Calibri"/>
                    <a:sym typeface="Calibri"/>
                  </a:defRPr>
                </a:lvl1pPr>
              </a:lstStyle>
              <a:p>
                <a:pPr/>
                <a:r>
                  <a:t>We set a course for complete apostasy –</a:t>
                </a:r>
              </a:p>
            </p:txBody>
          </p:sp>
        </p:grpSp>
      </p:grpSp>
      <p:sp>
        <p:nvSpPr>
          <p:cNvPr id="365" name="When we move away from the firm foundation of a “thus saith the Lord” we:"/>
          <p:cNvSpPr txBox="1"/>
          <p:nvPr/>
        </p:nvSpPr>
        <p:spPr>
          <a:xfrm>
            <a:off x="328281" y="3719514"/>
            <a:ext cx="9073350" cy="1206501"/>
          </a:xfrm>
          <a:prstGeom prst="rect">
            <a:avLst/>
          </a:prstGeom>
          <a:solidFill>
            <a:srgbClr val="AB1802"/>
          </a:solidFill>
          <a:ln w="12700">
            <a:solidFill>
              <a:srgbClr val="000000"/>
            </a:solidFill>
            <a:miter lim="400000"/>
          </a:ln>
          <a:effectLst>
            <a:outerShdw sx="100000" sy="100000" kx="0" ky="0" algn="b" rotWithShape="0" blurRad="177800" dist="125494" dir="5400000">
              <a:srgbClr val="000000">
                <a:alpha val="9669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FFFFFF"/>
                </a:solidFill>
              </a:defRPr>
            </a:lvl1pPr>
          </a:lstStyle>
          <a:p>
            <a:pPr/>
            <a:r>
              <a:t>When we move away from the firm foundation of a “thus saith the Lord” we:</a:t>
            </a:r>
          </a:p>
        </p:txBody>
      </p:sp>
      <p:pic>
        <p:nvPicPr>
          <p:cNvPr id="366"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67"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68" name="THE DANGER OF FALSE DOCTRINE"/>
          <p:cNvSpPr txBox="1"/>
          <p:nvPr/>
        </p:nvSpPr>
        <p:spPr>
          <a:xfrm>
            <a:off x="897229" y="194586"/>
            <a:ext cx="11210342"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FALSE DOCTRINE</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0"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71"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72" name="De-Emphasis of Biblical Authority"/>
          <p:cNvSpPr txBox="1"/>
          <p:nvPr/>
        </p:nvSpPr>
        <p:spPr>
          <a:xfrm>
            <a:off x="253556" y="1701187"/>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De-Emphasis of Biblical Authority</a:t>
            </a:r>
          </a:p>
        </p:txBody>
      </p:sp>
      <p:grpSp>
        <p:nvGrpSpPr>
          <p:cNvPr id="403" name="Diagram 4"/>
          <p:cNvGrpSpPr/>
          <p:nvPr/>
        </p:nvGrpSpPr>
        <p:grpSpPr>
          <a:xfrm>
            <a:off x="328993" y="3079549"/>
            <a:ext cx="12455183" cy="5781145"/>
            <a:chOff x="0" y="0"/>
            <a:chExt cx="12455181" cy="5781144"/>
          </a:xfrm>
        </p:grpSpPr>
        <p:grpSp>
          <p:nvGrpSpPr>
            <p:cNvPr id="375" name="Group"/>
            <p:cNvGrpSpPr/>
            <p:nvPr/>
          </p:nvGrpSpPr>
          <p:grpSpPr>
            <a:xfrm>
              <a:off x="0" y="0"/>
              <a:ext cx="5069590" cy="1217083"/>
              <a:chOff x="0" y="0"/>
              <a:chExt cx="5069589" cy="1217082"/>
            </a:xfrm>
          </p:grpSpPr>
          <p:sp>
            <p:nvSpPr>
              <p:cNvPr id="373" name="Rounded Rectangle"/>
              <p:cNvSpPr/>
              <p:nvPr/>
            </p:nvSpPr>
            <p:spPr>
              <a:xfrm>
                <a:off x="0" y="0"/>
                <a:ext cx="5069590" cy="1217083"/>
              </a:xfrm>
              <a:prstGeom prst="roundRect">
                <a:avLst>
                  <a:gd name="adj" fmla="val 10000"/>
                </a:avLst>
              </a:prstGeom>
              <a:gradFill flip="none" rotWithShape="1">
                <a:gsLst>
                  <a:gs pos="0">
                    <a:srgbClr val="C8B060"/>
                  </a:gs>
                  <a:gs pos="80000">
                    <a:srgbClr val="FFE386"/>
                  </a:gs>
                  <a:gs pos="100000">
                    <a:srgbClr val="FFE388"/>
                  </a:gs>
                </a:gsLst>
                <a:lin ang="16200000" scaled="0"/>
              </a:gra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643662">
                  <a:lnSpc>
                    <a:spcPct val="90000"/>
                  </a:lnSpc>
                  <a:spcBef>
                    <a:spcPts val="1000"/>
                  </a:spcBef>
                  <a:defRPr b="1">
                    <a:solidFill>
                      <a:srgbClr val="000000"/>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p>
            </p:txBody>
          </p:sp>
          <p:sp>
            <p:nvSpPr>
              <p:cNvPr id="374" name="Man’s Way Emphasizes"/>
              <p:cNvSpPr txBox="1"/>
              <p:nvPr/>
            </p:nvSpPr>
            <p:spPr>
              <a:xfrm>
                <a:off x="35646" y="30719"/>
                <a:ext cx="4998297" cy="11556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961" tIns="46961" rIns="46961" bIns="46961" numCol="1" anchor="ctr">
                <a:spAutoFit/>
              </a:bodyPr>
              <a:lstStyle>
                <a:lvl1pPr defTabSz="1643662">
                  <a:lnSpc>
                    <a:spcPct val="90000"/>
                  </a:lnSpc>
                  <a:spcBef>
                    <a:spcPts val="1500"/>
                  </a:spcBef>
                  <a:defRPr b="1">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lvl1pPr>
              </a:lstStyle>
              <a:p>
                <a:pPr/>
                <a:r>
                  <a:t>Man’s Way Emphasizes</a:t>
                </a:r>
              </a:p>
            </p:txBody>
          </p:sp>
        </p:grpSp>
        <p:sp>
          <p:nvSpPr>
            <p:cNvPr id="376" name="Line"/>
            <p:cNvSpPr/>
            <p:nvPr/>
          </p:nvSpPr>
          <p:spPr>
            <a:xfrm>
              <a:off x="506959" y="1217083"/>
              <a:ext cx="506959" cy="9128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379" name="Group"/>
            <p:cNvGrpSpPr/>
            <p:nvPr/>
          </p:nvGrpSpPr>
          <p:grpSpPr>
            <a:xfrm>
              <a:off x="1013917" y="1521353"/>
              <a:ext cx="4055673" cy="1217084"/>
              <a:chOff x="0" y="0"/>
              <a:chExt cx="4055671" cy="1217082"/>
            </a:xfrm>
          </p:grpSpPr>
          <p:sp>
            <p:nvSpPr>
              <p:cNvPr id="377" name="Rounded Rectangle"/>
              <p:cNvSpPr/>
              <p:nvPr/>
            </p:nvSpPr>
            <p:spPr>
              <a:xfrm>
                <a:off x="0" y="0"/>
                <a:ext cx="4055672" cy="1217083"/>
              </a:xfrm>
              <a:prstGeom prst="roundRect">
                <a:avLst>
                  <a:gd name="adj" fmla="val 10000"/>
                </a:avLst>
              </a:prstGeom>
              <a:solidFill>
                <a:srgbClr val="000000">
                  <a:alpha val="90000"/>
                </a:srgbClr>
              </a:solidFill>
              <a:ln w="12700" cap="flat">
                <a:solidFill>
                  <a:srgbClr val="FFE693"/>
                </a:solidFill>
                <a:prstDash val="solid"/>
                <a:round/>
              </a:ln>
              <a:effectLst/>
            </p:spPr>
            <p:txBody>
              <a:bodyPr wrap="square" lIns="65023" tIns="65023" rIns="65023" bIns="65023" numCol="1" anchor="ctr">
                <a:noAutofit/>
              </a:bodyPr>
              <a:lstStyle/>
              <a:p>
                <a:pPr defTabSz="1517226">
                  <a:lnSpc>
                    <a:spcPct val="90000"/>
                  </a:lnSpc>
                  <a:spcBef>
                    <a:spcPts val="1000"/>
                  </a:spcBef>
                  <a:defRPr sz="3400">
                    <a:solidFill>
                      <a:srgbClr val="FFF5D4"/>
                    </a:solidFill>
                    <a:latin typeface="Century Gothic"/>
                    <a:ea typeface="Century Gothic"/>
                    <a:cs typeface="Century Gothic"/>
                    <a:sym typeface="Century Gothic"/>
                  </a:defRPr>
                </a:pPr>
              </a:p>
            </p:txBody>
          </p:sp>
          <p:sp>
            <p:nvSpPr>
              <p:cNvPr id="378" name="Self Judges 21:25"/>
              <p:cNvSpPr txBox="1"/>
              <p:nvPr/>
            </p:nvSpPr>
            <p:spPr>
              <a:xfrm>
                <a:off x="35646" y="70526"/>
                <a:ext cx="3984380" cy="1076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FFF5D4"/>
                    </a:solidFill>
                    <a:latin typeface="Century Gothic"/>
                    <a:ea typeface="Century Gothic"/>
                    <a:cs typeface="Century Gothic"/>
                    <a:sym typeface="Century Gothic"/>
                  </a:defRPr>
                </a:pPr>
                <a:r>
                  <a:t>Self</a:t>
                </a:r>
                <a:br/>
                <a:r>
                  <a:rPr i="1"/>
                  <a:t>Judges 21:25</a:t>
                </a:r>
              </a:p>
            </p:txBody>
          </p:sp>
        </p:grpSp>
        <p:sp>
          <p:nvSpPr>
            <p:cNvPr id="380" name="Line"/>
            <p:cNvSpPr/>
            <p:nvPr/>
          </p:nvSpPr>
          <p:spPr>
            <a:xfrm>
              <a:off x="506959" y="1217083"/>
              <a:ext cx="506959" cy="2434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383" name="Group"/>
            <p:cNvGrpSpPr/>
            <p:nvPr/>
          </p:nvGrpSpPr>
          <p:grpSpPr>
            <a:xfrm>
              <a:off x="1013917" y="3042708"/>
              <a:ext cx="4055673" cy="1217083"/>
              <a:chOff x="0" y="0"/>
              <a:chExt cx="4055671" cy="1217082"/>
            </a:xfrm>
          </p:grpSpPr>
          <p:sp>
            <p:nvSpPr>
              <p:cNvPr id="381" name="Rounded Rectangle"/>
              <p:cNvSpPr/>
              <p:nvPr/>
            </p:nvSpPr>
            <p:spPr>
              <a:xfrm>
                <a:off x="0" y="0"/>
                <a:ext cx="4055672" cy="1217083"/>
              </a:xfrm>
              <a:prstGeom prst="roundRect">
                <a:avLst>
                  <a:gd name="adj" fmla="val 10000"/>
                </a:avLst>
              </a:prstGeom>
              <a:solidFill>
                <a:srgbClr val="000000">
                  <a:alpha val="90000"/>
                </a:srgbClr>
              </a:solidFill>
              <a:ln w="12700" cap="flat">
                <a:solidFill>
                  <a:srgbClr val="FFE693"/>
                </a:solidFill>
                <a:prstDash val="solid"/>
                <a:round/>
              </a:ln>
              <a:effectLst/>
            </p:spPr>
            <p:txBody>
              <a:bodyPr wrap="square" lIns="65023" tIns="65023" rIns="65023" bIns="65023" numCol="1" anchor="ctr">
                <a:noAutofit/>
              </a:bodyPr>
              <a:lstStyle/>
              <a:p>
                <a:pPr defTabSz="1517226">
                  <a:lnSpc>
                    <a:spcPct val="90000"/>
                  </a:lnSpc>
                  <a:spcBef>
                    <a:spcPts val="1000"/>
                  </a:spcBef>
                  <a:defRPr b="1" i="1" sz="3400">
                    <a:solidFill>
                      <a:srgbClr val="FFF5D4"/>
                    </a:solidFill>
                    <a:latin typeface="Century Gothic"/>
                    <a:ea typeface="Century Gothic"/>
                    <a:cs typeface="Century Gothic"/>
                    <a:sym typeface="Century Gothic"/>
                  </a:defRPr>
                </a:pPr>
              </a:p>
            </p:txBody>
          </p:sp>
          <p:sp>
            <p:nvSpPr>
              <p:cNvPr id="382" name="Feelings 1 Kings 12:33"/>
              <p:cNvSpPr txBox="1"/>
              <p:nvPr/>
            </p:nvSpPr>
            <p:spPr>
              <a:xfrm>
                <a:off x="35646" y="70526"/>
                <a:ext cx="3984380" cy="1076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FFF5D4"/>
                    </a:solidFill>
                    <a:latin typeface="Century Gothic"/>
                    <a:ea typeface="Century Gothic"/>
                    <a:cs typeface="Century Gothic"/>
                    <a:sym typeface="Century Gothic"/>
                  </a:defRPr>
                </a:pPr>
                <a:r>
                  <a:t>Feelings</a:t>
                </a:r>
                <a:br/>
                <a:r>
                  <a:rPr i="1"/>
                  <a:t>1 Kings 12:33</a:t>
                </a:r>
              </a:p>
            </p:txBody>
          </p:sp>
        </p:grpSp>
        <p:sp>
          <p:nvSpPr>
            <p:cNvPr id="384" name="Line"/>
            <p:cNvSpPr/>
            <p:nvPr/>
          </p:nvSpPr>
          <p:spPr>
            <a:xfrm>
              <a:off x="506959" y="1217083"/>
              <a:ext cx="506959" cy="39555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387" name="Group"/>
            <p:cNvGrpSpPr/>
            <p:nvPr/>
          </p:nvGrpSpPr>
          <p:grpSpPr>
            <a:xfrm>
              <a:off x="1013917" y="4564061"/>
              <a:ext cx="4055673" cy="1217084"/>
              <a:chOff x="0" y="0"/>
              <a:chExt cx="4055671" cy="1217082"/>
            </a:xfrm>
          </p:grpSpPr>
          <p:sp>
            <p:nvSpPr>
              <p:cNvPr id="385" name="Rounded Rectangle"/>
              <p:cNvSpPr/>
              <p:nvPr/>
            </p:nvSpPr>
            <p:spPr>
              <a:xfrm>
                <a:off x="0" y="0"/>
                <a:ext cx="4055672" cy="1217083"/>
              </a:xfrm>
              <a:prstGeom prst="roundRect">
                <a:avLst>
                  <a:gd name="adj" fmla="val 10000"/>
                </a:avLst>
              </a:prstGeom>
              <a:solidFill>
                <a:srgbClr val="000000">
                  <a:alpha val="90000"/>
                </a:srgbClr>
              </a:solidFill>
              <a:ln w="12700" cap="flat">
                <a:solidFill>
                  <a:srgbClr val="FFE693"/>
                </a:solidFill>
                <a:prstDash val="solid"/>
                <a:round/>
              </a:ln>
              <a:effectLst/>
            </p:spPr>
            <p:txBody>
              <a:bodyPr wrap="square" lIns="65023" tIns="65023" rIns="65023" bIns="65023" numCol="1" anchor="ctr">
                <a:noAutofit/>
              </a:bodyPr>
              <a:lstStyle/>
              <a:p>
                <a:pPr defTabSz="1517226">
                  <a:lnSpc>
                    <a:spcPct val="90000"/>
                  </a:lnSpc>
                  <a:spcBef>
                    <a:spcPts val="1000"/>
                  </a:spcBef>
                  <a:defRPr b="1" i="1" sz="3400">
                    <a:solidFill>
                      <a:srgbClr val="FFF5D4"/>
                    </a:solidFill>
                    <a:latin typeface="Century Gothic"/>
                    <a:ea typeface="Century Gothic"/>
                    <a:cs typeface="Century Gothic"/>
                    <a:sym typeface="Century Gothic"/>
                  </a:defRPr>
                </a:pPr>
              </a:p>
            </p:txBody>
          </p:sp>
          <p:sp>
            <p:nvSpPr>
              <p:cNvPr id="386" name="Rationalization Matt. 19:8-9"/>
              <p:cNvSpPr txBox="1"/>
              <p:nvPr/>
            </p:nvSpPr>
            <p:spPr>
              <a:xfrm>
                <a:off x="35646" y="70527"/>
                <a:ext cx="3984380" cy="10760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FFF5D4"/>
                    </a:solidFill>
                    <a:latin typeface="Century Gothic"/>
                    <a:ea typeface="Century Gothic"/>
                    <a:cs typeface="Century Gothic"/>
                    <a:sym typeface="Century Gothic"/>
                  </a:defRPr>
                </a:pPr>
                <a:r>
                  <a:t>Rationalization</a:t>
                </a:r>
                <a:br/>
                <a:r>
                  <a:rPr i="1"/>
                  <a:t>Matt. 19:8-9</a:t>
                </a:r>
              </a:p>
            </p:txBody>
          </p:sp>
        </p:grpSp>
        <p:grpSp>
          <p:nvGrpSpPr>
            <p:cNvPr id="390" name="Group"/>
            <p:cNvGrpSpPr/>
            <p:nvPr/>
          </p:nvGrpSpPr>
          <p:grpSpPr>
            <a:xfrm>
              <a:off x="5678133" y="0"/>
              <a:ext cx="5069590" cy="1217083"/>
              <a:chOff x="0" y="0"/>
              <a:chExt cx="5069589" cy="1217082"/>
            </a:xfrm>
          </p:grpSpPr>
          <p:sp>
            <p:nvSpPr>
              <p:cNvPr id="388" name="Rounded Rectangle"/>
              <p:cNvSpPr/>
              <p:nvPr/>
            </p:nvSpPr>
            <p:spPr>
              <a:xfrm>
                <a:off x="0" y="0"/>
                <a:ext cx="5069590" cy="1217083"/>
              </a:xfrm>
              <a:prstGeom prst="roundRect">
                <a:avLst>
                  <a:gd name="adj" fmla="val 10000"/>
                </a:avLst>
              </a:prstGeom>
              <a:solidFill>
                <a:schemeClr val="accent1">
                  <a:hueOff val="-78595"/>
                  <a:satOff val="12505"/>
                  <a:lumOff val="13871"/>
                </a:schemeClr>
              </a:soli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643662">
                  <a:lnSpc>
                    <a:spcPct val="90000"/>
                  </a:lnSpc>
                  <a:spcBef>
                    <a:spcPts val="1000"/>
                  </a:spcBef>
                  <a:defRPr b="1">
                    <a:solidFill>
                      <a:srgbClr val="000000"/>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p>
            </p:txBody>
          </p:sp>
          <p:sp>
            <p:nvSpPr>
              <p:cNvPr id="389" name="God’s Way Emphasizes"/>
              <p:cNvSpPr txBox="1"/>
              <p:nvPr/>
            </p:nvSpPr>
            <p:spPr>
              <a:xfrm>
                <a:off x="35646" y="6589"/>
                <a:ext cx="4998297" cy="1203904"/>
              </a:xfrm>
              <a:prstGeom prst="rect">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46961" tIns="46961" rIns="46961" bIns="46961" numCol="1" anchor="ctr">
                <a:spAutoFit/>
              </a:bodyPr>
              <a:lstStyle>
                <a:lvl1pPr defTabSz="1643662">
                  <a:lnSpc>
                    <a:spcPct val="90000"/>
                  </a:lnSpc>
                  <a:spcBef>
                    <a:spcPts val="1500"/>
                  </a:spcBef>
                  <a:defRPr b="1" sz="3800">
                    <a:solidFill>
                      <a:srgbClr val="FFFFFF"/>
                    </a:solidFill>
                    <a:effectLst>
                      <a:outerShdw sx="100000" sy="100000" kx="0" ky="0" algn="b" rotWithShape="0" blurRad="63500" dist="63500" dir="7680000">
                        <a:srgbClr val="000000"/>
                      </a:outerShdw>
                    </a:effectLst>
                    <a:latin typeface="Century Gothic"/>
                    <a:ea typeface="Century Gothic"/>
                    <a:cs typeface="Century Gothic"/>
                    <a:sym typeface="Century Gothic"/>
                  </a:defRPr>
                </a:lvl1pPr>
              </a:lstStyle>
              <a:p>
                <a:pPr/>
                <a:r>
                  <a:t>God’s Way Emphasizes</a:t>
                </a:r>
              </a:p>
            </p:txBody>
          </p:sp>
        </p:grpSp>
        <p:sp>
          <p:nvSpPr>
            <p:cNvPr id="391" name="Line"/>
            <p:cNvSpPr/>
            <p:nvPr/>
          </p:nvSpPr>
          <p:spPr>
            <a:xfrm>
              <a:off x="6185091" y="1217083"/>
              <a:ext cx="506959" cy="9128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394" name="Group"/>
            <p:cNvGrpSpPr/>
            <p:nvPr/>
          </p:nvGrpSpPr>
          <p:grpSpPr>
            <a:xfrm>
              <a:off x="6692050" y="1521353"/>
              <a:ext cx="5763132" cy="1217084"/>
              <a:chOff x="0" y="0"/>
              <a:chExt cx="5763131" cy="1217082"/>
            </a:xfrm>
          </p:grpSpPr>
          <p:sp>
            <p:nvSpPr>
              <p:cNvPr id="392" name="Rounded Rectangle"/>
              <p:cNvSpPr/>
              <p:nvPr/>
            </p:nvSpPr>
            <p:spPr>
              <a:xfrm>
                <a:off x="0" y="0"/>
                <a:ext cx="5763132" cy="1217083"/>
              </a:xfrm>
              <a:prstGeom prst="roundRect">
                <a:avLst>
                  <a:gd name="adj" fmla="val 10000"/>
                </a:avLst>
              </a:prstGeom>
              <a:solidFill>
                <a:srgbClr val="FFFAE9">
                  <a:alpha val="90000"/>
                </a:srgbClr>
              </a:solidFill>
              <a:ln w="25400" cap="flat">
                <a:solidFill>
                  <a:srgbClr val="5A5F5E"/>
                </a:solidFill>
                <a:prstDash val="solid"/>
                <a:round/>
              </a:ln>
              <a:effectLst>
                <a:outerShdw sx="100000" sy="100000" kx="0" ky="0" algn="b" rotWithShape="0" blurRad="50800" dist="25400" dir="5400000">
                  <a:srgbClr val="000000">
                    <a:alpha val="75455"/>
                  </a:srgbClr>
                </a:outerShdw>
              </a:effectLst>
            </p:spPr>
            <p:txBody>
              <a:bodyPr wrap="square" lIns="65023" tIns="65023" rIns="65023" bIns="65023" numCol="1" anchor="ctr">
                <a:noAutofit/>
              </a:bodyPr>
              <a:lstStyle/>
              <a:p>
                <a:pPr defTabSz="1517226">
                  <a:lnSpc>
                    <a:spcPct val="90000"/>
                  </a:lnSpc>
                  <a:spcBef>
                    <a:spcPts val="1000"/>
                  </a:spcBef>
                  <a:defRPr sz="3400">
                    <a:solidFill>
                      <a:srgbClr val="000000"/>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p>
            </p:txBody>
          </p:sp>
          <p:sp>
            <p:nvSpPr>
              <p:cNvPr id="393" name="Authority &amp; Absolute Truth   John 8:31-32"/>
              <p:cNvSpPr txBox="1"/>
              <p:nvPr/>
            </p:nvSpPr>
            <p:spPr>
              <a:xfrm>
                <a:off x="35646" y="70526"/>
                <a:ext cx="5691840" cy="1076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Authority &amp; Absolute Truth  </a:t>
                </a:r>
                <a:br/>
                <a:r>
                  <a:rPr i="1"/>
                  <a:t>John 8:31-32</a:t>
                </a:r>
              </a:p>
            </p:txBody>
          </p:sp>
        </p:grpSp>
        <p:sp>
          <p:nvSpPr>
            <p:cNvPr id="395" name="Line"/>
            <p:cNvSpPr/>
            <p:nvPr/>
          </p:nvSpPr>
          <p:spPr>
            <a:xfrm>
              <a:off x="6185091" y="1217083"/>
              <a:ext cx="506959" cy="2434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398" name="Group"/>
            <p:cNvGrpSpPr/>
            <p:nvPr/>
          </p:nvGrpSpPr>
          <p:grpSpPr>
            <a:xfrm>
              <a:off x="6692050" y="3042708"/>
              <a:ext cx="5763132" cy="1217083"/>
              <a:chOff x="0" y="0"/>
              <a:chExt cx="5763131" cy="1217082"/>
            </a:xfrm>
          </p:grpSpPr>
          <p:sp>
            <p:nvSpPr>
              <p:cNvPr id="396" name="Rounded Rectangle"/>
              <p:cNvSpPr/>
              <p:nvPr/>
            </p:nvSpPr>
            <p:spPr>
              <a:xfrm>
                <a:off x="0" y="0"/>
                <a:ext cx="5763132" cy="1217083"/>
              </a:xfrm>
              <a:prstGeom prst="roundRect">
                <a:avLst>
                  <a:gd name="adj" fmla="val 10000"/>
                </a:avLst>
              </a:prstGeom>
              <a:solidFill>
                <a:srgbClr val="FFFAE9">
                  <a:alpha val="90000"/>
                </a:srgbClr>
              </a:solidFill>
              <a:ln w="25400" cap="flat">
                <a:solidFill>
                  <a:srgbClr val="000000"/>
                </a:solidFill>
                <a:prstDash val="solid"/>
                <a:round/>
              </a:ln>
              <a:effectLst>
                <a:outerShdw sx="100000" sy="100000" kx="0" ky="0" algn="b" rotWithShape="0" blurRad="50800" dist="25400" dir="5400000">
                  <a:srgbClr val="000000">
                    <a:alpha val="75455"/>
                  </a:srgbClr>
                </a:outerShdw>
              </a:effectLst>
            </p:spPr>
            <p:txBody>
              <a:bodyPr wrap="square" lIns="65023" tIns="65023" rIns="65023" bIns="65023" numCol="1" anchor="ctr">
                <a:noAutofit/>
              </a:bodyPr>
              <a:lstStyle/>
              <a:p>
                <a:pPr defTabSz="1517226">
                  <a:lnSpc>
                    <a:spcPct val="90000"/>
                  </a:lnSpc>
                  <a:spcBef>
                    <a:spcPts val="1000"/>
                  </a:spcBef>
                  <a:defRPr b="1" i="1" sz="3400">
                    <a:solidFill>
                      <a:srgbClr val="000000"/>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p>
            </p:txBody>
          </p:sp>
          <p:sp>
            <p:nvSpPr>
              <p:cNvPr id="397" name="The Need For Obedience Matt. 7:21; John 14:15"/>
              <p:cNvSpPr txBox="1"/>
              <p:nvPr/>
            </p:nvSpPr>
            <p:spPr>
              <a:xfrm>
                <a:off x="35646" y="70526"/>
                <a:ext cx="5691840" cy="10760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The Need For Obedience</a:t>
                </a:r>
                <a:br/>
                <a:r>
                  <a:rPr i="1"/>
                  <a:t>Matt. 7:21; John 14:15</a:t>
                </a:r>
              </a:p>
            </p:txBody>
          </p:sp>
        </p:grpSp>
        <p:sp>
          <p:nvSpPr>
            <p:cNvPr id="399" name="Line"/>
            <p:cNvSpPr/>
            <p:nvPr/>
          </p:nvSpPr>
          <p:spPr>
            <a:xfrm>
              <a:off x="6185091" y="1217083"/>
              <a:ext cx="506959" cy="39555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50800" cap="flat">
              <a:solidFill>
                <a:srgbClr val="FFE693"/>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402" name="Group"/>
            <p:cNvGrpSpPr/>
            <p:nvPr/>
          </p:nvGrpSpPr>
          <p:grpSpPr>
            <a:xfrm>
              <a:off x="6692050" y="4564061"/>
              <a:ext cx="5763132" cy="1217084"/>
              <a:chOff x="0" y="0"/>
              <a:chExt cx="5763131" cy="1217082"/>
            </a:xfrm>
          </p:grpSpPr>
          <p:sp>
            <p:nvSpPr>
              <p:cNvPr id="400" name="Rounded Rectangle"/>
              <p:cNvSpPr/>
              <p:nvPr/>
            </p:nvSpPr>
            <p:spPr>
              <a:xfrm>
                <a:off x="0" y="0"/>
                <a:ext cx="5763132" cy="1217083"/>
              </a:xfrm>
              <a:prstGeom prst="roundRect">
                <a:avLst>
                  <a:gd name="adj" fmla="val 10000"/>
                </a:avLst>
              </a:prstGeom>
              <a:solidFill>
                <a:srgbClr val="FFFAE9">
                  <a:alpha val="90000"/>
                </a:srgbClr>
              </a:solidFill>
              <a:ln w="25400" cap="flat">
                <a:solidFill>
                  <a:srgbClr val="000000"/>
                </a:solidFill>
                <a:prstDash val="solid"/>
                <a:round/>
              </a:ln>
              <a:effectLst>
                <a:outerShdw sx="100000" sy="100000" kx="0" ky="0" algn="b" rotWithShape="0" blurRad="50800" dist="25400" dir="5400000">
                  <a:srgbClr val="000000">
                    <a:alpha val="52233"/>
                  </a:srgbClr>
                </a:outerShdw>
              </a:effectLst>
            </p:spPr>
            <p:txBody>
              <a:bodyPr wrap="square" lIns="65023" tIns="65023" rIns="65023" bIns="65023" numCol="1" anchor="ctr">
                <a:noAutofit/>
              </a:bodyPr>
              <a:lstStyle/>
              <a:p>
                <a:pPr defTabSz="1517226">
                  <a:lnSpc>
                    <a:spcPct val="90000"/>
                  </a:lnSpc>
                  <a:spcBef>
                    <a:spcPts val="1000"/>
                  </a:spcBef>
                  <a:defRPr b="1" i="1" sz="3400">
                    <a:solidFill>
                      <a:srgbClr val="000000"/>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p>
            </p:txBody>
          </p:sp>
          <p:sp>
            <p:nvSpPr>
              <p:cNvPr id="401" name="To ABIDE in The Doctrine 2 John 9; Mat 28:18-20"/>
              <p:cNvSpPr txBox="1"/>
              <p:nvPr/>
            </p:nvSpPr>
            <p:spPr>
              <a:xfrm>
                <a:off x="35646" y="70527"/>
                <a:ext cx="5691840" cy="10760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3349" tIns="43349" rIns="43349" bIns="43349" numCol="1" anchor="ctr">
                <a:spAutoFit/>
              </a:bodyPr>
              <a:lstStyle/>
              <a:p>
                <a:pPr defTabSz="1517226">
                  <a:lnSpc>
                    <a:spcPct val="90000"/>
                  </a:lnSpc>
                  <a:spcBef>
                    <a:spcPts val="1400"/>
                  </a:spcBef>
                  <a:defRPr b="1" sz="3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To ABIDE in The Doctrine</a:t>
                </a:r>
                <a:br/>
                <a:r>
                  <a:rPr i="1"/>
                  <a:t>2 John 9; Mat 28:18-20</a:t>
                </a:r>
              </a:p>
            </p:txBody>
          </p:sp>
        </p:grpSp>
      </p:grpSp>
      <p:sp>
        <p:nvSpPr>
          <p:cNvPr id="404" name="THE DANGER OF FALSE DOCTRINE"/>
          <p:cNvSpPr txBox="1"/>
          <p:nvPr/>
        </p:nvSpPr>
        <p:spPr>
          <a:xfrm>
            <a:off x="897229" y="194586"/>
            <a:ext cx="11210342"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FALSE DOCTRINE</a:t>
            </a:r>
          </a:p>
        </p:txBody>
      </p:sp>
      <p:sp>
        <p:nvSpPr>
          <p:cNvPr id="405" name="UNITY - 1 Cor. 1:10;  Eph 4:1-6"/>
          <p:cNvSpPr txBox="1"/>
          <p:nvPr/>
        </p:nvSpPr>
        <p:spPr>
          <a:xfrm>
            <a:off x="6677247" y="8986064"/>
            <a:ext cx="6157035" cy="622301"/>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UNITY - 1 Cor. 1:10;  Eph 4:1-6</a:t>
            </a:r>
          </a:p>
        </p:txBody>
      </p:sp>
      <p:sp>
        <p:nvSpPr>
          <p:cNvPr id="406" name="DIVISION - 1 Cor. 1:11; Ro 16:17"/>
          <p:cNvSpPr txBox="1"/>
          <p:nvPr/>
        </p:nvSpPr>
        <p:spPr>
          <a:xfrm>
            <a:off x="258383" y="8986064"/>
            <a:ext cx="6157034" cy="6223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DIVISION - 1 Cor. 1:11; Ro 16:17</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8" name="Image" descr="Image"/>
          <p:cNvPicPr>
            <a:picLocks noChangeAspect="1"/>
          </p:cNvPicPr>
          <p:nvPr>
            <p:ph type="pic" idx="13"/>
          </p:nvPr>
        </p:nvPicPr>
        <p:blipFill>
          <a:blip r:embed="rId2">
            <a:extLst/>
          </a:blip>
          <a:srcRect l="11125" t="0" r="11125" b="0"/>
          <a:stretch>
            <a:fillRect/>
          </a:stretch>
        </p:blipFill>
        <p:spPr>
          <a:prstGeom prst="rect">
            <a:avLst/>
          </a:prstGeom>
        </p:spPr>
      </p:pic>
      <p:grpSp>
        <p:nvGrpSpPr>
          <p:cNvPr id="411" name="Group"/>
          <p:cNvGrpSpPr/>
          <p:nvPr/>
        </p:nvGrpSpPr>
        <p:grpSpPr>
          <a:xfrm>
            <a:off x="7205161" y="-493829"/>
            <a:ext cx="5081138" cy="4770116"/>
            <a:chOff x="0" y="0"/>
            <a:chExt cx="5081137" cy="4770115"/>
          </a:xfrm>
        </p:grpSpPr>
        <p:sp>
          <p:nvSpPr>
            <p:cNvPr id="409" name="Rectangle"/>
            <p:cNvSpPr/>
            <p:nvPr/>
          </p:nvSpPr>
          <p:spPr>
            <a:xfrm>
              <a:off x="0" y="1172429"/>
              <a:ext cx="5081138" cy="1823725"/>
            </a:xfrm>
            <a:prstGeom prst="rect">
              <a:avLst/>
            </a:prstGeom>
            <a:solidFill>
              <a:srgbClr val="FFFFFF">
                <a:alpha val="65946"/>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10" name="Image" descr="Image"/>
            <p:cNvPicPr>
              <a:picLocks noChangeAspect="1"/>
            </p:cNvPicPr>
            <p:nvPr/>
          </p:nvPicPr>
          <p:blipFill>
            <a:blip r:embed="rId3">
              <a:extLst/>
            </a:blip>
            <a:stretch>
              <a:fillRect/>
            </a:stretch>
          </p:blipFill>
          <p:spPr>
            <a:xfrm>
              <a:off x="155511" y="0"/>
              <a:ext cx="4770116" cy="4770116"/>
            </a:xfrm>
            <a:prstGeom prst="rect">
              <a:avLst/>
            </a:prstGeom>
            <a:ln w="12700" cap="flat">
              <a:noFill/>
              <a:miter lim="400000"/>
            </a:ln>
            <a:effectLst>
              <a:outerShdw sx="100000" sy="100000" kx="0" ky="0" algn="b" rotWithShape="0" blurRad="127000" dist="76200" dir="3790068">
                <a:srgbClr val="000000">
                  <a:alpha val="53833"/>
                </a:srgbClr>
              </a:outerShdw>
            </a:effectLst>
          </p:spPr>
        </p:pic>
      </p:grpSp>
      <p:sp>
        <p:nvSpPr>
          <p:cNvPr id="412" name="They Are deceptive"/>
          <p:cNvSpPr/>
          <p:nvPr/>
        </p:nvSpPr>
        <p:spPr>
          <a:xfrm>
            <a:off x="7779780" y="5948381"/>
            <a:ext cx="5029201" cy="731521"/>
          </a:xfrm>
          <a:prstGeom prst="roundRect">
            <a:avLst>
              <a:gd name="adj" fmla="val 46720"/>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They Are</a:t>
            </a:r>
            <a:r>
              <a:t> deceptive</a:t>
            </a:r>
          </a:p>
        </p:txBody>
      </p:sp>
      <p:sp>
        <p:nvSpPr>
          <p:cNvPr id="413" name="They Are Dangerous"/>
          <p:cNvSpPr/>
          <p:nvPr/>
        </p:nvSpPr>
        <p:spPr>
          <a:xfrm>
            <a:off x="7779780" y="7552979"/>
            <a:ext cx="5029201" cy="731521"/>
          </a:xfrm>
          <a:prstGeom prst="roundRect">
            <a:avLst>
              <a:gd name="adj" fmla="val 46720"/>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They Are</a:t>
            </a:r>
            <a:r>
              <a:t> Dangerous</a:t>
            </a:r>
          </a:p>
        </p:txBody>
      </p:sp>
      <p:sp>
        <p:nvSpPr>
          <p:cNvPr id="414" name="They Are Crafty"/>
          <p:cNvSpPr/>
          <p:nvPr/>
        </p:nvSpPr>
        <p:spPr>
          <a:xfrm>
            <a:off x="7779780" y="6749657"/>
            <a:ext cx="5029201" cy="731521"/>
          </a:xfrm>
          <a:prstGeom prst="roundRect">
            <a:avLst>
              <a:gd name="adj" fmla="val 46720"/>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They Are</a:t>
            </a:r>
            <a:r>
              <a:t> Crafty</a:t>
            </a:r>
          </a:p>
        </p:txBody>
      </p:sp>
      <p:sp>
        <p:nvSpPr>
          <p:cNvPr id="415" name="They Are SNEAKY"/>
          <p:cNvSpPr/>
          <p:nvPr/>
        </p:nvSpPr>
        <p:spPr>
          <a:xfrm>
            <a:off x="7779780" y="5145741"/>
            <a:ext cx="5029201" cy="731521"/>
          </a:xfrm>
          <a:prstGeom prst="roundRect">
            <a:avLst>
              <a:gd name="adj" fmla="val 46720"/>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They Are SNEAKY</a:t>
            </a:r>
          </a:p>
        </p:txBody>
      </p:sp>
      <p:sp>
        <p:nvSpPr>
          <p:cNvPr id="416" name="They Are common"/>
          <p:cNvSpPr/>
          <p:nvPr/>
        </p:nvSpPr>
        <p:spPr>
          <a:xfrm>
            <a:off x="7779780" y="4341738"/>
            <a:ext cx="5029201" cy="731521"/>
          </a:xfrm>
          <a:prstGeom prst="roundRect">
            <a:avLst>
              <a:gd name="adj" fmla="val 46720"/>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They Are</a:t>
            </a:r>
            <a:r>
              <a:t> common</a:t>
            </a:r>
          </a:p>
        </p:txBody>
      </p:sp>
      <p:sp>
        <p:nvSpPr>
          <p:cNvPr id="417" name="They Are destructive"/>
          <p:cNvSpPr/>
          <p:nvPr/>
        </p:nvSpPr>
        <p:spPr>
          <a:xfrm>
            <a:off x="7779780" y="8355619"/>
            <a:ext cx="5029201" cy="731521"/>
          </a:xfrm>
          <a:prstGeom prst="roundRect">
            <a:avLst>
              <a:gd name="adj" fmla="val 46720"/>
            </a:avLst>
          </a:prstGeom>
          <a:gradFill>
            <a:gsLst>
              <a:gs pos="0">
                <a:srgbClr val="CE6011">
                  <a:alpha val="84709"/>
                </a:srgbClr>
              </a:gs>
              <a:gs pos="100000">
                <a:srgbClr val="57100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They Are</a:t>
            </a:r>
            <a:r>
              <a:t> destructive</a:t>
            </a:r>
          </a:p>
        </p:txBody>
      </p:sp>
      <p:sp>
        <p:nvSpPr>
          <p:cNvPr id="418" name="2 Corinthians 11:13–15 (NKJV)…"/>
          <p:cNvSpPr txBox="1"/>
          <p:nvPr/>
        </p:nvSpPr>
        <p:spPr>
          <a:xfrm>
            <a:off x="345589" y="6731333"/>
            <a:ext cx="6550015" cy="2844801"/>
          </a:xfrm>
          <a:prstGeom prst="rect">
            <a:avLst/>
          </a:prstGeom>
          <a:solidFill>
            <a:srgbClr val="5A5F5E">
              <a:alpha val="78339"/>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t>2 Corinthians 11:13–15 (NKJV)</a:t>
            </a:r>
          </a:p>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rPr baseline="31999"/>
              <a:t>13</a:t>
            </a:r>
            <a:r>
              <a:t> For such </a:t>
            </a:r>
            <a:r>
              <a:rPr i="1"/>
              <a:t>are</a:t>
            </a:r>
            <a:r>
              <a:t> false apostles, deceitful workers, transforming themselves into apostles of Christ. </a:t>
            </a:r>
            <a:r>
              <a:rPr baseline="31999"/>
              <a:t>14</a:t>
            </a:r>
            <a:r>
              <a:t> And no wonder! For Satan himself transforms himself into an angel of light.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16"/>
                                        </p:tgtEl>
                                        <p:attrNameLst>
                                          <p:attrName>style.visibility</p:attrName>
                                        </p:attrNameLst>
                                      </p:cBhvr>
                                      <p:to>
                                        <p:strVal val="visible"/>
                                      </p:to>
                                    </p:set>
                                    <p:anim calcmode="lin" valueType="num">
                                      <p:cBhvr>
                                        <p:cTn id="7" dur="1500" fill="hold"/>
                                        <p:tgtEl>
                                          <p:spTgt spid="416"/>
                                        </p:tgtEl>
                                        <p:attrNameLst>
                                          <p:attrName>ppt_x</p:attrName>
                                        </p:attrNameLst>
                                      </p:cBhvr>
                                      <p:tavLst>
                                        <p:tav tm="0">
                                          <p:val>
                                            <p:strVal val="#ppt_x"/>
                                          </p:val>
                                        </p:tav>
                                        <p:tav tm="100000">
                                          <p:val>
                                            <p:strVal val="#ppt_x"/>
                                          </p:val>
                                        </p:tav>
                                      </p:tavLst>
                                    </p:anim>
                                    <p:anim calcmode="lin" valueType="num">
                                      <p:cBhvr>
                                        <p:cTn id="8" dur="1500" fill="hold"/>
                                        <p:tgtEl>
                                          <p:spTgt spid="41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el" backwards="0">
                                    <p:tmAbs val="0"/>
                                  </p:iterate>
                                  <p:childTnLst>
                                    <p:set>
                                      <p:cBhvr>
                                        <p:cTn id="11" fill="hold"/>
                                        <p:tgtEl>
                                          <p:spTgt spid="415"/>
                                        </p:tgtEl>
                                        <p:attrNameLst>
                                          <p:attrName>style.visibility</p:attrName>
                                        </p:attrNameLst>
                                      </p:cBhvr>
                                      <p:to>
                                        <p:strVal val="visible"/>
                                      </p:to>
                                    </p:set>
                                    <p:anim calcmode="lin" valueType="num">
                                      <p:cBhvr>
                                        <p:cTn id="12" dur="1500" fill="hold"/>
                                        <p:tgtEl>
                                          <p:spTgt spid="415"/>
                                        </p:tgtEl>
                                        <p:attrNameLst>
                                          <p:attrName>ppt_x</p:attrName>
                                        </p:attrNameLst>
                                      </p:cBhvr>
                                      <p:tavLst>
                                        <p:tav tm="0">
                                          <p:val>
                                            <p:strVal val="#ppt_x"/>
                                          </p:val>
                                        </p:tav>
                                        <p:tav tm="100000">
                                          <p:val>
                                            <p:strVal val="#ppt_x"/>
                                          </p:val>
                                        </p:tav>
                                      </p:tavLst>
                                    </p:anim>
                                    <p:anim calcmode="lin" valueType="num">
                                      <p:cBhvr>
                                        <p:cTn id="13" dur="1500" fill="hold"/>
                                        <p:tgtEl>
                                          <p:spTgt spid="415"/>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Class="entr" nodeType="afterEffect" presetSubtype="1" presetID="2" grpId="3" fill="hold">
                                  <p:stCondLst>
                                    <p:cond delay="0"/>
                                  </p:stCondLst>
                                  <p:iterate type="el" backwards="0">
                                    <p:tmAbs val="0"/>
                                  </p:iterate>
                                  <p:childTnLst>
                                    <p:set>
                                      <p:cBhvr>
                                        <p:cTn id="16" fill="hold"/>
                                        <p:tgtEl>
                                          <p:spTgt spid="412"/>
                                        </p:tgtEl>
                                        <p:attrNameLst>
                                          <p:attrName>style.visibility</p:attrName>
                                        </p:attrNameLst>
                                      </p:cBhvr>
                                      <p:to>
                                        <p:strVal val="visible"/>
                                      </p:to>
                                    </p:set>
                                    <p:anim calcmode="lin" valueType="num">
                                      <p:cBhvr>
                                        <p:cTn id="17" dur="1500" fill="hold"/>
                                        <p:tgtEl>
                                          <p:spTgt spid="412"/>
                                        </p:tgtEl>
                                        <p:attrNameLst>
                                          <p:attrName>ppt_x</p:attrName>
                                        </p:attrNameLst>
                                      </p:cBhvr>
                                      <p:tavLst>
                                        <p:tav tm="0">
                                          <p:val>
                                            <p:strVal val="#ppt_x"/>
                                          </p:val>
                                        </p:tav>
                                        <p:tav tm="100000">
                                          <p:val>
                                            <p:strVal val="#ppt_x"/>
                                          </p:val>
                                        </p:tav>
                                      </p:tavLst>
                                    </p:anim>
                                    <p:anim calcmode="lin" valueType="num">
                                      <p:cBhvr>
                                        <p:cTn id="18" dur="1500" fill="hold"/>
                                        <p:tgtEl>
                                          <p:spTgt spid="412"/>
                                        </p:tgtEl>
                                        <p:attrNameLst>
                                          <p:attrName>ppt_y</p:attrName>
                                        </p:attrNameLst>
                                      </p:cBhvr>
                                      <p:tavLst>
                                        <p:tav tm="0">
                                          <p:val>
                                            <p:strVal val="0-#ppt_h/2"/>
                                          </p:val>
                                        </p:tav>
                                        <p:tav tm="100000">
                                          <p:val>
                                            <p:strVal val="#ppt_y"/>
                                          </p:val>
                                        </p:tav>
                                      </p:tavLst>
                                    </p:anim>
                                  </p:childTnLst>
                                </p:cTn>
                              </p:par>
                            </p:childTnLst>
                          </p:cTn>
                        </p:par>
                        <p:par>
                          <p:cTn id="19" fill="hold">
                            <p:stCondLst>
                              <p:cond delay="4500"/>
                            </p:stCondLst>
                            <p:childTnLst>
                              <p:par>
                                <p:cTn id="20" presetClass="entr" nodeType="afterEffect" presetSubtype="1" presetID="2" grpId="4" fill="hold">
                                  <p:stCondLst>
                                    <p:cond delay="0"/>
                                  </p:stCondLst>
                                  <p:iterate type="el" backwards="0">
                                    <p:tmAbs val="0"/>
                                  </p:iterate>
                                  <p:childTnLst>
                                    <p:set>
                                      <p:cBhvr>
                                        <p:cTn id="21" fill="hold"/>
                                        <p:tgtEl>
                                          <p:spTgt spid="414"/>
                                        </p:tgtEl>
                                        <p:attrNameLst>
                                          <p:attrName>style.visibility</p:attrName>
                                        </p:attrNameLst>
                                      </p:cBhvr>
                                      <p:to>
                                        <p:strVal val="visible"/>
                                      </p:to>
                                    </p:set>
                                    <p:anim calcmode="lin" valueType="num">
                                      <p:cBhvr>
                                        <p:cTn id="22" dur="1500" fill="hold"/>
                                        <p:tgtEl>
                                          <p:spTgt spid="414"/>
                                        </p:tgtEl>
                                        <p:attrNameLst>
                                          <p:attrName>ppt_x</p:attrName>
                                        </p:attrNameLst>
                                      </p:cBhvr>
                                      <p:tavLst>
                                        <p:tav tm="0">
                                          <p:val>
                                            <p:strVal val="#ppt_x"/>
                                          </p:val>
                                        </p:tav>
                                        <p:tav tm="100000">
                                          <p:val>
                                            <p:strVal val="#ppt_x"/>
                                          </p:val>
                                        </p:tav>
                                      </p:tavLst>
                                    </p:anim>
                                    <p:anim calcmode="lin" valueType="num">
                                      <p:cBhvr>
                                        <p:cTn id="23" dur="1500" fill="hold"/>
                                        <p:tgtEl>
                                          <p:spTgt spid="414"/>
                                        </p:tgtEl>
                                        <p:attrNameLst>
                                          <p:attrName>ppt_y</p:attrName>
                                        </p:attrNameLst>
                                      </p:cBhvr>
                                      <p:tavLst>
                                        <p:tav tm="0">
                                          <p:val>
                                            <p:strVal val="0-#ppt_h/2"/>
                                          </p:val>
                                        </p:tav>
                                        <p:tav tm="100000">
                                          <p:val>
                                            <p:strVal val="#ppt_y"/>
                                          </p:val>
                                        </p:tav>
                                      </p:tavLst>
                                    </p:anim>
                                  </p:childTnLst>
                                </p:cTn>
                              </p:par>
                            </p:childTnLst>
                          </p:cTn>
                        </p:par>
                        <p:par>
                          <p:cTn id="24" fill="hold">
                            <p:stCondLst>
                              <p:cond delay="6000"/>
                            </p:stCondLst>
                            <p:childTnLst>
                              <p:par>
                                <p:cTn id="25" presetClass="entr" nodeType="afterEffect" presetSubtype="1" presetID="2" grpId="5" fill="hold">
                                  <p:stCondLst>
                                    <p:cond delay="0"/>
                                  </p:stCondLst>
                                  <p:iterate type="el" backwards="0">
                                    <p:tmAbs val="0"/>
                                  </p:iterate>
                                  <p:childTnLst>
                                    <p:set>
                                      <p:cBhvr>
                                        <p:cTn id="26" fill="hold"/>
                                        <p:tgtEl>
                                          <p:spTgt spid="413"/>
                                        </p:tgtEl>
                                        <p:attrNameLst>
                                          <p:attrName>style.visibility</p:attrName>
                                        </p:attrNameLst>
                                      </p:cBhvr>
                                      <p:to>
                                        <p:strVal val="visible"/>
                                      </p:to>
                                    </p:set>
                                    <p:anim calcmode="lin" valueType="num">
                                      <p:cBhvr>
                                        <p:cTn id="27" dur="1500" fill="hold"/>
                                        <p:tgtEl>
                                          <p:spTgt spid="413"/>
                                        </p:tgtEl>
                                        <p:attrNameLst>
                                          <p:attrName>ppt_x</p:attrName>
                                        </p:attrNameLst>
                                      </p:cBhvr>
                                      <p:tavLst>
                                        <p:tav tm="0">
                                          <p:val>
                                            <p:strVal val="#ppt_x"/>
                                          </p:val>
                                        </p:tav>
                                        <p:tav tm="100000">
                                          <p:val>
                                            <p:strVal val="#ppt_x"/>
                                          </p:val>
                                        </p:tav>
                                      </p:tavLst>
                                    </p:anim>
                                    <p:anim calcmode="lin" valueType="num">
                                      <p:cBhvr>
                                        <p:cTn id="28" dur="1500" fill="hold"/>
                                        <p:tgtEl>
                                          <p:spTgt spid="413"/>
                                        </p:tgtEl>
                                        <p:attrNameLst>
                                          <p:attrName>ppt_y</p:attrName>
                                        </p:attrNameLst>
                                      </p:cBhvr>
                                      <p:tavLst>
                                        <p:tav tm="0">
                                          <p:val>
                                            <p:strVal val="0-#ppt_h/2"/>
                                          </p:val>
                                        </p:tav>
                                        <p:tav tm="100000">
                                          <p:val>
                                            <p:strVal val="#ppt_y"/>
                                          </p:val>
                                        </p:tav>
                                      </p:tavLst>
                                    </p:anim>
                                  </p:childTnLst>
                                </p:cTn>
                              </p:par>
                            </p:childTnLst>
                          </p:cTn>
                        </p:par>
                        <p:par>
                          <p:cTn id="29" fill="hold">
                            <p:stCondLst>
                              <p:cond delay="7500"/>
                            </p:stCondLst>
                            <p:childTnLst>
                              <p:par>
                                <p:cTn id="30" presetClass="entr" nodeType="afterEffect" presetSubtype="1" presetID="2" grpId="6" fill="hold">
                                  <p:stCondLst>
                                    <p:cond delay="0"/>
                                  </p:stCondLst>
                                  <p:iterate type="el" backwards="0">
                                    <p:tmAbs val="0"/>
                                  </p:iterate>
                                  <p:childTnLst>
                                    <p:set>
                                      <p:cBhvr>
                                        <p:cTn id="31" fill="hold"/>
                                        <p:tgtEl>
                                          <p:spTgt spid="417"/>
                                        </p:tgtEl>
                                        <p:attrNameLst>
                                          <p:attrName>style.visibility</p:attrName>
                                        </p:attrNameLst>
                                      </p:cBhvr>
                                      <p:to>
                                        <p:strVal val="visible"/>
                                      </p:to>
                                    </p:set>
                                    <p:anim calcmode="lin" valueType="num">
                                      <p:cBhvr>
                                        <p:cTn id="32" dur="1500" fill="hold"/>
                                        <p:tgtEl>
                                          <p:spTgt spid="417"/>
                                        </p:tgtEl>
                                        <p:attrNameLst>
                                          <p:attrName>ppt_x</p:attrName>
                                        </p:attrNameLst>
                                      </p:cBhvr>
                                      <p:tavLst>
                                        <p:tav tm="0">
                                          <p:val>
                                            <p:strVal val="#ppt_x"/>
                                          </p:val>
                                        </p:tav>
                                        <p:tav tm="100000">
                                          <p:val>
                                            <p:strVal val="#ppt_x"/>
                                          </p:val>
                                        </p:tav>
                                      </p:tavLst>
                                    </p:anim>
                                    <p:anim calcmode="lin" valueType="num">
                                      <p:cBhvr>
                                        <p:cTn id="33" dur="1500" fill="hold"/>
                                        <p:tgtEl>
                                          <p:spTgt spid="417"/>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ID="10" grpId="7" fill="hold">
                                  <p:stCondLst>
                                    <p:cond delay="0"/>
                                  </p:stCondLst>
                                  <p:iterate type="el" backwards="0">
                                    <p:tmAbs val="0"/>
                                  </p:iterate>
                                  <p:childTnLst>
                                    <p:set>
                                      <p:cBhvr>
                                        <p:cTn id="37" fill="hold"/>
                                        <p:tgtEl>
                                          <p:spTgt spid="418"/>
                                        </p:tgtEl>
                                        <p:attrNameLst>
                                          <p:attrName>style.visibility</p:attrName>
                                        </p:attrNameLst>
                                      </p:cBhvr>
                                      <p:to>
                                        <p:strVal val="visible"/>
                                      </p:to>
                                    </p:set>
                                    <p:animEffect filter="fade" transition="in">
                                      <p:cBhvr>
                                        <p:cTn id="38" dur="15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4" grpId="4"/>
      <p:bldP build="whole" bldLvl="1" animBg="1" rev="0" advAuto="0" spid="413" grpId="5"/>
      <p:bldP build="whole" bldLvl="1" animBg="1" rev="0" advAuto="0" spid="417" grpId="6"/>
      <p:bldP build="whole" bldLvl="1" animBg="1" rev="0" advAuto="0" spid="412" grpId="3"/>
      <p:bldP build="whole" bldLvl="1" animBg="1" rev="0" advAuto="0" spid="418" grpId="7"/>
      <p:bldP build="whole" bldLvl="1" animBg="1" rev="0" advAuto="0" spid="416" grpId="1"/>
      <p:bldP build="whole" bldLvl="1" animBg="1" rev="0" advAuto="0" spid="415"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0" name="Image" descr="Image"/>
          <p:cNvPicPr>
            <a:picLocks noChangeAspect="1"/>
          </p:cNvPicPr>
          <p:nvPr>
            <p:ph type="pic" idx="13"/>
          </p:nvPr>
        </p:nvPicPr>
        <p:blipFill>
          <a:blip r:embed="rId2">
            <a:extLst/>
          </a:blip>
          <a:srcRect l="11125" t="0" r="11125" b="0"/>
          <a:stretch>
            <a:fillRect/>
          </a:stretch>
        </p:blipFill>
        <p:spPr>
          <a:prstGeom prst="rect">
            <a:avLst/>
          </a:prstGeom>
        </p:spPr>
      </p:pic>
      <p:grpSp>
        <p:nvGrpSpPr>
          <p:cNvPr id="423" name="Group"/>
          <p:cNvGrpSpPr/>
          <p:nvPr/>
        </p:nvGrpSpPr>
        <p:grpSpPr>
          <a:xfrm>
            <a:off x="7205161" y="-493829"/>
            <a:ext cx="5081138" cy="4770116"/>
            <a:chOff x="0" y="0"/>
            <a:chExt cx="5081137" cy="4770115"/>
          </a:xfrm>
        </p:grpSpPr>
        <p:sp>
          <p:nvSpPr>
            <p:cNvPr id="421" name="Rectangle"/>
            <p:cNvSpPr/>
            <p:nvPr/>
          </p:nvSpPr>
          <p:spPr>
            <a:xfrm>
              <a:off x="0" y="1172429"/>
              <a:ext cx="5081138" cy="1823725"/>
            </a:xfrm>
            <a:prstGeom prst="rect">
              <a:avLst/>
            </a:prstGeom>
            <a:solidFill>
              <a:srgbClr val="FFFFFF">
                <a:alpha val="65946"/>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22" name="Image" descr="Image"/>
            <p:cNvPicPr>
              <a:picLocks noChangeAspect="1"/>
            </p:cNvPicPr>
            <p:nvPr/>
          </p:nvPicPr>
          <p:blipFill>
            <a:blip r:embed="rId3">
              <a:extLst/>
            </a:blip>
            <a:stretch>
              <a:fillRect/>
            </a:stretch>
          </p:blipFill>
          <p:spPr>
            <a:xfrm>
              <a:off x="155511" y="0"/>
              <a:ext cx="4770116" cy="4770116"/>
            </a:xfrm>
            <a:prstGeom prst="rect">
              <a:avLst/>
            </a:prstGeom>
            <a:ln w="12700" cap="flat">
              <a:noFill/>
              <a:miter lim="400000"/>
            </a:ln>
            <a:effectLst>
              <a:outerShdw sx="100000" sy="100000" kx="0" ky="0" algn="b" rotWithShape="0" blurRad="127000" dist="76200" dir="3790068">
                <a:srgbClr val="000000">
                  <a:alpha val="53833"/>
                </a:srgbClr>
              </a:outerShdw>
            </a:effectLst>
          </p:spPr>
        </p:pic>
      </p:grpSp>
      <p:sp>
        <p:nvSpPr>
          <p:cNvPr id="424" name="They Are deceptive"/>
          <p:cNvSpPr/>
          <p:nvPr/>
        </p:nvSpPr>
        <p:spPr>
          <a:xfrm>
            <a:off x="7779781" y="5948381"/>
            <a:ext cx="5029201" cy="731521"/>
          </a:xfrm>
          <a:prstGeom prst="roundRect">
            <a:avLst>
              <a:gd name="adj" fmla="val 46720"/>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They Are</a:t>
            </a:r>
            <a:r>
              <a:t> deceptive</a:t>
            </a:r>
          </a:p>
        </p:txBody>
      </p:sp>
      <p:sp>
        <p:nvSpPr>
          <p:cNvPr id="425" name="They Are Dangerous"/>
          <p:cNvSpPr/>
          <p:nvPr/>
        </p:nvSpPr>
        <p:spPr>
          <a:xfrm>
            <a:off x="7779781" y="7552979"/>
            <a:ext cx="5029201" cy="731521"/>
          </a:xfrm>
          <a:prstGeom prst="roundRect">
            <a:avLst>
              <a:gd name="adj" fmla="val 46720"/>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They Are</a:t>
            </a:r>
            <a:r>
              <a:t> Dangerous</a:t>
            </a:r>
          </a:p>
        </p:txBody>
      </p:sp>
      <p:sp>
        <p:nvSpPr>
          <p:cNvPr id="426" name="They Are Crafty"/>
          <p:cNvSpPr/>
          <p:nvPr/>
        </p:nvSpPr>
        <p:spPr>
          <a:xfrm>
            <a:off x="7779781" y="6749657"/>
            <a:ext cx="5029201" cy="731521"/>
          </a:xfrm>
          <a:prstGeom prst="roundRect">
            <a:avLst>
              <a:gd name="adj" fmla="val 46720"/>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They Are</a:t>
            </a:r>
            <a:r>
              <a:t> Crafty</a:t>
            </a:r>
          </a:p>
        </p:txBody>
      </p:sp>
      <p:sp>
        <p:nvSpPr>
          <p:cNvPr id="427" name="They Are SNEAKY"/>
          <p:cNvSpPr/>
          <p:nvPr/>
        </p:nvSpPr>
        <p:spPr>
          <a:xfrm>
            <a:off x="7779781" y="5145741"/>
            <a:ext cx="5029201" cy="731521"/>
          </a:xfrm>
          <a:prstGeom prst="roundRect">
            <a:avLst>
              <a:gd name="adj" fmla="val 46720"/>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They Are SNEAKY</a:t>
            </a:r>
          </a:p>
        </p:txBody>
      </p:sp>
      <p:sp>
        <p:nvSpPr>
          <p:cNvPr id="428" name="They Are common"/>
          <p:cNvSpPr/>
          <p:nvPr/>
        </p:nvSpPr>
        <p:spPr>
          <a:xfrm>
            <a:off x="7779781" y="4341738"/>
            <a:ext cx="5029201" cy="731521"/>
          </a:xfrm>
          <a:prstGeom prst="roundRect">
            <a:avLst>
              <a:gd name="adj" fmla="val 46720"/>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They Are</a:t>
            </a:r>
            <a:r>
              <a:t> common</a:t>
            </a:r>
          </a:p>
        </p:txBody>
      </p:sp>
      <p:sp>
        <p:nvSpPr>
          <p:cNvPr id="429" name="They Are destructive"/>
          <p:cNvSpPr/>
          <p:nvPr/>
        </p:nvSpPr>
        <p:spPr>
          <a:xfrm>
            <a:off x="7779781" y="8355619"/>
            <a:ext cx="5029201" cy="731521"/>
          </a:xfrm>
          <a:prstGeom prst="roundRect">
            <a:avLst>
              <a:gd name="adj" fmla="val 46720"/>
            </a:avLst>
          </a:prstGeom>
          <a:gradFill>
            <a:gsLst>
              <a:gs pos="0">
                <a:srgbClr val="CE6011">
                  <a:alpha val="84709"/>
                </a:srgbClr>
              </a:gs>
              <a:gs pos="100000">
                <a:srgbClr val="57100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They Are</a:t>
            </a:r>
            <a:r>
              <a:t> destructive</a:t>
            </a:r>
          </a:p>
        </p:txBody>
      </p:sp>
      <p:sp>
        <p:nvSpPr>
          <p:cNvPr id="430" name="Matthew 15:14 (NKJV)…"/>
          <p:cNvSpPr txBox="1"/>
          <p:nvPr/>
        </p:nvSpPr>
        <p:spPr>
          <a:xfrm>
            <a:off x="345589" y="6959933"/>
            <a:ext cx="6550015" cy="2387601"/>
          </a:xfrm>
          <a:prstGeom prst="rect">
            <a:avLst/>
          </a:prstGeom>
          <a:solidFill>
            <a:srgbClr val="5A5F5E">
              <a:alpha val="78339"/>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t>Matthew 15:14 (NKJV)</a:t>
            </a:r>
          </a:p>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rPr baseline="31999"/>
              <a:t>14</a:t>
            </a:r>
            <a:r>
              <a:t> Let them alone. They are blind leaders of the blind. And if the blind leads the blind, both will fall into a ditch.”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2" name="Image" descr="Image"/>
          <p:cNvPicPr>
            <a:picLocks noChangeAspect="1"/>
          </p:cNvPicPr>
          <p:nvPr>
            <p:ph type="pic" idx="13"/>
          </p:nvPr>
        </p:nvPicPr>
        <p:blipFill>
          <a:blip r:embed="rId2">
            <a:extLst/>
          </a:blip>
          <a:srcRect l="11125" t="0" r="11125" b="0"/>
          <a:stretch>
            <a:fillRect/>
          </a:stretch>
        </p:blipFill>
        <p:spPr>
          <a:prstGeom prst="rect">
            <a:avLst/>
          </a:prstGeom>
        </p:spPr>
      </p:pic>
      <p:grpSp>
        <p:nvGrpSpPr>
          <p:cNvPr id="435" name="Group"/>
          <p:cNvGrpSpPr/>
          <p:nvPr/>
        </p:nvGrpSpPr>
        <p:grpSpPr>
          <a:xfrm>
            <a:off x="7205161" y="-493829"/>
            <a:ext cx="5081138" cy="4770116"/>
            <a:chOff x="0" y="0"/>
            <a:chExt cx="5081137" cy="4770115"/>
          </a:xfrm>
        </p:grpSpPr>
        <p:sp>
          <p:nvSpPr>
            <p:cNvPr id="433" name="Rectangle"/>
            <p:cNvSpPr/>
            <p:nvPr/>
          </p:nvSpPr>
          <p:spPr>
            <a:xfrm>
              <a:off x="0" y="1172429"/>
              <a:ext cx="5081138" cy="1823725"/>
            </a:xfrm>
            <a:prstGeom prst="rect">
              <a:avLst/>
            </a:prstGeom>
            <a:solidFill>
              <a:srgbClr val="FFFFFF">
                <a:alpha val="65946"/>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34" name="Image" descr="Image"/>
            <p:cNvPicPr>
              <a:picLocks noChangeAspect="1"/>
            </p:cNvPicPr>
            <p:nvPr/>
          </p:nvPicPr>
          <p:blipFill>
            <a:blip r:embed="rId3">
              <a:extLst/>
            </a:blip>
            <a:stretch>
              <a:fillRect/>
            </a:stretch>
          </p:blipFill>
          <p:spPr>
            <a:xfrm>
              <a:off x="155511" y="0"/>
              <a:ext cx="4770116" cy="4770116"/>
            </a:xfrm>
            <a:prstGeom prst="rect">
              <a:avLst/>
            </a:prstGeom>
            <a:ln w="12700" cap="flat">
              <a:noFill/>
              <a:miter lim="400000"/>
            </a:ln>
            <a:effectLst>
              <a:outerShdw sx="100000" sy="100000" kx="0" ky="0" algn="b" rotWithShape="0" blurRad="127000" dist="76200" dir="3790068">
                <a:srgbClr val="000000">
                  <a:alpha val="53833"/>
                </a:srgbClr>
              </a:outerShdw>
            </a:effectLst>
          </p:spPr>
        </p:pic>
      </p:grpSp>
      <p:sp>
        <p:nvSpPr>
          <p:cNvPr id="436" name="HEAR the TRUTH"/>
          <p:cNvSpPr/>
          <p:nvPr/>
        </p:nvSpPr>
        <p:spPr>
          <a:xfrm>
            <a:off x="7779780" y="4341738"/>
            <a:ext cx="5029201" cy="731521"/>
          </a:xfrm>
          <a:prstGeom prst="roundRect">
            <a:avLst>
              <a:gd name="adj" fmla="val 46720"/>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HEAR the TRUTH</a:t>
            </a:r>
          </a:p>
        </p:txBody>
      </p:sp>
      <p:sp>
        <p:nvSpPr>
          <p:cNvPr id="437" name="What Must I Do…"/>
          <p:cNvSpPr txBox="1"/>
          <p:nvPr/>
        </p:nvSpPr>
        <p:spPr>
          <a:xfrm>
            <a:off x="7880292" y="2794264"/>
            <a:ext cx="4828178" cy="1482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What Must I Do </a:t>
            </a:r>
            <a:endParaRPr cap="none"/>
          </a:p>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TO BE SAVED?</a:t>
            </a:r>
          </a:p>
        </p:txBody>
      </p:sp>
      <p:sp>
        <p:nvSpPr>
          <p:cNvPr id="438" name="Romans 10:17 (NKJV)…"/>
          <p:cNvSpPr txBox="1"/>
          <p:nvPr/>
        </p:nvSpPr>
        <p:spPr>
          <a:xfrm>
            <a:off x="632460" y="7230578"/>
            <a:ext cx="6090829" cy="1473201"/>
          </a:xfrm>
          <a:prstGeom prst="rect">
            <a:avLst/>
          </a:prstGeom>
          <a:solidFill>
            <a:srgbClr val="5A5F5E">
              <a:alpha val="78339"/>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t>Romans 10:17 (NKJV)</a:t>
            </a:r>
          </a:p>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rPr baseline="31999"/>
              <a:t>17</a:t>
            </a:r>
            <a:r>
              <a:t> So then faith </a:t>
            </a:r>
            <a:r>
              <a:rPr i="1"/>
              <a:t>comes</a:t>
            </a:r>
            <a:r>
              <a:t> by hearing, and hearing by the word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0" name="Image" descr="Image"/>
          <p:cNvPicPr>
            <a:picLocks noChangeAspect="1"/>
          </p:cNvPicPr>
          <p:nvPr>
            <p:ph type="pic" idx="13"/>
          </p:nvPr>
        </p:nvPicPr>
        <p:blipFill>
          <a:blip r:embed="rId2">
            <a:extLst/>
          </a:blip>
          <a:srcRect l="11125" t="0" r="11125" b="0"/>
          <a:stretch>
            <a:fillRect/>
          </a:stretch>
        </p:blipFill>
        <p:spPr>
          <a:prstGeom prst="rect">
            <a:avLst/>
          </a:prstGeom>
        </p:spPr>
      </p:pic>
      <p:grpSp>
        <p:nvGrpSpPr>
          <p:cNvPr id="443" name="Group"/>
          <p:cNvGrpSpPr/>
          <p:nvPr/>
        </p:nvGrpSpPr>
        <p:grpSpPr>
          <a:xfrm>
            <a:off x="7205161" y="-493829"/>
            <a:ext cx="5081138" cy="4770116"/>
            <a:chOff x="0" y="0"/>
            <a:chExt cx="5081137" cy="4770115"/>
          </a:xfrm>
        </p:grpSpPr>
        <p:sp>
          <p:nvSpPr>
            <p:cNvPr id="441" name="Rectangle"/>
            <p:cNvSpPr/>
            <p:nvPr/>
          </p:nvSpPr>
          <p:spPr>
            <a:xfrm>
              <a:off x="0" y="1172429"/>
              <a:ext cx="5081138" cy="1823725"/>
            </a:xfrm>
            <a:prstGeom prst="rect">
              <a:avLst/>
            </a:prstGeom>
            <a:solidFill>
              <a:srgbClr val="FFFFFF">
                <a:alpha val="65946"/>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42" name="Image" descr="Image"/>
            <p:cNvPicPr>
              <a:picLocks noChangeAspect="1"/>
            </p:cNvPicPr>
            <p:nvPr/>
          </p:nvPicPr>
          <p:blipFill>
            <a:blip r:embed="rId3">
              <a:extLst/>
            </a:blip>
            <a:stretch>
              <a:fillRect/>
            </a:stretch>
          </p:blipFill>
          <p:spPr>
            <a:xfrm>
              <a:off x="155511" y="0"/>
              <a:ext cx="4770116" cy="4770116"/>
            </a:xfrm>
            <a:prstGeom prst="rect">
              <a:avLst/>
            </a:prstGeom>
            <a:ln w="12700" cap="flat">
              <a:noFill/>
              <a:miter lim="400000"/>
            </a:ln>
            <a:effectLst>
              <a:outerShdw sx="100000" sy="100000" kx="0" ky="0" algn="b" rotWithShape="0" blurRad="127000" dist="76200" dir="3790068">
                <a:srgbClr val="000000">
                  <a:alpha val="53833"/>
                </a:srgbClr>
              </a:outerShdw>
            </a:effectLst>
          </p:spPr>
        </p:pic>
      </p:grpSp>
      <p:sp>
        <p:nvSpPr>
          <p:cNvPr id="444" name="HEAR the TRUTH"/>
          <p:cNvSpPr/>
          <p:nvPr/>
        </p:nvSpPr>
        <p:spPr>
          <a:xfrm>
            <a:off x="7779780" y="4341738"/>
            <a:ext cx="5029201" cy="731521"/>
          </a:xfrm>
          <a:prstGeom prst="roundRect">
            <a:avLst>
              <a:gd name="adj" fmla="val 46720"/>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HEAR the TRUTH</a:t>
            </a:r>
          </a:p>
        </p:txBody>
      </p:sp>
      <p:sp>
        <p:nvSpPr>
          <p:cNvPr id="445" name="What Must I Do…"/>
          <p:cNvSpPr txBox="1"/>
          <p:nvPr/>
        </p:nvSpPr>
        <p:spPr>
          <a:xfrm>
            <a:off x="7880292" y="2794264"/>
            <a:ext cx="4828178" cy="1482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What Must I Do </a:t>
            </a:r>
            <a:endParaRPr cap="none"/>
          </a:p>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TO BE SAVED?</a:t>
            </a:r>
          </a:p>
        </p:txBody>
      </p:sp>
      <p:sp>
        <p:nvSpPr>
          <p:cNvPr id="446" name="John 8:24 (NKJV)…"/>
          <p:cNvSpPr txBox="1"/>
          <p:nvPr/>
        </p:nvSpPr>
        <p:spPr>
          <a:xfrm>
            <a:off x="632460" y="6773378"/>
            <a:ext cx="6090829" cy="2387601"/>
          </a:xfrm>
          <a:prstGeom prst="rect">
            <a:avLst/>
          </a:prstGeom>
          <a:solidFill>
            <a:srgbClr val="5A5F5E">
              <a:alpha val="78339"/>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t>John 8:24 (NKJV)</a:t>
            </a:r>
          </a:p>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rPr baseline="31999"/>
              <a:t>24</a:t>
            </a:r>
            <a:r>
              <a:t> Therefore I said to you that you will die in your sins; for if you do not believe that I am </a:t>
            </a:r>
            <a:r>
              <a:rPr i="1"/>
              <a:t>He,</a:t>
            </a:r>
            <a:r>
              <a:t> you will die in your sins.”</a:t>
            </a:r>
          </a:p>
        </p:txBody>
      </p:sp>
      <p:sp>
        <p:nvSpPr>
          <p:cNvPr id="447" name="BELIEVE Jesus Is LORD"/>
          <p:cNvSpPr/>
          <p:nvPr/>
        </p:nvSpPr>
        <p:spPr>
          <a:xfrm>
            <a:off x="7779780" y="5145741"/>
            <a:ext cx="5029201" cy="731521"/>
          </a:xfrm>
          <a:prstGeom prst="roundRect">
            <a:avLst>
              <a:gd name="adj" fmla="val 46720"/>
            </a:avLst>
          </a:prstGeom>
          <a:gradFill>
            <a:gsLst>
              <a:gs pos="0">
                <a:srgbClr val="D783FF"/>
              </a:gs>
              <a:gs pos="100000">
                <a:srgbClr val="D7B9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BELIEVE Jesus Is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Image" descr="Image"/>
          <p:cNvPicPr>
            <a:picLocks noChangeAspect="0"/>
          </p:cNvPicPr>
          <p:nvPr/>
        </p:nvPicPr>
        <p:blipFill>
          <a:blip r:embed="rId2">
            <a:extLst/>
          </a:blip>
          <a:srcRect l="0" t="0" r="0" b="84878"/>
          <a:stretch>
            <a:fillRect/>
          </a:stretch>
        </p:blipFill>
        <p:spPr>
          <a:xfrm>
            <a:off x="-1" y="1769425"/>
            <a:ext cx="13004801" cy="640440"/>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67" name="Image" descr="Image"/>
          <p:cNvPicPr>
            <a:picLocks noChangeAspect="0"/>
          </p:cNvPicPr>
          <p:nvPr/>
        </p:nvPicPr>
        <p:blipFill>
          <a:blip r:embed="rId2">
            <a:extLst/>
          </a:blip>
          <a:srcRect l="0" t="0" r="0" b="84878"/>
          <a:stretch>
            <a:fillRect/>
          </a:stretch>
        </p:blipFill>
        <p:spPr>
          <a:xfrm>
            <a:off x="-1" y="-14375"/>
            <a:ext cx="13004801" cy="640440"/>
          </a:xfrm>
          <a:prstGeom prst="rect">
            <a:avLst/>
          </a:prstGeom>
          <a:ln w="12700">
            <a:miter lim="400000"/>
          </a:ln>
        </p:spPr>
      </p:pic>
      <p:sp>
        <p:nvSpPr>
          <p:cNvPr id="268" name="Rectangle"/>
          <p:cNvSpPr/>
          <p:nvPr/>
        </p:nvSpPr>
        <p:spPr>
          <a:xfrm>
            <a:off x="-22261" y="256377"/>
            <a:ext cx="13049322" cy="1921964"/>
          </a:xfrm>
          <a:prstGeom prst="rect">
            <a:avLst/>
          </a:prstGeom>
          <a:solidFill>
            <a:srgbClr val="EBEBEB">
              <a:alpha val="85316"/>
            </a:srgbClr>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pic>
        <p:nvPicPr>
          <p:cNvPr id="269" name="Image" descr="Image"/>
          <p:cNvPicPr>
            <a:picLocks noChangeAspect="1"/>
          </p:cNvPicPr>
          <p:nvPr/>
        </p:nvPicPr>
        <p:blipFill>
          <a:blip r:embed="rId3">
            <a:extLst/>
          </a:blip>
          <a:srcRect l="750" t="750" r="742" b="742"/>
          <a:stretch>
            <a:fillRect/>
          </a:stretch>
        </p:blipFill>
        <p:spPr>
          <a:xfrm>
            <a:off x="52405" y="18604"/>
            <a:ext cx="1585119" cy="1585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70"/>
                  <a:pt x="5311" y="5316"/>
                </a:cubicBezTo>
                <a:cubicBezTo>
                  <a:pt x="502" y="10127"/>
                  <a:pt x="0" y="10648"/>
                  <a:pt x="0" y="10805"/>
                </a:cubicBezTo>
                <a:cubicBezTo>
                  <a:pt x="0" y="10963"/>
                  <a:pt x="503" y="11481"/>
                  <a:pt x="5311" y="16289"/>
                </a:cubicBezTo>
                <a:cubicBezTo>
                  <a:pt x="10171" y="21149"/>
                  <a:pt x="10637" y="21600"/>
                  <a:pt x="10800" y="21600"/>
                </a:cubicBezTo>
                <a:cubicBezTo>
                  <a:pt x="10963" y="21600"/>
                  <a:pt x="11429" y="21149"/>
                  <a:pt x="16289" y="16289"/>
                </a:cubicBezTo>
                <a:cubicBezTo>
                  <a:pt x="21153" y="11426"/>
                  <a:pt x="21600" y="10963"/>
                  <a:pt x="21600" y="10800"/>
                </a:cubicBezTo>
                <a:cubicBezTo>
                  <a:pt x="21600" y="10637"/>
                  <a:pt x="21153" y="10174"/>
                  <a:pt x="16289" y="5311"/>
                </a:cubicBezTo>
                <a:cubicBezTo>
                  <a:pt x="11448" y="470"/>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pic>
        <p:nvPicPr>
          <p:cNvPr id="270" name="Image" descr="Image"/>
          <p:cNvPicPr>
            <a:picLocks noChangeAspect="0"/>
          </p:cNvPicPr>
          <p:nvPr/>
        </p:nvPicPr>
        <p:blipFill>
          <a:blip r:embed="rId4">
            <a:extLst/>
          </a:blip>
          <a:stretch>
            <a:fillRect/>
          </a:stretch>
        </p:blipFill>
        <p:spPr>
          <a:xfrm>
            <a:off x="2475914" y="282117"/>
            <a:ext cx="3722066" cy="797476"/>
          </a:xfrm>
          <a:prstGeom prst="rect">
            <a:avLst/>
          </a:prstGeom>
          <a:ln w="12700">
            <a:miter lim="400000"/>
          </a:ln>
          <a:effectLst>
            <a:outerShdw sx="100000" sy="100000" kx="0" ky="0" algn="b" rotWithShape="0" blurRad="50800" dist="25400" dir="5400000">
              <a:srgbClr val="000000">
                <a:alpha val="50000"/>
              </a:srgbClr>
            </a:outerShdw>
          </a:effectLst>
        </p:spPr>
      </p:pic>
      <p:pic>
        <p:nvPicPr>
          <p:cNvPr id="271" name="Image" descr="Image"/>
          <p:cNvPicPr>
            <a:picLocks noChangeAspect="0"/>
          </p:cNvPicPr>
          <p:nvPr/>
        </p:nvPicPr>
        <p:blipFill>
          <a:blip r:embed="rId5">
            <a:extLst/>
          </a:blip>
          <a:stretch>
            <a:fillRect/>
          </a:stretch>
        </p:blipFill>
        <p:spPr>
          <a:xfrm>
            <a:off x="1325333" y="1125684"/>
            <a:ext cx="10354134" cy="935865"/>
          </a:xfrm>
          <a:prstGeom prst="rect">
            <a:avLst/>
          </a:prstGeom>
          <a:ln w="12700">
            <a:miter lim="400000"/>
          </a:ln>
          <a:effectLst>
            <a:outerShdw sx="100000" sy="100000" kx="0" ky="0" algn="b" rotWithShape="0" blurRad="139700" dist="90169" dir="5400000">
              <a:srgbClr val="000000">
                <a:alpha val="97093"/>
              </a:srgbClr>
            </a:outerShdw>
          </a:effectLst>
        </p:spPr>
      </p:pic>
      <p:sp>
        <p:nvSpPr>
          <p:cNvPr id="272" name="Facing The"/>
          <p:cNvSpPr txBox="1"/>
          <p:nvPr/>
        </p:nvSpPr>
        <p:spPr>
          <a:xfrm>
            <a:off x="6367639" y="103978"/>
            <a:ext cx="4161248" cy="1153754"/>
          </a:xfrm>
          <a:prstGeom prst="rect">
            <a:avLst/>
          </a:prstGeom>
          <a:ln w="12700">
            <a:miter lim="400000"/>
          </a:ln>
          <a:effectLst>
            <a:outerShdw sx="100000" sy="100000" kx="0" ky="0" algn="b" rotWithShape="0" blurRad="228600" dist="125443" dir="5400000">
              <a:srgbClr val="000000">
                <a:alpha val="3933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000000"/>
                </a:solidFill>
                <a:effectLst>
                  <a:outerShdw sx="100000" sy="100000" kx="0" ky="0" algn="b" rotWithShape="0" blurRad="50800" dist="25400" dir="5400000">
                    <a:srgbClr val="000000"/>
                  </a:outerShdw>
                </a:effectLst>
                <a:latin typeface="Vivaldi"/>
                <a:ea typeface="Vivaldi"/>
                <a:cs typeface="Vivaldi"/>
                <a:sym typeface="Vivaldi"/>
              </a:defRPr>
            </a:lvl1pPr>
          </a:lstStyle>
          <a:p>
            <a:pPr/>
            <a:r>
              <a:t>Facing The</a:t>
            </a:r>
          </a:p>
        </p:txBody>
      </p:sp>
      <p:pic>
        <p:nvPicPr>
          <p:cNvPr id="273" name="Image" descr="Image"/>
          <p:cNvPicPr>
            <a:picLocks noChangeAspect="1"/>
          </p:cNvPicPr>
          <p:nvPr/>
        </p:nvPicPr>
        <p:blipFill>
          <a:blip r:embed="rId3">
            <a:extLst/>
          </a:blip>
          <a:srcRect l="750" t="750" r="743" b="743"/>
          <a:stretch>
            <a:fillRect/>
          </a:stretch>
        </p:blipFill>
        <p:spPr>
          <a:xfrm>
            <a:off x="11397262" y="18634"/>
            <a:ext cx="1585119" cy="1585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70"/>
                  <a:pt x="5311" y="5316"/>
                </a:cubicBezTo>
                <a:cubicBezTo>
                  <a:pt x="502" y="10128"/>
                  <a:pt x="0" y="10648"/>
                  <a:pt x="0" y="10805"/>
                </a:cubicBezTo>
                <a:cubicBezTo>
                  <a:pt x="0" y="10963"/>
                  <a:pt x="502" y="11481"/>
                  <a:pt x="5311" y="16289"/>
                </a:cubicBezTo>
                <a:cubicBezTo>
                  <a:pt x="10171" y="21149"/>
                  <a:pt x="10637" y="21600"/>
                  <a:pt x="10800" y="21600"/>
                </a:cubicBezTo>
                <a:cubicBezTo>
                  <a:pt x="10963" y="21600"/>
                  <a:pt x="11429" y="21149"/>
                  <a:pt x="16289" y="16289"/>
                </a:cubicBezTo>
                <a:cubicBezTo>
                  <a:pt x="21153" y="11426"/>
                  <a:pt x="21600" y="10963"/>
                  <a:pt x="21600" y="10800"/>
                </a:cubicBezTo>
                <a:cubicBezTo>
                  <a:pt x="21600" y="10637"/>
                  <a:pt x="21153" y="10174"/>
                  <a:pt x="16289" y="5311"/>
                </a:cubicBezTo>
                <a:cubicBezTo>
                  <a:pt x="11448" y="470"/>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74" name="PRIDE / SELFISHNESS"/>
          <p:cNvSpPr/>
          <p:nvPr/>
        </p:nvSpPr>
        <p:spPr>
          <a:xfrm>
            <a:off x="89829" y="3714145"/>
            <a:ext cx="2305234" cy="1371601"/>
          </a:xfrm>
          <a:prstGeom prst="roundRect">
            <a:avLst>
              <a:gd name="adj" fmla="val 24917"/>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PRIDE / </a:t>
            </a:r>
            <a:r>
              <a:rPr sz="2300"/>
              <a:t>SELFISHNESS</a:t>
            </a:r>
          </a:p>
        </p:txBody>
      </p:sp>
      <p:sp>
        <p:nvSpPr>
          <p:cNvPr id="275" name="ERROR / DIVISION"/>
          <p:cNvSpPr/>
          <p:nvPr/>
        </p:nvSpPr>
        <p:spPr>
          <a:xfrm>
            <a:off x="89829" y="5206111"/>
            <a:ext cx="2305234" cy="1371601"/>
          </a:xfrm>
          <a:prstGeom prst="roundRect">
            <a:avLst>
              <a:gd name="adj" fmla="val 24917"/>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ERROR / </a:t>
            </a:r>
            <a:r>
              <a:rPr sz="2300"/>
              <a:t>DIVISION</a:t>
            </a:r>
          </a:p>
        </p:txBody>
      </p:sp>
      <p:sp>
        <p:nvSpPr>
          <p:cNvPr id="276" name="APATHY / COMPROMISE"/>
          <p:cNvSpPr/>
          <p:nvPr/>
        </p:nvSpPr>
        <p:spPr>
          <a:xfrm>
            <a:off x="89829" y="8190044"/>
            <a:ext cx="2305234" cy="1371601"/>
          </a:xfrm>
          <a:prstGeom prst="roundRect">
            <a:avLst>
              <a:gd name="adj" fmla="val 24917"/>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APATHY / </a:t>
            </a:r>
            <a:r>
              <a:rPr sz="2000"/>
              <a:t>COMPROMISE</a:t>
            </a:r>
          </a:p>
        </p:txBody>
      </p:sp>
      <p:sp>
        <p:nvSpPr>
          <p:cNvPr id="277" name="THE WORLD"/>
          <p:cNvSpPr/>
          <p:nvPr/>
        </p:nvSpPr>
        <p:spPr>
          <a:xfrm>
            <a:off x="89829" y="2222179"/>
            <a:ext cx="2305234" cy="1371601"/>
          </a:xfrm>
          <a:prstGeom prst="roundRect">
            <a:avLst>
              <a:gd name="adj" fmla="val 24917"/>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 WORLD</a:t>
            </a:r>
          </a:p>
        </p:txBody>
      </p:sp>
      <p:sp>
        <p:nvSpPr>
          <p:cNvPr id="278" name="STUFF / MATERIALISM"/>
          <p:cNvSpPr/>
          <p:nvPr/>
        </p:nvSpPr>
        <p:spPr>
          <a:xfrm>
            <a:off x="89829" y="6698077"/>
            <a:ext cx="2305234" cy="1371601"/>
          </a:xfrm>
          <a:prstGeom prst="roundRect">
            <a:avLst>
              <a:gd name="adj" fmla="val 24917"/>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STUFF / </a:t>
            </a:r>
            <a:r>
              <a:rPr sz="2300"/>
              <a:t>MATERIALISM</a:t>
            </a:r>
          </a:p>
        </p:txBody>
      </p:sp>
      <p:sp>
        <p:nvSpPr>
          <p:cNvPr id="279" name="The church (people of God) has always faced DANGER!…"/>
          <p:cNvSpPr txBox="1"/>
          <p:nvPr/>
        </p:nvSpPr>
        <p:spPr>
          <a:xfrm>
            <a:off x="2936209" y="3108397"/>
            <a:ext cx="10009018" cy="6134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6"/>
              </a:buBlip>
              <a:defRPr b="1" sz="4700">
                <a:solidFill>
                  <a:srgbClr val="000000"/>
                </a:solidFill>
                <a:latin typeface="Century Gothic"/>
                <a:ea typeface="Century Gothic"/>
                <a:cs typeface="Century Gothic"/>
                <a:sym typeface="Century Gothic"/>
              </a:defRPr>
            </a:pPr>
            <a:r>
              <a:t>The church (</a:t>
            </a:r>
            <a:r>
              <a:rPr b="0"/>
              <a:t>people of God</a:t>
            </a:r>
            <a:r>
              <a:t>) has always faced DANGER! </a:t>
            </a:r>
          </a:p>
          <a:p>
            <a:pPr lvl="2"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Persecution / temptation – Mark 13:9 / 1 Cor. 10:1-13; 1 John 2:15-17; Mt 6:24</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Carnality – 1 Cor. 3:1ff; Jam 3:14ff </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Drifting away from the truth – Heb. 2:1; Gal. 1:6-9</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Lukewarmness – Rev 3:14 ff</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Deception – Mat. 24:4; 2 Pet 2:1-22</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9">
                                            <p:bg/>
                                          </p:spTgt>
                                        </p:tgtEl>
                                        <p:attrNameLst>
                                          <p:attrName>style.visibility</p:attrName>
                                        </p:attrNameLst>
                                      </p:cBhvr>
                                      <p:to>
                                        <p:strVal val="visible"/>
                                      </p:to>
                                    </p:set>
                                    <p:animEffect filter="wipe(left)" transition="in">
                                      <p:cBhvr>
                                        <p:cTn id="7" dur="1500"/>
                                        <p:tgtEl>
                                          <p:spTgt spid="27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9">
                                            <p:txEl>
                                              <p:pRg st="0" end="0"/>
                                            </p:txEl>
                                          </p:spTgt>
                                        </p:tgtEl>
                                        <p:attrNameLst>
                                          <p:attrName>style.visibility</p:attrName>
                                        </p:attrNameLst>
                                      </p:cBhvr>
                                      <p:to>
                                        <p:strVal val="visible"/>
                                      </p:to>
                                    </p:set>
                                    <p:animEffect filter="wipe(left)" transition="in">
                                      <p:cBhvr>
                                        <p:cTn id="10" dur="1500"/>
                                        <p:tgtEl>
                                          <p:spTgt spid="27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9">
                                            <p:txEl>
                                              <p:pRg st="1" end="1"/>
                                            </p:txEl>
                                          </p:spTgt>
                                        </p:tgtEl>
                                        <p:attrNameLst>
                                          <p:attrName>style.visibility</p:attrName>
                                        </p:attrNameLst>
                                      </p:cBhvr>
                                      <p:to>
                                        <p:strVal val="visible"/>
                                      </p:to>
                                    </p:set>
                                    <p:animEffect filter="wipe(left)" transition="in">
                                      <p:cBhvr>
                                        <p:cTn id="15" dur="1500"/>
                                        <p:tgtEl>
                                          <p:spTgt spid="27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9">
                                            <p:txEl>
                                              <p:pRg st="2" end="2"/>
                                            </p:txEl>
                                          </p:spTgt>
                                        </p:tgtEl>
                                        <p:attrNameLst>
                                          <p:attrName>style.visibility</p:attrName>
                                        </p:attrNameLst>
                                      </p:cBhvr>
                                      <p:to>
                                        <p:strVal val="visible"/>
                                      </p:to>
                                    </p:set>
                                    <p:animEffect filter="wipe(left)" transition="in">
                                      <p:cBhvr>
                                        <p:cTn id="20" dur="1500"/>
                                        <p:tgtEl>
                                          <p:spTgt spid="27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9">
                                            <p:txEl>
                                              <p:pRg st="3" end="3"/>
                                            </p:txEl>
                                          </p:spTgt>
                                        </p:tgtEl>
                                        <p:attrNameLst>
                                          <p:attrName>style.visibility</p:attrName>
                                        </p:attrNameLst>
                                      </p:cBhvr>
                                      <p:to>
                                        <p:strVal val="visible"/>
                                      </p:to>
                                    </p:set>
                                    <p:animEffect filter="wipe(left)" transition="in">
                                      <p:cBhvr>
                                        <p:cTn id="25" dur="1500"/>
                                        <p:tgtEl>
                                          <p:spTgt spid="27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79">
                                            <p:txEl>
                                              <p:pRg st="4" end="4"/>
                                            </p:txEl>
                                          </p:spTgt>
                                        </p:tgtEl>
                                        <p:attrNameLst>
                                          <p:attrName>style.visibility</p:attrName>
                                        </p:attrNameLst>
                                      </p:cBhvr>
                                      <p:to>
                                        <p:strVal val="visible"/>
                                      </p:to>
                                    </p:set>
                                    <p:animEffect filter="wipe(left)" transition="in">
                                      <p:cBhvr>
                                        <p:cTn id="30" dur="1500"/>
                                        <p:tgtEl>
                                          <p:spTgt spid="27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79">
                                            <p:txEl>
                                              <p:pRg st="5" end="5"/>
                                            </p:txEl>
                                          </p:spTgt>
                                        </p:tgtEl>
                                        <p:attrNameLst>
                                          <p:attrName>style.visibility</p:attrName>
                                        </p:attrNameLst>
                                      </p:cBhvr>
                                      <p:to>
                                        <p:strVal val="visible"/>
                                      </p:to>
                                    </p:set>
                                    <p:animEffect filter="wipe(left)" transition="in">
                                      <p:cBhvr>
                                        <p:cTn id="35" dur="1500"/>
                                        <p:tgtEl>
                                          <p:spTgt spid="279">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9"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9" name="Image" descr="Image"/>
          <p:cNvPicPr>
            <a:picLocks noChangeAspect="1"/>
          </p:cNvPicPr>
          <p:nvPr>
            <p:ph type="pic" idx="13"/>
          </p:nvPr>
        </p:nvPicPr>
        <p:blipFill>
          <a:blip r:embed="rId2">
            <a:extLst/>
          </a:blip>
          <a:srcRect l="11125" t="0" r="11125" b="0"/>
          <a:stretch>
            <a:fillRect/>
          </a:stretch>
        </p:blipFill>
        <p:spPr>
          <a:prstGeom prst="rect">
            <a:avLst/>
          </a:prstGeom>
        </p:spPr>
      </p:pic>
      <p:grpSp>
        <p:nvGrpSpPr>
          <p:cNvPr id="452" name="Group"/>
          <p:cNvGrpSpPr/>
          <p:nvPr/>
        </p:nvGrpSpPr>
        <p:grpSpPr>
          <a:xfrm>
            <a:off x="7205161" y="-493829"/>
            <a:ext cx="5081138" cy="4770116"/>
            <a:chOff x="0" y="0"/>
            <a:chExt cx="5081137" cy="4770115"/>
          </a:xfrm>
        </p:grpSpPr>
        <p:sp>
          <p:nvSpPr>
            <p:cNvPr id="450" name="Rectangle"/>
            <p:cNvSpPr/>
            <p:nvPr/>
          </p:nvSpPr>
          <p:spPr>
            <a:xfrm>
              <a:off x="0" y="1172429"/>
              <a:ext cx="5081138" cy="1823725"/>
            </a:xfrm>
            <a:prstGeom prst="rect">
              <a:avLst/>
            </a:prstGeom>
            <a:solidFill>
              <a:srgbClr val="FFFFFF">
                <a:alpha val="65946"/>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51" name="Image" descr="Image"/>
            <p:cNvPicPr>
              <a:picLocks noChangeAspect="1"/>
            </p:cNvPicPr>
            <p:nvPr/>
          </p:nvPicPr>
          <p:blipFill>
            <a:blip r:embed="rId3">
              <a:extLst/>
            </a:blip>
            <a:stretch>
              <a:fillRect/>
            </a:stretch>
          </p:blipFill>
          <p:spPr>
            <a:xfrm>
              <a:off x="155511" y="0"/>
              <a:ext cx="4770116" cy="4770116"/>
            </a:xfrm>
            <a:prstGeom prst="rect">
              <a:avLst/>
            </a:prstGeom>
            <a:ln w="12700" cap="flat">
              <a:noFill/>
              <a:miter lim="400000"/>
            </a:ln>
            <a:effectLst>
              <a:outerShdw sx="100000" sy="100000" kx="0" ky="0" algn="b" rotWithShape="0" blurRad="127000" dist="76200" dir="3790068">
                <a:srgbClr val="000000">
                  <a:alpha val="53833"/>
                </a:srgbClr>
              </a:outerShdw>
            </a:effectLst>
          </p:spPr>
        </p:pic>
      </p:grpSp>
      <p:sp>
        <p:nvSpPr>
          <p:cNvPr id="453" name="HEAR the TRUTH"/>
          <p:cNvSpPr/>
          <p:nvPr/>
        </p:nvSpPr>
        <p:spPr>
          <a:xfrm>
            <a:off x="7779780" y="4341738"/>
            <a:ext cx="5029201" cy="731521"/>
          </a:xfrm>
          <a:prstGeom prst="roundRect">
            <a:avLst>
              <a:gd name="adj" fmla="val 46720"/>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HEAR the TRUTH</a:t>
            </a:r>
          </a:p>
        </p:txBody>
      </p:sp>
      <p:sp>
        <p:nvSpPr>
          <p:cNvPr id="454" name="What Must I Do…"/>
          <p:cNvSpPr txBox="1"/>
          <p:nvPr/>
        </p:nvSpPr>
        <p:spPr>
          <a:xfrm>
            <a:off x="7880292" y="2794264"/>
            <a:ext cx="4828178" cy="1482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What Must I Do </a:t>
            </a:r>
            <a:endParaRPr cap="none"/>
          </a:p>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TO BE SAVED?</a:t>
            </a:r>
          </a:p>
        </p:txBody>
      </p:sp>
      <p:sp>
        <p:nvSpPr>
          <p:cNvPr id="455" name="Matthew 10:32 (NKJV)…"/>
          <p:cNvSpPr txBox="1"/>
          <p:nvPr/>
        </p:nvSpPr>
        <p:spPr>
          <a:xfrm>
            <a:off x="632460" y="7001978"/>
            <a:ext cx="6090829" cy="1930401"/>
          </a:xfrm>
          <a:prstGeom prst="rect">
            <a:avLst/>
          </a:prstGeom>
          <a:solidFill>
            <a:srgbClr val="5A5F5E">
              <a:alpha val="78339"/>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t>Matthew 10:32 (NKJV)</a:t>
            </a:r>
          </a:p>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rPr baseline="31999"/>
              <a:t>32</a:t>
            </a:r>
            <a:r>
              <a:t> “Therefore whoever confesses Me before men, him I will also confess before My Father who is in heaven.</a:t>
            </a:r>
          </a:p>
        </p:txBody>
      </p:sp>
      <p:sp>
        <p:nvSpPr>
          <p:cNvPr id="456" name="CONFESS Jesus as Lord"/>
          <p:cNvSpPr/>
          <p:nvPr/>
        </p:nvSpPr>
        <p:spPr>
          <a:xfrm>
            <a:off x="7779780" y="5948381"/>
            <a:ext cx="5029201" cy="731521"/>
          </a:xfrm>
          <a:prstGeom prst="roundRect">
            <a:avLst>
              <a:gd name="adj" fmla="val 46720"/>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CONFESS Jesus as Lord</a:t>
            </a:r>
          </a:p>
        </p:txBody>
      </p:sp>
      <p:sp>
        <p:nvSpPr>
          <p:cNvPr id="457" name="BELIEVE Jesus Is LORD"/>
          <p:cNvSpPr/>
          <p:nvPr/>
        </p:nvSpPr>
        <p:spPr>
          <a:xfrm>
            <a:off x="7779780" y="5145741"/>
            <a:ext cx="5029201" cy="731521"/>
          </a:xfrm>
          <a:prstGeom prst="roundRect">
            <a:avLst>
              <a:gd name="adj" fmla="val 46720"/>
            </a:avLst>
          </a:prstGeom>
          <a:gradFill>
            <a:gsLst>
              <a:gs pos="0">
                <a:srgbClr val="D783FF"/>
              </a:gs>
              <a:gs pos="100000">
                <a:srgbClr val="D7B9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BELIEVE Jesus Is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9" name="Image" descr="Image"/>
          <p:cNvPicPr>
            <a:picLocks noChangeAspect="1"/>
          </p:cNvPicPr>
          <p:nvPr>
            <p:ph type="pic" idx="13"/>
          </p:nvPr>
        </p:nvPicPr>
        <p:blipFill>
          <a:blip r:embed="rId2">
            <a:extLst/>
          </a:blip>
          <a:srcRect l="11125" t="0" r="11125" b="0"/>
          <a:stretch>
            <a:fillRect/>
          </a:stretch>
        </p:blipFill>
        <p:spPr>
          <a:prstGeom prst="rect">
            <a:avLst/>
          </a:prstGeom>
        </p:spPr>
      </p:pic>
      <p:grpSp>
        <p:nvGrpSpPr>
          <p:cNvPr id="462" name="Group"/>
          <p:cNvGrpSpPr/>
          <p:nvPr/>
        </p:nvGrpSpPr>
        <p:grpSpPr>
          <a:xfrm>
            <a:off x="7205161" y="-493829"/>
            <a:ext cx="5081138" cy="4770116"/>
            <a:chOff x="0" y="0"/>
            <a:chExt cx="5081137" cy="4770115"/>
          </a:xfrm>
        </p:grpSpPr>
        <p:sp>
          <p:nvSpPr>
            <p:cNvPr id="460" name="Rectangle"/>
            <p:cNvSpPr/>
            <p:nvPr/>
          </p:nvSpPr>
          <p:spPr>
            <a:xfrm>
              <a:off x="0" y="1172429"/>
              <a:ext cx="5081138" cy="1823725"/>
            </a:xfrm>
            <a:prstGeom prst="rect">
              <a:avLst/>
            </a:prstGeom>
            <a:solidFill>
              <a:srgbClr val="FFFFFF">
                <a:alpha val="65946"/>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61" name="Image" descr="Image"/>
            <p:cNvPicPr>
              <a:picLocks noChangeAspect="1"/>
            </p:cNvPicPr>
            <p:nvPr/>
          </p:nvPicPr>
          <p:blipFill>
            <a:blip r:embed="rId3">
              <a:extLst/>
            </a:blip>
            <a:stretch>
              <a:fillRect/>
            </a:stretch>
          </p:blipFill>
          <p:spPr>
            <a:xfrm>
              <a:off x="155511" y="0"/>
              <a:ext cx="4770116" cy="4770116"/>
            </a:xfrm>
            <a:prstGeom prst="rect">
              <a:avLst/>
            </a:prstGeom>
            <a:ln w="12700" cap="flat">
              <a:noFill/>
              <a:miter lim="400000"/>
            </a:ln>
            <a:effectLst>
              <a:outerShdw sx="100000" sy="100000" kx="0" ky="0" algn="b" rotWithShape="0" blurRad="127000" dist="76200" dir="3790068">
                <a:srgbClr val="000000">
                  <a:alpha val="53833"/>
                </a:srgbClr>
              </a:outerShdw>
            </a:effectLst>
          </p:spPr>
        </p:pic>
      </p:grpSp>
      <p:sp>
        <p:nvSpPr>
          <p:cNvPr id="463" name="HEAR the TRUTH"/>
          <p:cNvSpPr/>
          <p:nvPr/>
        </p:nvSpPr>
        <p:spPr>
          <a:xfrm>
            <a:off x="7779780" y="4341738"/>
            <a:ext cx="5029201" cy="731521"/>
          </a:xfrm>
          <a:prstGeom prst="roundRect">
            <a:avLst>
              <a:gd name="adj" fmla="val 46720"/>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HEAR the TRUTH</a:t>
            </a:r>
          </a:p>
        </p:txBody>
      </p:sp>
      <p:sp>
        <p:nvSpPr>
          <p:cNvPr id="464" name="What Must I Do…"/>
          <p:cNvSpPr txBox="1"/>
          <p:nvPr/>
        </p:nvSpPr>
        <p:spPr>
          <a:xfrm>
            <a:off x="7880292" y="2794264"/>
            <a:ext cx="4828178" cy="1482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What Must I Do </a:t>
            </a:r>
            <a:endParaRPr cap="none"/>
          </a:p>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TO BE SAVED?</a:t>
            </a:r>
          </a:p>
        </p:txBody>
      </p:sp>
      <p:sp>
        <p:nvSpPr>
          <p:cNvPr id="465" name="Acts 17:30 (NKJV)…"/>
          <p:cNvSpPr txBox="1"/>
          <p:nvPr/>
        </p:nvSpPr>
        <p:spPr>
          <a:xfrm>
            <a:off x="632460" y="7001978"/>
            <a:ext cx="6090829" cy="1930401"/>
          </a:xfrm>
          <a:prstGeom prst="rect">
            <a:avLst/>
          </a:prstGeom>
          <a:solidFill>
            <a:srgbClr val="5A5F5E">
              <a:alpha val="78339"/>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t>Acts 17:30 (NKJV)</a:t>
            </a:r>
          </a:p>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rPr baseline="31999"/>
              <a:t>30</a:t>
            </a:r>
            <a:r>
              <a:t> Truly, these times of ignorance God overlooked, but now commands all men everywhere to repent,</a:t>
            </a:r>
          </a:p>
        </p:txBody>
      </p:sp>
      <p:sp>
        <p:nvSpPr>
          <p:cNvPr id="466" name="CONFESS Jesus as Lord"/>
          <p:cNvSpPr/>
          <p:nvPr/>
        </p:nvSpPr>
        <p:spPr>
          <a:xfrm>
            <a:off x="7779780" y="5948381"/>
            <a:ext cx="5029201" cy="731521"/>
          </a:xfrm>
          <a:prstGeom prst="roundRect">
            <a:avLst>
              <a:gd name="adj" fmla="val 46720"/>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CONFESS Jesus as Lord</a:t>
            </a:r>
          </a:p>
        </p:txBody>
      </p:sp>
      <p:sp>
        <p:nvSpPr>
          <p:cNvPr id="467" name="REPENT of SIN"/>
          <p:cNvSpPr/>
          <p:nvPr/>
        </p:nvSpPr>
        <p:spPr>
          <a:xfrm>
            <a:off x="7779780" y="6749657"/>
            <a:ext cx="5029201" cy="731521"/>
          </a:xfrm>
          <a:prstGeom prst="roundRect">
            <a:avLst>
              <a:gd name="adj" fmla="val 46720"/>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REPENT of SIN</a:t>
            </a:r>
          </a:p>
        </p:txBody>
      </p:sp>
      <p:sp>
        <p:nvSpPr>
          <p:cNvPr id="468" name="BELIEVE Jesus Is LORD"/>
          <p:cNvSpPr/>
          <p:nvPr/>
        </p:nvSpPr>
        <p:spPr>
          <a:xfrm>
            <a:off x="7779780" y="5145741"/>
            <a:ext cx="5029201" cy="731521"/>
          </a:xfrm>
          <a:prstGeom prst="roundRect">
            <a:avLst>
              <a:gd name="adj" fmla="val 46720"/>
            </a:avLst>
          </a:prstGeom>
          <a:gradFill>
            <a:gsLst>
              <a:gs pos="0">
                <a:srgbClr val="D783FF"/>
              </a:gs>
              <a:gs pos="100000">
                <a:srgbClr val="D7B9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BELIEVE Jesus Is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0" name="Image" descr="Image"/>
          <p:cNvPicPr>
            <a:picLocks noChangeAspect="1"/>
          </p:cNvPicPr>
          <p:nvPr>
            <p:ph type="pic" idx="13"/>
          </p:nvPr>
        </p:nvPicPr>
        <p:blipFill>
          <a:blip r:embed="rId2">
            <a:extLst/>
          </a:blip>
          <a:srcRect l="11125" t="0" r="11125" b="0"/>
          <a:stretch>
            <a:fillRect/>
          </a:stretch>
        </p:blipFill>
        <p:spPr>
          <a:prstGeom prst="rect">
            <a:avLst/>
          </a:prstGeom>
        </p:spPr>
      </p:pic>
      <p:grpSp>
        <p:nvGrpSpPr>
          <p:cNvPr id="473" name="Group"/>
          <p:cNvGrpSpPr/>
          <p:nvPr/>
        </p:nvGrpSpPr>
        <p:grpSpPr>
          <a:xfrm>
            <a:off x="7205161" y="-493829"/>
            <a:ext cx="5081138" cy="4770116"/>
            <a:chOff x="0" y="0"/>
            <a:chExt cx="5081137" cy="4770115"/>
          </a:xfrm>
        </p:grpSpPr>
        <p:sp>
          <p:nvSpPr>
            <p:cNvPr id="471" name="Rectangle"/>
            <p:cNvSpPr/>
            <p:nvPr/>
          </p:nvSpPr>
          <p:spPr>
            <a:xfrm>
              <a:off x="0" y="1172429"/>
              <a:ext cx="5081138" cy="1823725"/>
            </a:xfrm>
            <a:prstGeom prst="rect">
              <a:avLst/>
            </a:prstGeom>
            <a:solidFill>
              <a:srgbClr val="FFFFFF">
                <a:alpha val="65946"/>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72" name="Image" descr="Image"/>
            <p:cNvPicPr>
              <a:picLocks noChangeAspect="1"/>
            </p:cNvPicPr>
            <p:nvPr/>
          </p:nvPicPr>
          <p:blipFill>
            <a:blip r:embed="rId3">
              <a:extLst/>
            </a:blip>
            <a:stretch>
              <a:fillRect/>
            </a:stretch>
          </p:blipFill>
          <p:spPr>
            <a:xfrm>
              <a:off x="155511" y="0"/>
              <a:ext cx="4770116" cy="4770116"/>
            </a:xfrm>
            <a:prstGeom prst="rect">
              <a:avLst/>
            </a:prstGeom>
            <a:ln w="12700" cap="flat">
              <a:noFill/>
              <a:miter lim="400000"/>
            </a:ln>
            <a:effectLst>
              <a:outerShdw sx="100000" sy="100000" kx="0" ky="0" algn="b" rotWithShape="0" blurRad="127000" dist="76200" dir="3790068">
                <a:srgbClr val="000000">
                  <a:alpha val="53833"/>
                </a:srgbClr>
              </a:outerShdw>
            </a:effectLst>
          </p:spPr>
        </p:pic>
      </p:grpSp>
      <p:sp>
        <p:nvSpPr>
          <p:cNvPr id="474" name="HEAR the TRUTH"/>
          <p:cNvSpPr/>
          <p:nvPr/>
        </p:nvSpPr>
        <p:spPr>
          <a:xfrm>
            <a:off x="7779780" y="4341738"/>
            <a:ext cx="5029201" cy="731521"/>
          </a:xfrm>
          <a:prstGeom prst="roundRect">
            <a:avLst>
              <a:gd name="adj" fmla="val 46720"/>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HEAR the TRUTH</a:t>
            </a:r>
          </a:p>
        </p:txBody>
      </p:sp>
      <p:sp>
        <p:nvSpPr>
          <p:cNvPr id="475" name="What Must I Do…"/>
          <p:cNvSpPr txBox="1"/>
          <p:nvPr/>
        </p:nvSpPr>
        <p:spPr>
          <a:xfrm>
            <a:off x="7880292" y="2794264"/>
            <a:ext cx="4828178" cy="1482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What Must I Do </a:t>
            </a:r>
            <a:endParaRPr cap="none"/>
          </a:p>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TO BE SAVED?</a:t>
            </a:r>
          </a:p>
        </p:txBody>
      </p:sp>
      <p:sp>
        <p:nvSpPr>
          <p:cNvPr id="476" name="Acts 2:38 (NKJV)…"/>
          <p:cNvSpPr txBox="1"/>
          <p:nvPr/>
        </p:nvSpPr>
        <p:spPr>
          <a:xfrm>
            <a:off x="632460" y="6455878"/>
            <a:ext cx="6090829" cy="3022601"/>
          </a:xfrm>
          <a:prstGeom prst="rect">
            <a:avLst/>
          </a:prstGeom>
          <a:solidFill>
            <a:srgbClr val="5A5F5E">
              <a:alpha val="78339"/>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t>Acts 2:38 (NKJV)</a:t>
            </a:r>
          </a:p>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rPr baseline="31999"/>
              <a:t>38</a:t>
            </a:r>
            <a:r>
              <a:t> Then Peter said to them, “Repent, and let every one of you be baptized in the name of Jesus Christ for the remission of sins; and you shall receive the gift of the Holy Spirit.</a:t>
            </a:r>
          </a:p>
        </p:txBody>
      </p:sp>
      <p:sp>
        <p:nvSpPr>
          <p:cNvPr id="477" name="CONFESS Jesus as Lord"/>
          <p:cNvSpPr/>
          <p:nvPr/>
        </p:nvSpPr>
        <p:spPr>
          <a:xfrm>
            <a:off x="7779780" y="5948381"/>
            <a:ext cx="5029201" cy="731521"/>
          </a:xfrm>
          <a:prstGeom prst="roundRect">
            <a:avLst>
              <a:gd name="adj" fmla="val 46720"/>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CONFESS Jesus as Lord</a:t>
            </a:r>
          </a:p>
        </p:txBody>
      </p:sp>
      <p:sp>
        <p:nvSpPr>
          <p:cNvPr id="478" name="REPENT of SIN"/>
          <p:cNvSpPr/>
          <p:nvPr/>
        </p:nvSpPr>
        <p:spPr>
          <a:xfrm>
            <a:off x="7779780" y="6749657"/>
            <a:ext cx="5029201" cy="731521"/>
          </a:xfrm>
          <a:prstGeom prst="roundRect">
            <a:avLst>
              <a:gd name="adj" fmla="val 46720"/>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REPENT of SIN</a:t>
            </a:r>
          </a:p>
        </p:txBody>
      </p:sp>
      <p:sp>
        <p:nvSpPr>
          <p:cNvPr id="479" name="BELIEVE Jesus Is LORD"/>
          <p:cNvSpPr/>
          <p:nvPr/>
        </p:nvSpPr>
        <p:spPr>
          <a:xfrm>
            <a:off x="7779780" y="5145741"/>
            <a:ext cx="5029201" cy="731521"/>
          </a:xfrm>
          <a:prstGeom prst="roundRect">
            <a:avLst>
              <a:gd name="adj" fmla="val 46720"/>
            </a:avLst>
          </a:prstGeom>
          <a:gradFill>
            <a:gsLst>
              <a:gs pos="0">
                <a:srgbClr val="D783FF"/>
              </a:gs>
              <a:gs pos="100000">
                <a:srgbClr val="D7B9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BELIEVE Jesus Is LORD</a:t>
            </a:r>
          </a:p>
        </p:txBody>
      </p:sp>
      <p:sp>
        <p:nvSpPr>
          <p:cNvPr id="480" name="Be BAPTIZED into Christ"/>
          <p:cNvSpPr/>
          <p:nvPr/>
        </p:nvSpPr>
        <p:spPr>
          <a:xfrm>
            <a:off x="7779780" y="7552979"/>
            <a:ext cx="5029201" cy="731521"/>
          </a:xfrm>
          <a:prstGeom prst="roundRect">
            <a:avLst>
              <a:gd name="adj" fmla="val 46720"/>
            </a:avLst>
          </a:prstGeom>
          <a:gradFill>
            <a:gsLst>
              <a:gs pos="0">
                <a:srgbClr val="86B8E9"/>
              </a:gs>
              <a:gs pos="20067">
                <a:srgbClr val="7BB5E5"/>
              </a:gs>
              <a:gs pos="100000">
                <a:srgbClr val="199ABA"/>
              </a:gs>
            </a:gsLst>
            <a:path path="circle">
              <a:fillToRect l="37721" t="-19636" r="62278" b="119636"/>
            </a:path>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Be BAPTIZED into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2" name="Image" descr="Image"/>
          <p:cNvPicPr>
            <a:picLocks noChangeAspect="1"/>
          </p:cNvPicPr>
          <p:nvPr>
            <p:ph type="pic" idx="13"/>
          </p:nvPr>
        </p:nvPicPr>
        <p:blipFill>
          <a:blip r:embed="rId2">
            <a:extLst/>
          </a:blip>
          <a:srcRect l="11125" t="0" r="11125" b="0"/>
          <a:stretch>
            <a:fillRect/>
          </a:stretch>
        </p:blipFill>
        <p:spPr>
          <a:prstGeom prst="rect">
            <a:avLst/>
          </a:prstGeom>
        </p:spPr>
      </p:pic>
      <p:grpSp>
        <p:nvGrpSpPr>
          <p:cNvPr id="485" name="Group"/>
          <p:cNvGrpSpPr/>
          <p:nvPr/>
        </p:nvGrpSpPr>
        <p:grpSpPr>
          <a:xfrm>
            <a:off x="7205161" y="-493829"/>
            <a:ext cx="5081138" cy="4770116"/>
            <a:chOff x="0" y="0"/>
            <a:chExt cx="5081137" cy="4770115"/>
          </a:xfrm>
        </p:grpSpPr>
        <p:sp>
          <p:nvSpPr>
            <p:cNvPr id="483" name="Rectangle"/>
            <p:cNvSpPr/>
            <p:nvPr/>
          </p:nvSpPr>
          <p:spPr>
            <a:xfrm>
              <a:off x="0" y="1172429"/>
              <a:ext cx="5081138" cy="1823725"/>
            </a:xfrm>
            <a:prstGeom prst="rect">
              <a:avLst/>
            </a:prstGeom>
            <a:solidFill>
              <a:srgbClr val="FFFFFF">
                <a:alpha val="65946"/>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84" name="Image" descr="Image"/>
            <p:cNvPicPr>
              <a:picLocks noChangeAspect="1"/>
            </p:cNvPicPr>
            <p:nvPr/>
          </p:nvPicPr>
          <p:blipFill>
            <a:blip r:embed="rId3">
              <a:extLst/>
            </a:blip>
            <a:stretch>
              <a:fillRect/>
            </a:stretch>
          </p:blipFill>
          <p:spPr>
            <a:xfrm>
              <a:off x="155511" y="0"/>
              <a:ext cx="4770116" cy="4770116"/>
            </a:xfrm>
            <a:prstGeom prst="rect">
              <a:avLst/>
            </a:prstGeom>
            <a:ln w="12700" cap="flat">
              <a:noFill/>
              <a:miter lim="400000"/>
            </a:ln>
            <a:effectLst>
              <a:outerShdw sx="100000" sy="100000" kx="0" ky="0" algn="b" rotWithShape="0" blurRad="127000" dist="76200" dir="3790068">
                <a:srgbClr val="000000">
                  <a:alpha val="53833"/>
                </a:srgbClr>
              </a:outerShdw>
            </a:effectLst>
          </p:spPr>
        </p:pic>
      </p:grpSp>
      <p:sp>
        <p:nvSpPr>
          <p:cNvPr id="486" name="HEAR the TRUTH"/>
          <p:cNvSpPr/>
          <p:nvPr/>
        </p:nvSpPr>
        <p:spPr>
          <a:xfrm>
            <a:off x="7779780" y="4341738"/>
            <a:ext cx="5029201" cy="731521"/>
          </a:xfrm>
          <a:prstGeom prst="roundRect">
            <a:avLst>
              <a:gd name="adj" fmla="val 46720"/>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HEAR the TRUTH</a:t>
            </a:r>
          </a:p>
        </p:txBody>
      </p:sp>
      <p:sp>
        <p:nvSpPr>
          <p:cNvPr id="487" name="What Must I Do…"/>
          <p:cNvSpPr txBox="1"/>
          <p:nvPr/>
        </p:nvSpPr>
        <p:spPr>
          <a:xfrm>
            <a:off x="7880292" y="2794264"/>
            <a:ext cx="4828178" cy="1482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What Must I Do </a:t>
            </a:r>
            <a:endParaRPr cap="none"/>
          </a:p>
          <a:p>
            <a:pPr>
              <a:defRPr cap="all" sz="45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rPr cap="none"/>
              <a:t>TO BE SAVED?</a:t>
            </a:r>
          </a:p>
        </p:txBody>
      </p:sp>
      <p:sp>
        <p:nvSpPr>
          <p:cNvPr id="488" name="Hebrews 10:36 (NKJV)…"/>
          <p:cNvSpPr txBox="1"/>
          <p:nvPr/>
        </p:nvSpPr>
        <p:spPr>
          <a:xfrm>
            <a:off x="632460" y="7001978"/>
            <a:ext cx="6090829" cy="1930401"/>
          </a:xfrm>
          <a:prstGeom prst="rect">
            <a:avLst/>
          </a:prstGeom>
          <a:solidFill>
            <a:srgbClr val="5A5F5E">
              <a:alpha val="78339"/>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t>Hebrews 10:36 (NKJV)</a:t>
            </a:r>
          </a:p>
          <a:p>
            <a:pPr defTabSz="457200">
              <a:defRPr sz="3000">
                <a:solidFill>
                  <a:srgbClr val="FFFFFF"/>
                </a:solidFill>
                <a:effectLst>
                  <a:outerShdw sx="100000" sy="100000" kx="0" ky="0" algn="b" rotWithShape="0" blurRad="12700" dist="63500" dir="1216600">
                    <a:srgbClr val="000000"/>
                  </a:outerShdw>
                </a:effectLst>
                <a:latin typeface="Hoefler Text"/>
                <a:ea typeface="Hoefler Text"/>
                <a:cs typeface="Hoefler Text"/>
                <a:sym typeface="Hoefler Text"/>
              </a:defRPr>
            </a:pPr>
            <a:r>
              <a:rPr baseline="31999"/>
              <a:t>36</a:t>
            </a:r>
            <a:r>
              <a:t> For you have need of endurance, so that after you have done the will of God, you may receive the promise:</a:t>
            </a:r>
          </a:p>
        </p:txBody>
      </p:sp>
      <p:sp>
        <p:nvSpPr>
          <p:cNvPr id="489" name="BELIEVE Jesus Is LORD"/>
          <p:cNvSpPr/>
          <p:nvPr/>
        </p:nvSpPr>
        <p:spPr>
          <a:xfrm>
            <a:off x="7779780" y="5145741"/>
            <a:ext cx="5029201" cy="731521"/>
          </a:xfrm>
          <a:prstGeom prst="roundRect">
            <a:avLst>
              <a:gd name="adj" fmla="val 46720"/>
            </a:avLst>
          </a:prstGeom>
          <a:gradFill>
            <a:gsLst>
              <a:gs pos="0">
                <a:srgbClr val="D783FF"/>
              </a:gs>
              <a:gs pos="100000">
                <a:srgbClr val="D7B9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BELIEVE Jesus Is LORD</a:t>
            </a:r>
          </a:p>
        </p:txBody>
      </p:sp>
      <p:sp>
        <p:nvSpPr>
          <p:cNvPr id="490" name="CONFESS Jesus as Lord"/>
          <p:cNvSpPr/>
          <p:nvPr/>
        </p:nvSpPr>
        <p:spPr>
          <a:xfrm>
            <a:off x="7779780" y="5948381"/>
            <a:ext cx="5029201" cy="731521"/>
          </a:xfrm>
          <a:prstGeom prst="roundRect">
            <a:avLst>
              <a:gd name="adj" fmla="val 46720"/>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CONFESS Jesus as Lord</a:t>
            </a:r>
          </a:p>
        </p:txBody>
      </p:sp>
      <p:sp>
        <p:nvSpPr>
          <p:cNvPr id="491" name="REPENT of SIN"/>
          <p:cNvSpPr/>
          <p:nvPr/>
        </p:nvSpPr>
        <p:spPr>
          <a:xfrm>
            <a:off x="7779780" y="6749657"/>
            <a:ext cx="5029201" cy="731521"/>
          </a:xfrm>
          <a:prstGeom prst="roundRect">
            <a:avLst>
              <a:gd name="adj" fmla="val 46720"/>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REPENT of SIN</a:t>
            </a:r>
          </a:p>
        </p:txBody>
      </p:sp>
      <p:sp>
        <p:nvSpPr>
          <p:cNvPr id="492" name="Be BAPTIZED into Christ"/>
          <p:cNvSpPr/>
          <p:nvPr/>
        </p:nvSpPr>
        <p:spPr>
          <a:xfrm>
            <a:off x="7779780" y="7552979"/>
            <a:ext cx="5029201" cy="731521"/>
          </a:xfrm>
          <a:prstGeom prst="roundRect">
            <a:avLst>
              <a:gd name="adj" fmla="val 46720"/>
            </a:avLst>
          </a:prstGeom>
          <a:gradFill>
            <a:gsLst>
              <a:gs pos="0">
                <a:srgbClr val="86B8E9"/>
              </a:gs>
              <a:gs pos="20067">
                <a:srgbClr val="7BB5E5"/>
              </a:gs>
              <a:gs pos="100000">
                <a:srgbClr val="199ABA"/>
              </a:gs>
            </a:gsLst>
            <a:path path="circle">
              <a:fillToRect l="37721" t="-19636" r="62278" b="119636"/>
            </a:path>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defRPr cap="all"/>
            </a:pPr>
            <a:r>
              <a:rPr cap="none"/>
              <a:t>Be BAPTIZED into Christ</a:t>
            </a:r>
          </a:p>
        </p:txBody>
      </p:sp>
      <p:sp>
        <p:nvSpPr>
          <p:cNvPr id="493" name="ABIDE in Christ"/>
          <p:cNvSpPr/>
          <p:nvPr/>
        </p:nvSpPr>
        <p:spPr>
          <a:xfrm>
            <a:off x="7779780" y="8355619"/>
            <a:ext cx="5029201" cy="731521"/>
          </a:xfrm>
          <a:prstGeom prst="roundRect">
            <a:avLst>
              <a:gd name="adj" fmla="val 46720"/>
            </a:avLst>
          </a:prstGeom>
          <a:gradFill>
            <a:gsLst>
              <a:gs pos="0">
                <a:srgbClr val="CE6011">
                  <a:alpha val="84709"/>
                </a:srgbClr>
              </a:gs>
              <a:gs pos="100000">
                <a:srgbClr val="57100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ABIDE in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95" name="W. 65th St. church of Christ - 5/8/2005"/>
          <p:cNvSpPr txBox="1"/>
          <p:nvPr/>
        </p:nvSpPr>
        <p:spPr>
          <a:xfrm>
            <a:off x="6719146" y="9320107"/>
            <a:ext cx="6285654"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1800">
                <a:solidFill>
                  <a:srgbClr val="000000"/>
                </a:solidFill>
                <a:latin typeface="Black Chancery"/>
                <a:ea typeface="Black Chancery"/>
                <a:cs typeface="Black Chancery"/>
                <a:sym typeface="Black Chancery"/>
              </a:defRPr>
            </a:lvl1pPr>
          </a:lstStyle>
          <a:p>
            <a:pPr/>
            <a:r>
              <a:t>W. 65th St. church of Christ - 5/8/2005</a:t>
            </a:r>
          </a:p>
        </p:txBody>
      </p:sp>
      <p:sp>
        <p:nvSpPr>
          <p:cNvPr id="496" name="Slide Number"/>
          <p:cNvSpPr txBox="1"/>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7" name="Don McClain"/>
          <p:cNvSpPr txBox="1"/>
          <p:nvPr/>
        </p:nvSpPr>
        <p:spPr>
          <a:xfrm>
            <a:off x="-1" y="9320107"/>
            <a:ext cx="5852162"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Black Chancery"/>
                <a:ea typeface="Black Chancery"/>
                <a:cs typeface="Black Chancery"/>
                <a:sym typeface="Black Chancery"/>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9" name="Image" descr="Image"/>
          <p:cNvPicPr>
            <a:picLocks noChangeAspect="0"/>
          </p:cNvPicPr>
          <p:nvPr/>
        </p:nvPicPr>
        <p:blipFill>
          <a:blip r:embed="rId2">
            <a:extLst/>
          </a:blip>
          <a:srcRect l="0" t="36312" r="0" b="36312"/>
          <a:stretch>
            <a:fillRect/>
          </a:stretch>
        </p:blipFill>
        <p:spPr>
          <a:xfrm>
            <a:off x="-1" y="8583384"/>
            <a:ext cx="13004801" cy="1159396"/>
          </a:xfrm>
          <a:prstGeom prst="rect">
            <a:avLst/>
          </a:prstGeom>
          <a:ln w="12700">
            <a:miter lim="400000"/>
          </a:ln>
          <a:effectLst>
            <a:outerShdw sx="100000" sy="100000" kx="0" ky="0" algn="b" rotWithShape="0" blurRad="152400" dist="92376" dir="15985748">
              <a:srgbClr val="000000">
                <a:alpha val="99822"/>
              </a:srgbClr>
            </a:outerShdw>
          </a:effectLst>
        </p:spPr>
      </p:pic>
      <p:pic>
        <p:nvPicPr>
          <p:cNvPr id="500" name="Image" descr="Image"/>
          <p:cNvPicPr>
            <a:picLocks noChangeAspect="0"/>
          </p:cNvPicPr>
          <p:nvPr/>
        </p:nvPicPr>
        <p:blipFill>
          <a:blip r:embed="rId2">
            <a:extLst/>
          </a:blip>
          <a:srcRect l="0" t="0" r="0" b="84878"/>
          <a:stretch>
            <a:fillRect/>
          </a:stretch>
        </p:blipFill>
        <p:spPr>
          <a:xfrm>
            <a:off x="-1" y="1858888"/>
            <a:ext cx="13004801" cy="640440"/>
          </a:xfrm>
          <a:prstGeom prst="rect">
            <a:avLst/>
          </a:prstGeom>
          <a:ln w="12700">
            <a:miter lim="400000"/>
          </a:ln>
          <a:effectLst>
            <a:outerShdw sx="100000" sy="100000" kx="0" ky="0" algn="b" rotWithShape="0" blurRad="177800" dist="112904" dir="5400000">
              <a:srgbClr val="000000">
                <a:alpha val="94568"/>
              </a:srgbClr>
            </a:outerShdw>
          </a:effectLst>
        </p:spPr>
      </p:pic>
      <p:pic>
        <p:nvPicPr>
          <p:cNvPr id="501" name="Image" descr="Image"/>
          <p:cNvPicPr>
            <a:picLocks noChangeAspect="0"/>
          </p:cNvPicPr>
          <p:nvPr/>
        </p:nvPicPr>
        <p:blipFill>
          <a:blip r:embed="rId2">
            <a:extLst/>
          </a:blip>
          <a:srcRect l="0" t="0" r="0" b="84878"/>
          <a:stretch>
            <a:fillRect/>
          </a:stretch>
        </p:blipFill>
        <p:spPr>
          <a:xfrm>
            <a:off x="-1" y="-14375"/>
            <a:ext cx="13004801" cy="640440"/>
          </a:xfrm>
          <a:prstGeom prst="rect">
            <a:avLst/>
          </a:prstGeom>
          <a:ln w="12700">
            <a:miter lim="400000"/>
          </a:ln>
        </p:spPr>
      </p:pic>
      <p:sp>
        <p:nvSpPr>
          <p:cNvPr id="502" name="Rectangle"/>
          <p:cNvSpPr/>
          <p:nvPr/>
        </p:nvSpPr>
        <p:spPr>
          <a:xfrm>
            <a:off x="-22261" y="256377"/>
            <a:ext cx="13049322" cy="1971646"/>
          </a:xfrm>
          <a:prstGeom prst="rect">
            <a:avLst/>
          </a:prstGeom>
          <a:solidFill>
            <a:srgbClr val="C9C9C9"/>
          </a:solidFill>
          <a:ln w="12700">
            <a:miter lim="400000"/>
          </a:ln>
          <a:effectLst>
            <a:outerShdw sx="100000" sy="100000" kx="0" ky="0" algn="b" rotWithShape="0" blurRad="50800" dist="25400" dir="5400000">
              <a:srgbClr val="000000"/>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pic>
        <p:nvPicPr>
          <p:cNvPr id="503" name="Image" descr="Image"/>
          <p:cNvPicPr>
            <a:picLocks noChangeAspect="1"/>
          </p:cNvPicPr>
          <p:nvPr/>
        </p:nvPicPr>
        <p:blipFill>
          <a:blip r:embed="rId3">
            <a:extLst/>
          </a:blip>
          <a:srcRect l="750" t="750" r="752" b="752"/>
          <a:stretch>
            <a:fillRect/>
          </a:stretch>
        </p:blipFill>
        <p:spPr>
          <a:xfrm>
            <a:off x="97136" y="18634"/>
            <a:ext cx="2447132" cy="2447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68"/>
                  <a:pt x="5311" y="5314"/>
                </a:cubicBezTo>
                <a:cubicBezTo>
                  <a:pt x="502" y="10126"/>
                  <a:pt x="0" y="10646"/>
                  <a:pt x="0" y="10804"/>
                </a:cubicBezTo>
                <a:cubicBezTo>
                  <a:pt x="0" y="10961"/>
                  <a:pt x="502" y="11481"/>
                  <a:pt x="5311" y="16289"/>
                </a:cubicBezTo>
                <a:cubicBezTo>
                  <a:pt x="10171" y="21150"/>
                  <a:pt x="10637" y="21600"/>
                  <a:pt x="10800" y="21600"/>
                </a:cubicBezTo>
                <a:cubicBezTo>
                  <a:pt x="10963" y="21600"/>
                  <a:pt x="11429" y="21150"/>
                  <a:pt x="16289" y="16289"/>
                </a:cubicBezTo>
                <a:cubicBezTo>
                  <a:pt x="21153" y="11425"/>
                  <a:pt x="21600" y="10963"/>
                  <a:pt x="21600" y="10800"/>
                </a:cubicBezTo>
                <a:cubicBezTo>
                  <a:pt x="21600" y="10637"/>
                  <a:pt x="21154" y="10174"/>
                  <a:pt x="16289" y="5311"/>
                </a:cubicBezTo>
                <a:cubicBezTo>
                  <a:pt x="11447" y="469"/>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pic>
        <p:nvPicPr>
          <p:cNvPr id="504" name="Image" descr="Image"/>
          <p:cNvPicPr>
            <a:picLocks noChangeAspect="0"/>
          </p:cNvPicPr>
          <p:nvPr/>
        </p:nvPicPr>
        <p:blipFill>
          <a:blip r:embed="rId4">
            <a:extLst/>
          </a:blip>
          <a:stretch>
            <a:fillRect/>
          </a:stretch>
        </p:blipFill>
        <p:spPr>
          <a:xfrm>
            <a:off x="2577860" y="426812"/>
            <a:ext cx="7849080" cy="1630777"/>
          </a:xfrm>
          <a:prstGeom prst="rect">
            <a:avLst/>
          </a:prstGeom>
          <a:ln w="12700">
            <a:miter lim="400000"/>
          </a:ln>
          <a:effectLst>
            <a:outerShdw sx="100000" sy="100000" kx="0" ky="0" algn="b" rotWithShape="0" blurRad="50800" dist="25400" dir="5400000">
              <a:srgbClr val="000000">
                <a:alpha val="50000"/>
              </a:srgbClr>
            </a:outerShdw>
          </a:effectLst>
        </p:spPr>
      </p:pic>
      <p:pic>
        <p:nvPicPr>
          <p:cNvPr id="505" name="Image" descr="Image"/>
          <p:cNvPicPr>
            <a:picLocks noChangeAspect="0"/>
          </p:cNvPicPr>
          <p:nvPr/>
        </p:nvPicPr>
        <p:blipFill>
          <a:blip r:embed="rId5">
            <a:extLst/>
          </a:blip>
          <a:stretch>
            <a:fillRect/>
          </a:stretch>
        </p:blipFill>
        <p:spPr>
          <a:xfrm>
            <a:off x="1307510" y="3588452"/>
            <a:ext cx="10389780" cy="1438822"/>
          </a:xfrm>
          <a:prstGeom prst="rect">
            <a:avLst/>
          </a:prstGeom>
          <a:ln w="12700">
            <a:miter lim="400000"/>
          </a:ln>
          <a:effectLst>
            <a:outerShdw sx="100000" sy="100000" kx="0" ky="0" algn="b" rotWithShape="0" blurRad="139700" dist="90169" dir="5400000">
              <a:srgbClr val="000000">
                <a:alpha val="97093"/>
              </a:srgbClr>
            </a:outerShdw>
          </a:effectLst>
        </p:spPr>
      </p:pic>
      <p:sp>
        <p:nvSpPr>
          <p:cNvPr id="506" name="Facing The"/>
          <p:cNvSpPr txBox="1"/>
          <p:nvPr/>
        </p:nvSpPr>
        <p:spPr>
          <a:xfrm>
            <a:off x="3901455" y="2186861"/>
            <a:ext cx="5201891" cy="1438822"/>
          </a:xfrm>
          <a:prstGeom prst="rect">
            <a:avLst/>
          </a:prstGeom>
          <a:ln w="12700">
            <a:miter lim="400000"/>
          </a:ln>
          <a:effectLst>
            <a:outerShdw sx="100000" sy="100000" kx="0" ky="0" algn="b" rotWithShape="0" blurRad="228600" dist="125443" dir="5400000">
              <a:srgbClr val="000000">
                <a:alpha val="8142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solidFill>
                  <a:srgbClr val="EBEBEB"/>
                </a:solidFill>
                <a:effectLst>
                  <a:outerShdw sx="100000" sy="100000" kx="0" ky="0" algn="b" rotWithShape="0" blurRad="50800" dist="25400" dir="5400000">
                    <a:srgbClr val="000000"/>
                  </a:outerShdw>
                </a:effectLst>
                <a:latin typeface="Vivaldi"/>
                <a:ea typeface="Vivaldi"/>
                <a:cs typeface="Vivaldi"/>
                <a:sym typeface="Vivaldi"/>
              </a:defRPr>
            </a:lvl1pPr>
          </a:lstStyle>
          <a:p>
            <a:pPr/>
            <a:r>
              <a:t>Facing The</a:t>
            </a:r>
          </a:p>
        </p:txBody>
      </p:sp>
      <p:pic>
        <p:nvPicPr>
          <p:cNvPr id="507" name="Image" descr="Image"/>
          <p:cNvPicPr>
            <a:picLocks noChangeAspect="1"/>
          </p:cNvPicPr>
          <p:nvPr/>
        </p:nvPicPr>
        <p:blipFill>
          <a:blip r:embed="rId3">
            <a:extLst/>
          </a:blip>
          <a:srcRect l="750" t="750" r="752" b="752"/>
          <a:stretch>
            <a:fillRect/>
          </a:stretch>
        </p:blipFill>
        <p:spPr>
          <a:xfrm>
            <a:off x="10460531" y="18634"/>
            <a:ext cx="2447132" cy="2447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68"/>
                  <a:pt x="5311" y="5314"/>
                </a:cubicBezTo>
                <a:cubicBezTo>
                  <a:pt x="502" y="10126"/>
                  <a:pt x="0" y="10646"/>
                  <a:pt x="0" y="10804"/>
                </a:cubicBezTo>
                <a:cubicBezTo>
                  <a:pt x="0" y="10961"/>
                  <a:pt x="502" y="11481"/>
                  <a:pt x="5311" y="16289"/>
                </a:cubicBezTo>
                <a:cubicBezTo>
                  <a:pt x="10171" y="21150"/>
                  <a:pt x="10637" y="21600"/>
                  <a:pt x="10800" y="21600"/>
                </a:cubicBezTo>
                <a:cubicBezTo>
                  <a:pt x="10963" y="21600"/>
                  <a:pt x="11429" y="21150"/>
                  <a:pt x="16289" y="16289"/>
                </a:cubicBezTo>
                <a:cubicBezTo>
                  <a:pt x="21153" y="11425"/>
                  <a:pt x="21600" y="10963"/>
                  <a:pt x="21600" y="10800"/>
                </a:cubicBezTo>
                <a:cubicBezTo>
                  <a:pt x="21600" y="10637"/>
                  <a:pt x="21154" y="10174"/>
                  <a:pt x="16289" y="5311"/>
                </a:cubicBezTo>
                <a:cubicBezTo>
                  <a:pt x="11447" y="469"/>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508" name="PRIDE / SELFISHNESS"/>
          <p:cNvSpPr/>
          <p:nvPr/>
        </p:nvSpPr>
        <p:spPr>
          <a:xfrm>
            <a:off x="2898732" y="5192711"/>
            <a:ext cx="2305235" cy="1600201"/>
          </a:xfrm>
          <a:prstGeom prst="roundRect">
            <a:avLst>
              <a:gd name="adj" fmla="val 21358"/>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PRIDE / </a:t>
            </a:r>
            <a:r>
              <a:rPr sz="2300"/>
              <a:t>SELFISHNESS</a:t>
            </a:r>
          </a:p>
        </p:txBody>
      </p:sp>
      <p:sp>
        <p:nvSpPr>
          <p:cNvPr id="509" name="ERROR / DIVISION"/>
          <p:cNvSpPr/>
          <p:nvPr/>
        </p:nvSpPr>
        <p:spPr>
          <a:xfrm>
            <a:off x="5349783" y="5192711"/>
            <a:ext cx="2305234" cy="1600201"/>
          </a:xfrm>
          <a:prstGeom prst="roundRect">
            <a:avLst>
              <a:gd name="adj" fmla="val 21358"/>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ERROR / </a:t>
            </a:r>
            <a:r>
              <a:rPr sz="2300"/>
              <a:t>DIVISION</a:t>
            </a:r>
          </a:p>
        </p:txBody>
      </p:sp>
      <p:sp>
        <p:nvSpPr>
          <p:cNvPr id="510" name="APATHY / COMPROMISE"/>
          <p:cNvSpPr/>
          <p:nvPr/>
        </p:nvSpPr>
        <p:spPr>
          <a:xfrm>
            <a:off x="10251884" y="5192711"/>
            <a:ext cx="2305234" cy="1600201"/>
          </a:xfrm>
          <a:prstGeom prst="roundRect">
            <a:avLst>
              <a:gd name="adj" fmla="val 21358"/>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APATHY / </a:t>
            </a:r>
            <a:r>
              <a:rPr sz="2300"/>
              <a:t>COMPROMISE</a:t>
            </a:r>
          </a:p>
        </p:txBody>
      </p:sp>
      <p:sp>
        <p:nvSpPr>
          <p:cNvPr id="511" name="THE WORLD"/>
          <p:cNvSpPr/>
          <p:nvPr/>
        </p:nvSpPr>
        <p:spPr>
          <a:xfrm>
            <a:off x="447681" y="5192711"/>
            <a:ext cx="2305235" cy="1600201"/>
          </a:xfrm>
          <a:prstGeom prst="roundRect">
            <a:avLst>
              <a:gd name="adj" fmla="val 21358"/>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 WORLD</a:t>
            </a:r>
          </a:p>
        </p:txBody>
      </p:sp>
      <p:sp>
        <p:nvSpPr>
          <p:cNvPr id="512" name="STUFF / MATERIALISM"/>
          <p:cNvSpPr/>
          <p:nvPr/>
        </p:nvSpPr>
        <p:spPr>
          <a:xfrm>
            <a:off x="7800833" y="5192711"/>
            <a:ext cx="2305235" cy="1600201"/>
          </a:xfrm>
          <a:prstGeom prst="roundRect">
            <a:avLst>
              <a:gd name="adj" fmla="val 21358"/>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STUFF / </a:t>
            </a:r>
            <a:r>
              <a:rPr sz="2300"/>
              <a:t>MATERIALISM</a:t>
            </a:r>
          </a:p>
        </p:txBody>
      </p:sp>
      <p:sp>
        <p:nvSpPr>
          <p:cNvPr id="513" name="Charts by Don McClain…"/>
          <p:cNvSpPr txBox="1"/>
          <p:nvPr/>
        </p:nvSpPr>
        <p:spPr>
          <a:xfrm>
            <a:off x="488999" y="6958349"/>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June 1,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6"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7"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11"/>
                                        </p:tgtEl>
                                        <p:attrNameLst>
                                          <p:attrName>style.visibility</p:attrName>
                                        </p:attrNameLst>
                                      </p:cBhvr>
                                      <p:to>
                                        <p:strVal val="visible"/>
                                      </p:to>
                                    </p:set>
                                    <p:anim calcmode="lin" valueType="num">
                                      <p:cBhvr>
                                        <p:cTn id="7" dur="1000" fill="hold"/>
                                        <p:tgtEl>
                                          <p:spTgt spid="511"/>
                                        </p:tgtEl>
                                        <p:attrNameLst>
                                          <p:attrName>ppt_x</p:attrName>
                                        </p:attrNameLst>
                                      </p:cBhvr>
                                      <p:tavLst>
                                        <p:tav tm="0">
                                          <p:val>
                                            <p:strVal val="#ppt_x"/>
                                          </p:val>
                                        </p:tav>
                                        <p:tav tm="100000">
                                          <p:val>
                                            <p:strVal val="#ppt_x"/>
                                          </p:val>
                                        </p:tav>
                                      </p:tavLst>
                                    </p:anim>
                                    <p:anim calcmode="lin" valueType="num">
                                      <p:cBhvr>
                                        <p:cTn id="8" dur="1000" fill="hold"/>
                                        <p:tgtEl>
                                          <p:spTgt spid="5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el" backwards="0">
                                    <p:tmAbs val="0"/>
                                  </p:iterate>
                                  <p:childTnLst>
                                    <p:set>
                                      <p:cBhvr>
                                        <p:cTn id="11" fill="hold"/>
                                        <p:tgtEl>
                                          <p:spTgt spid="508"/>
                                        </p:tgtEl>
                                        <p:attrNameLst>
                                          <p:attrName>style.visibility</p:attrName>
                                        </p:attrNameLst>
                                      </p:cBhvr>
                                      <p:to>
                                        <p:strVal val="visible"/>
                                      </p:to>
                                    </p:set>
                                    <p:anim calcmode="lin" valueType="num">
                                      <p:cBhvr>
                                        <p:cTn id="12" dur="1000" fill="hold"/>
                                        <p:tgtEl>
                                          <p:spTgt spid="508"/>
                                        </p:tgtEl>
                                        <p:attrNameLst>
                                          <p:attrName>ppt_x</p:attrName>
                                        </p:attrNameLst>
                                      </p:cBhvr>
                                      <p:tavLst>
                                        <p:tav tm="0">
                                          <p:val>
                                            <p:strVal val="#ppt_x"/>
                                          </p:val>
                                        </p:tav>
                                        <p:tav tm="100000">
                                          <p:val>
                                            <p:strVal val="#ppt_x"/>
                                          </p:val>
                                        </p:tav>
                                      </p:tavLst>
                                    </p:anim>
                                    <p:anim calcmode="lin" valueType="num">
                                      <p:cBhvr>
                                        <p:cTn id="13" dur="1000" fill="hold"/>
                                        <p:tgtEl>
                                          <p:spTgt spid="508"/>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Class="entr" nodeType="afterEffect" presetSubtype="1" presetID="2" grpId="3" fill="hold">
                                  <p:stCondLst>
                                    <p:cond delay="0"/>
                                  </p:stCondLst>
                                  <p:iterate type="el" backwards="0">
                                    <p:tmAbs val="0"/>
                                  </p:iterate>
                                  <p:childTnLst>
                                    <p:set>
                                      <p:cBhvr>
                                        <p:cTn id="16" fill="hold"/>
                                        <p:tgtEl>
                                          <p:spTgt spid="509"/>
                                        </p:tgtEl>
                                        <p:attrNameLst>
                                          <p:attrName>style.visibility</p:attrName>
                                        </p:attrNameLst>
                                      </p:cBhvr>
                                      <p:to>
                                        <p:strVal val="visible"/>
                                      </p:to>
                                    </p:set>
                                    <p:anim calcmode="lin" valueType="num">
                                      <p:cBhvr>
                                        <p:cTn id="17" dur="1000" fill="hold"/>
                                        <p:tgtEl>
                                          <p:spTgt spid="509"/>
                                        </p:tgtEl>
                                        <p:attrNameLst>
                                          <p:attrName>ppt_x</p:attrName>
                                        </p:attrNameLst>
                                      </p:cBhvr>
                                      <p:tavLst>
                                        <p:tav tm="0">
                                          <p:val>
                                            <p:strVal val="#ppt_x"/>
                                          </p:val>
                                        </p:tav>
                                        <p:tav tm="100000">
                                          <p:val>
                                            <p:strVal val="#ppt_x"/>
                                          </p:val>
                                        </p:tav>
                                      </p:tavLst>
                                    </p:anim>
                                    <p:anim calcmode="lin" valueType="num">
                                      <p:cBhvr>
                                        <p:cTn id="18" dur="1000" fill="hold"/>
                                        <p:tgtEl>
                                          <p:spTgt spid="509"/>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Class="entr" nodeType="afterEffect" presetSubtype="1" presetID="2" grpId="4" fill="hold">
                                  <p:stCondLst>
                                    <p:cond delay="0"/>
                                  </p:stCondLst>
                                  <p:iterate type="el" backwards="0">
                                    <p:tmAbs val="0"/>
                                  </p:iterate>
                                  <p:childTnLst>
                                    <p:set>
                                      <p:cBhvr>
                                        <p:cTn id="21" fill="hold"/>
                                        <p:tgtEl>
                                          <p:spTgt spid="512"/>
                                        </p:tgtEl>
                                        <p:attrNameLst>
                                          <p:attrName>style.visibility</p:attrName>
                                        </p:attrNameLst>
                                      </p:cBhvr>
                                      <p:to>
                                        <p:strVal val="visible"/>
                                      </p:to>
                                    </p:set>
                                    <p:anim calcmode="lin" valueType="num">
                                      <p:cBhvr>
                                        <p:cTn id="22" dur="1000" fill="hold"/>
                                        <p:tgtEl>
                                          <p:spTgt spid="512"/>
                                        </p:tgtEl>
                                        <p:attrNameLst>
                                          <p:attrName>ppt_x</p:attrName>
                                        </p:attrNameLst>
                                      </p:cBhvr>
                                      <p:tavLst>
                                        <p:tav tm="0">
                                          <p:val>
                                            <p:strVal val="#ppt_x"/>
                                          </p:val>
                                        </p:tav>
                                        <p:tav tm="100000">
                                          <p:val>
                                            <p:strVal val="#ppt_x"/>
                                          </p:val>
                                        </p:tav>
                                      </p:tavLst>
                                    </p:anim>
                                    <p:anim calcmode="lin" valueType="num">
                                      <p:cBhvr>
                                        <p:cTn id="23" dur="1000" fill="hold"/>
                                        <p:tgtEl>
                                          <p:spTgt spid="512"/>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Class="entr" nodeType="afterEffect" presetSubtype="1" presetID="2" grpId="5" fill="hold">
                                  <p:stCondLst>
                                    <p:cond delay="0"/>
                                  </p:stCondLst>
                                  <p:iterate type="el" backwards="0">
                                    <p:tmAbs val="0"/>
                                  </p:iterate>
                                  <p:childTnLst>
                                    <p:set>
                                      <p:cBhvr>
                                        <p:cTn id="26" fill="hold"/>
                                        <p:tgtEl>
                                          <p:spTgt spid="510"/>
                                        </p:tgtEl>
                                        <p:attrNameLst>
                                          <p:attrName>style.visibility</p:attrName>
                                        </p:attrNameLst>
                                      </p:cBhvr>
                                      <p:to>
                                        <p:strVal val="visible"/>
                                      </p:to>
                                    </p:set>
                                    <p:anim calcmode="lin" valueType="num">
                                      <p:cBhvr>
                                        <p:cTn id="27" dur="1000" fill="hold"/>
                                        <p:tgtEl>
                                          <p:spTgt spid="510"/>
                                        </p:tgtEl>
                                        <p:attrNameLst>
                                          <p:attrName>ppt_x</p:attrName>
                                        </p:attrNameLst>
                                      </p:cBhvr>
                                      <p:tavLst>
                                        <p:tav tm="0">
                                          <p:val>
                                            <p:strVal val="#ppt_x"/>
                                          </p:val>
                                        </p:tav>
                                        <p:tav tm="100000">
                                          <p:val>
                                            <p:strVal val="#ppt_x"/>
                                          </p:val>
                                        </p:tav>
                                      </p:tavLst>
                                    </p:anim>
                                    <p:anim calcmode="lin" valueType="num">
                                      <p:cBhvr>
                                        <p:cTn id="28" dur="1000" fill="hold"/>
                                        <p:tgtEl>
                                          <p:spTgt spid="5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8" grpId="2"/>
      <p:bldP build="whole" bldLvl="1" animBg="1" rev="0" advAuto="0" spid="510" grpId="5"/>
      <p:bldP build="whole" bldLvl="1" animBg="1" rev="0" advAuto="0" spid="511" grpId="1"/>
      <p:bldP build="whole" bldLvl="1" animBg="1" rev="0" advAuto="0" spid="509" grpId="3"/>
      <p:bldP build="whole" bldLvl="1" animBg="1" rev="0" advAuto="0" spid="512" grpId="4"/>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5" name="Jeremiah 23:16–22 (NKJV)…"/>
          <p:cNvSpPr txBox="1"/>
          <p:nvPr/>
        </p:nvSpPr>
        <p:spPr>
          <a:xfrm>
            <a:off x="202859" y="463550"/>
            <a:ext cx="12599082" cy="8445501"/>
          </a:xfrm>
          <a:prstGeom prst="rect">
            <a:avLst/>
          </a:prstGeom>
          <a:ln w="12700">
            <a:miter lim="400000"/>
          </a:ln>
          <a:effectLst>
            <a:outerShdw sx="100000" sy="100000" kx="0" ky="0" algn="b" rotWithShape="0" blurRad="101600" dist="74020"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60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Jeremiah 23:16–22 (NKJV)</a:t>
            </a:r>
          </a:p>
          <a:p>
            <a:pPr defTabSz="457200">
              <a:spcBef>
                <a:spcPts val="1400"/>
              </a:spcBef>
              <a:defRPr sz="47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rPr baseline="31999"/>
              <a:t>16</a:t>
            </a:r>
            <a:r>
              <a:t> Thus says the Lord of hosts: “Do not listen to the words of the prophets who prophesy to you. They make you worthless; They speak a vision of their own heart, Not from the mouth of the Lord. </a:t>
            </a:r>
            <a:r>
              <a:rPr baseline="31999"/>
              <a:t>17</a:t>
            </a:r>
            <a:r>
              <a:t> They continually say to those who despise Me, ‘The Lord has said, “You shall have peace” ’; And </a:t>
            </a:r>
            <a:r>
              <a:rPr i="1"/>
              <a:t>to</a:t>
            </a:r>
            <a:r>
              <a:t> everyone who walks according to the dictates of his own heart, they say, ‘No evil shall come upon you.’ ”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7" name="Jeremiah 23:16–22 (NKJV)…"/>
          <p:cNvSpPr txBox="1"/>
          <p:nvPr/>
        </p:nvSpPr>
        <p:spPr>
          <a:xfrm>
            <a:off x="202859" y="463550"/>
            <a:ext cx="12599082" cy="8699501"/>
          </a:xfrm>
          <a:prstGeom prst="rect">
            <a:avLst/>
          </a:prstGeom>
          <a:ln w="12700">
            <a:miter lim="400000"/>
          </a:ln>
          <a:effectLst>
            <a:outerShdw sx="100000" sy="100000" kx="0" ky="0" algn="b" rotWithShape="0" blurRad="101600" dist="74020"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60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Jeremiah 23:16–22 (NKJV)</a:t>
            </a:r>
          </a:p>
          <a:p>
            <a:pPr defTabSz="457200">
              <a:spcBef>
                <a:spcPts val="1400"/>
              </a:spcBef>
              <a:defRPr sz="48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rPr baseline="31999"/>
              <a:t>18</a:t>
            </a:r>
            <a:r>
              <a:t> For who has stood in the counsel of the Lord, And has perceived and heard His word? Who has marked His word and heard </a:t>
            </a:r>
            <a:r>
              <a:rPr i="1"/>
              <a:t>it?</a:t>
            </a:r>
            <a:r>
              <a:t> </a:t>
            </a:r>
            <a:r>
              <a:rPr baseline="31999"/>
              <a:t>19</a:t>
            </a:r>
            <a:r>
              <a:t> Behold, a whirlwind of the Lord has gone forth in fury— A violent whirlwind! It will fall violently on the head of the wicked. </a:t>
            </a:r>
            <a:r>
              <a:rPr baseline="31999"/>
              <a:t>20</a:t>
            </a:r>
            <a:r>
              <a:t> The anger of the Lord will not turn back Until He has executed and performed the thoughts of His heart. In the latter days you will understand it perfectly.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9" name="Jeremiah 23:16–22 (NKJV)…"/>
          <p:cNvSpPr txBox="1"/>
          <p:nvPr/>
        </p:nvSpPr>
        <p:spPr>
          <a:xfrm>
            <a:off x="202859" y="463550"/>
            <a:ext cx="12599082" cy="8420101"/>
          </a:xfrm>
          <a:prstGeom prst="rect">
            <a:avLst/>
          </a:prstGeom>
          <a:ln w="12700">
            <a:miter lim="400000"/>
          </a:ln>
          <a:effectLst>
            <a:outerShdw sx="100000" sy="100000" kx="0" ky="0" algn="b" rotWithShape="0" blurRad="101600" dist="74020"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60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Jeremiah 23:16–22 (NKJV)</a:t>
            </a:r>
          </a:p>
          <a:p>
            <a:pPr defTabSz="457200">
              <a:spcBef>
                <a:spcPts val="1400"/>
              </a:spcBef>
              <a:defRPr sz="58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rPr baseline="31999"/>
              <a:t>21</a:t>
            </a:r>
            <a:r>
              <a:t> “I have not sent these prophets, yet they ran. I have not spoken to them, yet they prophesied. </a:t>
            </a:r>
            <a:r>
              <a:rPr baseline="31999"/>
              <a:t>22</a:t>
            </a:r>
            <a:r>
              <a:t> But if they had stood in My counsel, And had caused My people to hear My words, Then they would have turned them from their evil way And from the evil of their doings.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2">
            <a:extLst/>
          </a:blip>
          <a:stretch>
            <a:fillRect/>
          </a:stretch>
        </p:blipFill>
        <p:spPr>
          <a:xfrm>
            <a:off x="1683755" y="-2026998"/>
            <a:ext cx="9637290" cy="9637290"/>
          </a:xfrm>
          <a:prstGeom prst="rect">
            <a:avLst/>
          </a:prstGeom>
          <a:ln w="12700">
            <a:miter lim="400000"/>
          </a:ln>
        </p:spPr>
      </p:pic>
      <p:grpSp>
        <p:nvGrpSpPr>
          <p:cNvPr id="284" name="2 Peter 2:1–3 (NKJV)…"/>
          <p:cNvGrpSpPr/>
          <p:nvPr/>
        </p:nvGrpSpPr>
        <p:grpSpPr>
          <a:xfrm>
            <a:off x="63119" y="3978631"/>
            <a:ext cx="12878562" cy="5854701"/>
            <a:chOff x="0" y="0"/>
            <a:chExt cx="12878561" cy="5854700"/>
          </a:xfrm>
        </p:grpSpPr>
        <p:sp>
          <p:nvSpPr>
            <p:cNvPr id="283" name="2 Peter 2:1–3 (NKJV)…"/>
            <p:cNvSpPr txBox="1"/>
            <p:nvPr/>
          </p:nvSpPr>
          <p:spPr>
            <a:xfrm>
              <a:off x="215900" y="139700"/>
              <a:ext cx="12446761" cy="5295901"/>
            </a:xfrm>
            <a:prstGeom prst="rect">
              <a:avLst/>
            </a:prstGeom>
            <a:solidFill>
              <a:srgbClr val="5A5F5E"/>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sz="4900">
                  <a:solidFill>
                    <a:srgbClr val="FFFFFF"/>
                  </a:solidFill>
                  <a:latin typeface="Thames Nude Roman"/>
                  <a:ea typeface="Thames Nude Roman"/>
                  <a:cs typeface="Thames Nude Roman"/>
                  <a:sym typeface="Thames Nude Roman"/>
                </a:defRPr>
              </a:pPr>
              <a:r>
                <a:t>2 Peter 2:1–3 (NKJV)</a:t>
              </a:r>
            </a:p>
            <a:p>
              <a:pPr defTabSz="457200">
                <a:defRPr sz="3500">
                  <a:solidFill>
                    <a:srgbClr val="FFFFFF"/>
                  </a:solidFill>
                  <a:latin typeface="Hoefler Text"/>
                  <a:ea typeface="Hoefler Text"/>
                  <a:cs typeface="Hoefler Text"/>
                  <a:sym typeface="Hoefler Text"/>
                </a:defRPr>
              </a:pPr>
              <a:r>
                <a:rPr baseline="31999"/>
                <a:t>1</a:t>
              </a:r>
              <a:r>
                <a:t> But there were also false prophets among the people, even as there will be false teachers among you, who will secretly bring in destructive heresies, even denying the Lord who bought them, </a:t>
              </a:r>
              <a:r>
                <a:rPr i="1"/>
                <a:t>and</a:t>
              </a:r>
              <a:r>
                <a:t> bring on themselves swift destruction. </a:t>
              </a:r>
              <a:r>
                <a:rPr baseline="31999"/>
                <a:t>2</a:t>
              </a:r>
              <a:r>
                <a:t> And many will follow their destructive ways, because of whom the way of truth will be blasphemed. </a:t>
              </a:r>
              <a:r>
                <a:rPr baseline="31999"/>
                <a:t>3</a:t>
              </a:r>
              <a:r>
                <a:t> By covetousness they will exploit you with deceptive words; for a long time their judgment has not been idle, and their destruction does not slumber.</a:t>
              </a:r>
            </a:p>
          </p:txBody>
        </p:sp>
        <p:pic>
          <p:nvPicPr>
            <p:cNvPr id="282" name="2 Peter 2:1–3 (NKJV)…" descr="2 Peter 2:1–3 (NKJV)…"/>
            <p:cNvPicPr>
              <a:picLocks noChangeAspect="0"/>
            </p:cNvPicPr>
            <p:nvPr/>
          </p:nvPicPr>
          <p:blipFill>
            <a:blip r:embed="rId3">
              <a:extLst/>
            </a:blip>
            <a:stretch>
              <a:fillRect/>
            </a:stretch>
          </p:blipFill>
          <p:spPr>
            <a:xfrm>
              <a:off x="-1" y="0"/>
              <a:ext cx="12878563" cy="5854701"/>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THE DANGER OF FALSE DOCTRINE"/>
          <p:cNvSpPr txBox="1"/>
          <p:nvPr/>
        </p:nvSpPr>
        <p:spPr>
          <a:xfrm>
            <a:off x="897229" y="194586"/>
            <a:ext cx="11210342"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FALSE DOCTRINE</a:t>
            </a:r>
          </a:p>
        </p:txBody>
      </p:sp>
      <p:pic>
        <p:nvPicPr>
          <p:cNvPr id="287"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88"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89" name="The Early Church Was Warned &amp; Instructed"/>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Early Church Was Warned &amp; Instructed</a:t>
            </a:r>
          </a:p>
        </p:txBody>
      </p:sp>
      <p:pic>
        <p:nvPicPr>
          <p:cNvPr id="290" name="Image" descr="Image"/>
          <p:cNvPicPr>
            <a:picLocks noChangeAspect="1"/>
          </p:cNvPicPr>
          <p:nvPr/>
        </p:nvPicPr>
        <p:blipFill>
          <a:blip r:embed="rId3">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sp>
        <p:nvSpPr>
          <p:cNvPr id="291" name="The DANGER – 2 Pet 2:1-3; Mt 24:5,24; Eph. 4:14; 1 Tim 4:1,2; Heb. 13:9;…"/>
          <p:cNvSpPr txBox="1"/>
          <p:nvPr/>
        </p:nvSpPr>
        <p:spPr>
          <a:xfrm>
            <a:off x="4752835" y="3200442"/>
            <a:ext cx="8257590" cy="63246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sz="3200">
                <a:solidFill>
                  <a:srgbClr val="000000"/>
                </a:solidFill>
                <a:latin typeface="Century Gothic"/>
                <a:ea typeface="Century Gothic"/>
                <a:cs typeface="Century Gothic"/>
                <a:sym typeface="Century Gothic"/>
              </a:defRPr>
            </a:pPr>
            <a:r>
              <a:t>The </a:t>
            </a:r>
            <a:r>
              <a:rPr b="1"/>
              <a:t>DANGER</a:t>
            </a:r>
            <a:r>
              <a:t> – 2 Pet 2:1-3; Mt 24:5,24; Eph. 4:14; 1 Tim 4:1,2; Heb. 13:9; </a:t>
            </a:r>
          </a:p>
          <a:p>
            <a:pPr lvl="1" marL="914400" indent="-457200" algn="l">
              <a:spcBef>
                <a:spcPts val="300"/>
              </a:spcBef>
              <a:buSzPct val="76000"/>
              <a:buBlip>
                <a:blip r:embed="rId5"/>
              </a:buBlip>
              <a:defRPr i="1" sz="2900">
                <a:solidFill>
                  <a:srgbClr val="000000"/>
                </a:solidFill>
                <a:latin typeface="Hoefler Text"/>
                <a:ea typeface="Hoefler Text"/>
                <a:cs typeface="Hoefler Text"/>
                <a:sym typeface="Hoefler Text"/>
              </a:defRPr>
            </a:pPr>
            <a:r>
              <a:t>“Come to you in sheep's clothing, but inwardly they are ravenous wolves.” - Mt 7:15</a:t>
            </a:r>
          </a:p>
          <a:p>
            <a:pPr lvl="1" marL="914400" indent="-457200" algn="l">
              <a:spcBef>
                <a:spcPts val="300"/>
              </a:spcBef>
              <a:buSzPct val="76000"/>
              <a:buBlip>
                <a:blip r:embed="rId5"/>
              </a:buBlip>
              <a:defRPr i="1" sz="2900">
                <a:solidFill>
                  <a:srgbClr val="000000"/>
                </a:solidFill>
                <a:latin typeface="Hoefler Text"/>
                <a:ea typeface="Hoefler Text"/>
                <a:cs typeface="Hoefler Text"/>
                <a:sym typeface="Hoefler Text"/>
              </a:defRPr>
            </a:pPr>
            <a:r>
              <a:t>“but while men slept, his enemy came and sowed tares among the wheat and went his way.” - Mt 13:2 </a:t>
            </a:r>
          </a:p>
          <a:p>
            <a:pPr lvl="1" marL="914400" indent="-457200" algn="l">
              <a:spcBef>
                <a:spcPts val="300"/>
              </a:spcBef>
              <a:buSzPct val="76000"/>
              <a:buBlip>
                <a:blip r:embed="rId5"/>
              </a:buBlip>
              <a:defRPr i="1" sz="2900">
                <a:solidFill>
                  <a:srgbClr val="000000"/>
                </a:solidFill>
                <a:latin typeface="Hoefler Text"/>
                <a:ea typeface="Hoefler Text"/>
                <a:cs typeface="Hoefler Text"/>
                <a:sym typeface="Hoefler Text"/>
              </a:defRPr>
            </a:pPr>
            <a:r>
              <a:t>“False brethren secretly brought in (who came in by stealth . . .)” - Gal 2:4 </a:t>
            </a:r>
          </a:p>
          <a:p>
            <a:pPr lvl="1" marL="914400" indent="-457200" algn="l">
              <a:spcBef>
                <a:spcPts val="300"/>
              </a:spcBef>
              <a:buSzPct val="76000"/>
              <a:buBlip>
                <a:blip r:embed="rId5"/>
              </a:buBlip>
              <a:defRPr i="1" sz="2900">
                <a:solidFill>
                  <a:srgbClr val="000000"/>
                </a:solidFill>
                <a:latin typeface="Hoefler Text"/>
                <a:ea typeface="Hoefler Text"/>
                <a:cs typeface="Hoefler Text"/>
                <a:sym typeface="Hoefler Text"/>
              </a:defRPr>
            </a:pPr>
            <a:r>
              <a:t>“By the trickery of men, in the cunning craftiness of deceitful plotting,” - Ephes. 4:14 (NKJV) </a:t>
            </a:r>
          </a:p>
          <a:p>
            <a:pPr lvl="1" marL="914400" indent="-457200" algn="l">
              <a:spcBef>
                <a:spcPts val="300"/>
              </a:spcBef>
              <a:buSzPct val="76000"/>
              <a:buBlip>
                <a:blip r:embed="rId5"/>
              </a:buBlip>
              <a:defRPr i="1" sz="2900">
                <a:solidFill>
                  <a:srgbClr val="000000"/>
                </a:solidFill>
                <a:latin typeface="Hoefler Text"/>
                <a:ea typeface="Hoefler Text"/>
                <a:cs typeface="Hoefler Text"/>
                <a:sym typeface="Hoefler Text"/>
              </a:defRPr>
            </a:pPr>
            <a:r>
              <a:t>“Creep into households and make captives of gullible women” - 2 Tim. 3:6 (NKJV)</a:t>
            </a:r>
          </a:p>
          <a:p>
            <a:pPr lvl="1" marL="914400" indent="-457200" algn="l">
              <a:spcBef>
                <a:spcPts val="300"/>
              </a:spcBef>
              <a:buSzPct val="76000"/>
              <a:buBlip>
                <a:blip r:embed="rId5"/>
              </a:buBlip>
              <a:defRPr i="1" sz="2900">
                <a:solidFill>
                  <a:srgbClr val="000000"/>
                </a:solidFill>
                <a:latin typeface="Hoefler Text"/>
                <a:ea typeface="Hoefler Text"/>
                <a:cs typeface="Hoefler Text"/>
                <a:sym typeface="Hoefler Text"/>
              </a:defRPr>
            </a:pPr>
            <a:r>
              <a:t>“Crept in unawares” – Jude 1:4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1">
                                            <p:txEl>
                                              <p:pRg st="1" end="1"/>
                                            </p:txEl>
                                          </p:spTgt>
                                        </p:tgtEl>
                                        <p:attrNameLst>
                                          <p:attrName>style.visibility</p:attrName>
                                        </p:attrNameLst>
                                      </p:cBhvr>
                                      <p:to>
                                        <p:strVal val="visible"/>
                                      </p:to>
                                    </p:set>
                                    <p:animEffect filter="wipe(left)" transition="in">
                                      <p:cBhvr>
                                        <p:cTn id="7" dur="1500"/>
                                        <p:tgtEl>
                                          <p:spTgt spid="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1">
                                            <p:txEl>
                                              <p:pRg st="2" end="2"/>
                                            </p:txEl>
                                          </p:spTgt>
                                        </p:tgtEl>
                                        <p:attrNameLst>
                                          <p:attrName>style.visibility</p:attrName>
                                        </p:attrNameLst>
                                      </p:cBhvr>
                                      <p:to>
                                        <p:strVal val="visible"/>
                                      </p:to>
                                    </p:set>
                                    <p:animEffect filter="wipe(left)" transition="in">
                                      <p:cBhvr>
                                        <p:cTn id="12" dur="1500"/>
                                        <p:tgtEl>
                                          <p:spTgt spid="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1">
                                            <p:txEl>
                                              <p:pRg st="3" end="3"/>
                                            </p:txEl>
                                          </p:spTgt>
                                        </p:tgtEl>
                                        <p:attrNameLst>
                                          <p:attrName>style.visibility</p:attrName>
                                        </p:attrNameLst>
                                      </p:cBhvr>
                                      <p:to>
                                        <p:strVal val="visible"/>
                                      </p:to>
                                    </p:set>
                                    <p:animEffect filter="wipe(left)" transition="in">
                                      <p:cBhvr>
                                        <p:cTn id="17" dur="1500"/>
                                        <p:tgtEl>
                                          <p:spTgt spid="2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91">
                                            <p:txEl>
                                              <p:pRg st="4" end="4"/>
                                            </p:txEl>
                                          </p:spTgt>
                                        </p:tgtEl>
                                        <p:attrNameLst>
                                          <p:attrName>style.visibility</p:attrName>
                                        </p:attrNameLst>
                                      </p:cBhvr>
                                      <p:to>
                                        <p:strVal val="visible"/>
                                      </p:to>
                                    </p:set>
                                    <p:animEffect filter="wipe(left)" transition="in">
                                      <p:cBhvr>
                                        <p:cTn id="22" dur="1500"/>
                                        <p:tgtEl>
                                          <p:spTgt spid="29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91">
                                            <p:txEl>
                                              <p:pRg st="5" end="5"/>
                                            </p:txEl>
                                          </p:spTgt>
                                        </p:tgtEl>
                                        <p:attrNameLst>
                                          <p:attrName>style.visibility</p:attrName>
                                        </p:attrNameLst>
                                      </p:cBhvr>
                                      <p:to>
                                        <p:strVal val="visible"/>
                                      </p:to>
                                    </p:set>
                                    <p:animEffect filter="wipe(left)" transition="in">
                                      <p:cBhvr>
                                        <p:cTn id="27" dur="1500"/>
                                        <p:tgtEl>
                                          <p:spTgt spid="29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91">
                                            <p:txEl>
                                              <p:pRg st="6" end="6"/>
                                            </p:txEl>
                                          </p:spTgt>
                                        </p:tgtEl>
                                        <p:attrNameLst>
                                          <p:attrName>style.visibility</p:attrName>
                                        </p:attrNameLst>
                                      </p:cBhvr>
                                      <p:to>
                                        <p:strVal val="visible"/>
                                      </p:to>
                                    </p:set>
                                    <p:animEffect filter="wipe(left)" transition="in">
                                      <p:cBhvr>
                                        <p:cTn id="32" dur="1500"/>
                                        <p:tgtEl>
                                          <p:spTgt spid="29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THE DANGER OF FALSE DOCTRINE"/>
          <p:cNvSpPr txBox="1"/>
          <p:nvPr/>
        </p:nvSpPr>
        <p:spPr>
          <a:xfrm>
            <a:off x="897229" y="194586"/>
            <a:ext cx="11210342"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FALSE DOCTRINE</a:t>
            </a:r>
          </a:p>
        </p:txBody>
      </p:sp>
      <p:pic>
        <p:nvPicPr>
          <p:cNvPr id="294"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95"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96" name="The Early Church Was Warned &amp; Instructed"/>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Early Church Was Warned &amp; Instructed</a:t>
            </a:r>
          </a:p>
        </p:txBody>
      </p:sp>
      <p:pic>
        <p:nvPicPr>
          <p:cNvPr id="297" name="Image" descr="Image"/>
          <p:cNvPicPr>
            <a:picLocks noChangeAspect="1"/>
          </p:cNvPicPr>
          <p:nvPr/>
        </p:nvPicPr>
        <p:blipFill>
          <a:blip r:embed="rId3">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sp>
        <p:nvSpPr>
          <p:cNvPr id="298" name="The DANGER – 2 Pet 2:1-3; Mt 24:5,24; Eph. 4:14; 1 Tim 4:1,2; Heb. 13:9;…"/>
          <p:cNvSpPr txBox="1"/>
          <p:nvPr/>
        </p:nvSpPr>
        <p:spPr>
          <a:xfrm>
            <a:off x="4752835" y="3200442"/>
            <a:ext cx="8257590" cy="60833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3000"/>
              </a:spcBef>
              <a:buSzPct val="76000"/>
              <a:buBlip>
                <a:blip r:embed="rId4"/>
              </a:buBlip>
              <a:defRPr sz="3200">
                <a:solidFill>
                  <a:srgbClr val="000000"/>
                </a:solidFill>
                <a:latin typeface="Century Gothic"/>
                <a:ea typeface="Century Gothic"/>
                <a:cs typeface="Century Gothic"/>
                <a:sym typeface="Century Gothic"/>
              </a:defRPr>
            </a:pPr>
            <a:r>
              <a:t>The </a:t>
            </a:r>
            <a:r>
              <a:rPr b="1"/>
              <a:t>DANGER</a:t>
            </a:r>
            <a:r>
              <a:t> – 2 Pet 2:1-3; Mt 24:5,24; Eph. 4:14; 1 Tim 4:1,2; Heb. 13:9; </a:t>
            </a:r>
          </a:p>
          <a:p>
            <a:pPr marL="685800" indent="-685800" algn="l">
              <a:spcBef>
                <a:spcPts val="3000"/>
              </a:spcBef>
              <a:buSzPct val="76000"/>
              <a:buBlip>
                <a:blip r:embed="rId4"/>
              </a:buBlip>
              <a:defRPr sz="3200">
                <a:solidFill>
                  <a:srgbClr val="000000"/>
                </a:solidFill>
                <a:latin typeface="Century Gothic"/>
                <a:ea typeface="Century Gothic"/>
                <a:cs typeface="Century Gothic"/>
                <a:sym typeface="Century Gothic"/>
              </a:defRPr>
            </a:pPr>
            <a:r>
              <a:rPr b="1"/>
              <a:t>LEARN</a:t>
            </a:r>
            <a:r>
              <a:t>, </a:t>
            </a:r>
            <a:r>
              <a:rPr b="1"/>
              <a:t>GUARD</a:t>
            </a:r>
            <a:r>
              <a:t> &amp; </a:t>
            </a:r>
            <a:r>
              <a:rPr b="1"/>
              <a:t>CONTEND</a:t>
            </a:r>
            <a:r>
              <a:t> </a:t>
            </a:r>
            <a:r>
              <a:rPr b="1"/>
              <a:t>for </a:t>
            </a:r>
            <a:r>
              <a:t>the Truth –  Ep 4:15; 1 Ti 6:20; 2 Pt 3:14-18; Jude 3,4</a:t>
            </a:r>
          </a:p>
          <a:p>
            <a:pPr marL="685800" indent="-685800" algn="l">
              <a:spcBef>
                <a:spcPts val="3000"/>
              </a:spcBef>
              <a:buSzPct val="76000"/>
              <a:buBlip>
                <a:blip r:embed="rId4"/>
              </a:buBlip>
              <a:defRPr sz="3200">
                <a:solidFill>
                  <a:srgbClr val="000000"/>
                </a:solidFill>
                <a:latin typeface="Century Gothic"/>
                <a:ea typeface="Century Gothic"/>
                <a:cs typeface="Century Gothic"/>
                <a:sym typeface="Century Gothic"/>
              </a:defRPr>
            </a:pPr>
            <a:r>
              <a:rPr b="1"/>
              <a:t>TEST</a:t>
            </a:r>
            <a:r>
              <a:t> every doctrine – 1 Jn 4:1; </a:t>
            </a:r>
          </a:p>
          <a:p>
            <a:pPr marL="685800" indent="-685800" algn="l">
              <a:spcBef>
                <a:spcPts val="3000"/>
              </a:spcBef>
              <a:buSzPct val="76000"/>
              <a:buBlip>
                <a:blip r:embed="rId4"/>
              </a:buBlip>
              <a:defRPr sz="3200">
                <a:solidFill>
                  <a:srgbClr val="000000"/>
                </a:solidFill>
                <a:latin typeface="Century Gothic"/>
                <a:ea typeface="Century Gothic"/>
                <a:cs typeface="Century Gothic"/>
                <a:sym typeface="Century Gothic"/>
              </a:defRPr>
            </a:pPr>
            <a:r>
              <a:rPr b="1"/>
              <a:t>MARK, AVOID, WITHDRAW, SHUN</a:t>
            </a:r>
            <a:r>
              <a:t> - Rom. 16:17; 1 Tim 6:3-5; 2 Tim 2:16-18;</a:t>
            </a:r>
          </a:p>
          <a:p>
            <a:pPr marL="685800" indent="-685800" algn="l">
              <a:spcBef>
                <a:spcPts val="3000"/>
              </a:spcBef>
              <a:buSzPct val="76000"/>
              <a:buBlip>
                <a:blip r:embed="rId4"/>
              </a:buBlip>
              <a:defRPr sz="3200">
                <a:solidFill>
                  <a:srgbClr val="000000"/>
                </a:solidFill>
                <a:latin typeface="Century Gothic"/>
                <a:ea typeface="Century Gothic"/>
                <a:cs typeface="Century Gothic"/>
                <a:sym typeface="Century Gothic"/>
              </a:defRPr>
            </a:pPr>
            <a:r>
              <a:t>Mouths </a:t>
            </a:r>
            <a:r>
              <a:rPr b="1"/>
              <a:t>MUST be STOPPED</a:t>
            </a:r>
            <a:r>
              <a:t> - Tit. 1:10-14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8">
                                            <p:txEl>
                                              <p:pRg st="2" end="2"/>
                                            </p:txEl>
                                          </p:spTgt>
                                        </p:tgtEl>
                                        <p:attrNameLst>
                                          <p:attrName>style.visibility</p:attrName>
                                        </p:attrNameLst>
                                      </p:cBhvr>
                                      <p:to>
                                        <p:strVal val="visible"/>
                                      </p:to>
                                    </p:set>
                                    <p:animEffect filter="wipe(left)" transition="in">
                                      <p:cBhvr>
                                        <p:cTn id="7" dur="1500"/>
                                        <p:tgtEl>
                                          <p:spTgt spid="29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8">
                                            <p:txEl>
                                              <p:pRg st="3" end="3"/>
                                            </p:txEl>
                                          </p:spTgt>
                                        </p:tgtEl>
                                        <p:attrNameLst>
                                          <p:attrName>style.visibility</p:attrName>
                                        </p:attrNameLst>
                                      </p:cBhvr>
                                      <p:to>
                                        <p:strVal val="visible"/>
                                      </p:to>
                                    </p:set>
                                    <p:animEffect filter="wipe(left)" transition="in">
                                      <p:cBhvr>
                                        <p:cTn id="12" dur="1500"/>
                                        <p:tgtEl>
                                          <p:spTgt spid="29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8">
                                            <p:txEl>
                                              <p:pRg st="4" end="4"/>
                                            </p:txEl>
                                          </p:spTgt>
                                        </p:tgtEl>
                                        <p:attrNameLst>
                                          <p:attrName>style.visibility</p:attrName>
                                        </p:attrNameLst>
                                      </p:cBhvr>
                                      <p:to>
                                        <p:strVal val="visible"/>
                                      </p:to>
                                    </p:set>
                                    <p:animEffect filter="wipe(left)" transition="in">
                                      <p:cBhvr>
                                        <p:cTn id="17" dur="1500"/>
                                        <p:tgtEl>
                                          <p:spTgt spid="29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THE DANGER OF FALSE DOCTRINE"/>
          <p:cNvSpPr txBox="1"/>
          <p:nvPr/>
        </p:nvSpPr>
        <p:spPr>
          <a:xfrm>
            <a:off x="897229" y="194586"/>
            <a:ext cx="11210342"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FALSE DOCTRINE</a:t>
            </a:r>
          </a:p>
        </p:txBody>
      </p:sp>
      <p:pic>
        <p:nvPicPr>
          <p:cNvPr id="301"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02"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03" name="Idolatry - Romans 1:21-25…"/>
          <p:cNvSpPr txBox="1"/>
          <p:nvPr/>
        </p:nvSpPr>
        <p:spPr>
          <a:xfrm>
            <a:off x="4757113" y="2809255"/>
            <a:ext cx="8253311" cy="65913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900"/>
              </a:spcBef>
              <a:buSzPct val="76000"/>
              <a:buBlip>
                <a:blip r:embed="rId4"/>
              </a:buBlip>
              <a:defRPr sz="4300">
                <a:solidFill>
                  <a:srgbClr val="000000"/>
                </a:solidFill>
                <a:latin typeface="Century Gothic"/>
                <a:ea typeface="Century Gothic"/>
                <a:cs typeface="Century Gothic"/>
                <a:sym typeface="Century Gothic"/>
              </a:defRPr>
            </a:pPr>
            <a:r>
              <a:rPr b="1"/>
              <a:t>Idolatry</a:t>
            </a:r>
            <a:r>
              <a:t> - Romans 1:21-25</a:t>
            </a:r>
          </a:p>
          <a:p>
            <a:pPr marL="685800" indent="-685800" algn="l">
              <a:spcBef>
                <a:spcPts val="1900"/>
              </a:spcBef>
              <a:buSzPct val="76000"/>
              <a:buBlip>
                <a:blip r:embed="rId4"/>
              </a:buBlip>
              <a:defRPr sz="4300">
                <a:solidFill>
                  <a:srgbClr val="000000"/>
                </a:solidFill>
                <a:latin typeface="Century Gothic"/>
                <a:ea typeface="Century Gothic"/>
                <a:cs typeface="Century Gothic"/>
                <a:sym typeface="Century Gothic"/>
              </a:defRPr>
            </a:pPr>
            <a:r>
              <a:rPr b="1"/>
              <a:t>Judaism</a:t>
            </a:r>
            <a:r>
              <a:t> - Acts 15:1; Acts 21:20-25; Galatians 3:1-6:18</a:t>
            </a:r>
          </a:p>
          <a:p>
            <a:pPr marL="685800" indent="-685800" algn="l">
              <a:spcBef>
                <a:spcPts val="1900"/>
              </a:spcBef>
              <a:buSzPct val="76000"/>
              <a:buBlip>
                <a:blip r:embed="rId4"/>
              </a:buBlip>
              <a:defRPr sz="4300">
                <a:solidFill>
                  <a:srgbClr val="000000"/>
                </a:solidFill>
                <a:latin typeface="Century Gothic"/>
                <a:ea typeface="Century Gothic"/>
                <a:cs typeface="Century Gothic"/>
                <a:sym typeface="Century Gothic"/>
              </a:defRPr>
            </a:pPr>
            <a:r>
              <a:rPr b="1"/>
              <a:t>Gnosticism</a:t>
            </a:r>
            <a:r>
              <a:t> – 1 John</a:t>
            </a:r>
          </a:p>
          <a:p>
            <a:pPr marL="685800" indent="-685800" algn="l">
              <a:spcBef>
                <a:spcPts val="1900"/>
              </a:spcBef>
              <a:buSzPct val="76000"/>
              <a:buBlip>
                <a:blip r:embed="rId4"/>
              </a:buBlip>
              <a:defRPr sz="4300">
                <a:solidFill>
                  <a:srgbClr val="000000"/>
                </a:solidFill>
                <a:latin typeface="Century Gothic"/>
                <a:ea typeface="Century Gothic"/>
                <a:cs typeface="Century Gothic"/>
                <a:sym typeface="Century Gothic"/>
              </a:defRPr>
            </a:pPr>
            <a:r>
              <a:rPr b="1"/>
              <a:t>Stoicism</a:t>
            </a:r>
            <a:r>
              <a:t> – Acts 17:18</a:t>
            </a:r>
          </a:p>
          <a:p>
            <a:pPr marL="685800" indent="-685800" algn="l">
              <a:spcBef>
                <a:spcPts val="1900"/>
              </a:spcBef>
              <a:buSzPct val="76000"/>
              <a:buBlip>
                <a:blip r:embed="rId4"/>
              </a:buBlip>
              <a:defRPr sz="4300">
                <a:solidFill>
                  <a:srgbClr val="000000"/>
                </a:solidFill>
                <a:latin typeface="Century Gothic"/>
                <a:ea typeface="Century Gothic"/>
                <a:cs typeface="Century Gothic"/>
                <a:sym typeface="Century Gothic"/>
              </a:defRPr>
            </a:pPr>
            <a:r>
              <a:rPr b="1"/>
              <a:t>Epicureanism</a:t>
            </a:r>
            <a:r>
              <a:t> - Acts 17:18</a:t>
            </a:r>
          </a:p>
          <a:p>
            <a:pPr marL="685800" indent="-685800" algn="l">
              <a:spcBef>
                <a:spcPts val="1900"/>
              </a:spcBef>
              <a:buSzPct val="76000"/>
              <a:buBlip>
                <a:blip r:embed="rId4"/>
              </a:buBlip>
              <a:defRPr sz="4300">
                <a:solidFill>
                  <a:srgbClr val="000000"/>
                </a:solidFill>
                <a:latin typeface="Century Gothic"/>
                <a:ea typeface="Century Gothic"/>
                <a:cs typeface="Century Gothic"/>
                <a:sym typeface="Century Gothic"/>
              </a:defRPr>
            </a:pPr>
            <a:r>
              <a:rPr b="1"/>
              <a:t>Denial of the resurrection</a:t>
            </a:r>
            <a:r>
              <a:t>  - 1 Cor. 15; 2 Tim. 2:17,18</a:t>
            </a:r>
          </a:p>
        </p:txBody>
      </p:sp>
      <p:sp>
        <p:nvSpPr>
          <p:cNvPr id="304" name="False Doctrines The Early Church Faced"/>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False Doctrines The Early Church Faced</a:t>
            </a:r>
          </a:p>
        </p:txBody>
      </p:sp>
      <p:pic>
        <p:nvPicPr>
          <p:cNvPr id="305" name="Image" descr="Image"/>
          <p:cNvPicPr>
            <a:picLocks noChangeAspect="1"/>
          </p:cNvPicPr>
          <p:nvPr/>
        </p:nvPicPr>
        <p:blipFill>
          <a:blip r:embed="rId5">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3">
                                            <p:bg/>
                                          </p:spTgt>
                                        </p:tgtEl>
                                        <p:attrNameLst>
                                          <p:attrName>style.visibility</p:attrName>
                                        </p:attrNameLst>
                                      </p:cBhvr>
                                      <p:to>
                                        <p:strVal val="visible"/>
                                      </p:to>
                                    </p:set>
                                    <p:animEffect filter="wipe(left)" transition="in">
                                      <p:cBhvr>
                                        <p:cTn id="7" dur="1500"/>
                                        <p:tgtEl>
                                          <p:spTgt spid="30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3">
                                            <p:txEl>
                                              <p:pRg st="0" end="0"/>
                                            </p:txEl>
                                          </p:spTgt>
                                        </p:tgtEl>
                                        <p:attrNameLst>
                                          <p:attrName>style.visibility</p:attrName>
                                        </p:attrNameLst>
                                      </p:cBhvr>
                                      <p:to>
                                        <p:strVal val="visible"/>
                                      </p:to>
                                    </p:set>
                                    <p:animEffect filter="wipe(left)" transition="in">
                                      <p:cBhvr>
                                        <p:cTn id="10" dur="1500"/>
                                        <p:tgtEl>
                                          <p:spTgt spid="3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3">
                                            <p:txEl>
                                              <p:pRg st="1" end="1"/>
                                            </p:txEl>
                                          </p:spTgt>
                                        </p:tgtEl>
                                        <p:attrNameLst>
                                          <p:attrName>style.visibility</p:attrName>
                                        </p:attrNameLst>
                                      </p:cBhvr>
                                      <p:to>
                                        <p:strVal val="visible"/>
                                      </p:to>
                                    </p:set>
                                    <p:animEffect filter="wipe(left)" transition="in">
                                      <p:cBhvr>
                                        <p:cTn id="15" dur="1500"/>
                                        <p:tgtEl>
                                          <p:spTgt spid="3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3">
                                            <p:txEl>
                                              <p:pRg st="2" end="2"/>
                                            </p:txEl>
                                          </p:spTgt>
                                        </p:tgtEl>
                                        <p:attrNameLst>
                                          <p:attrName>style.visibility</p:attrName>
                                        </p:attrNameLst>
                                      </p:cBhvr>
                                      <p:to>
                                        <p:strVal val="visible"/>
                                      </p:to>
                                    </p:set>
                                    <p:animEffect filter="wipe(left)" transition="in">
                                      <p:cBhvr>
                                        <p:cTn id="20" dur="1500"/>
                                        <p:tgtEl>
                                          <p:spTgt spid="30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03">
                                            <p:txEl>
                                              <p:pRg st="3" end="3"/>
                                            </p:txEl>
                                          </p:spTgt>
                                        </p:tgtEl>
                                        <p:attrNameLst>
                                          <p:attrName>style.visibility</p:attrName>
                                        </p:attrNameLst>
                                      </p:cBhvr>
                                      <p:to>
                                        <p:strVal val="visible"/>
                                      </p:to>
                                    </p:set>
                                    <p:animEffect filter="wipe(left)" transition="in">
                                      <p:cBhvr>
                                        <p:cTn id="25" dur="1500"/>
                                        <p:tgtEl>
                                          <p:spTgt spid="30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03">
                                            <p:txEl>
                                              <p:pRg st="4" end="4"/>
                                            </p:txEl>
                                          </p:spTgt>
                                        </p:tgtEl>
                                        <p:attrNameLst>
                                          <p:attrName>style.visibility</p:attrName>
                                        </p:attrNameLst>
                                      </p:cBhvr>
                                      <p:to>
                                        <p:strVal val="visible"/>
                                      </p:to>
                                    </p:set>
                                    <p:animEffect filter="wipe(left)" transition="in">
                                      <p:cBhvr>
                                        <p:cTn id="30" dur="1500"/>
                                        <p:tgtEl>
                                          <p:spTgt spid="30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03">
                                            <p:txEl>
                                              <p:pRg st="5" end="5"/>
                                            </p:txEl>
                                          </p:spTgt>
                                        </p:tgtEl>
                                        <p:attrNameLst>
                                          <p:attrName>style.visibility</p:attrName>
                                        </p:attrNameLst>
                                      </p:cBhvr>
                                      <p:to>
                                        <p:strVal val="visible"/>
                                      </p:to>
                                    </p:set>
                                    <p:animEffect filter="wipe(left)" transition="in">
                                      <p:cBhvr>
                                        <p:cTn id="35" dur="1500"/>
                                        <p:tgtEl>
                                          <p:spTgt spid="30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9" name="Image" descr="Image"/>
          <p:cNvPicPr>
            <a:picLocks noChangeAspect="1"/>
          </p:cNvPicPr>
          <p:nvPr/>
        </p:nvPicPr>
        <p:blipFill>
          <a:blip r:embed="rId2">
            <a:extLst/>
          </a:blip>
          <a:stretch>
            <a:fillRect/>
          </a:stretch>
        </p:blipFill>
        <p:spPr>
          <a:xfrm>
            <a:off x="2877555" y="-1861898"/>
            <a:ext cx="9637290" cy="9637290"/>
          </a:xfrm>
          <a:prstGeom prst="rect">
            <a:avLst/>
          </a:prstGeom>
          <a:ln w="12700">
            <a:miter lim="400000"/>
          </a:ln>
        </p:spPr>
      </p:pic>
      <p:sp>
        <p:nvSpPr>
          <p:cNvPr id="310" name="Catholicism / Individualism / Experientialism / Creedalism…"/>
          <p:cNvSpPr txBox="1"/>
          <p:nvPr/>
        </p:nvSpPr>
        <p:spPr>
          <a:xfrm>
            <a:off x="4800578" y="4555587"/>
            <a:ext cx="8257590" cy="50165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6000"/>
              <a:buBlip>
                <a:blip r:embed="rId3"/>
              </a:buBlip>
              <a:defRPr sz="3200">
                <a:solidFill>
                  <a:srgbClr val="000000"/>
                </a:solidFill>
                <a:latin typeface="Century Gothic"/>
                <a:ea typeface="Century Gothic"/>
                <a:cs typeface="Century Gothic"/>
                <a:sym typeface="Century Gothic"/>
              </a:defRPr>
            </a:pPr>
            <a:r>
              <a:t>Catholicism / Individualism / Experientialism / Creedalism</a:t>
            </a:r>
          </a:p>
          <a:p>
            <a:pPr marL="685800" indent="-685800" algn="l">
              <a:spcBef>
                <a:spcPts val="1500"/>
              </a:spcBef>
              <a:buSzPct val="76000"/>
              <a:buBlip>
                <a:blip r:embed="rId3"/>
              </a:buBlip>
              <a:defRPr sz="3200">
                <a:solidFill>
                  <a:srgbClr val="000000"/>
                </a:solidFill>
                <a:latin typeface="Century Gothic"/>
                <a:ea typeface="Century Gothic"/>
                <a:cs typeface="Century Gothic"/>
                <a:sym typeface="Century Gothic"/>
              </a:defRPr>
            </a:pPr>
            <a:r>
              <a:t>Messianic Judaism / Traditionalism</a:t>
            </a:r>
          </a:p>
          <a:p>
            <a:pPr marL="685800" indent="-685800" algn="l">
              <a:spcBef>
                <a:spcPts val="1500"/>
              </a:spcBef>
              <a:buSzPct val="76000"/>
              <a:buBlip>
                <a:blip r:embed="rId3"/>
              </a:buBlip>
              <a:defRPr sz="3200">
                <a:solidFill>
                  <a:srgbClr val="000000"/>
                </a:solidFill>
                <a:latin typeface="Century Gothic"/>
                <a:ea typeface="Century Gothic"/>
                <a:cs typeface="Century Gothic"/>
                <a:sym typeface="Century Gothic"/>
              </a:defRPr>
            </a:pPr>
            <a:r>
              <a:t>Mysticism / Spiritualism / Emotionalism</a:t>
            </a:r>
          </a:p>
          <a:p>
            <a:pPr marL="685800" indent="-685800" algn="l">
              <a:spcBef>
                <a:spcPts val="1500"/>
              </a:spcBef>
              <a:buSzPct val="76000"/>
              <a:buBlip>
                <a:blip r:embed="rId3"/>
              </a:buBlip>
              <a:defRPr sz="3200">
                <a:solidFill>
                  <a:srgbClr val="000000"/>
                </a:solidFill>
                <a:latin typeface="Century Gothic"/>
                <a:ea typeface="Century Gothic"/>
                <a:cs typeface="Century Gothic"/>
                <a:sym typeface="Century Gothic"/>
              </a:defRPr>
            </a:pPr>
            <a:r>
              <a:t>Asceticism / Extreme rejection of pleasure or enjoyment.</a:t>
            </a:r>
          </a:p>
          <a:p>
            <a:pPr marL="685800" indent="-685800" algn="l">
              <a:spcBef>
                <a:spcPts val="1500"/>
              </a:spcBef>
              <a:buSzPct val="76000"/>
              <a:buBlip>
                <a:blip r:embed="rId3"/>
              </a:buBlip>
              <a:defRPr sz="3200">
                <a:solidFill>
                  <a:srgbClr val="000000"/>
                </a:solidFill>
                <a:latin typeface="Century Gothic"/>
                <a:ea typeface="Century Gothic"/>
                <a:cs typeface="Century Gothic"/>
                <a:sym typeface="Century Gothic"/>
              </a:defRPr>
            </a:pPr>
            <a:r>
              <a:t>“If It Feels Good Do It” / </a:t>
            </a:r>
          </a:p>
          <a:p>
            <a:pPr marL="685800" indent="-685800" algn="l">
              <a:spcBef>
                <a:spcPts val="1500"/>
              </a:spcBef>
              <a:buSzPct val="76000"/>
              <a:buBlip>
                <a:blip r:embed="rId3"/>
              </a:buBlip>
              <a:defRPr sz="3200">
                <a:solidFill>
                  <a:srgbClr val="000000"/>
                </a:solidFill>
                <a:latin typeface="Century Gothic"/>
                <a:ea typeface="Century Gothic"/>
                <a:cs typeface="Century Gothic"/>
                <a:sym typeface="Century Gothic"/>
              </a:defRPr>
            </a:pPr>
            <a:r>
              <a:t>Greed / Worldliness / Carnality</a:t>
            </a:r>
          </a:p>
        </p:txBody>
      </p:sp>
      <p:pic>
        <p:nvPicPr>
          <p:cNvPr id="311" name="Image" descr="Image"/>
          <p:cNvPicPr>
            <a:picLocks noChangeAspect="1"/>
          </p:cNvPicPr>
          <p:nvPr/>
        </p:nvPicPr>
        <p:blipFill>
          <a:blip r:embed="rId4">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sp>
        <p:nvSpPr>
          <p:cNvPr id="312" name="Judaism"/>
          <p:cNvSpPr/>
          <p:nvPr/>
        </p:nvSpPr>
        <p:spPr>
          <a:xfrm>
            <a:off x="216829" y="5614484"/>
            <a:ext cx="3657601" cy="731521"/>
          </a:xfrm>
          <a:prstGeom prst="roundRect">
            <a:avLst>
              <a:gd name="adj" fmla="val 46720"/>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Judaism</a:t>
            </a:r>
          </a:p>
        </p:txBody>
      </p:sp>
      <p:sp>
        <p:nvSpPr>
          <p:cNvPr id="313" name="Gnosticism"/>
          <p:cNvSpPr/>
          <p:nvPr/>
        </p:nvSpPr>
        <p:spPr>
          <a:xfrm>
            <a:off x="216829" y="6417124"/>
            <a:ext cx="3657601" cy="731521"/>
          </a:xfrm>
          <a:prstGeom prst="roundRect">
            <a:avLst>
              <a:gd name="adj" fmla="val 46720"/>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Gnosticism</a:t>
            </a:r>
          </a:p>
        </p:txBody>
      </p:sp>
      <p:sp>
        <p:nvSpPr>
          <p:cNvPr id="314" name="Epicureanism"/>
          <p:cNvSpPr/>
          <p:nvPr/>
        </p:nvSpPr>
        <p:spPr>
          <a:xfrm>
            <a:off x="216829" y="8022404"/>
            <a:ext cx="3657601" cy="731521"/>
          </a:xfrm>
          <a:prstGeom prst="roundRect">
            <a:avLst>
              <a:gd name="adj" fmla="val 46720"/>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Epicureanism</a:t>
            </a:r>
          </a:p>
        </p:txBody>
      </p:sp>
      <p:sp>
        <p:nvSpPr>
          <p:cNvPr id="315" name="IDOLATRY"/>
          <p:cNvSpPr/>
          <p:nvPr/>
        </p:nvSpPr>
        <p:spPr>
          <a:xfrm>
            <a:off x="216829" y="4811844"/>
            <a:ext cx="3657601" cy="731521"/>
          </a:xfrm>
          <a:prstGeom prst="roundRect">
            <a:avLst>
              <a:gd name="adj" fmla="val 46720"/>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IDOLATRY</a:t>
            </a:r>
          </a:p>
        </p:txBody>
      </p:sp>
      <p:sp>
        <p:nvSpPr>
          <p:cNvPr id="316" name="Stoicism"/>
          <p:cNvSpPr/>
          <p:nvPr/>
        </p:nvSpPr>
        <p:spPr>
          <a:xfrm>
            <a:off x="216829" y="7219764"/>
            <a:ext cx="3657601" cy="731521"/>
          </a:xfrm>
          <a:prstGeom prst="roundRect">
            <a:avLst>
              <a:gd name="adj" fmla="val 46720"/>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Stoicism</a:t>
            </a:r>
          </a:p>
        </p:txBody>
      </p:sp>
      <p:sp>
        <p:nvSpPr>
          <p:cNvPr id="317" name="MATERIALISM"/>
          <p:cNvSpPr/>
          <p:nvPr/>
        </p:nvSpPr>
        <p:spPr>
          <a:xfrm>
            <a:off x="216829" y="8825044"/>
            <a:ext cx="3657601" cy="731521"/>
          </a:xfrm>
          <a:prstGeom prst="roundRect">
            <a:avLst>
              <a:gd name="adj" fmla="val 46720"/>
            </a:avLst>
          </a:prstGeom>
          <a:gradFill>
            <a:gsLst>
              <a:gs pos="0">
                <a:srgbClr val="CE6011">
                  <a:alpha val="84709"/>
                </a:srgbClr>
              </a:gs>
              <a:gs pos="100000">
                <a:srgbClr val="57100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cap="all"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MATERIALISM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0">
                                            <p:bg/>
                                          </p:spTgt>
                                        </p:tgtEl>
                                        <p:attrNameLst>
                                          <p:attrName>style.visibility</p:attrName>
                                        </p:attrNameLst>
                                      </p:cBhvr>
                                      <p:to>
                                        <p:strVal val="visible"/>
                                      </p:to>
                                    </p:set>
                                    <p:animEffect filter="wipe(left)" transition="in">
                                      <p:cBhvr>
                                        <p:cTn id="7" dur="1500"/>
                                        <p:tgtEl>
                                          <p:spTgt spid="31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0">
                                            <p:txEl>
                                              <p:pRg st="0" end="0"/>
                                            </p:txEl>
                                          </p:spTgt>
                                        </p:tgtEl>
                                        <p:attrNameLst>
                                          <p:attrName>style.visibility</p:attrName>
                                        </p:attrNameLst>
                                      </p:cBhvr>
                                      <p:to>
                                        <p:strVal val="visible"/>
                                      </p:to>
                                    </p:set>
                                    <p:animEffect filter="wipe(left)" transition="in">
                                      <p:cBhvr>
                                        <p:cTn id="10" dur="1500"/>
                                        <p:tgtEl>
                                          <p:spTgt spid="3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0">
                                            <p:txEl>
                                              <p:pRg st="1" end="1"/>
                                            </p:txEl>
                                          </p:spTgt>
                                        </p:tgtEl>
                                        <p:attrNameLst>
                                          <p:attrName>style.visibility</p:attrName>
                                        </p:attrNameLst>
                                      </p:cBhvr>
                                      <p:to>
                                        <p:strVal val="visible"/>
                                      </p:to>
                                    </p:set>
                                    <p:animEffect filter="wipe(left)" transition="in">
                                      <p:cBhvr>
                                        <p:cTn id="15" dur="1500"/>
                                        <p:tgtEl>
                                          <p:spTgt spid="3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0">
                                            <p:txEl>
                                              <p:pRg st="2" end="2"/>
                                            </p:txEl>
                                          </p:spTgt>
                                        </p:tgtEl>
                                        <p:attrNameLst>
                                          <p:attrName>style.visibility</p:attrName>
                                        </p:attrNameLst>
                                      </p:cBhvr>
                                      <p:to>
                                        <p:strVal val="visible"/>
                                      </p:to>
                                    </p:set>
                                    <p:animEffect filter="wipe(left)" transition="in">
                                      <p:cBhvr>
                                        <p:cTn id="20" dur="1500"/>
                                        <p:tgtEl>
                                          <p:spTgt spid="3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10">
                                            <p:txEl>
                                              <p:pRg st="3" end="3"/>
                                            </p:txEl>
                                          </p:spTgt>
                                        </p:tgtEl>
                                        <p:attrNameLst>
                                          <p:attrName>style.visibility</p:attrName>
                                        </p:attrNameLst>
                                      </p:cBhvr>
                                      <p:to>
                                        <p:strVal val="visible"/>
                                      </p:to>
                                    </p:set>
                                    <p:animEffect filter="wipe(left)" transition="in">
                                      <p:cBhvr>
                                        <p:cTn id="25" dur="1500"/>
                                        <p:tgtEl>
                                          <p:spTgt spid="31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10">
                                            <p:txEl>
                                              <p:pRg st="4" end="4"/>
                                            </p:txEl>
                                          </p:spTgt>
                                        </p:tgtEl>
                                        <p:attrNameLst>
                                          <p:attrName>style.visibility</p:attrName>
                                        </p:attrNameLst>
                                      </p:cBhvr>
                                      <p:to>
                                        <p:strVal val="visible"/>
                                      </p:to>
                                    </p:set>
                                    <p:animEffect filter="wipe(left)" transition="in">
                                      <p:cBhvr>
                                        <p:cTn id="30" dur="1500"/>
                                        <p:tgtEl>
                                          <p:spTgt spid="31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10">
                                            <p:txEl>
                                              <p:pRg st="5" end="5"/>
                                            </p:txEl>
                                          </p:spTgt>
                                        </p:tgtEl>
                                        <p:attrNameLst>
                                          <p:attrName>style.visibility</p:attrName>
                                        </p:attrNameLst>
                                      </p:cBhvr>
                                      <p:to>
                                        <p:strVal val="visible"/>
                                      </p:to>
                                    </p:set>
                                    <p:animEffect filter="wipe(left)" transition="in">
                                      <p:cBhvr>
                                        <p:cTn id="35" dur="1500"/>
                                        <p:tgtEl>
                                          <p:spTgt spid="31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0"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21" name="Screen Shot 2018-05-31 at 11.22.36 AM.png"/>
          <p:cNvGrpSpPr/>
          <p:nvPr/>
        </p:nvGrpSpPr>
        <p:grpSpPr>
          <a:xfrm>
            <a:off x="133927" y="5337900"/>
            <a:ext cx="4148369" cy="4033521"/>
            <a:chOff x="0" y="0"/>
            <a:chExt cx="4148368" cy="4033520"/>
          </a:xfrm>
        </p:grpSpPr>
        <p:pic>
          <p:nvPicPr>
            <p:cNvPr id="320" name="Screen Shot 2018-05-31 at 11.22.36 AM.png" descr="Screen Shot 2018-05-31 at 11.22.36 AM.png"/>
            <p:cNvPicPr>
              <a:picLocks noChangeAspect="1"/>
            </p:cNvPicPr>
            <p:nvPr/>
          </p:nvPicPr>
          <p:blipFill>
            <a:blip r:embed="rId2">
              <a:extLst/>
            </a:blip>
            <a:srcRect l="0" t="0" r="0" b="5535"/>
            <a:stretch>
              <a:fillRect/>
            </a:stretch>
          </p:blipFill>
          <p:spPr>
            <a:xfrm>
              <a:off x="215900" y="139699"/>
              <a:ext cx="3716569" cy="3474722"/>
            </a:xfrm>
            <a:prstGeom prst="rect">
              <a:avLst/>
            </a:prstGeom>
            <a:ln>
              <a:noFill/>
            </a:ln>
            <a:effectLst/>
          </p:spPr>
        </p:pic>
        <p:pic>
          <p:nvPicPr>
            <p:cNvPr id="319" name="Screen Shot 2018-05-31 at 11.22.36 AM.png" descr="Screen Shot 2018-05-31 at 11.22.36 AM.png"/>
            <p:cNvPicPr>
              <a:picLocks noChangeAspect="0"/>
            </p:cNvPicPr>
            <p:nvPr/>
          </p:nvPicPr>
          <p:blipFill>
            <a:blip r:embed="rId3">
              <a:extLst/>
            </a:blip>
            <a:stretch>
              <a:fillRect/>
            </a:stretch>
          </p:blipFill>
          <p:spPr>
            <a:xfrm>
              <a:off x="0" y="0"/>
              <a:ext cx="4148369" cy="4033521"/>
            </a:xfrm>
            <a:prstGeom prst="rect">
              <a:avLst/>
            </a:prstGeom>
            <a:effectLst/>
          </p:spPr>
        </p:pic>
      </p:grpSp>
      <p:grpSp>
        <p:nvGrpSpPr>
          <p:cNvPr id="324" name="Screen Shot 2018-05-31 at 11.19.09 AM.png"/>
          <p:cNvGrpSpPr/>
          <p:nvPr/>
        </p:nvGrpSpPr>
        <p:grpSpPr>
          <a:xfrm>
            <a:off x="4426412" y="5337900"/>
            <a:ext cx="4151976" cy="4033521"/>
            <a:chOff x="0" y="0"/>
            <a:chExt cx="4151974" cy="4033520"/>
          </a:xfrm>
        </p:grpSpPr>
        <p:pic>
          <p:nvPicPr>
            <p:cNvPr id="323" name="Screen Shot 2018-05-31 at 11.19.09 AM.png" descr="Screen Shot 2018-05-31 at 11.19.09 AM.png"/>
            <p:cNvPicPr>
              <a:picLocks noChangeAspect="1"/>
            </p:cNvPicPr>
            <p:nvPr/>
          </p:nvPicPr>
          <p:blipFill>
            <a:blip r:embed="rId4">
              <a:extLst/>
            </a:blip>
            <a:stretch>
              <a:fillRect/>
            </a:stretch>
          </p:blipFill>
          <p:spPr>
            <a:xfrm>
              <a:off x="215900" y="139700"/>
              <a:ext cx="3720175" cy="3474721"/>
            </a:xfrm>
            <a:prstGeom prst="rect">
              <a:avLst/>
            </a:prstGeom>
            <a:ln>
              <a:noFill/>
            </a:ln>
            <a:effectLst/>
          </p:spPr>
        </p:pic>
        <p:pic>
          <p:nvPicPr>
            <p:cNvPr id="322" name="Screen Shot 2018-05-31 at 11.19.09 AM.png" descr="Screen Shot 2018-05-31 at 11.19.09 AM.png"/>
            <p:cNvPicPr>
              <a:picLocks noChangeAspect="0"/>
            </p:cNvPicPr>
            <p:nvPr/>
          </p:nvPicPr>
          <p:blipFill>
            <a:blip r:embed="rId5">
              <a:extLst/>
            </a:blip>
            <a:stretch>
              <a:fillRect/>
            </a:stretch>
          </p:blipFill>
          <p:spPr>
            <a:xfrm>
              <a:off x="0" y="0"/>
              <a:ext cx="4151975" cy="4033521"/>
            </a:xfrm>
            <a:prstGeom prst="rect">
              <a:avLst/>
            </a:prstGeom>
            <a:effectLst/>
          </p:spPr>
        </p:pic>
      </p:grpSp>
      <p:grpSp>
        <p:nvGrpSpPr>
          <p:cNvPr id="327" name="Screen Shot 2018-05-31 at 11.23.32 AM.png"/>
          <p:cNvGrpSpPr/>
          <p:nvPr/>
        </p:nvGrpSpPr>
        <p:grpSpPr>
          <a:xfrm>
            <a:off x="8674507" y="5337900"/>
            <a:ext cx="4148079" cy="4033521"/>
            <a:chOff x="0" y="0"/>
            <a:chExt cx="4148077" cy="4033520"/>
          </a:xfrm>
        </p:grpSpPr>
        <p:pic>
          <p:nvPicPr>
            <p:cNvPr id="326" name="Screen Shot 2018-05-31 at 11.23.32 AM.png" descr="Screen Shot 2018-05-31 at 11.23.32 AM.png"/>
            <p:cNvPicPr>
              <a:picLocks noChangeAspect="1"/>
            </p:cNvPicPr>
            <p:nvPr/>
          </p:nvPicPr>
          <p:blipFill>
            <a:blip r:embed="rId6">
              <a:extLst/>
            </a:blip>
            <a:srcRect l="0" t="0" r="0" b="0"/>
            <a:stretch>
              <a:fillRect/>
            </a:stretch>
          </p:blipFill>
          <p:spPr>
            <a:xfrm>
              <a:off x="215900" y="139699"/>
              <a:ext cx="3716278" cy="3457004"/>
            </a:xfrm>
            <a:prstGeom prst="rect">
              <a:avLst/>
            </a:prstGeom>
            <a:ln>
              <a:noFill/>
            </a:ln>
            <a:effectLst/>
          </p:spPr>
        </p:pic>
        <p:pic>
          <p:nvPicPr>
            <p:cNvPr id="325" name="Screen Shot 2018-05-31 at 11.23.32 AM.png" descr="Screen Shot 2018-05-31 at 11.23.32 AM.png"/>
            <p:cNvPicPr>
              <a:picLocks noChangeAspect="0"/>
            </p:cNvPicPr>
            <p:nvPr/>
          </p:nvPicPr>
          <p:blipFill>
            <a:blip r:embed="rId7">
              <a:extLst/>
            </a:blip>
            <a:stretch>
              <a:fillRect/>
            </a:stretch>
          </p:blipFill>
          <p:spPr>
            <a:xfrm>
              <a:off x="0" y="-1"/>
              <a:ext cx="4148078" cy="4033522"/>
            </a:xfrm>
            <a:prstGeom prst="rect">
              <a:avLst/>
            </a:prstGeom>
            <a:effectLst/>
          </p:spPr>
        </p:pic>
      </p:grpSp>
      <p:pic>
        <p:nvPicPr>
          <p:cNvPr id="328" name="Image" descr="Image"/>
          <p:cNvPicPr>
            <a:picLocks noChangeAspect="1"/>
          </p:cNvPicPr>
          <p:nvPr/>
        </p:nvPicPr>
        <p:blipFill>
          <a:blip r:embed="rId8">
            <a:extLst/>
          </a:blip>
          <a:stretch>
            <a:fillRect/>
          </a:stretch>
        </p:blipFill>
        <p:spPr>
          <a:xfrm>
            <a:off x="1683755" y="-2026998"/>
            <a:ext cx="9637290" cy="9637290"/>
          </a:xfrm>
          <a:prstGeom prst="rect">
            <a:avLst/>
          </a:prstGeom>
          <a:ln w="12700">
            <a:miter lim="400000"/>
          </a:ln>
        </p:spPr>
      </p:pic>
      <p:grpSp>
        <p:nvGrpSpPr>
          <p:cNvPr id="331" name="3 By covetousness they will exploit you with deceptive words;"/>
          <p:cNvGrpSpPr/>
          <p:nvPr/>
        </p:nvGrpSpPr>
        <p:grpSpPr>
          <a:xfrm>
            <a:off x="165780" y="4191000"/>
            <a:ext cx="12673240" cy="990601"/>
            <a:chOff x="0" y="0"/>
            <a:chExt cx="12673239" cy="990600"/>
          </a:xfrm>
        </p:grpSpPr>
        <p:sp>
          <p:nvSpPr>
            <p:cNvPr id="330" name="3 By covetousness they will exploit you with deceptive words;"/>
            <p:cNvSpPr txBox="1"/>
            <p:nvPr/>
          </p:nvSpPr>
          <p:spPr>
            <a:xfrm>
              <a:off x="126999" y="76200"/>
              <a:ext cx="12419241" cy="660401"/>
            </a:xfrm>
            <a:prstGeom prst="rect">
              <a:avLst/>
            </a:prstGeom>
            <a:solidFill>
              <a:srgbClr val="00000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3500">
                  <a:solidFill>
                    <a:srgbClr val="FFFFFF"/>
                  </a:solidFill>
                  <a:latin typeface="Hoefler Text"/>
                  <a:ea typeface="Hoefler Text"/>
                  <a:cs typeface="Hoefler Text"/>
                  <a:sym typeface="Hoefler Text"/>
                </a:defRPr>
              </a:pPr>
              <a:r>
                <a:rPr baseline="31999"/>
                <a:t>3</a:t>
              </a:r>
              <a:r>
                <a:t> By covetousness they will exploit you with deceptive words;</a:t>
              </a:r>
            </a:p>
          </p:txBody>
        </p:sp>
        <p:pic>
          <p:nvPicPr>
            <p:cNvPr id="329" name="3 By covetousness they will exploit you with deceptive words;" descr="3 By covetousness they will exploit you with deceptive words;"/>
            <p:cNvPicPr>
              <a:picLocks noChangeAspect="0"/>
            </p:cNvPicPr>
            <p:nvPr/>
          </p:nvPicPr>
          <p:blipFill>
            <a:blip r:embed="rId9">
              <a:extLst/>
            </a:blip>
            <a:stretch>
              <a:fillRect/>
            </a:stretch>
          </p:blipFill>
          <p:spPr>
            <a:xfrm>
              <a:off x="-1" y="-1"/>
              <a:ext cx="12673241" cy="9906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24"/>
                                        </p:tgtEl>
                                        <p:attrNameLst>
                                          <p:attrName>style.visibility</p:attrName>
                                        </p:attrNameLst>
                                      </p:cBhvr>
                                      <p:to>
                                        <p:strVal val="visible"/>
                                      </p:to>
                                    </p:set>
                                    <p:anim calcmode="lin" valueType="num">
                                      <p:cBhvr>
                                        <p:cTn id="7" dur="1500" fill="hold"/>
                                        <p:tgtEl>
                                          <p:spTgt spid="324"/>
                                        </p:tgtEl>
                                        <p:attrNameLst>
                                          <p:attrName>ppt_x</p:attrName>
                                        </p:attrNameLst>
                                      </p:cBhvr>
                                      <p:tavLst>
                                        <p:tav tm="0">
                                          <p:val>
                                            <p:strVal val="#ppt_x"/>
                                          </p:val>
                                        </p:tav>
                                        <p:tav tm="100000">
                                          <p:val>
                                            <p:strVal val="#ppt_x"/>
                                          </p:val>
                                        </p:tav>
                                      </p:tavLst>
                                    </p:anim>
                                    <p:anim calcmode="lin" valueType="num">
                                      <p:cBhvr>
                                        <p:cTn id="8" dur="1500" fill="hold"/>
                                        <p:tgtEl>
                                          <p:spTgt spid="3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327"/>
                                        </p:tgtEl>
                                        <p:attrNameLst>
                                          <p:attrName>style.visibility</p:attrName>
                                        </p:attrNameLst>
                                      </p:cBhvr>
                                      <p:to>
                                        <p:strVal val="visible"/>
                                      </p:to>
                                    </p:set>
                                    <p:anim calcmode="lin" valueType="num">
                                      <p:cBhvr>
                                        <p:cTn id="13" dur="1500" fill="hold"/>
                                        <p:tgtEl>
                                          <p:spTgt spid="327"/>
                                        </p:tgtEl>
                                        <p:attrNameLst>
                                          <p:attrName>ppt_x</p:attrName>
                                        </p:attrNameLst>
                                      </p:cBhvr>
                                      <p:tavLst>
                                        <p:tav tm="0">
                                          <p:val>
                                            <p:strVal val="#ppt_x"/>
                                          </p:val>
                                        </p:tav>
                                        <p:tav tm="100000">
                                          <p:val>
                                            <p:strVal val="#ppt_x"/>
                                          </p:val>
                                        </p:tav>
                                      </p:tavLst>
                                    </p:anim>
                                    <p:anim calcmode="lin" valueType="num">
                                      <p:cBhvr>
                                        <p:cTn id="14" dur="1500" fill="hold"/>
                                        <p:tgtEl>
                                          <p:spTgt spid="3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4" grpId="1"/>
      <p:bldP build="whole" bldLvl="1" animBg="1" rev="0" advAuto="0" spid="327" grpId="2"/>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3" name="Image" descr="Image"/>
          <p:cNvPicPr>
            <a:picLocks noChangeAspect="1"/>
          </p:cNvPicPr>
          <p:nvPr>
            <p:ph type="pic" idx="13"/>
          </p:nvPr>
        </p:nvPicPr>
        <p:blipFill>
          <a:blip r:embed="rId2">
            <a:extLst/>
          </a:blip>
          <a:srcRect l="4541" t="0" r="4541" b="0"/>
          <a:stretch>
            <a:fillRect/>
          </a:stretch>
        </p:blipFill>
        <p:spPr>
          <a:prstGeom prst="rect">
            <a:avLst/>
          </a:prstGeom>
        </p:spPr>
      </p:pic>
      <p:sp>
        <p:nvSpPr>
          <p:cNvPr id="334" name="Rectangle"/>
          <p:cNvSpPr/>
          <p:nvPr/>
        </p:nvSpPr>
        <p:spPr>
          <a:xfrm>
            <a:off x="2628271" y="1917360"/>
            <a:ext cx="5081138" cy="1823724"/>
          </a:xfrm>
          <a:prstGeom prst="rect">
            <a:avLst/>
          </a:prstGeom>
          <a:solidFill>
            <a:srgbClr val="FFFFFF">
              <a:alpha val="65946"/>
            </a:srgbClr>
          </a:solidFill>
          <a:ln w="12700">
            <a:miter lim="400000"/>
          </a:ln>
        </p:spPr>
        <p:txBody>
          <a:bodyPr lIns="50800" tIns="50800" rIns="50800" bIns="50800" anchor="ctr"/>
          <a:lstStyle/>
          <a:p>
            <a:pPr>
              <a:defRPr>
                <a:solidFill>
                  <a:srgbClr val="FFFFFF"/>
                </a:solidFill>
              </a:defRPr>
            </a:pPr>
          </a:p>
        </p:txBody>
      </p:sp>
      <p:pic>
        <p:nvPicPr>
          <p:cNvPr id="335" name="Image" descr="Image"/>
          <p:cNvPicPr>
            <a:picLocks noChangeAspect="1"/>
          </p:cNvPicPr>
          <p:nvPr/>
        </p:nvPicPr>
        <p:blipFill>
          <a:blip r:embed="rId3">
            <a:extLst/>
          </a:blip>
          <a:stretch>
            <a:fillRect/>
          </a:stretch>
        </p:blipFill>
        <p:spPr>
          <a:xfrm>
            <a:off x="2864855" y="970202"/>
            <a:ext cx="4516337" cy="45163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