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 b="def" i="def"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-1022247"/>
              <a:satOff val="34289"/>
              <a:lumOff val="-18384"/>
            </a:scheme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 b="def" i="def"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96663"/>
              <a:satOff val="-16428"/>
              <a:lumOff val="3004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 b="def" i="def"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635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 b="def" i="def"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hape 19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tif"/><Relationship Id="rId4" Type="http://schemas.openxmlformats.org/officeDocument/2006/relationships/image" Target="../media/image3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4.png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762000" y="2463800"/>
            <a:ext cx="11480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762000" y="5156200"/>
            <a:ext cx="11480800" cy="863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05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i="1"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3053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20202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3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34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b="0"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65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66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104900" y="758938"/>
            <a:ext cx="10795000" cy="5943601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762000" y="6883400"/>
            <a:ext cx="11480800" cy="1079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762000" y="8128000"/>
            <a:ext cx="114808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b="0" sz="70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75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84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Number"/>
          <p:cNvSpPr txBox="1"/>
          <p:nvPr>
            <p:ph type="sldNum" sz="quarter" idx="2"/>
          </p:nvPr>
        </p:nvSpPr>
        <p:spPr>
          <a:xfrm>
            <a:off x="12005834" y="9130186"/>
            <a:ext cx="348727" cy="339202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762000" y="3517900"/>
            <a:ext cx="11480800" cy="2717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6548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762000" y="419100"/>
            <a:ext cx="5384800" cy="4597400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762000" y="5245100"/>
            <a:ext cx="5384800" cy="381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654800" y="2374900"/>
            <a:ext cx="5588000" cy="68072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762000" y="2374900"/>
            <a:ext cx="5384800" cy="6807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>
                <a:srgbClr val="EBEBEB"/>
              </a:buClr>
              <a:defRPr sz="2800"/>
            </a:lvl1pPr>
            <a:lvl2pPr marL="685800" indent="-342900">
              <a:spcBef>
                <a:spcPts val="3200"/>
              </a:spcBef>
              <a:buClr>
                <a:srgbClr val="EBEBEB"/>
              </a:buClr>
              <a:defRPr sz="2800"/>
            </a:lvl2pPr>
            <a:lvl3pPr marL="1028700" indent="-342900">
              <a:spcBef>
                <a:spcPts val="3200"/>
              </a:spcBef>
              <a:buClr>
                <a:srgbClr val="EBEBEB"/>
              </a:buClr>
              <a:defRPr sz="2800"/>
            </a:lvl3pPr>
            <a:lvl4pPr marL="1371600" indent="-342900">
              <a:spcBef>
                <a:spcPts val="3200"/>
              </a:spcBef>
              <a:buClr>
                <a:srgbClr val="EBEBEB"/>
              </a:buClr>
              <a:defRPr sz="2800"/>
            </a:lvl4pPr>
            <a:lvl5pPr marL="1714500" indent="-342900">
              <a:spcBef>
                <a:spcPts val="3200"/>
              </a:spcBef>
              <a:buClr>
                <a:srgbClr val="EBEBEB"/>
              </a:buClr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965200"/>
            <a:ext cx="11480800" cy="7823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626100"/>
            <a:ext cx="5588000" cy="3441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half" idx="14"/>
          </p:nvPr>
        </p:nvSpPr>
        <p:spPr>
          <a:xfrm>
            <a:off x="6680200" y="419100"/>
            <a:ext cx="5588000" cy="49149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7620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762000" y="2413000"/>
            <a:ext cx="11480800" cy="636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06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812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1219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1625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20320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2438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2844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3251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3657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6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Relationship Id="rId3" Type="http://schemas.openxmlformats.org/officeDocument/2006/relationships/image" Target="../media/image6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8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6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374" y="312213"/>
            <a:ext cx="12554052" cy="7432310"/>
          </a:xfrm>
          <a:prstGeom prst="rect">
            <a:avLst/>
          </a:prstGeom>
          <a:effectLst>
            <a:outerShdw sx="100000" sy="100000" kx="0" ky="0" algn="b" rotWithShape="0" blurRad="63500" dist="63500" dir="5400000">
              <a:srgbClr val="000000">
                <a:alpha val="98952"/>
              </a:srgbClr>
            </a:outerShdw>
          </a:effectLst>
        </p:spPr>
      </p:pic>
      <p:sp>
        <p:nvSpPr>
          <p:cNvPr id="201" name="Lesson 4"/>
          <p:cNvSpPr txBox="1"/>
          <p:nvPr/>
        </p:nvSpPr>
        <p:spPr>
          <a:xfrm>
            <a:off x="439040" y="-30111"/>
            <a:ext cx="169909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Lesson 4</a:t>
            </a:r>
          </a:p>
        </p:txBody>
      </p:sp>
      <p:sp>
        <p:nvSpPr>
          <p:cNvPr id="202" name="“Conduct Worthy of The Gospel of Christ”—…"/>
          <p:cNvSpPr txBox="1"/>
          <p:nvPr/>
        </p:nvSpPr>
        <p:spPr>
          <a:xfrm>
            <a:off x="588173" y="7686771"/>
            <a:ext cx="11828454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100">
                <a:solidFill>
                  <a:srgbClr val="FFFFFF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“Conduct Worthy of The Gospel of Christ”— </a:t>
            </a:r>
          </a:p>
          <a:p>
            <a:pPr>
              <a:defRPr sz="5100">
                <a:solidFill>
                  <a:schemeClr val="accent2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(Philippians 1:1:21–30)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“Conduct Worthy of The Gospel of Christ”"/>
          <p:cNvSpPr txBox="1"/>
          <p:nvPr/>
        </p:nvSpPr>
        <p:spPr>
          <a:xfrm>
            <a:off x="932051" y="162829"/>
            <a:ext cx="1114069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“Conduct Worthy of The Gospel of Christ”</a:t>
            </a:r>
          </a:p>
        </p:txBody>
      </p:sp>
      <p:sp>
        <p:nvSpPr>
          <p:cNvPr id="234" name="OUR &quot;BEHAVIOR AS CITIZENS” (19-23)"/>
          <p:cNvSpPr txBox="1"/>
          <p:nvPr/>
        </p:nvSpPr>
        <p:spPr>
          <a:xfrm>
            <a:off x="427913" y="1206649"/>
            <a:ext cx="12148974" cy="7620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46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OUR "BEHAVIOR AS CITIZENS” (19-23)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CONDUCT: In the Greek, literally means &quot;behave as citizens”…"/>
          <p:cNvSpPr txBox="1"/>
          <p:nvPr/>
        </p:nvSpPr>
        <p:spPr>
          <a:xfrm>
            <a:off x="7260288" y="2174269"/>
            <a:ext cx="5393844" cy="7393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41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CONDUCT</a:t>
            </a:r>
            <a:r>
              <a:t>: In the Greek, literally means "behave as citizens”</a:t>
            </a:r>
          </a:p>
          <a:p>
            <a:pPr lvl="1" marL="692702" indent="-464102" algn="l">
              <a:spcBef>
                <a:spcPts val="1400"/>
              </a:spcBef>
              <a:buSzPct val="52999"/>
              <a:buBlip>
                <a:blip r:embed="rId4"/>
              </a:buBlip>
              <a:defRPr sz="34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citizens of Philippi, were expected to "behave as citizens" of Rome.</a:t>
            </a:r>
          </a:p>
          <a:p>
            <a:pPr lvl="1" marL="692702" indent="-464102" algn="l">
              <a:spcBef>
                <a:spcPts val="1400"/>
              </a:spcBef>
              <a:buSzPct val="52999"/>
              <a:buBlip>
                <a:blip r:embed="rId4"/>
              </a:buBlip>
              <a:defRPr sz="34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Paul applies this term to the life of a Christian  whose "citizenship" is in heaven - cf. Php 3:20</a:t>
            </a:r>
          </a:p>
          <a:p>
            <a:pPr lvl="1" marL="692702" indent="-464102" algn="l">
              <a:spcBef>
                <a:spcPts val="1400"/>
              </a:spcBef>
              <a:buSzPct val="52999"/>
              <a:buBlip>
                <a:blip r:embed="rId4"/>
              </a:buBlip>
              <a:defRPr sz="34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Though we may live on earth, we are to "behave as citizens" of heaven!</a:t>
            </a:r>
          </a:p>
        </p:txBody>
      </p:sp>
      <p:sp>
        <p:nvSpPr>
          <p:cNvPr id="237" name="Philippians 1:27 (NKJV)…"/>
          <p:cNvSpPr txBox="1"/>
          <p:nvPr/>
        </p:nvSpPr>
        <p:spPr>
          <a:xfrm>
            <a:off x="484324" y="4404985"/>
            <a:ext cx="6476879" cy="490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1:27 (NKJV)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27</a:t>
            </a:r>
            <a:r>
              <a:t> Only let your conduct be worthy of the gospel of Christ, so that whether I come and see you or am absent, I may hear of your affairs, that you stand fast in one spirit, with one mind striving together for the faith of the gospel,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“Conduct Worthy of The Gospel of Christ”"/>
          <p:cNvSpPr txBox="1"/>
          <p:nvPr/>
        </p:nvSpPr>
        <p:spPr>
          <a:xfrm>
            <a:off x="932051" y="162829"/>
            <a:ext cx="1114069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“Conduct Worthy of The Gospel of Christ”</a:t>
            </a:r>
          </a:p>
        </p:txBody>
      </p:sp>
      <p:sp>
        <p:nvSpPr>
          <p:cNvPr id="240" name="OUR &quot;BEHAVIOR AS CITIZENS” (19-23)"/>
          <p:cNvSpPr txBox="1"/>
          <p:nvPr/>
        </p:nvSpPr>
        <p:spPr>
          <a:xfrm>
            <a:off x="427913" y="1206649"/>
            <a:ext cx="12148974" cy="7620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46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OUR "BEHAVIOR AS CITIZENS” (19-23)</a:t>
            </a:r>
          </a:p>
        </p:txBody>
      </p:sp>
      <p:pic>
        <p:nvPicPr>
          <p:cNvPr id="24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To act unworthy of the gospel would bring shame upon the gospel &amp; our Lord!…"/>
          <p:cNvSpPr txBox="1"/>
          <p:nvPr/>
        </p:nvSpPr>
        <p:spPr>
          <a:xfrm>
            <a:off x="7260288" y="2459225"/>
            <a:ext cx="5552446" cy="673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3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To act unworthy of the gospel would bring shame upon the gospel &amp; our Lord!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3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apostle Peter would have us remember the importance of proper conduct as we "sojourn" here in a country not our own - 1Pe 2:11-12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3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If we are NOT "behaving as citizens" in a manner "worthy" of the gospel, then the only alternative is behaving in an “UNworthy” manner!</a:t>
            </a:r>
          </a:p>
        </p:txBody>
      </p:sp>
      <p:sp>
        <p:nvSpPr>
          <p:cNvPr id="243" name="Philippians 1:27 (NKJV)…"/>
          <p:cNvSpPr txBox="1"/>
          <p:nvPr/>
        </p:nvSpPr>
        <p:spPr>
          <a:xfrm>
            <a:off x="484324" y="4404985"/>
            <a:ext cx="6476879" cy="490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1:27 (NKJV)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27</a:t>
            </a:r>
            <a:r>
              <a:t> Only let your conduct be worthy of the gospel of Christ, so that whether I come and see you or am absent, I may hear of your affairs, that you stand fast in one spirit, with one mind striving together for the faith of the gospel,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“Conduct Worthy of The Gospel of Christ”"/>
          <p:cNvSpPr txBox="1"/>
          <p:nvPr/>
        </p:nvSpPr>
        <p:spPr>
          <a:xfrm>
            <a:off x="932051" y="162829"/>
            <a:ext cx="1114069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“Conduct Worthy of The Gospel of Christ”</a:t>
            </a:r>
          </a:p>
        </p:txBody>
      </p:sp>
      <p:sp>
        <p:nvSpPr>
          <p:cNvPr id="246" name="OUR &quot;BEHAVIOR AS CITIZENS” (19-23)"/>
          <p:cNvSpPr txBox="1"/>
          <p:nvPr/>
        </p:nvSpPr>
        <p:spPr>
          <a:xfrm>
            <a:off x="427913" y="1206649"/>
            <a:ext cx="12148974" cy="7620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46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OUR "BEHAVIOR AS CITIZENS” (19-23)</a:t>
            </a:r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Paul's hope was that the Philippians' &quot;behavior as citizens&quot; was not dependent upon his presence — 2:12…"/>
          <p:cNvSpPr txBox="1"/>
          <p:nvPr/>
        </p:nvSpPr>
        <p:spPr>
          <a:xfrm>
            <a:off x="7260288" y="2174269"/>
            <a:ext cx="5552446" cy="739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Paul's hope was that the Philippians' "behavior as citizens" was not dependent upon his presence — 2:12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Likewise, our behavior should not be dependent upon the presence of other Christians, but upon the presence of Christ alone! — Dan 1:5; Gen. 39:9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Live in such a way, that when people speak the truth about us it is always good — Eph 1:15; Col. 1:4</a:t>
            </a:r>
          </a:p>
        </p:txBody>
      </p:sp>
      <p:sp>
        <p:nvSpPr>
          <p:cNvPr id="249" name="Philippians 1:27 (NKJV)…"/>
          <p:cNvSpPr txBox="1"/>
          <p:nvPr/>
        </p:nvSpPr>
        <p:spPr>
          <a:xfrm>
            <a:off x="484324" y="4404985"/>
            <a:ext cx="6476879" cy="490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1:27 (NKJV)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27</a:t>
            </a:r>
            <a:r>
              <a:t> Only let your conduct be worthy of the gospel of Christ, so that whether I come and see you or am absent, I may hear of your affairs, that you stand fast in one spirit, with one mind striving together for the faith of the gospel,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“Conduct Worthy of The Gospel of Christ”"/>
          <p:cNvSpPr txBox="1"/>
          <p:nvPr/>
        </p:nvSpPr>
        <p:spPr>
          <a:xfrm>
            <a:off x="932051" y="162829"/>
            <a:ext cx="1114069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“Conduct Worthy of The Gospel of Christ”</a:t>
            </a:r>
          </a:p>
        </p:txBody>
      </p:sp>
      <p:sp>
        <p:nvSpPr>
          <p:cNvPr id="252" name="&quot;STANDING FAST&quot; (27)"/>
          <p:cNvSpPr txBox="1"/>
          <p:nvPr/>
        </p:nvSpPr>
        <p:spPr>
          <a:xfrm>
            <a:off x="427913" y="1149499"/>
            <a:ext cx="12148974" cy="8763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3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"STANDING FAST" (27)</a:t>
            </a:r>
          </a:p>
        </p:txBody>
      </p:sp>
      <p:pic>
        <p:nvPicPr>
          <p:cNvPr id="25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AGAINST — (Gal 2:11)…"/>
          <p:cNvSpPr txBox="1"/>
          <p:nvPr/>
        </p:nvSpPr>
        <p:spPr>
          <a:xfrm>
            <a:off x="7260288" y="2174269"/>
            <a:ext cx="5552446" cy="6822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AGAINST</a:t>
            </a:r>
            <a:r>
              <a:t> — (Gal 2:11)</a:t>
            </a:r>
          </a:p>
          <a:p>
            <a:pPr lvl="1" marL="6927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Sin — Eph 5:3-13; 6:11</a:t>
            </a:r>
          </a:p>
          <a:p>
            <a:pPr lvl="1" marL="6927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Opposition — 2Cor 16:13</a:t>
            </a:r>
          </a:p>
          <a:p>
            <a:pPr lvl="1" marL="6927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All error — Gal 5:1-4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FOR</a:t>
            </a:r>
            <a:r>
              <a:t> — (cf. 4:1)</a:t>
            </a:r>
          </a:p>
          <a:p>
            <a:pPr lvl="1" marL="6927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Faith — Acts 26:22; Jude 3,4; 1Cor 16:13,14</a:t>
            </a:r>
          </a:p>
          <a:p>
            <a:pPr lvl="1" marL="6927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God’s work — 1Cor 15:58</a:t>
            </a:r>
          </a:p>
          <a:p>
            <a:pPr lvl="1" marL="6927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One another — Rom. 12:3-8; 1 Cor 12:25,26; Heb 3:12,13; 10:24,25</a:t>
            </a:r>
          </a:p>
        </p:txBody>
      </p:sp>
      <p:sp>
        <p:nvSpPr>
          <p:cNvPr id="255" name="Philippians 1:27 (NKJV)…"/>
          <p:cNvSpPr txBox="1"/>
          <p:nvPr/>
        </p:nvSpPr>
        <p:spPr>
          <a:xfrm>
            <a:off x="484324" y="4404985"/>
            <a:ext cx="6476879" cy="490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1:27 (NKJV)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27</a:t>
            </a:r>
            <a:r>
              <a:t> Only let your conduct be worthy of the gospel of Christ, so that whether I come and see you or am absent, I may hear of your affairs, that you stand fast in one spirit, with one mind striving together for the faith of the gospel,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500"/>
                                        <p:tgtEl>
                                          <p:spTgt spid="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500"/>
                                        <p:tgtEl>
                                          <p:spTgt spid="2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500"/>
                                        <p:tgtEl>
                                          <p:spTgt spid="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1500"/>
                                        <p:tgtEl>
                                          <p:spTgt spid="2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“Conduct Worthy of The Gospel of Christ”"/>
          <p:cNvSpPr txBox="1"/>
          <p:nvPr/>
        </p:nvSpPr>
        <p:spPr>
          <a:xfrm>
            <a:off x="932051" y="162829"/>
            <a:ext cx="1114069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“Conduct Worthy of The Gospel of Christ”</a:t>
            </a:r>
          </a:p>
        </p:txBody>
      </p:sp>
      <p:sp>
        <p:nvSpPr>
          <p:cNvPr id="258" name="“IN ONE SPIRIT” (27)"/>
          <p:cNvSpPr txBox="1"/>
          <p:nvPr/>
        </p:nvSpPr>
        <p:spPr>
          <a:xfrm>
            <a:off x="427913" y="1149499"/>
            <a:ext cx="12148974" cy="8763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3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“IN ONE SPIRIT” (27)</a:t>
            </a:r>
          </a:p>
        </p:txBody>
      </p:sp>
      <p:pic>
        <p:nvPicPr>
          <p:cNvPr id="25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We are not to stand strong by ourselves, in isolation from one another, but in UNITY! — John 17:20,21; Eph 4:1-3; 1 Cor. 1:10…"/>
          <p:cNvSpPr txBox="1"/>
          <p:nvPr/>
        </p:nvSpPr>
        <p:spPr>
          <a:xfrm>
            <a:off x="7260288" y="2174269"/>
            <a:ext cx="5552446" cy="689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We are not to stand strong by ourselves, in isolation from one another, but in UNITY! — John 17:20,21; Eph 4:1-3; 1 Cor. 1:10</a:t>
            </a:r>
          </a:p>
          <a:p>
            <a:pPr lvl="1" marL="692702" indent="-464102" algn="l">
              <a:spcBef>
                <a:spcPts val="1400"/>
              </a:spcBef>
              <a:buSzPct val="52999"/>
              <a:buBlip>
                <a:blip r:embed="rId4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importance of UNITY in our conduct will be developed further in this epistle - 2:1-4, 14-16; 3:15,16; 4:2</a:t>
            </a:r>
          </a:p>
          <a:p>
            <a:pPr lvl="1" marL="692702" indent="-464102" algn="l">
              <a:spcBef>
                <a:spcPts val="1400"/>
              </a:spcBef>
              <a:buSzPct val="52999"/>
              <a:buBlip>
                <a:blip r:embed="rId4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A divided house CANNOT stand — Luke 11:17,18 </a:t>
            </a:r>
          </a:p>
        </p:txBody>
      </p:sp>
      <p:sp>
        <p:nvSpPr>
          <p:cNvPr id="261" name="Philippians 1:27 (NKJV)…"/>
          <p:cNvSpPr txBox="1"/>
          <p:nvPr/>
        </p:nvSpPr>
        <p:spPr>
          <a:xfrm>
            <a:off x="484324" y="4404985"/>
            <a:ext cx="6476879" cy="490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1:27 (NKJV)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27</a:t>
            </a:r>
            <a:r>
              <a:t> Only let your conduct be worthy of the gospel of Christ, so that whether I come and see you or am absent, I may hear of your affairs, that you stand fast in one spirit, with one mind striving together for the faith of the gospel,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“Conduct Worthy of The Gospel of Christ”"/>
          <p:cNvSpPr txBox="1"/>
          <p:nvPr/>
        </p:nvSpPr>
        <p:spPr>
          <a:xfrm>
            <a:off x="932051" y="162829"/>
            <a:ext cx="1114069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“Conduct Worthy of The Gospel of Christ”</a:t>
            </a:r>
          </a:p>
        </p:txBody>
      </p:sp>
      <p:sp>
        <p:nvSpPr>
          <p:cNvPr id="264" name="“WITH ONE MIND” (27)"/>
          <p:cNvSpPr txBox="1"/>
          <p:nvPr/>
        </p:nvSpPr>
        <p:spPr>
          <a:xfrm>
            <a:off x="427913" y="1149499"/>
            <a:ext cx="12148974" cy="8763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3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“WITH ONE MIND” (27)</a:t>
            </a:r>
          </a:p>
        </p:txBody>
      </p:sp>
      <p:pic>
        <p:nvPicPr>
          <p:cNvPr id="26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A mutual LOVE for and ADHERENCE to the truth — Jn 17:20,21; 1 Cor. 1:10; Eph. 4:4-6…"/>
          <p:cNvSpPr txBox="1"/>
          <p:nvPr/>
        </p:nvSpPr>
        <p:spPr>
          <a:xfrm>
            <a:off x="7260288" y="2174269"/>
            <a:ext cx="5552446" cy="679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A mutual LOVE for and ADHERENCE to the truth — Jn 17:20,21; 1 Cor. 1:10; Eph. 4:4-6</a:t>
            </a:r>
          </a:p>
          <a:p>
            <a:pPr lvl="1" marL="692702" indent="-464102" algn="l">
              <a:spcBef>
                <a:spcPts val="1400"/>
              </a:spcBef>
              <a:buSzPct val="52999"/>
              <a:buBlip>
                <a:blip r:embed="rId4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One body </a:t>
            </a:r>
          </a:p>
          <a:p>
            <a:pPr lvl="1" marL="692702" indent="-464102" algn="l">
              <a:spcBef>
                <a:spcPts val="1400"/>
              </a:spcBef>
              <a:buSzPct val="52999"/>
              <a:buBlip>
                <a:blip r:embed="rId4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One Spirit, </a:t>
            </a:r>
          </a:p>
          <a:p>
            <a:pPr lvl="1" marL="692702" indent="-464102" algn="l">
              <a:spcBef>
                <a:spcPts val="1400"/>
              </a:spcBef>
              <a:buSzPct val="52999"/>
              <a:buBlip>
                <a:blip r:embed="rId4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One hope of your calling; </a:t>
            </a:r>
          </a:p>
          <a:p>
            <a:pPr lvl="1" marL="692702" indent="-464102" algn="l">
              <a:spcBef>
                <a:spcPts val="1400"/>
              </a:spcBef>
              <a:buSzPct val="52999"/>
              <a:buBlip>
                <a:blip r:embed="rId4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One Lord, </a:t>
            </a:r>
          </a:p>
          <a:p>
            <a:pPr lvl="1" marL="692702" indent="-464102" algn="l">
              <a:spcBef>
                <a:spcPts val="1400"/>
              </a:spcBef>
              <a:buSzPct val="52999"/>
              <a:buBlip>
                <a:blip r:embed="rId4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One faith, </a:t>
            </a:r>
          </a:p>
          <a:p>
            <a:pPr lvl="1" marL="692702" indent="-464102" algn="l">
              <a:spcBef>
                <a:spcPts val="1400"/>
              </a:spcBef>
              <a:buSzPct val="52999"/>
              <a:buBlip>
                <a:blip r:embed="rId4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One baptism; </a:t>
            </a:r>
          </a:p>
          <a:p>
            <a:pPr lvl="1" marL="692702" indent="-464102" algn="l">
              <a:spcBef>
                <a:spcPts val="1400"/>
              </a:spcBef>
              <a:buSzPct val="52999"/>
              <a:buBlip>
                <a:blip r:embed="rId4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One God and Father of all </a:t>
            </a:r>
          </a:p>
        </p:txBody>
      </p:sp>
      <p:sp>
        <p:nvSpPr>
          <p:cNvPr id="267" name="Philippians 1:27 (NKJV)…"/>
          <p:cNvSpPr txBox="1"/>
          <p:nvPr/>
        </p:nvSpPr>
        <p:spPr>
          <a:xfrm>
            <a:off x="484324" y="4404985"/>
            <a:ext cx="6476879" cy="490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1:27 (NKJV)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27</a:t>
            </a:r>
            <a:r>
              <a:t> Only let your conduct be worthy of the gospel of Christ, so that whether I come and see you or am absent, I may hear of your affairs, that you stand fast in one spirit, with one mind striving together for the faith of the gospel,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500"/>
                                        <p:tgtEl>
                                          <p:spTgt spid="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500"/>
                                        <p:tgtEl>
                                          <p:spTgt spid="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500"/>
                                        <p:tgtEl>
                                          <p:spTgt spid="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1500"/>
                                        <p:tgtEl>
                                          <p:spTgt spid="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“Conduct Worthy of The Gospel of Christ”"/>
          <p:cNvSpPr txBox="1"/>
          <p:nvPr/>
        </p:nvSpPr>
        <p:spPr>
          <a:xfrm>
            <a:off x="932051" y="162829"/>
            <a:ext cx="1114069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“Conduct Worthy of The Gospel of Christ”</a:t>
            </a:r>
          </a:p>
        </p:txBody>
      </p:sp>
      <p:sp>
        <p:nvSpPr>
          <p:cNvPr id="270" name="“STRIVING TOGETHER” (27)"/>
          <p:cNvSpPr txBox="1"/>
          <p:nvPr/>
        </p:nvSpPr>
        <p:spPr>
          <a:xfrm>
            <a:off x="427913" y="1149499"/>
            <a:ext cx="12148974" cy="8763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3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“STRIVING TOGETHER” (27)</a:t>
            </a:r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TRIVING: Aggressively following and promoting the gospel of Jesus Christ — Acts 2:42-46; 8:4; 1 Thes. 1:8;…"/>
          <p:cNvSpPr txBox="1"/>
          <p:nvPr/>
        </p:nvSpPr>
        <p:spPr>
          <a:xfrm>
            <a:off x="7260288" y="2602996"/>
            <a:ext cx="5552446" cy="6443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STRIVING</a:t>
            </a:r>
            <a:r>
              <a:t>: Aggressively following and promoting the gospel of Jesus Christ — Acts 2:42-46; 8:4; 1 Thes. 1:8; 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b="1" cap="all">
                <a:latin typeface="Gill Sans"/>
                <a:ea typeface="Gill Sans"/>
                <a:cs typeface="Gill Sans"/>
                <a:sym typeface="Gill Sans"/>
              </a:rPr>
              <a:t>Together</a:t>
            </a:r>
            <a:r>
              <a:t>: Doing this in unity with other Christians ("together with one mind”) — Acts 2:42-46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b="1" cap="all">
                <a:latin typeface="Gill Sans"/>
                <a:ea typeface="Gill Sans"/>
                <a:cs typeface="Gill Sans"/>
                <a:sym typeface="Gill Sans"/>
              </a:rPr>
              <a:t>FOR THE FAITH</a:t>
            </a:r>
            <a:r>
              <a:t>: the doctrine, i.e., teaching of Jesus Christ — Rom 1:16,17; Jude 3,4; </a:t>
            </a:r>
          </a:p>
        </p:txBody>
      </p:sp>
      <p:sp>
        <p:nvSpPr>
          <p:cNvPr id="273" name="Philippians 1:27 (NKJV)…"/>
          <p:cNvSpPr txBox="1"/>
          <p:nvPr/>
        </p:nvSpPr>
        <p:spPr>
          <a:xfrm>
            <a:off x="484324" y="4404985"/>
            <a:ext cx="6476879" cy="490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1:27 (NKJV)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27</a:t>
            </a:r>
            <a:r>
              <a:t> Only let your conduct be worthy of the gospel of Christ, so that whether I come and see you or am absent, I may hear of your affairs, that you stand fast in one spirit, with one mind striving together for the faith of the gospel,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“Conduct Worthy of The Gospel of Christ”"/>
          <p:cNvSpPr txBox="1"/>
          <p:nvPr/>
        </p:nvSpPr>
        <p:spPr>
          <a:xfrm>
            <a:off x="932051" y="162829"/>
            <a:ext cx="1114069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“Conduct Worthy of The Gospel of Christ”</a:t>
            </a:r>
          </a:p>
        </p:txBody>
      </p:sp>
      <p:sp>
        <p:nvSpPr>
          <p:cNvPr id="276" name="“STRIVING TOGETHER” (27)"/>
          <p:cNvSpPr txBox="1"/>
          <p:nvPr/>
        </p:nvSpPr>
        <p:spPr>
          <a:xfrm>
            <a:off x="427913" y="1149499"/>
            <a:ext cx="12148974" cy="8763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53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“STRIVING TOGETHER” (27)</a:t>
            </a:r>
          </a:p>
        </p:txBody>
      </p:sp>
      <p:pic>
        <p:nvPicPr>
          <p:cNvPr id="27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Philippians 1:28–30 (NKJV)…"/>
          <p:cNvSpPr txBox="1"/>
          <p:nvPr/>
        </p:nvSpPr>
        <p:spPr>
          <a:xfrm>
            <a:off x="7303965" y="2363814"/>
            <a:ext cx="5470811" cy="715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900"/>
              </a:spcBef>
              <a:defRPr b="1" sz="32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Philippians 1:28–30 (NKJV)</a:t>
            </a:r>
          </a:p>
          <a:p>
            <a:pPr defTabSz="457200">
              <a:spcBef>
                <a:spcPts val="900"/>
              </a:spcBef>
              <a:defRPr sz="3200">
                <a:solidFill>
                  <a:srgbClr val="000000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aseline="31999"/>
              <a:t>28</a:t>
            </a:r>
            <a:r>
              <a:t> and not in any way terrified by your adversaries, which is to them a proof of perdition, but to you of salvation, and that from God. </a:t>
            </a:r>
            <a:r>
              <a:rPr baseline="31999"/>
              <a:t>29</a:t>
            </a:r>
            <a:r>
              <a:t> For to you it has been granted on behalf of Christ, not only to believe in Him, but also to suffer for His sake, </a:t>
            </a:r>
            <a:r>
              <a:rPr baseline="31999"/>
              <a:t>30</a:t>
            </a:r>
            <a:r>
              <a:t> having the same conflict which you saw in me and now hear </a:t>
            </a:r>
            <a:r>
              <a:rPr i="1"/>
              <a:t>is</a:t>
            </a:r>
            <a:r>
              <a:t> in me.</a:t>
            </a:r>
          </a:p>
        </p:txBody>
      </p:sp>
      <p:sp>
        <p:nvSpPr>
          <p:cNvPr id="279" name="COURAGE…"/>
          <p:cNvSpPr txBox="1"/>
          <p:nvPr/>
        </p:nvSpPr>
        <p:spPr>
          <a:xfrm>
            <a:off x="1225266" y="5425604"/>
            <a:ext cx="4994996" cy="3957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500"/>
              </a:spcBef>
              <a:defRPr sz="4700"/>
            </a:pPr>
            <a:r>
              <a:t>COURAGE</a:t>
            </a:r>
          </a:p>
          <a:p>
            <a:pPr>
              <a:spcBef>
                <a:spcPts val="500"/>
              </a:spcBef>
              <a:defRPr sz="4700"/>
            </a:pPr>
            <a:r>
              <a:t>CONFIDENCE</a:t>
            </a:r>
          </a:p>
          <a:p>
            <a:pPr>
              <a:spcBef>
                <a:spcPts val="500"/>
              </a:spcBef>
              <a:defRPr sz="4700"/>
            </a:pPr>
            <a:r>
              <a:t>PRIVILEDGE</a:t>
            </a:r>
          </a:p>
          <a:p>
            <a:pPr>
              <a:spcBef>
                <a:spcPts val="500"/>
              </a:spcBef>
              <a:defRPr sz="4700"/>
            </a:pPr>
            <a:r>
              <a:t>EXEMPLIFIED</a:t>
            </a:r>
          </a:p>
          <a:p>
            <a:pPr>
              <a:spcBef>
                <a:spcPts val="500"/>
              </a:spcBef>
              <a:defRPr sz="4700"/>
            </a:pPr>
            <a:r>
              <a:t>2 Timothy 3:12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500"/>
                                        <p:tgtEl>
                                          <p:spTgt spid="2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3" r="0" b="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82" name="“Conduct Worthy of The Gospel of Christ”"/>
          <p:cNvSpPr txBox="1"/>
          <p:nvPr/>
        </p:nvSpPr>
        <p:spPr>
          <a:xfrm>
            <a:off x="427913" y="277944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“Conduct Worthy of The Gospel of Christ”</a:t>
            </a:r>
          </a:p>
        </p:txBody>
      </p:sp>
      <p:sp>
        <p:nvSpPr>
          <p:cNvPr id="283" name="We cannot control what happens to us, but we can control how we live!…"/>
          <p:cNvSpPr txBox="1"/>
          <p:nvPr/>
        </p:nvSpPr>
        <p:spPr>
          <a:xfrm>
            <a:off x="355281" y="2049231"/>
            <a:ext cx="6930319" cy="6972301"/>
          </a:xfrm>
          <a:prstGeom prst="rect">
            <a:avLst/>
          </a:prstGeom>
          <a:solidFill>
            <a:srgbClr val="9A9671">
              <a:alpha val="63904"/>
            </a:srgbClr>
          </a:solid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We cannot control what happens to us, but we can control how we live!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Does our daily life demonstrate God’s rule over our hearts?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Are we willing to suffer for the faith? or are we ashamed of the gospel?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ectangle 1"/>
          <p:cNvSpPr/>
          <p:nvPr/>
        </p:nvSpPr>
        <p:spPr>
          <a:xfrm>
            <a:off x="-1" y="-1"/>
            <a:ext cx="13004801" cy="9753601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1631" t="0" r="21631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5" name="Philippians…"/>
          <p:cNvSpPr txBox="1"/>
          <p:nvPr/>
        </p:nvSpPr>
        <p:spPr>
          <a:xfrm>
            <a:off x="1999022" y="293508"/>
            <a:ext cx="11000731" cy="307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cap="all" sz="11600">
                <a:solidFill>
                  <a:srgbClr val="C0BD95"/>
                </a:solidFill>
                <a:effectLst>
                  <a:outerShdw sx="100000" sy="100000" kx="0" ky="0" algn="b" rotWithShape="0" blurRad="50800" dist="63500" dir="201276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Philippians</a:t>
            </a:r>
          </a:p>
          <a:p>
            <a:pPr>
              <a:defRPr sz="8800">
                <a:solidFill>
                  <a:srgbClr val="9CCED5"/>
                </a:solidFill>
                <a:effectLst>
                  <a:outerShdw sx="100000" sy="100000" kx="0" ky="0" algn="b" rotWithShape="0" blurRad="50800" dist="63500" dir="2012766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Joy No Matter What</a:t>
            </a:r>
          </a:p>
        </p:txBody>
      </p:sp>
      <p:sp>
        <p:nvSpPr>
          <p:cNvPr id="206" name="Introduction To The Book of Philippians"/>
          <p:cNvSpPr txBox="1"/>
          <p:nvPr/>
        </p:nvSpPr>
        <p:spPr>
          <a:xfrm>
            <a:off x="4172382" y="3285575"/>
            <a:ext cx="7112497" cy="622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99389" dir="5400000">
              <a:srgbClr val="000000">
                <a:alpha val="9883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Introduction To The Book of Philippians</a:t>
            </a:r>
          </a:p>
        </p:txBody>
      </p:sp>
      <p:sp>
        <p:nvSpPr>
          <p:cNvPr id="207" name="Those IN CHRIST can HAVE TRUE JOY &amp; PEACE:…"/>
          <p:cNvSpPr txBox="1"/>
          <p:nvPr/>
        </p:nvSpPr>
        <p:spPr>
          <a:xfrm>
            <a:off x="2994410" y="4090913"/>
            <a:ext cx="9707490" cy="5461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3500" dir="5400000">
              <a:srgbClr val="000000">
                <a:alpha val="9895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199" indent="-457199" algn="l">
              <a:spcBef>
                <a:spcPts val="1400"/>
              </a:spcBef>
              <a:buSzPct val="74000"/>
              <a:buBlip>
                <a:blip r:embed="rId3"/>
              </a:buBlip>
              <a:defRPr sz="4900">
                <a:solidFill>
                  <a:srgbClr val="B4B4B4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Those IN CHRIST can HAVE TRUE JOY &amp; PEACE: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lvl="1" marL="685799" indent="-457199" algn="l">
              <a:spcBef>
                <a:spcPts val="1400"/>
              </a:spcBef>
              <a:buSzPct val="74000"/>
              <a:buBlip>
                <a:blip r:embed="rId3"/>
              </a:buBlip>
              <a:defRPr sz="4900">
                <a:solidFill>
                  <a:srgbClr val="B4B4B4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Regardless of our past - (our sins or what others have done to us)</a:t>
            </a:r>
          </a:p>
          <a:p>
            <a:pPr lvl="1" marL="685799" indent="-457199" algn="l">
              <a:spcBef>
                <a:spcPts val="1400"/>
              </a:spcBef>
              <a:buSzPct val="74000"/>
              <a:buBlip>
                <a:blip r:embed="rId3"/>
              </a:buBlip>
              <a:defRPr sz="4900">
                <a:solidFill>
                  <a:srgbClr val="B4B4B4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Regardless of our circumstances - (Our physical or material condition or how others are mistreating us)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3" r="0" b="7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88" name="Charts by Don McClain…" descr="Charts by Don McClain…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34433" y="6212922"/>
            <a:ext cx="13273666" cy="3482849"/>
          </a:xfrm>
          <a:prstGeom prst="rect">
            <a:avLst/>
          </a:prstGeom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</p:pic>
      <p:sp>
        <p:nvSpPr>
          <p:cNvPr id="289" name="Philippians — Joy No Matter What"/>
          <p:cNvSpPr txBox="1"/>
          <p:nvPr/>
        </p:nvSpPr>
        <p:spPr>
          <a:xfrm>
            <a:off x="294946" y="283664"/>
            <a:ext cx="12414908" cy="853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cap="all" sz="5100">
                <a:solidFill>
                  <a:srgbClr val="C0BD95"/>
                </a:solidFill>
                <a:effectLst>
                  <a:outerShdw sx="100000" sy="100000" kx="0" ky="0" algn="b" rotWithShape="0" blurRad="50800" dist="63500" dir="201276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Philippians </a:t>
            </a:r>
            <a:r>
              <a:rPr b="0">
                <a:solidFill>
                  <a:srgbClr val="78AAB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—</a:t>
            </a:r>
            <a:r>
              <a:rPr>
                <a:solidFill>
                  <a:srgbClr val="78AAB3"/>
                </a:solidFill>
              </a:rPr>
              <a:t> </a:t>
            </a:r>
            <a:r>
              <a:rPr b="0">
                <a:solidFill>
                  <a:srgbClr val="78AAB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Joy No Matter What</a:t>
            </a:r>
          </a:p>
        </p:txBody>
      </p:sp>
      <p:sp>
        <p:nvSpPr>
          <p:cNvPr id="290" name="“Conduct Worthy of The Gospel of Christ”"/>
          <p:cNvSpPr txBox="1"/>
          <p:nvPr/>
        </p:nvSpPr>
        <p:spPr>
          <a:xfrm>
            <a:off x="427913" y="1383106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“Conduct Worthy of The Gospel of Christ”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1 Thessalonians 2:4–12 (NKJV)…"/>
          <p:cNvSpPr txBox="1"/>
          <p:nvPr/>
        </p:nvSpPr>
        <p:spPr>
          <a:xfrm>
            <a:off x="357297" y="394293"/>
            <a:ext cx="12290206" cy="8204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66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 Thessalonians 2:4–12 (NKJV)</a:t>
            </a:r>
          </a:p>
          <a:p>
            <a:pPr defTabSz="457200">
              <a:spcBef>
                <a:spcPts val="800"/>
              </a:spcBef>
              <a:defRPr sz="51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4</a:t>
            </a:r>
            <a:r>
              <a:t> But as we have been approved by God to be entrusted with the gospel, even so we speak, not as pleasing men, but God who tests our hearts. </a:t>
            </a:r>
            <a:r>
              <a:rPr baseline="31999"/>
              <a:t>5</a:t>
            </a:r>
            <a:r>
              <a:t> For neither at any time did we use flattering words, as you know, nor a cloak for covetousness—God </a:t>
            </a:r>
            <a:r>
              <a:rPr i="1"/>
              <a:t>is</a:t>
            </a:r>
            <a:r>
              <a:t> witness. </a:t>
            </a:r>
            <a:r>
              <a:rPr baseline="31999"/>
              <a:t>6</a:t>
            </a:r>
            <a:r>
              <a:t> Nor did we seek glory from men, either from you or from others, when we might have made demands as apostles of Christ.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1 Thessalonians 2:4–12 (NKJV)…"/>
          <p:cNvSpPr txBox="1"/>
          <p:nvPr/>
        </p:nvSpPr>
        <p:spPr>
          <a:xfrm>
            <a:off x="357297" y="394293"/>
            <a:ext cx="12290206" cy="8724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66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 Thessalonians 2:4–12 (NKJV)</a:t>
            </a:r>
          </a:p>
          <a:p>
            <a:pPr defTabSz="457200">
              <a:spcBef>
                <a:spcPts val="800"/>
              </a:spcBef>
              <a:defRPr sz="49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7</a:t>
            </a:r>
            <a:r>
              <a:t> But we were gentle among you, just as a nursing </a:t>
            </a:r>
            <a:r>
              <a:rPr i="1"/>
              <a:t>mother</a:t>
            </a:r>
            <a:r>
              <a:t> cherishes her own children. </a:t>
            </a:r>
            <a:r>
              <a:rPr baseline="31999"/>
              <a:t>8</a:t>
            </a:r>
            <a:r>
              <a:t> So, affectionately longing for you, we were well pleased to impart to you not only the gospel of God, but also our own lives, because you had become dear to us. </a:t>
            </a:r>
            <a:r>
              <a:rPr baseline="31999"/>
              <a:t>9</a:t>
            </a:r>
            <a:r>
              <a:t> For you remember, brethren, our labor and toil; for laboring night and day, that we might not be a burden to any of you, we preached to you the gospel of God.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1 Thessalonians 2:4–12 (NKJV)…"/>
          <p:cNvSpPr txBox="1"/>
          <p:nvPr/>
        </p:nvSpPr>
        <p:spPr>
          <a:xfrm>
            <a:off x="357297" y="394293"/>
            <a:ext cx="12290206" cy="8890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66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1 Thessalonians 2:4–12 (NKJV)</a:t>
            </a:r>
          </a:p>
          <a:p>
            <a:pPr defTabSz="457200">
              <a:spcBef>
                <a:spcPts val="800"/>
              </a:spcBef>
              <a:defRPr sz="56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10</a:t>
            </a:r>
            <a:r>
              <a:t> You </a:t>
            </a:r>
            <a:r>
              <a:rPr i="1"/>
              <a:t>are</a:t>
            </a:r>
            <a:r>
              <a:t> witnesses, and God </a:t>
            </a:r>
            <a:r>
              <a:rPr i="1"/>
              <a:t>also,</a:t>
            </a:r>
            <a:r>
              <a:t> how devoutly and justly and blamelessly we behaved ourselves among you who believe; </a:t>
            </a:r>
            <a:r>
              <a:rPr baseline="31999"/>
              <a:t>11</a:t>
            </a:r>
            <a:r>
              <a:t> as you know how we exhorted, and comforted, and charged every one of you, as a father </a:t>
            </a:r>
            <a:r>
              <a:rPr i="1"/>
              <a:t>does</a:t>
            </a:r>
            <a:r>
              <a:t> his own children, </a:t>
            </a:r>
            <a:r>
              <a:rPr baseline="31999"/>
              <a:t>12</a:t>
            </a:r>
            <a:r>
              <a:t> that you would walk worthy of God who calls you into His own kingdom and glory.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3" r="0" b="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10" name="“Conduct Worthy of The Gospel of Christ”"/>
          <p:cNvSpPr txBox="1"/>
          <p:nvPr/>
        </p:nvSpPr>
        <p:spPr>
          <a:xfrm>
            <a:off x="427913" y="277944"/>
            <a:ext cx="12148974" cy="8128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“Conduct Worthy of The Gospel of Christ”</a:t>
            </a:r>
          </a:p>
        </p:txBody>
      </p:sp>
      <p:sp>
        <p:nvSpPr>
          <p:cNvPr id="211" name="We cannot control what happens to us, but we can control our response to what happens to us!…"/>
          <p:cNvSpPr txBox="1"/>
          <p:nvPr/>
        </p:nvSpPr>
        <p:spPr>
          <a:xfrm>
            <a:off x="355281" y="1615911"/>
            <a:ext cx="6930319" cy="7696201"/>
          </a:xfrm>
          <a:prstGeom prst="rect">
            <a:avLst/>
          </a:prstGeom>
          <a:solidFill>
            <a:srgbClr val="9A9671">
              <a:alpha val="63904"/>
            </a:srgbClr>
          </a:solid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We cannot control what happens to us, but we can control our response to what happens to us!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If we focus on the “BAD” we will lose sight of the “GOOD!”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50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God can use “BAD” things To accomplish “GOOD” things!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hilippians 1:21–30 (NKJV)…"/>
          <p:cNvSpPr txBox="1"/>
          <p:nvPr/>
        </p:nvSpPr>
        <p:spPr>
          <a:xfrm>
            <a:off x="357297" y="394293"/>
            <a:ext cx="12290206" cy="9105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Philippians 1:21–30 (NKJV)</a:t>
            </a:r>
          </a:p>
          <a:p>
            <a:pPr defTabSz="457200">
              <a:spcBef>
                <a:spcPts val="800"/>
              </a:spcBef>
              <a:defRPr sz="57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21</a:t>
            </a:r>
            <a:r>
              <a:t> For to me, to live </a:t>
            </a:r>
            <a:r>
              <a:rPr i="1"/>
              <a:t>is</a:t>
            </a:r>
            <a:r>
              <a:t> Christ, and to die </a:t>
            </a:r>
            <a:r>
              <a:rPr i="1"/>
              <a:t>is</a:t>
            </a:r>
            <a:r>
              <a:t> gain. </a:t>
            </a:r>
            <a:r>
              <a:rPr baseline="31999"/>
              <a:t>22</a:t>
            </a:r>
            <a:r>
              <a:t> But if </a:t>
            </a:r>
            <a:r>
              <a:rPr i="1"/>
              <a:t>I</a:t>
            </a:r>
            <a:r>
              <a:t> live on in the flesh, this </a:t>
            </a:r>
            <a:r>
              <a:rPr i="1"/>
              <a:t>will mean</a:t>
            </a:r>
            <a:r>
              <a:t> fruit from </a:t>
            </a:r>
            <a:r>
              <a:rPr i="1"/>
              <a:t>my</a:t>
            </a:r>
            <a:r>
              <a:t> labor; yet what I shall choose I cannot tell. </a:t>
            </a:r>
            <a:r>
              <a:rPr baseline="31999"/>
              <a:t>23</a:t>
            </a:r>
            <a:r>
              <a:t> For I am hard-pressed between the two, having a desire to depart and be with Christ, </a:t>
            </a:r>
            <a:r>
              <a:rPr i="1"/>
              <a:t>which is</a:t>
            </a:r>
            <a:r>
              <a:t> far better. </a:t>
            </a:r>
            <a:r>
              <a:rPr baseline="31999"/>
              <a:t>24</a:t>
            </a:r>
            <a:r>
              <a:t> Nevertheless to remain in the flesh </a:t>
            </a:r>
            <a:r>
              <a:rPr i="1"/>
              <a:t>is</a:t>
            </a:r>
            <a:r>
              <a:t> more needful for you.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hilippians 1:21–30 (NKJV)…"/>
          <p:cNvSpPr txBox="1"/>
          <p:nvPr/>
        </p:nvSpPr>
        <p:spPr>
          <a:xfrm>
            <a:off x="357297" y="394293"/>
            <a:ext cx="12290206" cy="8267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Philippians 1:21–30 (NKJV)</a:t>
            </a:r>
          </a:p>
          <a:p>
            <a:pPr defTabSz="457200">
              <a:spcBef>
                <a:spcPts val="800"/>
              </a:spcBef>
              <a:defRPr sz="65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25</a:t>
            </a:r>
            <a:r>
              <a:t> And being confident of this, I know that I shall remain and continue with you all for your progress and joy of faith, </a:t>
            </a:r>
            <a:r>
              <a:rPr baseline="31999"/>
              <a:t>26</a:t>
            </a:r>
            <a:r>
              <a:t> that your rejoicing for me may be more abundant in Jesus Christ by my coming to you again.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hilippians 1:21–30 (NKJV)…"/>
          <p:cNvSpPr txBox="1"/>
          <p:nvPr/>
        </p:nvSpPr>
        <p:spPr>
          <a:xfrm>
            <a:off x="357297" y="394293"/>
            <a:ext cx="12290206" cy="864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Philippians 1:21–30 (NKJV)</a:t>
            </a:r>
          </a:p>
          <a:p>
            <a:pPr defTabSz="457200">
              <a:spcBef>
                <a:spcPts val="800"/>
              </a:spcBef>
              <a:defRPr sz="5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27</a:t>
            </a:r>
            <a:r>
              <a:t> Only let your conduct be worthy of the gospel of Christ, so that whether I come and see you or am absent, I may hear of your affairs, that you stand fast in one spirit, with one mind striving together for the faith of the gospel, </a:t>
            </a:r>
            <a:r>
              <a:rPr baseline="31999"/>
              <a:t>28</a:t>
            </a:r>
            <a:r>
              <a:t> and not in any way terrified by your adversaries, which is to them a proof of perdition, but to you of salvation, and that from God.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hilippians 1:21–30 (NKJV)…"/>
          <p:cNvSpPr txBox="1"/>
          <p:nvPr/>
        </p:nvSpPr>
        <p:spPr>
          <a:xfrm>
            <a:off x="357297" y="394293"/>
            <a:ext cx="12290206" cy="924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Philippians 1:21–30 (NKJV)</a:t>
            </a:r>
          </a:p>
          <a:p>
            <a:pPr defTabSz="457200">
              <a:spcBef>
                <a:spcPts val="800"/>
              </a:spcBef>
              <a:defRPr sz="74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29</a:t>
            </a:r>
            <a:r>
              <a:t> For to you it has been granted on behalf of Christ, not only to believe in Him, but also to suffer for His sake, </a:t>
            </a:r>
            <a:r>
              <a:rPr baseline="31999"/>
              <a:t>30</a:t>
            </a:r>
            <a:r>
              <a:t> having the same conflict which you saw in me and now hear </a:t>
            </a:r>
            <a:r>
              <a:rPr i="1"/>
              <a:t>is</a:t>
            </a:r>
            <a:r>
              <a:t> in me.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“Conduct Worthy of The Gospel of Christ”"/>
          <p:cNvSpPr txBox="1"/>
          <p:nvPr/>
        </p:nvSpPr>
        <p:spPr>
          <a:xfrm>
            <a:off x="932051" y="162829"/>
            <a:ext cx="1114069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“Conduct Worthy of The Gospel of Christ”</a:t>
            </a:r>
          </a:p>
        </p:txBody>
      </p:sp>
      <p:sp>
        <p:nvSpPr>
          <p:cNvPr id="222" name="Christ magnified in life or death (19-23)"/>
          <p:cNvSpPr txBox="1"/>
          <p:nvPr/>
        </p:nvSpPr>
        <p:spPr>
          <a:xfrm>
            <a:off x="427913" y="1206649"/>
            <a:ext cx="12148974" cy="7620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46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Christ magnified in life or death (19-23)</a:t>
            </a:r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Paul’s whole purpose in life, regardless of circumstance, was to serve Christ — (3:7-9; Col. 2:1; 3:1-4; Gal 2:20; 1 Pet 4:2.)…"/>
          <p:cNvSpPr txBox="1"/>
          <p:nvPr/>
        </p:nvSpPr>
        <p:spPr>
          <a:xfrm>
            <a:off x="7260288" y="2471925"/>
            <a:ext cx="5393844" cy="670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6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Paul’s whole purpose in life, regardless of circumstance, was to serve Christ — (3:7-9; Col. 2:1; 3:1-4; Gal 2:20; 1 Pet 4:2.)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6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Living in this world meant more labor and more fruit — (vs. 24; 1 Cor.  3:5-14)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6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If Paul had a choice between magnifying Jesus in Life or in death - which would he choose? </a:t>
            </a:r>
          </a:p>
        </p:txBody>
      </p:sp>
      <p:sp>
        <p:nvSpPr>
          <p:cNvPr id="225" name="Philippians 1:21–23 (NKJV)…"/>
          <p:cNvSpPr txBox="1"/>
          <p:nvPr/>
        </p:nvSpPr>
        <p:spPr>
          <a:xfrm>
            <a:off x="484324" y="4404985"/>
            <a:ext cx="6476879" cy="4902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1:21–23 (NKJV)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21</a:t>
            </a:r>
            <a:r>
              <a:t> For to me, to live </a:t>
            </a:r>
            <a:r>
              <a:rPr i="1"/>
              <a:t>is</a:t>
            </a:r>
            <a:r>
              <a:t> Christ, and to die </a:t>
            </a:r>
            <a:r>
              <a:rPr i="1"/>
              <a:t>is</a:t>
            </a:r>
            <a:r>
              <a:t> gain. </a:t>
            </a:r>
            <a:r>
              <a:rPr baseline="31999"/>
              <a:t>22</a:t>
            </a:r>
            <a:r>
              <a:t> But if </a:t>
            </a:r>
            <a:r>
              <a:rPr i="1"/>
              <a:t>I</a:t>
            </a:r>
            <a:r>
              <a:t> live on in the flesh, this </a:t>
            </a:r>
            <a:r>
              <a:rPr i="1"/>
              <a:t>will mean</a:t>
            </a:r>
            <a:r>
              <a:t> fruit from </a:t>
            </a:r>
            <a:r>
              <a:rPr i="1"/>
              <a:t>my</a:t>
            </a:r>
            <a:r>
              <a:t> labor; yet what I shall choose I cannot tell. </a:t>
            </a:r>
            <a:r>
              <a:rPr baseline="31999"/>
              <a:t>23</a:t>
            </a:r>
            <a:r>
              <a:t> For I am hard-pressed between the two, having a desire to depart and be with Christ, </a:t>
            </a:r>
            <a:r>
              <a:rPr i="1"/>
              <a:t>which is</a:t>
            </a:r>
            <a:r>
              <a:t> far better.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“Conduct Worthy of The Gospel of Christ”"/>
          <p:cNvSpPr txBox="1"/>
          <p:nvPr/>
        </p:nvSpPr>
        <p:spPr>
          <a:xfrm>
            <a:off x="932051" y="162829"/>
            <a:ext cx="1114069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“Conduct Worthy of The Gospel of Christ”</a:t>
            </a:r>
          </a:p>
        </p:txBody>
      </p:sp>
      <p:sp>
        <p:nvSpPr>
          <p:cNvPr id="228" name="Brethren’s well being in mind (24-26)"/>
          <p:cNvSpPr txBox="1"/>
          <p:nvPr/>
        </p:nvSpPr>
        <p:spPr>
          <a:xfrm>
            <a:off x="427913" y="1206649"/>
            <a:ext cx="12148974" cy="7620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46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Brethren’s well being in mind (24-26)</a:t>
            </a:r>
          </a:p>
        </p:txBody>
      </p:sp>
      <p:pic>
        <p:nvPicPr>
          <p:cNvPr id="22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Paul’s selfless attitude is revealed here by his placing his friends’ needs above his own desires. — (2:1-4)…"/>
          <p:cNvSpPr txBox="1"/>
          <p:nvPr/>
        </p:nvSpPr>
        <p:spPr>
          <a:xfrm>
            <a:off x="7260288" y="2471925"/>
            <a:ext cx="5393844" cy="689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Paul’s selfless attitude is revealed here by his placing his friends’ needs above his own desires. — (2:1-4)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Paul knew that if the Lord allowed him to continue in the flesh, he would be of great benefit to the church — (Acts 20:29-31)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5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Paul’s return would be a cause of great rejoicing - but mostly a source of edification.</a:t>
            </a:r>
          </a:p>
        </p:txBody>
      </p:sp>
      <p:sp>
        <p:nvSpPr>
          <p:cNvPr id="231" name="Philippians 1:24–26 (NKJV)…"/>
          <p:cNvSpPr txBox="1"/>
          <p:nvPr/>
        </p:nvSpPr>
        <p:spPr>
          <a:xfrm>
            <a:off x="484324" y="3907662"/>
            <a:ext cx="6476879" cy="543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1:24–26 (NKJV)</a:t>
            </a:r>
          </a:p>
          <a:p>
            <a:pPr defTabSz="457200">
              <a:defRPr sz="35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24</a:t>
            </a:r>
            <a:r>
              <a:t> Nevertheless to remain in the flesh </a:t>
            </a:r>
            <a:r>
              <a:rPr i="1"/>
              <a:t>is</a:t>
            </a:r>
            <a:r>
              <a:t> more needful for you. </a:t>
            </a:r>
            <a:r>
              <a:rPr baseline="31999"/>
              <a:t>25</a:t>
            </a:r>
            <a:r>
              <a:t> And being confident of this, I know that I shall remain and continue with you all for your progress and joy of faith, </a:t>
            </a:r>
            <a:r>
              <a:rPr baseline="31999"/>
              <a:t>26</a:t>
            </a:r>
            <a:r>
              <a:t> that your rejoicing for me may be more abundant in Jesus Christ by my coming to you again.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0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C000EB"/>
      </a:dk1>
      <a:lt1>
        <a:srgbClr val="EBEBEB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