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ph type="sldImg"/>
          </p:nvPr>
        </p:nvSpPr>
        <p:spPr>
          <a:xfrm>
            <a:off x="1143000" y="685800"/>
            <a:ext cx="4572000" cy="3429000"/>
          </a:xfrm>
          <a:prstGeom prst="rect">
            <a:avLst/>
          </a:prstGeom>
        </p:spPr>
        <p:txBody>
          <a:bodyPr/>
          <a:lstStyle/>
          <a:p>
            <a:pPr/>
          </a:p>
        </p:txBody>
      </p:sp>
      <p:sp>
        <p:nvSpPr>
          <p:cNvPr id="228" name="Shape 2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tif"/><Relationship Id="rId4"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31"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132"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133" name="Don McClain"/>
          <p:cNvSpPr/>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134" name="W. 65th St church of Christ - 9/16/2007"/>
          <p:cNvSpPr/>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135" name="300_HQ_Stunning_Wallpapers-5.jpg_elephant-bleu-2560x1600.tiff" descr="300_HQ_Stunning_Wallpapers-5.jpg_elephant-bleu-2560x1600.tiff"/>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136" name="Slide Number"/>
          <p:cNvSpPr txBox="1"/>
          <p:nvPr>
            <p:ph type="sldNum" sz="quarter" idx="2"/>
          </p:nvPr>
        </p:nvSpPr>
        <p:spPr>
          <a:xfrm>
            <a:off x="12606932" y="499070"/>
            <a:ext cx="397868" cy="377231"/>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Brown_Leather_Texture_by_MaxDaten.tiff" descr="Brown_Leather_Texture_by_MaxDaten.tiff"/>
          <p:cNvPicPr>
            <a:picLocks noChangeAspect="0"/>
          </p:cNvPicPr>
          <p:nvPr/>
        </p:nvPicPr>
        <p:blipFill>
          <a:blip r:embed="rId3">
            <a:extLst/>
          </a:blip>
          <a:stretch>
            <a:fillRect/>
          </a:stretch>
        </p:blipFill>
        <p:spPr>
          <a:xfrm>
            <a:off x="-5647" y="10514"/>
            <a:ext cx="13030201" cy="9766301"/>
          </a:xfrm>
          <a:prstGeom prst="rect">
            <a:avLst/>
          </a:prstGeom>
          <a:ln w="12700">
            <a:miter lim="400000"/>
          </a:ln>
        </p:spPr>
      </p:pic>
      <p:sp>
        <p:nvSpPr>
          <p:cNvPr id="144"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45"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3" name="Title Text"/>
          <p:cNvSpPr txBox="1"/>
          <p:nvPr>
            <p:ph type="title"/>
          </p:nvPr>
        </p:nvSpPr>
        <p:spPr>
          <a:xfrm>
            <a:off x="1270000" y="254000"/>
            <a:ext cx="10464800" cy="2438400"/>
          </a:xfrm>
          <a:prstGeom prst="rect">
            <a:avLst/>
          </a:prstGeom>
        </p:spPr>
        <p:txBody>
          <a:bodyPr>
            <a:noAutofit/>
          </a:bodyPr>
          <a:lstStyle>
            <a:lvl1pPr>
              <a:defRPr cap="none" sz="8400">
                <a:solidFill>
                  <a:srgbClr val="FFFFFF"/>
                </a:solidFill>
                <a:latin typeface="Gill Sans"/>
                <a:ea typeface="Gill Sans"/>
                <a:cs typeface="Gill Sans"/>
                <a:sym typeface="Gill Sans"/>
              </a:defRPr>
            </a:lvl1pPr>
          </a:lstStyle>
          <a:p>
            <a:pPr/>
            <a:r>
              <a:t>Title Text</a:t>
            </a:r>
          </a:p>
        </p:txBody>
      </p:sp>
      <p:sp>
        <p:nvSpPr>
          <p:cNvPr id="154"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6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6"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8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6"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9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0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tif"/><Relationship Id="rId4"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tif"/><Relationship Id="rId4"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2.tif"/><Relationship Id="rId4"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 Id="rId4"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tif"/><Relationship Id="rId3" Type="http://schemas.openxmlformats.org/officeDocument/2006/relationships/image" Target="../media/image3.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5.tif"/><Relationship Id="rId4"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5.tif"/><Relationship Id="rId4" Type="http://schemas.openxmlformats.org/officeDocument/2006/relationships/image" Target="../media/image23.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8.tif"/><Relationship Id="rId4" Type="http://schemas.openxmlformats.org/officeDocument/2006/relationships/image" Target="../media/image3.tif"/><Relationship Id="rId5"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3.tif"/><Relationship Id="rId4" Type="http://schemas.openxmlformats.org/officeDocument/2006/relationships/image" Target="../media/image10.png"/><Relationship Id="rId5" Type="http://schemas.openxmlformats.org/officeDocument/2006/relationships/image" Target="../media/image9.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tif"/><Relationship Id="rId3" Type="http://schemas.openxmlformats.org/officeDocument/2006/relationships/image" Target="../media/image12.png"/><Relationship Id="rId4" Type="http://schemas.openxmlformats.org/officeDocument/2006/relationships/image" Target="../media/image3.tif"/><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Image" descr="Image"/>
          <p:cNvPicPr>
            <a:picLocks noChangeAspect="0"/>
          </p:cNvPicPr>
          <p:nvPr/>
        </p:nvPicPr>
        <p:blipFill>
          <a:blip r:embed="rId2">
            <a:extLst/>
          </a:blip>
          <a:srcRect l="0" t="0" r="0" b="94097"/>
          <a:stretch>
            <a:fillRect/>
          </a:stretch>
        </p:blipFill>
        <p:spPr>
          <a:xfrm>
            <a:off x="-1" y="34518"/>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31" name="Image" descr="Image"/>
          <p:cNvPicPr>
            <a:picLocks noChangeAspect="0"/>
          </p:cNvPicPr>
          <p:nvPr/>
        </p:nvPicPr>
        <p:blipFill>
          <a:blip r:embed="rId2">
            <a:extLst/>
          </a:blip>
          <a:srcRect l="0" t="36312" r="0" b="36312"/>
          <a:stretch>
            <a:fillRect/>
          </a:stretch>
        </p:blipFill>
        <p:spPr>
          <a:xfrm>
            <a:off x="-1" y="9102382"/>
            <a:ext cx="13004801" cy="640398"/>
          </a:xfrm>
          <a:prstGeom prst="rect">
            <a:avLst/>
          </a:prstGeom>
          <a:ln w="12700">
            <a:miter lim="400000"/>
          </a:ln>
          <a:effectLst>
            <a:outerShdw sx="100000" sy="100000" kx="0" ky="0" algn="b" rotWithShape="0" blurRad="152400" dist="92376" dir="15985748">
              <a:srgbClr val="000000">
                <a:alpha val="99822"/>
              </a:srgbClr>
            </a:outerShdw>
          </a:effectLst>
        </p:spPr>
      </p:pic>
      <p:pic>
        <p:nvPicPr>
          <p:cNvPr id="232" name="Image" descr="Image"/>
          <p:cNvPicPr>
            <a:picLocks noChangeAspect="0"/>
          </p:cNvPicPr>
          <p:nvPr/>
        </p:nvPicPr>
        <p:blipFill>
          <a:blip r:embed="rId2">
            <a:extLst/>
          </a:blip>
          <a:srcRect l="0" t="0" r="0" b="94097"/>
          <a:stretch>
            <a:fillRect/>
          </a:stretch>
        </p:blipFill>
        <p:spPr>
          <a:xfrm>
            <a:off x="0" y="1931842"/>
            <a:ext cx="13004801" cy="249965"/>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33" name="Image" descr="Image"/>
          <p:cNvPicPr>
            <a:picLocks noChangeAspect="0"/>
          </p:cNvPicPr>
          <p:nvPr/>
        </p:nvPicPr>
        <p:blipFill>
          <a:blip r:embed="rId3">
            <a:extLst/>
          </a:blip>
          <a:stretch>
            <a:fillRect/>
          </a:stretch>
        </p:blipFill>
        <p:spPr>
          <a:xfrm>
            <a:off x="2974106" y="526943"/>
            <a:ext cx="6877857" cy="1281938"/>
          </a:xfrm>
          <a:prstGeom prst="rect">
            <a:avLst/>
          </a:prstGeom>
          <a:ln w="12700">
            <a:miter lim="400000"/>
          </a:ln>
          <a:effectLst>
            <a:outerShdw sx="100000" sy="100000" kx="0" ky="0" algn="b" rotWithShape="0" blurRad="50800" dist="25400" dir="5400000">
              <a:srgbClr val="000000">
                <a:alpha val="50000"/>
              </a:srgbClr>
            </a:outerShdw>
          </a:effectLst>
        </p:spPr>
      </p:pic>
      <p:pic>
        <p:nvPicPr>
          <p:cNvPr id="234" name="Image" descr="Image"/>
          <p:cNvPicPr>
            <a:picLocks noChangeAspect="0"/>
          </p:cNvPicPr>
          <p:nvPr/>
        </p:nvPicPr>
        <p:blipFill>
          <a:blip r:embed="rId4">
            <a:extLst/>
          </a:blip>
          <a:stretch>
            <a:fillRect/>
          </a:stretch>
        </p:blipFill>
        <p:spPr>
          <a:xfrm>
            <a:off x="242193" y="3928123"/>
            <a:ext cx="12520414" cy="1762608"/>
          </a:xfrm>
          <a:prstGeom prst="rect">
            <a:avLst/>
          </a:prstGeom>
          <a:ln w="12700">
            <a:miter lim="400000"/>
          </a:ln>
          <a:effectLst>
            <a:outerShdw sx="100000" sy="100000" kx="0" ky="0" algn="b" rotWithShape="0" blurRad="139700" dist="90169" dir="5400000">
              <a:srgbClr val="000000">
                <a:alpha val="97093"/>
              </a:srgbClr>
            </a:outerShdw>
          </a:effectLst>
        </p:spPr>
      </p:pic>
      <p:sp>
        <p:nvSpPr>
          <p:cNvPr id="235" name="Facing The"/>
          <p:cNvSpPr txBox="1"/>
          <p:nvPr/>
        </p:nvSpPr>
        <p:spPr>
          <a:xfrm>
            <a:off x="2792153" y="2172818"/>
            <a:ext cx="7241762" cy="1698490"/>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600">
                <a:solidFill>
                  <a:srgbClr val="808785"/>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36" name="Image" descr="Image"/>
          <p:cNvPicPr>
            <a:picLocks noChangeAspect="1"/>
          </p:cNvPicPr>
          <p:nvPr/>
        </p:nvPicPr>
        <p:blipFill>
          <a:blip r:embed="rId5">
            <a:extLst/>
          </a:blip>
          <a:srcRect l="750" t="750" r="752" b="752"/>
          <a:stretch>
            <a:fillRect/>
          </a:stretch>
        </p:blipFill>
        <p:spPr>
          <a:xfrm>
            <a:off x="11139596"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37" name="PRIDE / SELFISHNESS"/>
          <p:cNvSpPr/>
          <p:nvPr/>
        </p:nvSpPr>
        <p:spPr>
          <a:xfrm>
            <a:off x="2809367" y="7136633"/>
            <a:ext cx="2305234"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38" name="ERROR / DIVISION"/>
          <p:cNvSpPr/>
          <p:nvPr/>
        </p:nvSpPr>
        <p:spPr>
          <a:xfrm>
            <a:off x="5260417" y="7136633"/>
            <a:ext cx="2305235"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39" name="APATHY / COMPROMISE"/>
          <p:cNvSpPr/>
          <p:nvPr/>
        </p:nvSpPr>
        <p:spPr>
          <a:xfrm>
            <a:off x="10162519" y="7136633"/>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300"/>
              <a:t>COMPROMISE</a:t>
            </a:r>
          </a:p>
        </p:txBody>
      </p:sp>
      <p:sp>
        <p:nvSpPr>
          <p:cNvPr id="240" name="THE WORLD"/>
          <p:cNvSpPr/>
          <p:nvPr/>
        </p:nvSpPr>
        <p:spPr>
          <a:xfrm>
            <a:off x="358316" y="7136633"/>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41" name="STUFF / MATERIALISM"/>
          <p:cNvSpPr/>
          <p:nvPr/>
        </p:nvSpPr>
        <p:spPr>
          <a:xfrm>
            <a:off x="7711468" y="7136633"/>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pic>
        <p:nvPicPr>
          <p:cNvPr id="242" name="Image" descr="Image"/>
          <p:cNvPicPr>
            <a:picLocks noChangeAspect="1"/>
          </p:cNvPicPr>
          <p:nvPr/>
        </p:nvPicPr>
        <p:blipFill>
          <a:blip r:embed="rId5">
            <a:extLst/>
          </a:blip>
          <a:srcRect l="750" t="750" r="752" b="752"/>
          <a:stretch>
            <a:fillRect/>
          </a:stretch>
        </p:blipFill>
        <p:spPr>
          <a:xfrm>
            <a:off x="97125" y="288779"/>
            <a:ext cx="1768079" cy="1768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10642" y="0"/>
                  <a:pt x="10157" y="468"/>
                  <a:pt x="5314" y="5314"/>
                </a:cubicBezTo>
                <a:cubicBezTo>
                  <a:pt x="505" y="10126"/>
                  <a:pt x="0" y="10645"/>
                  <a:pt x="0" y="10802"/>
                </a:cubicBezTo>
                <a:cubicBezTo>
                  <a:pt x="0" y="10960"/>
                  <a:pt x="500" y="11482"/>
                  <a:pt x="5309" y="16291"/>
                </a:cubicBezTo>
                <a:cubicBezTo>
                  <a:pt x="10170" y="21151"/>
                  <a:pt x="10640" y="21600"/>
                  <a:pt x="10802" y="21600"/>
                </a:cubicBezTo>
                <a:cubicBezTo>
                  <a:pt x="10965" y="21600"/>
                  <a:pt x="11430" y="21151"/>
                  <a:pt x="16291" y="16291"/>
                </a:cubicBezTo>
                <a:cubicBezTo>
                  <a:pt x="21155" y="11427"/>
                  <a:pt x="21600" y="10965"/>
                  <a:pt x="21600" y="10802"/>
                </a:cubicBezTo>
                <a:cubicBezTo>
                  <a:pt x="21600" y="10639"/>
                  <a:pt x="21155" y="10173"/>
                  <a:pt x="16291" y="5309"/>
                </a:cubicBezTo>
                <a:cubicBezTo>
                  <a:pt x="11449" y="468"/>
                  <a:pt x="10963" y="0"/>
                  <a:pt x="10802"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43" name="THE DANGER OF FORMALISM"/>
          <p:cNvSpPr txBox="1"/>
          <p:nvPr/>
        </p:nvSpPr>
        <p:spPr>
          <a:xfrm>
            <a:off x="1621476" y="5962885"/>
            <a:ext cx="9583117"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07" name="Image"/>
          <p:cNvGrpSpPr/>
          <p:nvPr/>
        </p:nvGrpSpPr>
        <p:grpSpPr>
          <a:xfrm>
            <a:off x="198160" y="2633545"/>
            <a:ext cx="6198058" cy="7119650"/>
            <a:chOff x="0" y="0"/>
            <a:chExt cx="6198056" cy="7119648"/>
          </a:xfrm>
        </p:grpSpPr>
        <p:pic>
          <p:nvPicPr>
            <p:cNvPr id="306" name="Image" descr="Image"/>
            <p:cNvPicPr>
              <a:picLocks noChangeAspect="1"/>
            </p:cNvPicPr>
            <p:nvPr/>
          </p:nvPicPr>
          <p:blipFill>
            <a:blip r:embed="rId2">
              <a:extLst/>
            </a:blip>
            <a:stretch>
              <a:fillRect/>
            </a:stretch>
          </p:blipFill>
          <p:spPr>
            <a:xfrm>
              <a:off x="215900" y="139700"/>
              <a:ext cx="5766257" cy="6560849"/>
            </a:xfrm>
            <a:prstGeom prst="rect">
              <a:avLst/>
            </a:prstGeom>
            <a:ln>
              <a:noFill/>
            </a:ln>
            <a:effectLst/>
          </p:spPr>
        </p:pic>
        <p:pic>
          <p:nvPicPr>
            <p:cNvPr id="305" name="Image" descr="Image"/>
            <p:cNvPicPr>
              <a:picLocks noChangeAspect="0"/>
            </p:cNvPicPr>
            <p:nvPr/>
          </p:nvPicPr>
          <p:blipFill>
            <a:blip r:embed="rId3">
              <a:extLst/>
            </a:blip>
            <a:stretch>
              <a:fillRect/>
            </a:stretch>
          </p:blipFill>
          <p:spPr>
            <a:xfrm>
              <a:off x="0" y="0"/>
              <a:ext cx="6198057" cy="7119649"/>
            </a:xfrm>
            <a:prstGeom prst="rect">
              <a:avLst/>
            </a:prstGeom>
            <a:effectLst/>
          </p:spPr>
        </p:pic>
      </p:grpSp>
      <p:pic>
        <p:nvPicPr>
          <p:cNvPr id="30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1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11"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12" name="Please do not throw me out with the bathwater …" descr="Please do not throw me out with the bathwater …"/>
          <p:cNvPicPr>
            <a:picLocks noChangeAspect="0"/>
          </p:cNvPicPr>
          <p:nvPr/>
        </p:nvPicPr>
        <p:blipFill>
          <a:blip r:embed="rId5">
            <a:extLst/>
          </a:blip>
          <a:stretch>
            <a:fillRect/>
          </a:stretch>
        </p:blipFill>
        <p:spPr>
          <a:xfrm>
            <a:off x="4119203" y="2296388"/>
            <a:ext cx="3759598" cy="2736096"/>
          </a:xfrm>
          <a:prstGeom prst="rect">
            <a:avLst/>
          </a:prstGeom>
          <a:effectLst>
            <a:outerShdw sx="100000" sy="100000" kx="0" ky="0" algn="b" rotWithShape="0" blurRad="152400" dist="76200" dir="2700000">
              <a:srgbClr val="000000"/>
            </a:outerShdw>
          </a:effectLst>
        </p:spPr>
      </p:pic>
      <p:sp>
        <p:nvSpPr>
          <p:cNvPr id="313" name="1 Corinthians 11:2 (NKJV)…"/>
          <p:cNvSpPr txBox="1"/>
          <p:nvPr/>
        </p:nvSpPr>
        <p:spPr>
          <a:xfrm>
            <a:off x="6547453" y="4381556"/>
            <a:ext cx="6294549" cy="4673601"/>
          </a:xfrm>
          <a:prstGeom prst="rect">
            <a:avLst/>
          </a:prstGeom>
          <a:ln w="12700">
            <a:miter lim="400000"/>
          </a:ln>
          <a:effectLst>
            <a:outerShdw sx="100000" sy="100000" kx="0" ky="0" algn="b" rotWithShape="0" blurRad="152400" dist="76200" dir="2700000">
              <a:srgbClr val="000000">
                <a:alpha val="24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Hoefler Text"/>
                <a:ea typeface="Hoefler Text"/>
                <a:cs typeface="Hoefler Text"/>
                <a:sym typeface="Hoefler Text"/>
              </a:defRPr>
            </a:pPr>
            <a:r>
              <a:t>1 Corinthians 11:2 (NKJV)</a:t>
            </a:r>
          </a:p>
          <a:p>
            <a:pPr defTabSz="457200">
              <a:defRPr sz="4200">
                <a:solidFill>
                  <a:srgbClr val="000000"/>
                </a:solidFill>
                <a:latin typeface="Hoefler Text"/>
                <a:ea typeface="Hoefler Text"/>
                <a:cs typeface="Hoefler Text"/>
                <a:sym typeface="Hoefler Text"/>
              </a:defRPr>
            </a:pPr>
            <a:r>
              <a:rPr baseline="31999"/>
              <a:t>2</a:t>
            </a:r>
            <a:r>
              <a:t> Now I praise you, brethren, that you remember me in all things and keep the traditions just as I delivered </a:t>
            </a:r>
            <a:r>
              <a:rPr i="1"/>
              <a:t>them</a:t>
            </a:r>
            <a:r>
              <a:t> to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7" name="Image"/>
          <p:cNvGrpSpPr/>
          <p:nvPr/>
        </p:nvGrpSpPr>
        <p:grpSpPr>
          <a:xfrm>
            <a:off x="198160" y="2633545"/>
            <a:ext cx="6198058" cy="7119650"/>
            <a:chOff x="0" y="0"/>
            <a:chExt cx="6198056" cy="7119648"/>
          </a:xfrm>
        </p:grpSpPr>
        <p:pic>
          <p:nvPicPr>
            <p:cNvPr id="316" name="Image" descr="Image"/>
            <p:cNvPicPr>
              <a:picLocks noChangeAspect="1"/>
            </p:cNvPicPr>
            <p:nvPr/>
          </p:nvPicPr>
          <p:blipFill>
            <a:blip r:embed="rId2">
              <a:extLst/>
            </a:blip>
            <a:stretch>
              <a:fillRect/>
            </a:stretch>
          </p:blipFill>
          <p:spPr>
            <a:xfrm>
              <a:off x="215900" y="139700"/>
              <a:ext cx="5766257" cy="6560849"/>
            </a:xfrm>
            <a:prstGeom prst="rect">
              <a:avLst/>
            </a:prstGeom>
            <a:ln>
              <a:noFill/>
            </a:ln>
            <a:effectLst/>
          </p:spPr>
        </p:pic>
        <p:pic>
          <p:nvPicPr>
            <p:cNvPr id="315" name="Image" descr="Image"/>
            <p:cNvPicPr>
              <a:picLocks noChangeAspect="0"/>
            </p:cNvPicPr>
            <p:nvPr/>
          </p:nvPicPr>
          <p:blipFill>
            <a:blip r:embed="rId3">
              <a:extLst/>
            </a:blip>
            <a:stretch>
              <a:fillRect/>
            </a:stretch>
          </p:blipFill>
          <p:spPr>
            <a:xfrm>
              <a:off x="0" y="0"/>
              <a:ext cx="6198057" cy="7119649"/>
            </a:xfrm>
            <a:prstGeom prst="rect">
              <a:avLst/>
            </a:prstGeom>
            <a:effectLst/>
          </p:spPr>
        </p:pic>
      </p:grpSp>
      <p:pic>
        <p:nvPicPr>
          <p:cNvPr id="31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1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21"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22" name="Please do not throw me out with the bathwater …" descr="Please do not throw me out with the bathwater …"/>
          <p:cNvPicPr>
            <a:picLocks noChangeAspect="0"/>
          </p:cNvPicPr>
          <p:nvPr/>
        </p:nvPicPr>
        <p:blipFill>
          <a:blip r:embed="rId5">
            <a:extLst/>
          </a:blip>
          <a:stretch>
            <a:fillRect/>
          </a:stretch>
        </p:blipFill>
        <p:spPr>
          <a:xfrm>
            <a:off x="4119203" y="2296388"/>
            <a:ext cx="3759598" cy="2736096"/>
          </a:xfrm>
          <a:prstGeom prst="rect">
            <a:avLst/>
          </a:prstGeom>
          <a:effectLst>
            <a:outerShdw sx="100000" sy="100000" kx="0" ky="0" algn="b" rotWithShape="0" blurRad="152400" dist="76200" dir="2700000">
              <a:srgbClr val="000000"/>
            </a:outerShdw>
          </a:effectLst>
        </p:spPr>
      </p:pic>
      <p:sp>
        <p:nvSpPr>
          <p:cNvPr id="323" name="2 Thessalonians 2:15 (NKJV)…"/>
          <p:cNvSpPr txBox="1"/>
          <p:nvPr/>
        </p:nvSpPr>
        <p:spPr>
          <a:xfrm>
            <a:off x="6547453" y="4381556"/>
            <a:ext cx="6294549" cy="4673601"/>
          </a:xfrm>
          <a:prstGeom prst="rect">
            <a:avLst/>
          </a:prstGeom>
          <a:ln w="12700">
            <a:miter lim="400000"/>
          </a:ln>
          <a:effectLst>
            <a:outerShdw sx="100000" sy="100000" kx="0" ky="0" algn="b" rotWithShape="0" blurRad="152400" dist="76200" dir="2700000">
              <a:srgbClr val="000000">
                <a:alpha val="24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Hoefler Text"/>
                <a:ea typeface="Hoefler Text"/>
                <a:cs typeface="Hoefler Text"/>
                <a:sym typeface="Hoefler Text"/>
              </a:defRPr>
            </a:pPr>
            <a:r>
              <a:t>2 Thessalonians 2:15 (NKJV)</a:t>
            </a:r>
          </a:p>
          <a:p>
            <a:pPr defTabSz="457200">
              <a:defRPr sz="4200">
                <a:solidFill>
                  <a:srgbClr val="000000"/>
                </a:solidFill>
                <a:latin typeface="Hoefler Text"/>
                <a:ea typeface="Hoefler Text"/>
                <a:cs typeface="Hoefler Text"/>
                <a:sym typeface="Hoefler Text"/>
              </a:defRPr>
            </a:pPr>
            <a:r>
              <a:rPr baseline="31999"/>
              <a:t>15</a:t>
            </a:r>
            <a:r>
              <a:t> Therefore, brethren, stand fast and hold the traditions which you were taught, whether by word or our epistle.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7" name="Image"/>
          <p:cNvGrpSpPr/>
          <p:nvPr/>
        </p:nvGrpSpPr>
        <p:grpSpPr>
          <a:xfrm>
            <a:off x="198160" y="2633545"/>
            <a:ext cx="6198058" cy="7119650"/>
            <a:chOff x="0" y="0"/>
            <a:chExt cx="6198056" cy="7119648"/>
          </a:xfrm>
        </p:grpSpPr>
        <p:pic>
          <p:nvPicPr>
            <p:cNvPr id="326" name="Image" descr="Image"/>
            <p:cNvPicPr>
              <a:picLocks noChangeAspect="1"/>
            </p:cNvPicPr>
            <p:nvPr/>
          </p:nvPicPr>
          <p:blipFill>
            <a:blip r:embed="rId2">
              <a:extLst/>
            </a:blip>
            <a:stretch>
              <a:fillRect/>
            </a:stretch>
          </p:blipFill>
          <p:spPr>
            <a:xfrm>
              <a:off x="215900" y="139700"/>
              <a:ext cx="5766257" cy="6560849"/>
            </a:xfrm>
            <a:prstGeom prst="rect">
              <a:avLst/>
            </a:prstGeom>
            <a:ln>
              <a:noFill/>
            </a:ln>
            <a:effectLst/>
          </p:spPr>
        </p:pic>
        <p:pic>
          <p:nvPicPr>
            <p:cNvPr id="325" name="Image" descr="Image"/>
            <p:cNvPicPr>
              <a:picLocks noChangeAspect="0"/>
            </p:cNvPicPr>
            <p:nvPr/>
          </p:nvPicPr>
          <p:blipFill>
            <a:blip r:embed="rId3">
              <a:extLst/>
            </a:blip>
            <a:stretch>
              <a:fillRect/>
            </a:stretch>
          </p:blipFill>
          <p:spPr>
            <a:xfrm>
              <a:off x="0" y="0"/>
              <a:ext cx="6198057" cy="7119649"/>
            </a:xfrm>
            <a:prstGeom prst="rect">
              <a:avLst/>
            </a:prstGeom>
            <a:effectLst/>
          </p:spPr>
        </p:pic>
      </p:grpSp>
      <p:pic>
        <p:nvPicPr>
          <p:cNvPr id="32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31"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32" name="Please do not throw me out with the bathwater …" descr="Please do not throw me out with the bathwater …"/>
          <p:cNvPicPr>
            <a:picLocks noChangeAspect="0"/>
          </p:cNvPicPr>
          <p:nvPr/>
        </p:nvPicPr>
        <p:blipFill>
          <a:blip r:embed="rId5">
            <a:extLst/>
          </a:blip>
          <a:stretch>
            <a:fillRect/>
          </a:stretch>
        </p:blipFill>
        <p:spPr>
          <a:xfrm>
            <a:off x="4119203" y="2296388"/>
            <a:ext cx="3759598" cy="2736096"/>
          </a:xfrm>
          <a:prstGeom prst="rect">
            <a:avLst/>
          </a:prstGeom>
          <a:effectLst>
            <a:outerShdw sx="100000" sy="100000" kx="0" ky="0" algn="b" rotWithShape="0" blurRad="152400" dist="76200" dir="2700000">
              <a:srgbClr val="000000"/>
            </a:outerShdw>
          </a:effectLst>
        </p:spPr>
      </p:pic>
      <p:sp>
        <p:nvSpPr>
          <p:cNvPr id="333" name="2 Thessalonians 3:6 (NKJV)…"/>
          <p:cNvSpPr txBox="1"/>
          <p:nvPr/>
        </p:nvSpPr>
        <p:spPr>
          <a:xfrm>
            <a:off x="6614114" y="4175390"/>
            <a:ext cx="6294549" cy="5359401"/>
          </a:xfrm>
          <a:prstGeom prst="rect">
            <a:avLst/>
          </a:prstGeom>
          <a:ln w="12700">
            <a:miter lim="400000"/>
          </a:ln>
          <a:effectLst>
            <a:outerShdw sx="100000" sy="100000" kx="0" ky="0" algn="b" rotWithShape="0" blurRad="152400" dist="76200" dir="2700000">
              <a:srgbClr val="000000">
                <a:alpha val="24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Hoefler Text"/>
                <a:ea typeface="Hoefler Text"/>
                <a:cs typeface="Hoefler Text"/>
                <a:sym typeface="Hoefler Text"/>
              </a:defRPr>
            </a:pPr>
            <a:r>
              <a:t>2 Thessalonians 3:6 (NKJV)</a:t>
            </a:r>
          </a:p>
          <a:p>
            <a:pPr defTabSz="457200">
              <a:defRPr sz="3800">
                <a:solidFill>
                  <a:srgbClr val="000000"/>
                </a:solidFill>
                <a:latin typeface="Hoefler Text"/>
                <a:ea typeface="Hoefler Text"/>
                <a:cs typeface="Hoefler Text"/>
                <a:sym typeface="Hoefler Text"/>
              </a:defRPr>
            </a:pPr>
            <a:r>
              <a:rPr baseline="31999"/>
              <a:t>6</a:t>
            </a:r>
            <a:r>
              <a:t> But we command you, brethren, in the name of our Lord Jesus Christ, that you withdraw from every brother who walks disorderly and not according to the tradition which he received from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3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7"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38"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39" name="On One Hand…" descr="On One Hand…"/>
          <p:cNvPicPr>
            <a:picLocks noChangeAspect="0"/>
          </p:cNvPicPr>
          <p:nvPr/>
        </p:nvPicPr>
        <p:blipFill>
          <a:blip r:embed="rId3">
            <a:extLst/>
          </a:blip>
          <a:stretch>
            <a:fillRect/>
          </a:stretch>
        </p:blipFill>
        <p:spPr>
          <a:xfrm>
            <a:off x="180318" y="2579624"/>
            <a:ext cx="4330531" cy="5194301"/>
          </a:xfrm>
          <a:prstGeom prst="rect">
            <a:avLst/>
          </a:prstGeom>
          <a:effectLst>
            <a:outerShdw sx="100000" sy="100000" kx="0" ky="0" algn="b" rotWithShape="0" blurRad="127000" dist="70411" dir="1906543">
              <a:srgbClr val="000000"/>
            </a:outerShdw>
          </a:effectLst>
        </p:spPr>
      </p:pic>
      <p:pic>
        <p:nvPicPr>
          <p:cNvPr id="340" name="On other Hand…" descr="On other Hand…"/>
          <p:cNvPicPr>
            <a:picLocks noChangeAspect="0"/>
          </p:cNvPicPr>
          <p:nvPr/>
        </p:nvPicPr>
        <p:blipFill>
          <a:blip r:embed="rId4">
            <a:extLst/>
          </a:blip>
          <a:stretch>
            <a:fillRect/>
          </a:stretch>
        </p:blipFill>
        <p:spPr>
          <a:xfrm>
            <a:off x="8739944" y="2641627"/>
            <a:ext cx="4026587" cy="5194301"/>
          </a:xfrm>
          <a:prstGeom prst="rect">
            <a:avLst/>
          </a:prstGeom>
          <a:effectLst>
            <a:outerShdw sx="100000" sy="100000" kx="0" ky="0" algn="b" rotWithShape="0" blurRad="127000" dist="70411" dir="1906543">
              <a:srgbClr val="000000"/>
            </a:outerShdw>
          </a:effectLst>
        </p:spPr>
      </p:pic>
      <p:pic>
        <p:nvPicPr>
          <p:cNvPr id="341" name="Image" descr="Image"/>
          <p:cNvPicPr>
            <a:picLocks noChangeAspect="1"/>
          </p:cNvPicPr>
          <p:nvPr/>
        </p:nvPicPr>
        <p:blipFill>
          <a:blip r:embed="rId5">
            <a:extLst/>
          </a:blip>
          <a:srcRect l="6102" t="2120" r="7265" b="0"/>
          <a:stretch>
            <a:fillRect/>
          </a:stretch>
        </p:blipFill>
        <p:spPr>
          <a:xfrm>
            <a:off x="1517218" y="2303068"/>
            <a:ext cx="9970365" cy="7467295"/>
          </a:xfrm>
          <a:custGeom>
            <a:avLst/>
            <a:gdLst/>
            <a:ahLst/>
            <a:cxnLst>
              <a:cxn ang="0">
                <a:pos x="wd2" y="hd2"/>
              </a:cxn>
              <a:cxn ang="5400000">
                <a:pos x="wd2" y="hd2"/>
              </a:cxn>
              <a:cxn ang="10800000">
                <a:pos x="wd2" y="hd2"/>
              </a:cxn>
              <a:cxn ang="16200000">
                <a:pos x="wd2" y="hd2"/>
              </a:cxn>
            </a:cxnLst>
            <a:rect l="0" t="0" r="r" b="b"/>
            <a:pathLst>
              <a:path w="21473" h="21585" fill="norm" stroke="1" extrusionOk="0">
                <a:moveTo>
                  <a:pt x="11641" y="8"/>
                </a:moveTo>
                <a:cubicBezTo>
                  <a:pt x="11542" y="31"/>
                  <a:pt x="11420" y="104"/>
                  <a:pt x="11203" y="242"/>
                </a:cubicBezTo>
                <a:cubicBezTo>
                  <a:pt x="10357" y="780"/>
                  <a:pt x="10182" y="1042"/>
                  <a:pt x="10000" y="2043"/>
                </a:cubicBezTo>
                <a:cubicBezTo>
                  <a:pt x="9938" y="2385"/>
                  <a:pt x="9875" y="2531"/>
                  <a:pt x="9795" y="2523"/>
                </a:cubicBezTo>
                <a:cubicBezTo>
                  <a:pt x="9720" y="2515"/>
                  <a:pt x="9689" y="2574"/>
                  <a:pt x="9706" y="2692"/>
                </a:cubicBezTo>
                <a:cubicBezTo>
                  <a:pt x="9720" y="2793"/>
                  <a:pt x="9701" y="2901"/>
                  <a:pt x="9663" y="2932"/>
                </a:cubicBezTo>
                <a:cubicBezTo>
                  <a:pt x="9562" y="3016"/>
                  <a:pt x="9579" y="3179"/>
                  <a:pt x="9686" y="3150"/>
                </a:cubicBezTo>
                <a:cubicBezTo>
                  <a:pt x="9752" y="3133"/>
                  <a:pt x="9771" y="3255"/>
                  <a:pt x="9755" y="3572"/>
                </a:cubicBezTo>
                <a:cubicBezTo>
                  <a:pt x="9738" y="3905"/>
                  <a:pt x="9770" y="4084"/>
                  <a:pt x="9881" y="4273"/>
                </a:cubicBezTo>
                <a:cubicBezTo>
                  <a:pt x="10025" y="4518"/>
                  <a:pt x="10026" y="4534"/>
                  <a:pt x="9898" y="4689"/>
                </a:cubicBezTo>
                <a:cubicBezTo>
                  <a:pt x="9825" y="4777"/>
                  <a:pt x="9737" y="4815"/>
                  <a:pt x="9701" y="4775"/>
                </a:cubicBezTo>
                <a:cubicBezTo>
                  <a:pt x="9665" y="4734"/>
                  <a:pt x="9680" y="4779"/>
                  <a:pt x="9734" y="4873"/>
                </a:cubicBezTo>
                <a:cubicBezTo>
                  <a:pt x="9788" y="4968"/>
                  <a:pt x="9877" y="5045"/>
                  <a:pt x="9932" y="5045"/>
                </a:cubicBezTo>
                <a:cubicBezTo>
                  <a:pt x="10072" y="5045"/>
                  <a:pt x="10160" y="5335"/>
                  <a:pt x="10141" y="5733"/>
                </a:cubicBezTo>
                <a:cubicBezTo>
                  <a:pt x="10121" y="6135"/>
                  <a:pt x="9808" y="6537"/>
                  <a:pt x="9339" y="6763"/>
                </a:cubicBezTo>
                <a:cubicBezTo>
                  <a:pt x="9176" y="6842"/>
                  <a:pt x="8550" y="7141"/>
                  <a:pt x="7949" y="7428"/>
                </a:cubicBezTo>
                <a:cubicBezTo>
                  <a:pt x="7028" y="7867"/>
                  <a:pt x="6844" y="7989"/>
                  <a:pt x="6785" y="8196"/>
                </a:cubicBezTo>
                <a:cubicBezTo>
                  <a:pt x="6721" y="8421"/>
                  <a:pt x="6591" y="10095"/>
                  <a:pt x="6431" y="12725"/>
                </a:cubicBezTo>
                <a:cubicBezTo>
                  <a:pt x="6320" y="14566"/>
                  <a:pt x="6296" y="14633"/>
                  <a:pt x="5591" y="15083"/>
                </a:cubicBezTo>
                <a:cubicBezTo>
                  <a:pt x="4908" y="15518"/>
                  <a:pt x="4375" y="15592"/>
                  <a:pt x="3406" y="15389"/>
                </a:cubicBezTo>
                <a:cubicBezTo>
                  <a:pt x="3080" y="15320"/>
                  <a:pt x="2924" y="15336"/>
                  <a:pt x="1617" y="15572"/>
                </a:cubicBezTo>
                <a:cubicBezTo>
                  <a:pt x="1032" y="15678"/>
                  <a:pt x="776" y="15851"/>
                  <a:pt x="878" y="16071"/>
                </a:cubicBezTo>
                <a:cubicBezTo>
                  <a:pt x="913" y="16148"/>
                  <a:pt x="1098" y="16176"/>
                  <a:pt x="1414" y="16154"/>
                </a:cubicBezTo>
                <a:cubicBezTo>
                  <a:pt x="1749" y="16131"/>
                  <a:pt x="1905" y="16158"/>
                  <a:pt x="1926" y="16242"/>
                </a:cubicBezTo>
                <a:cubicBezTo>
                  <a:pt x="1977" y="16449"/>
                  <a:pt x="1063" y="17559"/>
                  <a:pt x="623" y="17823"/>
                </a:cubicBezTo>
                <a:cubicBezTo>
                  <a:pt x="399" y="17958"/>
                  <a:pt x="162" y="18131"/>
                  <a:pt x="96" y="18208"/>
                </a:cubicBezTo>
                <a:cubicBezTo>
                  <a:pt x="-91" y="18423"/>
                  <a:pt x="8" y="18699"/>
                  <a:pt x="295" y="18762"/>
                </a:cubicBezTo>
                <a:cubicBezTo>
                  <a:pt x="582" y="18824"/>
                  <a:pt x="1505" y="18657"/>
                  <a:pt x="1610" y="18524"/>
                </a:cubicBezTo>
                <a:cubicBezTo>
                  <a:pt x="1648" y="18475"/>
                  <a:pt x="1741" y="18435"/>
                  <a:pt x="1815" y="18435"/>
                </a:cubicBezTo>
                <a:cubicBezTo>
                  <a:pt x="1889" y="18435"/>
                  <a:pt x="2139" y="18306"/>
                  <a:pt x="2372" y="18149"/>
                </a:cubicBezTo>
                <a:lnTo>
                  <a:pt x="2795" y="17862"/>
                </a:lnTo>
                <a:lnTo>
                  <a:pt x="3565" y="17999"/>
                </a:lnTo>
                <a:cubicBezTo>
                  <a:pt x="3989" y="18074"/>
                  <a:pt x="4510" y="18136"/>
                  <a:pt x="4724" y="18138"/>
                </a:cubicBezTo>
                <a:cubicBezTo>
                  <a:pt x="5253" y="18140"/>
                  <a:pt x="6140" y="17886"/>
                  <a:pt x="6762" y="17553"/>
                </a:cubicBezTo>
                <a:cubicBezTo>
                  <a:pt x="7045" y="17401"/>
                  <a:pt x="7302" y="17296"/>
                  <a:pt x="7332" y="17320"/>
                </a:cubicBezTo>
                <a:cubicBezTo>
                  <a:pt x="7451" y="17413"/>
                  <a:pt x="7377" y="18351"/>
                  <a:pt x="7174" y="19328"/>
                </a:cubicBezTo>
                <a:cubicBezTo>
                  <a:pt x="6968" y="20320"/>
                  <a:pt x="6799" y="21299"/>
                  <a:pt x="6799" y="21492"/>
                </a:cubicBezTo>
                <a:cubicBezTo>
                  <a:pt x="6799" y="21550"/>
                  <a:pt x="8352" y="21585"/>
                  <a:pt x="10886" y="21585"/>
                </a:cubicBezTo>
                <a:cubicBezTo>
                  <a:pt x="14743" y="21585"/>
                  <a:pt x="14971" y="21576"/>
                  <a:pt x="14937" y="21413"/>
                </a:cubicBezTo>
                <a:cubicBezTo>
                  <a:pt x="14917" y="21318"/>
                  <a:pt x="14867" y="20930"/>
                  <a:pt x="14826" y="20551"/>
                </a:cubicBezTo>
                <a:cubicBezTo>
                  <a:pt x="14785" y="20172"/>
                  <a:pt x="14695" y="19367"/>
                  <a:pt x="14627" y="18762"/>
                </a:cubicBezTo>
                <a:cubicBezTo>
                  <a:pt x="14472" y="17394"/>
                  <a:pt x="14489" y="17304"/>
                  <a:pt x="14868" y="17512"/>
                </a:cubicBezTo>
                <a:cubicBezTo>
                  <a:pt x="15021" y="17597"/>
                  <a:pt x="15215" y="17750"/>
                  <a:pt x="15298" y="17853"/>
                </a:cubicBezTo>
                <a:cubicBezTo>
                  <a:pt x="15382" y="17956"/>
                  <a:pt x="15487" y="18041"/>
                  <a:pt x="15531" y="18041"/>
                </a:cubicBezTo>
                <a:cubicBezTo>
                  <a:pt x="15575" y="18041"/>
                  <a:pt x="15787" y="18151"/>
                  <a:pt x="16004" y="18286"/>
                </a:cubicBezTo>
                <a:cubicBezTo>
                  <a:pt x="16220" y="18420"/>
                  <a:pt x="16494" y="18532"/>
                  <a:pt x="16613" y="18532"/>
                </a:cubicBezTo>
                <a:cubicBezTo>
                  <a:pt x="16732" y="18533"/>
                  <a:pt x="16902" y="18625"/>
                  <a:pt x="16991" y="18736"/>
                </a:cubicBezTo>
                <a:cubicBezTo>
                  <a:pt x="17145" y="18931"/>
                  <a:pt x="18024" y="19211"/>
                  <a:pt x="18506" y="19219"/>
                </a:cubicBezTo>
                <a:cubicBezTo>
                  <a:pt x="18649" y="19222"/>
                  <a:pt x="18793" y="19360"/>
                  <a:pt x="19031" y="19724"/>
                </a:cubicBezTo>
                <a:lnTo>
                  <a:pt x="19358" y="20227"/>
                </a:lnTo>
                <a:lnTo>
                  <a:pt x="19974" y="20316"/>
                </a:lnTo>
                <a:cubicBezTo>
                  <a:pt x="20699" y="20422"/>
                  <a:pt x="20801" y="20463"/>
                  <a:pt x="20730" y="20616"/>
                </a:cubicBezTo>
                <a:cubicBezTo>
                  <a:pt x="20697" y="20687"/>
                  <a:pt x="20709" y="20703"/>
                  <a:pt x="20763" y="20659"/>
                </a:cubicBezTo>
                <a:cubicBezTo>
                  <a:pt x="20810" y="20620"/>
                  <a:pt x="20936" y="20679"/>
                  <a:pt x="21042" y="20791"/>
                </a:cubicBezTo>
                <a:cubicBezTo>
                  <a:pt x="21193" y="20950"/>
                  <a:pt x="21258" y="20970"/>
                  <a:pt x="21338" y="20882"/>
                </a:cubicBezTo>
                <a:cubicBezTo>
                  <a:pt x="21424" y="20786"/>
                  <a:pt x="21413" y="20727"/>
                  <a:pt x="21272" y="20515"/>
                </a:cubicBezTo>
                <a:cubicBezTo>
                  <a:pt x="21180" y="20375"/>
                  <a:pt x="21055" y="20208"/>
                  <a:pt x="20994" y="20143"/>
                </a:cubicBezTo>
                <a:cubicBezTo>
                  <a:pt x="20897" y="20038"/>
                  <a:pt x="20898" y="20017"/>
                  <a:pt x="21006" y="19961"/>
                </a:cubicBezTo>
                <a:cubicBezTo>
                  <a:pt x="21074" y="19925"/>
                  <a:pt x="21196" y="19944"/>
                  <a:pt x="21277" y="20002"/>
                </a:cubicBezTo>
                <a:cubicBezTo>
                  <a:pt x="21492" y="20156"/>
                  <a:pt x="21509" y="20138"/>
                  <a:pt x="21430" y="19837"/>
                </a:cubicBezTo>
                <a:cubicBezTo>
                  <a:pt x="21389" y="19679"/>
                  <a:pt x="21264" y="19508"/>
                  <a:pt x="21132" y="19429"/>
                </a:cubicBezTo>
                <a:cubicBezTo>
                  <a:pt x="20822" y="19245"/>
                  <a:pt x="20369" y="18582"/>
                  <a:pt x="20369" y="18311"/>
                </a:cubicBezTo>
                <a:cubicBezTo>
                  <a:pt x="20369" y="18160"/>
                  <a:pt x="20328" y="18095"/>
                  <a:pt x="20240" y="18104"/>
                </a:cubicBezTo>
                <a:cubicBezTo>
                  <a:pt x="20092" y="18120"/>
                  <a:pt x="19785" y="17600"/>
                  <a:pt x="19854" y="17450"/>
                </a:cubicBezTo>
                <a:cubicBezTo>
                  <a:pt x="19921" y="17307"/>
                  <a:pt x="20135" y="17329"/>
                  <a:pt x="20300" y="17496"/>
                </a:cubicBezTo>
                <a:cubicBezTo>
                  <a:pt x="20453" y="17652"/>
                  <a:pt x="20961" y="17700"/>
                  <a:pt x="21024" y="17565"/>
                </a:cubicBezTo>
                <a:cubicBezTo>
                  <a:pt x="21092" y="17416"/>
                  <a:pt x="20863" y="17096"/>
                  <a:pt x="20577" y="16940"/>
                </a:cubicBezTo>
                <a:cubicBezTo>
                  <a:pt x="20095" y="16678"/>
                  <a:pt x="19567" y="16464"/>
                  <a:pt x="19399" y="16465"/>
                </a:cubicBezTo>
                <a:cubicBezTo>
                  <a:pt x="19310" y="16465"/>
                  <a:pt x="19217" y="16422"/>
                  <a:pt x="19192" y="16367"/>
                </a:cubicBezTo>
                <a:cubicBezTo>
                  <a:pt x="19167" y="16313"/>
                  <a:pt x="18932" y="16269"/>
                  <a:pt x="18670" y="16269"/>
                </a:cubicBezTo>
                <a:cubicBezTo>
                  <a:pt x="18377" y="16269"/>
                  <a:pt x="18104" y="16208"/>
                  <a:pt x="17966" y="16113"/>
                </a:cubicBezTo>
                <a:cubicBezTo>
                  <a:pt x="17820" y="16011"/>
                  <a:pt x="17655" y="15978"/>
                  <a:pt x="17498" y="16018"/>
                </a:cubicBezTo>
                <a:cubicBezTo>
                  <a:pt x="17358" y="16053"/>
                  <a:pt x="17235" y="16034"/>
                  <a:pt x="17207" y="15975"/>
                </a:cubicBezTo>
                <a:cubicBezTo>
                  <a:pt x="17181" y="15918"/>
                  <a:pt x="17047" y="15809"/>
                  <a:pt x="16910" y="15732"/>
                </a:cubicBezTo>
                <a:cubicBezTo>
                  <a:pt x="16737" y="15635"/>
                  <a:pt x="16645" y="15507"/>
                  <a:pt x="16610" y="15315"/>
                </a:cubicBezTo>
                <a:cubicBezTo>
                  <a:pt x="16583" y="15163"/>
                  <a:pt x="16483" y="14783"/>
                  <a:pt x="16387" y="14472"/>
                </a:cubicBezTo>
                <a:cubicBezTo>
                  <a:pt x="16221" y="13935"/>
                  <a:pt x="16211" y="13774"/>
                  <a:pt x="16183" y="11287"/>
                </a:cubicBezTo>
                <a:cubicBezTo>
                  <a:pt x="16167" y="9847"/>
                  <a:pt x="16126" y="8631"/>
                  <a:pt x="16092" y="8586"/>
                </a:cubicBezTo>
                <a:cubicBezTo>
                  <a:pt x="15962" y="8416"/>
                  <a:pt x="14289" y="7299"/>
                  <a:pt x="13743" y="7018"/>
                </a:cubicBezTo>
                <a:cubicBezTo>
                  <a:pt x="13230" y="6753"/>
                  <a:pt x="12756" y="6319"/>
                  <a:pt x="12756" y="6112"/>
                </a:cubicBezTo>
                <a:cubicBezTo>
                  <a:pt x="12756" y="6070"/>
                  <a:pt x="12858" y="5965"/>
                  <a:pt x="12981" y="5879"/>
                </a:cubicBezTo>
                <a:cubicBezTo>
                  <a:pt x="13156" y="5758"/>
                  <a:pt x="13195" y="5679"/>
                  <a:pt x="13157" y="5523"/>
                </a:cubicBezTo>
                <a:cubicBezTo>
                  <a:pt x="13125" y="5384"/>
                  <a:pt x="13166" y="5240"/>
                  <a:pt x="13289" y="5060"/>
                </a:cubicBezTo>
                <a:cubicBezTo>
                  <a:pt x="13399" y="4900"/>
                  <a:pt x="13503" y="4569"/>
                  <a:pt x="13558" y="4208"/>
                </a:cubicBezTo>
                <a:cubicBezTo>
                  <a:pt x="13608" y="3883"/>
                  <a:pt x="13679" y="3482"/>
                  <a:pt x="13717" y="3315"/>
                </a:cubicBezTo>
                <a:cubicBezTo>
                  <a:pt x="13854" y="2717"/>
                  <a:pt x="13798" y="2024"/>
                  <a:pt x="13551" y="1254"/>
                </a:cubicBezTo>
                <a:cubicBezTo>
                  <a:pt x="13286" y="431"/>
                  <a:pt x="13072" y="213"/>
                  <a:pt x="12517" y="203"/>
                </a:cubicBezTo>
                <a:cubicBezTo>
                  <a:pt x="12348" y="200"/>
                  <a:pt x="12089" y="140"/>
                  <a:pt x="11941" y="70"/>
                </a:cubicBezTo>
                <a:cubicBezTo>
                  <a:pt x="11816" y="11"/>
                  <a:pt x="11740" y="-15"/>
                  <a:pt x="11641" y="8"/>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wipe(down)" transition="in">
                                      <p:cBhvr>
                                        <p:cTn id="7"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Once you have the correct actions in place for worship, where the real effort comes in is keeping your heart and mind focused on what you are doing! Worship in spirit takes REAL WORK-REAL EFFORT! It takes mental and physical preparation. Unfortunately, the current climate in the church tends to treat worship as a time for entertaining the worshipper and catering to the worshippers wants. Consequently, worshippers have lost that deep, reverent, mindset that approaches the worship assembly with a sense of respect and cautious intention to please God.…" descr="“Once you have the correct actions in place for worship, where the real effort comes in is keeping your heart and mind focused on what you are doing! Worship in spirit takes REAL WORK-REAL EFFORT! It takes mental and physical preparation. Unfortunately, the current climate in the church tends to treat worship as a time for entertaining the worshipper and catering to the worshippers wants. Consequently, worshippers have lost that deep, reverent, mindset that approaches the worship assembly with a sense of respect and cautious intention to please God.…"/>
          <p:cNvPicPr>
            <a:picLocks noChangeAspect="0"/>
          </p:cNvPicPr>
          <p:nvPr/>
        </p:nvPicPr>
        <p:blipFill>
          <a:blip r:embed="rId2">
            <a:extLst/>
          </a:blip>
          <a:stretch>
            <a:fillRect/>
          </a:stretch>
        </p:blipFill>
        <p:spPr>
          <a:xfrm>
            <a:off x="3245699" y="2581130"/>
            <a:ext cx="9621216" cy="6959600"/>
          </a:xfrm>
          <a:prstGeom prst="rect">
            <a:avLst/>
          </a:prstGeom>
          <a:effectLst>
            <a:outerShdw sx="100000" sy="100000" kx="0" ky="0" algn="b" rotWithShape="0" blurRad="152400" dist="76200" dir="2700000">
              <a:srgbClr val="000000">
                <a:alpha val="24450"/>
              </a:srgbClr>
            </a:outerShdw>
          </a:effectLst>
        </p:spPr>
      </p:pic>
      <p:pic>
        <p:nvPicPr>
          <p:cNvPr id="344"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5"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6"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47"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48" name="Image" descr="Image"/>
          <p:cNvPicPr>
            <a:picLocks noChangeAspect="1"/>
          </p:cNvPicPr>
          <p:nvPr/>
        </p:nvPicPr>
        <p:blipFill>
          <a:blip r:embed="rId4">
            <a:extLst/>
          </a:blip>
          <a:stretch>
            <a:fillRect/>
          </a:stretch>
        </p:blipFill>
        <p:spPr>
          <a:xfrm>
            <a:off x="-56890" y="2231983"/>
            <a:ext cx="3041681" cy="3984424"/>
          </a:xfrm>
          <a:prstGeom prst="rect">
            <a:avLst/>
          </a:prstGeom>
          <a:ln w="12700">
            <a:miter lim="400000"/>
          </a:ln>
        </p:spPr>
      </p:pic>
      <p:pic>
        <p:nvPicPr>
          <p:cNvPr id="349" name="image.png" descr="image.png"/>
          <p:cNvPicPr>
            <a:picLocks noChangeAspect="1"/>
          </p:cNvPicPr>
          <p:nvPr/>
        </p:nvPicPr>
        <p:blipFill>
          <a:blip r:embed="rId5">
            <a:extLst/>
          </a:blip>
          <a:stretch>
            <a:fillRect/>
          </a:stretch>
        </p:blipFill>
        <p:spPr>
          <a:xfrm>
            <a:off x="102608" y="5056051"/>
            <a:ext cx="3355704" cy="46789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Rectangle" descr="Rectangle"/>
          <p:cNvPicPr>
            <a:picLocks noChangeAspect="0"/>
          </p:cNvPicPr>
          <p:nvPr/>
        </p:nvPicPr>
        <p:blipFill>
          <a:blip r:embed="rId2">
            <a:extLst/>
          </a:blip>
          <a:stretch>
            <a:fillRect/>
          </a:stretch>
        </p:blipFill>
        <p:spPr>
          <a:xfrm>
            <a:off x="3798963" y="2618882"/>
            <a:ext cx="9070008" cy="6988108"/>
          </a:xfrm>
          <a:prstGeom prst="rect">
            <a:avLst/>
          </a:prstGeom>
          <a:effectLst>
            <a:outerShdw sx="100000" sy="100000" kx="0" ky="0" algn="b" rotWithShape="0" blurRad="127000" dist="70411" dir="1906543">
              <a:srgbClr val="000000"/>
            </a:outerShdw>
          </a:effectLst>
        </p:spPr>
      </p:pic>
      <p:sp>
        <p:nvSpPr>
          <p:cNvPr id="352" name="The Israelites Were Rebuked …"/>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Israelites Were Rebuked …</a:t>
            </a:r>
          </a:p>
        </p:txBody>
      </p:sp>
      <p:pic>
        <p:nvPicPr>
          <p:cNvPr id="353"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54"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55"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56"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57" name="Isaiah 1:11–17 (NKJV)…"/>
          <p:cNvSpPr txBox="1"/>
          <p:nvPr/>
        </p:nvSpPr>
        <p:spPr>
          <a:xfrm>
            <a:off x="4362584" y="2678306"/>
            <a:ext cx="8402226" cy="6845301"/>
          </a:xfrm>
          <a:prstGeom prst="rect">
            <a:avLst/>
          </a:prstGeom>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3400">
                <a:solidFill>
                  <a:srgbClr val="FFFFFF"/>
                </a:solidFill>
                <a:latin typeface="Century Gothic"/>
                <a:ea typeface="Century Gothic"/>
                <a:cs typeface="Century Gothic"/>
                <a:sym typeface="Century Gothic"/>
              </a:defRPr>
            </a:pPr>
            <a:r>
              <a:t>Isaiah 1:11–17 (NKJV)</a:t>
            </a:r>
          </a:p>
          <a:p>
            <a:pPr>
              <a:defRPr sz="4000">
                <a:solidFill>
                  <a:srgbClr val="FFFFFF"/>
                </a:solidFill>
                <a:latin typeface="Century Gothic"/>
                <a:ea typeface="Century Gothic"/>
                <a:cs typeface="Century Gothic"/>
                <a:sym typeface="Century Gothic"/>
              </a:defRPr>
            </a:pPr>
            <a:r>
              <a:rPr baseline="31999"/>
              <a:t>11</a:t>
            </a:r>
            <a:r>
              <a:t> “To what purpose </a:t>
            </a:r>
            <a:r>
              <a:rPr i="1"/>
              <a:t>is</a:t>
            </a:r>
            <a:r>
              <a:t> the multitude of your sacrifices to Me?” Says the Lord. “I have had enough of burnt offerings of rams And the fat of fed cattle. I do not delight in the blood of bulls, Or of lambs or goats. </a:t>
            </a:r>
            <a:r>
              <a:rPr baseline="31999"/>
              <a:t>12</a:t>
            </a:r>
            <a:r>
              <a:t> “When you come to appear before Me, Who has required this from your hand, To trample My courts?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9" name="Rectangle" descr="Rectangle"/>
          <p:cNvPicPr>
            <a:picLocks noChangeAspect="0"/>
          </p:cNvPicPr>
          <p:nvPr/>
        </p:nvPicPr>
        <p:blipFill>
          <a:blip r:embed="rId2">
            <a:extLst/>
          </a:blip>
          <a:stretch>
            <a:fillRect/>
          </a:stretch>
        </p:blipFill>
        <p:spPr>
          <a:xfrm>
            <a:off x="3798963" y="2618882"/>
            <a:ext cx="9070008" cy="6988108"/>
          </a:xfrm>
          <a:prstGeom prst="rect">
            <a:avLst/>
          </a:prstGeom>
          <a:effectLst>
            <a:outerShdw sx="100000" sy="100000" kx="0" ky="0" algn="b" rotWithShape="0" blurRad="127000" dist="70411" dir="1906543">
              <a:srgbClr val="000000"/>
            </a:outerShdw>
          </a:effectLst>
        </p:spPr>
      </p:pic>
      <p:sp>
        <p:nvSpPr>
          <p:cNvPr id="360" name="The Israelites Were Rebuked …"/>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Israelites Were Rebuked …</a:t>
            </a:r>
          </a:p>
        </p:txBody>
      </p:sp>
      <p:pic>
        <p:nvPicPr>
          <p:cNvPr id="361"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62"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3"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4"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65" name="Isaiah 1:11–17 (NKJV)…"/>
          <p:cNvSpPr txBox="1"/>
          <p:nvPr/>
        </p:nvSpPr>
        <p:spPr>
          <a:xfrm>
            <a:off x="4362584" y="2678306"/>
            <a:ext cx="8402226" cy="6718301"/>
          </a:xfrm>
          <a:prstGeom prst="rect">
            <a:avLst/>
          </a:prstGeom>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3400">
                <a:solidFill>
                  <a:srgbClr val="FFFFFF"/>
                </a:solidFill>
                <a:latin typeface="Century Gothic"/>
                <a:ea typeface="Century Gothic"/>
                <a:cs typeface="Century Gothic"/>
                <a:sym typeface="Century Gothic"/>
              </a:defRPr>
            </a:pPr>
            <a:r>
              <a:t>Isaiah 1:11–17 (NKJV)</a:t>
            </a:r>
          </a:p>
          <a:p>
            <a:pPr>
              <a:defRPr sz="3300">
                <a:solidFill>
                  <a:srgbClr val="FFFFFF"/>
                </a:solidFill>
                <a:latin typeface="Century Gothic"/>
                <a:ea typeface="Century Gothic"/>
                <a:cs typeface="Century Gothic"/>
                <a:sym typeface="Century Gothic"/>
              </a:defRPr>
            </a:pPr>
            <a:r>
              <a:rPr baseline="31999"/>
              <a:t>13</a:t>
            </a:r>
            <a:r>
              <a:t> Bring no more futile sacrifices; Incense is an abomination to Me. The New Moons, the Sabbaths, and the calling of assemblies— I cannot endure iniquity and the sacred meeting. </a:t>
            </a:r>
            <a:r>
              <a:rPr baseline="31999"/>
              <a:t>14</a:t>
            </a:r>
            <a:r>
              <a:t> Your New Moons and your appointed feasts My soul hates; They are a trouble to Me, I am weary of bearing </a:t>
            </a:r>
            <a:r>
              <a:rPr i="1"/>
              <a:t>them</a:t>
            </a:r>
            <a:r>
              <a:t>. </a:t>
            </a:r>
            <a:r>
              <a:rPr baseline="31999"/>
              <a:t>15</a:t>
            </a:r>
            <a:r>
              <a:t> When you spread out your hands, I will hide My eyes from you; Even though you make many prayers, I will not hear. Your hands are full of blood.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Rectangle" descr="Rectangle"/>
          <p:cNvPicPr>
            <a:picLocks noChangeAspect="0"/>
          </p:cNvPicPr>
          <p:nvPr/>
        </p:nvPicPr>
        <p:blipFill>
          <a:blip r:embed="rId2">
            <a:extLst/>
          </a:blip>
          <a:stretch>
            <a:fillRect/>
          </a:stretch>
        </p:blipFill>
        <p:spPr>
          <a:xfrm>
            <a:off x="3798963" y="2618882"/>
            <a:ext cx="9070008" cy="6988108"/>
          </a:xfrm>
          <a:prstGeom prst="rect">
            <a:avLst/>
          </a:prstGeom>
          <a:effectLst>
            <a:outerShdw sx="100000" sy="100000" kx="0" ky="0" algn="b" rotWithShape="0" blurRad="127000" dist="70411" dir="1906543">
              <a:srgbClr val="000000"/>
            </a:outerShdw>
          </a:effectLst>
        </p:spPr>
      </p:pic>
      <p:sp>
        <p:nvSpPr>
          <p:cNvPr id="368" name="The Israelites Were Rebuked …"/>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Israelites Were Rebuked …</a:t>
            </a:r>
          </a:p>
        </p:txBody>
      </p:sp>
      <p:pic>
        <p:nvPicPr>
          <p:cNvPr id="369" name="Image" descr="Image"/>
          <p:cNvPicPr>
            <a:picLocks noChangeAspect="1"/>
          </p:cNvPicPr>
          <p:nvPr/>
        </p:nvPicPr>
        <p:blipFill>
          <a:blip r:embed="rId3">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70"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1"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2"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73" name="Isaiah 1:11–17 (NKJV)…"/>
          <p:cNvSpPr txBox="1"/>
          <p:nvPr/>
        </p:nvSpPr>
        <p:spPr>
          <a:xfrm>
            <a:off x="4362584" y="2678306"/>
            <a:ext cx="8402226" cy="6108701"/>
          </a:xfrm>
          <a:prstGeom prst="rect">
            <a:avLst/>
          </a:prstGeom>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3400">
                <a:solidFill>
                  <a:srgbClr val="FFFFFF"/>
                </a:solidFill>
                <a:latin typeface="Century Gothic"/>
                <a:ea typeface="Century Gothic"/>
                <a:cs typeface="Century Gothic"/>
                <a:sym typeface="Century Gothic"/>
              </a:defRPr>
            </a:pPr>
            <a:r>
              <a:t>Isaiah 1:11–17 (NKJV)</a:t>
            </a:r>
          </a:p>
          <a:p>
            <a:pPr>
              <a:defRPr sz="4400">
                <a:solidFill>
                  <a:srgbClr val="FFFFFF"/>
                </a:solidFill>
                <a:latin typeface="Century Gothic"/>
                <a:ea typeface="Century Gothic"/>
                <a:cs typeface="Century Gothic"/>
                <a:sym typeface="Century Gothic"/>
              </a:defRPr>
            </a:pPr>
            <a:r>
              <a:rPr baseline="31999"/>
              <a:t>16</a:t>
            </a:r>
            <a:r>
              <a:t> “Wash yourselves, make yourselves clean; Put away the evil of your doings from before My eyes. Cease to do evil, </a:t>
            </a:r>
            <a:r>
              <a:rPr baseline="31999"/>
              <a:t>17</a:t>
            </a:r>
            <a:r>
              <a:t> Learn to do good; Seek justice, Rebuke the oppressor; Defend the fatherless, Plead for the widow.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376"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77"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8"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9"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pic>
        <p:nvPicPr>
          <p:cNvPr id="380" name="The Lord demands service &amp; obedience from a pure and wholly devoted heart. - Mark 12:29-31; Rom 6:17,18; 1 John 5:3" descr="The Lord demands service &amp; obedience from a pure and wholly devoted heart. - Mark 12:29-31; Rom 6:17,18; 1 John 5:3"/>
          <p:cNvPicPr>
            <a:picLocks noChangeAspect="0"/>
          </p:cNvPicPr>
          <p:nvPr/>
        </p:nvPicPr>
        <p:blipFill>
          <a:blip r:embed="rId4">
            <a:extLst/>
          </a:blip>
          <a:stretch>
            <a:fillRect/>
          </a:stretch>
        </p:blipFill>
        <p:spPr>
          <a:xfrm>
            <a:off x="8247190" y="5745051"/>
            <a:ext cx="4337943" cy="3797301"/>
          </a:xfrm>
          <a:prstGeom prst="rect">
            <a:avLst/>
          </a:prstGeom>
          <a:effectLst>
            <a:outerShdw sx="100000" sy="100000" kx="0" ky="0" algn="b" rotWithShape="0" blurRad="127000" dist="70411" dir="1906543">
              <a:srgbClr val="000000"/>
            </a:outerShdw>
          </a:effectLst>
        </p:spPr>
      </p:pic>
      <p:sp>
        <p:nvSpPr>
          <p:cNvPr id="381" name="The church in Ephesus had left its “first love.” — Rev. 2:1-7"/>
          <p:cNvSpPr txBox="1"/>
          <p:nvPr/>
        </p:nvSpPr>
        <p:spPr>
          <a:xfrm>
            <a:off x="4683922" y="2711074"/>
            <a:ext cx="8257590" cy="10922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800"/>
              </a:spcBef>
              <a:buSzPct val="76000"/>
              <a:buBlip>
                <a:blip r:embed="rId5"/>
              </a:buBlip>
              <a:defRPr sz="3200">
                <a:solidFill>
                  <a:srgbClr val="000000"/>
                </a:solidFill>
                <a:latin typeface="Century Gothic"/>
                <a:ea typeface="Century Gothic"/>
                <a:cs typeface="Century Gothic"/>
                <a:sym typeface="Century Gothic"/>
              </a:defRPr>
            </a:lvl1pPr>
          </a:lstStyle>
          <a:p>
            <a:pPr/>
            <a:r>
              <a:t>The church in Ephesus had left its “first love.” — Rev. 2:1-7</a:t>
            </a:r>
          </a:p>
        </p:txBody>
      </p:sp>
      <p:pic>
        <p:nvPicPr>
          <p:cNvPr id="382" name="droppedImage.pdf" descr="droppedImage.pdf"/>
          <p:cNvPicPr>
            <a:picLocks noChangeAspect="1"/>
          </p:cNvPicPr>
          <p:nvPr/>
        </p:nvPicPr>
        <p:blipFill>
          <a:blip r:embed="rId6">
            <a:extLst/>
          </a:blip>
          <a:stretch>
            <a:fillRect/>
          </a:stretch>
        </p:blipFill>
        <p:spPr>
          <a:xfrm>
            <a:off x="3100223" y="3830366"/>
            <a:ext cx="9183029" cy="58376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2"/>
                                        </p:tgtEl>
                                        <p:attrNameLst>
                                          <p:attrName>style.visibility</p:attrName>
                                        </p:attrNameLst>
                                      </p:cBhvr>
                                      <p:to>
                                        <p:strVal val="visible"/>
                                      </p:to>
                                    </p:set>
                                    <p:animEffect filter="fade" transition="in">
                                      <p:cBhvr>
                                        <p:cTn id="7" dur="15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380"/>
                                        </p:tgtEl>
                                        <p:attrNameLst>
                                          <p:attrName>style.visibility</p:attrName>
                                        </p:attrNameLst>
                                      </p:cBhvr>
                                      <p:to>
                                        <p:strVal val="visible"/>
                                      </p:to>
                                    </p:set>
                                    <p:anim calcmode="lin" valueType="num">
                                      <p:cBhvr>
                                        <p:cTn id="12" dur="3000" fill="hold"/>
                                        <p:tgtEl>
                                          <p:spTgt spid="380"/>
                                        </p:tgtEl>
                                        <p:attrNameLst>
                                          <p:attrName>ppt_x</p:attrName>
                                        </p:attrNameLst>
                                      </p:cBhvr>
                                      <p:tavLst>
                                        <p:tav tm="0">
                                          <p:val>
                                            <p:strVal val="#ppt_x"/>
                                          </p:val>
                                        </p:tav>
                                        <p:tav tm="100000">
                                          <p:val>
                                            <p:strVal val="#ppt_x"/>
                                          </p:val>
                                        </p:tav>
                                      </p:tavLst>
                                    </p:anim>
                                    <p:anim calcmode="lin" valueType="num">
                                      <p:cBhvr>
                                        <p:cTn id="13" dur="3000" fill="hold"/>
                                        <p:tgtEl>
                                          <p:spTgt spid="3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1"/>
      <p:bldP build="whole" bldLvl="1" animBg="1" rev="0" advAuto="0" spid="380"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385"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86"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87"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88"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pic>
        <p:nvPicPr>
          <p:cNvPr id="389" name="droppedImage.pdf" descr="droppedImage.pdf"/>
          <p:cNvPicPr>
            <a:picLocks noChangeAspect="1"/>
          </p:cNvPicPr>
          <p:nvPr/>
        </p:nvPicPr>
        <p:blipFill>
          <a:blip r:embed="rId4">
            <a:extLst/>
          </a:blip>
          <a:stretch>
            <a:fillRect/>
          </a:stretch>
        </p:blipFill>
        <p:spPr>
          <a:xfrm>
            <a:off x="3100223" y="3830366"/>
            <a:ext cx="9183029" cy="5837688"/>
          </a:xfrm>
          <a:prstGeom prst="rect">
            <a:avLst/>
          </a:prstGeom>
          <a:ln w="12700">
            <a:miter lim="400000"/>
          </a:ln>
        </p:spPr>
      </p:pic>
      <p:pic>
        <p:nvPicPr>
          <p:cNvPr id="390" name="Mechanical routine, even if proper in its outward form, will not please God! - Mat 23:23; 1 Cor 13:13" descr="Mechanical routine, even if proper in its outward form, will not please God! - Mat 23:23; 1 Cor 13:13"/>
          <p:cNvPicPr>
            <a:picLocks noChangeAspect="0"/>
          </p:cNvPicPr>
          <p:nvPr/>
        </p:nvPicPr>
        <p:blipFill>
          <a:blip r:embed="rId5">
            <a:extLst/>
          </a:blip>
          <a:stretch>
            <a:fillRect/>
          </a:stretch>
        </p:blipFill>
        <p:spPr>
          <a:xfrm>
            <a:off x="8247190" y="5745051"/>
            <a:ext cx="4337943" cy="3797301"/>
          </a:xfrm>
          <a:prstGeom prst="rect">
            <a:avLst/>
          </a:prstGeom>
          <a:effectLst>
            <a:outerShdw sx="100000" sy="100000" kx="0" ky="0" algn="b" rotWithShape="0" blurRad="127000" dist="70411" dir="1906543">
              <a:srgbClr val="000000"/>
            </a:outerShdw>
          </a:effectLst>
        </p:spPr>
      </p:pic>
      <p:sp>
        <p:nvSpPr>
          <p:cNvPr id="391" name="The church in Ephesus had left its “first love.” — Rev. 2:1-7"/>
          <p:cNvSpPr txBox="1"/>
          <p:nvPr/>
        </p:nvSpPr>
        <p:spPr>
          <a:xfrm>
            <a:off x="4683922" y="2711074"/>
            <a:ext cx="8257590" cy="10922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800"/>
              </a:spcBef>
              <a:buSzPct val="76000"/>
              <a:buBlip>
                <a:blip r:embed="rId6"/>
              </a:buBlip>
              <a:defRPr sz="3200">
                <a:solidFill>
                  <a:srgbClr val="000000"/>
                </a:solidFill>
                <a:latin typeface="Century Gothic"/>
                <a:ea typeface="Century Gothic"/>
                <a:cs typeface="Century Gothic"/>
                <a:sym typeface="Century Gothic"/>
              </a:defRPr>
            </a:lvl1pPr>
          </a:lstStyle>
          <a:p>
            <a:pPr/>
            <a:r>
              <a:t>The church in Ephesus had left its “first love.” — Rev. 2:1-7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46"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47"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pic>
        <p:nvPicPr>
          <p:cNvPr id="248"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49"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250"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
        <p:nvSpPr>
          <p:cNvPr id="251" name="Facing The"/>
          <p:cNvSpPr txBox="1"/>
          <p:nvPr/>
        </p:nvSpPr>
        <p:spPr>
          <a:xfrm>
            <a:off x="6367639" y="103978"/>
            <a:ext cx="4161248" cy="1153754"/>
          </a:xfrm>
          <a:prstGeom prst="rect">
            <a:avLst/>
          </a:prstGeom>
          <a:ln w="12700">
            <a:miter lim="400000"/>
          </a:ln>
          <a:effectLst>
            <a:outerShdw sx="100000" sy="100000" kx="0" ky="0" algn="b" rotWithShape="0" blurRad="228600" dist="125443" dir="5400000">
              <a:srgbClr val="000000">
                <a:alpha val="3933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000000"/>
                </a:solidFill>
                <a:effectLst>
                  <a:outerShdw sx="100000" sy="100000" kx="0" ky="0" algn="b" rotWithShape="0" blurRad="50800" dist="25400" dir="5400000">
                    <a:srgbClr val="000000"/>
                  </a:outerShdw>
                </a:effectLst>
                <a:latin typeface="Vivaldi"/>
                <a:ea typeface="Vivaldi"/>
                <a:cs typeface="Vivaldi"/>
                <a:sym typeface="Vivaldi"/>
              </a:defRPr>
            </a:lvl1pPr>
          </a:lstStyle>
          <a:p>
            <a:pPr/>
            <a:r>
              <a:t>Facing The</a:t>
            </a:r>
          </a:p>
        </p:txBody>
      </p:sp>
      <p:pic>
        <p:nvPicPr>
          <p:cNvPr id="252" name="Image" descr="Image"/>
          <p:cNvPicPr>
            <a:picLocks noChangeAspect="1"/>
          </p:cNvPicPr>
          <p:nvPr/>
        </p:nvPicPr>
        <p:blipFill>
          <a:blip r:embed="rId3">
            <a:extLst/>
          </a:blip>
          <a:srcRect l="750" t="750" r="743" b="743"/>
          <a:stretch>
            <a:fillRect/>
          </a:stretch>
        </p:blipFill>
        <p:spPr>
          <a:xfrm>
            <a:off x="11397262" y="18634"/>
            <a:ext cx="1585119" cy="158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8"/>
                  <a:pt x="0" y="10648"/>
                  <a:pt x="0" y="10805"/>
                </a:cubicBezTo>
                <a:cubicBezTo>
                  <a:pt x="0" y="10963"/>
                  <a:pt x="502"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53" name="PRIDE / SELFISHNESS"/>
          <p:cNvSpPr/>
          <p:nvPr/>
        </p:nvSpPr>
        <p:spPr>
          <a:xfrm>
            <a:off x="89829" y="3714145"/>
            <a:ext cx="2305234" cy="1371601"/>
          </a:xfrm>
          <a:prstGeom prst="roundRect">
            <a:avLst>
              <a:gd name="adj" fmla="val 24917"/>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PRIDE / </a:t>
            </a:r>
            <a:r>
              <a:rPr sz="2300"/>
              <a:t>SELFISHNESS</a:t>
            </a:r>
          </a:p>
        </p:txBody>
      </p:sp>
      <p:sp>
        <p:nvSpPr>
          <p:cNvPr id="254" name="ERROR / DIVISION"/>
          <p:cNvSpPr/>
          <p:nvPr/>
        </p:nvSpPr>
        <p:spPr>
          <a:xfrm>
            <a:off x="89829" y="5206111"/>
            <a:ext cx="2305234" cy="1371601"/>
          </a:xfrm>
          <a:prstGeom prst="roundRect">
            <a:avLst>
              <a:gd name="adj" fmla="val 24917"/>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ERROR / </a:t>
            </a:r>
            <a:r>
              <a:rPr sz="2300"/>
              <a:t>DIVISION</a:t>
            </a:r>
          </a:p>
        </p:txBody>
      </p:sp>
      <p:sp>
        <p:nvSpPr>
          <p:cNvPr id="255" name="APATHY / COMPROMISE"/>
          <p:cNvSpPr/>
          <p:nvPr/>
        </p:nvSpPr>
        <p:spPr>
          <a:xfrm>
            <a:off x="89829" y="8190044"/>
            <a:ext cx="2305234" cy="1371601"/>
          </a:xfrm>
          <a:prstGeom prst="roundRect">
            <a:avLst>
              <a:gd name="adj" fmla="val 24917"/>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APATHY / </a:t>
            </a:r>
            <a:r>
              <a:rPr sz="2000"/>
              <a:t>COMPROMISE</a:t>
            </a:r>
          </a:p>
        </p:txBody>
      </p:sp>
      <p:sp>
        <p:nvSpPr>
          <p:cNvPr id="256" name="THE WORLD"/>
          <p:cNvSpPr/>
          <p:nvPr/>
        </p:nvSpPr>
        <p:spPr>
          <a:xfrm>
            <a:off x="89829" y="2222179"/>
            <a:ext cx="2305234" cy="1371601"/>
          </a:xfrm>
          <a:prstGeom prst="roundRect">
            <a:avLst>
              <a:gd name="adj" fmla="val 24917"/>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THE WORLD</a:t>
            </a:r>
          </a:p>
        </p:txBody>
      </p:sp>
      <p:sp>
        <p:nvSpPr>
          <p:cNvPr id="257" name="STUFF / MATERIALISM"/>
          <p:cNvSpPr/>
          <p:nvPr/>
        </p:nvSpPr>
        <p:spPr>
          <a:xfrm>
            <a:off x="89829" y="6698077"/>
            <a:ext cx="2305234" cy="1371601"/>
          </a:xfrm>
          <a:prstGeom prst="roundRect">
            <a:avLst>
              <a:gd name="adj" fmla="val 24917"/>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STUFF / </a:t>
            </a:r>
            <a:r>
              <a:rPr sz="2300"/>
              <a:t>MATERIALISM</a:t>
            </a:r>
          </a:p>
        </p:txBody>
      </p:sp>
      <p:sp>
        <p:nvSpPr>
          <p:cNvPr id="258" name="The church (people of God) has always faced DANGER!…"/>
          <p:cNvSpPr txBox="1"/>
          <p:nvPr/>
        </p:nvSpPr>
        <p:spPr>
          <a:xfrm>
            <a:off x="2936209" y="3108397"/>
            <a:ext cx="10009018"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6"/>
              </a:buBlip>
              <a:defRPr b="1" sz="4700">
                <a:solidFill>
                  <a:srgbClr val="000000"/>
                </a:solidFill>
                <a:latin typeface="Century Gothic"/>
                <a:ea typeface="Century Gothic"/>
                <a:cs typeface="Century Gothic"/>
                <a:sym typeface="Century Gothic"/>
              </a:defRPr>
            </a:pPr>
            <a:r>
              <a:t>The church (</a:t>
            </a:r>
            <a:r>
              <a:rPr b="0"/>
              <a:t>people of God</a:t>
            </a:r>
            <a:r>
              <a:t>) has always faced DANGER! </a:t>
            </a:r>
          </a:p>
          <a:p>
            <a:pPr lvl="2"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Persecution / temptation – Mark 13:9 / 1 Cor. 10:1-13; 1 John 2:15-17; Mt 6:24</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Carnality – 1 Cor. 3:1ff; Jam 3:14ff </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Drifting away from the truth – Heb. 2:1; Gal. 1:6-9</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Lukewarmness – Rev 3:14 ff</a:t>
            </a:r>
          </a:p>
          <a:p>
            <a:pPr lvl="1" marL="1371600" indent="-914400" algn="l">
              <a:spcBef>
                <a:spcPts val="1200"/>
              </a:spcBef>
              <a:buSzPct val="76000"/>
              <a:buBlip>
                <a:blip r:embed="rId7"/>
              </a:buBlip>
              <a:defRPr sz="3500">
                <a:solidFill>
                  <a:srgbClr val="000000"/>
                </a:solidFill>
                <a:latin typeface="Century Gothic"/>
                <a:ea typeface="Century Gothic"/>
                <a:cs typeface="Century Gothic"/>
                <a:sym typeface="Century Gothic"/>
              </a:defRPr>
            </a:pPr>
            <a:r>
              <a:t>Deception – Mat. 24:4; 2 Pet 2:1-22</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394"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395"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6"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97"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98" name="The church in Ephesus had left its “first love.” — Rev. 2:1-7…"/>
          <p:cNvSpPr txBox="1"/>
          <p:nvPr/>
        </p:nvSpPr>
        <p:spPr>
          <a:xfrm>
            <a:off x="4683922" y="2711074"/>
            <a:ext cx="8257590" cy="1689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p:txBody>
      </p:sp>
      <p:sp>
        <p:nvSpPr>
          <p:cNvPr id="399" name="Matthew 23:23–33 (NKJV)…"/>
          <p:cNvSpPr txBox="1"/>
          <p:nvPr/>
        </p:nvSpPr>
        <p:spPr>
          <a:xfrm>
            <a:off x="4900722" y="4688994"/>
            <a:ext cx="7823990"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Matthew 23:23–33 (NKJV)</a:t>
            </a:r>
          </a:p>
          <a:p>
            <a:pPr defTabSz="457200">
              <a:defRPr sz="3400">
                <a:solidFill>
                  <a:srgbClr val="000000"/>
                </a:solidFill>
                <a:latin typeface="Hoefler Text"/>
                <a:ea typeface="Hoefler Text"/>
                <a:cs typeface="Hoefler Text"/>
                <a:sym typeface="Hoefler Text"/>
              </a:defRPr>
            </a:pPr>
            <a:r>
              <a:rPr baseline="31999"/>
              <a:t>23</a:t>
            </a:r>
            <a:r>
              <a:t> “Woe to you, scribes and Pharisees, hypocrites! For you pay tithe of mint and anise and cummin, and have neglected the weightier </a:t>
            </a:r>
            <a:r>
              <a:rPr i="1"/>
              <a:t>matters</a:t>
            </a:r>
            <a:r>
              <a:t> of the law: justice and mercy and faith. These you ought to have done, without leaving the others undone. </a:t>
            </a:r>
            <a:r>
              <a:rPr baseline="31999"/>
              <a:t>24</a:t>
            </a:r>
            <a:r>
              <a:t> Blind guides, who strain out a gnat and swallow a camel!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99"/>
                                        </p:tgtEl>
                                        <p:attrNameLst>
                                          <p:attrName>style.visibility</p:attrName>
                                        </p:attrNameLst>
                                      </p:cBhvr>
                                      <p:to>
                                        <p:strVal val="visible"/>
                                      </p:to>
                                    </p:set>
                                    <p:anim calcmode="lin" valueType="num">
                                      <p:cBhvr>
                                        <p:cTn id="7" dur="1500" fill="hold"/>
                                        <p:tgtEl>
                                          <p:spTgt spid="399"/>
                                        </p:tgtEl>
                                        <p:attrNameLst>
                                          <p:attrName>ppt_x</p:attrName>
                                        </p:attrNameLst>
                                      </p:cBhvr>
                                      <p:tavLst>
                                        <p:tav tm="0">
                                          <p:val>
                                            <p:strVal val="#ppt_x"/>
                                          </p:val>
                                        </p:tav>
                                        <p:tav tm="100000">
                                          <p:val>
                                            <p:strVal val="#ppt_x"/>
                                          </p:val>
                                        </p:tav>
                                      </p:tavLst>
                                    </p:anim>
                                    <p:anim calcmode="lin" valueType="num">
                                      <p:cBhvr>
                                        <p:cTn id="8" dur="1500" fill="hold"/>
                                        <p:tgtEl>
                                          <p:spTgt spid="3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402"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03"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4"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05"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06" name="The church in Ephesus had left its “first love.” — Rev. 2:1-7…"/>
          <p:cNvSpPr txBox="1"/>
          <p:nvPr/>
        </p:nvSpPr>
        <p:spPr>
          <a:xfrm>
            <a:off x="4683922" y="2711074"/>
            <a:ext cx="8257590" cy="1689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p:txBody>
      </p:sp>
      <p:sp>
        <p:nvSpPr>
          <p:cNvPr id="407" name="Matthew 23:23–33 (NKJV)…"/>
          <p:cNvSpPr txBox="1"/>
          <p:nvPr/>
        </p:nvSpPr>
        <p:spPr>
          <a:xfrm>
            <a:off x="4900722" y="4688994"/>
            <a:ext cx="7823990"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Matthew 23:23–33 (NKJV)</a:t>
            </a:r>
          </a:p>
          <a:p>
            <a:pPr defTabSz="457200">
              <a:defRPr>
                <a:solidFill>
                  <a:srgbClr val="000000"/>
                </a:solidFill>
                <a:latin typeface="Hoefler Text"/>
                <a:ea typeface="Hoefler Text"/>
                <a:cs typeface="Hoefler Text"/>
                <a:sym typeface="Hoefler Text"/>
              </a:defRPr>
            </a:pPr>
            <a:r>
              <a:rPr baseline="31999"/>
              <a:t>25</a:t>
            </a:r>
            <a:r>
              <a:t> “Woe to you, scribes and Pharisees, hypocrites! For you cleanse the outside of the cup and dish, but inside they are full of extortion and self-indulgence. </a:t>
            </a:r>
            <a:r>
              <a:rPr baseline="31999"/>
              <a:t>26</a:t>
            </a:r>
            <a:r>
              <a:t> Blind Pharisee, first cleanse the inside of the cup and dish, that the outside of them may be clean also.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410"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11"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2"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13"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14" name="The church in Ephesus had left its “first love.” — Rev. 2:1-7…"/>
          <p:cNvSpPr txBox="1"/>
          <p:nvPr/>
        </p:nvSpPr>
        <p:spPr>
          <a:xfrm>
            <a:off x="4683922" y="2711074"/>
            <a:ext cx="8257590" cy="1689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p:txBody>
      </p:sp>
      <p:sp>
        <p:nvSpPr>
          <p:cNvPr id="415" name="Matthew 23:23–33 (NKJV)…"/>
          <p:cNvSpPr txBox="1"/>
          <p:nvPr/>
        </p:nvSpPr>
        <p:spPr>
          <a:xfrm>
            <a:off x="4900722" y="4688994"/>
            <a:ext cx="7823990"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Matthew 23:23–33 (NKJV)</a:t>
            </a:r>
          </a:p>
          <a:p>
            <a:pPr defTabSz="457200">
              <a:defRPr sz="3400">
                <a:solidFill>
                  <a:srgbClr val="000000"/>
                </a:solidFill>
                <a:latin typeface="Hoefler Text"/>
                <a:ea typeface="Hoefler Text"/>
                <a:cs typeface="Hoefler Text"/>
                <a:sym typeface="Hoefler Text"/>
              </a:defRPr>
            </a:pPr>
            <a:r>
              <a:rPr baseline="31999"/>
              <a:t>27</a:t>
            </a:r>
            <a:r>
              <a:t> “Woe to you, scribes and Pharisees, hypocrites! For you are like whitewashed tombs which indeed appear beautiful outwardly, but inside are full of dead </a:t>
            </a:r>
            <a:r>
              <a:rPr i="1"/>
              <a:t>men’s</a:t>
            </a:r>
            <a:r>
              <a:t> bones and all uncleanness. </a:t>
            </a:r>
            <a:r>
              <a:rPr baseline="31999"/>
              <a:t>28</a:t>
            </a:r>
            <a:r>
              <a:t> Even so you also outwardly appear righteous to men, but inside you are full of hypocrisy and lawlessness.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418"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19"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0"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21"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22" name="The church in Ephesus had left its “first love.” — Rev. 2:1-7…"/>
          <p:cNvSpPr txBox="1"/>
          <p:nvPr/>
        </p:nvSpPr>
        <p:spPr>
          <a:xfrm>
            <a:off x="4683922" y="2711074"/>
            <a:ext cx="8257590" cy="1689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p:txBody>
      </p:sp>
      <p:sp>
        <p:nvSpPr>
          <p:cNvPr id="423" name="Matthew 23:23–33 (NKJV)…"/>
          <p:cNvSpPr txBox="1"/>
          <p:nvPr/>
        </p:nvSpPr>
        <p:spPr>
          <a:xfrm>
            <a:off x="4900722" y="4688994"/>
            <a:ext cx="7823990"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Matthew 23:23–33 (NKJV)</a:t>
            </a:r>
          </a:p>
          <a:p>
            <a:pPr defTabSz="457200">
              <a:defRPr sz="3400">
                <a:solidFill>
                  <a:srgbClr val="000000"/>
                </a:solidFill>
                <a:latin typeface="Hoefler Text"/>
                <a:ea typeface="Hoefler Text"/>
                <a:cs typeface="Hoefler Text"/>
                <a:sym typeface="Hoefler Text"/>
              </a:defRPr>
            </a:pPr>
            <a:r>
              <a:rPr baseline="31999"/>
              <a:t>29</a:t>
            </a:r>
            <a:r>
              <a:t> “Woe to you, scribes and Pharisees, hypocrites! Because you build the tombs of the prophets and adorn the monuments of the righteous, </a:t>
            </a:r>
            <a:r>
              <a:rPr baseline="31999"/>
              <a:t>30</a:t>
            </a:r>
            <a:r>
              <a:t> and say, ‘If we had lived in the days of our fathers, we would not have been partakers with them in the blood of the prophets.’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426"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27"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8"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29"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30" name="The church in Ephesus had left its “first love.” — Rev. 2:1-7…"/>
          <p:cNvSpPr txBox="1"/>
          <p:nvPr/>
        </p:nvSpPr>
        <p:spPr>
          <a:xfrm>
            <a:off x="4683922" y="2711074"/>
            <a:ext cx="8257590" cy="1689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p:txBody>
      </p:sp>
      <p:sp>
        <p:nvSpPr>
          <p:cNvPr id="431" name="Matthew 23:23–33 (NKJV)…"/>
          <p:cNvSpPr txBox="1"/>
          <p:nvPr/>
        </p:nvSpPr>
        <p:spPr>
          <a:xfrm>
            <a:off x="4900722" y="4688994"/>
            <a:ext cx="7823990" cy="481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Matthew 23:23–33 (NKJV)</a:t>
            </a:r>
          </a:p>
          <a:p>
            <a:pPr defTabSz="457200">
              <a:defRPr sz="3800">
                <a:solidFill>
                  <a:srgbClr val="000000"/>
                </a:solidFill>
                <a:latin typeface="Hoefler Text"/>
                <a:ea typeface="Hoefler Text"/>
                <a:cs typeface="Hoefler Text"/>
                <a:sym typeface="Hoefler Text"/>
              </a:defRPr>
            </a:pPr>
            <a:r>
              <a:rPr baseline="31999"/>
              <a:t>31</a:t>
            </a:r>
            <a:r>
              <a:t> “Therefore you are witnesses against yourselves that you are sons of those who murdered the prophets. </a:t>
            </a:r>
            <a:r>
              <a:rPr baseline="31999"/>
              <a:t>32</a:t>
            </a:r>
            <a:r>
              <a:t> Fill up, then, the measure of your fathers’ </a:t>
            </a:r>
            <a:r>
              <a:rPr i="1"/>
              <a:t>guilt</a:t>
            </a:r>
            <a:r>
              <a:t>. </a:t>
            </a:r>
            <a:r>
              <a:rPr baseline="31999"/>
              <a:t>33</a:t>
            </a:r>
            <a:r>
              <a:t> Serpents, brood of vipers! How can you escape the condemnation of hell?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The Early Church Was Warned &amp; Instructed"/>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The Early Church Was Warned &amp; Instructed</a:t>
            </a:r>
          </a:p>
        </p:txBody>
      </p:sp>
      <p:pic>
        <p:nvPicPr>
          <p:cNvPr id="434"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35"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6"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37"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38" name="The church in Ephesus had left its “first love.” — Rev. 2:1-7…"/>
          <p:cNvSpPr txBox="1"/>
          <p:nvPr/>
        </p:nvSpPr>
        <p:spPr>
          <a:xfrm>
            <a:off x="4683922" y="2711074"/>
            <a:ext cx="8257590" cy="69469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church in Ephesus had left its “first love.” — Rev. 2:1-7</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The Pharisees were guilty— Mat 23:23</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Any act, regardless of how “good” or “needed,” if done without love, profits one nothing — 1 Cor. 13:1-3</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In the latter days men would have ”a form of godliness but deny its power … always learning and never able to come to the knowledge of the truth.” — 2 Tim 3:5,7 </a:t>
            </a:r>
          </a:p>
          <a:p>
            <a:pPr marL="685800" indent="-685800" algn="l">
              <a:spcBef>
                <a:spcPts val="800"/>
              </a:spcBef>
              <a:buSzPct val="76000"/>
              <a:buBlip>
                <a:blip r:embed="rId4"/>
              </a:buBlip>
              <a:defRPr sz="3200">
                <a:solidFill>
                  <a:srgbClr val="000000"/>
                </a:solidFill>
                <a:latin typeface="Century Gothic"/>
                <a:ea typeface="Century Gothic"/>
                <a:cs typeface="Century Gothic"/>
                <a:sym typeface="Century Gothic"/>
              </a:defRPr>
            </a:pPr>
            <a:r>
              <a:t>Worship &amp; service MUST be in </a:t>
            </a:r>
            <a:r>
              <a:rPr b="1"/>
              <a:t>BOTH</a:t>
            </a:r>
            <a:r>
              <a:t> Spirit &amp; Truth — John 4:24; Rom 12:1-2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8">
                                            <p:txEl>
                                              <p:pRg st="3" end="3"/>
                                            </p:txEl>
                                          </p:spTgt>
                                        </p:tgtEl>
                                        <p:attrNameLst>
                                          <p:attrName>style.visibility</p:attrName>
                                        </p:attrNameLst>
                                      </p:cBhvr>
                                      <p:to>
                                        <p:strVal val="visible"/>
                                      </p:to>
                                    </p:set>
                                    <p:animEffect filter="fade" transition="in">
                                      <p:cBhvr>
                                        <p:cTn id="7" dur="1500"/>
                                        <p:tgtEl>
                                          <p:spTgt spid="43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8">
                                            <p:txEl>
                                              <p:pRg st="4" end="4"/>
                                            </p:txEl>
                                          </p:spTgt>
                                        </p:tgtEl>
                                        <p:attrNameLst>
                                          <p:attrName>style.visibility</p:attrName>
                                        </p:attrNameLst>
                                      </p:cBhvr>
                                      <p:to>
                                        <p:strVal val="visible"/>
                                      </p:to>
                                    </p:set>
                                    <p:animEffect filter="fade" transition="in">
                                      <p:cBhvr>
                                        <p:cTn id="12" dur="1500"/>
                                        <p:tgtEl>
                                          <p:spTgt spid="43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Why IS FORMALISM Such A Threat?"/>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Why IS FORMALISM Such A Threat?</a:t>
            </a:r>
          </a:p>
        </p:txBody>
      </p:sp>
      <p:pic>
        <p:nvPicPr>
          <p:cNvPr id="441"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42"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43"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44"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45" name="It appeals to the carnal mind (self centered, arrogant, materialistic, unregenerate) —   1 Cor. 3:1-3; James 3:14-4:6…"/>
          <p:cNvSpPr txBox="1"/>
          <p:nvPr/>
        </p:nvSpPr>
        <p:spPr>
          <a:xfrm>
            <a:off x="4710001" y="2958826"/>
            <a:ext cx="8257590" cy="62738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76000"/>
              <a:buBlip>
                <a:blip r:embed="rId4"/>
              </a:buBlip>
              <a:defRPr sz="3700">
                <a:solidFill>
                  <a:srgbClr val="000000"/>
                </a:solidFill>
                <a:latin typeface="Century Gothic"/>
                <a:ea typeface="Century Gothic"/>
                <a:cs typeface="Century Gothic"/>
                <a:sym typeface="Century Gothic"/>
              </a:defRPr>
            </a:pPr>
            <a:r>
              <a:t>It appeals to the carnal mind (self centered, arrogant, materialistic, unregenerate) —   1 Cor. 3:1-3; James 3:14-4:6</a:t>
            </a:r>
          </a:p>
          <a:p>
            <a:pPr marL="685800" indent="-685800" algn="l">
              <a:spcBef>
                <a:spcPts val="1800"/>
              </a:spcBef>
              <a:buSzPct val="76000"/>
              <a:buBlip>
                <a:blip r:embed="rId4"/>
              </a:buBlip>
              <a:defRPr sz="3700">
                <a:solidFill>
                  <a:srgbClr val="000000"/>
                </a:solidFill>
                <a:latin typeface="Century Gothic"/>
                <a:ea typeface="Century Gothic"/>
                <a:cs typeface="Century Gothic"/>
                <a:sym typeface="Century Gothic"/>
              </a:defRPr>
            </a:pPr>
            <a:r>
              <a:t>It appeals to the self-righteous (religious but proud, self-sufficient) — Luke 18:9-14, 18-23</a:t>
            </a:r>
          </a:p>
          <a:p>
            <a:pPr marL="685800" indent="-685800" algn="l">
              <a:spcBef>
                <a:spcPts val="1800"/>
              </a:spcBef>
              <a:buSzPct val="76000"/>
              <a:buBlip>
                <a:blip r:embed="rId4"/>
              </a:buBlip>
              <a:defRPr sz="3700">
                <a:solidFill>
                  <a:srgbClr val="000000"/>
                </a:solidFill>
                <a:latin typeface="Century Gothic"/>
                <a:ea typeface="Century Gothic"/>
                <a:cs typeface="Century Gothic"/>
                <a:sym typeface="Century Gothic"/>
              </a:defRPr>
            </a:pPr>
            <a:r>
              <a:t>It appeals to the hypocrite — (they love the praises of men) — Mt. 6:1-18; 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45">
                                            <p:bg/>
                                          </p:spTgt>
                                        </p:tgtEl>
                                        <p:attrNameLst>
                                          <p:attrName>style.visibility</p:attrName>
                                        </p:attrNameLst>
                                      </p:cBhvr>
                                      <p:to>
                                        <p:strVal val="visible"/>
                                      </p:to>
                                    </p:set>
                                    <p:anim calcmode="lin" valueType="num">
                                      <p:cBhvr>
                                        <p:cTn id="7" dur="1500" fill="hold"/>
                                        <p:tgtEl>
                                          <p:spTgt spid="445">
                                            <p:bg/>
                                          </p:spTgt>
                                        </p:tgtEl>
                                        <p:attrNameLst>
                                          <p:attrName>ppt_x</p:attrName>
                                        </p:attrNameLst>
                                      </p:cBhvr>
                                      <p:tavLst>
                                        <p:tav tm="0">
                                          <p:val>
                                            <p:strVal val="#ppt_x"/>
                                          </p:val>
                                        </p:tav>
                                        <p:tav tm="100000">
                                          <p:val>
                                            <p:strVal val="#ppt_x"/>
                                          </p:val>
                                        </p:tav>
                                      </p:tavLst>
                                    </p:anim>
                                    <p:anim calcmode="lin" valueType="num">
                                      <p:cBhvr>
                                        <p:cTn id="8" dur="1500" fill="hold"/>
                                        <p:tgtEl>
                                          <p:spTgt spid="44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445">
                                            <p:txEl>
                                              <p:pRg st="0" end="0"/>
                                            </p:txEl>
                                          </p:spTgt>
                                        </p:tgtEl>
                                        <p:attrNameLst>
                                          <p:attrName>style.visibility</p:attrName>
                                        </p:attrNameLst>
                                      </p:cBhvr>
                                      <p:to>
                                        <p:strVal val="visible"/>
                                      </p:to>
                                    </p:set>
                                    <p:anim calcmode="lin" valueType="num">
                                      <p:cBhvr>
                                        <p:cTn id="11" dur="1500" fill="hold"/>
                                        <p:tgtEl>
                                          <p:spTgt spid="44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44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445">
                                            <p:txEl>
                                              <p:pRg st="1" end="1"/>
                                            </p:txEl>
                                          </p:spTgt>
                                        </p:tgtEl>
                                        <p:attrNameLst>
                                          <p:attrName>style.visibility</p:attrName>
                                        </p:attrNameLst>
                                      </p:cBhvr>
                                      <p:to>
                                        <p:strVal val="visible"/>
                                      </p:to>
                                    </p:set>
                                    <p:anim calcmode="lin" valueType="num">
                                      <p:cBhvr>
                                        <p:cTn id="17" dur="1500" fill="hold"/>
                                        <p:tgtEl>
                                          <p:spTgt spid="445">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44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445">
                                            <p:txEl>
                                              <p:pRg st="2" end="2"/>
                                            </p:txEl>
                                          </p:spTgt>
                                        </p:tgtEl>
                                        <p:attrNameLst>
                                          <p:attrName>style.visibility</p:attrName>
                                        </p:attrNameLst>
                                      </p:cBhvr>
                                      <p:to>
                                        <p:strVal val="visible"/>
                                      </p:to>
                                    </p:set>
                                    <p:anim calcmode="lin" valueType="num">
                                      <p:cBhvr>
                                        <p:cTn id="23" dur="1500" fill="hold"/>
                                        <p:tgtEl>
                                          <p:spTgt spid="445">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44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HEED The Warning / Take Necessary ACTION"/>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HEED The Warning / Take Necessary ACTION</a:t>
            </a:r>
          </a:p>
        </p:txBody>
      </p:sp>
      <p:pic>
        <p:nvPicPr>
          <p:cNvPr id="44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4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5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51" name="Remember - Virtue of Recall – Luke 15:17-21; Eph 1:3-14…"/>
          <p:cNvSpPr txBox="1"/>
          <p:nvPr/>
        </p:nvSpPr>
        <p:spPr>
          <a:xfrm>
            <a:off x="4683922" y="2958826"/>
            <a:ext cx="8257590" cy="6134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76000"/>
              <a:buBlip>
                <a:blip r:embed="rId3"/>
              </a:buBlip>
              <a:defRPr sz="3500">
                <a:solidFill>
                  <a:srgbClr val="000000"/>
                </a:solidFill>
                <a:latin typeface="Century Gothic"/>
                <a:ea typeface="Century Gothic"/>
                <a:cs typeface="Century Gothic"/>
                <a:sym typeface="Century Gothic"/>
              </a:defRPr>
            </a:pPr>
            <a:r>
              <a:rPr b="1"/>
              <a:t>Remember</a:t>
            </a:r>
            <a:r>
              <a:t> - Virtue of Recall – Luke 15:17-21; Eph 1:3-14</a:t>
            </a:r>
          </a:p>
          <a:p>
            <a:pPr marL="685800" indent="-685800" algn="l">
              <a:spcBef>
                <a:spcPts val="1500"/>
              </a:spcBef>
              <a:buSzPct val="76000"/>
              <a:buBlip>
                <a:blip r:embed="rId3"/>
              </a:buBlip>
              <a:defRPr sz="3500">
                <a:solidFill>
                  <a:srgbClr val="000000"/>
                </a:solidFill>
                <a:latin typeface="Century Gothic"/>
                <a:ea typeface="Century Gothic"/>
                <a:cs typeface="Century Gothic"/>
                <a:sym typeface="Century Gothic"/>
              </a:defRPr>
            </a:pPr>
            <a:r>
              <a:rPr b="1"/>
              <a:t>Honesty</a:t>
            </a:r>
            <a:r>
              <a:t> - self investigation – 2 Cor. 13:5; Heb 12:15</a:t>
            </a:r>
          </a:p>
          <a:p>
            <a:pPr marL="685800" indent="-685800" algn="l">
              <a:spcBef>
                <a:spcPts val="1500"/>
              </a:spcBef>
              <a:buSzPct val="76000"/>
              <a:buBlip>
                <a:blip r:embed="rId3"/>
              </a:buBlip>
              <a:defRPr sz="3500">
                <a:solidFill>
                  <a:srgbClr val="000000"/>
                </a:solidFill>
                <a:latin typeface="Century Gothic"/>
                <a:ea typeface="Century Gothic"/>
                <a:cs typeface="Century Gothic"/>
                <a:sym typeface="Century Gothic"/>
              </a:defRPr>
            </a:pPr>
            <a:r>
              <a:rPr b="1"/>
              <a:t>Repent</a:t>
            </a:r>
            <a:r>
              <a:t> &amp; </a:t>
            </a:r>
            <a:r>
              <a:rPr b="1"/>
              <a:t>Return</a:t>
            </a:r>
            <a:r>
              <a:t> Change of mind, heart / put the Lord first / His will / His work / His purposes – FOR HIM!</a:t>
            </a:r>
          </a:p>
          <a:p>
            <a:pPr marL="685800" indent="-685800" algn="l">
              <a:spcBef>
                <a:spcPts val="1500"/>
              </a:spcBef>
              <a:buSzPct val="76000"/>
              <a:buBlip>
                <a:blip r:embed="rId3"/>
              </a:buBlip>
              <a:defRPr sz="3500">
                <a:solidFill>
                  <a:srgbClr val="000000"/>
                </a:solidFill>
                <a:latin typeface="Century Gothic"/>
                <a:ea typeface="Century Gothic"/>
                <a:cs typeface="Century Gothic"/>
                <a:sym typeface="Century Gothic"/>
              </a:defRPr>
            </a:pPr>
            <a:r>
              <a:t>Only ONE thing put them in danger / only one thing could restore them — Mat 6:19-33</a:t>
            </a:r>
          </a:p>
        </p:txBody>
      </p:sp>
      <p:sp>
        <p:nvSpPr>
          <p:cNvPr id="452" name="Revelation 2:5 (NKJV)…"/>
          <p:cNvSpPr/>
          <p:nvPr/>
        </p:nvSpPr>
        <p:spPr>
          <a:xfrm>
            <a:off x="262285" y="3830366"/>
            <a:ext cx="4119283" cy="5523707"/>
          </a:xfrm>
          <a:prstGeom prst="rect">
            <a:avLst/>
          </a:prstGeom>
          <a:ln w="12700">
            <a:miter lim="400000"/>
          </a:ln>
          <a:effectLst>
            <a:outerShdw sx="100000" sy="100000" kx="0" ky="0" algn="b" rotWithShape="0" blurRad="152400" dist="76200" dir="2700000">
              <a:srgbClr val="000000">
                <a:alpha val="3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000000"/>
              </a:buClr>
              <a:defRPr sz="25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Zapfino"/>
                <a:ea typeface="Zapfino"/>
                <a:cs typeface="Zapfino"/>
                <a:sym typeface="Zapfino"/>
              </a:defRPr>
            </a:pPr>
            <a:r>
              <a:t>Revelation 2:5 </a:t>
            </a:r>
            <a:r>
              <a:rPr baseline="31999" sz="1700"/>
              <a:t>(NKJV) </a:t>
            </a:r>
          </a:p>
          <a:p>
            <a:pPr defTabSz="1295400">
              <a:buClr>
                <a:srgbClr val="000000"/>
              </a:buClr>
              <a:defRPr sz="3200">
                <a:solidFill>
                  <a:srgbClr val="000000"/>
                </a:solidFill>
                <a:effectLst>
                  <a:outerShdw sx="100000" sy="100000" kx="0" ky="0" algn="b" rotWithShape="0" blurRad="152400" dist="76200" dir="2700000">
                    <a:srgbClr val="000000">
                      <a:alpha val="35000"/>
                    </a:srgbClr>
                  </a:outerShdw>
                </a:effectLst>
                <a:uFill>
                  <a:solidFill>
                    <a:srgbClr val="000000"/>
                  </a:solidFill>
                </a:uFill>
                <a:latin typeface="Calibri"/>
                <a:ea typeface="Calibri"/>
                <a:cs typeface="Calibri"/>
                <a:sym typeface="Calibri"/>
              </a:defRPr>
            </a:pPr>
            <a:r>
              <a:rPr baseline="31999"/>
              <a:t>5</a:t>
            </a:r>
            <a:r>
              <a:t> Remember therefore from where you have fallen; repent and do the first works, or else I will come to you quickly and remove your lampstand from its place--unless you repent.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animEffect filter="fade" transition="in">
                                      <p:cBhvr>
                                        <p:cTn id="7" dur="1500"/>
                                        <p:tgtEl>
                                          <p:spTgt spid="4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1">
                                            <p:txEl>
                                              <p:pRg st="0" end="0"/>
                                            </p:txEl>
                                          </p:spTgt>
                                        </p:tgtEl>
                                        <p:attrNameLst>
                                          <p:attrName>style.visibility</p:attrName>
                                        </p:attrNameLst>
                                      </p:cBhvr>
                                      <p:to>
                                        <p:strVal val="visible"/>
                                      </p:to>
                                    </p:set>
                                    <p:animEffect filter="fade" transition="in">
                                      <p:cBhvr>
                                        <p:cTn id="10" dur="1500"/>
                                        <p:tgtEl>
                                          <p:spTgt spid="4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1">
                                            <p:txEl>
                                              <p:pRg st="1" end="1"/>
                                            </p:txEl>
                                          </p:spTgt>
                                        </p:tgtEl>
                                        <p:attrNameLst>
                                          <p:attrName>style.visibility</p:attrName>
                                        </p:attrNameLst>
                                      </p:cBhvr>
                                      <p:to>
                                        <p:strVal val="visible"/>
                                      </p:to>
                                    </p:set>
                                    <p:animEffect filter="fade" transition="in">
                                      <p:cBhvr>
                                        <p:cTn id="15" dur="1500"/>
                                        <p:tgtEl>
                                          <p:spTgt spid="4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51">
                                            <p:txEl>
                                              <p:pRg st="2" end="2"/>
                                            </p:txEl>
                                          </p:spTgt>
                                        </p:tgtEl>
                                        <p:attrNameLst>
                                          <p:attrName>style.visibility</p:attrName>
                                        </p:attrNameLst>
                                      </p:cBhvr>
                                      <p:to>
                                        <p:strVal val="visible"/>
                                      </p:to>
                                    </p:set>
                                    <p:animEffect filter="fade" transition="in">
                                      <p:cBhvr>
                                        <p:cTn id="20" dur="1500"/>
                                        <p:tgtEl>
                                          <p:spTgt spid="4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51">
                                            <p:txEl>
                                              <p:pRg st="3" end="3"/>
                                            </p:txEl>
                                          </p:spTgt>
                                        </p:tgtEl>
                                        <p:attrNameLst>
                                          <p:attrName>style.visibility</p:attrName>
                                        </p:attrNameLst>
                                      </p:cBhvr>
                                      <p:to>
                                        <p:strVal val="visible"/>
                                      </p:to>
                                    </p:set>
                                    <p:animEffect filter="fade" transition="in">
                                      <p:cBhvr>
                                        <p:cTn id="25" dur="1500"/>
                                        <p:tgtEl>
                                          <p:spTgt spid="4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Let us be TRUE Christians In BOTH FORM &amp; SUBSTANCE"/>
          <p:cNvSpPr txBox="1"/>
          <p:nvPr/>
        </p:nvSpPr>
        <p:spPr>
          <a:xfrm>
            <a:off x="253556" y="1700759"/>
            <a:ext cx="12497689" cy="647139"/>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be TRUE Christians In BOTH FORM &amp; SUBSTANCE</a:t>
            </a:r>
          </a:p>
        </p:txBody>
      </p:sp>
      <p:pic>
        <p:nvPicPr>
          <p:cNvPr id="455"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56"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7"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58"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59" name="Worshipping in Spirit &amp; Truth!…"/>
          <p:cNvSpPr txBox="1"/>
          <p:nvPr/>
        </p:nvSpPr>
        <p:spPr>
          <a:xfrm>
            <a:off x="4710001" y="2958826"/>
            <a:ext cx="8257590" cy="6388101"/>
          </a:xfrm>
          <a:prstGeom prst="rect">
            <a:avLst/>
          </a:prstGeom>
          <a:ln w="12700">
            <a:miter lim="400000"/>
          </a:ln>
          <a:effectLst>
            <a:outerShdw sx="100000" sy="100000" kx="0" ky="0" algn="b" rotWithShape="0" blurRad="88900" dist="105471" dir="3218734">
              <a:srgbClr val="000000">
                <a:alpha val="210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76000"/>
              <a:buBlip>
                <a:blip r:embed="rId4"/>
              </a:buBlip>
              <a:defRPr sz="4200">
                <a:solidFill>
                  <a:srgbClr val="000000"/>
                </a:solidFill>
                <a:latin typeface="Century Gothic"/>
                <a:ea typeface="Century Gothic"/>
                <a:cs typeface="Century Gothic"/>
                <a:sym typeface="Century Gothic"/>
              </a:defRPr>
            </a:pPr>
            <a:r>
              <a:t>Worshipping in Spirit &amp; Truth!</a:t>
            </a:r>
          </a:p>
          <a:p>
            <a:pPr marL="685800" indent="-685800" algn="l">
              <a:spcBef>
                <a:spcPts val="1800"/>
              </a:spcBef>
              <a:buSzPct val="76000"/>
              <a:buBlip>
                <a:blip r:embed="rId4"/>
              </a:buBlip>
              <a:defRPr sz="4200">
                <a:solidFill>
                  <a:srgbClr val="000000"/>
                </a:solidFill>
                <a:latin typeface="Century Gothic"/>
                <a:ea typeface="Century Gothic"/>
                <a:cs typeface="Century Gothic"/>
                <a:sym typeface="Century Gothic"/>
              </a:defRPr>
            </a:pPr>
            <a:r>
              <a:t>Seeking to obey the Lord in ALL things &amp; for the right reasons!</a:t>
            </a:r>
          </a:p>
          <a:p>
            <a:pPr marL="685800" indent="-685800" algn="l">
              <a:spcBef>
                <a:spcPts val="1800"/>
              </a:spcBef>
              <a:buSzPct val="76000"/>
              <a:buBlip>
                <a:blip r:embed="rId4"/>
              </a:buBlip>
              <a:defRPr sz="4200">
                <a:solidFill>
                  <a:srgbClr val="000000"/>
                </a:solidFill>
                <a:latin typeface="Century Gothic"/>
                <a:ea typeface="Century Gothic"/>
                <a:cs typeface="Century Gothic"/>
                <a:sym typeface="Century Gothic"/>
              </a:defRPr>
            </a:pPr>
            <a:r>
              <a:t>Being faithful and dependable in the Lord’s service while always keeping our motives genuine,  heartfelt &amp; humble.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9">
                                            <p:bg/>
                                          </p:spTgt>
                                        </p:tgtEl>
                                        <p:attrNameLst>
                                          <p:attrName>style.visibility</p:attrName>
                                        </p:attrNameLst>
                                      </p:cBhvr>
                                      <p:to>
                                        <p:strVal val="visible"/>
                                      </p:to>
                                    </p:set>
                                    <p:animEffect filter="wipe(left)" transition="in">
                                      <p:cBhvr>
                                        <p:cTn id="7" dur="1500"/>
                                        <p:tgtEl>
                                          <p:spTgt spid="4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9">
                                            <p:txEl>
                                              <p:pRg st="0" end="0"/>
                                            </p:txEl>
                                          </p:spTgt>
                                        </p:tgtEl>
                                        <p:attrNameLst>
                                          <p:attrName>style.visibility</p:attrName>
                                        </p:attrNameLst>
                                      </p:cBhvr>
                                      <p:to>
                                        <p:strVal val="visible"/>
                                      </p:to>
                                    </p:set>
                                    <p:animEffect filter="wipe(left)" transition="in">
                                      <p:cBhvr>
                                        <p:cTn id="10" dur="1500"/>
                                        <p:tgtEl>
                                          <p:spTgt spid="4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9">
                                            <p:txEl>
                                              <p:pRg st="1" end="1"/>
                                            </p:txEl>
                                          </p:spTgt>
                                        </p:tgtEl>
                                        <p:attrNameLst>
                                          <p:attrName>style.visibility</p:attrName>
                                        </p:attrNameLst>
                                      </p:cBhvr>
                                      <p:to>
                                        <p:strVal val="visible"/>
                                      </p:to>
                                    </p:set>
                                    <p:animEffect filter="wipe(left)" transition="in">
                                      <p:cBhvr>
                                        <p:cTn id="15" dur="1500"/>
                                        <p:tgtEl>
                                          <p:spTgt spid="4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9">
                                            <p:txEl>
                                              <p:pRg st="2" end="2"/>
                                            </p:txEl>
                                          </p:spTgt>
                                        </p:tgtEl>
                                        <p:attrNameLst>
                                          <p:attrName>style.visibility</p:attrName>
                                        </p:attrNameLst>
                                      </p:cBhvr>
                                      <p:to>
                                        <p:strVal val="visible"/>
                                      </p:to>
                                    </p:set>
                                    <p:animEffect filter="wipe(left)" transition="in">
                                      <p:cBhvr>
                                        <p:cTn id="20" dur="1500"/>
                                        <p:tgtEl>
                                          <p:spTgt spid="4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9"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Let us be TRUE Christians In BOTH FORM &amp; SUBSTANCE"/>
          <p:cNvSpPr txBox="1"/>
          <p:nvPr/>
        </p:nvSpPr>
        <p:spPr>
          <a:xfrm>
            <a:off x="253556" y="1700759"/>
            <a:ext cx="12497689" cy="647139"/>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Let us be TRUE Christians In BOTH FORM &amp; SUBSTANCE</a:t>
            </a:r>
          </a:p>
        </p:txBody>
      </p:sp>
      <p:pic>
        <p:nvPicPr>
          <p:cNvPr id="462" name="Image" descr="Image"/>
          <p:cNvPicPr>
            <a:picLocks noChangeAspect="1"/>
          </p:cNvPicPr>
          <p:nvPr/>
        </p:nvPicPr>
        <p:blipFill>
          <a:blip r:embed="rId2">
            <a:extLst/>
          </a:blip>
          <a:stretch>
            <a:fillRect/>
          </a:stretch>
        </p:blipFill>
        <p:spPr>
          <a:xfrm>
            <a:off x="-651979" y="2045009"/>
            <a:ext cx="5781444" cy="7708591"/>
          </a:xfrm>
          <a:prstGeom prst="rect">
            <a:avLst/>
          </a:prstGeom>
          <a:ln w="12700">
            <a:miter lim="400000"/>
          </a:ln>
          <a:effectLst>
            <a:outerShdw sx="100000" sy="100000" kx="0" ky="0" algn="b" rotWithShape="0" blurRad="393700" dist="183606" dir="12950391">
              <a:srgbClr val="000000">
                <a:alpha val="36549"/>
              </a:srgbClr>
            </a:outerShdw>
          </a:effectLst>
        </p:spPr>
      </p:pic>
      <p:pic>
        <p:nvPicPr>
          <p:cNvPr id="463"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64"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465"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466" name="Romans 6:16–18 (NKJV)…"/>
          <p:cNvSpPr txBox="1"/>
          <p:nvPr/>
        </p:nvSpPr>
        <p:spPr>
          <a:xfrm>
            <a:off x="4983300" y="2958826"/>
            <a:ext cx="7669433"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000000"/>
                </a:solidFill>
                <a:latin typeface="Hoefler Text"/>
                <a:ea typeface="Hoefler Text"/>
                <a:cs typeface="Hoefler Text"/>
                <a:sym typeface="Hoefler Text"/>
              </a:defRPr>
            </a:pPr>
            <a:r>
              <a:t>Romans 6:16–18 (NKJV)</a:t>
            </a:r>
          </a:p>
          <a:p>
            <a:pPr defTabSz="457200">
              <a:defRPr sz="3500">
                <a:solidFill>
                  <a:srgbClr val="000000"/>
                </a:solidFill>
                <a:latin typeface="Hoefler Text"/>
                <a:ea typeface="Hoefler Text"/>
                <a:cs typeface="Hoefler Text"/>
                <a:sym typeface="Hoefler Text"/>
              </a:defRPr>
            </a:pPr>
            <a:r>
              <a:rPr baseline="31999"/>
              <a:t>16</a:t>
            </a:r>
            <a:r>
              <a:t> Do you not know that to whom you present yourselves slaves to obey, you are that one’s slaves whom you obey, whether of sin </a:t>
            </a:r>
            <a:r>
              <a:rPr i="1"/>
              <a:t>leading</a:t>
            </a:r>
            <a:r>
              <a:t> to death, or of obedience </a:t>
            </a:r>
            <a:r>
              <a:rPr i="1"/>
              <a:t>leading</a:t>
            </a:r>
            <a:r>
              <a:t> to righteousness? </a:t>
            </a:r>
            <a:r>
              <a:rPr baseline="31999"/>
              <a:t>17</a:t>
            </a:r>
            <a:r>
              <a:t> But God be thanked that </a:t>
            </a:r>
            <a:r>
              <a:rPr i="1"/>
              <a:t>though</a:t>
            </a:r>
            <a:r>
              <a:t> you were slaves of sin, yet you obeyed from the heart that form of doctrine to which you were delivered. </a:t>
            </a:r>
            <a:r>
              <a:rPr baseline="31999"/>
              <a:t>18</a:t>
            </a:r>
            <a:r>
              <a:t> And having been set free from sin, you became slaves of righteousness.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261"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pic>
        <p:nvPicPr>
          <p:cNvPr id="262" name="Image" descr="Image"/>
          <p:cNvPicPr>
            <a:picLocks noChangeAspect="0"/>
          </p:cNvPicPr>
          <p:nvPr/>
        </p:nvPicPr>
        <p:blipFill>
          <a:blip r:embed="rId3">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pic>
        <p:nvPicPr>
          <p:cNvPr id="263" name="The DANGER of FORMALISM…" descr="The DANGER of FORMALISM…"/>
          <p:cNvPicPr>
            <a:picLocks noChangeAspect="0"/>
          </p:cNvPicPr>
          <p:nvPr/>
        </p:nvPicPr>
        <p:blipFill>
          <a:blip r:embed="rId4">
            <a:extLst/>
          </a:blip>
          <a:stretch>
            <a:fillRect/>
          </a:stretch>
        </p:blipFill>
        <p:spPr>
          <a:xfrm>
            <a:off x="5799325" y="3798393"/>
            <a:ext cx="7037327" cy="3233416"/>
          </a:xfrm>
          <a:prstGeom prst="rect">
            <a:avLst/>
          </a:prstGeom>
          <a:effectLst>
            <a:outerShdw sx="100000" sy="100000" kx="0" ky="0" algn="b" rotWithShape="0" blurRad="139700" dist="90169" dir="5400000">
              <a:srgbClr val="000000">
                <a:alpha val="97093"/>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3500" fill="hold"/>
                                        <p:tgtEl>
                                          <p:spTgt spid="263"/>
                                        </p:tgtEl>
                                        <p:attrNameLst>
                                          <p:attrName>ppt_x</p:attrName>
                                        </p:attrNameLst>
                                      </p:cBhvr>
                                      <p:tavLst>
                                        <p:tav tm="0">
                                          <p:val>
                                            <p:strVal val="#ppt_x"/>
                                          </p:val>
                                        </p:tav>
                                        <p:tav tm="100000">
                                          <p:val>
                                            <p:strVal val="#ppt_x"/>
                                          </p:val>
                                        </p:tav>
                                      </p:tavLst>
                                    </p:anim>
                                    <p:anim calcmode="lin" valueType="num">
                                      <p:cBhvr>
                                        <p:cTn id="8" dur="3500" fill="hold"/>
                                        <p:tgtEl>
                                          <p:spTgt spid="2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9"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470"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pic>
        <p:nvPicPr>
          <p:cNvPr id="471" name="Image" descr="Image"/>
          <p:cNvPicPr>
            <a:picLocks noChangeAspect="0"/>
          </p:cNvPicPr>
          <p:nvPr/>
        </p:nvPicPr>
        <p:blipFill>
          <a:blip r:embed="rId3">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pic>
        <p:nvPicPr>
          <p:cNvPr id="472" name="THE DANGER OF FORMALISM" descr="THE DANGER OF FORMALISM"/>
          <p:cNvPicPr>
            <a:picLocks noChangeAspect="0"/>
          </p:cNvPicPr>
          <p:nvPr/>
        </p:nvPicPr>
        <p:blipFill>
          <a:blip r:embed="rId4">
            <a:extLst/>
          </a:blip>
          <a:stretch>
            <a:fillRect/>
          </a:stretch>
        </p:blipFill>
        <p:spPr>
          <a:xfrm>
            <a:off x="6170749" y="3184388"/>
            <a:ext cx="6548547" cy="2393845"/>
          </a:xfrm>
          <a:prstGeom prst="rect">
            <a:avLst/>
          </a:prstGeom>
          <a:effectLst>
            <a:outerShdw sx="100000" sy="100000" kx="0" ky="0" algn="b" rotWithShape="0" blurRad="139700" dist="90169" dir="5400000">
              <a:srgbClr val="000000">
                <a:alpha val="97093"/>
              </a:srgbClr>
            </a:outerShdw>
          </a:effectLst>
        </p:spPr>
      </p:pic>
      <p:sp>
        <p:nvSpPr>
          <p:cNvPr id="473" name="Revelation 2:1–7 (NKJV)"/>
          <p:cNvSpPr txBox="1"/>
          <p:nvPr/>
        </p:nvSpPr>
        <p:spPr>
          <a:xfrm>
            <a:off x="5281900" y="5918099"/>
            <a:ext cx="7644212" cy="69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defRPr sz="3200">
                <a:solidFill>
                  <a:srgbClr val="FFFFFF"/>
                </a:solidFill>
                <a:latin typeface="Thames Nude Roman"/>
                <a:ea typeface="Thames Nude Roman"/>
                <a:cs typeface="Thames Nude Roman"/>
                <a:sym typeface="Thames Nude Roman"/>
              </a:defRPr>
            </a:lvl1pPr>
          </a:lstStyle>
          <a:p>
            <a:pPr/>
            <a:r>
              <a:t>Revelation 2:1–7 (NKJV)</a:t>
            </a:r>
          </a:p>
        </p:txBody>
      </p:sp>
      <p:sp>
        <p:nvSpPr>
          <p:cNvPr id="474"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10,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6"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Matthew 13:43–46 (NKJV)…"/>
          <p:cNvSpPr txBox="1"/>
          <p:nvPr/>
        </p:nvSpPr>
        <p:spPr>
          <a:xfrm>
            <a:off x="202859" y="292100"/>
            <a:ext cx="12599082" cy="91694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Matthew 13:43–46 (NKJV)</a:t>
            </a:r>
          </a:p>
          <a:p>
            <a:pPr defTabSz="457200">
              <a:spcBef>
                <a:spcPts val="1400"/>
              </a:spcBef>
              <a:defRPr sz="47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43</a:t>
            </a:r>
            <a:r>
              <a:t> Then the righteous will shine forth as the sun in the kingdom of their Father. He who has ears to hear, let him hear! </a:t>
            </a:r>
            <a:r>
              <a:rPr baseline="31999"/>
              <a:t>44</a:t>
            </a:r>
            <a:r>
              <a:t> “Again, the kingdom of heaven is like treasure hidden in a field, which a man found and hid; and for joy over it he goes and sells all that he has and buys that field. </a:t>
            </a:r>
            <a:r>
              <a:rPr baseline="31999"/>
              <a:t>45</a:t>
            </a:r>
            <a:r>
              <a:t> “Again, the kingdom of heaven is like a merchant seeking beautiful pearls, </a:t>
            </a:r>
            <a:r>
              <a:rPr baseline="31999"/>
              <a:t>46</a:t>
            </a:r>
            <a:r>
              <a:t> who, when he had found one pearl of great price, went and sold all that he had and bought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Revelation 2:1–7 (NKJV)…"/>
          <p:cNvSpPr txBox="1"/>
          <p:nvPr/>
        </p:nvSpPr>
        <p:spPr>
          <a:xfrm>
            <a:off x="340087" y="454016"/>
            <a:ext cx="12324627" cy="825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2:1–7 (NKJV)</a:t>
            </a:r>
          </a:p>
          <a:p>
            <a:pPr defTabSz="457200">
              <a:defRPr sz="4700">
                <a:solidFill>
                  <a:srgbClr val="000000"/>
                </a:solidFill>
                <a:latin typeface="Hoefler Text"/>
                <a:ea typeface="Hoefler Text"/>
                <a:cs typeface="Hoefler Text"/>
                <a:sym typeface="Hoefler Text"/>
              </a:defRPr>
            </a:pPr>
            <a:r>
              <a:rPr baseline="31999"/>
              <a:t>1</a:t>
            </a:r>
            <a:r>
              <a:t> “To the angel of the church of Ephesus write, ‘These things says He who holds the seven stars in His right hand, who walks in the midst of the seven golden lampstands: </a:t>
            </a:r>
            <a:r>
              <a:rPr baseline="31999"/>
              <a:t>2</a:t>
            </a:r>
            <a:r>
              <a:t> “I know your works, your labor, your patience, and that you cannot bear those who are evil. And you have tested those who say they are apostles and are not, and have found them liars; </a:t>
            </a:r>
            <a:r>
              <a:rPr baseline="31999"/>
              <a:t>3</a:t>
            </a:r>
            <a:r>
              <a:t> and you have persevered and have patience, and have labored for My name’s sake and have not become weary.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Revelation 2:1–7 (NKJV)…"/>
          <p:cNvSpPr txBox="1"/>
          <p:nvPr/>
        </p:nvSpPr>
        <p:spPr>
          <a:xfrm>
            <a:off x="340087" y="454016"/>
            <a:ext cx="12324627" cy="882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2:1–7 (NKJV)</a:t>
            </a:r>
          </a:p>
          <a:p>
            <a:pPr defTabSz="457200">
              <a:defRPr sz="4600">
                <a:solidFill>
                  <a:srgbClr val="000000"/>
                </a:solidFill>
                <a:latin typeface="Hoefler Text"/>
                <a:ea typeface="Hoefler Text"/>
                <a:cs typeface="Hoefler Text"/>
                <a:sym typeface="Hoefler Text"/>
              </a:defRPr>
            </a:pPr>
            <a:r>
              <a:rPr baseline="31999"/>
              <a:t>4</a:t>
            </a:r>
            <a:r>
              <a:t> Nevertheless I have </a:t>
            </a:r>
            <a:r>
              <a:rPr i="1"/>
              <a:t>this</a:t>
            </a:r>
            <a:r>
              <a:t> against you, that you have left your first love. </a:t>
            </a:r>
            <a:r>
              <a:rPr baseline="31999"/>
              <a:t>5</a:t>
            </a:r>
            <a:r>
              <a:t> Remember therefore from where you have fallen; repent and do the first works, or else I will come to you quickly and remove your lampstand from its place—unless you repent. </a:t>
            </a:r>
            <a:r>
              <a:rPr baseline="31999"/>
              <a:t>6</a:t>
            </a:r>
            <a:r>
              <a:t> But this you have, that you hate the deeds of the Nicolaitans, which I also hate. </a:t>
            </a:r>
            <a:r>
              <a:rPr baseline="31999"/>
              <a:t>7</a:t>
            </a:r>
            <a:r>
              <a:t> “He who has an ear, let him hear what the Spirit says to the churches. To him who overcomes I will give to eat from the tree of life, which is in the midst of the Paradise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1 mass noun Excessive adherence to prescribed forms.…" descr="1 mass noun Excessive adherence to prescribed forms.…"/>
          <p:cNvPicPr>
            <a:picLocks noChangeAspect="0"/>
          </p:cNvPicPr>
          <p:nvPr/>
        </p:nvPicPr>
        <p:blipFill>
          <a:blip r:embed="rId2">
            <a:extLst/>
          </a:blip>
          <a:stretch>
            <a:fillRect/>
          </a:stretch>
        </p:blipFill>
        <p:spPr>
          <a:xfrm>
            <a:off x="4220645" y="2679482"/>
            <a:ext cx="8542211" cy="6908801"/>
          </a:xfrm>
          <a:prstGeom prst="rect">
            <a:avLst/>
          </a:prstGeom>
          <a:effectLst>
            <a:outerShdw sx="100000" sy="100000" kx="0" ky="0" algn="b" rotWithShape="0" blurRad="177800" dist="112904" dir="5400000">
              <a:srgbClr val="000000">
                <a:alpha val="94568"/>
              </a:srgbClr>
            </a:outerShdw>
          </a:effectLst>
        </p:spPr>
      </p:pic>
      <p:pic>
        <p:nvPicPr>
          <p:cNvPr id="270" name="Image" descr="Image"/>
          <p:cNvPicPr>
            <a:picLocks noChangeAspect="1"/>
          </p:cNvPicPr>
          <p:nvPr/>
        </p:nvPicPr>
        <p:blipFill>
          <a:blip r:embed="rId3">
            <a:extLst/>
          </a:blip>
          <a:stretch>
            <a:fillRect/>
          </a:stretch>
        </p:blipFill>
        <p:spPr>
          <a:xfrm>
            <a:off x="246879" y="3992659"/>
            <a:ext cx="3810540" cy="4863067"/>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1"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2"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73"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pic>
        <p:nvPicPr>
          <p:cNvPr id="274" name="Screen Shot 2018-06-09 at 8.30.27 AM.png" descr="Screen Shot 2018-06-09 at 8.30.27 AM.png"/>
          <p:cNvPicPr>
            <a:picLocks noChangeAspect="1"/>
          </p:cNvPicPr>
          <p:nvPr/>
        </p:nvPicPr>
        <p:blipFill>
          <a:blip r:embed="rId5">
            <a:extLst/>
          </a:blip>
          <a:stretch>
            <a:fillRect/>
          </a:stretch>
        </p:blipFill>
        <p:spPr>
          <a:xfrm>
            <a:off x="246879" y="2809255"/>
            <a:ext cx="3810540" cy="1079341"/>
          </a:xfrm>
          <a:prstGeom prst="rect">
            <a:avLst/>
          </a:prstGeom>
          <a:ln w="12700">
            <a:miter lim="400000"/>
          </a:ln>
          <a:effectLst>
            <a:outerShdw sx="100000" sy="100000" kx="0" ky="0" algn="b" rotWithShape="0" blurRad="127000" dist="70411" dir="1906543">
              <a:srgbClr val="000000"/>
            </a:outerShdw>
          </a:effectLst>
        </p:spPr>
      </p:pic>
      <p:sp>
        <p:nvSpPr>
          <p:cNvPr id="275" name="To Define “Formalis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r>
              <a:t>To Define “</a:t>
            </a:r>
            <a:r>
              <a:rPr cap="all"/>
              <a:t>Formalism</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1 : the practice or the doctrine of strict adherence to prescribed or external forms (as in religion or art); also : an instance of this…" descr="1 : the practice or the doctrine of strict adherence to prescribed or external forms (as in religion or art); also : an instance of this…"/>
          <p:cNvPicPr>
            <a:picLocks noChangeAspect="0"/>
          </p:cNvPicPr>
          <p:nvPr/>
        </p:nvPicPr>
        <p:blipFill>
          <a:blip r:embed="rId2">
            <a:extLst/>
          </a:blip>
          <a:stretch>
            <a:fillRect/>
          </a:stretch>
        </p:blipFill>
        <p:spPr>
          <a:xfrm>
            <a:off x="4778345" y="2946126"/>
            <a:ext cx="7934515" cy="5867401"/>
          </a:xfrm>
          <a:prstGeom prst="rect">
            <a:avLst/>
          </a:prstGeom>
          <a:effectLst>
            <a:outerShdw sx="100000" sy="100000" kx="0" ky="0" algn="b" rotWithShape="0" blurRad="177800" dist="112904" dir="5400000">
              <a:srgbClr val="000000">
                <a:alpha val="94568"/>
              </a:srgbClr>
            </a:outerShdw>
          </a:effectLst>
        </p:spPr>
      </p:pic>
      <p:pic>
        <p:nvPicPr>
          <p:cNvPr id="278"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9"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pic>
        <p:nvPicPr>
          <p:cNvPr id="281" name="Screen Shot 2018-06-09 at 8.30.27 AM.png" descr="Screen Shot 2018-06-09 at 8.30.27 AM.png"/>
          <p:cNvPicPr>
            <a:picLocks noChangeAspect="1"/>
          </p:cNvPicPr>
          <p:nvPr/>
        </p:nvPicPr>
        <p:blipFill>
          <a:blip r:embed="rId4">
            <a:extLst/>
          </a:blip>
          <a:stretch>
            <a:fillRect/>
          </a:stretch>
        </p:blipFill>
        <p:spPr>
          <a:xfrm>
            <a:off x="246879" y="2809255"/>
            <a:ext cx="3810540" cy="1079341"/>
          </a:xfrm>
          <a:prstGeom prst="rect">
            <a:avLst/>
          </a:prstGeom>
          <a:ln w="12700">
            <a:miter lim="400000"/>
          </a:ln>
          <a:effectLst>
            <a:outerShdw sx="100000" sy="100000" kx="0" ky="0" algn="b" rotWithShape="0" blurRad="127000" dist="70411" dir="1906543">
              <a:srgbClr val="000000"/>
            </a:outerShdw>
          </a:effectLst>
        </p:spPr>
      </p:pic>
      <p:sp>
        <p:nvSpPr>
          <p:cNvPr id="282" name="To Define “Formalis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r>
              <a:t>To Define “</a:t>
            </a:r>
            <a:r>
              <a:rPr cap="all"/>
              <a:t>Formalism</a:t>
            </a:r>
            <a:r>
              <a:t>”</a:t>
            </a:r>
          </a:p>
        </p:txBody>
      </p:sp>
      <p:pic>
        <p:nvPicPr>
          <p:cNvPr id="283" name="Image" descr="Image"/>
          <p:cNvPicPr>
            <a:picLocks noChangeAspect="1"/>
          </p:cNvPicPr>
          <p:nvPr/>
        </p:nvPicPr>
        <p:blipFill>
          <a:blip r:embed="rId5">
            <a:extLst/>
          </a:blip>
          <a:stretch>
            <a:fillRect/>
          </a:stretch>
        </p:blipFill>
        <p:spPr>
          <a:xfrm>
            <a:off x="245624" y="3981891"/>
            <a:ext cx="3813049" cy="5126151"/>
          </a:xfrm>
          <a:prstGeom prst="rect">
            <a:avLst/>
          </a:prstGeom>
          <a:ln w="12700">
            <a:miter lim="400000"/>
          </a:ln>
          <a:effectLst>
            <a:outerShdw sx="100000" sy="100000" kx="0" ky="0" algn="b" rotWithShape="0" blurRad="127000" dist="70411" dir="19065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7" name="Image"/>
          <p:cNvGrpSpPr/>
          <p:nvPr/>
        </p:nvGrpSpPr>
        <p:grpSpPr>
          <a:xfrm>
            <a:off x="198160" y="2633545"/>
            <a:ext cx="6198058" cy="7119650"/>
            <a:chOff x="0" y="0"/>
            <a:chExt cx="6198056" cy="7119648"/>
          </a:xfrm>
        </p:grpSpPr>
        <p:pic>
          <p:nvPicPr>
            <p:cNvPr id="286" name="Image" descr="Image"/>
            <p:cNvPicPr>
              <a:picLocks noChangeAspect="1"/>
            </p:cNvPicPr>
            <p:nvPr/>
          </p:nvPicPr>
          <p:blipFill>
            <a:blip r:embed="rId2">
              <a:extLst/>
            </a:blip>
            <a:stretch>
              <a:fillRect/>
            </a:stretch>
          </p:blipFill>
          <p:spPr>
            <a:xfrm>
              <a:off x="215900" y="139700"/>
              <a:ext cx="5766257" cy="6560849"/>
            </a:xfrm>
            <a:prstGeom prst="rect">
              <a:avLst/>
            </a:prstGeom>
            <a:ln>
              <a:noFill/>
            </a:ln>
            <a:effectLst/>
          </p:spPr>
        </p:pic>
        <p:pic>
          <p:nvPicPr>
            <p:cNvPr id="285" name="Image" descr="Image"/>
            <p:cNvPicPr>
              <a:picLocks noChangeAspect="0"/>
            </p:cNvPicPr>
            <p:nvPr/>
          </p:nvPicPr>
          <p:blipFill>
            <a:blip r:embed="rId3">
              <a:extLst/>
            </a:blip>
            <a:stretch>
              <a:fillRect/>
            </a:stretch>
          </p:blipFill>
          <p:spPr>
            <a:xfrm>
              <a:off x="0" y="0"/>
              <a:ext cx="6198057" cy="7119649"/>
            </a:xfrm>
            <a:prstGeom prst="rect">
              <a:avLst/>
            </a:prstGeom>
            <a:effectLst/>
          </p:spPr>
        </p:pic>
      </p:grpSp>
      <p:pic>
        <p:nvPicPr>
          <p:cNvPr id="28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291" name="To Define “Formalis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r>
              <a:t>To Define “</a:t>
            </a:r>
            <a:r>
              <a:rPr cap="all"/>
              <a:t>Formalism</a:t>
            </a:r>
            <a:r>
              <a:t>”</a:t>
            </a:r>
          </a:p>
        </p:txBody>
      </p:sp>
      <p:pic>
        <p:nvPicPr>
          <p:cNvPr id="292" name="Please do not throw me out with the bathwater …" descr="Please do not throw me out with the bathwater …"/>
          <p:cNvPicPr>
            <a:picLocks noChangeAspect="0"/>
          </p:cNvPicPr>
          <p:nvPr/>
        </p:nvPicPr>
        <p:blipFill>
          <a:blip r:embed="rId5">
            <a:extLst/>
          </a:blip>
          <a:stretch>
            <a:fillRect/>
          </a:stretch>
        </p:blipFill>
        <p:spPr>
          <a:xfrm>
            <a:off x="4119203" y="2296388"/>
            <a:ext cx="3759598" cy="2736096"/>
          </a:xfrm>
          <a:prstGeom prst="rect">
            <a:avLst/>
          </a:prstGeom>
          <a:effectLst>
            <a:outerShdw sx="100000" sy="100000" kx="0" ky="0" algn="b" rotWithShape="0" blurRad="152400" dist="76200" dir="2700000">
              <a:srgbClr val="000000"/>
            </a:outerShdw>
          </a:effectLst>
        </p:spPr>
      </p:pic>
      <p:sp>
        <p:nvSpPr>
          <p:cNvPr id="293" name="PLEASE DO NOT MISUNDERSTAND!…"/>
          <p:cNvSpPr txBox="1"/>
          <p:nvPr/>
        </p:nvSpPr>
        <p:spPr>
          <a:xfrm>
            <a:off x="6885831" y="3467250"/>
            <a:ext cx="5950380"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300"/>
              </a:spcBef>
              <a:defRPr b="1" sz="3500">
                <a:solidFill>
                  <a:srgbClr val="000000"/>
                </a:solidFill>
                <a:latin typeface="Courier"/>
                <a:ea typeface="Courier"/>
                <a:cs typeface="Courier"/>
                <a:sym typeface="Courier"/>
              </a:defRPr>
            </a:pPr>
            <a:r>
              <a:t>PLEASE DO NOT MISUNDERSTAND! </a:t>
            </a:r>
          </a:p>
          <a:p>
            <a:pPr algn="l" defTabSz="457200">
              <a:spcBef>
                <a:spcPts val="1300"/>
              </a:spcBef>
              <a:defRPr sz="3200">
                <a:solidFill>
                  <a:srgbClr val="000000"/>
                </a:solidFill>
                <a:latin typeface="Courier"/>
                <a:ea typeface="Courier"/>
                <a:cs typeface="Courier"/>
                <a:sym typeface="Courier"/>
              </a:defRPr>
            </a:pPr>
            <a:r>
              <a:t>NOT even remotely suggesting the abandonment of implied, exemplified and commanded “FORMS” — </a:t>
            </a:r>
          </a:p>
          <a:p>
            <a:pPr algn="l" defTabSz="457200">
              <a:spcBef>
                <a:spcPts val="1300"/>
              </a:spcBef>
              <a:defRPr sz="3200">
                <a:solidFill>
                  <a:srgbClr val="000000"/>
                </a:solidFill>
                <a:latin typeface="Courier"/>
                <a:ea typeface="Courier"/>
                <a:cs typeface="Courier"/>
                <a:sym typeface="Courier"/>
              </a:defRPr>
            </a:pPr>
            <a:r>
              <a:t>Beware of extremes. The misuse of a thing is no argument against the right use of it.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3">
                                            <p:txEl>
                                              <p:pRg st="1" end="1"/>
                                            </p:txEl>
                                          </p:spTgt>
                                        </p:tgtEl>
                                        <p:attrNameLst>
                                          <p:attrName>style.visibility</p:attrName>
                                        </p:attrNameLst>
                                      </p:cBhvr>
                                      <p:to>
                                        <p:strVal val="visible"/>
                                      </p:to>
                                    </p:set>
                                    <p:anim calcmode="lin" valueType="num">
                                      <p:cBhvr>
                                        <p:cTn id="7" dur="1500" fill="hold"/>
                                        <p:tgtEl>
                                          <p:spTgt spid="293">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29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293">
                                            <p:txEl>
                                              <p:pRg st="2" end="2"/>
                                            </p:txEl>
                                          </p:spTgt>
                                        </p:tgtEl>
                                        <p:attrNameLst>
                                          <p:attrName>style.visibility</p:attrName>
                                        </p:attrNameLst>
                                      </p:cBhvr>
                                      <p:to>
                                        <p:strVal val="visible"/>
                                      </p:to>
                                    </p:set>
                                    <p:anim calcmode="lin" valueType="num">
                                      <p:cBhvr>
                                        <p:cTn id="13" dur="1500" fill="hold"/>
                                        <p:tgtEl>
                                          <p:spTgt spid="293">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29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97" name="Image"/>
          <p:cNvGrpSpPr/>
          <p:nvPr/>
        </p:nvGrpSpPr>
        <p:grpSpPr>
          <a:xfrm>
            <a:off x="198160" y="2633545"/>
            <a:ext cx="6198058" cy="7119650"/>
            <a:chOff x="0" y="0"/>
            <a:chExt cx="6198056" cy="7119648"/>
          </a:xfrm>
        </p:grpSpPr>
        <p:pic>
          <p:nvPicPr>
            <p:cNvPr id="296" name="Image" descr="Image"/>
            <p:cNvPicPr>
              <a:picLocks noChangeAspect="1"/>
            </p:cNvPicPr>
            <p:nvPr/>
          </p:nvPicPr>
          <p:blipFill>
            <a:blip r:embed="rId2">
              <a:extLst/>
            </a:blip>
            <a:stretch>
              <a:fillRect/>
            </a:stretch>
          </p:blipFill>
          <p:spPr>
            <a:xfrm>
              <a:off x="215900" y="139700"/>
              <a:ext cx="5766257" cy="6560849"/>
            </a:xfrm>
            <a:prstGeom prst="rect">
              <a:avLst/>
            </a:prstGeom>
            <a:ln>
              <a:noFill/>
            </a:ln>
            <a:effectLst/>
          </p:spPr>
        </p:pic>
        <p:pic>
          <p:nvPicPr>
            <p:cNvPr id="295" name="Image" descr="Image"/>
            <p:cNvPicPr>
              <a:picLocks noChangeAspect="0"/>
            </p:cNvPicPr>
            <p:nvPr/>
          </p:nvPicPr>
          <p:blipFill>
            <a:blip r:embed="rId3">
              <a:extLst/>
            </a:blip>
            <a:stretch>
              <a:fillRect/>
            </a:stretch>
          </p:blipFill>
          <p:spPr>
            <a:xfrm>
              <a:off x="0" y="0"/>
              <a:ext cx="6198057" cy="7119649"/>
            </a:xfrm>
            <a:prstGeom prst="rect">
              <a:avLst/>
            </a:prstGeom>
            <a:effectLst/>
          </p:spPr>
        </p:pic>
      </p:grpSp>
      <p:pic>
        <p:nvPicPr>
          <p:cNvPr id="29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0" name="THE DANGER OF FORMALISM"/>
          <p:cNvSpPr txBox="1"/>
          <p:nvPr/>
        </p:nvSpPr>
        <p:spPr>
          <a:xfrm>
            <a:off x="1710842" y="194586"/>
            <a:ext cx="9583116"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THE DANGER OF FORMALISM</a:t>
            </a:r>
          </a:p>
        </p:txBody>
      </p:sp>
      <p:sp>
        <p:nvSpPr>
          <p:cNvPr id="301" name="We MUST Follow NT PATTERN / FORM"/>
          <p:cNvSpPr txBox="1"/>
          <p:nvPr/>
        </p:nvSpPr>
        <p:spPr>
          <a:xfrm>
            <a:off x="253556" y="1626401"/>
            <a:ext cx="12497689" cy="795855"/>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46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We MUST Follow NT PATTERN / FORM</a:t>
            </a:r>
          </a:p>
        </p:txBody>
      </p:sp>
      <p:pic>
        <p:nvPicPr>
          <p:cNvPr id="302" name="Please do not throw me out with the bathwater …" descr="Please do not throw me out with the bathwater …"/>
          <p:cNvPicPr>
            <a:picLocks noChangeAspect="0"/>
          </p:cNvPicPr>
          <p:nvPr/>
        </p:nvPicPr>
        <p:blipFill>
          <a:blip r:embed="rId5">
            <a:extLst/>
          </a:blip>
          <a:stretch>
            <a:fillRect/>
          </a:stretch>
        </p:blipFill>
        <p:spPr>
          <a:xfrm>
            <a:off x="4119203" y="2296388"/>
            <a:ext cx="3759598" cy="2736096"/>
          </a:xfrm>
          <a:prstGeom prst="rect">
            <a:avLst/>
          </a:prstGeom>
          <a:effectLst>
            <a:outerShdw sx="100000" sy="100000" kx="0" ky="0" algn="b" rotWithShape="0" blurRad="152400" dist="76200" dir="2700000">
              <a:srgbClr val="000000"/>
            </a:outerShdw>
          </a:effectLst>
        </p:spPr>
      </p:pic>
      <p:sp>
        <p:nvSpPr>
          <p:cNvPr id="303" name="2 Timothy 1:13 (NKJV)…"/>
          <p:cNvSpPr txBox="1"/>
          <p:nvPr/>
        </p:nvSpPr>
        <p:spPr>
          <a:xfrm>
            <a:off x="7022673" y="3631619"/>
            <a:ext cx="5617066" cy="5689601"/>
          </a:xfrm>
          <a:prstGeom prst="rect">
            <a:avLst/>
          </a:prstGeom>
          <a:ln w="12700">
            <a:miter lim="400000"/>
          </a:ln>
          <a:effectLst>
            <a:outerShdw sx="100000" sy="100000" kx="0" ky="0" algn="b" rotWithShape="0" blurRad="152400" dist="76200" dir="2700000">
              <a:srgbClr val="000000">
                <a:alpha val="24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Hoefler Text"/>
                <a:ea typeface="Hoefler Text"/>
                <a:cs typeface="Hoefler Text"/>
                <a:sym typeface="Hoefler Text"/>
              </a:defRPr>
            </a:pPr>
            <a:r>
              <a:t>2 Timothy 1:13 (NKJV)</a:t>
            </a:r>
          </a:p>
          <a:p>
            <a:pPr defTabSz="457200">
              <a:defRPr sz="4600">
                <a:solidFill>
                  <a:srgbClr val="000000"/>
                </a:solidFill>
                <a:latin typeface="Hoefler Text"/>
                <a:ea typeface="Hoefler Text"/>
                <a:cs typeface="Hoefler Text"/>
                <a:sym typeface="Hoefler Text"/>
              </a:defRPr>
            </a:pPr>
            <a:r>
              <a:rPr baseline="31999"/>
              <a:t>13</a:t>
            </a:r>
            <a:r>
              <a:t> Hold fast the pattern of sound words which you have heard from me, in faith and love which are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