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34" name="Shape 234"/>
          <p:cNvSpPr/>
          <p:nvPr>
            <p:ph type="sldImg"/>
          </p:nvPr>
        </p:nvSpPr>
        <p:spPr>
          <a:xfrm>
            <a:off x="1143000" y="685800"/>
            <a:ext cx="4572000" cy="3429000"/>
          </a:xfrm>
          <a:prstGeom prst="rect">
            <a:avLst/>
          </a:prstGeom>
        </p:spPr>
        <p:txBody>
          <a:bodyPr/>
          <a:lstStyle/>
          <a:p>
            <a:pPr/>
          </a:p>
        </p:txBody>
      </p:sp>
      <p:sp>
        <p:nvSpPr>
          <p:cNvPr id="235" name="Shape 2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tif"/></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tif"/><Relationship Id="rId4" Type="http://schemas.openxmlformats.org/officeDocument/2006/relationships/image" Target="../media/image4.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5.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157638500_2257x3000.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8"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2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0"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7" name="Image" descr="Image"/>
          <p:cNvPicPr>
            <a:picLocks noChangeAspect="1"/>
          </p:cNvPicPr>
          <p:nvPr/>
        </p:nvPicPr>
        <p:blipFill>
          <a:blip r:embed="rId3">
            <a:extLst/>
          </a:blip>
          <a:stretch>
            <a:fillRect/>
          </a:stretch>
        </p:blipFill>
        <p:spPr>
          <a:xfrm>
            <a:off x="-2" y="6457"/>
            <a:ext cx="13004803" cy="9753385"/>
          </a:xfrm>
          <a:prstGeom prst="rect">
            <a:avLst/>
          </a:prstGeom>
          <a:ln w="12700">
            <a:miter lim="400000"/>
          </a:ln>
        </p:spPr>
      </p:pic>
      <p:sp>
        <p:nvSpPr>
          <p:cNvPr id="148" name="Slide Number"/>
          <p:cNvSpPr txBox="1"/>
          <p:nvPr>
            <p:ph type="sldNum" sz="quarter" idx="2"/>
          </p:nvPr>
        </p:nvSpPr>
        <p:spPr>
          <a:xfrm>
            <a:off x="6311798" y="9245600"/>
            <a:ext cx="368504" cy="381000"/>
          </a:xfrm>
          <a:prstGeom prst="rect">
            <a:avLst/>
          </a:prstGeom>
        </p:spPr>
        <p:txBody>
          <a:bodyPr anchor="t"/>
          <a:lstStyle>
            <a:lvl1pPr>
              <a:defRPr>
                <a:solidFill>
                  <a:srgbClr val="FFFFFF"/>
                </a:solidFill>
                <a:latin typeface="Helvetica Light"/>
                <a:ea typeface="Helvetica Light"/>
                <a:cs typeface="Helvetica Light"/>
                <a:sym typeface="Helvetica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5"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Slide Number"/>
          <p:cNvSpPr txBox="1"/>
          <p:nvPr>
            <p:ph type="sldNum" sz="quarter" idx="2"/>
          </p:nvPr>
        </p:nvSpPr>
        <p:spPr>
          <a:xfrm>
            <a:off x="12138659" y="9391226"/>
            <a:ext cx="215901" cy="254001"/>
          </a:xfrm>
          <a:prstGeom prst="rect">
            <a:avLst/>
          </a:prstGeom>
        </p:spPr>
        <p:txBody>
          <a:bodyPr lIns="0" tIns="0" rIns="0" bIns="0" anchor="b"/>
          <a:lstStyle>
            <a:lvl1pPr algn="r" defTabSz="1300480">
              <a:defRPr sz="1600">
                <a:solidFill>
                  <a:srgbClr val="BABABA"/>
                </a:solidFill>
                <a:latin typeface="Book Antiqua"/>
                <a:ea typeface="Book Antiqua"/>
                <a:cs typeface="Book Antiqua"/>
                <a:sym typeface="Book Antiqua"/>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9"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70"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171"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8"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2"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93"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194"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5"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2"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03"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204"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05"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12"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3"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0"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1"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28" name="Slide Number"/>
          <p:cNvSpPr txBox="1"/>
          <p:nvPr>
            <p:ph type="sldNum" sz="quarter" idx="2"/>
          </p:nvPr>
        </p:nvSpPr>
        <p:spPr>
          <a:xfrm>
            <a:off x="12005833"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5.tif"/><Relationship Id="rId5"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5.tif"/><Relationship Id="rId5" Type="http://schemas.openxmlformats.org/officeDocument/2006/relationships/image" Target="../media/image1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7.png"/><Relationship Id="rId4"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0.png"/><Relationship Id="rId4" Type="http://schemas.openxmlformats.org/officeDocument/2006/relationships/image" Target="../media/image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0.png"/><Relationship Id="rId4" Type="http://schemas.openxmlformats.org/officeDocument/2006/relationships/image" Target="../media/image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0.png"/><Relationship Id="rId4" Type="http://schemas.openxmlformats.org/officeDocument/2006/relationships/image" Target="../media/image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0.png"/><Relationship Id="rId4" Type="http://schemas.openxmlformats.org/officeDocument/2006/relationships/image" Target="../media/image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8.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hyperlink" Target="http://" TargetMode="External"/><Relationship Id="rId4" Type="http://schemas.openxmlformats.org/officeDocument/2006/relationships/hyperlink" Target="http://w65stchurchofchrist.org/coc/sermons/"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5.tif"/><Relationship Id="rId5" Type="http://schemas.openxmlformats.org/officeDocument/2006/relationships/image" Target="../media/image10.png"/><Relationship Id="rId6" Type="http://schemas.openxmlformats.org/officeDocument/2006/relationships/image" Target="../media/image1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238"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239" name="Daniel 3:1-30"/>
          <p:cNvSpPr txBox="1"/>
          <p:nvPr/>
        </p:nvSpPr>
        <p:spPr>
          <a:xfrm>
            <a:off x="6692028" y="4637733"/>
            <a:ext cx="2846998" cy="118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900">
                <a:solidFill>
                  <a:srgbClr val="FFCE57"/>
                </a:solidFill>
                <a:latin typeface="Thames Nude Roman"/>
                <a:ea typeface="Thames Nude Roman"/>
                <a:cs typeface="Thames Nude Roman"/>
                <a:sym typeface="Thames Nude Roman"/>
              </a:defRPr>
            </a:lvl1pPr>
          </a:lstStyle>
          <a:p>
            <a:pPr>
              <a:defRPr>
                <a:effectLst/>
              </a:defRPr>
            </a:pPr>
            <a:r>
              <a:t>4:1-37</a:t>
            </a:r>
          </a:p>
        </p:txBody>
      </p:sp>
      <p:sp>
        <p:nvSpPr>
          <p:cNvPr id="240" name="The Pride &amp; Humiliation of King Nebuchadnezzar…"/>
          <p:cNvSpPr txBox="1"/>
          <p:nvPr/>
        </p:nvSpPr>
        <p:spPr>
          <a:xfrm>
            <a:off x="4275552" y="6026796"/>
            <a:ext cx="7679951" cy="23287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600">
                <a:latin typeface="Century Gothic"/>
                <a:ea typeface="Century Gothic"/>
                <a:cs typeface="Century Gothic"/>
                <a:sym typeface="Century Gothic"/>
              </a:defRPr>
            </a:pPr>
            <a:r>
              <a:t>The Pride &amp; Humiliation of King Nebuchadnezzar </a:t>
            </a:r>
          </a:p>
          <a:p>
            <a:pPr>
              <a:defRPr sz="5300">
                <a:solidFill>
                  <a:schemeClr val="accent4">
                    <a:hueOff val="481991"/>
                    <a:satOff val="11971"/>
                    <a:lumOff val="19007"/>
                  </a:schemeClr>
                </a:solidFill>
                <a:latin typeface="Vivaldi"/>
                <a:ea typeface="Vivaldi"/>
                <a:cs typeface="Vivaldi"/>
                <a:sym typeface="Vivaldi"/>
              </a:defRPr>
            </a:pPr>
            <a:r>
              <a:t>&amp; The Lesson He Learned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lt" backwards="0">
                                    <p:tmAbs val="0"/>
                                  </p:iterate>
                                  <p:childTnLst>
                                    <p:set>
                                      <p:cBhvr>
                                        <p:cTn id="6" fill="hold"/>
                                        <p:tgtEl>
                                          <p:spTgt spid="240"/>
                                        </p:tgtEl>
                                        <p:attrNameLst>
                                          <p:attrName>style.visibility</p:attrName>
                                        </p:attrNameLst>
                                      </p:cBhvr>
                                      <p:to>
                                        <p:strVal val="visible"/>
                                      </p:to>
                                    </p:set>
                                    <p:animEffect filter="fade" transition="in">
                                      <p:cBhvr>
                                        <p:cTn id="7" dur="2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0"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Demonstrated Faith ...…"/>
          <p:cNvSpPr txBox="1"/>
          <p:nvPr/>
        </p:nvSpPr>
        <p:spPr>
          <a:xfrm>
            <a:off x="114344" y="2517037"/>
            <a:ext cx="6899366" cy="706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2"/>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is troubled — (19)</a:t>
            </a:r>
          </a:p>
          <a:p>
            <a:pPr marL="457200" indent="-457200" algn="l">
              <a:spcBef>
                <a:spcPts val="900"/>
              </a:spcBef>
              <a:buSzPct val="80000"/>
              <a:buBlip>
                <a:blip r:embed="rId2"/>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dream is about Nebuchadnezzar — (20-27)</a:t>
            </a:r>
          </a:p>
          <a:p>
            <a:pPr lvl="1" marL="932329" indent="-525929" algn="l">
              <a:spcBef>
                <a:spcPts val="9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king was like a great tree that provided — 20-22</a:t>
            </a:r>
          </a:p>
          <a:p>
            <a:pPr lvl="1" marL="932329" indent="-525929" algn="l">
              <a:spcBef>
                <a:spcPts val="9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divine decree is given to cut down the tree but leave its stump &amp; protect it with a ring of iron  &amp; brass — 23</a:t>
            </a:r>
          </a:p>
          <a:p>
            <a:pPr lvl="1" marL="932329" indent="-525929" algn="l">
              <a:spcBef>
                <a:spcPts val="9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That the condition being temporary is seen in the stump being left &amp; a time frame given — 23</a:t>
            </a:r>
          </a:p>
        </p:txBody>
      </p:sp>
      <p:grpSp>
        <p:nvGrpSpPr>
          <p:cNvPr id="280" name="Image"/>
          <p:cNvGrpSpPr/>
          <p:nvPr/>
        </p:nvGrpSpPr>
        <p:grpSpPr>
          <a:xfrm>
            <a:off x="6992335" y="2410243"/>
            <a:ext cx="5880792" cy="7274789"/>
            <a:chOff x="0" y="0"/>
            <a:chExt cx="5880790" cy="7274788"/>
          </a:xfrm>
        </p:grpSpPr>
        <p:pic>
          <p:nvPicPr>
            <p:cNvPr id="279" name="Image" descr="Image"/>
            <p:cNvPicPr>
              <a:picLocks noChangeAspect="1"/>
            </p:cNvPicPr>
            <p:nvPr/>
          </p:nvPicPr>
          <p:blipFill>
            <a:blip r:embed="rId4">
              <a:extLst/>
            </a:blip>
            <a:stretch>
              <a:fillRect/>
            </a:stretch>
          </p:blipFill>
          <p:spPr>
            <a:xfrm>
              <a:off x="203200" y="215900"/>
              <a:ext cx="5474391" cy="6842989"/>
            </a:xfrm>
            <a:prstGeom prst="rect">
              <a:avLst/>
            </a:prstGeom>
            <a:ln>
              <a:noFill/>
            </a:ln>
            <a:effectLst/>
          </p:spPr>
        </p:pic>
        <p:pic>
          <p:nvPicPr>
            <p:cNvPr id="278" name="Image" descr="Image"/>
            <p:cNvPicPr>
              <a:picLocks noChangeAspect="0"/>
            </p:cNvPicPr>
            <p:nvPr/>
          </p:nvPicPr>
          <p:blipFill>
            <a:blip r:embed="rId5">
              <a:extLst/>
            </a:blip>
            <a:stretch>
              <a:fillRect/>
            </a:stretch>
          </p:blipFill>
          <p:spPr>
            <a:xfrm>
              <a:off x="0" y="0"/>
              <a:ext cx="5880791" cy="7274789"/>
            </a:xfrm>
            <a:prstGeom prst="rect">
              <a:avLst/>
            </a:prstGeom>
            <a:effectLst/>
          </p:spPr>
        </p:pic>
      </p:grpSp>
      <p:sp>
        <p:nvSpPr>
          <p:cNvPr id="281"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282" name="Daniel Interprets the Second Dream"/>
          <p:cNvSpPr/>
          <p:nvPr/>
        </p:nvSpPr>
        <p:spPr>
          <a:xfrm>
            <a:off x="301989" y="1236389"/>
            <a:ext cx="12400822" cy="1042579"/>
          </a:xfrm>
          <a:prstGeom prst="roundRect">
            <a:avLst>
              <a:gd name="adj" fmla="val 18272"/>
            </a:avLst>
          </a:prstGeom>
          <a:solidFill>
            <a:srgbClr val="FFFFFF"/>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000">
                <a:solidFill>
                  <a:srgbClr val="525252"/>
                </a:solidFill>
                <a:effectLst>
                  <a:outerShdw sx="100000" sy="100000" kx="0" ky="0" algn="b" rotWithShape="0" blurRad="76200" dist="63500" dir="2645333">
                    <a:srgbClr val="000000">
                      <a:alpha val="32000"/>
                    </a:srgbClr>
                  </a:outerShdw>
                </a:effectLst>
                <a:latin typeface="Thames Nude Roman"/>
                <a:ea typeface="Thames Nude Roman"/>
                <a:cs typeface="Thames Nude Roman"/>
                <a:sym typeface="Thames Nude Roman"/>
              </a:defRPr>
            </a:lvl1pPr>
          </a:lstStyle>
          <a:p>
            <a:pPr/>
            <a:r>
              <a:t>Daniel Interprets the Second Dream</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7">
                                            <p:txEl>
                                              <p:pRg st="1" end="1"/>
                                            </p:txEl>
                                          </p:spTgt>
                                        </p:tgtEl>
                                        <p:attrNameLst>
                                          <p:attrName>style.visibility</p:attrName>
                                        </p:attrNameLst>
                                      </p:cBhvr>
                                      <p:to>
                                        <p:strVal val="visible"/>
                                      </p:to>
                                    </p:set>
                                    <p:animEffect filter="wipe(left)" transition="in">
                                      <p:cBhvr>
                                        <p:cTn id="7" dur="1500"/>
                                        <p:tgtEl>
                                          <p:spTgt spid="27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7">
                                            <p:txEl>
                                              <p:pRg st="2" end="2"/>
                                            </p:txEl>
                                          </p:spTgt>
                                        </p:tgtEl>
                                        <p:attrNameLst>
                                          <p:attrName>style.visibility</p:attrName>
                                        </p:attrNameLst>
                                      </p:cBhvr>
                                      <p:to>
                                        <p:strVal val="visible"/>
                                      </p:to>
                                    </p:set>
                                    <p:animEffect filter="wipe(left)" transition="in">
                                      <p:cBhvr>
                                        <p:cTn id="12" dur="1500"/>
                                        <p:tgtEl>
                                          <p:spTgt spid="27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77">
                                            <p:txEl>
                                              <p:pRg st="3" end="3"/>
                                            </p:txEl>
                                          </p:spTgt>
                                        </p:tgtEl>
                                        <p:attrNameLst>
                                          <p:attrName>style.visibility</p:attrName>
                                        </p:attrNameLst>
                                      </p:cBhvr>
                                      <p:to>
                                        <p:strVal val="visible"/>
                                      </p:to>
                                    </p:set>
                                    <p:animEffect filter="wipe(left)" transition="in">
                                      <p:cBhvr>
                                        <p:cTn id="17" dur="1500"/>
                                        <p:tgtEl>
                                          <p:spTgt spid="27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77">
                                            <p:txEl>
                                              <p:pRg st="4" end="4"/>
                                            </p:txEl>
                                          </p:spTgt>
                                        </p:tgtEl>
                                        <p:attrNameLst>
                                          <p:attrName>style.visibility</p:attrName>
                                        </p:attrNameLst>
                                      </p:cBhvr>
                                      <p:to>
                                        <p:strVal val="visible"/>
                                      </p:to>
                                    </p:set>
                                    <p:animEffect filter="wipe(left)" transition="in">
                                      <p:cBhvr>
                                        <p:cTn id="22" dur="1500"/>
                                        <p:tgtEl>
                                          <p:spTgt spid="27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7"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Demonstrated Faith ...…"/>
          <p:cNvSpPr txBox="1"/>
          <p:nvPr/>
        </p:nvSpPr>
        <p:spPr>
          <a:xfrm>
            <a:off x="114344" y="2517037"/>
            <a:ext cx="6899366" cy="716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2"/>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is troubled — (19)</a:t>
            </a:r>
          </a:p>
          <a:p>
            <a:pPr marL="457200" indent="-457200" algn="l">
              <a:spcBef>
                <a:spcPts val="900"/>
              </a:spcBef>
              <a:buSzPct val="80000"/>
              <a:buBlip>
                <a:blip r:embed="rId2"/>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dream is about Nebuchadnezzar — (20-27)</a:t>
            </a:r>
          </a:p>
          <a:p>
            <a:pPr lvl="1" marL="932329" indent="-525929" algn="l">
              <a:spcBef>
                <a:spcPts val="7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You shall be driven from among men — 25</a:t>
            </a:r>
          </a:p>
          <a:p>
            <a:pPr lvl="1" marL="932329" indent="-525929" algn="l">
              <a:spcBef>
                <a:spcPts val="7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Your dwelling shall be with the beasts of the field — 25 </a:t>
            </a:r>
          </a:p>
          <a:p>
            <a:pPr lvl="1" marL="932329" indent="-525929" algn="l">
              <a:spcBef>
                <a:spcPts val="7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You shall be made to eat grass like an ox — 25</a:t>
            </a:r>
          </a:p>
          <a:p>
            <a:pPr lvl="1" marL="932329" indent="-525929" algn="l">
              <a:spcBef>
                <a:spcPts val="7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You shall be wet with the dew of heaven — 25</a:t>
            </a:r>
          </a:p>
          <a:p>
            <a:pPr lvl="1" marL="932329" indent="-525929" algn="l">
              <a:spcBef>
                <a:spcPts val="7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His fate was still in his hands — 25-27</a:t>
            </a:r>
          </a:p>
        </p:txBody>
      </p:sp>
      <p:grpSp>
        <p:nvGrpSpPr>
          <p:cNvPr id="287" name="Image"/>
          <p:cNvGrpSpPr/>
          <p:nvPr/>
        </p:nvGrpSpPr>
        <p:grpSpPr>
          <a:xfrm>
            <a:off x="6992335" y="2410243"/>
            <a:ext cx="5880792" cy="7274789"/>
            <a:chOff x="0" y="0"/>
            <a:chExt cx="5880790" cy="7274788"/>
          </a:xfrm>
        </p:grpSpPr>
        <p:pic>
          <p:nvPicPr>
            <p:cNvPr id="286" name="Image" descr="Image"/>
            <p:cNvPicPr>
              <a:picLocks noChangeAspect="1"/>
            </p:cNvPicPr>
            <p:nvPr/>
          </p:nvPicPr>
          <p:blipFill>
            <a:blip r:embed="rId4">
              <a:extLst/>
            </a:blip>
            <a:stretch>
              <a:fillRect/>
            </a:stretch>
          </p:blipFill>
          <p:spPr>
            <a:xfrm>
              <a:off x="203200" y="215900"/>
              <a:ext cx="5474391" cy="6842989"/>
            </a:xfrm>
            <a:prstGeom prst="rect">
              <a:avLst/>
            </a:prstGeom>
            <a:ln>
              <a:noFill/>
            </a:ln>
            <a:effectLst/>
          </p:spPr>
        </p:pic>
        <p:pic>
          <p:nvPicPr>
            <p:cNvPr id="285" name="Image" descr="Image"/>
            <p:cNvPicPr>
              <a:picLocks noChangeAspect="0"/>
            </p:cNvPicPr>
            <p:nvPr/>
          </p:nvPicPr>
          <p:blipFill>
            <a:blip r:embed="rId5">
              <a:extLst/>
            </a:blip>
            <a:stretch>
              <a:fillRect/>
            </a:stretch>
          </p:blipFill>
          <p:spPr>
            <a:xfrm>
              <a:off x="0" y="0"/>
              <a:ext cx="5880791" cy="7274789"/>
            </a:xfrm>
            <a:prstGeom prst="rect">
              <a:avLst/>
            </a:prstGeom>
            <a:effectLst/>
          </p:spPr>
        </p:pic>
      </p:grpSp>
      <p:sp>
        <p:nvSpPr>
          <p:cNvPr id="288"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289" name="Daniel Interprets the Second Dream"/>
          <p:cNvSpPr/>
          <p:nvPr/>
        </p:nvSpPr>
        <p:spPr>
          <a:xfrm>
            <a:off x="301989" y="1236389"/>
            <a:ext cx="12400822" cy="1042579"/>
          </a:xfrm>
          <a:prstGeom prst="roundRect">
            <a:avLst>
              <a:gd name="adj" fmla="val 18272"/>
            </a:avLst>
          </a:prstGeom>
          <a:solidFill>
            <a:srgbClr val="FFFFFF"/>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000">
                <a:solidFill>
                  <a:srgbClr val="525252"/>
                </a:solidFill>
                <a:effectLst>
                  <a:outerShdw sx="100000" sy="100000" kx="0" ky="0" algn="b" rotWithShape="0" blurRad="76200" dist="63500" dir="2645333">
                    <a:srgbClr val="000000">
                      <a:alpha val="32000"/>
                    </a:srgbClr>
                  </a:outerShdw>
                </a:effectLst>
                <a:latin typeface="Thames Nude Roman"/>
                <a:ea typeface="Thames Nude Roman"/>
                <a:cs typeface="Thames Nude Roman"/>
                <a:sym typeface="Thames Nude Roman"/>
              </a:defRPr>
            </a:lvl1pPr>
          </a:lstStyle>
          <a:p>
            <a:pPr/>
            <a:r>
              <a:t>Daniel Interprets the Second Dream</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4">
                                            <p:txEl>
                                              <p:pRg st="2" end="2"/>
                                            </p:txEl>
                                          </p:spTgt>
                                        </p:tgtEl>
                                        <p:attrNameLst>
                                          <p:attrName>style.visibility</p:attrName>
                                        </p:attrNameLst>
                                      </p:cBhvr>
                                      <p:to>
                                        <p:strVal val="visible"/>
                                      </p:to>
                                    </p:set>
                                    <p:animEffect filter="wipe(left)" transition="in">
                                      <p:cBhvr>
                                        <p:cTn id="7" dur="1500"/>
                                        <p:tgtEl>
                                          <p:spTgt spid="28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4">
                                            <p:txEl>
                                              <p:pRg st="3" end="3"/>
                                            </p:txEl>
                                          </p:spTgt>
                                        </p:tgtEl>
                                        <p:attrNameLst>
                                          <p:attrName>style.visibility</p:attrName>
                                        </p:attrNameLst>
                                      </p:cBhvr>
                                      <p:to>
                                        <p:strVal val="visible"/>
                                      </p:to>
                                    </p:set>
                                    <p:animEffect filter="wipe(left)" transition="in">
                                      <p:cBhvr>
                                        <p:cTn id="12" dur="1500"/>
                                        <p:tgtEl>
                                          <p:spTgt spid="28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4">
                                            <p:txEl>
                                              <p:pRg st="4" end="4"/>
                                            </p:txEl>
                                          </p:spTgt>
                                        </p:tgtEl>
                                        <p:attrNameLst>
                                          <p:attrName>style.visibility</p:attrName>
                                        </p:attrNameLst>
                                      </p:cBhvr>
                                      <p:to>
                                        <p:strVal val="visible"/>
                                      </p:to>
                                    </p:set>
                                    <p:animEffect filter="wipe(left)" transition="in">
                                      <p:cBhvr>
                                        <p:cTn id="17" dur="1500"/>
                                        <p:tgtEl>
                                          <p:spTgt spid="28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84">
                                            <p:txEl>
                                              <p:pRg st="5" end="5"/>
                                            </p:txEl>
                                          </p:spTgt>
                                        </p:tgtEl>
                                        <p:attrNameLst>
                                          <p:attrName>style.visibility</p:attrName>
                                        </p:attrNameLst>
                                      </p:cBhvr>
                                      <p:to>
                                        <p:strVal val="visible"/>
                                      </p:to>
                                    </p:set>
                                    <p:animEffect filter="wipe(left)" transition="in">
                                      <p:cBhvr>
                                        <p:cTn id="22" dur="1500"/>
                                        <p:tgtEl>
                                          <p:spTgt spid="28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84">
                                            <p:txEl>
                                              <p:pRg st="6" end="6"/>
                                            </p:txEl>
                                          </p:spTgt>
                                        </p:tgtEl>
                                        <p:attrNameLst>
                                          <p:attrName>style.visibility</p:attrName>
                                        </p:attrNameLst>
                                      </p:cBhvr>
                                      <p:to>
                                        <p:strVal val="visible"/>
                                      </p:to>
                                    </p:set>
                                    <p:animEffect filter="wipe(left)" transition="in">
                                      <p:cBhvr>
                                        <p:cTn id="27" dur="1500"/>
                                        <p:tgtEl>
                                          <p:spTgt spid="284">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4"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Demonstrated Faith ...…"/>
          <p:cNvSpPr txBox="1"/>
          <p:nvPr/>
        </p:nvSpPr>
        <p:spPr>
          <a:xfrm>
            <a:off x="114344" y="2517037"/>
            <a:ext cx="6899366"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a:spcBef>
                <a:spcPts val="900"/>
              </a:spcBef>
              <a:buSzPct val="80000"/>
              <a:buBlip>
                <a:blip r:embed="rId2"/>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lvl1pPr>
          </a:lstStyle>
          <a:p>
            <a:pPr/>
            <a:r>
              <a:t>All this came upon King Nebuchadnezzar — (28)</a:t>
            </a:r>
          </a:p>
        </p:txBody>
      </p:sp>
      <p:sp>
        <p:nvSpPr>
          <p:cNvPr id="292"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293" name="Nebuchadnezzar’s Humiliation"/>
          <p:cNvSpPr/>
          <p:nvPr/>
        </p:nvSpPr>
        <p:spPr>
          <a:xfrm>
            <a:off x="301989" y="1236389"/>
            <a:ext cx="12400822" cy="1042579"/>
          </a:xfrm>
          <a:prstGeom prst="roundRect">
            <a:avLst>
              <a:gd name="adj" fmla="val 18272"/>
            </a:avLst>
          </a:prstGeom>
          <a:solidFill>
            <a:schemeClr val="accent4">
              <a:hueOff val="-903206"/>
              <a:satOff val="-17119"/>
              <a:lumOff val="-2084"/>
            </a:schemeClr>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Nebuchadnezzar’s Humiliation</a:t>
            </a:r>
          </a:p>
        </p:txBody>
      </p:sp>
      <p:sp>
        <p:nvSpPr>
          <p:cNvPr id="294" name="Daniel 4:29–31 (NKJV)…"/>
          <p:cNvSpPr txBox="1"/>
          <p:nvPr/>
        </p:nvSpPr>
        <p:spPr>
          <a:xfrm>
            <a:off x="241757" y="3715579"/>
            <a:ext cx="6644539" cy="5892801"/>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63500" dist="63500" dir="2228713">
                    <a:srgbClr val="000000"/>
                  </a:outerShdw>
                </a:effectLst>
                <a:latin typeface="Hoefler Text"/>
                <a:ea typeface="Hoefler Text"/>
                <a:cs typeface="Hoefler Text"/>
                <a:sym typeface="Hoefler Text"/>
              </a:defRPr>
            </a:pPr>
            <a:r>
              <a:t>Daniel 4:29–31 (NKJV)</a:t>
            </a:r>
          </a:p>
          <a:p>
            <a:pPr defTabSz="457200">
              <a:defRPr sz="3200">
                <a:solidFill>
                  <a:srgbClr val="FFFFFF"/>
                </a:solidFill>
                <a:effectLst>
                  <a:outerShdw sx="100000" sy="100000" kx="0" ky="0" algn="b" rotWithShape="0" blurRad="63500" dist="63500" dir="2228713">
                    <a:srgbClr val="000000"/>
                  </a:outerShdw>
                </a:effectLst>
                <a:latin typeface="Hoefler Text"/>
                <a:ea typeface="Hoefler Text"/>
                <a:cs typeface="Hoefler Text"/>
                <a:sym typeface="Hoefler Text"/>
              </a:defRPr>
            </a:pPr>
            <a:r>
              <a:rPr baseline="31999"/>
              <a:t>29</a:t>
            </a:r>
            <a:r>
              <a:t> At the end of the twelve months he was walking about the royal palace of Babylon. </a:t>
            </a:r>
            <a:r>
              <a:rPr baseline="31999"/>
              <a:t>30</a:t>
            </a:r>
            <a:r>
              <a:t> The king spoke, saying, “Is not this great Babylon, that I have built for a royal dwelling by my mighty power and for the honor of my majesty?” </a:t>
            </a:r>
            <a:r>
              <a:rPr baseline="31999"/>
              <a:t>31</a:t>
            </a:r>
            <a:r>
              <a:t> While the word </a:t>
            </a:r>
            <a:r>
              <a:rPr i="1"/>
              <a:t>was still</a:t>
            </a:r>
            <a:r>
              <a:t> in the king’s mouth, a voice fell from heaven: “King Nebuchadnezzar, to you it is spoken: the kingdom has departed from you!</a:t>
            </a:r>
          </a:p>
        </p:txBody>
      </p:sp>
      <p:sp>
        <p:nvSpPr>
          <p:cNvPr id="295" name="Daniel 4:29–31 (NKJV)…"/>
          <p:cNvSpPr txBox="1"/>
          <p:nvPr/>
        </p:nvSpPr>
        <p:spPr>
          <a:xfrm>
            <a:off x="241757" y="3715579"/>
            <a:ext cx="6644539" cy="5892801"/>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63500" dist="63500" dir="2228713">
                    <a:srgbClr val="000000"/>
                  </a:outerShdw>
                </a:effectLst>
                <a:latin typeface="Hoefler Text"/>
                <a:ea typeface="Hoefler Text"/>
                <a:cs typeface="Hoefler Text"/>
                <a:sym typeface="Hoefler Text"/>
              </a:defRPr>
            </a:pPr>
            <a:r>
              <a:t>Daniel 4:29–31 (NKJV)</a:t>
            </a:r>
          </a:p>
          <a:p>
            <a:pPr defTabSz="457200">
              <a:defRPr sz="3200">
                <a:solidFill>
                  <a:srgbClr val="FFFFFF"/>
                </a:solidFill>
                <a:effectLst>
                  <a:outerShdw sx="100000" sy="100000" kx="0" ky="0" algn="b" rotWithShape="0" blurRad="63500" dist="63500" dir="2228713">
                    <a:srgbClr val="000000"/>
                  </a:outerShdw>
                </a:effectLst>
                <a:latin typeface="Hoefler Text"/>
                <a:ea typeface="Hoefler Text"/>
                <a:cs typeface="Hoefler Text"/>
                <a:sym typeface="Hoefler Text"/>
              </a:defRPr>
            </a:pPr>
            <a:r>
              <a:rPr baseline="31999"/>
              <a:t>29</a:t>
            </a:r>
            <a:r>
              <a:t> At the end of the twelve months he was walking about the royal palace of Babylon. </a:t>
            </a:r>
            <a:r>
              <a:rPr baseline="31999"/>
              <a:t>30</a:t>
            </a:r>
            <a:r>
              <a:t> The king spoke, saying, “</a:t>
            </a:r>
            <a:r>
              <a:rPr>
                <a:solidFill>
                  <a:schemeClr val="accent4">
                    <a:hueOff val="481991"/>
                    <a:satOff val="11971"/>
                    <a:lumOff val="19007"/>
                  </a:schemeClr>
                </a:solidFill>
              </a:rPr>
              <a:t>Is not this great Babylon, that I have built for a royal dwelling by my mighty power and for the honor of my majesty</a:t>
            </a:r>
            <a:r>
              <a:t>?” </a:t>
            </a:r>
            <a:r>
              <a:rPr baseline="31999"/>
              <a:t>31</a:t>
            </a:r>
            <a:r>
              <a:t> While the word </a:t>
            </a:r>
            <a:r>
              <a:rPr i="1"/>
              <a:t>was still</a:t>
            </a:r>
            <a:r>
              <a:t> in the king’s mouth, a voice fell from heaven: “King Nebuchadnezzar, to you it is spoken: the kingdom has departed from you!</a:t>
            </a:r>
          </a:p>
        </p:txBody>
      </p:sp>
      <p:pic>
        <p:nvPicPr>
          <p:cNvPr id="296" name="Image" descr="Image"/>
          <p:cNvPicPr>
            <a:picLocks noChangeAspect="0"/>
          </p:cNvPicPr>
          <p:nvPr/>
        </p:nvPicPr>
        <p:blipFill>
          <a:blip r:embed="rId3">
            <a:extLst/>
          </a:blip>
          <a:stretch>
            <a:fillRect/>
          </a:stretch>
        </p:blipFill>
        <p:spPr>
          <a:xfrm>
            <a:off x="6945091" y="2566507"/>
            <a:ext cx="5962821" cy="6973856"/>
          </a:xfrm>
          <a:prstGeom prst="rect">
            <a:avLst/>
          </a:prstGeom>
          <a:effectLst>
            <a:outerShdw sx="100000" sy="100000" kx="0" ky="0" algn="b" rotWithShape="0" blurRad="50800" dist="254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295"/>
                                        </p:tgtEl>
                                        <p:attrNameLst>
                                          <p:attrName>style.visibility</p:attrName>
                                        </p:attrNameLst>
                                      </p:cBhvr>
                                      <p:to>
                                        <p:strVal val="visible"/>
                                      </p:to>
                                    </p:set>
                                    <p:animEffect filter="wipe(up)" transition="in">
                                      <p:cBhvr>
                                        <p:cTn id="7" dur="20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5"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Demonstrated Faith ...…"/>
          <p:cNvSpPr txBox="1"/>
          <p:nvPr/>
        </p:nvSpPr>
        <p:spPr>
          <a:xfrm>
            <a:off x="114344" y="2517037"/>
            <a:ext cx="6899366" cy="697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2"/>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All this came upon King Nebuchadnezzar — (28)</a:t>
            </a:r>
          </a:p>
          <a:p>
            <a:pPr lvl="1" marL="932329" indent="-525929" algn="l">
              <a:spcBef>
                <a:spcPts val="7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You shall be driven from among men — 25,32,33</a:t>
            </a:r>
          </a:p>
          <a:p>
            <a:pPr lvl="1" marL="932329" indent="-525929" algn="l">
              <a:spcBef>
                <a:spcPts val="7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Your dwelling shall be with the beasts of the field — 25,32,33</a:t>
            </a:r>
          </a:p>
          <a:p>
            <a:pPr lvl="1" marL="932329" indent="-525929" algn="l">
              <a:spcBef>
                <a:spcPts val="7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You shall be made to eat grass like an ox — 25,32.33</a:t>
            </a:r>
          </a:p>
          <a:p>
            <a:pPr lvl="1" marL="932329" indent="-525929" algn="l">
              <a:spcBef>
                <a:spcPts val="7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You shall be wet with the dew of heaven — 25,33</a:t>
            </a:r>
          </a:p>
          <a:p>
            <a:pPr lvl="1" marL="932329" indent="-525929" algn="l">
              <a:spcBef>
                <a:spcPts val="7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Until he recognized God’s sovereignty — 25-27, 32,33</a:t>
            </a:r>
          </a:p>
        </p:txBody>
      </p:sp>
      <p:sp>
        <p:nvSpPr>
          <p:cNvPr id="299"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300" name="Nebuchadnezzar’s Humiliation"/>
          <p:cNvSpPr/>
          <p:nvPr/>
        </p:nvSpPr>
        <p:spPr>
          <a:xfrm>
            <a:off x="301989" y="1236389"/>
            <a:ext cx="12400822" cy="1042579"/>
          </a:xfrm>
          <a:prstGeom prst="roundRect">
            <a:avLst>
              <a:gd name="adj" fmla="val 18272"/>
            </a:avLst>
          </a:prstGeom>
          <a:solidFill>
            <a:schemeClr val="accent4">
              <a:hueOff val="-903206"/>
              <a:satOff val="-17119"/>
              <a:lumOff val="-2084"/>
            </a:schemeClr>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Nebuchadnezzar’s Humiliation</a:t>
            </a:r>
          </a:p>
        </p:txBody>
      </p:sp>
      <p:pic>
        <p:nvPicPr>
          <p:cNvPr id="301" name="Image" descr="Image"/>
          <p:cNvPicPr>
            <a:picLocks noChangeAspect="0"/>
          </p:cNvPicPr>
          <p:nvPr/>
        </p:nvPicPr>
        <p:blipFill>
          <a:blip r:embed="rId4">
            <a:extLst/>
          </a:blip>
          <a:stretch>
            <a:fillRect/>
          </a:stretch>
        </p:blipFill>
        <p:spPr>
          <a:xfrm>
            <a:off x="6945091" y="2566507"/>
            <a:ext cx="5962821" cy="6973856"/>
          </a:xfrm>
          <a:prstGeom prst="rect">
            <a:avLst/>
          </a:prstGeom>
          <a:effectLst>
            <a:outerShdw sx="100000" sy="100000" kx="0" ky="0" algn="b" rotWithShape="0" blurRad="50800" dist="254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Demonstrated Faith ...…"/>
          <p:cNvSpPr txBox="1"/>
          <p:nvPr/>
        </p:nvSpPr>
        <p:spPr>
          <a:xfrm>
            <a:off x="114344" y="2517037"/>
            <a:ext cx="6899366"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a:spcBef>
                <a:spcPts val="900"/>
              </a:spcBef>
              <a:buSzPct val="80000"/>
              <a:buBlip>
                <a:blip r:embed="rId2"/>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lvl1pPr>
          </a:lstStyle>
          <a:p>
            <a:pPr/>
            <a:r>
              <a:t>All this came upon King Nebuchadnezzar — (28)</a:t>
            </a:r>
          </a:p>
        </p:txBody>
      </p:sp>
      <p:sp>
        <p:nvSpPr>
          <p:cNvPr id="304"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305" name="Nebuchadnezzar’s Humiliation"/>
          <p:cNvSpPr/>
          <p:nvPr/>
        </p:nvSpPr>
        <p:spPr>
          <a:xfrm>
            <a:off x="301989" y="1236389"/>
            <a:ext cx="12400822" cy="1042579"/>
          </a:xfrm>
          <a:prstGeom prst="roundRect">
            <a:avLst>
              <a:gd name="adj" fmla="val 18272"/>
            </a:avLst>
          </a:prstGeom>
          <a:solidFill>
            <a:schemeClr val="accent4">
              <a:hueOff val="-903206"/>
              <a:satOff val="-17119"/>
              <a:lumOff val="-2084"/>
            </a:schemeClr>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Nebuchadnezzar’s Humiliation</a:t>
            </a:r>
          </a:p>
        </p:txBody>
      </p:sp>
      <p:sp>
        <p:nvSpPr>
          <p:cNvPr id="306" name="Daniel 4:33 (NKJV)…"/>
          <p:cNvSpPr txBox="1"/>
          <p:nvPr/>
        </p:nvSpPr>
        <p:spPr>
          <a:xfrm>
            <a:off x="336642" y="3751693"/>
            <a:ext cx="6454769" cy="5943601"/>
          </a:xfrm>
          <a:prstGeom prst="rect">
            <a:avLst/>
          </a:prstGeom>
          <a:ln w="12700">
            <a:miter lim="400000"/>
          </a:ln>
          <a:effectLst>
            <a:outerShdw sx="100000" sy="100000" kx="0" ky="0" algn="b" rotWithShape="0" blurRad="508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FFFFFF"/>
                </a:solidFill>
                <a:effectLst>
                  <a:outerShdw sx="100000" sy="100000" kx="0" ky="0" algn="b" rotWithShape="0" blurRad="50800" dist="63500" dir="2080697">
                    <a:srgbClr val="000000"/>
                  </a:outerShdw>
                </a:effectLst>
                <a:latin typeface="Hoefler Text"/>
                <a:ea typeface="Hoefler Text"/>
                <a:cs typeface="Hoefler Text"/>
                <a:sym typeface="Hoefler Text"/>
              </a:defRPr>
            </a:pPr>
            <a:r>
              <a:t>Daniel 4:33 (NKJV)</a:t>
            </a:r>
          </a:p>
          <a:p>
            <a:pPr defTabSz="457200">
              <a:defRPr>
                <a:solidFill>
                  <a:srgbClr val="FFFFFF"/>
                </a:solidFill>
                <a:effectLst>
                  <a:outerShdw sx="100000" sy="100000" kx="0" ky="0" algn="b" rotWithShape="0" blurRad="50800" dist="63500" dir="2080697">
                    <a:srgbClr val="000000"/>
                  </a:outerShdw>
                </a:effectLst>
                <a:latin typeface="Hoefler Text"/>
                <a:ea typeface="Hoefler Text"/>
                <a:cs typeface="Hoefler Text"/>
                <a:sym typeface="Hoefler Text"/>
              </a:defRPr>
            </a:pPr>
            <a:r>
              <a:rPr baseline="31999"/>
              <a:t>33</a:t>
            </a:r>
            <a:r>
              <a:t> That very hour the word was fulfilled concerning Nebuchadnezzar; he was driven from men and ate grass like oxen; his body was wet with the dew of heaven till his hair had grown like eagles’ </a:t>
            </a:r>
            <a:r>
              <a:rPr i="1"/>
              <a:t>feathers</a:t>
            </a:r>
            <a:r>
              <a:t> and his nails like birds’ </a:t>
            </a:r>
            <a:r>
              <a:rPr i="1"/>
              <a:t>claws</a:t>
            </a:r>
            <a:r>
              <a:t>.</a:t>
            </a:r>
          </a:p>
        </p:txBody>
      </p:sp>
      <p:pic>
        <p:nvPicPr>
          <p:cNvPr id="307" name="Image" descr="Image"/>
          <p:cNvPicPr>
            <a:picLocks noChangeAspect="0"/>
          </p:cNvPicPr>
          <p:nvPr/>
        </p:nvPicPr>
        <p:blipFill>
          <a:blip r:embed="rId3">
            <a:extLst/>
          </a:blip>
          <a:stretch>
            <a:fillRect/>
          </a:stretch>
        </p:blipFill>
        <p:spPr>
          <a:xfrm>
            <a:off x="6945091" y="2566507"/>
            <a:ext cx="5962821" cy="6973856"/>
          </a:xfrm>
          <a:prstGeom prst="rect">
            <a:avLst/>
          </a:prstGeom>
          <a:effectLst>
            <a:outerShdw sx="100000" sy="100000" kx="0" ky="0" algn="b" rotWithShape="0" blurRad="50800" dist="254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310" name="Nebuchadnezzar Praises God"/>
          <p:cNvSpPr/>
          <p:nvPr/>
        </p:nvSpPr>
        <p:spPr>
          <a:xfrm>
            <a:off x="301989" y="1236389"/>
            <a:ext cx="12400822" cy="1042579"/>
          </a:xfrm>
          <a:prstGeom prst="roundRect">
            <a:avLst>
              <a:gd name="adj" fmla="val 18272"/>
            </a:avLst>
          </a:prstGeom>
          <a:gradFill>
            <a:gsLst>
              <a:gs pos="0">
                <a:schemeClr val="accent2"/>
              </a:gs>
              <a:gs pos="100000">
                <a:srgbClr val="003237"/>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Nebuchadnezzar Praises God</a:t>
            </a:r>
          </a:p>
        </p:txBody>
      </p:sp>
      <p:sp>
        <p:nvSpPr>
          <p:cNvPr id="311" name="Daniel 3:2–7 (NKJV)…"/>
          <p:cNvSpPr txBox="1"/>
          <p:nvPr/>
        </p:nvSpPr>
        <p:spPr>
          <a:xfrm>
            <a:off x="114920" y="2410243"/>
            <a:ext cx="12293229" cy="68326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4:34–37 (NKJV)</a:t>
            </a:r>
          </a:p>
          <a:p>
            <a:pPr defTabSz="457200">
              <a:defRPr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34</a:t>
            </a:r>
            <a:r>
              <a:t> And at the end of the time I, Nebuchadnezzar, lifted my eyes to heaven, and my understanding returned to me; and I blessed the Most High and praised and honored Him who lives forever: For His dominion </a:t>
            </a:r>
            <a:r>
              <a:rPr i="1"/>
              <a:t>is</a:t>
            </a:r>
            <a:r>
              <a:t> an everlasting dominion, And His kingdom </a:t>
            </a:r>
            <a:r>
              <a:rPr i="1"/>
              <a:t>is</a:t>
            </a:r>
            <a:r>
              <a:t> from generation to generation. </a:t>
            </a:r>
            <a:r>
              <a:rPr baseline="31999"/>
              <a:t>35</a:t>
            </a:r>
            <a:r>
              <a:t> All the inhabitants of the earth </a:t>
            </a:r>
            <a:r>
              <a:rPr i="1"/>
              <a:t>are</a:t>
            </a:r>
            <a:r>
              <a:t> reputed as nothing; He does according to His will in the army of heaven And </a:t>
            </a:r>
            <a:r>
              <a:rPr i="1"/>
              <a:t>among</a:t>
            </a:r>
            <a:r>
              <a:t> the inhabitants of the earth.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314" name="Nebuchadnezzar Praises God"/>
          <p:cNvSpPr/>
          <p:nvPr/>
        </p:nvSpPr>
        <p:spPr>
          <a:xfrm>
            <a:off x="301989" y="1236389"/>
            <a:ext cx="12400822" cy="1042579"/>
          </a:xfrm>
          <a:prstGeom prst="roundRect">
            <a:avLst>
              <a:gd name="adj" fmla="val 18272"/>
            </a:avLst>
          </a:prstGeom>
          <a:gradFill>
            <a:gsLst>
              <a:gs pos="0">
                <a:schemeClr val="accent2"/>
              </a:gs>
              <a:gs pos="100000">
                <a:srgbClr val="003237"/>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Nebuchadnezzar Praises God</a:t>
            </a:r>
          </a:p>
        </p:txBody>
      </p:sp>
      <p:sp>
        <p:nvSpPr>
          <p:cNvPr id="315" name="Daniel 3:2–7 (NKJV)…"/>
          <p:cNvSpPr txBox="1"/>
          <p:nvPr/>
        </p:nvSpPr>
        <p:spPr>
          <a:xfrm>
            <a:off x="114920" y="2410243"/>
            <a:ext cx="12293229" cy="71247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4:34–37 (NKJV)</a:t>
            </a:r>
          </a:p>
          <a:p>
            <a:pPr defTabSz="457200">
              <a:defRPr sz="42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No one can restrain His hand Or say to Him, “What have You done?” </a:t>
            </a:r>
            <a:r>
              <a:rPr baseline="31999"/>
              <a:t>36</a:t>
            </a:r>
            <a:r>
              <a:t> At the same time my reason returned to me, and for the glory of my kingdom, my honor and splendor returned to me. My counselors and nobles resorted to me, I was restored to my kingdom, and excellent majesty was added to me. </a:t>
            </a:r>
            <a:r>
              <a:rPr baseline="31999"/>
              <a:t>37</a:t>
            </a:r>
            <a:r>
              <a:t> Now I, Nebuchadnezzar, praise and extol and honor the King of heaven, all of whose works </a:t>
            </a:r>
            <a:r>
              <a:rPr i="1"/>
              <a:t>are</a:t>
            </a:r>
            <a:r>
              <a:t> truth, and His ways justice. And those who walk in pride He is able to put down.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318" name="Nebuchadnezzar Praises God"/>
          <p:cNvSpPr/>
          <p:nvPr/>
        </p:nvSpPr>
        <p:spPr>
          <a:xfrm>
            <a:off x="301989" y="1236389"/>
            <a:ext cx="12400822" cy="1042579"/>
          </a:xfrm>
          <a:prstGeom prst="roundRect">
            <a:avLst>
              <a:gd name="adj" fmla="val 18272"/>
            </a:avLst>
          </a:prstGeom>
          <a:gradFill>
            <a:gsLst>
              <a:gs pos="0">
                <a:schemeClr val="accent2"/>
              </a:gs>
              <a:gs pos="100000">
                <a:srgbClr val="003237"/>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Nebuchadnezzar Praises God</a:t>
            </a:r>
          </a:p>
        </p:txBody>
      </p:sp>
      <p:grpSp>
        <p:nvGrpSpPr>
          <p:cNvPr id="321" name="Image"/>
          <p:cNvGrpSpPr/>
          <p:nvPr/>
        </p:nvGrpSpPr>
        <p:grpSpPr>
          <a:xfrm>
            <a:off x="6992335" y="2410243"/>
            <a:ext cx="5880792" cy="7274789"/>
            <a:chOff x="0" y="0"/>
            <a:chExt cx="5880790" cy="7274788"/>
          </a:xfrm>
        </p:grpSpPr>
        <p:pic>
          <p:nvPicPr>
            <p:cNvPr id="320" name="Image" descr="Image"/>
            <p:cNvPicPr>
              <a:picLocks noChangeAspect="1"/>
            </p:cNvPicPr>
            <p:nvPr/>
          </p:nvPicPr>
          <p:blipFill>
            <a:blip r:embed="rId2">
              <a:extLst/>
            </a:blip>
            <a:stretch>
              <a:fillRect/>
            </a:stretch>
          </p:blipFill>
          <p:spPr>
            <a:xfrm>
              <a:off x="203200" y="215900"/>
              <a:ext cx="5474391" cy="6842989"/>
            </a:xfrm>
            <a:prstGeom prst="rect">
              <a:avLst/>
            </a:prstGeom>
            <a:ln>
              <a:noFill/>
            </a:ln>
            <a:effectLst/>
          </p:spPr>
        </p:pic>
        <p:pic>
          <p:nvPicPr>
            <p:cNvPr id="319" name="Image" descr="Image"/>
            <p:cNvPicPr>
              <a:picLocks noChangeAspect="0"/>
            </p:cNvPicPr>
            <p:nvPr/>
          </p:nvPicPr>
          <p:blipFill>
            <a:blip r:embed="rId3">
              <a:extLst/>
            </a:blip>
            <a:stretch>
              <a:fillRect/>
            </a:stretch>
          </p:blipFill>
          <p:spPr>
            <a:xfrm>
              <a:off x="0" y="0"/>
              <a:ext cx="5880791" cy="7274789"/>
            </a:xfrm>
            <a:prstGeom prst="rect">
              <a:avLst/>
            </a:prstGeom>
            <a:effectLst/>
          </p:spPr>
        </p:pic>
      </p:grpSp>
      <p:sp>
        <p:nvSpPr>
          <p:cNvPr id="322" name="Demonstrated Faith ...…"/>
          <p:cNvSpPr txBox="1"/>
          <p:nvPr/>
        </p:nvSpPr>
        <p:spPr>
          <a:xfrm>
            <a:off x="114344" y="2517037"/>
            <a:ext cx="6899366" cy="671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600"/>
              </a:spcBef>
              <a:buSzPct val="80000"/>
              <a:buBlip>
                <a:blip r:embed="rId4"/>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Nebuchadnezzar’s Confession — (34-37)</a:t>
            </a:r>
          </a:p>
          <a:p>
            <a:pPr lvl="1" marL="932329" indent="-525929" algn="l">
              <a:spcBef>
                <a:spcPts val="16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God is SOVEREIGN — 34</a:t>
            </a:r>
          </a:p>
          <a:p>
            <a:pPr lvl="1" marL="932329" indent="-525929" algn="l">
              <a:spcBef>
                <a:spcPts val="16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“creatureliness” of man — (as nothing, cannot withstand God) — 35</a:t>
            </a:r>
          </a:p>
          <a:p>
            <a:pPr lvl="1" marL="932329" indent="-525929" algn="l">
              <a:spcBef>
                <a:spcPts val="16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truthfulness &amp; righteousness of God — 37a</a:t>
            </a:r>
          </a:p>
          <a:p>
            <a:pPr lvl="1" marL="932329" indent="-525929" algn="l">
              <a:spcBef>
                <a:spcPts val="16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God resists the proud but gives grace to the humble - 37b; Ja. 4:6, 7. 1 Pe. 5:5, 6.</a:t>
            </a:r>
          </a:p>
        </p:txBody>
      </p:sp>
      <p:sp>
        <p:nvSpPr>
          <p:cNvPr id="323" name="2 I thought it good to declare the signs and wonders that the Most High God has worked for me. 3 How great are His signs, And how mighty His wonders! His kingdom is an everlasting kingdom, And His dominion is from generation to generation."/>
          <p:cNvSpPr/>
          <p:nvPr/>
        </p:nvSpPr>
        <p:spPr>
          <a:xfrm>
            <a:off x="7241747" y="5434336"/>
            <a:ext cx="5381968" cy="4072990"/>
          </a:xfrm>
          <a:prstGeom prst="rect">
            <a:avLst/>
          </a:prstGeom>
          <a:solidFill>
            <a:srgbClr val="525252"/>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sz="2800">
                <a:solidFill>
                  <a:srgbClr val="FFFFFF"/>
                </a:solidFill>
                <a:effectLst>
                  <a:outerShdw sx="100000" sy="100000" kx="0" ky="0" algn="b" rotWithShape="0" blurRad="12700" dist="63500" dir="3222582">
                    <a:srgbClr val="000000"/>
                  </a:outerShdw>
                </a:effectLst>
                <a:latin typeface="Century Gothic"/>
                <a:ea typeface="Century Gothic"/>
                <a:cs typeface="Century Gothic"/>
                <a:sym typeface="Century Gothic"/>
              </a:defRPr>
            </a:pPr>
            <a:r>
              <a:rPr baseline="31999"/>
              <a:t>2</a:t>
            </a:r>
            <a:r>
              <a:t> I thought it good to declare the signs and wonders that the Most High God has worked for me. </a:t>
            </a:r>
            <a:r>
              <a:rPr baseline="31999"/>
              <a:t>3</a:t>
            </a:r>
            <a:r>
              <a:t> How great </a:t>
            </a:r>
            <a:r>
              <a:rPr i="1"/>
              <a:t>are</a:t>
            </a:r>
            <a:r>
              <a:t> His signs, And how mighty His wonders! His kingdom </a:t>
            </a:r>
            <a:r>
              <a:rPr i="1"/>
              <a:t>is</a:t>
            </a:r>
            <a:r>
              <a:t> an everlasting kingdom, And His dominion </a:t>
            </a:r>
            <a:r>
              <a:rPr i="1"/>
              <a:t>is</a:t>
            </a:r>
            <a:r>
              <a:t> from generation to generation.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2">
                                            <p:txEl>
                                              <p:pRg st="1" end="1"/>
                                            </p:txEl>
                                          </p:spTgt>
                                        </p:tgtEl>
                                        <p:attrNameLst>
                                          <p:attrName>style.visibility</p:attrName>
                                        </p:attrNameLst>
                                      </p:cBhvr>
                                      <p:to>
                                        <p:strVal val="visible"/>
                                      </p:to>
                                    </p:set>
                                    <p:animEffect filter="wipe(left)" transition="in">
                                      <p:cBhvr>
                                        <p:cTn id="7" dur="1500"/>
                                        <p:tgtEl>
                                          <p:spTgt spid="3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2">
                                            <p:txEl>
                                              <p:pRg st="2" end="2"/>
                                            </p:txEl>
                                          </p:spTgt>
                                        </p:tgtEl>
                                        <p:attrNameLst>
                                          <p:attrName>style.visibility</p:attrName>
                                        </p:attrNameLst>
                                      </p:cBhvr>
                                      <p:to>
                                        <p:strVal val="visible"/>
                                      </p:to>
                                    </p:set>
                                    <p:animEffect filter="wipe(left)" transition="in">
                                      <p:cBhvr>
                                        <p:cTn id="12" dur="1500"/>
                                        <p:tgtEl>
                                          <p:spTgt spid="3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22">
                                            <p:txEl>
                                              <p:pRg st="3" end="3"/>
                                            </p:txEl>
                                          </p:spTgt>
                                        </p:tgtEl>
                                        <p:attrNameLst>
                                          <p:attrName>style.visibility</p:attrName>
                                        </p:attrNameLst>
                                      </p:cBhvr>
                                      <p:to>
                                        <p:strVal val="visible"/>
                                      </p:to>
                                    </p:set>
                                    <p:animEffect filter="wipe(left)" transition="in">
                                      <p:cBhvr>
                                        <p:cTn id="17" dur="1500"/>
                                        <p:tgtEl>
                                          <p:spTgt spid="32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22">
                                            <p:txEl>
                                              <p:pRg st="4" end="4"/>
                                            </p:txEl>
                                          </p:spTgt>
                                        </p:tgtEl>
                                        <p:attrNameLst>
                                          <p:attrName>style.visibility</p:attrName>
                                        </p:attrNameLst>
                                      </p:cBhvr>
                                      <p:to>
                                        <p:strVal val="visible"/>
                                      </p:to>
                                    </p:set>
                                    <p:animEffect filter="wipe(left)" transition="in">
                                      <p:cBhvr>
                                        <p:cTn id="22" dur="1500"/>
                                        <p:tgtEl>
                                          <p:spTgt spid="32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2" fill="hold">
                                  <p:stCondLst>
                                    <p:cond delay="0"/>
                                  </p:stCondLst>
                                  <p:iterate type="el" backwards="0">
                                    <p:tmAbs val="0"/>
                                  </p:iterate>
                                  <p:childTnLst>
                                    <p:set>
                                      <p:cBhvr>
                                        <p:cTn id="26" fill="hold"/>
                                        <p:tgtEl>
                                          <p:spTgt spid="323"/>
                                        </p:tgtEl>
                                        <p:attrNameLst>
                                          <p:attrName>style.visibility</p:attrName>
                                        </p:attrNameLst>
                                      </p:cBhvr>
                                      <p:to>
                                        <p:strVal val="visible"/>
                                      </p:to>
                                    </p:set>
                                    <p:animEffect filter="fade" transition="in">
                                      <p:cBhvr>
                                        <p:cTn id="27" dur="2000"/>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2" grpId="1"/>
      <p:bldP build="whole" bldLvl="1" animBg="1" rev="0" advAuto="0" spid="323"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326" name="Men Can &amp; Do Change"/>
          <p:cNvSpPr/>
          <p:nvPr/>
        </p:nvSpPr>
        <p:spPr>
          <a:xfrm>
            <a:off x="2350725" y="1236389"/>
            <a:ext cx="10352086" cy="1042579"/>
          </a:xfrm>
          <a:prstGeom prst="roundRect">
            <a:avLst>
              <a:gd name="adj" fmla="val 18272"/>
            </a:avLst>
          </a:prstGeom>
          <a:gradFill>
            <a:gsLst>
              <a:gs pos="0">
                <a:schemeClr val="accent5">
                  <a:hueOff val="96663"/>
                  <a:satOff val="-16428"/>
                  <a:lumOff val="3004"/>
                </a:schemeClr>
              </a:gs>
              <a:gs pos="100000">
                <a:srgbClr val="361415"/>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1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Men Can &amp; Do Change</a:t>
            </a:r>
          </a:p>
        </p:txBody>
      </p:sp>
      <p:grpSp>
        <p:nvGrpSpPr>
          <p:cNvPr id="329" name="Image"/>
          <p:cNvGrpSpPr/>
          <p:nvPr/>
        </p:nvGrpSpPr>
        <p:grpSpPr>
          <a:xfrm>
            <a:off x="6992335" y="2410243"/>
            <a:ext cx="5880792" cy="7274789"/>
            <a:chOff x="0" y="0"/>
            <a:chExt cx="5880790" cy="7274788"/>
          </a:xfrm>
        </p:grpSpPr>
        <p:pic>
          <p:nvPicPr>
            <p:cNvPr id="328" name="Image" descr="Image"/>
            <p:cNvPicPr>
              <a:picLocks noChangeAspect="1"/>
            </p:cNvPicPr>
            <p:nvPr/>
          </p:nvPicPr>
          <p:blipFill>
            <a:blip r:embed="rId2">
              <a:extLst/>
            </a:blip>
            <a:stretch>
              <a:fillRect/>
            </a:stretch>
          </p:blipFill>
          <p:spPr>
            <a:xfrm>
              <a:off x="203200" y="215900"/>
              <a:ext cx="5474391" cy="6842989"/>
            </a:xfrm>
            <a:prstGeom prst="rect">
              <a:avLst/>
            </a:prstGeom>
            <a:ln>
              <a:noFill/>
            </a:ln>
            <a:effectLst/>
          </p:spPr>
        </p:pic>
        <p:pic>
          <p:nvPicPr>
            <p:cNvPr id="327" name="Image" descr="Image"/>
            <p:cNvPicPr>
              <a:picLocks noChangeAspect="0"/>
            </p:cNvPicPr>
            <p:nvPr/>
          </p:nvPicPr>
          <p:blipFill>
            <a:blip r:embed="rId3">
              <a:extLst/>
            </a:blip>
            <a:stretch>
              <a:fillRect/>
            </a:stretch>
          </p:blipFill>
          <p:spPr>
            <a:xfrm>
              <a:off x="0" y="0"/>
              <a:ext cx="5880791" cy="7274789"/>
            </a:xfrm>
            <a:prstGeom prst="rect">
              <a:avLst/>
            </a:prstGeom>
            <a:effectLst/>
          </p:spPr>
        </p:pic>
      </p:grpSp>
      <p:sp>
        <p:nvSpPr>
          <p:cNvPr id="330" name="Demonstrated Faith ...…"/>
          <p:cNvSpPr txBox="1"/>
          <p:nvPr/>
        </p:nvSpPr>
        <p:spPr>
          <a:xfrm>
            <a:off x="114344" y="2517037"/>
            <a:ext cx="6899366" cy="695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600"/>
              </a:spcBef>
              <a:buSzPct val="80000"/>
              <a:buBlip>
                <a:blip r:embed="rId4"/>
              </a:buBlip>
              <a:defRPr b="1"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What changed Nebuchadnezzar – </a:t>
            </a:r>
            <a:r>
              <a:rPr b="0"/>
              <a:t>4:2,3,34-36</a:t>
            </a:r>
          </a:p>
          <a:p>
            <a:pPr lvl="1" marL="932329" indent="-525929" algn="l">
              <a:spcBef>
                <a:spcPts val="16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He learned that God is with those who serve Him – 1:19; 3:16-18,26-30</a:t>
            </a:r>
          </a:p>
          <a:p>
            <a:pPr lvl="1" marL="932329" indent="-525929" algn="l">
              <a:spcBef>
                <a:spcPts val="16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He learned that God knows the future and rules over ALL men – 2:46-49; 4:3,9,18,34,35; 5:18-21</a:t>
            </a:r>
          </a:p>
          <a:p>
            <a:pPr lvl="1" marL="932329" indent="-525929" algn="l">
              <a:spcBef>
                <a:spcPts val="16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He learned that God is true and righteous – 4:37; Ps 119:75; Rev. 15:3</a:t>
            </a:r>
          </a:p>
        </p:txBody>
      </p:sp>
      <p:sp>
        <p:nvSpPr>
          <p:cNvPr id="331" name="LESSONS &amp; APPLICATIONS"/>
          <p:cNvSpPr/>
          <p:nvPr/>
        </p:nvSpPr>
        <p:spPr>
          <a:xfrm>
            <a:off x="143313" y="1179798"/>
            <a:ext cx="2564152" cy="1155761"/>
          </a:xfrm>
          <a:prstGeom prst="rect">
            <a:avLst/>
          </a:prstGeom>
          <a:gradFill>
            <a:gsLst>
              <a:gs pos="0">
                <a:srgbClr val="FBFBFB">
                  <a:alpha val="80000"/>
                </a:srgbClr>
              </a:gs>
              <a:gs pos="100000">
                <a:srgbClr val="BEBEBE">
                  <a:alpha val="80000"/>
                </a:srgbClr>
              </a:gs>
            </a:gsLst>
            <a:lin ang="5400000"/>
          </a:gradFill>
          <a:ln w="254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500">
                <a:solidFill>
                  <a:srgbClr val="3B3B3B"/>
                </a:solidFill>
                <a:effectLst>
                  <a:outerShdw sx="100000" sy="100000" kx="0" ky="0" algn="b" rotWithShape="0" blurRad="12700" dist="12700" dir="5400000">
                    <a:srgbClr val="FFFFFF">
                      <a:alpha val="25000"/>
                    </a:srgbClr>
                  </a:outerShdw>
                </a:effectLst>
              </a:defRPr>
            </a:lvl1pPr>
          </a:lstStyle>
          <a:p>
            <a:pPr/>
            <a:r>
              <a:t>LESSONS &amp; APPLICATIONS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0">
                                            <p:bg/>
                                          </p:spTgt>
                                        </p:tgtEl>
                                        <p:attrNameLst>
                                          <p:attrName>style.visibility</p:attrName>
                                        </p:attrNameLst>
                                      </p:cBhvr>
                                      <p:to>
                                        <p:strVal val="visible"/>
                                      </p:to>
                                    </p:set>
                                    <p:animEffect filter="wipe(left)" transition="in">
                                      <p:cBhvr>
                                        <p:cTn id="7" dur="1500"/>
                                        <p:tgtEl>
                                          <p:spTgt spid="33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0">
                                            <p:txEl>
                                              <p:pRg st="0" end="0"/>
                                            </p:txEl>
                                          </p:spTgt>
                                        </p:tgtEl>
                                        <p:attrNameLst>
                                          <p:attrName>style.visibility</p:attrName>
                                        </p:attrNameLst>
                                      </p:cBhvr>
                                      <p:to>
                                        <p:strVal val="visible"/>
                                      </p:to>
                                    </p:set>
                                    <p:animEffect filter="wipe(left)" transition="in">
                                      <p:cBhvr>
                                        <p:cTn id="10" dur="1500"/>
                                        <p:tgtEl>
                                          <p:spTgt spid="3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30">
                                            <p:txEl>
                                              <p:pRg st="1" end="1"/>
                                            </p:txEl>
                                          </p:spTgt>
                                        </p:tgtEl>
                                        <p:attrNameLst>
                                          <p:attrName>style.visibility</p:attrName>
                                        </p:attrNameLst>
                                      </p:cBhvr>
                                      <p:to>
                                        <p:strVal val="visible"/>
                                      </p:to>
                                    </p:set>
                                    <p:animEffect filter="wipe(left)" transition="in">
                                      <p:cBhvr>
                                        <p:cTn id="15" dur="1500"/>
                                        <p:tgtEl>
                                          <p:spTgt spid="33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30">
                                            <p:txEl>
                                              <p:pRg st="2" end="2"/>
                                            </p:txEl>
                                          </p:spTgt>
                                        </p:tgtEl>
                                        <p:attrNameLst>
                                          <p:attrName>style.visibility</p:attrName>
                                        </p:attrNameLst>
                                      </p:cBhvr>
                                      <p:to>
                                        <p:strVal val="visible"/>
                                      </p:to>
                                    </p:set>
                                    <p:animEffect filter="wipe(left)" transition="in">
                                      <p:cBhvr>
                                        <p:cTn id="20" dur="1500"/>
                                        <p:tgtEl>
                                          <p:spTgt spid="33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30">
                                            <p:txEl>
                                              <p:pRg st="3" end="3"/>
                                            </p:txEl>
                                          </p:spTgt>
                                        </p:tgtEl>
                                        <p:attrNameLst>
                                          <p:attrName>style.visibility</p:attrName>
                                        </p:attrNameLst>
                                      </p:cBhvr>
                                      <p:to>
                                        <p:strVal val="visible"/>
                                      </p:to>
                                    </p:set>
                                    <p:animEffect filter="wipe(left)" transition="in">
                                      <p:cBhvr>
                                        <p:cTn id="25" dur="1500"/>
                                        <p:tgtEl>
                                          <p:spTgt spid="33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0"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334" name="Pride Brings Judgment"/>
          <p:cNvSpPr/>
          <p:nvPr/>
        </p:nvSpPr>
        <p:spPr>
          <a:xfrm>
            <a:off x="2350725" y="1236389"/>
            <a:ext cx="10352086" cy="1042579"/>
          </a:xfrm>
          <a:prstGeom prst="roundRect">
            <a:avLst>
              <a:gd name="adj" fmla="val 18272"/>
            </a:avLst>
          </a:prstGeom>
          <a:gradFill>
            <a:gsLst>
              <a:gs pos="0">
                <a:schemeClr val="accent3"/>
              </a:gs>
              <a:gs pos="100000">
                <a:srgbClr val="1A2900"/>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9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Pride Brings Judgment</a:t>
            </a:r>
          </a:p>
        </p:txBody>
      </p:sp>
      <p:grpSp>
        <p:nvGrpSpPr>
          <p:cNvPr id="337" name="Image"/>
          <p:cNvGrpSpPr/>
          <p:nvPr/>
        </p:nvGrpSpPr>
        <p:grpSpPr>
          <a:xfrm>
            <a:off x="6992335" y="2410243"/>
            <a:ext cx="5880792" cy="7274789"/>
            <a:chOff x="0" y="0"/>
            <a:chExt cx="5880790" cy="7274788"/>
          </a:xfrm>
        </p:grpSpPr>
        <p:pic>
          <p:nvPicPr>
            <p:cNvPr id="336" name="Image" descr="Image"/>
            <p:cNvPicPr>
              <a:picLocks noChangeAspect="1"/>
            </p:cNvPicPr>
            <p:nvPr/>
          </p:nvPicPr>
          <p:blipFill>
            <a:blip r:embed="rId2">
              <a:extLst/>
            </a:blip>
            <a:stretch>
              <a:fillRect/>
            </a:stretch>
          </p:blipFill>
          <p:spPr>
            <a:xfrm>
              <a:off x="203200" y="215900"/>
              <a:ext cx="5474391" cy="6842989"/>
            </a:xfrm>
            <a:prstGeom prst="rect">
              <a:avLst/>
            </a:prstGeom>
            <a:ln>
              <a:noFill/>
            </a:ln>
            <a:effectLst/>
          </p:spPr>
        </p:pic>
        <p:pic>
          <p:nvPicPr>
            <p:cNvPr id="335" name="Image" descr="Image"/>
            <p:cNvPicPr>
              <a:picLocks noChangeAspect="0"/>
            </p:cNvPicPr>
            <p:nvPr/>
          </p:nvPicPr>
          <p:blipFill>
            <a:blip r:embed="rId3">
              <a:extLst/>
            </a:blip>
            <a:stretch>
              <a:fillRect/>
            </a:stretch>
          </p:blipFill>
          <p:spPr>
            <a:xfrm>
              <a:off x="0" y="0"/>
              <a:ext cx="5880791" cy="7274789"/>
            </a:xfrm>
            <a:prstGeom prst="rect">
              <a:avLst/>
            </a:prstGeom>
            <a:effectLst/>
          </p:spPr>
        </p:pic>
      </p:grpSp>
      <p:sp>
        <p:nvSpPr>
          <p:cNvPr id="338" name="Demonstrated Faith ...…"/>
          <p:cNvSpPr txBox="1"/>
          <p:nvPr/>
        </p:nvSpPr>
        <p:spPr>
          <a:xfrm>
            <a:off x="114344" y="2517037"/>
            <a:ext cx="6899366" cy="687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600"/>
              </a:spcBef>
              <a:buSzPct val="80000"/>
              <a:buBlip>
                <a:blip r:embed="rId4"/>
              </a:buBlip>
              <a:defRPr b="1"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When Nebuchadnezzar’s heart was lifted up with pride he was dethroned –</a:t>
            </a:r>
            <a:r>
              <a:rPr b="0"/>
              <a:t> 4:28-31</a:t>
            </a:r>
          </a:p>
          <a:p>
            <a:pPr lvl="1" marL="932329" indent="-525929" algn="l">
              <a:spcBef>
                <a:spcPts val="1600"/>
              </a:spcBef>
              <a:buSzPct val="80000"/>
              <a:buBlip>
                <a:blip r:embed="rId5"/>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proud dethrones the LORD and replaces Him – (Ps. 10:3,4; Jer. 49:16; Prov. 30:9)</a:t>
            </a:r>
          </a:p>
          <a:p>
            <a:pPr lvl="1" marL="932329" indent="-525929" algn="l">
              <a:spcBef>
                <a:spcPts val="1600"/>
              </a:spcBef>
              <a:buSzPct val="80000"/>
              <a:buBlip>
                <a:blip r:embed="rId5"/>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Pride precedes destruction – (Dan. 5:18-23; Prov. 16:18; Isa. 2:12; Est. 3:5; 6:6; 7:10; 1 Cor. 10:12; Lk 12:16-21)</a:t>
            </a:r>
          </a:p>
        </p:txBody>
      </p:sp>
      <p:sp>
        <p:nvSpPr>
          <p:cNvPr id="339" name="LESSONS &amp; APPLICATIONS"/>
          <p:cNvSpPr/>
          <p:nvPr/>
        </p:nvSpPr>
        <p:spPr>
          <a:xfrm>
            <a:off x="143313" y="1179798"/>
            <a:ext cx="2564152" cy="1155761"/>
          </a:xfrm>
          <a:prstGeom prst="rect">
            <a:avLst/>
          </a:prstGeom>
          <a:gradFill>
            <a:gsLst>
              <a:gs pos="0">
                <a:srgbClr val="FBFBFB">
                  <a:alpha val="80000"/>
                </a:srgbClr>
              </a:gs>
              <a:gs pos="100000">
                <a:srgbClr val="BEBEBE">
                  <a:alpha val="80000"/>
                </a:srgbClr>
              </a:gs>
            </a:gsLst>
            <a:lin ang="5400000"/>
          </a:gradFill>
          <a:ln w="254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500">
                <a:solidFill>
                  <a:srgbClr val="3B3B3B"/>
                </a:solidFill>
                <a:effectLst>
                  <a:outerShdw sx="100000" sy="100000" kx="0" ky="0" algn="b" rotWithShape="0" blurRad="12700" dist="12700" dir="5400000">
                    <a:srgbClr val="FFFFFF">
                      <a:alpha val="25000"/>
                    </a:srgbClr>
                  </a:outerShdw>
                </a:effectLst>
              </a:defRPr>
            </a:lvl1pPr>
          </a:lstStyle>
          <a:p>
            <a:pPr/>
            <a:r>
              <a:t>LESSONS &amp; APPLICATIONS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8">
                                            <p:bg/>
                                          </p:spTgt>
                                        </p:tgtEl>
                                        <p:attrNameLst>
                                          <p:attrName>style.visibility</p:attrName>
                                        </p:attrNameLst>
                                      </p:cBhvr>
                                      <p:to>
                                        <p:strVal val="visible"/>
                                      </p:to>
                                    </p:set>
                                    <p:animEffect filter="wipe(left)" transition="in">
                                      <p:cBhvr>
                                        <p:cTn id="7" dur="1500"/>
                                        <p:tgtEl>
                                          <p:spTgt spid="33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8">
                                            <p:txEl>
                                              <p:pRg st="0" end="0"/>
                                            </p:txEl>
                                          </p:spTgt>
                                        </p:tgtEl>
                                        <p:attrNameLst>
                                          <p:attrName>style.visibility</p:attrName>
                                        </p:attrNameLst>
                                      </p:cBhvr>
                                      <p:to>
                                        <p:strVal val="visible"/>
                                      </p:to>
                                    </p:set>
                                    <p:animEffect filter="wipe(left)" transition="in">
                                      <p:cBhvr>
                                        <p:cTn id="10" dur="1500"/>
                                        <p:tgtEl>
                                          <p:spTgt spid="33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38">
                                            <p:txEl>
                                              <p:pRg st="1" end="1"/>
                                            </p:txEl>
                                          </p:spTgt>
                                        </p:tgtEl>
                                        <p:attrNameLst>
                                          <p:attrName>style.visibility</p:attrName>
                                        </p:attrNameLst>
                                      </p:cBhvr>
                                      <p:to>
                                        <p:strVal val="visible"/>
                                      </p:to>
                                    </p:set>
                                    <p:animEffect filter="wipe(left)" transition="in">
                                      <p:cBhvr>
                                        <p:cTn id="15" dur="1500"/>
                                        <p:tgtEl>
                                          <p:spTgt spid="33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38">
                                            <p:txEl>
                                              <p:pRg st="2" end="2"/>
                                            </p:txEl>
                                          </p:spTgt>
                                        </p:tgtEl>
                                        <p:attrNameLst>
                                          <p:attrName>style.visibility</p:attrName>
                                        </p:attrNameLst>
                                      </p:cBhvr>
                                      <p:to>
                                        <p:strVal val="visible"/>
                                      </p:to>
                                    </p:set>
                                    <p:animEffect filter="wipe(left)" transition="in">
                                      <p:cBhvr>
                                        <p:cTn id="20" dur="1500"/>
                                        <p:tgtEl>
                                          <p:spTgt spid="33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8"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Image" descr="Image"/>
          <p:cNvPicPr>
            <a:picLocks noChangeAspect="1"/>
          </p:cNvPicPr>
          <p:nvPr>
            <p:ph type="pic" idx="13"/>
          </p:nvPr>
        </p:nvPicPr>
        <p:blipFill>
          <a:blip r:embed="rId2">
            <a:extLst/>
          </a:blip>
          <a:srcRect l="12828" t="0" r="12828" b="0"/>
          <a:stretch>
            <a:fillRect/>
          </a:stretch>
        </p:blipFill>
        <p:spPr>
          <a:xfrm>
            <a:off x="0" y="0"/>
            <a:ext cx="13004800" cy="9753600"/>
          </a:xfrm>
          <a:prstGeom prst="rect">
            <a:avLst/>
          </a:prstGeom>
        </p:spPr>
      </p:pic>
      <p:sp>
        <p:nvSpPr>
          <p:cNvPr id="243" name="Dark Days For Judah …"/>
          <p:cNvSpPr txBox="1"/>
          <p:nvPr/>
        </p:nvSpPr>
        <p:spPr>
          <a:xfrm>
            <a:off x="113459" y="2183869"/>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Timeline</a:t>
            </a:r>
          </a:p>
        </p:txBody>
      </p:sp>
      <p:sp>
        <p:nvSpPr>
          <p:cNvPr id="244" name="In 605 B.C., Judah, as God had stated through Jeremiah, had found itself under Babylonian control.…"/>
          <p:cNvSpPr txBox="1"/>
          <p:nvPr/>
        </p:nvSpPr>
        <p:spPr>
          <a:xfrm>
            <a:off x="802806" y="3180025"/>
            <a:ext cx="11749631" cy="58928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4"/>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605 B.C., Judah under Babylonian control. The first wave of captives are carried away to Babylon - including Daniel, Hananiah, Mishael, and Azariah. (Daniel 1)</a:t>
            </a:r>
          </a:p>
          <a:p>
            <a:pPr lvl="2" marL="783770" indent="-783770" algn="l">
              <a:spcBef>
                <a:spcPts val="1200"/>
              </a:spcBef>
              <a:buSzPct val="80000"/>
              <a:buBlip>
                <a:blip r:embed="rId4"/>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603 B.C. Nebuchadnezzar’s dream of the Great Image and Daniel’s giving of the interpretation — (Daniel 2)</a:t>
            </a:r>
          </a:p>
          <a:p>
            <a:pPr lvl="2" marL="783770" indent="-783770" algn="l">
              <a:spcBef>
                <a:spcPts val="1200"/>
              </a:spcBef>
              <a:buSzPct val="80000"/>
              <a:buBlip>
                <a:blip r:embed="rId4"/>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587 B.C. Nebuchadnezzar’s 18th year, he makes an image of gold and demands all bow before it - Hananiah, Mishael, and Azariah refuse and are thrown into the fiery furnace - (Daniel 3)</a:t>
            </a:r>
          </a:p>
          <a:p>
            <a:pPr lvl="2" marL="783770" indent="-783770" algn="l">
              <a:spcBef>
                <a:spcPts val="1200"/>
              </a:spcBef>
              <a:buSzPct val="80000"/>
              <a:buBlip>
                <a:blip r:embed="rId4"/>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Chapter 4 takes place at some point after 587 BC …</a:t>
            </a:r>
          </a:p>
        </p:txBody>
      </p:sp>
      <p:sp>
        <p:nvSpPr>
          <p:cNvPr id="245"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4">
                                            <p:txEl>
                                              <p:pRg st="1" end="1"/>
                                            </p:txEl>
                                          </p:spTgt>
                                        </p:tgtEl>
                                        <p:attrNameLst>
                                          <p:attrName>style.visibility</p:attrName>
                                        </p:attrNameLst>
                                      </p:cBhvr>
                                      <p:to>
                                        <p:strVal val="visible"/>
                                      </p:to>
                                    </p:set>
                                    <p:animEffect filter="wipe(left)" transition="in">
                                      <p:cBhvr>
                                        <p:cTn id="7" dur="1500"/>
                                        <p:tgtEl>
                                          <p:spTgt spid="24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4">
                                            <p:txEl>
                                              <p:pRg st="2" end="2"/>
                                            </p:txEl>
                                          </p:spTgt>
                                        </p:tgtEl>
                                        <p:attrNameLst>
                                          <p:attrName>style.visibility</p:attrName>
                                        </p:attrNameLst>
                                      </p:cBhvr>
                                      <p:to>
                                        <p:strVal val="visible"/>
                                      </p:to>
                                    </p:set>
                                    <p:animEffect filter="wipe(left)" transition="in">
                                      <p:cBhvr>
                                        <p:cTn id="12" dur="1500"/>
                                        <p:tgtEl>
                                          <p:spTgt spid="24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44">
                                            <p:txEl>
                                              <p:pRg st="3" end="3"/>
                                            </p:txEl>
                                          </p:spTgt>
                                        </p:tgtEl>
                                        <p:attrNameLst>
                                          <p:attrName>style.visibility</p:attrName>
                                        </p:attrNameLst>
                                      </p:cBhvr>
                                      <p:to>
                                        <p:strVal val="visible"/>
                                      </p:to>
                                    </p:set>
                                    <p:animEffect filter="wipe(left)" transition="in">
                                      <p:cBhvr>
                                        <p:cTn id="17" dur="1500"/>
                                        <p:tgtEl>
                                          <p:spTgt spid="24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342" name="Humility Comes Before Honor"/>
          <p:cNvSpPr/>
          <p:nvPr/>
        </p:nvSpPr>
        <p:spPr>
          <a:xfrm>
            <a:off x="2350725" y="1236389"/>
            <a:ext cx="10352086" cy="1042579"/>
          </a:xfrm>
          <a:prstGeom prst="roundRect">
            <a:avLst>
              <a:gd name="adj" fmla="val 18272"/>
            </a:avLst>
          </a:prstGeom>
          <a:gradFill>
            <a:gsLst>
              <a:gs pos="0">
                <a:schemeClr val="accent6"/>
              </a:gs>
              <a:gs pos="100000">
                <a:srgbClr val="471543"/>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0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Humility Comes Before Honor</a:t>
            </a:r>
          </a:p>
        </p:txBody>
      </p:sp>
      <p:grpSp>
        <p:nvGrpSpPr>
          <p:cNvPr id="345" name="Image"/>
          <p:cNvGrpSpPr/>
          <p:nvPr/>
        </p:nvGrpSpPr>
        <p:grpSpPr>
          <a:xfrm>
            <a:off x="6992335" y="2410243"/>
            <a:ext cx="5880792" cy="7274789"/>
            <a:chOff x="0" y="0"/>
            <a:chExt cx="5880790" cy="7274788"/>
          </a:xfrm>
        </p:grpSpPr>
        <p:pic>
          <p:nvPicPr>
            <p:cNvPr id="344" name="Image" descr="Image"/>
            <p:cNvPicPr>
              <a:picLocks noChangeAspect="1"/>
            </p:cNvPicPr>
            <p:nvPr/>
          </p:nvPicPr>
          <p:blipFill>
            <a:blip r:embed="rId2">
              <a:extLst/>
            </a:blip>
            <a:stretch>
              <a:fillRect/>
            </a:stretch>
          </p:blipFill>
          <p:spPr>
            <a:xfrm>
              <a:off x="203200" y="215900"/>
              <a:ext cx="5474391" cy="6842989"/>
            </a:xfrm>
            <a:prstGeom prst="rect">
              <a:avLst/>
            </a:prstGeom>
            <a:ln>
              <a:noFill/>
            </a:ln>
            <a:effectLst/>
          </p:spPr>
        </p:pic>
        <p:pic>
          <p:nvPicPr>
            <p:cNvPr id="343" name="Image" descr="Image"/>
            <p:cNvPicPr>
              <a:picLocks noChangeAspect="0"/>
            </p:cNvPicPr>
            <p:nvPr/>
          </p:nvPicPr>
          <p:blipFill>
            <a:blip r:embed="rId3">
              <a:extLst/>
            </a:blip>
            <a:stretch>
              <a:fillRect/>
            </a:stretch>
          </p:blipFill>
          <p:spPr>
            <a:xfrm>
              <a:off x="0" y="0"/>
              <a:ext cx="5880791" cy="7274789"/>
            </a:xfrm>
            <a:prstGeom prst="rect">
              <a:avLst/>
            </a:prstGeom>
            <a:effectLst/>
          </p:spPr>
        </p:pic>
      </p:grpSp>
      <p:sp>
        <p:nvSpPr>
          <p:cNvPr id="346" name="Demonstrated Faith ...…"/>
          <p:cNvSpPr txBox="1"/>
          <p:nvPr/>
        </p:nvSpPr>
        <p:spPr>
          <a:xfrm>
            <a:off x="114344" y="2517037"/>
            <a:ext cx="6899366" cy="660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600"/>
              </a:spcBef>
              <a:buSzPct val="80000"/>
              <a:buBlip>
                <a:blip r:embed="rId4"/>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Nebuchadnezzar learned humility – </a:t>
            </a:r>
            <a:r>
              <a:rPr b="0"/>
              <a:t>4:25,30-33; 5:20,21</a:t>
            </a:r>
          </a:p>
          <a:p>
            <a:pPr lvl="1" marL="932329" indent="-525929" algn="l">
              <a:spcBef>
                <a:spcPts val="1600"/>
              </a:spcBef>
              <a:buSzPct val="80000"/>
              <a:buBlip>
                <a:blip r:embed="rId5"/>
              </a:buBlip>
              <a:defRPr sz="4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What is the difference between Pharaoh &amp; Nebuchadnezzar? – (Ex. 7:1-4; 9:35)</a:t>
            </a:r>
          </a:p>
          <a:p>
            <a:pPr lvl="1" marL="932329" indent="-525929" algn="l">
              <a:spcBef>
                <a:spcPts val="1600"/>
              </a:spcBef>
              <a:buSzPct val="80000"/>
              <a:buBlip>
                <a:blip r:embed="rId5"/>
              </a:buBlip>
              <a:defRPr sz="4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God will exalt the humble, (those who fear, exalt, hear and obey Him) – Lk 14:11</a:t>
            </a:r>
          </a:p>
        </p:txBody>
      </p:sp>
      <p:sp>
        <p:nvSpPr>
          <p:cNvPr id="347" name="LESSONS &amp; APPLICATIONS"/>
          <p:cNvSpPr/>
          <p:nvPr/>
        </p:nvSpPr>
        <p:spPr>
          <a:xfrm>
            <a:off x="143313" y="1179798"/>
            <a:ext cx="2564152" cy="1155761"/>
          </a:xfrm>
          <a:prstGeom prst="rect">
            <a:avLst/>
          </a:prstGeom>
          <a:gradFill>
            <a:gsLst>
              <a:gs pos="0">
                <a:srgbClr val="FBFBFB">
                  <a:alpha val="80000"/>
                </a:srgbClr>
              </a:gs>
              <a:gs pos="100000">
                <a:srgbClr val="BEBEBE">
                  <a:alpha val="80000"/>
                </a:srgbClr>
              </a:gs>
            </a:gsLst>
            <a:lin ang="5400000"/>
          </a:gradFill>
          <a:ln w="254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500">
                <a:solidFill>
                  <a:srgbClr val="3B3B3B"/>
                </a:solidFill>
                <a:effectLst>
                  <a:outerShdw sx="100000" sy="100000" kx="0" ky="0" algn="b" rotWithShape="0" blurRad="12700" dist="12700" dir="5400000">
                    <a:srgbClr val="FFFFFF">
                      <a:alpha val="25000"/>
                    </a:srgbClr>
                  </a:outerShdw>
                </a:effectLst>
              </a:defRPr>
            </a:lvl1pPr>
          </a:lstStyle>
          <a:p>
            <a:pPr/>
            <a:r>
              <a:t>LESSONS &amp; APPLICATIONS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6">
                                            <p:bg/>
                                          </p:spTgt>
                                        </p:tgtEl>
                                        <p:attrNameLst>
                                          <p:attrName>style.visibility</p:attrName>
                                        </p:attrNameLst>
                                      </p:cBhvr>
                                      <p:to>
                                        <p:strVal val="visible"/>
                                      </p:to>
                                    </p:set>
                                    <p:animEffect filter="wipe(left)" transition="in">
                                      <p:cBhvr>
                                        <p:cTn id="7" dur="1500"/>
                                        <p:tgtEl>
                                          <p:spTgt spid="34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46">
                                            <p:txEl>
                                              <p:pRg st="0" end="0"/>
                                            </p:txEl>
                                          </p:spTgt>
                                        </p:tgtEl>
                                        <p:attrNameLst>
                                          <p:attrName>style.visibility</p:attrName>
                                        </p:attrNameLst>
                                      </p:cBhvr>
                                      <p:to>
                                        <p:strVal val="visible"/>
                                      </p:to>
                                    </p:set>
                                    <p:animEffect filter="wipe(left)" transition="in">
                                      <p:cBhvr>
                                        <p:cTn id="10" dur="1500"/>
                                        <p:tgtEl>
                                          <p:spTgt spid="34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46">
                                            <p:txEl>
                                              <p:pRg st="1" end="1"/>
                                            </p:txEl>
                                          </p:spTgt>
                                        </p:tgtEl>
                                        <p:attrNameLst>
                                          <p:attrName>style.visibility</p:attrName>
                                        </p:attrNameLst>
                                      </p:cBhvr>
                                      <p:to>
                                        <p:strVal val="visible"/>
                                      </p:to>
                                    </p:set>
                                    <p:animEffect filter="wipe(left)" transition="in">
                                      <p:cBhvr>
                                        <p:cTn id="15" dur="1500"/>
                                        <p:tgtEl>
                                          <p:spTgt spid="34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46">
                                            <p:txEl>
                                              <p:pRg st="2" end="2"/>
                                            </p:txEl>
                                          </p:spTgt>
                                        </p:tgtEl>
                                        <p:attrNameLst>
                                          <p:attrName>style.visibility</p:attrName>
                                        </p:attrNameLst>
                                      </p:cBhvr>
                                      <p:to>
                                        <p:strVal val="visible"/>
                                      </p:to>
                                    </p:set>
                                    <p:animEffect filter="wipe(left)" transition="in">
                                      <p:cBhvr>
                                        <p:cTn id="20" dur="1500"/>
                                        <p:tgtEl>
                                          <p:spTgt spid="34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6"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350" name="Humility Comes Before Honor"/>
          <p:cNvSpPr/>
          <p:nvPr/>
        </p:nvSpPr>
        <p:spPr>
          <a:xfrm>
            <a:off x="2350725" y="1236389"/>
            <a:ext cx="10352086" cy="1042579"/>
          </a:xfrm>
          <a:prstGeom prst="roundRect">
            <a:avLst>
              <a:gd name="adj" fmla="val 18272"/>
            </a:avLst>
          </a:prstGeom>
          <a:gradFill>
            <a:gsLst>
              <a:gs pos="0">
                <a:schemeClr val="accent6"/>
              </a:gs>
              <a:gs pos="100000">
                <a:srgbClr val="471543"/>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0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Humility Comes Before Honor</a:t>
            </a:r>
          </a:p>
        </p:txBody>
      </p:sp>
      <p:grpSp>
        <p:nvGrpSpPr>
          <p:cNvPr id="353" name="Image"/>
          <p:cNvGrpSpPr/>
          <p:nvPr/>
        </p:nvGrpSpPr>
        <p:grpSpPr>
          <a:xfrm>
            <a:off x="6992335" y="2410243"/>
            <a:ext cx="5880792" cy="7274789"/>
            <a:chOff x="0" y="0"/>
            <a:chExt cx="5880790" cy="7274788"/>
          </a:xfrm>
        </p:grpSpPr>
        <p:pic>
          <p:nvPicPr>
            <p:cNvPr id="352" name="Image" descr="Image"/>
            <p:cNvPicPr>
              <a:picLocks noChangeAspect="1"/>
            </p:cNvPicPr>
            <p:nvPr/>
          </p:nvPicPr>
          <p:blipFill>
            <a:blip r:embed="rId2">
              <a:extLst/>
            </a:blip>
            <a:stretch>
              <a:fillRect/>
            </a:stretch>
          </p:blipFill>
          <p:spPr>
            <a:xfrm>
              <a:off x="203200" y="215900"/>
              <a:ext cx="5474391" cy="6842989"/>
            </a:xfrm>
            <a:prstGeom prst="rect">
              <a:avLst/>
            </a:prstGeom>
            <a:ln>
              <a:noFill/>
            </a:ln>
            <a:effectLst/>
          </p:spPr>
        </p:pic>
        <p:pic>
          <p:nvPicPr>
            <p:cNvPr id="351" name="Image" descr="Image"/>
            <p:cNvPicPr>
              <a:picLocks noChangeAspect="0"/>
            </p:cNvPicPr>
            <p:nvPr/>
          </p:nvPicPr>
          <p:blipFill>
            <a:blip r:embed="rId3">
              <a:extLst/>
            </a:blip>
            <a:stretch>
              <a:fillRect/>
            </a:stretch>
          </p:blipFill>
          <p:spPr>
            <a:xfrm>
              <a:off x="0" y="0"/>
              <a:ext cx="5880791" cy="7274789"/>
            </a:xfrm>
            <a:prstGeom prst="rect">
              <a:avLst/>
            </a:prstGeom>
            <a:effectLst/>
          </p:spPr>
        </p:pic>
      </p:grpSp>
      <p:sp>
        <p:nvSpPr>
          <p:cNvPr id="354" name="Demonstrated Faith ...…"/>
          <p:cNvSpPr txBox="1"/>
          <p:nvPr/>
        </p:nvSpPr>
        <p:spPr>
          <a:xfrm>
            <a:off x="114344" y="2517037"/>
            <a:ext cx="6899366"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600"/>
              </a:spcBef>
              <a:buSzPct val="80000"/>
              <a:buBlip>
                <a:blip r:embed="rId4"/>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Nebuchadnezzar learned humility – </a:t>
            </a:r>
            <a:r>
              <a:rPr b="0"/>
              <a:t>4:25,30-33; 5:20,21</a:t>
            </a:r>
          </a:p>
        </p:txBody>
      </p:sp>
      <p:sp>
        <p:nvSpPr>
          <p:cNvPr id="355" name="LESSONS &amp; APPLICATIONS"/>
          <p:cNvSpPr/>
          <p:nvPr/>
        </p:nvSpPr>
        <p:spPr>
          <a:xfrm>
            <a:off x="143313" y="1179798"/>
            <a:ext cx="2564152" cy="1155761"/>
          </a:xfrm>
          <a:prstGeom prst="rect">
            <a:avLst/>
          </a:prstGeom>
          <a:gradFill>
            <a:gsLst>
              <a:gs pos="0">
                <a:srgbClr val="FBFBFB">
                  <a:alpha val="80000"/>
                </a:srgbClr>
              </a:gs>
              <a:gs pos="100000">
                <a:srgbClr val="BEBEBE">
                  <a:alpha val="80000"/>
                </a:srgbClr>
              </a:gs>
            </a:gsLst>
            <a:lin ang="5400000"/>
          </a:gradFill>
          <a:ln w="254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500">
                <a:solidFill>
                  <a:srgbClr val="3B3B3B"/>
                </a:solidFill>
                <a:effectLst>
                  <a:outerShdw sx="100000" sy="100000" kx="0" ky="0" algn="b" rotWithShape="0" blurRad="12700" dist="12700" dir="5400000">
                    <a:srgbClr val="FFFFFF">
                      <a:alpha val="25000"/>
                    </a:srgbClr>
                  </a:outerShdw>
                </a:effectLst>
              </a:defRPr>
            </a:lvl1pPr>
          </a:lstStyle>
          <a:p>
            <a:pPr/>
            <a:r>
              <a:t>LESSONS &amp; APPLICATIONS</a:t>
            </a:r>
          </a:p>
        </p:txBody>
      </p:sp>
      <p:sp>
        <p:nvSpPr>
          <p:cNvPr id="356" name="Proverbs 18:12 (NKJV)…"/>
          <p:cNvSpPr txBox="1"/>
          <p:nvPr/>
        </p:nvSpPr>
        <p:spPr>
          <a:xfrm>
            <a:off x="336642" y="4233423"/>
            <a:ext cx="6454769" cy="4749801"/>
          </a:xfrm>
          <a:prstGeom prst="rect">
            <a:avLst/>
          </a:prstGeom>
          <a:ln w="12700">
            <a:miter lim="400000"/>
          </a:ln>
          <a:effectLst>
            <a:outerShdw sx="100000" sy="100000" kx="0" ky="0" algn="b" rotWithShape="0" blurRad="508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5100">
                <a:solidFill>
                  <a:srgbClr val="FFFFFF"/>
                </a:solidFill>
                <a:effectLst>
                  <a:outerShdw sx="100000" sy="100000" kx="0" ky="0" algn="b" rotWithShape="0" blurRad="50800" dist="63500" dir="2080697">
                    <a:srgbClr val="000000"/>
                  </a:outerShdw>
                </a:effectLst>
                <a:latin typeface="Hoefler Text"/>
                <a:ea typeface="Hoefler Text"/>
                <a:cs typeface="Hoefler Text"/>
                <a:sym typeface="Hoefler Text"/>
              </a:defRPr>
            </a:pPr>
            <a:r>
              <a:t>Proverbs 18:12 (NKJV) </a:t>
            </a:r>
          </a:p>
          <a:p>
            <a:pPr defTabSz="457200">
              <a:defRPr sz="5100">
                <a:solidFill>
                  <a:srgbClr val="FFFFFF"/>
                </a:solidFill>
                <a:effectLst>
                  <a:outerShdw sx="100000" sy="100000" kx="0" ky="0" algn="b" rotWithShape="0" blurRad="50800" dist="63500" dir="2080697">
                    <a:srgbClr val="000000"/>
                  </a:outerShdw>
                </a:effectLst>
                <a:latin typeface="Hoefler Text"/>
                <a:ea typeface="Hoefler Text"/>
                <a:cs typeface="Hoefler Text"/>
                <a:sym typeface="Hoefler Text"/>
              </a:defRPr>
            </a:pPr>
            <a:r>
              <a:rPr baseline="30588">
                <a:latin typeface="Book Antiqua"/>
                <a:ea typeface="Book Antiqua"/>
                <a:cs typeface="Book Antiqua"/>
                <a:sym typeface="Book Antiqua"/>
              </a:rPr>
              <a:t>12 </a:t>
            </a:r>
            <a:r>
              <a:rPr>
                <a:latin typeface="Book Antiqua"/>
                <a:ea typeface="Book Antiqua"/>
                <a:cs typeface="Book Antiqua"/>
                <a:sym typeface="Book Antiqua"/>
              </a:rPr>
              <a:t>Before destruction the heart of a man is haughty, And before honor </a:t>
            </a:r>
            <a:r>
              <a:rPr i="1">
                <a:latin typeface="Book Antiqua"/>
                <a:ea typeface="Book Antiqua"/>
                <a:cs typeface="Book Antiqua"/>
                <a:sym typeface="Book Antiqua"/>
              </a:rPr>
              <a:t>is</a:t>
            </a:r>
            <a:r>
              <a:rPr>
                <a:latin typeface="Book Antiqua"/>
                <a:ea typeface="Book Antiqua"/>
                <a:cs typeface="Book Antiqua"/>
                <a:sym typeface="Book Antiqua"/>
              </a:rPr>
              <a:t> humility.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359" name="Humility Comes Before Honor"/>
          <p:cNvSpPr/>
          <p:nvPr/>
        </p:nvSpPr>
        <p:spPr>
          <a:xfrm>
            <a:off x="2350725" y="1236389"/>
            <a:ext cx="10352086" cy="1042579"/>
          </a:xfrm>
          <a:prstGeom prst="roundRect">
            <a:avLst>
              <a:gd name="adj" fmla="val 18272"/>
            </a:avLst>
          </a:prstGeom>
          <a:gradFill>
            <a:gsLst>
              <a:gs pos="0">
                <a:schemeClr val="accent6"/>
              </a:gs>
              <a:gs pos="100000">
                <a:srgbClr val="471543"/>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0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Humility Comes Before Honor</a:t>
            </a:r>
          </a:p>
        </p:txBody>
      </p:sp>
      <p:grpSp>
        <p:nvGrpSpPr>
          <p:cNvPr id="362" name="Image"/>
          <p:cNvGrpSpPr/>
          <p:nvPr/>
        </p:nvGrpSpPr>
        <p:grpSpPr>
          <a:xfrm>
            <a:off x="6992335" y="2410243"/>
            <a:ext cx="5880792" cy="7274789"/>
            <a:chOff x="0" y="0"/>
            <a:chExt cx="5880790" cy="7274788"/>
          </a:xfrm>
        </p:grpSpPr>
        <p:pic>
          <p:nvPicPr>
            <p:cNvPr id="361" name="Image" descr="Image"/>
            <p:cNvPicPr>
              <a:picLocks noChangeAspect="1"/>
            </p:cNvPicPr>
            <p:nvPr/>
          </p:nvPicPr>
          <p:blipFill>
            <a:blip r:embed="rId2">
              <a:extLst/>
            </a:blip>
            <a:stretch>
              <a:fillRect/>
            </a:stretch>
          </p:blipFill>
          <p:spPr>
            <a:xfrm>
              <a:off x="203200" y="215900"/>
              <a:ext cx="5474391" cy="6842989"/>
            </a:xfrm>
            <a:prstGeom prst="rect">
              <a:avLst/>
            </a:prstGeom>
            <a:ln>
              <a:noFill/>
            </a:ln>
            <a:effectLst/>
          </p:spPr>
        </p:pic>
        <p:pic>
          <p:nvPicPr>
            <p:cNvPr id="360" name="Image" descr="Image"/>
            <p:cNvPicPr>
              <a:picLocks noChangeAspect="0"/>
            </p:cNvPicPr>
            <p:nvPr/>
          </p:nvPicPr>
          <p:blipFill>
            <a:blip r:embed="rId3">
              <a:extLst/>
            </a:blip>
            <a:stretch>
              <a:fillRect/>
            </a:stretch>
          </p:blipFill>
          <p:spPr>
            <a:xfrm>
              <a:off x="0" y="0"/>
              <a:ext cx="5880791" cy="7274789"/>
            </a:xfrm>
            <a:prstGeom prst="rect">
              <a:avLst/>
            </a:prstGeom>
            <a:effectLst/>
          </p:spPr>
        </p:pic>
      </p:grpSp>
      <p:sp>
        <p:nvSpPr>
          <p:cNvPr id="363" name="Demonstrated Faith ...…"/>
          <p:cNvSpPr txBox="1"/>
          <p:nvPr/>
        </p:nvSpPr>
        <p:spPr>
          <a:xfrm>
            <a:off x="114344" y="2517037"/>
            <a:ext cx="6899366"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600"/>
              </a:spcBef>
              <a:buSzPct val="80000"/>
              <a:buBlip>
                <a:blip r:embed="rId4"/>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Nebuchadnezzar learned humility – </a:t>
            </a:r>
            <a:r>
              <a:rPr b="0"/>
              <a:t>4:25,30-33; 5:20,21</a:t>
            </a:r>
          </a:p>
        </p:txBody>
      </p:sp>
      <p:sp>
        <p:nvSpPr>
          <p:cNvPr id="364" name="LESSONS &amp; APPLICATIONS"/>
          <p:cNvSpPr/>
          <p:nvPr/>
        </p:nvSpPr>
        <p:spPr>
          <a:xfrm>
            <a:off x="143313" y="1179798"/>
            <a:ext cx="2564152" cy="1155761"/>
          </a:xfrm>
          <a:prstGeom prst="rect">
            <a:avLst/>
          </a:prstGeom>
          <a:gradFill>
            <a:gsLst>
              <a:gs pos="0">
                <a:srgbClr val="FBFBFB">
                  <a:alpha val="80000"/>
                </a:srgbClr>
              </a:gs>
              <a:gs pos="100000">
                <a:srgbClr val="BEBEBE">
                  <a:alpha val="80000"/>
                </a:srgbClr>
              </a:gs>
            </a:gsLst>
            <a:lin ang="5400000"/>
          </a:gradFill>
          <a:ln w="254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500">
                <a:solidFill>
                  <a:srgbClr val="3B3B3B"/>
                </a:solidFill>
                <a:effectLst>
                  <a:outerShdw sx="100000" sy="100000" kx="0" ky="0" algn="b" rotWithShape="0" blurRad="12700" dist="12700" dir="5400000">
                    <a:srgbClr val="FFFFFF">
                      <a:alpha val="25000"/>
                    </a:srgbClr>
                  </a:outerShdw>
                </a:effectLst>
              </a:defRPr>
            </a:lvl1pPr>
          </a:lstStyle>
          <a:p>
            <a:pPr/>
            <a:r>
              <a:t>LESSONS &amp; APPLICATIONS</a:t>
            </a:r>
          </a:p>
        </p:txBody>
      </p:sp>
      <p:sp>
        <p:nvSpPr>
          <p:cNvPr id="365" name="Proverbs 11:2 (NKJV)…"/>
          <p:cNvSpPr txBox="1"/>
          <p:nvPr/>
        </p:nvSpPr>
        <p:spPr>
          <a:xfrm>
            <a:off x="336642" y="4233423"/>
            <a:ext cx="6454769" cy="4749801"/>
          </a:xfrm>
          <a:prstGeom prst="rect">
            <a:avLst/>
          </a:prstGeom>
          <a:ln w="12700">
            <a:miter lim="400000"/>
          </a:ln>
          <a:effectLst>
            <a:outerShdw sx="100000" sy="100000" kx="0" ky="0" algn="b" rotWithShape="0" blurRad="508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5100">
                <a:solidFill>
                  <a:srgbClr val="FFFFFF"/>
                </a:solidFill>
                <a:effectLst>
                  <a:outerShdw sx="100000" sy="100000" kx="0" ky="0" algn="b" rotWithShape="0" blurRad="50800" dist="63500" dir="2080697">
                    <a:srgbClr val="000000"/>
                  </a:outerShdw>
                </a:effectLst>
                <a:latin typeface="Hoefler Text"/>
                <a:ea typeface="Hoefler Text"/>
                <a:cs typeface="Hoefler Text"/>
                <a:sym typeface="Hoefler Text"/>
              </a:defRPr>
            </a:pPr>
            <a:r>
              <a:t>Proverbs 11:2 (NKJV) </a:t>
            </a:r>
          </a:p>
          <a:p>
            <a:pPr defTabSz="457200">
              <a:defRPr sz="5100">
                <a:solidFill>
                  <a:srgbClr val="FFFFFF"/>
                </a:solidFill>
                <a:effectLst>
                  <a:outerShdw sx="100000" sy="100000" kx="0" ky="0" algn="b" rotWithShape="0" blurRad="50800" dist="63500" dir="2080697">
                    <a:srgbClr val="000000"/>
                  </a:outerShdw>
                </a:effectLst>
                <a:latin typeface="Hoefler Text"/>
                <a:ea typeface="Hoefler Text"/>
                <a:cs typeface="Hoefler Text"/>
                <a:sym typeface="Hoefler Text"/>
              </a:defRPr>
            </a:pPr>
            <a:r>
              <a:rPr baseline="30588">
                <a:latin typeface="Book Antiqua"/>
                <a:ea typeface="Book Antiqua"/>
                <a:cs typeface="Book Antiqua"/>
                <a:sym typeface="Book Antiqua"/>
              </a:rPr>
              <a:t>2 </a:t>
            </a:r>
            <a:r>
              <a:rPr>
                <a:latin typeface="Book Antiqua"/>
                <a:ea typeface="Book Antiqua"/>
                <a:cs typeface="Book Antiqua"/>
                <a:sym typeface="Book Antiqua"/>
              </a:rPr>
              <a:t>When pride comes, then comes shame; But with the humble </a:t>
            </a:r>
            <a:r>
              <a:rPr i="1">
                <a:latin typeface="Book Antiqua"/>
                <a:ea typeface="Book Antiqua"/>
                <a:cs typeface="Book Antiqua"/>
                <a:sym typeface="Book Antiqua"/>
              </a:rPr>
              <a:t>is</a:t>
            </a:r>
            <a:r>
              <a:rPr>
                <a:latin typeface="Book Antiqua"/>
                <a:ea typeface="Book Antiqua"/>
                <a:cs typeface="Book Antiqua"/>
                <a:sym typeface="Book Antiqua"/>
              </a:rPr>
              <a:t> wisdom.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368" name="Humility Comes Before Honor"/>
          <p:cNvSpPr/>
          <p:nvPr/>
        </p:nvSpPr>
        <p:spPr>
          <a:xfrm>
            <a:off x="2350725" y="1236389"/>
            <a:ext cx="10352086" cy="1042579"/>
          </a:xfrm>
          <a:prstGeom prst="roundRect">
            <a:avLst>
              <a:gd name="adj" fmla="val 18272"/>
            </a:avLst>
          </a:prstGeom>
          <a:gradFill>
            <a:gsLst>
              <a:gs pos="0">
                <a:schemeClr val="accent6"/>
              </a:gs>
              <a:gs pos="100000">
                <a:srgbClr val="471543"/>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0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Humility Comes Before Honor</a:t>
            </a:r>
          </a:p>
        </p:txBody>
      </p:sp>
      <p:grpSp>
        <p:nvGrpSpPr>
          <p:cNvPr id="371" name="Image"/>
          <p:cNvGrpSpPr/>
          <p:nvPr/>
        </p:nvGrpSpPr>
        <p:grpSpPr>
          <a:xfrm>
            <a:off x="6992335" y="2410243"/>
            <a:ext cx="5880792" cy="7274789"/>
            <a:chOff x="0" y="0"/>
            <a:chExt cx="5880790" cy="7274788"/>
          </a:xfrm>
        </p:grpSpPr>
        <p:pic>
          <p:nvPicPr>
            <p:cNvPr id="370" name="Image" descr="Image"/>
            <p:cNvPicPr>
              <a:picLocks noChangeAspect="1"/>
            </p:cNvPicPr>
            <p:nvPr/>
          </p:nvPicPr>
          <p:blipFill>
            <a:blip r:embed="rId2">
              <a:extLst/>
            </a:blip>
            <a:stretch>
              <a:fillRect/>
            </a:stretch>
          </p:blipFill>
          <p:spPr>
            <a:xfrm>
              <a:off x="203200" y="215900"/>
              <a:ext cx="5474391" cy="6842989"/>
            </a:xfrm>
            <a:prstGeom prst="rect">
              <a:avLst/>
            </a:prstGeom>
            <a:ln>
              <a:noFill/>
            </a:ln>
            <a:effectLst/>
          </p:spPr>
        </p:pic>
        <p:pic>
          <p:nvPicPr>
            <p:cNvPr id="369" name="Image" descr="Image"/>
            <p:cNvPicPr>
              <a:picLocks noChangeAspect="0"/>
            </p:cNvPicPr>
            <p:nvPr/>
          </p:nvPicPr>
          <p:blipFill>
            <a:blip r:embed="rId3">
              <a:extLst/>
            </a:blip>
            <a:stretch>
              <a:fillRect/>
            </a:stretch>
          </p:blipFill>
          <p:spPr>
            <a:xfrm>
              <a:off x="0" y="0"/>
              <a:ext cx="5880791" cy="7274789"/>
            </a:xfrm>
            <a:prstGeom prst="rect">
              <a:avLst/>
            </a:prstGeom>
            <a:effectLst/>
          </p:spPr>
        </p:pic>
      </p:grpSp>
      <p:sp>
        <p:nvSpPr>
          <p:cNvPr id="372" name="LESSONS &amp; APPLICATIONS"/>
          <p:cNvSpPr/>
          <p:nvPr/>
        </p:nvSpPr>
        <p:spPr>
          <a:xfrm>
            <a:off x="143313" y="1179798"/>
            <a:ext cx="2564152" cy="1155761"/>
          </a:xfrm>
          <a:prstGeom prst="rect">
            <a:avLst/>
          </a:prstGeom>
          <a:gradFill>
            <a:gsLst>
              <a:gs pos="0">
                <a:srgbClr val="FBFBFB">
                  <a:alpha val="80000"/>
                </a:srgbClr>
              </a:gs>
              <a:gs pos="100000">
                <a:srgbClr val="BEBEBE">
                  <a:alpha val="80000"/>
                </a:srgbClr>
              </a:gs>
            </a:gsLst>
            <a:lin ang="5400000"/>
          </a:gradFill>
          <a:ln w="254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500">
                <a:solidFill>
                  <a:srgbClr val="3B3B3B"/>
                </a:solidFill>
                <a:effectLst>
                  <a:outerShdw sx="100000" sy="100000" kx="0" ky="0" algn="b" rotWithShape="0" blurRad="12700" dist="12700" dir="5400000">
                    <a:srgbClr val="FFFFFF">
                      <a:alpha val="25000"/>
                    </a:srgbClr>
                  </a:outerShdw>
                </a:effectLst>
              </a:defRPr>
            </a:lvl1pPr>
          </a:lstStyle>
          <a:p>
            <a:pPr/>
            <a:r>
              <a:t>LESSONS &amp; APPLICATIONS</a:t>
            </a:r>
          </a:p>
        </p:txBody>
      </p:sp>
      <p:sp>
        <p:nvSpPr>
          <p:cNvPr id="373" name="Proverbs 15:32-33 (NKJV)…"/>
          <p:cNvSpPr txBox="1"/>
          <p:nvPr/>
        </p:nvSpPr>
        <p:spPr>
          <a:xfrm>
            <a:off x="248836" y="3905016"/>
            <a:ext cx="6630381" cy="5600701"/>
          </a:xfrm>
          <a:prstGeom prst="rect">
            <a:avLst/>
          </a:prstGeom>
          <a:ln w="12700">
            <a:miter lim="400000"/>
          </a:ln>
          <a:effectLst>
            <a:outerShdw sx="100000" sy="100000" kx="0" ky="0" algn="b" rotWithShape="0" blurRad="508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FFFFFF"/>
                </a:solidFill>
                <a:effectLst>
                  <a:outerShdw sx="100000" sy="100000" kx="0" ky="0" algn="b" rotWithShape="0" blurRad="50800" dist="63500" dir="2080697">
                    <a:srgbClr val="000000"/>
                  </a:outerShdw>
                </a:effectLst>
                <a:latin typeface="Hoefler Text"/>
                <a:ea typeface="Hoefler Text"/>
                <a:cs typeface="Hoefler Text"/>
                <a:sym typeface="Hoefler Text"/>
              </a:defRPr>
            </a:pPr>
            <a:r>
              <a:t>Proverbs 15:32-33 (NKJV)</a:t>
            </a:r>
          </a:p>
          <a:p>
            <a:pPr defTabSz="457200">
              <a:defRPr sz="4000">
                <a:solidFill>
                  <a:srgbClr val="FFFFFF"/>
                </a:solidFill>
                <a:effectLst>
                  <a:outerShdw sx="100000" sy="100000" kx="0" ky="0" algn="b" rotWithShape="0" blurRad="50800" dist="63500" dir="2080697">
                    <a:srgbClr val="000000"/>
                  </a:outerShdw>
                </a:effectLst>
                <a:latin typeface="Hoefler Text"/>
                <a:ea typeface="Hoefler Text"/>
                <a:cs typeface="Hoefler Text"/>
                <a:sym typeface="Hoefler Text"/>
              </a:defRPr>
            </a:pPr>
            <a:r>
              <a:rPr baseline="30599">
                <a:latin typeface="Book Antiqua"/>
                <a:ea typeface="Book Antiqua"/>
                <a:cs typeface="Book Antiqua"/>
                <a:sym typeface="Book Antiqua"/>
              </a:rPr>
              <a:t>32 </a:t>
            </a:r>
            <a:r>
              <a:rPr>
                <a:latin typeface="Book Antiqua"/>
                <a:ea typeface="Book Antiqua"/>
                <a:cs typeface="Book Antiqua"/>
                <a:sym typeface="Book Antiqua"/>
              </a:rPr>
              <a:t>He who disdains instruction despises his own soul, But he who heeds rebuke gets understanding.  </a:t>
            </a:r>
            <a:r>
              <a:rPr baseline="30599">
                <a:latin typeface="Book Antiqua"/>
                <a:ea typeface="Book Antiqua"/>
                <a:cs typeface="Book Antiqua"/>
                <a:sym typeface="Book Antiqua"/>
              </a:rPr>
              <a:t>33 </a:t>
            </a:r>
            <a:r>
              <a:rPr>
                <a:latin typeface="Book Antiqua"/>
                <a:ea typeface="Book Antiqua"/>
                <a:cs typeface="Book Antiqua"/>
                <a:sym typeface="Book Antiqua"/>
              </a:rPr>
              <a:t>The fear of the LORD </a:t>
            </a:r>
            <a:r>
              <a:rPr i="1">
                <a:latin typeface="Book Antiqua"/>
                <a:ea typeface="Book Antiqua"/>
                <a:cs typeface="Book Antiqua"/>
                <a:sym typeface="Book Antiqua"/>
              </a:rPr>
              <a:t>is</a:t>
            </a:r>
            <a:r>
              <a:rPr>
                <a:latin typeface="Book Antiqua"/>
                <a:ea typeface="Book Antiqua"/>
                <a:cs typeface="Book Antiqua"/>
                <a:sym typeface="Book Antiqua"/>
              </a:rPr>
              <a:t> the instruction of wisdom, And before honor </a:t>
            </a:r>
            <a:r>
              <a:rPr i="1">
                <a:latin typeface="Book Antiqua"/>
                <a:ea typeface="Book Antiqua"/>
                <a:cs typeface="Book Antiqua"/>
                <a:sym typeface="Book Antiqua"/>
              </a:rPr>
              <a:t>is</a:t>
            </a:r>
            <a:r>
              <a:rPr>
                <a:latin typeface="Book Antiqua"/>
                <a:ea typeface="Book Antiqua"/>
                <a:cs typeface="Book Antiqua"/>
                <a:sym typeface="Book Antiqua"/>
              </a:rPr>
              <a:t> humility.</a:t>
            </a:r>
          </a:p>
        </p:txBody>
      </p:sp>
      <p:sp>
        <p:nvSpPr>
          <p:cNvPr id="374" name="Demonstrated Faith ...…"/>
          <p:cNvSpPr txBox="1"/>
          <p:nvPr/>
        </p:nvSpPr>
        <p:spPr>
          <a:xfrm>
            <a:off x="114344" y="2517037"/>
            <a:ext cx="6899366"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600"/>
              </a:spcBef>
              <a:buSzPct val="80000"/>
              <a:buBlip>
                <a:blip r:embed="rId4"/>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Nebuchadnezzar learned humility – </a:t>
            </a:r>
            <a:r>
              <a:rPr b="0"/>
              <a:t>4:25,30-33; 5:20,21</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377" name="Humility Comes Before Honor"/>
          <p:cNvSpPr/>
          <p:nvPr/>
        </p:nvSpPr>
        <p:spPr>
          <a:xfrm>
            <a:off x="2350725" y="1236389"/>
            <a:ext cx="10352086" cy="1042579"/>
          </a:xfrm>
          <a:prstGeom prst="roundRect">
            <a:avLst>
              <a:gd name="adj" fmla="val 18272"/>
            </a:avLst>
          </a:prstGeom>
          <a:gradFill>
            <a:gsLst>
              <a:gs pos="0">
                <a:schemeClr val="accent6"/>
              </a:gs>
              <a:gs pos="100000">
                <a:srgbClr val="471543"/>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0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Humility Comes Before Honor</a:t>
            </a:r>
          </a:p>
        </p:txBody>
      </p:sp>
      <p:grpSp>
        <p:nvGrpSpPr>
          <p:cNvPr id="380" name="Image"/>
          <p:cNvGrpSpPr/>
          <p:nvPr/>
        </p:nvGrpSpPr>
        <p:grpSpPr>
          <a:xfrm>
            <a:off x="6992335" y="2410243"/>
            <a:ext cx="5880792" cy="7274789"/>
            <a:chOff x="0" y="0"/>
            <a:chExt cx="5880790" cy="7274788"/>
          </a:xfrm>
        </p:grpSpPr>
        <p:pic>
          <p:nvPicPr>
            <p:cNvPr id="379" name="Image" descr="Image"/>
            <p:cNvPicPr>
              <a:picLocks noChangeAspect="1"/>
            </p:cNvPicPr>
            <p:nvPr/>
          </p:nvPicPr>
          <p:blipFill>
            <a:blip r:embed="rId2">
              <a:extLst/>
            </a:blip>
            <a:stretch>
              <a:fillRect/>
            </a:stretch>
          </p:blipFill>
          <p:spPr>
            <a:xfrm>
              <a:off x="203200" y="215900"/>
              <a:ext cx="5474391" cy="6842989"/>
            </a:xfrm>
            <a:prstGeom prst="rect">
              <a:avLst/>
            </a:prstGeom>
            <a:ln>
              <a:noFill/>
            </a:ln>
            <a:effectLst/>
          </p:spPr>
        </p:pic>
        <p:pic>
          <p:nvPicPr>
            <p:cNvPr id="378" name="Image" descr="Image"/>
            <p:cNvPicPr>
              <a:picLocks noChangeAspect="0"/>
            </p:cNvPicPr>
            <p:nvPr/>
          </p:nvPicPr>
          <p:blipFill>
            <a:blip r:embed="rId3">
              <a:extLst/>
            </a:blip>
            <a:stretch>
              <a:fillRect/>
            </a:stretch>
          </p:blipFill>
          <p:spPr>
            <a:xfrm>
              <a:off x="0" y="0"/>
              <a:ext cx="5880791" cy="7274789"/>
            </a:xfrm>
            <a:prstGeom prst="rect">
              <a:avLst/>
            </a:prstGeom>
            <a:effectLst/>
          </p:spPr>
        </p:pic>
      </p:grpSp>
      <p:sp>
        <p:nvSpPr>
          <p:cNvPr id="381" name="LESSONS &amp; APPLICATIONS"/>
          <p:cNvSpPr/>
          <p:nvPr/>
        </p:nvSpPr>
        <p:spPr>
          <a:xfrm>
            <a:off x="143313" y="1179798"/>
            <a:ext cx="2564152" cy="1155761"/>
          </a:xfrm>
          <a:prstGeom prst="rect">
            <a:avLst/>
          </a:prstGeom>
          <a:gradFill>
            <a:gsLst>
              <a:gs pos="0">
                <a:srgbClr val="FBFBFB">
                  <a:alpha val="80000"/>
                </a:srgbClr>
              </a:gs>
              <a:gs pos="100000">
                <a:srgbClr val="BEBEBE">
                  <a:alpha val="80000"/>
                </a:srgbClr>
              </a:gs>
            </a:gsLst>
            <a:lin ang="5400000"/>
          </a:gradFill>
          <a:ln w="254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500">
                <a:solidFill>
                  <a:srgbClr val="3B3B3B"/>
                </a:solidFill>
                <a:effectLst>
                  <a:outerShdw sx="100000" sy="100000" kx="0" ky="0" algn="b" rotWithShape="0" blurRad="12700" dist="12700" dir="5400000">
                    <a:srgbClr val="FFFFFF">
                      <a:alpha val="25000"/>
                    </a:srgbClr>
                  </a:outerShdw>
                </a:effectLst>
              </a:defRPr>
            </a:lvl1pPr>
          </a:lstStyle>
          <a:p>
            <a:pPr/>
            <a:r>
              <a:t>LESSONS &amp; APPLICATIONS</a:t>
            </a:r>
          </a:p>
        </p:txBody>
      </p:sp>
      <p:sp>
        <p:nvSpPr>
          <p:cNvPr id="382" name="James 1:21 (NKJV)…"/>
          <p:cNvSpPr txBox="1"/>
          <p:nvPr/>
        </p:nvSpPr>
        <p:spPr>
          <a:xfrm>
            <a:off x="248836" y="3905016"/>
            <a:ext cx="6630381" cy="5473701"/>
          </a:xfrm>
          <a:prstGeom prst="rect">
            <a:avLst/>
          </a:prstGeom>
          <a:ln w="12700">
            <a:miter lim="400000"/>
          </a:ln>
          <a:effectLst>
            <a:outerShdw sx="100000" sy="100000" kx="0" ky="0" algn="b" rotWithShape="0" blurRad="508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4300">
                <a:solidFill>
                  <a:srgbClr val="FFFFFF"/>
                </a:solidFill>
                <a:effectLst>
                  <a:outerShdw sx="100000" sy="100000" kx="0" ky="0" algn="b" rotWithShape="0" blurRad="50800" dist="63500" dir="2080697">
                    <a:srgbClr val="000000"/>
                  </a:outerShdw>
                </a:effectLst>
                <a:latin typeface="Hoefler Text"/>
                <a:ea typeface="Hoefler Text"/>
                <a:cs typeface="Hoefler Text"/>
                <a:sym typeface="Hoefler Text"/>
              </a:defRPr>
            </a:pPr>
            <a:r>
              <a:t>James 1:21 (NKJV)</a:t>
            </a:r>
          </a:p>
          <a:p>
            <a:pPr defTabSz="457200">
              <a:spcBef>
                <a:spcPts val="700"/>
              </a:spcBef>
              <a:defRPr sz="4200">
                <a:solidFill>
                  <a:srgbClr val="FFFFFF"/>
                </a:solidFill>
                <a:effectLst>
                  <a:outerShdw sx="100000" sy="100000" kx="0" ky="0" algn="b" rotWithShape="0" blurRad="50800" dist="63500" dir="2080697">
                    <a:srgbClr val="000000"/>
                  </a:outerShdw>
                </a:effectLst>
                <a:latin typeface="Hoefler Text"/>
                <a:ea typeface="Hoefler Text"/>
                <a:cs typeface="Hoefler Text"/>
                <a:sym typeface="Hoefler Text"/>
              </a:defRPr>
            </a:pPr>
            <a:r>
              <a:rPr baseline="30666">
                <a:latin typeface="Book Antiqua"/>
                <a:ea typeface="Book Antiqua"/>
                <a:cs typeface="Book Antiqua"/>
                <a:sym typeface="Book Antiqua"/>
              </a:rPr>
              <a:t>21 </a:t>
            </a:r>
            <a:r>
              <a:rPr>
                <a:latin typeface="Book Antiqua"/>
                <a:ea typeface="Book Antiqua"/>
                <a:cs typeface="Book Antiqua"/>
                <a:sym typeface="Book Antiqua"/>
              </a:rPr>
              <a:t>Therefore lay aside all filthiness and overflow of wickedness, and receive with meekness the implanted word, which is able to save your souls. </a:t>
            </a:r>
            <a:endParaRPr sz="4000">
              <a:effectLst>
                <a:outerShdw sx="100000" sy="100000" kx="0" ky="0" algn="b" rotWithShape="0" blurRad="63500" dist="310007" dir="7680000">
                  <a:srgbClr val="000000">
                    <a:alpha val="32000"/>
                  </a:srgbClr>
                </a:outerShdw>
              </a:effectLst>
            </a:endParaRPr>
          </a:p>
          <a:p>
            <a:pPr defTabSz="457200">
              <a:spcBef>
                <a:spcPts val="700"/>
              </a:spcBef>
              <a:defRPr sz="4200">
                <a:solidFill>
                  <a:srgbClr val="FFFFFF"/>
                </a:solidFill>
                <a:effectLst>
                  <a:outerShdw sx="100000" sy="100000" kx="0" ky="0" algn="b" rotWithShape="0" blurRad="50800" dist="63500" dir="2080697">
                    <a:srgbClr val="000000"/>
                  </a:outerShdw>
                </a:effectLst>
                <a:latin typeface="Hoefler Text"/>
                <a:ea typeface="Hoefler Text"/>
                <a:cs typeface="Hoefler Text"/>
                <a:sym typeface="Hoefler Text"/>
              </a:defRPr>
            </a:pPr>
            <a:r>
              <a:t>(</a:t>
            </a:r>
            <a:r>
              <a:rPr i="1">
                <a:latin typeface="Book Antiqua"/>
                <a:ea typeface="Book Antiqua"/>
                <a:cs typeface="Book Antiqua"/>
                <a:sym typeface="Book Antiqua"/>
              </a:rPr>
              <a:t>cf. James 4:6-10</a:t>
            </a:r>
            <a:r>
              <a:t>)</a:t>
            </a:r>
          </a:p>
        </p:txBody>
      </p:sp>
      <p:sp>
        <p:nvSpPr>
          <p:cNvPr id="383" name="Demonstrated Faith ...…"/>
          <p:cNvSpPr txBox="1"/>
          <p:nvPr/>
        </p:nvSpPr>
        <p:spPr>
          <a:xfrm>
            <a:off x="114344" y="2517037"/>
            <a:ext cx="6899366"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600"/>
              </a:spcBef>
              <a:buSzPct val="80000"/>
              <a:buBlip>
                <a:blip r:embed="rId4"/>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Nebuchadnezzar learned humility – </a:t>
            </a:r>
            <a:r>
              <a:rPr b="0"/>
              <a:t>4:25,30-33; 5:20,21</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386" name="Humility Comes Before Honor"/>
          <p:cNvSpPr/>
          <p:nvPr/>
        </p:nvSpPr>
        <p:spPr>
          <a:xfrm>
            <a:off x="2350725" y="1236389"/>
            <a:ext cx="10352086" cy="1042579"/>
          </a:xfrm>
          <a:prstGeom prst="roundRect">
            <a:avLst>
              <a:gd name="adj" fmla="val 18272"/>
            </a:avLst>
          </a:prstGeom>
          <a:gradFill>
            <a:gsLst>
              <a:gs pos="0">
                <a:schemeClr val="accent6"/>
              </a:gs>
              <a:gs pos="100000">
                <a:srgbClr val="471543"/>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0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Humility Comes Before Honor</a:t>
            </a:r>
          </a:p>
        </p:txBody>
      </p:sp>
      <p:grpSp>
        <p:nvGrpSpPr>
          <p:cNvPr id="389" name="Image"/>
          <p:cNvGrpSpPr/>
          <p:nvPr/>
        </p:nvGrpSpPr>
        <p:grpSpPr>
          <a:xfrm>
            <a:off x="6992335" y="2410243"/>
            <a:ext cx="5880792" cy="7274789"/>
            <a:chOff x="0" y="0"/>
            <a:chExt cx="5880790" cy="7274788"/>
          </a:xfrm>
        </p:grpSpPr>
        <p:pic>
          <p:nvPicPr>
            <p:cNvPr id="388" name="Image" descr="Image"/>
            <p:cNvPicPr>
              <a:picLocks noChangeAspect="1"/>
            </p:cNvPicPr>
            <p:nvPr/>
          </p:nvPicPr>
          <p:blipFill>
            <a:blip r:embed="rId2">
              <a:extLst/>
            </a:blip>
            <a:stretch>
              <a:fillRect/>
            </a:stretch>
          </p:blipFill>
          <p:spPr>
            <a:xfrm>
              <a:off x="203200" y="215900"/>
              <a:ext cx="5474391" cy="6842989"/>
            </a:xfrm>
            <a:prstGeom prst="rect">
              <a:avLst/>
            </a:prstGeom>
            <a:ln>
              <a:noFill/>
            </a:ln>
            <a:effectLst/>
          </p:spPr>
        </p:pic>
        <p:pic>
          <p:nvPicPr>
            <p:cNvPr id="387" name="Image" descr="Image"/>
            <p:cNvPicPr>
              <a:picLocks noChangeAspect="0"/>
            </p:cNvPicPr>
            <p:nvPr/>
          </p:nvPicPr>
          <p:blipFill>
            <a:blip r:embed="rId3">
              <a:extLst/>
            </a:blip>
            <a:stretch>
              <a:fillRect/>
            </a:stretch>
          </p:blipFill>
          <p:spPr>
            <a:xfrm>
              <a:off x="0" y="0"/>
              <a:ext cx="5880791" cy="7274789"/>
            </a:xfrm>
            <a:prstGeom prst="rect">
              <a:avLst/>
            </a:prstGeom>
            <a:effectLst/>
          </p:spPr>
        </p:pic>
      </p:grpSp>
      <p:sp>
        <p:nvSpPr>
          <p:cNvPr id="390" name="Demonstrated Faith ...…"/>
          <p:cNvSpPr txBox="1"/>
          <p:nvPr/>
        </p:nvSpPr>
        <p:spPr>
          <a:xfrm>
            <a:off x="114344" y="2517037"/>
            <a:ext cx="6899366" cy="706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600"/>
              </a:spcBef>
              <a:buSzPct val="80000"/>
              <a:buBlip>
                <a:blip r:embed="rId4"/>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We must realize our hopeless state apart from God! – </a:t>
            </a:r>
            <a:r>
              <a:rPr b="0"/>
              <a:t>Ro 3:23; 6:23; Ep 2:12</a:t>
            </a:r>
          </a:p>
          <a:p>
            <a:pPr lvl="1" marL="932329" indent="-525929" algn="l">
              <a:spcBef>
                <a:spcPts val="1600"/>
              </a:spcBef>
              <a:buSzPct val="80000"/>
              <a:buBlip>
                <a:blip r:embed="rId5"/>
              </a:buBlip>
              <a:defRPr>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prodigal son - Luke 15:11-24</a:t>
            </a:r>
          </a:p>
          <a:p>
            <a:pPr lvl="1" marL="932329" indent="-525929" algn="l">
              <a:spcBef>
                <a:spcPts val="1600"/>
              </a:spcBef>
              <a:buSzPct val="80000"/>
              <a:buBlip>
                <a:blip r:embed="rId5"/>
              </a:buBlip>
              <a:defRPr>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Pharisee &amp; publican — Lk 18:9-14</a:t>
            </a:r>
          </a:p>
          <a:p>
            <a:pPr lvl="1" marL="932329" indent="-525929" algn="l">
              <a:spcBef>
                <a:spcPts val="1600"/>
              </a:spcBef>
              <a:buSzPct val="80000"/>
              <a:buBlip>
                <a:blip r:embed="rId5"/>
              </a:buBlip>
              <a:defRPr>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Those on Pentecost – Acts 2:36-38</a:t>
            </a:r>
          </a:p>
          <a:p>
            <a:pPr lvl="1" marL="932329" indent="-525929" algn="l">
              <a:spcBef>
                <a:spcPts val="1600"/>
              </a:spcBef>
              <a:buSzPct val="80000"/>
              <a:buBlip>
                <a:blip r:embed="rId5"/>
              </a:buBlip>
              <a:defRPr>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Philippian jailor – Acts 16:30</a:t>
            </a:r>
          </a:p>
        </p:txBody>
      </p:sp>
      <p:sp>
        <p:nvSpPr>
          <p:cNvPr id="391" name="LESSONS &amp; APPLICATIONS"/>
          <p:cNvSpPr/>
          <p:nvPr/>
        </p:nvSpPr>
        <p:spPr>
          <a:xfrm>
            <a:off x="143313" y="1179798"/>
            <a:ext cx="2564152" cy="1155761"/>
          </a:xfrm>
          <a:prstGeom prst="rect">
            <a:avLst/>
          </a:prstGeom>
          <a:gradFill>
            <a:gsLst>
              <a:gs pos="0">
                <a:srgbClr val="FBFBFB">
                  <a:alpha val="80000"/>
                </a:srgbClr>
              </a:gs>
              <a:gs pos="100000">
                <a:srgbClr val="BEBEBE">
                  <a:alpha val="80000"/>
                </a:srgbClr>
              </a:gs>
            </a:gsLst>
            <a:lin ang="5400000"/>
          </a:gradFill>
          <a:ln w="254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500">
                <a:solidFill>
                  <a:srgbClr val="3B3B3B"/>
                </a:solidFill>
                <a:effectLst>
                  <a:outerShdw sx="100000" sy="100000" kx="0" ky="0" algn="b" rotWithShape="0" blurRad="12700" dist="12700" dir="5400000">
                    <a:srgbClr val="FFFFFF">
                      <a:alpha val="25000"/>
                    </a:srgbClr>
                  </a:outerShdw>
                </a:effectLst>
              </a:defRPr>
            </a:lvl1pPr>
          </a:lstStyle>
          <a:p>
            <a:pPr/>
            <a:r>
              <a:t>LESSONS &amp; APPLICATIONS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0">
                                            <p:txEl>
                                              <p:pRg st="1" end="1"/>
                                            </p:txEl>
                                          </p:spTgt>
                                        </p:tgtEl>
                                        <p:attrNameLst>
                                          <p:attrName>style.visibility</p:attrName>
                                        </p:attrNameLst>
                                      </p:cBhvr>
                                      <p:to>
                                        <p:strVal val="visible"/>
                                      </p:to>
                                    </p:set>
                                    <p:animEffect filter="wipe(left)" transition="in">
                                      <p:cBhvr>
                                        <p:cTn id="7" dur="1500"/>
                                        <p:tgtEl>
                                          <p:spTgt spid="39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0">
                                            <p:txEl>
                                              <p:pRg st="2" end="2"/>
                                            </p:txEl>
                                          </p:spTgt>
                                        </p:tgtEl>
                                        <p:attrNameLst>
                                          <p:attrName>style.visibility</p:attrName>
                                        </p:attrNameLst>
                                      </p:cBhvr>
                                      <p:to>
                                        <p:strVal val="visible"/>
                                      </p:to>
                                    </p:set>
                                    <p:animEffect filter="wipe(left)" transition="in">
                                      <p:cBhvr>
                                        <p:cTn id="12" dur="1500"/>
                                        <p:tgtEl>
                                          <p:spTgt spid="39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90">
                                            <p:txEl>
                                              <p:pRg st="3" end="3"/>
                                            </p:txEl>
                                          </p:spTgt>
                                        </p:tgtEl>
                                        <p:attrNameLst>
                                          <p:attrName>style.visibility</p:attrName>
                                        </p:attrNameLst>
                                      </p:cBhvr>
                                      <p:to>
                                        <p:strVal val="visible"/>
                                      </p:to>
                                    </p:set>
                                    <p:animEffect filter="wipe(left)" transition="in">
                                      <p:cBhvr>
                                        <p:cTn id="17" dur="1500"/>
                                        <p:tgtEl>
                                          <p:spTgt spid="39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90">
                                            <p:txEl>
                                              <p:pRg st="4" end="4"/>
                                            </p:txEl>
                                          </p:spTgt>
                                        </p:tgtEl>
                                        <p:attrNameLst>
                                          <p:attrName>style.visibility</p:attrName>
                                        </p:attrNameLst>
                                      </p:cBhvr>
                                      <p:to>
                                        <p:strVal val="visible"/>
                                      </p:to>
                                    </p:set>
                                    <p:animEffect filter="wipe(left)" transition="in">
                                      <p:cBhvr>
                                        <p:cTn id="22" dur="1500"/>
                                        <p:tgtEl>
                                          <p:spTgt spid="39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0"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3" name="Image" descr="Image"/>
          <p:cNvPicPr>
            <a:picLocks noChangeAspect="1"/>
          </p:cNvPicPr>
          <p:nvPr>
            <p:ph type="pic" idx="13"/>
          </p:nvPr>
        </p:nvPicPr>
        <p:blipFill>
          <a:blip r:embed="rId2">
            <a:extLst/>
          </a:blip>
          <a:srcRect l="12828" t="0" r="12828" b="0"/>
          <a:stretch>
            <a:fillRect/>
          </a:stretch>
        </p:blipFill>
        <p:spPr>
          <a:xfrm>
            <a:off x="0" y="0"/>
            <a:ext cx="13004800" cy="9753600"/>
          </a:xfrm>
          <a:prstGeom prst="rect">
            <a:avLst/>
          </a:prstGeom>
        </p:spPr>
      </p:pic>
      <p:sp>
        <p:nvSpPr>
          <p:cNvPr id="394" name="In 605 B.C., Judah, as God had stated through Jeremiah, had found itself under Babylonian control.…"/>
          <p:cNvSpPr txBox="1"/>
          <p:nvPr/>
        </p:nvSpPr>
        <p:spPr>
          <a:xfrm>
            <a:off x="448593" y="2542441"/>
            <a:ext cx="9892391" cy="67564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3"/>
              </a:buBlip>
              <a:defRPr sz="4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person who comes to know who God is and what God’s will is – is the one who has true understanding -</a:t>
            </a:r>
          </a:p>
          <a:p>
            <a:pPr lvl="2" marL="783771" indent="-783771" algn="l">
              <a:spcBef>
                <a:spcPts val="1200"/>
              </a:spcBef>
              <a:buSzPct val="80000"/>
              <a:buBlip>
                <a:blip r:embed="rId3"/>
              </a:buBlip>
              <a:defRPr sz="4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proud stubbornly cling to what they cannot keep, the humble willingly allows God to rule them that they may have the things of God forever …</a:t>
            </a:r>
          </a:p>
          <a:p>
            <a:pPr lvl="2" marL="783771" indent="-783771" algn="l">
              <a:spcBef>
                <a:spcPts val="1200"/>
              </a:spcBef>
              <a:buSzPct val="80000"/>
              <a:buBlip>
                <a:blip r:embed="rId3"/>
              </a:buBlip>
              <a:defRPr sz="4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God is indeed worthy of exaltation and praise – worthy of our worship, obedience and trust!  — Acts 2:36-42</a:t>
            </a:r>
          </a:p>
        </p:txBody>
      </p:sp>
      <p:sp>
        <p:nvSpPr>
          <p:cNvPr id="395"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Tree>
  </p:cSld>
  <p:clrMapOvr>
    <a:masterClrMapping/>
  </p:clrMapOvr>
  <mc:AlternateContent xmlns:mc="http://schemas.openxmlformats.org/markup-compatibility/2006">
    <mc:Choice xmlns:p14="http://schemas.microsoft.com/office/powerpoint/2010/main" Requires="p14">
      <p:transition spd="slow" advClick="1" p14:dur="1200">
        <p14:warp/>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4">
                                            <p:txEl>
                                              <p:pRg st="1" end="1"/>
                                            </p:txEl>
                                          </p:spTgt>
                                        </p:tgtEl>
                                        <p:attrNameLst>
                                          <p:attrName>style.visibility</p:attrName>
                                        </p:attrNameLst>
                                      </p:cBhvr>
                                      <p:to>
                                        <p:strVal val="visible"/>
                                      </p:to>
                                    </p:set>
                                    <p:animEffect filter="wipe(left)" transition="in">
                                      <p:cBhvr>
                                        <p:cTn id="7" dur="1500"/>
                                        <p:tgtEl>
                                          <p:spTgt spid="3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4">
                                            <p:txEl>
                                              <p:pRg st="2" end="2"/>
                                            </p:txEl>
                                          </p:spTgt>
                                        </p:tgtEl>
                                        <p:attrNameLst>
                                          <p:attrName>style.visibility</p:attrName>
                                        </p:attrNameLst>
                                      </p:cBhvr>
                                      <p:to>
                                        <p:strVal val="visible"/>
                                      </p:to>
                                    </p:set>
                                    <p:animEffect filter="wipe(left)" transition="in">
                                      <p:cBhvr>
                                        <p:cTn id="12" dur="1500"/>
                                        <p:tgtEl>
                                          <p:spTgt spid="39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4"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7" name="Image" descr="Image"/>
          <p:cNvPicPr>
            <a:picLocks noChangeAspect="1"/>
          </p:cNvPicPr>
          <p:nvPr>
            <p:ph type="pic" idx="13"/>
          </p:nvPr>
        </p:nvPicPr>
        <p:blipFill>
          <a:blip r:embed="rId2">
            <a:extLst/>
          </a:blip>
          <a:srcRect l="12828" t="0" r="12828" b="0"/>
          <a:stretch>
            <a:fillRect/>
          </a:stretch>
        </p:blipFill>
        <p:spPr>
          <a:xfrm>
            <a:off x="0" y="0"/>
            <a:ext cx="13004800" cy="9753600"/>
          </a:xfrm>
          <a:prstGeom prst="rect">
            <a:avLst/>
          </a:prstGeom>
        </p:spPr>
      </p:pic>
      <p:sp>
        <p:nvSpPr>
          <p:cNvPr id="398"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399" name="Have you come to learn the lesson Nebuchadnezzar learned?…"/>
          <p:cNvSpPr txBox="1"/>
          <p:nvPr/>
        </p:nvSpPr>
        <p:spPr>
          <a:xfrm>
            <a:off x="533844" y="6170393"/>
            <a:ext cx="11937112" cy="33909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spcBef>
                <a:spcPts val="1900"/>
              </a:spcBef>
              <a:defRPr sz="3900">
                <a:solidFill>
                  <a:srgbClr val="FFFFFF"/>
                </a:solidFill>
                <a:effectLst>
                  <a:outerShdw sx="100000" sy="100000" kx="0" ky="0" algn="b" rotWithShape="0" blurRad="63500" dist="63500" dir="7680000">
                    <a:srgbClr val="000000"/>
                  </a:outerShdw>
                </a:effectLst>
                <a:latin typeface="Thames Nude Roman"/>
                <a:ea typeface="Thames Nude Roman"/>
                <a:cs typeface="Thames Nude Roman"/>
                <a:sym typeface="Thames Nude Roman"/>
              </a:defRPr>
            </a:pPr>
            <a:r>
              <a:t>Have you come to learn the lesson Nebuchadnezzar learned? </a:t>
            </a:r>
          </a:p>
          <a:p>
            <a:pPr defTabSz="1300480">
              <a:defRPr sz="5000">
                <a:solidFill>
                  <a:srgbClr val="FFFFFF"/>
                </a:solidFill>
                <a:effectLst>
                  <a:outerShdw sx="100000" sy="100000" kx="0" ky="0" algn="b" rotWithShape="0" blurRad="63500" dist="63500" dir="7680000">
                    <a:srgbClr val="000000"/>
                  </a:outerShdw>
                </a:effectLst>
                <a:latin typeface="Thames Nude Roman"/>
                <a:ea typeface="Thames Nude Roman"/>
                <a:cs typeface="Thames Nude Roman"/>
                <a:sym typeface="Thames Nude Roman"/>
              </a:defRPr>
            </a:pPr>
            <a:r>
              <a:t>OBEY HIM!! </a:t>
            </a:r>
          </a:p>
        </p:txBody>
      </p:sp>
      <p:sp>
        <p:nvSpPr>
          <p:cNvPr id="400" name="Daniel 4:37…"/>
          <p:cNvSpPr txBox="1"/>
          <p:nvPr/>
        </p:nvSpPr>
        <p:spPr>
          <a:xfrm>
            <a:off x="833699" y="2787010"/>
            <a:ext cx="9458041" cy="28194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defRPr sz="4400">
                <a:solidFill>
                  <a:srgbClr val="FFFFFF"/>
                </a:solidFill>
                <a:effectLst>
                  <a:outerShdw sx="100000" sy="100000" kx="0" ky="0" algn="b" rotWithShape="0" blurRad="63500" dist="63500" dir="7680000">
                    <a:srgbClr val="000000"/>
                  </a:outerShdw>
                </a:effectLst>
                <a:latin typeface="Berlin Sans FB Demi"/>
                <a:ea typeface="Berlin Sans FB Demi"/>
                <a:cs typeface="Berlin Sans FB Demi"/>
                <a:sym typeface="Berlin Sans FB Demi"/>
              </a:defRPr>
            </a:pPr>
            <a:r>
              <a:t>Daniel 4:37</a:t>
            </a:r>
          </a:p>
          <a:p>
            <a:pPr defTabSz="1300480">
              <a:defRPr b="1" sz="34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defRPr>
            </a:pPr>
            <a:r>
              <a:t> Now I, Nebuchadnezzar, praise and extol and honor the King of heaven, all of whose works are truth, and His ways justice. And those who walk in pride He is able to put down.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399">
                                            <p:bg/>
                                          </p:spTgt>
                                        </p:tgtEl>
                                        <p:attrNameLst>
                                          <p:attrName>style.visibility</p:attrName>
                                        </p:attrNameLst>
                                      </p:cBhvr>
                                      <p:to>
                                        <p:strVal val="visible"/>
                                      </p:to>
                                    </p:set>
                                    <p:animEffect filter="fade" transition="in">
                                      <p:cBhvr>
                                        <p:cTn id="7" dur="2000"/>
                                        <p:tgtEl>
                                          <p:spTgt spid="399">
                                            <p:bg/>
                                          </p:spTgt>
                                        </p:tgtEl>
                                      </p:cBhvr>
                                    </p:animEffect>
                                  </p:childTnLst>
                                </p:cTn>
                              </p:par>
                              <p:par>
                                <p:cTn id="8" presetClass="entr" nodeType="withEffect" presetSubtype="0" presetID="10" grpId="1" fill="hold">
                                  <p:stCondLst>
                                    <p:cond delay="0"/>
                                  </p:stCondLst>
                                  <p:iterate type="lt" backwards="0">
                                    <p:tmAbs val="0"/>
                                  </p:iterate>
                                  <p:childTnLst>
                                    <p:set>
                                      <p:cBhvr>
                                        <p:cTn id="9" fill="hold"/>
                                        <p:tgtEl>
                                          <p:spTgt spid="399">
                                            <p:txEl>
                                              <p:pRg st="0" end="0"/>
                                            </p:txEl>
                                          </p:spTgt>
                                        </p:tgtEl>
                                        <p:attrNameLst>
                                          <p:attrName>style.visibility</p:attrName>
                                        </p:attrNameLst>
                                      </p:cBhvr>
                                      <p:to>
                                        <p:strVal val="visible"/>
                                      </p:to>
                                    </p:set>
                                    <p:animEffect filter="fade" transition="in">
                                      <p:cBhvr>
                                        <p:cTn id="10" dur="2000"/>
                                        <p:tgtEl>
                                          <p:spTgt spid="39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lt" backwards="0">
                                    <p:tmAbs val="0"/>
                                  </p:iterate>
                                  <p:childTnLst>
                                    <p:set>
                                      <p:cBhvr>
                                        <p:cTn id="14" fill="hold"/>
                                        <p:tgtEl>
                                          <p:spTgt spid="399">
                                            <p:txEl>
                                              <p:pRg st="1" end="1"/>
                                            </p:txEl>
                                          </p:spTgt>
                                        </p:tgtEl>
                                        <p:attrNameLst>
                                          <p:attrName>style.visibility</p:attrName>
                                        </p:attrNameLst>
                                      </p:cBhvr>
                                      <p:to>
                                        <p:strVal val="visible"/>
                                      </p:to>
                                    </p:set>
                                    <p:animEffect filter="fade" transition="in">
                                      <p:cBhvr>
                                        <p:cTn id="15" dur="2000"/>
                                        <p:tgtEl>
                                          <p:spTgt spid="39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9"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Rectangle"/>
          <p:cNvSpPr/>
          <p:nvPr/>
        </p:nvSpPr>
        <p:spPr>
          <a:xfrm>
            <a:off x="-1" y="-1"/>
            <a:ext cx="13004802" cy="9753601"/>
          </a:xfrm>
          <a:prstGeom prst="rect">
            <a:avLst/>
          </a:prstGeom>
          <a:solidFill>
            <a:srgbClr val="000000"/>
          </a:solidFill>
          <a:ln w="12700">
            <a:solidFill>
              <a:srgbClr val="000000"/>
            </a:solidFill>
          </a:ln>
          <a:effectLst>
            <a:outerShdw sx="100000" sy="100000" kx="0" ky="0" algn="b" rotWithShape="0" blurRad="76200" dist="0" dir="18900000">
              <a:srgbClr val="000000">
                <a:alpha val="80000"/>
              </a:srgbClr>
            </a:outerShdw>
          </a:effectLst>
        </p:spPr>
        <p:txBody>
          <a:bodyPr lIns="50800" tIns="50800" rIns="50800" bIns="50800" anchor="ctr"/>
          <a:lstStyle/>
          <a:p>
            <a:pPr>
              <a:defRPr sz="2400">
                <a:solidFill>
                  <a:srgbClr val="FFFFFF"/>
                </a:solidFill>
                <a:effectLst>
                  <a:outerShdw sx="100000" sy="100000" kx="0" ky="0" algn="b" rotWithShape="0" blurRad="25400" dist="23998" dir="2700000">
                    <a:srgbClr val="000000">
                      <a:alpha val="31033"/>
                    </a:srgbClr>
                  </a:outerShdw>
                </a:effectLst>
                <a:latin typeface="Helvetica Light"/>
                <a:ea typeface="Helvetica Light"/>
                <a:cs typeface="Helvetica Light"/>
                <a:sym typeface="Helvetica Light"/>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4"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405" name="Charts by Don McClain…"/>
          <p:cNvSpPr txBox="1"/>
          <p:nvPr/>
        </p:nvSpPr>
        <p:spPr>
          <a:xfrm>
            <a:off x="488998" y="6421570"/>
            <a:ext cx="12026804" cy="27510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July 1, 2018 PM</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solidFill>
                  <a:srgbClr val="0000FF"/>
                </a:solidFill>
                <a:uFill>
                  <a:solidFill>
                    <a:srgbClr val="0000FF"/>
                  </a:solidFill>
                </a:uFill>
                <a:hlinkClick r:id="rId4" invalidUrl="" action="" tgtFrame="" tooltip="" history="1" highlightClick="0" endSnd="0"/>
              </a:rPr>
              <a:t>http://w65stchurchofchrist.org/coc/sermons/</a:t>
            </a:r>
            <a:r>
              <a:t> </a:t>
            </a:r>
          </a:p>
        </p:txBody>
      </p:sp>
      <p:sp>
        <p:nvSpPr>
          <p:cNvPr id="406" name="“Faith To Endure The Fire”"/>
          <p:cNvSpPr txBox="1"/>
          <p:nvPr/>
        </p:nvSpPr>
        <p:spPr>
          <a:xfrm>
            <a:off x="141596" y="216112"/>
            <a:ext cx="12721608" cy="1067197"/>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2422214">
                    <a:srgbClr val="000000"/>
                  </a:outerShdw>
                </a:effectLst>
                <a:latin typeface="Vivaldi"/>
                <a:ea typeface="Vivaldi"/>
                <a:cs typeface="Vivaldi"/>
                <a:sym typeface="Vivaldi"/>
              </a:defRPr>
            </a:lvl1pPr>
          </a:lstStyle>
          <a:p>
            <a:pPr/>
            <a:r>
              <a:t>“God Rules In The Kingdoms of Men”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Daniel 3:2–7 (NKJV)…"/>
          <p:cNvSpPr txBox="1"/>
          <p:nvPr/>
        </p:nvSpPr>
        <p:spPr>
          <a:xfrm>
            <a:off x="355786" y="1293447"/>
            <a:ext cx="12293228" cy="81788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4:1–18 (NKJV)</a:t>
            </a:r>
          </a:p>
          <a:p>
            <a:pPr defTabSz="457200">
              <a:defRPr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1</a:t>
            </a:r>
            <a:r>
              <a:t> Nebuchadnezzar the king, To all peoples, nations, and languages that dwell in all the earth: Peace be multiplied to you. </a:t>
            </a:r>
            <a:r>
              <a:rPr baseline="31999"/>
              <a:t>2</a:t>
            </a:r>
            <a:r>
              <a:t> I thought it good to declare the signs and wonders that the Most High God has worked for me. </a:t>
            </a:r>
            <a:r>
              <a:rPr baseline="31999"/>
              <a:t>3</a:t>
            </a:r>
            <a:r>
              <a:t> How great </a:t>
            </a:r>
            <a:r>
              <a:rPr i="1"/>
              <a:t>are</a:t>
            </a:r>
            <a:r>
              <a:t> His signs, And how mighty His wonders! His kingdom </a:t>
            </a:r>
            <a:r>
              <a:rPr i="1"/>
              <a:t>is</a:t>
            </a:r>
            <a:r>
              <a:t> an everlasting kingdom, And His dominion </a:t>
            </a:r>
            <a:r>
              <a:rPr i="1"/>
              <a:t>is</a:t>
            </a:r>
            <a:r>
              <a:t> from generation to generation. </a:t>
            </a:r>
            <a:r>
              <a:rPr baseline="31999"/>
              <a:t>4</a:t>
            </a:r>
            <a:r>
              <a:t> I, Nebuchadnezzar, was at rest in my house, and flourishing in my palace. </a:t>
            </a:r>
            <a:r>
              <a:rPr baseline="31999"/>
              <a:t>5</a:t>
            </a:r>
            <a:r>
              <a:t> I saw a dream which made me afraid, and the thoughts on my bed and the visions of my head troubled me. </a:t>
            </a:r>
          </a:p>
        </p:txBody>
      </p:sp>
      <p:sp>
        <p:nvSpPr>
          <p:cNvPr id="248"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1 Peter 5:5–7 (NKJV)…"/>
          <p:cNvSpPr txBox="1"/>
          <p:nvPr/>
        </p:nvSpPr>
        <p:spPr>
          <a:xfrm>
            <a:off x="355039" y="539750"/>
            <a:ext cx="12294723" cy="867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200">
                <a:solidFill>
                  <a:srgbClr val="000000"/>
                </a:solidFill>
                <a:effectLst/>
                <a:latin typeface="Thames Nude Roman"/>
                <a:ea typeface="Thames Nude Roman"/>
                <a:cs typeface="Thames Nude Roman"/>
                <a:sym typeface="Thames Nude Roman"/>
              </a:defRPr>
            </a:pPr>
            <a:r>
              <a:t>1 Peter 5:5–7 (NKJV)</a:t>
            </a:r>
          </a:p>
          <a:p>
            <a:pPr defTabSz="457200">
              <a:defRPr sz="5400">
                <a:solidFill>
                  <a:srgbClr val="000000"/>
                </a:solidFill>
                <a:effectLst/>
                <a:latin typeface="Hoefler Text"/>
                <a:ea typeface="Hoefler Text"/>
                <a:cs typeface="Hoefler Text"/>
                <a:sym typeface="Hoefler Text"/>
              </a:defRPr>
            </a:pPr>
            <a:r>
              <a:rPr baseline="31999"/>
              <a:t>5</a:t>
            </a:r>
            <a:r>
              <a:t> Likewise you younger people, submit yourselves to </a:t>
            </a:r>
            <a:r>
              <a:rPr i="1"/>
              <a:t>your</a:t>
            </a:r>
            <a:r>
              <a:t> elders. Yes, all of </a:t>
            </a:r>
            <a:r>
              <a:rPr i="1"/>
              <a:t>you</a:t>
            </a:r>
            <a:r>
              <a:t> be submissive to one another, and be clothed with humility, for “God resists the proud, But gives grace to the humble.” </a:t>
            </a:r>
            <a:r>
              <a:rPr baseline="31999"/>
              <a:t>6</a:t>
            </a:r>
            <a:r>
              <a:t> Therefore humble yourselves under the mighty hand of God, that He may exalt you in due time, </a:t>
            </a:r>
            <a:r>
              <a:rPr baseline="31999"/>
              <a:t>7</a:t>
            </a:r>
            <a:r>
              <a:t> casting all your care upon Him, for He cares for you.</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Demonstrated Faith ...…"/>
          <p:cNvSpPr txBox="1"/>
          <p:nvPr/>
        </p:nvSpPr>
        <p:spPr>
          <a:xfrm>
            <a:off x="100175" y="2586887"/>
            <a:ext cx="6899366" cy="692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2"/>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King’s Proclamation of God’s Majesty — (1-3)</a:t>
            </a:r>
          </a:p>
          <a:p>
            <a:pPr marL="457200" indent="-457200" algn="l">
              <a:spcBef>
                <a:spcPts val="900"/>
              </a:spcBef>
              <a:buSzPct val="80000"/>
              <a:buBlip>
                <a:blip r:embed="rId2"/>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King’s Message — (4-37)</a:t>
            </a:r>
          </a:p>
          <a:p>
            <a:pPr lvl="1" marL="932329" indent="-525929" algn="l">
              <a:spcBef>
                <a:spcPts val="9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Nebuchadnezzar has another dream — 4,5</a:t>
            </a:r>
          </a:p>
          <a:p>
            <a:pPr lvl="1" marL="932329" indent="-525929" algn="l">
              <a:spcBef>
                <a:spcPts val="9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Decrees all wise men be brought before him — 6,7</a:t>
            </a:r>
          </a:p>
          <a:p>
            <a:pPr lvl="1" marL="932329" indent="-525929" algn="l">
              <a:spcBef>
                <a:spcPts val="9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Daniel comes and is told the dream — 8-18a</a:t>
            </a:r>
          </a:p>
          <a:p>
            <a:pPr lvl="1" marL="932329" indent="-525929" algn="l">
              <a:spcBef>
                <a:spcPts val="9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Nebuchadnezzar expresses confidence in Daniel because of his God — 18b,19</a:t>
            </a:r>
          </a:p>
        </p:txBody>
      </p:sp>
      <p:grpSp>
        <p:nvGrpSpPr>
          <p:cNvPr id="253" name="Image"/>
          <p:cNvGrpSpPr/>
          <p:nvPr/>
        </p:nvGrpSpPr>
        <p:grpSpPr>
          <a:xfrm>
            <a:off x="6992335" y="2410243"/>
            <a:ext cx="5880792" cy="7274789"/>
            <a:chOff x="0" y="0"/>
            <a:chExt cx="5880790" cy="7274788"/>
          </a:xfrm>
        </p:grpSpPr>
        <p:pic>
          <p:nvPicPr>
            <p:cNvPr id="252" name="Image" descr="Image"/>
            <p:cNvPicPr>
              <a:picLocks noChangeAspect="1"/>
            </p:cNvPicPr>
            <p:nvPr/>
          </p:nvPicPr>
          <p:blipFill>
            <a:blip r:embed="rId4">
              <a:extLst/>
            </a:blip>
            <a:stretch>
              <a:fillRect/>
            </a:stretch>
          </p:blipFill>
          <p:spPr>
            <a:xfrm>
              <a:off x="203200" y="215900"/>
              <a:ext cx="5474391" cy="6842989"/>
            </a:xfrm>
            <a:prstGeom prst="rect">
              <a:avLst/>
            </a:prstGeom>
            <a:ln>
              <a:noFill/>
            </a:ln>
            <a:effectLst/>
          </p:spPr>
        </p:pic>
        <p:pic>
          <p:nvPicPr>
            <p:cNvPr id="251" name="Image" descr="Image"/>
            <p:cNvPicPr>
              <a:picLocks noChangeAspect="0"/>
            </p:cNvPicPr>
            <p:nvPr/>
          </p:nvPicPr>
          <p:blipFill>
            <a:blip r:embed="rId5">
              <a:extLst/>
            </a:blip>
            <a:stretch>
              <a:fillRect/>
            </a:stretch>
          </p:blipFill>
          <p:spPr>
            <a:xfrm>
              <a:off x="0" y="0"/>
              <a:ext cx="5880791" cy="7274789"/>
            </a:xfrm>
            <a:prstGeom prst="rect">
              <a:avLst/>
            </a:prstGeom>
            <a:effectLst/>
          </p:spPr>
        </p:pic>
      </p:grpSp>
      <p:sp>
        <p:nvSpPr>
          <p:cNvPr id="254"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255" name="Nebuchadnezzar’s Second Dream"/>
          <p:cNvSpPr/>
          <p:nvPr/>
        </p:nvSpPr>
        <p:spPr>
          <a:xfrm>
            <a:off x="301989" y="1236389"/>
            <a:ext cx="12400822" cy="1042579"/>
          </a:xfrm>
          <a:prstGeom prst="roundRect">
            <a:avLst>
              <a:gd name="adj" fmla="val 18272"/>
            </a:avLst>
          </a:prstGeom>
          <a:blipFill>
            <a:blip r:embed="rId6"/>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Nebuchadnezzar’s Second Dream</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0">
                                            <p:txEl>
                                              <p:pRg st="1" end="1"/>
                                            </p:txEl>
                                          </p:spTgt>
                                        </p:tgtEl>
                                        <p:attrNameLst>
                                          <p:attrName>style.visibility</p:attrName>
                                        </p:attrNameLst>
                                      </p:cBhvr>
                                      <p:to>
                                        <p:strVal val="visible"/>
                                      </p:to>
                                    </p:set>
                                    <p:animEffect filter="wipe(left)" transition="in">
                                      <p:cBhvr>
                                        <p:cTn id="7" dur="1500"/>
                                        <p:tgtEl>
                                          <p:spTgt spid="2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0">
                                            <p:txEl>
                                              <p:pRg st="2" end="2"/>
                                            </p:txEl>
                                          </p:spTgt>
                                        </p:tgtEl>
                                        <p:attrNameLst>
                                          <p:attrName>style.visibility</p:attrName>
                                        </p:attrNameLst>
                                      </p:cBhvr>
                                      <p:to>
                                        <p:strVal val="visible"/>
                                      </p:to>
                                    </p:set>
                                    <p:animEffect filter="wipe(left)" transition="in">
                                      <p:cBhvr>
                                        <p:cTn id="12" dur="1500"/>
                                        <p:tgtEl>
                                          <p:spTgt spid="2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50">
                                            <p:txEl>
                                              <p:pRg st="3" end="3"/>
                                            </p:txEl>
                                          </p:spTgt>
                                        </p:tgtEl>
                                        <p:attrNameLst>
                                          <p:attrName>style.visibility</p:attrName>
                                        </p:attrNameLst>
                                      </p:cBhvr>
                                      <p:to>
                                        <p:strVal val="visible"/>
                                      </p:to>
                                    </p:set>
                                    <p:animEffect filter="wipe(left)" transition="in">
                                      <p:cBhvr>
                                        <p:cTn id="17" dur="1500"/>
                                        <p:tgtEl>
                                          <p:spTgt spid="25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50">
                                            <p:txEl>
                                              <p:pRg st="4" end="4"/>
                                            </p:txEl>
                                          </p:spTgt>
                                        </p:tgtEl>
                                        <p:attrNameLst>
                                          <p:attrName>style.visibility</p:attrName>
                                        </p:attrNameLst>
                                      </p:cBhvr>
                                      <p:to>
                                        <p:strVal val="visible"/>
                                      </p:to>
                                    </p:set>
                                    <p:animEffect filter="wipe(left)" transition="in">
                                      <p:cBhvr>
                                        <p:cTn id="22" dur="1500"/>
                                        <p:tgtEl>
                                          <p:spTgt spid="25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50">
                                            <p:txEl>
                                              <p:pRg st="5" end="5"/>
                                            </p:txEl>
                                          </p:spTgt>
                                        </p:tgtEl>
                                        <p:attrNameLst>
                                          <p:attrName>style.visibility</p:attrName>
                                        </p:attrNameLst>
                                      </p:cBhvr>
                                      <p:to>
                                        <p:strVal val="visible"/>
                                      </p:to>
                                    </p:set>
                                    <p:animEffect filter="wipe(left)" transition="in">
                                      <p:cBhvr>
                                        <p:cTn id="27" dur="1500"/>
                                        <p:tgtEl>
                                          <p:spTgt spid="250">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0"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258" name="Daniel Interprets the Second Dream"/>
          <p:cNvSpPr/>
          <p:nvPr/>
        </p:nvSpPr>
        <p:spPr>
          <a:xfrm>
            <a:off x="301989" y="1236389"/>
            <a:ext cx="12400822" cy="1042579"/>
          </a:xfrm>
          <a:prstGeom prst="roundRect">
            <a:avLst>
              <a:gd name="adj" fmla="val 18272"/>
            </a:avLst>
          </a:prstGeom>
          <a:solidFill>
            <a:srgbClr val="FFFFFF"/>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000">
                <a:solidFill>
                  <a:srgbClr val="525252"/>
                </a:solidFill>
                <a:effectLst>
                  <a:outerShdw sx="100000" sy="100000" kx="0" ky="0" algn="b" rotWithShape="0" blurRad="76200" dist="63500" dir="2645333">
                    <a:srgbClr val="000000">
                      <a:alpha val="32000"/>
                    </a:srgbClr>
                  </a:outerShdw>
                </a:effectLst>
                <a:latin typeface="Thames Nude Roman"/>
                <a:ea typeface="Thames Nude Roman"/>
                <a:cs typeface="Thames Nude Roman"/>
                <a:sym typeface="Thames Nude Roman"/>
              </a:defRPr>
            </a:lvl1pPr>
          </a:lstStyle>
          <a:p>
            <a:pPr/>
            <a:r>
              <a:t>Daniel Interprets the Second Dream</a:t>
            </a:r>
          </a:p>
        </p:txBody>
      </p:sp>
      <p:sp>
        <p:nvSpPr>
          <p:cNvPr id="259" name="Daniel 3:2–7 (NKJV)…"/>
          <p:cNvSpPr txBox="1"/>
          <p:nvPr/>
        </p:nvSpPr>
        <p:spPr>
          <a:xfrm>
            <a:off x="114920" y="2582783"/>
            <a:ext cx="12293229" cy="64643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4:19–27 (NKJV)</a:t>
            </a:r>
          </a:p>
          <a:p>
            <a:pPr defTabSz="457200">
              <a:defRPr sz="47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19</a:t>
            </a:r>
            <a:r>
              <a:t> Then Daniel, whose name was Belteshazzar, was astonished for a time, and his thoughts troubled him. </a:t>
            </a:r>
            <a:r>
              <a:rPr i="1"/>
              <a:t>So</a:t>
            </a:r>
            <a:r>
              <a:t> the king spoke, and said, “Belteshazzar, do not let the dream or its interpretation trouble you.” Belteshazzar answered and said, “My lord, </a:t>
            </a:r>
            <a:r>
              <a:rPr i="1"/>
              <a:t>may</a:t>
            </a:r>
            <a:r>
              <a:t> the dream concern those who hate you, and its interpretation concern your enemies!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262" name="Daniel Interprets the Second Dream"/>
          <p:cNvSpPr/>
          <p:nvPr/>
        </p:nvSpPr>
        <p:spPr>
          <a:xfrm>
            <a:off x="301989" y="1236389"/>
            <a:ext cx="12400822" cy="1042579"/>
          </a:xfrm>
          <a:prstGeom prst="roundRect">
            <a:avLst>
              <a:gd name="adj" fmla="val 18272"/>
            </a:avLst>
          </a:prstGeom>
          <a:solidFill>
            <a:srgbClr val="FFFFFF"/>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000">
                <a:solidFill>
                  <a:srgbClr val="525252"/>
                </a:solidFill>
                <a:effectLst>
                  <a:outerShdw sx="100000" sy="100000" kx="0" ky="0" algn="b" rotWithShape="0" blurRad="76200" dist="63500" dir="2645333">
                    <a:srgbClr val="000000">
                      <a:alpha val="32000"/>
                    </a:srgbClr>
                  </a:outerShdw>
                </a:effectLst>
                <a:latin typeface="Thames Nude Roman"/>
                <a:ea typeface="Thames Nude Roman"/>
                <a:cs typeface="Thames Nude Roman"/>
                <a:sym typeface="Thames Nude Roman"/>
              </a:defRPr>
            </a:lvl1pPr>
          </a:lstStyle>
          <a:p>
            <a:pPr/>
            <a:r>
              <a:t>Daniel Interprets the Second Dream</a:t>
            </a:r>
          </a:p>
        </p:txBody>
      </p:sp>
      <p:sp>
        <p:nvSpPr>
          <p:cNvPr id="263" name="Daniel 3:2–7 (NKJV)…"/>
          <p:cNvSpPr txBox="1"/>
          <p:nvPr/>
        </p:nvSpPr>
        <p:spPr>
          <a:xfrm>
            <a:off x="114920" y="2582783"/>
            <a:ext cx="12293229" cy="71247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4:19–27 (NKJV)</a:t>
            </a:r>
          </a:p>
          <a:p>
            <a:pPr defTabSz="457200">
              <a:defRPr sz="42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20</a:t>
            </a:r>
            <a:r>
              <a:t> “The tree that you saw, which grew and became strong, whose height reached to the heavens and which </a:t>
            </a:r>
            <a:r>
              <a:rPr i="1"/>
              <a:t>could be seen</a:t>
            </a:r>
            <a:r>
              <a:t> by all the earth, </a:t>
            </a:r>
            <a:r>
              <a:rPr baseline="31999"/>
              <a:t>21</a:t>
            </a:r>
            <a:r>
              <a:t> whose leaves </a:t>
            </a:r>
            <a:r>
              <a:rPr i="1"/>
              <a:t>were</a:t>
            </a:r>
            <a:r>
              <a:t> lovely and its fruit abundant, in which </a:t>
            </a:r>
            <a:r>
              <a:rPr i="1"/>
              <a:t>was</a:t>
            </a:r>
            <a:r>
              <a:t> food for all, under which the beasts of the field dwelt, and in whose branches the birds of the heaven had their home—</a:t>
            </a:r>
            <a:r>
              <a:rPr baseline="31999"/>
              <a:t>22</a:t>
            </a:r>
            <a:r>
              <a:t> it </a:t>
            </a:r>
            <a:r>
              <a:rPr i="1"/>
              <a:t>is</a:t>
            </a:r>
            <a:r>
              <a:t> you, O king, who have grown and become strong; for your greatness has grown and reaches to the heavens, and your dominion to the end of the earth.</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266" name="Daniel Interprets the Second Dream"/>
          <p:cNvSpPr/>
          <p:nvPr/>
        </p:nvSpPr>
        <p:spPr>
          <a:xfrm>
            <a:off x="301989" y="1236389"/>
            <a:ext cx="12400822" cy="1042579"/>
          </a:xfrm>
          <a:prstGeom prst="roundRect">
            <a:avLst>
              <a:gd name="adj" fmla="val 18272"/>
            </a:avLst>
          </a:prstGeom>
          <a:solidFill>
            <a:srgbClr val="FFFFFF"/>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000">
                <a:solidFill>
                  <a:srgbClr val="525252"/>
                </a:solidFill>
                <a:effectLst>
                  <a:outerShdw sx="100000" sy="100000" kx="0" ky="0" algn="b" rotWithShape="0" blurRad="76200" dist="63500" dir="2645333">
                    <a:srgbClr val="000000">
                      <a:alpha val="32000"/>
                    </a:srgbClr>
                  </a:outerShdw>
                </a:effectLst>
                <a:latin typeface="Thames Nude Roman"/>
                <a:ea typeface="Thames Nude Roman"/>
                <a:cs typeface="Thames Nude Roman"/>
                <a:sym typeface="Thames Nude Roman"/>
              </a:defRPr>
            </a:lvl1pPr>
          </a:lstStyle>
          <a:p>
            <a:pPr/>
            <a:r>
              <a:t>Daniel Interprets the Second Dream</a:t>
            </a:r>
          </a:p>
        </p:txBody>
      </p:sp>
      <p:sp>
        <p:nvSpPr>
          <p:cNvPr id="267" name="Daniel 3:2–7 (NKJV)…"/>
          <p:cNvSpPr txBox="1"/>
          <p:nvPr/>
        </p:nvSpPr>
        <p:spPr>
          <a:xfrm>
            <a:off x="114920" y="2582783"/>
            <a:ext cx="12293229" cy="66675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4:19–27 (NKJV)</a:t>
            </a:r>
          </a:p>
          <a:p>
            <a:pPr defTabSz="457200">
              <a:defRPr sz="48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23</a:t>
            </a:r>
            <a:r>
              <a:t> “And inasmuch as the king saw a watcher, a holy one, coming down from heaven and saying, ‘Chop down the tree and destroy it, but leave its stump and roots in the earth, </a:t>
            </a:r>
            <a:r>
              <a:rPr i="1"/>
              <a:t>bound</a:t>
            </a:r>
            <a:r>
              <a:t> with a band of iron and bronze in the tender grass of the field; let it be wet with the dew of heaven, and let him graze with the beasts of the field, till seven times pass over him’;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270" name="Daniel Interprets the Second Dream"/>
          <p:cNvSpPr/>
          <p:nvPr/>
        </p:nvSpPr>
        <p:spPr>
          <a:xfrm>
            <a:off x="301989" y="1236389"/>
            <a:ext cx="12400822" cy="1042579"/>
          </a:xfrm>
          <a:prstGeom prst="roundRect">
            <a:avLst>
              <a:gd name="adj" fmla="val 18272"/>
            </a:avLst>
          </a:prstGeom>
          <a:solidFill>
            <a:srgbClr val="FFFFFF"/>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000">
                <a:solidFill>
                  <a:srgbClr val="525252"/>
                </a:solidFill>
                <a:effectLst>
                  <a:outerShdw sx="100000" sy="100000" kx="0" ky="0" algn="b" rotWithShape="0" blurRad="76200" dist="63500" dir="2645333">
                    <a:srgbClr val="000000">
                      <a:alpha val="32000"/>
                    </a:srgbClr>
                  </a:outerShdw>
                </a:effectLst>
                <a:latin typeface="Thames Nude Roman"/>
                <a:ea typeface="Thames Nude Roman"/>
                <a:cs typeface="Thames Nude Roman"/>
                <a:sym typeface="Thames Nude Roman"/>
              </a:defRPr>
            </a:lvl1pPr>
          </a:lstStyle>
          <a:p>
            <a:pPr/>
            <a:r>
              <a:t>Daniel Interprets the Second Dream</a:t>
            </a:r>
          </a:p>
        </p:txBody>
      </p:sp>
      <p:sp>
        <p:nvSpPr>
          <p:cNvPr id="271" name="Daniel 3:2–7 (NKJV)…"/>
          <p:cNvSpPr txBox="1"/>
          <p:nvPr/>
        </p:nvSpPr>
        <p:spPr>
          <a:xfrm>
            <a:off x="114920" y="2582783"/>
            <a:ext cx="12293229" cy="68707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4:19–27 (NKJV)</a:t>
            </a:r>
          </a:p>
          <a:p>
            <a:pPr defTabSz="457200">
              <a:defRPr sz="50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24</a:t>
            </a:r>
            <a:r>
              <a:t> this is the interpretation, O king, and this is the decree of the Most High, which has come upon my lord the king: </a:t>
            </a:r>
            <a:r>
              <a:rPr baseline="31999"/>
              <a:t>25</a:t>
            </a:r>
            <a:r>
              <a:t> They shall drive you from men, your dwelling shall be with the beasts of the field, and they shall make you eat grass like oxen. They shall wet you with the dew of heaven, and seven times shall pass over you,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“God Rules In The Kingdoms of Men”</a:t>
            </a:r>
          </a:p>
        </p:txBody>
      </p:sp>
      <p:sp>
        <p:nvSpPr>
          <p:cNvPr id="274" name="Daniel Interprets the Second Dream"/>
          <p:cNvSpPr/>
          <p:nvPr/>
        </p:nvSpPr>
        <p:spPr>
          <a:xfrm>
            <a:off x="301989" y="1236389"/>
            <a:ext cx="12400822" cy="1042579"/>
          </a:xfrm>
          <a:prstGeom prst="roundRect">
            <a:avLst>
              <a:gd name="adj" fmla="val 18272"/>
            </a:avLst>
          </a:prstGeom>
          <a:solidFill>
            <a:srgbClr val="FFFFFF"/>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000">
                <a:solidFill>
                  <a:srgbClr val="525252"/>
                </a:solidFill>
                <a:effectLst>
                  <a:outerShdw sx="100000" sy="100000" kx="0" ky="0" algn="b" rotWithShape="0" blurRad="76200" dist="63500" dir="2645333">
                    <a:srgbClr val="000000">
                      <a:alpha val="32000"/>
                    </a:srgbClr>
                  </a:outerShdw>
                </a:effectLst>
                <a:latin typeface="Thames Nude Roman"/>
                <a:ea typeface="Thames Nude Roman"/>
                <a:cs typeface="Thames Nude Roman"/>
                <a:sym typeface="Thames Nude Roman"/>
              </a:defRPr>
            </a:lvl1pPr>
          </a:lstStyle>
          <a:p>
            <a:pPr/>
            <a:r>
              <a:t>Daniel Interprets the Second Dream</a:t>
            </a:r>
          </a:p>
        </p:txBody>
      </p:sp>
      <p:sp>
        <p:nvSpPr>
          <p:cNvPr id="275" name="Daniel 3:2–7 (NKJV)…"/>
          <p:cNvSpPr txBox="1"/>
          <p:nvPr/>
        </p:nvSpPr>
        <p:spPr>
          <a:xfrm>
            <a:off x="114920" y="2582783"/>
            <a:ext cx="12293229" cy="71247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4:19–27 (NKJV)</a:t>
            </a:r>
          </a:p>
          <a:p>
            <a:pPr defTabSz="457200">
              <a:defRPr sz="42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 </a:t>
            </a:r>
            <a:r>
              <a:t>till you know that the Most High rules in the kingdom of men, and gives it to whomever He chooses. </a:t>
            </a:r>
            <a:r>
              <a:rPr baseline="31999"/>
              <a:t>26</a:t>
            </a:r>
            <a:r>
              <a:t> “And inasmuch as they gave the command to leave the stump </a:t>
            </a:r>
            <a:r>
              <a:rPr i="1"/>
              <a:t>and</a:t>
            </a:r>
            <a:r>
              <a:t> roots of the tree, your kingdom shall be assured to you, after you come to know that Heaven rules. </a:t>
            </a:r>
            <a:r>
              <a:rPr baseline="31999"/>
              <a:t>27</a:t>
            </a:r>
            <a:r>
              <a:t> Therefore, O king, let my advice be acceptable to you; break off your sins by </a:t>
            </a:r>
            <a:r>
              <a:rPr i="1"/>
              <a:t>being</a:t>
            </a:r>
            <a:r>
              <a:t> righteous, and your iniquities by showing mercy to </a:t>
            </a:r>
            <a:r>
              <a:rPr i="1"/>
              <a:t>the</a:t>
            </a:r>
            <a:r>
              <a:t> poor. Perhaps there may be a lengthening of your prosperity.”</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