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7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01" name="Lesson 5"/>
          <p:cNvSpPr txBox="1"/>
          <p:nvPr/>
        </p:nvSpPr>
        <p:spPr>
          <a:xfrm>
            <a:off x="439040" y="-30111"/>
            <a:ext cx="16990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Lesson 5</a:t>
            </a:r>
          </a:p>
        </p:txBody>
      </p:sp>
      <p:sp>
        <p:nvSpPr>
          <p:cNvPr id="202" name="“The Joyful Unity In Christ”—…"/>
          <p:cNvSpPr txBox="1"/>
          <p:nvPr/>
        </p:nvSpPr>
        <p:spPr>
          <a:xfrm>
            <a:off x="588173" y="7578821"/>
            <a:ext cx="11828454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>
                <a:solidFill>
                  <a:srgbClr val="FFFFFF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“The Joyful Unity In Christ”— </a:t>
            </a:r>
          </a:p>
          <a:p>
            <a:pPr>
              <a:defRPr sz="5100">
                <a:solidFill>
                  <a:schemeClr val="accent2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2:1-5)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50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&quot;HAVING THE SAME LOVE”...…"/>
          <p:cNvSpPr txBox="1"/>
          <p:nvPr/>
        </p:nvSpPr>
        <p:spPr>
          <a:xfrm>
            <a:off x="7260288" y="2359479"/>
            <a:ext cx="5587989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"HAVING </a:t>
            </a:r>
            <a:r>
              <a:rPr sz="2600"/>
              <a:t>THE SAME</a:t>
            </a:r>
            <a:r>
              <a:t> LOVE”...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LOVING the same things, in matters pertaining to Christ! — Mark 12:29-31; Mat 6:33; 13:44,45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another / The church — 1Pe 1:23; Eph 5:25-33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truth - Act 17:11,12; Psalm 119:1, 48, 97-104, 127, 159, 165, 167; De. 6:6–9; 17:19. Jos. 1:8</a:t>
            </a:r>
          </a:p>
        </p:txBody>
      </p:sp>
      <p:sp>
        <p:nvSpPr>
          <p:cNvPr id="253" name="Philippians 2:2 (NKJV)…"/>
          <p:cNvSpPr txBox="1"/>
          <p:nvPr/>
        </p:nvSpPr>
        <p:spPr>
          <a:xfrm>
            <a:off x="484324" y="5894895"/>
            <a:ext cx="6476879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</a:t>
            </a:r>
            <a:r>
              <a:t> fulfill my joy by being like-minded, having the same love, </a:t>
            </a:r>
            <a:r>
              <a:rPr i="1"/>
              <a:t>being</a:t>
            </a:r>
            <a:r>
              <a:t> of one accord, of one mind.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56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&quot;BEING OF ONE ACCORD”…"/>
          <p:cNvSpPr txBox="1"/>
          <p:nvPr/>
        </p:nvSpPr>
        <p:spPr>
          <a:xfrm>
            <a:off x="7260288" y="2359479"/>
            <a:ext cx="5587989" cy="723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i="1" sz="37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"BEING OF ONE ACCORD”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Literally, "of one soul; having your souls joined together” by the same spirit / attitude.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Acting together under Christ’s control - 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Working together in complete harmony, not as separate entities going in different directions — Romans 12:3-8; 1 Cor. 12:13-27</a:t>
            </a:r>
          </a:p>
        </p:txBody>
      </p:sp>
      <p:sp>
        <p:nvSpPr>
          <p:cNvPr id="259" name="Philippians 2:2 (NKJV)…"/>
          <p:cNvSpPr txBox="1"/>
          <p:nvPr/>
        </p:nvSpPr>
        <p:spPr>
          <a:xfrm>
            <a:off x="484324" y="5894895"/>
            <a:ext cx="6476879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</a:t>
            </a:r>
            <a:r>
              <a:t> fulfill my joy by being like-minded, having the same love, </a:t>
            </a:r>
            <a:r>
              <a:rPr i="1"/>
              <a:t>being</a:t>
            </a:r>
            <a:r>
              <a:t> of one accord, of one mind.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62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BEING &quot;OF ONE MIND&quot;...…"/>
          <p:cNvSpPr txBox="1"/>
          <p:nvPr/>
        </p:nvSpPr>
        <p:spPr>
          <a:xfrm>
            <a:off x="7260288" y="2359479"/>
            <a:ext cx="5587989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i="1" sz="37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BEING "OF ONE MIND"...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NASV says "intent on one purpose” - Not only working together outwardly, but inwardly, having the same purpose and intentions.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love of Christ, and the servant mindset is to be developed in all Christians — Mt. 20:26–28; Luk. 22:27; Jno. 13:14, 15; Ac. 10:38; 20:35. Rom. 14:15; 15:3, 5; 1 Co. 10:33</a:t>
            </a:r>
          </a:p>
        </p:txBody>
      </p:sp>
      <p:sp>
        <p:nvSpPr>
          <p:cNvPr id="265" name="Philippians 2:2 (NKJV)…"/>
          <p:cNvSpPr txBox="1"/>
          <p:nvPr/>
        </p:nvSpPr>
        <p:spPr>
          <a:xfrm>
            <a:off x="484324" y="5894895"/>
            <a:ext cx="6476879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</a:t>
            </a:r>
            <a:r>
              <a:t> fulfill my joy by being like-minded, having the same love, </a:t>
            </a:r>
            <a:r>
              <a:rPr i="1"/>
              <a:t>being</a:t>
            </a:r>
            <a:r>
              <a:t> of one accord, of one mind.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68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&quot;LETTING NOTHING BE DONE THROUGH SELFISH AMBITION OR CONCEIT&quot;…"/>
          <p:cNvSpPr txBox="1"/>
          <p:nvPr/>
        </p:nvSpPr>
        <p:spPr>
          <a:xfrm>
            <a:off x="7260288" y="2359479"/>
            <a:ext cx="5587989" cy="701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i="1" sz="37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"LETTING NOTHING BE DONE THROUGH SELFISH AMBITION OR CONCEIT"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("selfish ambition") The DESIRE to EXALT SELF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(“conceit") IMPROPER ESTIMATION OF SELF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Without question such behavior is of the flesh and not the Spirit (cf. Gal. 5:20). —  ch. 1:15, 16. Pr. 13:10; Col. 3:8; James 3:14–16; 4:5, 6.</a:t>
            </a:r>
          </a:p>
        </p:txBody>
      </p:sp>
      <p:sp>
        <p:nvSpPr>
          <p:cNvPr id="271" name="Philippians 2:3–4 (NKJV)…"/>
          <p:cNvSpPr txBox="1"/>
          <p:nvPr/>
        </p:nvSpPr>
        <p:spPr>
          <a:xfrm>
            <a:off x="484324" y="4278483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2:3–4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</a:t>
            </a:r>
            <a:r>
              <a:rPr i="1"/>
              <a:t>Let</a:t>
            </a:r>
            <a:r>
              <a:t> nothing </a:t>
            </a:r>
            <a:r>
              <a:rPr i="1"/>
              <a:t>be done</a:t>
            </a:r>
            <a:r>
              <a:t> through selfish ambition or conceit, but in lowliness of mind let each esteem others better than himself. </a:t>
            </a:r>
            <a:r>
              <a:rPr baseline="31999"/>
              <a:t>4</a:t>
            </a:r>
            <a:r>
              <a:t> Let each of you look out not only for his own interests, but also for the interests of others.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74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&quot;LETTING NOTHING BE DONE THROUGH SELFISH AMBITION OR CONCEIT&quot;…"/>
          <p:cNvSpPr txBox="1"/>
          <p:nvPr/>
        </p:nvSpPr>
        <p:spPr>
          <a:xfrm>
            <a:off x="7260288" y="2359479"/>
            <a:ext cx="5587989" cy="701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i="1" sz="37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"LETTING NOTHING BE DONE THROUGH SELFISH AMBITION OR CONCEIT"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But in "LOWLINESS OF MIND”…  In other words, humility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This will effectively replace the problem of “conceit” - we are all in the same boat! Rom 3:23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God resist the proud but gives grace to the humble - 1 Peter 5:5-7; etc.</a:t>
            </a:r>
          </a:p>
        </p:txBody>
      </p:sp>
      <p:sp>
        <p:nvSpPr>
          <p:cNvPr id="277" name="Philippians 2:3–4 (NKJV)…"/>
          <p:cNvSpPr txBox="1"/>
          <p:nvPr/>
        </p:nvSpPr>
        <p:spPr>
          <a:xfrm>
            <a:off x="484324" y="4278483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2:3–4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</a:t>
            </a:r>
            <a:r>
              <a:rPr i="1"/>
              <a:t>Let</a:t>
            </a:r>
            <a:r>
              <a:t> nothing </a:t>
            </a:r>
            <a:r>
              <a:rPr i="1"/>
              <a:t>be done</a:t>
            </a:r>
            <a:r>
              <a:t> through selfish ambition or conceit, but in lowliness of mind let each esteem others better than himself. </a:t>
            </a:r>
            <a:r>
              <a:rPr baseline="31999"/>
              <a:t>4</a:t>
            </a:r>
            <a:r>
              <a:t> Let each of you look out not only for his own interests, but also for the interests of others.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80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&quot;Let each of you look out … for the interests of others.&quot;…"/>
          <p:cNvSpPr txBox="1"/>
          <p:nvPr/>
        </p:nvSpPr>
        <p:spPr>
          <a:xfrm>
            <a:off x="7260288" y="2359479"/>
            <a:ext cx="5587989" cy="723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i="1" sz="37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"</a:t>
            </a:r>
            <a:r>
              <a:rPr cap="all"/>
              <a:t>Let each of you look out … for the interests of others</a:t>
            </a:r>
            <a:r>
              <a:t>."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practicality of humility &amp; LOVE— Jn 13:14; 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well being of others first — Mat 18:6; Rom 14:19-22; etc.</a:t>
            </a:r>
          </a:p>
          <a:p>
            <a:pPr lvl="1" marL="984802" indent="-464102" algn="l">
              <a:spcBef>
                <a:spcPts val="7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driving force behind </a:t>
            </a:r>
          </a:p>
          <a:p>
            <a:pPr lvl="2" marL="1505502" indent="-464102" algn="l">
              <a:spcBef>
                <a:spcPts val="700"/>
              </a:spcBef>
              <a:buSzPct val="52999"/>
              <a:buBlip>
                <a:blip r:embed="rId3"/>
              </a:buBlip>
              <a:defRPr i="1" sz="34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evangelism, 1 The 1:8; </a:t>
            </a:r>
          </a:p>
          <a:p>
            <a:pPr lvl="2" marL="1505502" indent="-464102" algn="l">
              <a:spcBef>
                <a:spcPts val="700"/>
              </a:spcBef>
              <a:buSzPct val="52999"/>
              <a:buBlip>
                <a:blip r:embed="rId3"/>
              </a:buBlip>
              <a:defRPr i="1" sz="34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edification, 1 Cor. 14:26; </a:t>
            </a:r>
          </a:p>
          <a:p>
            <a:pPr lvl="2" marL="1505502" indent="-464102" algn="l">
              <a:spcBef>
                <a:spcPts val="700"/>
              </a:spcBef>
              <a:buSzPct val="52999"/>
              <a:buBlip>
                <a:blip r:embed="rId3"/>
              </a:buBlip>
              <a:defRPr i="1" sz="34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benevolence, 2 Cor. 8,9</a:t>
            </a:r>
          </a:p>
        </p:txBody>
      </p:sp>
      <p:sp>
        <p:nvSpPr>
          <p:cNvPr id="283" name="Philippians 2:3–4 (NKJV)…"/>
          <p:cNvSpPr txBox="1"/>
          <p:nvPr/>
        </p:nvSpPr>
        <p:spPr>
          <a:xfrm>
            <a:off x="484324" y="4278483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2:3–4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</a:t>
            </a:r>
            <a:r>
              <a:rPr i="1"/>
              <a:t>Let</a:t>
            </a:r>
            <a:r>
              <a:t> nothing </a:t>
            </a:r>
            <a:r>
              <a:rPr i="1"/>
              <a:t>be done</a:t>
            </a:r>
            <a:r>
              <a:t> through selfish ambition or conceit, but in lowliness of mind let each esteem others better than himself. </a:t>
            </a:r>
            <a:r>
              <a:rPr baseline="31999"/>
              <a:t>4</a:t>
            </a:r>
            <a:r>
              <a:t> Let each of you look out not only for his own interests, but also for the interests of others.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HE RESULT OF UNITY IN CHRIST"/>
          <p:cNvSpPr txBox="1"/>
          <p:nvPr/>
        </p:nvSpPr>
        <p:spPr>
          <a:xfrm>
            <a:off x="427913" y="1167464"/>
            <a:ext cx="12148974" cy="84037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RESULT</a:t>
            </a:r>
            <a:r>
              <a:t> OF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UNITY</a:t>
            </a:r>
            <a:r>
              <a:t> IN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CHRIST</a:t>
            </a:r>
          </a:p>
        </p:txBody>
      </p:sp>
      <p:sp>
        <p:nvSpPr>
          <p:cNvPr id="286" name="Rectangle"/>
          <p:cNvSpPr/>
          <p:nvPr/>
        </p:nvSpPr>
        <p:spPr>
          <a:xfrm>
            <a:off x="119094" y="2295218"/>
            <a:ext cx="4848234" cy="5999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52400" dist="130917" dir="5400000">
              <a:srgbClr val="000000">
                <a:alpha val="8125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87" name="Rectangle"/>
          <p:cNvSpPr/>
          <p:nvPr/>
        </p:nvSpPr>
        <p:spPr>
          <a:xfrm>
            <a:off x="7624369" y="3052483"/>
            <a:ext cx="5248603" cy="6595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41300" dist="98825" dir="5400000">
              <a:srgbClr val="000000">
                <a:alpha val="9793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88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89" name="Philippians 1:27 (NKJV)…"/>
          <p:cNvSpPr txBox="1"/>
          <p:nvPr/>
        </p:nvSpPr>
        <p:spPr>
          <a:xfrm>
            <a:off x="208908" y="2431817"/>
            <a:ext cx="4485294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Philippians 1:27 (NKJV)</a:t>
            </a:r>
          </a:p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  <p:sp>
        <p:nvSpPr>
          <p:cNvPr id="290" name="Philippians 2:2–4 (NKJV)…"/>
          <p:cNvSpPr txBox="1"/>
          <p:nvPr/>
        </p:nvSpPr>
        <p:spPr>
          <a:xfrm>
            <a:off x="7969687" y="3210029"/>
            <a:ext cx="4755926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Philippians 2:2–4 (NKJV)</a:t>
            </a:r>
          </a:p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2</a:t>
            </a:r>
            <a:r>
              <a:t> … being like-minded, having the same love, </a:t>
            </a:r>
            <a:r>
              <a:rPr i="1"/>
              <a:t>being</a:t>
            </a:r>
            <a:r>
              <a:t> of one accord, of one mind. </a:t>
            </a:r>
            <a:r>
              <a:rPr baseline="31999"/>
              <a:t>3</a:t>
            </a:r>
            <a:r>
              <a:t> </a:t>
            </a:r>
            <a:r>
              <a:rPr i="1"/>
              <a:t>Let</a:t>
            </a:r>
            <a:r>
              <a:t> nothing </a:t>
            </a:r>
            <a:r>
              <a:rPr i="1"/>
              <a:t>be done</a:t>
            </a:r>
            <a:r>
              <a:t> through selfish ambition or conceit, but in lowliness of mind let each esteem others better than himself. </a:t>
            </a:r>
            <a:r>
              <a:rPr baseline="31999"/>
              <a:t>4</a:t>
            </a:r>
            <a:r>
              <a:t> Let each of you look out not only for his own interests, but also for the interests of others.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4121" y="1674195"/>
            <a:ext cx="5486401" cy="178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1499240" y="7786928"/>
            <a:ext cx="5486401" cy="178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</p:spPr>
      </p:pic>
      <p:sp>
        <p:nvSpPr>
          <p:cNvPr id="293" name="In Christ There IS:…"/>
          <p:cNvSpPr/>
          <p:nvPr/>
        </p:nvSpPr>
        <p:spPr>
          <a:xfrm>
            <a:off x="4863015" y="3129065"/>
            <a:ext cx="2937860" cy="5119851"/>
          </a:xfrm>
          <a:prstGeom prst="roundRect">
            <a:avLst>
              <a:gd name="adj" fmla="val 650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52400" dist="126760" dir="125464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600"/>
              </a:spcBef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Christ There IS: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Consolation 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Comfort of love,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Fellowship of the Spirit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 Affection &amp; mercy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6" name="Does our daily life demonstrate God’s rule over our hearts?…"/>
          <p:cNvSpPr txBox="1"/>
          <p:nvPr/>
        </p:nvSpPr>
        <p:spPr>
          <a:xfrm>
            <a:off x="355281" y="2246011"/>
            <a:ext cx="7305432" cy="70612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Does our daily life demonstrate God’s rule over our hearts?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Is our view of one another truly molded after the reality of Who Jesus Christ is?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Could it be said of us that our actions and attitudes cause JOY in our Lord’s heart?</a:t>
            </a:r>
          </a:p>
        </p:txBody>
      </p:sp>
      <p:sp>
        <p:nvSpPr>
          <p:cNvPr id="297" name="“The Joyful Unity We Have In Christ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“The Joyful Unity We Have In Christ”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2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4433" y="6212922"/>
            <a:ext cx="13273666" cy="34828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sp>
        <p:nvSpPr>
          <p:cNvPr id="303" name="Philippians — Joy No Matter What"/>
          <p:cNvSpPr txBox="1"/>
          <p:nvPr/>
        </p:nvSpPr>
        <p:spPr>
          <a:xfrm>
            <a:off x="294946" y="283664"/>
            <a:ext cx="12414908" cy="85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51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—</a:t>
            </a:r>
            <a:r>
              <a:rPr>
                <a:solidFill>
                  <a:srgbClr val="78AAB3"/>
                </a:solidFill>
              </a:rPr>
              <a:t>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Joy No Matter What</a:t>
            </a:r>
          </a:p>
        </p:txBody>
      </p:sp>
      <p:sp>
        <p:nvSpPr>
          <p:cNvPr id="304" name="“The Joyful Unity We Have In Christ”"/>
          <p:cNvSpPr txBox="1"/>
          <p:nvPr/>
        </p:nvSpPr>
        <p:spPr>
          <a:xfrm>
            <a:off x="427913" y="121511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“The Joyful Unity We Have In Christ”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" name="Philippians…"/>
          <p:cNvSpPr txBox="1"/>
          <p:nvPr/>
        </p:nvSpPr>
        <p:spPr>
          <a:xfrm>
            <a:off x="1999022" y="293508"/>
            <a:ext cx="110007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116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</a:t>
            </a:r>
          </a:p>
          <a:p>
            <a:pPr>
              <a:defRPr sz="8800">
                <a:solidFill>
                  <a:srgbClr val="9CCED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Joy No Matter What</a:t>
            </a:r>
          </a:p>
        </p:txBody>
      </p:sp>
      <p:sp>
        <p:nvSpPr>
          <p:cNvPr id="206" name="Introduction To The Book of Philippians"/>
          <p:cNvSpPr txBox="1"/>
          <p:nvPr/>
        </p:nvSpPr>
        <p:spPr>
          <a:xfrm>
            <a:off x="4172382" y="3285575"/>
            <a:ext cx="7112497" cy="62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9389" dir="5400000">
              <a:srgbClr val="000000">
                <a:alpha val="9883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Introduction To The Book of Philippians</a:t>
            </a:r>
          </a:p>
        </p:txBody>
      </p:sp>
      <p:sp>
        <p:nvSpPr>
          <p:cNvPr id="207" name="Those IN CHRIST can HAVE TRUE JOY &amp; PEACE:…"/>
          <p:cNvSpPr txBox="1"/>
          <p:nvPr/>
        </p:nvSpPr>
        <p:spPr>
          <a:xfrm>
            <a:off x="2994410" y="4090913"/>
            <a:ext cx="9707490" cy="546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Those IN CHRIST can HAVE TRUE JOY &amp; PEACE: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past - (our sins or what others have done to us)</a:t>
            </a: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circumstances - (Our physical or material condition or how others are mistreating 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salm 25:8–15 (NKJV)…"/>
          <p:cNvSpPr txBox="1"/>
          <p:nvPr/>
        </p:nvSpPr>
        <p:spPr>
          <a:xfrm>
            <a:off x="357297" y="394293"/>
            <a:ext cx="12290206" cy="9055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0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25:8–15 (NKJV)</a:t>
            </a:r>
          </a:p>
          <a:p>
            <a:pPr defTabSz="457200">
              <a:spcBef>
                <a:spcPts val="80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Good and upright </a:t>
            </a:r>
            <a:r>
              <a:rPr i="1"/>
              <a:t>is</a:t>
            </a:r>
            <a:r>
              <a:t> the Lord; Therefore He teaches sinners in the way. </a:t>
            </a:r>
            <a:r>
              <a:rPr baseline="31999"/>
              <a:t>9</a:t>
            </a:r>
            <a:r>
              <a:t> The humble He guides in justice, And the humble He teaches His way. </a:t>
            </a:r>
            <a:r>
              <a:rPr baseline="31999"/>
              <a:t>10</a:t>
            </a:r>
            <a:r>
              <a:t> All the paths of the Lord </a:t>
            </a:r>
            <a:r>
              <a:rPr i="1"/>
              <a:t>are</a:t>
            </a:r>
            <a:r>
              <a:t> mercy and truth, To such as keep His covenant and His testimonies. </a:t>
            </a:r>
            <a:r>
              <a:rPr baseline="31999"/>
              <a:t>11</a:t>
            </a:r>
            <a:r>
              <a:t> For Your name’s sake, O Lord, Pardon my iniquity, for it </a:t>
            </a:r>
            <a:r>
              <a:rPr i="1"/>
              <a:t>is</a:t>
            </a:r>
            <a:r>
              <a:t> great.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salm 25:8–15 (NKJV)…"/>
          <p:cNvSpPr txBox="1"/>
          <p:nvPr/>
        </p:nvSpPr>
        <p:spPr>
          <a:xfrm>
            <a:off x="357297" y="394293"/>
            <a:ext cx="12290206" cy="871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0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25:8–15 (NKJV)</a:t>
            </a:r>
          </a:p>
          <a:p>
            <a:pPr defTabSz="457200">
              <a:spcBef>
                <a:spcPts val="8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Who </a:t>
            </a:r>
            <a:r>
              <a:rPr i="1"/>
              <a:t>is</a:t>
            </a:r>
            <a:r>
              <a:t> the man that fears the Lord? Him shall He teach in the way He chooses. </a:t>
            </a:r>
            <a:r>
              <a:rPr baseline="31999"/>
              <a:t>13</a:t>
            </a:r>
            <a:r>
              <a:t> He himself shall dwell in prosperity, And his descendants shall inherit the earth. </a:t>
            </a:r>
            <a:r>
              <a:rPr baseline="31999"/>
              <a:t>14</a:t>
            </a:r>
            <a:r>
              <a:t> The secret of the Lord </a:t>
            </a:r>
            <a:r>
              <a:rPr i="1"/>
              <a:t>is</a:t>
            </a:r>
            <a:r>
              <a:t> with those who fear Him, And He will show them His covenant. </a:t>
            </a:r>
            <a:r>
              <a:rPr baseline="31999"/>
              <a:t>15</a:t>
            </a:r>
            <a:r>
              <a:t> My eyes </a:t>
            </a:r>
            <a:r>
              <a:rPr i="1"/>
              <a:t>are</a:t>
            </a:r>
            <a:r>
              <a:t> ever toward the Lord, For He shall pluck my feet out of the net.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“The Joyful Unity We Have In Christ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“The Joyful Unity We Have In Christ”</a:t>
            </a:r>
          </a:p>
        </p:txBody>
      </p:sp>
      <p:sp>
        <p:nvSpPr>
          <p:cNvPr id="211" name="In 1:27 Paul had written about living the Christian life in harmony with the message on which it is based.…"/>
          <p:cNvSpPr txBox="1"/>
          <p:nvPr/>
        </p:nvSpPr>
        <p:spPr>
          <a:xfrm>
            <a:off x="467727" y="2033517"/>
            <a:ext cx="5718610" cy="72517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3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In 1:27 Paul had written about living the Christian life in harmony with the message on which it is based. 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3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He follows that with a call to show forth spiritual unity.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hilippians 2:1–5 (NKJV)…"/>
          <p:cNvSpPr txBox="1"/>
          <p:nvPr/>
        </p:nvSpPr>
        <p:spPr>
          <a:xfrm>
            <a:off x="357297" y="394293"/>
            <a:ext cx="12290206" cy="9156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2:1–5 (NKJV)</a:t>
            </a:r>
          </a:p>
          <a:p>
            <a:pPr defTabSz="457200">
              <a:spcBef>
                <a:spcPts val="800"/>
              </a:spcBef>
              <a:def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Therefore if </a:t>
            </a:r>
            <a:r>
              <a:rPr i="1"/>
              <a:t>there is</a:t>
            </a:r>
            <a:r>
              <a:t> any consolation in Christ, if any comfort of love, if any fellowship of the Spirit, if any affection and mercy, </a:t>
            </a:r>
            <a:r>
              <a:rPr baseline="31999"/>
              <a:t>2</a:t>
            </a:r>
            <a:r>
              <a:t> fulfill my joy by being like-minded, having the same love, </a:t>
            </a:r>
            <a:r>
              <a:rPr i="1"/>
              <a:t>being</a:t>
            </a:r>
            <a:r>
              <a:t> of one accord, of one mind. </a:t>
            </a:r>
            <a:r>
              <a:rPr baseline="31999"/>
              <a:t>3</a:t>
            </a:r>
            <a:r>
              <a:t> </a:t>
            </a:r>
            <a:r>
              <a:rPr i="1"/>
              <a:t>Let</a:t>
            </a:r>
            <a:r>
              <a:t> nothing </a:t>
            </a:r>
            <a:r>
              <a:rPr i="1"/>
              <a:t>be done</a:t>
            </a:r>
            <a:r>
              <a:t> through selfish ambition or conceit, but in lowliness of mind let each esteem others better than himself. </a:t>
            </a:r>
            <a:r>
              <a:rPr baseline="31999"/>
              <a:t>4</a:t>
            </a:r>
            <a:r>
              <a:t> Let each of you look out not only for his own interests, but also for the interests of others. </a:t>
            </a:r>
            <a:r>
              <a:rPr baseline="31999"/>
              <a:t>5</a:t>
            </a:r>
            <a:r>
              <a:t> Let this mind be in you which was also in Christ Jesus,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16" name="WHAT WE HAVE “IN CHRIST”"/>
          <p:cNvSpPr txBox="1"/>
          <p:nvPr/>
        </p:nvSpPr>
        <p:spPr>
          <a:xfrm>
            <a:off x="427913" y="1103790"/>
            <a:ext cx="12148974" cy="967719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8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WHAT WE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HAVE</a:t>
            </a:r>
            <a:r>
              <a:t> “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IN CHRIST</a:t>
            </a:r>
            <a:r>
              <a:t>”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he unity pleaded for in 1:27 (conduct, standing fast in one spirit; with one mind, striving for the faith …) is possible because of the reality of the four qualities mentioned in 2:1 —…"/>
          <p:cNvSpPr txBox="1"/>
          <p:nvPr/>
        </p:nvSpPr>
        <p:spPr>
          <a:xfrm>
            <a:off x="7260288" y="2471925"/>
            <a:ext cx="5586342" cy="719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unity pleaded for in 1:27 (</a:t>
            </a:r>
            <a:r>
              <a:rPr i="1" sz="3100">
                <a:latin typeface="Gill Sans"/>
                <a:ea typeface="Gill Sans"/>
                <a:cs typeface="Gill Sans"/>
                <a:sym typeface="Gill Sans"/>
              </a:rPr>
              <a:t>conduct, standing fast in one </a:t>
            </a:r>
            <a:r>
              <a:rPr b="1" i="1" sz="3100">
                <a:latin typeface="Gill Sans"/>
                <a:ea typeface="Gill Sans"/>
                <a:cs typeface="Gill Sans"/>
                <a:sym typeface="Gill Sans"/>
              </a:rPr>
              <a:t>spirit</a:t>
            </a:r>
            <a:r>
              <a:rPr i="1" sz="3100">
                <a:latin typeface="Gill Sans"/>
                <a:ea typeface="Gill Sans"/>
                <a:cs typeface="Gill Sans"/>
                <a:sym typeface="Gill Sans"/>
              </a:rPr>
              <a:t>; with one </a:t>
            </a:r>
            <a:r>
              <a:rPr b="1" i="1" sz="3100">
                <a:latin typeface="Gill Sans"/>
                <a:ea typeface="Gill Sans"/>
                <a:cs typeface="Gill Sans"/>
                <a:sym typeface="Gill Sans"/>
              </a:rPr>
              <a:t>mind</a:t>
            </a:r>
            <a:r>
              <a:rPr i="1" sz="3100">
                <a:latin typeface="Gill Sans"/>
                <a:ea typeface="Gill Sans"/>
                <a:cs typeface="Gill Sans"/>
                <a:sym typeface="Gill Sans"/>
              </a:rPr>
              <a:t>, striving for the </a:t>
            </a:r>
            <a:r>
              <a:rPr b="1" i="1" sz="3100">
                <a:latin typeface="Gill Sans"/>
                <a:ea typeface="Gill Sans"/>
                <a:cs typeface="Gill Sans"/>
                <a:sym typeface="Gill Sans"/>
              </a:rPr>
              <a:t>faith</a:t>
            </a:r>
            <a:r>
              <a:rPr i="1" sz="3100">
                <a:latin typeface="Gill Sans"/>
                <a:ea typeface="Gill Sans"/>
                <a:cs typeface="Gill Sans"/>
                <a:sym typeface="Gill Sans"/>
              </a:rPr>
              <a:t> …</a:t>
            </a:r>
            <a:r>
              <a:t>) is possible because of the reality of the four qualities mentioned in 2:1 —  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“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if</a:t>
            </a:r>
            <a:r>
              <a:t>” clauses, being translations of first-class conditions in Greek, speak of certainties. So in this passage “if” may be translated “since.” — Mat 6:30; 12:27; etc.</a:t>
            </a:r>
          </a:p>
        </p:txBody>
      </p:sp>
      <p:sp>
        <p:nvSpPr>
          <p:cNvPr id="219" name="Philippians 2:1 (NKJV)…"/>
          <p:cNvSpPr txBox="1"/>
          <p:nvPr/>
        </p:nvSpPr>
        <p:spPr>
          <a:xfrm>
            <a:off x="484324" y="5894895"/>
            <a:ext cx="6476879" cy="330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Therefore if </a:t>
            </a:r>
            <a:r>
              <a:rPr i="1"/>
              <a:t>there is</a:t>
            </a:r>
            <a:r>
              <a:t> any consolation in Christ, if any comfort of love, if any fellowship of the Spirit, if any affection and mercy,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22" name="WHAT WE HAVE “IN CHRIST”"/>
          <p:cNvSpPr txBox="1"/>
          <p:nvPr/>
        </p:nvSpPr>
        <p:spPr>
          <a:xfrm>
            <a:off x="427913" y="1103790"/>
            <a:ext cx="12148974" cy="967719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8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WHAT WE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HAVE</a:t>
            </a:r>
            <a:r>
              <a:t> “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IN CHRIST</a:t>
            </a:r>
            <a:r>
              <a:t>”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Encouragement &amp; comfort from being united with Christ through His love:…"/>
          <p:cNvSpPr txBox="1"/>
          <p:nvPr/>
        </p:nvSpPr>
        <p:spPr>
          <a:xfrm>
            <a:off x="7260288" y="2359479"/>
            <a:ext cx="5393844" cy="712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Encouragement &amp; comfort from being united with Christ through His love: 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In "every good word and work” — 2Th 2:16-17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Abounds even in tribulation - 2 Co 1:3-5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Fellowship with the Spirit 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i="1" sz="3200">
                <a:solidFill>
                  <a:srgbClr val="535353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by the Spirit have we all been baptized into one body, … made to drink of the one Spirit - 1Co 12:13; cf. Jn 6:62-64; 2Co 13:14</a:t>
            </a:r>
          </a:p>
        </p:txBody>
      </p:sp>
      <p:sp>
        <p:nvSpPr>
          <p:cNvPr id="225" name="Philippians 2:1 (NKJV)…"/>
          <p:cNvSpPr txBox="1"/>
          <p:nvPr/>
        </p:nvSpPr>
        <p:spPr>
          <a:xfrm>
            <a:off x="484324" y="5894895"/>
            <a:ext cx="6476879" cy="330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Therefore if </a:t>
            </a:r>
            <a:r>
              <a:rPr i="1"/>
              <a:t>there is</a:t>
            </a:r>
            <a:r>
              <a:t> any consolation in Christ, if any comfort of love, if any fellowship of the Spirit, if any affection and mercy,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28" name="WHAT WE HAVE “IN CHRIST”"/>
          <p:cNvSpPr txBox="1"/>
          <p:nvPr/>
        </p:nvSpPr>
        <p:spPr>
          <a:xfrm>
            <a:off x="427913" y="1103790"/>
            <a:ext cx="12148974" cy="967719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8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WHAT WE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HAVE</a:t>
            </a:r>
            <a:r>
              <a:t> “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IN CHRIST</a:t>
            </a:r>
            <a:r>
              <a:t>”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nderness &amp; compassion…"/>
          <p:cNvSpPr txBox="1"/>
          <p:nvPr/>
        </p:nvSpPr>
        <p:spPr>
          <a:xfrm>
            <a:off x="7260288" y="2359479"/>
            <a:ext cx="5393844" cy="728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Tenderness &amp; compassion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“If any bowels (tender emotions) and mercies (compassions),” the adjuncts of “fellowship of the Spirit.” — </a:t>
            </a:r>
            <a:r>
              <a:rPr sz="2600"/>
              <a:t>Jamieson, R., Fausset, A. R., &amp; Brown, D. (1997)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Tenderness &amp; compassion naturally flows from Christ’s love, and is generated by mutual communion of the same Spirit. - cf. Col. 3:12-15</a:t>
            </a:r>
          </a:p>
        </p:txBody>
      </p:sp>
      <p:sp>
        <p:nvSpPr>
          <p:cNvPr id="231" name="Philippians 2:1 (NKJV)…"/>
          <p:cNvSpPr txBox="1"/>
          <p:nvPr/>
        </p:nvSpPr>
        <p:spPr>
          <a:xfrm>
            <a:off x="484324" y="5894895"/>
            <a:ext cx="6476879" cy="330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Therefore if </a:t>
            </a:r>
            <a:r>
              <a:rPr i="1"/>
              <a:t>there is</a:t>
            </a:r>
            <a:r>
              <a:t> any consolation in Christ, if any comfort of love, if any fellowship of the Spirit, if any affection and mercy,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119094" y="2295218"/>
            <a:ext cx="4848234" cy="5999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52400" dist="130917" dir="5400000">
              <a:srgbClr val="000000">
                <a:alpha val="81255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34" name="Rectangle"/>
          <p:cNvSpPr/>
          <p:nvPr/>
        </p:nvSpPr>
        <p:spPr>
          <a:xfrm>
            <a:off x="7624369" y="3052483"/>
            <a:ext cx="5248603" cy="6595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41300" dist="98825" dir="5400000">
              <a:srgbClr val="000000">
                <a:alpha val="9793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35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36" name="WHAT WE HAVE “IN CHRIST”"/>
          <p:cNvSpPr txBox="1"/>
          <p:nvPr/>
        </p:nvSpPr>
        <p:spPr>
          <a:xfrm>
            <a:off x="427913" y="1103790"/>
            <a:ext cx="12148974" cy="967719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8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WHAT WE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HAVE</a:t>
            </a:r>
            <a:r>
              <a:t> “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IN CHRIST</a:t>
            </a:r>
            <a:r>
              <a:t>”</a:t>
            </a:r>
          </a:p>
        </p:txBody>
      </p:sp>
      <p:sp>
        <p:nvSpPr>
          <p:cNvPr id="237" name="Philippians 1:27 (NKJV)…"/>
          <p:cNvSpPr txBox="1"/>
          <p:nvPr/>
        </p:nvSpPr>
        <p:spPr>
          <a:xfrm>
            <a:off x="208908" y="2431817"/>
            <a:ext cx="4485294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Philippians 1:27 (NKJV)</a:t>
            </a:r>
          </a:p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  <p:sp>
        <p:nvSpPr>
          <p:cNvPr id="238" name="Philippians 2:2–4 (NKJV)…"/>
          <p:cNvSpPr txBox="1"/>
          <p:nvPr/>
        </p:nvSpPr>
        <p:spPr>
          <a:xfrm>
            <a:off x="7969687" y="3210029"/>
            <a:ext cx="4755926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Philippians 2:2–4 (NKJV)</a:t>
            </a:r>
          </a:p>
          <a:p>
            <a:pPr defTabSz="457200">
              <a:defRPr sz="3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2</a:t>
            </a:r>
            <a:r>
              <a:t> … being like-minded, having the same love, </a:t>
            </a:r>
            <a:r>
              <a:rPr i="1"/>
              <a:t>being</a:t>
            </a:r>
            <a:r>
              <a:t> of one accord, of one mind. </a:t>
            </a:r>
            <a:r>
              <a:rPr baseline="31999"/>
              <a:t>3</a:t>
            </a:r>
            <a:r>
              <a:t> </a:t>
            </a:r>
            <a:r>
              <a:rPr i="1"/>
              <a:t>Let</a:t>
            </a:r>
            <a:r>
              <a:t> nothing </a:t>
            </a:r>
            <a:r>
              <a:rPr i="1"/>
              <a:t>be done</a:t>
            </a:r>
            <a:r>
              <a:t> through selfish ambition or conceit, but in lowliness of mind let each esteem others better than himself. </a:t>
            </a:r>
            <a:r>
              <a:rPr baseline="31999"/>
              <a:t>4</a:t>
            </a:r>
            <a:r>
              <a:t> Let each of you look out not only for his own interests, but also for the interests of others.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4121" y="1674195"/>
            <a:ext cx="5486401" cy="178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1499240" y="7786928"/>
            <a:ext cx="5486401" cy="178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</p:spPr>
      </p:pic>
      <p:sp>
        <p:nvSpPr>
          <p:cNvPr id="241" name="In Christ There IS:…"/>
          <p:cNvSpPr/>
          <p:nvPr/>
        </p:nvSpPr>
        <p:spPr>
          <a:xfrm>
            <a:off x="4863015" y="3129065"/>
            <a:ext cx="2937859" cy="5119851"/>
          </a:xfrm>
          <a:prstGeom prst="roundRect">
            <a:avLst>
              <a:gd name="adj" fmla="val 650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52400" dist="126760" dir="125464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600"/>
              </a:spcBef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Christ There IS: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Consolation 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Comfort of love,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Fellowship of the Spirit</a:t>
            </a:r>
          </a:p>
          <a:p>
            <a:pPr defTabSz="457200">
              <a:spcBef>
                <a:spcPts val="600"/>
              </a:spcBef>
              <a:defRPr sz="3200">
                <a:solidFill>
                  <a:srgbClr val="FFFFFF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 Affection &amp; mercy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“The Joyful Unity We Have In Christ”"/>
          <p:cNvSpPr txBox="1"/>
          <p:nvPr/>
        </p:nvSpPr>
        <p:spPr>
          <a:xfrm>
            <a:off x="1723333" y="162829"/>
            <a:ext cx="95581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“The Joyful Unity We Have In Christ”</a:t>
            </a:r>
          </a:p>
        </p:txBody>
      </p:sp>
      <p:sp>
        <p:nvSpPr>
          <p:cNvPr id="244" name="The Exhortation: fulfill my joy by …"/>
          <p:cNvSpPr txBox="1"/>
          <p:nvPr/>
        </p:nvSpPr>
        <p:spPr>
          <a:xfrm>
            <a:off x="427913" y="1174899"/>
            <a:ext cx="12148974" cy="825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5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Exhortation: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fulfill my joy by …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&quot;BEING LIKE-MINDED”...…"/>
          <p:cNvSpPr txBox="1"/>
          <p:nvPr/>
        </p:nvSpPr>
        <p:spPr>
          <a:xfrm>
            <a:off x="7260288" y="2359479"/>
            <a:ext cx="5393844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"BEING LIKE-MINDED”...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Which means to "think the same thing” — 1 Cor. 1:10; Jn 17:20-22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we are disciples of the same Jesus, following the same Spirit, (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drinking from the same source, adhering to the same standard, following the same map</a:t>
            </a:r>
            <a:r>
              <a:t>) — Rom. 12; 1 Cor. 12; Eph. 4:1-6</a:t>
            </a:r>
          </a:p>
        </p:txBody>
      </p:sp>
      <p:sp>
        <p:nvSpPr>
          <p:cNvPr id="247" name="Philippians 2:2 (NKJV)…"/>
          <p:cNvSpPr txBox="1"/>
          <p:nvPr/>
        </p:nvSpPr>
        <p:spPr>
          <a:xfrm>
            <a:off x="484324" y="5894895"/>
            <a:ext cx="6476879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</a:t>
            </a:r>
            <a:r>
              <a:t> fulfill my joy by being like-minded, having the same love, </a:t>
            </a:r>
            <a:r>
              <a:rPr i="1"/>
              <a:t>being</a:t>
            </a:r>
            <a:r>
              <a:t> of one accord, of one mind.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6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