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9" name="Shape 199"/>
          <p:cNvSpPr/>
          <p:nvPr>
            <p:ph type="sldImg"/>
          </p:nvPr>
        </p:nvSpPr>
        <p:spPr>
          <a:xfrm>
            <a:off x="1143000" y="685800"/>
            <a:ext cx="4572000" cy="3429000"/>
          </a:xfrm>
          <a:prstGeom prst="rect">
            <a:avLst/>
          </a:prstGeom>
        </p:spPr>
        <p:txBody>
          <a:bodyPr/>
          <a:lstStyle/>
          <a:p>
            <a:pPr/>
          </a:p>
        </p:txBody>
      </p:sp>
      <p:sp>
        <p:nvSpPr>
          <p:cNvPr id="200" name="Shape 2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B5"/>
            </a:gs>
            <a:gs pos="100000">
              <a:srgbClr val="FFFFDA"/>
            </a:gs>
          </a:gsLst>
          <a:path path="circle">
            <a:fillToRect l="50000" t="50000" r="50000" b="50000"/>
          </a:path>
        </a:gra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4" name="Brown_Leather_Texture_by_MaxDaten.tiff" descr="Brown_Leather_Texture_by_MaxDaten.tiff"/>
          <p:cNvPicPr>
            <a:picLocks noChangeAspect="0"/>
          </p:cNvPicPr>
          <p:nvPr/>
        </p:nvPicPr>
        <p:blipFill>
          <a:blip r:embed="rId3">
            <a:extLst/>
          </a:blip>
          <a:stretch>
            <a:fillRect/>
          </a:stretch>
        </p:blipFill>
        <p:spPr>
          <a:xfrm>
            <a:off x="-5647" y="10514"/>
            <a:ext cx="13030201" cy="9766301"/>
          </a:xfrm>
          <a:prstGeom prst="rect">
            <a:avLst/>
          </a:prstGeom>
          <a:ln w="12700">
            <a:miter lim="400000"/>
          </a:ln>
        </p:spPr>
      </p:pic>
      <p:sp>
        <p:nvSpPr>
          <p:cNvPr id="125" name="Title Text"/>
          <p:cNvSpPr txBox="1"/>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26"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5"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36"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7"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8"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9"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7"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8"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9"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70"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77"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3"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2.tif"/><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5.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png"/><Relationship Id="rId7"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3.png"/><Relationship Id="rId4" Type="http://schemas.openxmlformats.org/officeDocument/2006/relationships/image" Target="../media/image1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5.png"/><Relationship Id="rId4" Type="http://schemas.openxmlformats.org/officeDocument/2006/relationships/image" Target="../media/image1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4.tif"/><Relationship Id="rId4"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5.png"/><Relationship Id="rId4" Type="http://schemas.openxmlformats.org/officeDocument/2006/relationships/image" Target="../media/image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5.png"/><Relationship Id="rId4" Type="http://schemas.openxmlformats.org/officeDocument/2006/relationships/image" Target="../media/image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5.png"/><Relationship Id="rId4" Type="http://schemas.openxmlformats.org/officeDocument/2006/relationships/image" Target="../media/image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5.png"/><Relationship Id="rId4" Type="http://schemas.openxmlformats.org/officeDocument/2006/relationships/image" Target="../media/image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4.tif"/><Relationship Id="rId4" Type="http://schemas.openxmlformats.org/officeDocument/2006/relationships/image" Target="../media/image7.png"/><Relationship Id="rId5" Type="http://schemas.openxmlformats.org/officeDocument/2006/relationships/hyperlink" Target="http://" TargetMode="External"/><Relationship Id="rId6" Type="http://schemas.openxmlformats.org/officeDocument/2006/relationships/hyperlink" Target="http://w65stchurchofchrist.org/coc/sermons/"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 descr="Image"/>
          <p:cNvPicPr>
            <a:picLocks noChangeAspect="0"/>
          </p:cNvPicPr>
          <p:nvPr/>
        </p:nvPicPr>
        <p:blipFill>
          <a:blip r:embed="rId2">
            <a:extLst/>
          </a:blip>
          <a:srcRect l="0" t="0" r="0" b="94097"/>
          <a:stretch>
            <a:fillRect/>
          </a:stretch>
        </p:blipFill>
        <p:spPr>
          <a:xfrm>
            <a:off x="-1" y="34518"/>
            <a:ext cx="13004801" cy="249965"/>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03" name="Image" descr="Image"/>
          <p:cNvPicPr>
            <a:picLocks noChangeAspect="0"/>
          </p:cNvPicPr>
          <p:nvPr/>
        </p:nvPicPr>
        <p:blipFill>
          <a:blip r:embed="rId2">
            <a:extLst/>
          </a:blip>
          <a:srcRect l="0" t="36312" r="0" b="36312"/>
          <a:stretch>
            <a:fillRect/>
          </a:stretch>
        </p:blipFill>
        <p:spPr>
          <a:xfrm>
            <a:off x="-1" y="9102382"/>
            <a:ext cx="13004801" cy="640398"/>
          </a:xfrm>
          <a:prstGeom prst="rect">
            <a:avLst/>
          </a:prstGeom>
          <a:ln w="12700">
            <a:miter lim="400000"/>
          </a:ln>
          <a:effectLst>
            <a:outerShdw sx="100000" sy="100000" kx="0" ky="0" algn="b" rotWithShape="0" blurRad="152400" dist="92376" dir="15985748">
              <a:srgbClr val="000000">
                <a:alpha val="99822"/>
              </a:srgbClr>
            </a:outerShdw>
          </a:effectLst>
        </p:spPr>
      </p:pic>
      <p:pic>
        <p:nvPicPr>
          <p:cNvPr id="204" name="Image" descr="Image"/>
          <p:cNvPicPr>
            <a:picLocks noChangeAspect="0"/>
          </p:cNvPicPr>
          <p:nvPr/>
        </p:nvPicPr>
        <p:blipFill>
          <a:blip r:embed="rId2">
            <a:extLst/>
          </a:blip>
          <a:srcRect l="0" t="0" r="0" b="94097"/>
          <a:stretch>
            <a:fillRect/>
          </a:stretch>
        </p:blipFill>
        <p:spPr>
          <a:xfrm>
            <a:off x="0" y="1931842"/>
            <a:ext cx="13004801" cy="249965"/>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05" name="Image" descr="Image"/>
          <p:cNvPicPr>
            <a:picLocks noChangeAspect="0"/>
          </p:cNvPicPr>
          <p:nvPr/>
        </p:nvPicPr>
        <p:blipFill>
          <a:blip r:embed="rId3">
            <a:extLst/>
          </a:blip>
          <a:stretch>
            <a:fillRect/>
          </a:stretch>
        </p:blipFill>
        <p:spPr>
          <a:xfrm>
            <a:off x="2974106" y="526943"/>
            <a:ext cx="6877857" cy="1281938"/>
          </a:xfrm>
          <a:prstGeom prst="rect">
            <a:avLst/>
          </a:prstGeom>
          <a:ln w="12700">
            <a:miter lim="400000"/>
          </a:ln>
          <a:effectLst>
            <a:outerShdw sx="100000" sy="100000" kx="0" ky="0" algn="b" rotWithShape="0" blurRad="50800" dist="25400" dir="5400000">
              <a:srgbClr val="000000">
                <a:alpha val="50000"/>
              </a:srgbClr>
            </a:outerShdw>
          </a:effectLst>
        </p:spPr>
      </p:pic>
      <p:pic>
        <p:nvPicPr>
          <p:cNvPr id="206" name="Image" descr="Image"/>
          <p:cNvPicPr>
            <a:picLocks noChangeAspect="0"/>
          </p:cNvPicPr>
          <p:nvPr/>
        </p:nvPicPr>
        <p:blipFill>
          <a:blip r:embed="rId4">
            <a:extLst/>
          </a:blip>
          <a:stretch>
            <a:fillRect/>
          </a:stretch>
        </p:blipFill>
        <p:spPr>
          <a:xfrm>
            <a:off x="242193" y="3928123"/>
            <a:ext cx="12520414" cy="1762608"/>
          </a:xfrm>
          <a:prstGeom prst="rect">
            <a:avLst/>
          </a:prstGeom>
          <a:ln w="12700">
            <a:miter lim="400000"/>
          </a:ln>
          <a:effectLst>
            <a:outerShdw sx="100000" sy="100000" kx="0" ky="0" algn="b" rotWithShape="0" blurRad="139700" dist="90169" dir="5400000">
              <a:srgbClr val="000000">
                <a:alpha val="97093"/>
              </a:srgbClr>
            </a:outerShdw>
          </a:effectLst>
        </p:spPr>
      </p:pic>
      <p:sp>
        <p:nvSpPr>
          <p:cNvPr id="207" name="Facing The"/>
          <p:cNvSpPr txBox="1"/>
          <p:nvPr/>
        </p:nvSpPr>
        <p:spPr>
          <a:xfrm>
            <a:off x="2792153" y="2172818"/>
            <a:ext cx="7241762" cy="1698490"/>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0600">
                <a:solidFill>
                  <a:srgbClr val="808785"/>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208" name="Image" descr="Image"/>
          <p:cNvPicPr>
            <a:picLocks noChangeAspect="1"/>
          </p:cNvPicPr>
          <p:nvPr/>
        </p:nvPicPr>
        <p:blipFill>
          <a:blip r:embed="rId5">
            <a:extLst/>
          </a:blip>
          <a:srcRect l="750" t="750" r="752" b="752"/>
          <a:stretch>
            <a:fillRect/>
          </a:stretch>
        </p:blipFill>
        <p:spPr>
          <a:xfrm>
            <a:off x="11139596" y="288779"/>
            <a:ext cx="1768079" cy="1768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10642" y="0"/>
                  <a:pt x="10157" y="468"/>
                  <a:pt x="5314" y="5314"/>
                </a:cubicBezTo>
                <a:cubicBezTo>
                  <a:pt x="505" y="10126"/>
                  <a:pt x="0" y="10645"/>
                  <a:pt x="0" y="10802"/>
                </a:cubicBezTo>
                <a:cubicBezTo>
                  <a:pt x="0" y="10960"/>
                  <a:pt x="500" y="11482"/>
                  <a:pt x="5309" y="16291"/>
                </a:cubicBezTo>
                <a:cubicBezTo>
                  <a:pt x="10170" y="21151"/>
                  <a:pt x="10640" y="21600"/>
                  <a:pt x="10802" y="21600"/>
                </a:cubicBezTo>
                <a:cubicBezTo>
                  <a:pt x="10965" y="21600"/>
                  <a:pt x="11430" y="21151"/>
                  <a:pt x="16291" y="16291"/>
                </a:cubicBezTo>
                <a:cubicBezTo>
                  <a:pt x="21155" y="11427"/>
                  <a:pt x="21600" y="10965"/>
                  <a:pt x="21600" y="10802"/>
                </a:cubicBezTo>
                <a:cubicBezTo>
                  <a:pt x="21600" y="10639"/>
                  <a:pt x="21155" y="10173"/>
                  <a:pt x="16291" y="5309"/>
                </a:cubicBezTo>
                <a:cubicBezTo>
                  <a:pt x="11449" y="468"/>
                  <a:pt x="10963" y="0"/>
                  <a:pt x="10802"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09" name="PRIDE / SELFISHNESS"/>
          <p:cNvSpPr/>
          <p:nvPr/>
        </p:nvSpPr>
        <p:spPr>
          <a:xfrm>
            <a:off x="2809367" y="7136633"/>
            <a:ext cx="2305234" cy="1600201"/>
          </a:xfrm>
          <a:prstGeom prst="roundRect">
            <a:avLst>
              <a:gd name="adj" fmla="val 21358"/>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210" name="ERROR / DIVISION"/>
          <p:cNvSpPr/>
          <p:nvPr/>
        </p:nvSpPr>
        <p:spPr>
          <a:xfrm>
            <a:off x="5260417" y="7136633"/>
            <a:ext cx="2305235" cy="1600201"/>
          </a:xfrm>
          <a:prstGeom prst="roundRect">
            <a:avLst>
              <a:gd name="adj" fmla="val 21358"/>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211" name="APATHY / COMPROMISE"/>
          <p:cNvSpPr/>
          <p:nvPr/>
        </p:nvSpPr>
        <p:spPr>
          <a:xfrm>
            <a:off x="10162519" y="7136633"/>
            <a:ext cx="2305234" cy="1600201"/>
          </a:xfrm>
          <a:prstGeom prst="roundRect">
            <a:avLst>
              <a:gd name="adj" fmla="val 21358"/>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300"/>
              <a:t>COMPROMISE</a:t>
            </a:r>
          </a:p>
        </p:txBody>
      </p:sp>
      <p:sp>
        <p:nvSpPr>
          <p:cNvPr id="212" name="THE WORLD"/>
          <p:cNvSpPr/>
          <p:nvPr/>
        </p:nvSpPr>
        <p:spPr>
          <a:xfrm>
            <a:off x="358316" y="7136633"/>
            <a:ext cx="2305235" cy="1600201"/>
          </a:xfrm>
          <a:prstGeom prst="roundRect">
            <a:avLst>
              <a:gd name="adj" fmla="val 21358"/>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213" name="STUFF / MATERIALISM"/>
          <p:cNvSpPr/>
          <p:nvPr/>
        </p:nvSpPr>
        <p:spPr>
          <a:xfrm>
            <a:off x="7711468" y="7136633"/>
            <a:ext cx="2305235" cy="1600201"/>
          </a:xfrm>
          <a:prstGeom prst="roundRect">
            <a:avLst>
              <a:gd name="adj" fmla="val 21358"/>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pic>
        <p:nvPicPr>
          <p:cNvPr id="214" name="Image" descr="Image"/>
          <p:cNvPicPr>
            <a:picLocks noChangeAspect="1"/>
          </p:cNvPicPr>
          <p:nvPr/>
        </p:nvPicPr>
        <p:blipFill>
          <a:blip r:embed="rId5">
            <a:extLst/>
          </a:blip>
          <a:srcRect l="750" t="750" r="752" b="752"/>
          <a:stretch>
            <a:fillRect/>
          </a:stretch>
        </p:blipFill>
        <p:spPr>
          <a:xfrm>
            <a:off x="97125" y="288779"/>
            <a:ext cx="1768079" cy="1768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10642" y="0"/>
                  <a:pt x="10157" y="468"/>
                  <a:pt x="5314" y="5314"/>
                </a:cubicBezTo>
                <a:cubicBezTo>
                  <a:pt x="505" y="10126"/>
                  <a:pt x="0" y="10645"/>
                  <a:pt x="0" y="10802"/>
                </a:cubicBezTo>
                <a:cubicBezTo>
                  <a:pt x="0" y="10960"/>
                  <a:pt x="500" y="11482"/>
                  <a:pt x="5309" y="16291"/>
                </a:cubicBezTo>
                <a:cubicBezTo>
                  <a:pt x="10170" y="21151"/>
                  <a:pt x="10640" y="21600"/>
                  <a:pt x="10802" y="21600"/>
                </a:cubicBezTo>
                <a:cubicBezTo>
                  <a:pt x="10965" y="21600"/>
                  <a:pt x="11430" y="21151"/>
                  <a:pt x="16291" y="16291"/>
                </a:cubicBezTo>
                <a:cubicBezTo>
                  <a:pt x="21155" y="11427"/>
                  <a:pt x="21600" y="10965"/>
                  <a:pt x="21600" y="10802"/>
                </a:cubicBezTo>
                <a:cubicBezTo>
                  <a:pt x="21600" y="10639"/>
                  <a:pt x="21155" y="10173"/>
                  <a:pt x="16291" y="5309"/>
                </a:cubicBezTo>
                <a:cubicBezTo>
                  <a:pt x="11449" y="468"/>
                  <a:pt x="10963" y="0"/>
                  <a:pt x="10802"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15" name="THE DANGER OF Persecution &amp; COMPROMISE"/>
          <p:cNvSpPr txBox="1"/>
          <p:nvPr/>
        </p:nvSpPr>
        <p:spPr>
          <a:xfrm>
            <a:off x="486351" y="6043593"/>
            <a:ext cx="11853368"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 &amp; COMPROMISE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277"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278"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79"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80" name="The Faithful Will Suffer ……"/>
          <p:cNvSpPr/>
          <p:nvPr/>
        </p:nvSpPr>
        <p:spPr>
          <a:xfrm>
            <a:off x="5494593" y="3246884"/>
            <a:ext cx="7269083" cy="60452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The Faithful Will Suffer … </a:t>
            </a:r>
            <a:endParaRPr sz="39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Tribulation CAN destroy us, (Mat 13:20,21), but CAN also help us grow spiritually - (depends on our perspective &amp; response) - Rom 5:1-5; James 1:2-12; 2 Cor 4:8-5:4</a:t>
            </a:r>
            <a:endParaRPr sz="32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“I know your . . . poverty (ptocheia)” - not one who is merely barely making it - but one who has “nothing” at all.</a:t>
            </a:r>
          </a:p>
        </p:txBody>
      </p:sp>
      <p:sp>
        <p:nvSpPr>
          <p:cNvPr id="281" name="Revelation 2:9 (NKJV)…"/>
          <p:cNvSpPr/>
          <p:nvPr/>
        </p:nvSpPr>
        <p:spPr>
          <a:xfrm>
            <a:off x="431800" y="3413038"/>
            <a:ext cx="4548738" cy="5712893"/>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2:9 </a:t>
            </a:r>
            <a:r>
              <a:rPr baseline="31999" sz="1900"/>
              <a:t>(NKJV) </a:t>
            </a:r>
          </a:p>
          <a:p>
            <a:pPr defTabSz="1295400">
              <a:buClr>
                <a:srgbClr val="000000"/>
              </a:buClr>
              <a:defRPr sz="3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9</a:t>
            </a:r>
            <a:r>
              <a:t> . . . "I know your works, tribulation, and poverty (but you are rich); and I know the blasphemy of those who say they are Jews and are not, but are a synagogue of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0">
                                            <p:txEl>
                                              <p:pRg st="2" end="2"/>
                                            </p:txEl>
                                          </p:spTgt>
                                        </p:tgtEl>
                                        <p:attrNameLst>
                                          <p:attrName>style.visibility</p:attrName>
                                        </p:attrNameLst>
                                      </p:cBhvr>
                                      <p:to>
                                        <p:strVal val="visible"/>
                                      </p:to>
                                    </p:set>
                                    <p:animEffect filter="fade" transition="in">
                                      <p:cBhvr>
                                        <p:cTn id="7" dur="500"/>
                                        <p:tgtEl>
                                          <p:spTgt spid="28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284"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285"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86"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87" name="The Faithful Will Suffer ……"/>
          <p:cNvSpPr/>
          <p:nvPr/>
        </p:nvSpPr>
        <p:spPr>
          <a:xfrm>
            <a:off x="5494593" y="3246884"/>
            <a:ext cx="7269083" cy="58674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The Faithful Will Suffer … </a:t>
            </a:r>
            <a:endParaRPr sz="39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Unbelieving Jews oppressed Christians - </a:t>
            </a:r>
            <a:r>
              <a:rPr sz="3900"/>
              <a:t>p</a:t>
            </a:r>
            <a:r>
              <a:rPr sz="3200"/>
              <a:t>ersecuted because of their faith. - Rom 8:18-28; James 5:1-11</a:t>
            </a:r>
            <a:endParaRPr sz="32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Income often associated with idolatry - Acts 19:19-27</a:t>
            </a:r>
            <a:endParaRPr sz="32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a:t>
            </a:r>
            <a:r>
              <a:rPr b="1" i="1" sz="3200"/>
              <a:t>But you are rich</a:t>
            </a:r>
            <a:r>
              <a:rPr sz="3200"/>
              <a:t>)” - treasure in heaven / in faith &amp; good works - Mt 6:19-21; 1 Ti 6:18; Jm 2:5), </a:t>
            </a:r>
          </a:p>
        </p:txBody>
      </p:sp>
      <p:sp>
        <p:nvSpPr>
          <p:cNvPr id="288" name="Revelation 2:9 (NKJV)…"/>
          <p:cNvSpPr/>
          <p:nvPr/>
        </p:nvSpPr>
        <p:spPr>
          <a:xfrm>
            <a:off x="431800" y="3413038"/>
            <a:ext cx="4548738" cy="5712893"/>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2:9 </a:t>
            </a:r>
            <a:r>
              <a:rPr baseline="31999" sz="1900"/>
              <a:t>(NKJV) </a:t>
            </a:r>
          </a:p>
          <a:p>
            <a:pPr defTabSz="1295400">
              <a:buClr>
                <a:srgbClr val="000000"/>
              </a:buClr>
              <a:defRPr sz="3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9</a:t>
            </a:r>
            <a:r>
              <a:t> . . . "I know your works, tribulation, and poverty (but you are rich); and I know the blasphemy of those who say they are Jews and are not, but are a synagogue of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7">
                                            <p:txEl>
                                              <p:pRg st="2" end="2"/>
                                            </p:txEl>
                                          </p:spTgt>
                                        </p:tgtEl>
                                        <p:attrNameLst>
                                          <p:attrName>style.visibility</p:attrName>
                                        </p:attrNameLst>
                                      </p:cBhvr>
                                      <p:to>
                                        <p:strVal val="visible"/>
                                      </p:to>
                                    </p:set>
                                    <p:animEffect filter="fade" transition="in">
                                      <p:cBhvr>
                                        <p:cTn id="7" dur="500"/>
                                        <p:tgtEl>
                                          <p:spTgt spid="28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7">
                                            <p:txEl>
                                              <p:pRg st="3" end="3"/>
                                            </p:txEl>
                                          </p:spTgt>
                                        </p:tgtEl>
                                        <p:attrNameLst>
                                          <p:attrName>style.visibility</p:attrName>
                                        </p:attrNameLst>
                                      </p:cBhvr>
                                      <p:to>
                                        <p:strVal val="visible"/>
                                      </p:to>
                                    </p:set>
                                    <p:animEffect filter="fade" transition="in">
                                      <p:cBhvr>
                                        <p:cTn id="12" dur="500"/>
                                        <p:tgtEl>
                                          <p:spTgt spid="2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291"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292"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3"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94" name="The Faithful Will Suffer ……"/>
          <p:cNvSpPr/>
          <p:nvPr/>
        </p:nvSpPr>
        <p:spPr>
          <a:xfrm>
            <a:off x="5494593" y="3246884"/>
            <a:ext cx="7269083" cy="56642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The Faithful Will Suffer … </a:t>
            </a:r>
            <a:endParaRPr sz="39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“The real enemy, the devil, is behind our suffering …</a:t>
            </a:r>
            <a:endParaRPr sz="3200"/>
          </a:p>
          <a:p>
            <a:pPr lvl="2" marL="1403626" indent="-362226" algn="l">
              <a:spcBef>
                <a:spcPts val="1600"/>
              </a:spcBef>
              <a:buSzPct val="80000"/>
              <a:buBlip>
                <a:blip r:embed="rId3"/>
              </a:buBlip>
              <a:defRPr i="1">
                <a:solidFill>
                  <a:srgbClr val="FFFFFF"/>
                </a:solidFill>
                <a:latin typeface="Century Gothic"/>
                <a:ea typeface="Century Gothic"/>
                <a:cs typeface="Century Gothic"/>
                <a:sym typeface="Century Gothic"/>
              </a:defRPr>
            </a:pPr>
            <a:r>
              <a:rPr sz="3200"/>
              <a:t>accuses &amp; slanders (12:9-10), </a:t>
            </a:r>
            <a:endParaRPr sz="3200"/>
          </a:p>
          <a:p>
            <a:pPr lvl="2" marL="1403626" indent="-362226" algn="l">
              <a:spcBef>
                <a:spcPts val="1600"/>
              </a:spcBef>
              <a:buSzPct val="80000"/>
              <a:buBlip>
                <a:blip r:embed="rId3"/>
              </a:buBlip>
              <a:defRPr i="1">
                <a:solidFill>
                  <a:srgbClr val="FFFFFF"/>
                </a:solidFill>
                <a:latin typeface="Century Gothic"/>
                <a:ea typeface="Century Gothic"/>
                <a:cs typeface="Century Gothic"/>
                <a:sym typeface="Century Gothic"/>
              </a:defRPr>
            </a:pPr>
            <a:r>
              <a:rPr sz="3200"/>
              <a:t>sifts us as wheat (Lk 22:31), </a:t>
            </a:r>
            <a:endParaRPr sz="3200"/>
          </a:p>
          <a:p>
            <a:pPr lvl="2" marL="1403626" indent="-362226" algn="l">
              <a:spcBef>
                <a:spcPts val="1600"/>
              </a:spcBef>
              <a:buSzPct val="80000"/>
              <a:buBlip>
                <a:blip r:embed="rId3"/>
              </a:buBlip>
              <a:defRPr i="1">
                <a:solidFill>
                  <a:srgbClr val="FFFFFF"/>
                </a:solidFill>
                <a:latin typeface="Century Gothic"/>
                <a:ea typeface="Century Gothic"/>
                <a:cs typeface="Century Gothic"/>
                <a:sym typeface="Century Gothic"/>
              </a:defRPr>
            </a:pPr>
            <a:r>
              <a:rPr sz="3200"/>
              <a:t>oppresses by physical suffering (Ac 10:38)</a:t>
            </a:r>
            <a:endParaRPr sz="3200"/>
          </a:p>
          <a:p>
            <a:pPr lvl="2" marL="1403626" indent="-362226" algn="l">
              <a:spcBef>
                <a:spcPts val="1600"/>
              </a:spcBef>
              <a:buSzPct val="80000"/>
              <a:buBlip>
                <a:blip r:embed="rId3"/>
              </a:buBlip>
              <a:defRPr i="1">
                <a:solidFill>
                  <a:srgbClr val="FFFFFF"/>
                </a:solidFill>
                <a:latin typeface="Century Gothic"/>
                <a:ea typeface="Century Gothic"/>
                <a:cs typeface="Century Gothic"/>
                <a:sym typeface="Century Gothic"/>
              </a:defRPr>
            </a:pPr>
            <a:r>
              <a:rPr sz="3200"/>
              <a:t>as a roaring lion seeks whom he may devour (1 Pet 5:8)”</a:t>
            </a:r>
          </a:p>
        </p:txBody>
      </p:sp>
      <p:sp>
        <p:nvSpPr>
          <p:cNvPr id="295" name="Revelation 2:9 (NKJV)…"/>
          <p:cNvSpPr/>
          <p:nvPr/>
        </p:nvSpPr>
        <p:spPr>
          <a:xfrm>
            <a:off x="431800" y="3413038"/>
            <a:ext cx="4548738" cy="5712893"/>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2:9 </a:t>
            </a:r>
            <a:r>
              <a:rPr baseline="31999" sz="1900"/>
              <a:t>(NKJV) </a:t>
            </a:r>
          </a:p>
          <a:p>
            <a:pPr defTabSz="1295400">
              <a:buClr>
                <a:srgbClr val="000000"/>
              </a:buClr>
              <a:defRPr sz="3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9</a:t>
            </a:r>
            <a:r>
              <a:t> . . . "I know your works, tribulation, and poverty (but you are rich); and I know the blasphemy of those who say they are Jews and are not, but are a synagogue of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txEl>
                                              <p:pRg st="2" end="2"/>
                                            </p:txEl>
                                          </p:spTgt>
                                        </p:tgtEl>
                                        <p:attrNameLst>
                                          <p:attrName>style.visibility</p:attrName>
                                        </p:attrNameLst>
                                      </p:cBhvr>
                                      <p:to>
                                        <p:strVal val="visible"/>
                                      </p:to>
                                    </p:set>
                                    <p:animEffect filter="fade" transition="in">
                                      <p:cBhvr>
                                        <p:cTn id="7" dur="500"/>
                                        <p:tgtEl>
                                          <p:spTgt spid="29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4">
                                            <p:txEl>
                                              <p:pRg st="3" end="3"/>
                                            </p:txEl>
                                          </p:spTgt>
                                        </p:tgtEl>
                                        <p:attrNameLst>
                                          <p:attrName>style.visibility</p:attrName>
                                        </p:attrNameLst>
                                      </p:cBhvr>
                                      <p:to>
                                        <p:strVal val="visible"/>
                                      </p:to>
                                    </p:set>
                                    <p:animEffect filter="fade" transition="in">
                                      <p:cBhvr>
                                        <p:cTn id="12" dur="500"/>
                                        <p:tgtEl>
                                          <p:spTgt spid="29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4">
                                            <p:txEl>
                                              <p:pRg st="4" end="4"/>
                                            </p:txEl>
                                          </p:spTgt>
                                        </p:tgtEl>
                                        <p:attrNameLst>
                                          <p:attrName>style.visibility</p:attrName>
                                        </p:attrNameLst>
                                      </p:cBhvr>
                                      <p:to>
                                        <p:strVal val="visible"/>
                                      </p:to>
                                    </p:set>
                                    <p:animEffect filter="fade" transition="in">
                                      <p:cBhvr>
                                        <p:cTn id="17" dur="500"/>
                                        <p:tgtEl>
                                          <p:spTgt spid="29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4">
                                            <p:txEl>
                                              <p:pRg st="5" end="5"/>
                                            </p:txEl>
                                          </p:spTgt>
                                        </p:tgtEl>
                                        <p:attrNameLst>
                                          <p:attrName>style.visibility</p:attrName>
                                        </p:attrNameLst>
                                      </p:cBhvr>
                                      <p:to>
                                        <p:strVal val="visible"/>
                                      </p:to>
                                    </p:set>
                                    <p:animEffect filter="fade" transition="in">
                                      <p:cBhvr>
                                        <p:cTn id="22" dur="500"/>
                                        <p:tgtEl>
                                          <p:spTgt spid="29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298"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299"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00"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01" name="Christ’s Exhortation…"/>
          <p:cNvSpPr/>
          <p:nvPr/>
        </p:nvSpPr>
        <p:spPr>
          <a:xfrm>
            <a:off x="5494593" y="3246884"/>
            <a:ext cx="7269083" cy="60452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Christ’s Exhortation </a:t>
            </a:r>
            <a:endParaRPr sz="39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Do not be afraid … More severe persecution was coming  - (2:10; 1 Pet 5:8; Luke 12:4-5; Isa 51:7-13; Acts 20:24; Phili 1:28; 1 Pet 3:14)</a:t>
            </a:r>
            <a:endParaRPr sz="39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Christ has not promised to remove us from all trouble but provides all we need to endure - Phili 4:13; 1 Cor. 10:13; James 1:5,6; Rom 8:18-39</a:t>
            </a:r>
          </a:p>
        </p:txBody>
      </p:sp>
      <p:sp>
        <p:nvSpPr>
          <p:cNvPr id="302" name="Revelation 2:10 (NKJV)…"/>
          <p:cNvSpPr/>
          <p:nvPr/>
        </p:nvSpPr>
        <p:spPr>
          <a:xfrm>
            <a:off x="60895" y="3789296"/>
            <a:ext cx="5282578" cy="5055296"/>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2:10 </a:t>
            </a:r>
            <a:r>
              <a:rPr baseline="31999"/>
              <a:t>(NKJV) </a:t>
            </a:r>
          </a:p>
          <a:p>
            <a:pPr defTabSz="1295400">
              <a:buClr>
                <a:srgbClr val="000000"/>
              </a:buClr>
              <a:defRPr>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t>Do not fear any of those things which you are about to suffer. Indeed, the devil is about to throw some of you into prison, that you may be tested, and you will have tribulation ten days.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1">
                                            <p:txEl>
                                              <p:pRg st="1" end="1"/>
                                            </p:txEl>
                                          </p:spTgt>
                                        </p:tgtEl>
                                        <p:attrNameLst>
                                          <p:attrName>style.visibility</p:attrName>
                                        </p:attrNameLst>
                                      </p:cBhvr>
                                      <p:to>
                                        <p:strVal val="visible"/>
                                      </p:to>
                                    </p:set>
                                    <p:animEffect filter="fade" transition="in">
                                      <p:cBhvr>
                                        <p:cTn id="7" dur="500"/>
                                        <p:tgtEl>
                                          <p:spTgt spid="3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1">
                                            <p:txEl>
                                              <p:pRg st="2" end="2"/>
                                            </p:txEl>
                                          </p:spTgt>
                                        </p:tgtEl>
                                        <p:attrNameLst>
                                          <p:attrName>style.visibility</p:attrName>
                                        </p:attrNameLst>
                                      </p:cBhvr>
                                      <p:to>
                                        <p:strVal val="visible"/>
                                      </p:to>
                                    </p:set>
                                    <p:animEffect filter="fade" transition="in">
                                      <p:cBhvr>
                                        <p:cTn id="12" dur="500"/>
                                        <p:tgtEl>
                                          <p:spTgt spid="30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305"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30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0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08" name="Christ’s Exhortation…"/>
          <p:cNvSpPr/>
          <p:nvPr/>
        </p:nvSpPr>
        <p:spPr>
          <a:xfrm>
            <a:off x="5494593" y="3246884"/>
            <a:ext cx="7269083" cy="61595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Christ’s Exhortation </a:t>
            </a:r>
            <a:endParaRPr sz="3900"/>
          </a:p>
          <a:p>
            <a:pPr lvl="1" marL="882926" indent="-362226" algn="l">
              <a:spcBef>
                <a:spcPts val="1600"/>
              </a:spcBef>
              <a:buSzPct val="80000"/>
              <a:buBlip>
                <a:blip r:embed="rId3"/>
              </a:buBlip>
              <a:defRPr b="1">
                <a:solidFill>
                  <a:srgbClr val="FFFFFF"/>
                </a:solidFill>
                <a:latin typeface="Century Gothic"/>
                <a:ea typeface="Century Gothic"/>
                <a:cs typeface="Century Gothic"/>
                <a:sym typeface="Century Gothic"/>
              </a:defRPr>
            </a:pPr>
            <a:r>
              <a:rPr sz="3200"/>
              <a:t>All Trials Are Temporary - </a:t>
            </a:r>
            <a:endParaRPr sz="3200"/>
          </a:p>
          <a:p>
            <a:pPr lvl="2" marL="16510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“must through MANY trials …” - Acts 14:22</a:t>
            </a:r>
            <a:endParaRPr sz="3200"/>
          </a:p>
          <a:p>
            <a:pPr lvl="2" marL="16510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Light affliction, but for a moment, 2 Cor.4:16ff </a:t>
            </a:r>
            <a:endParaRPr sz="3200"/>
          </a:p>
          <a:p>
            <a:pPr lvl="2" marL="16510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Now for a little while, . . . you have been grieved by various trials, 1 Peter 1:6 </a:t>
            </a:r>
            <a:endParaRPr sz="3200"/>
          </a:p>
          <a:p>
            <a:pPr lvl="2" marL="16510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Life is but a vapor, Jam 4:14 </a:t>
            </a:r>
          </a:p>
        </p:txBody>
      </p:sp>
      <p:sp>
        <p:nvSpPr>
          <p:cNvPr id="309" name="Revelation 2:10 (NKJV)…"/>
          <p:cNvSpPr/>
          <p:nvPr/>
        </p:nvSpPr>
        <p:spPr>
          <a:xfrm>
            <a:off x="60895" y="3789296"/>
            <a:ext cx="5282578" cy="5055296"/>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2:10 </a:t>
            </a:r>
            <a:r>
              <a:rPr baseline="31999"/>
              <a:t>(NKJV) </a:t>
            </a:r>
          </a:p>
          <a:p>
            <a:pPr defTabSz="1295400">
              <a:buClr>
                <a:srgbClr val="000000"/>
              </a:buClr>
              <a:defRPr>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t>Do not fear any of those things which you are about to suffer. Indeed, the devil is about to throw some of you into prison, that you may be tested, and you will have tribulation ten days.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8">
                                            <p:txEl>
                                              <p:pRg st="2" end="2"/>
                                            </p:txEl>
                                          </p:spTgt>
                                        </p:tgtEl>
                                        <p:attrNameLst>
                                          <p:attrName>style.visibility</p:attrName>
                                        </p:attrNameLst>
                                      </p:cBhvr>
                                      <p:to>
                                        <p:strVal val="visible"/>
                                      </p:to>
                                    </p:set>
                                    <p:animEffect filter="fade" transition="in">
                                      <p:cBhvr>
                                        <p:cTn id="7" dur="500"/>
                                        <p:tgtEl>
                                          <p:spTgt spid="30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8">
                                            <p:txEl>
                                              <p:pRg st="3" end="3"/>
                                            </p:txEl>
                                          </p:spTgt>
                                        </p:tgtEl>
                                        <p:attrNameLst>
                                          <p:attrName>style.visibility</p:attrName>
                                        </p:attrNameLst>
                                      </p:cBhvr>
                                      <p:to>
                                        <p:strVal val="visible"/>
                                      </p:to>
                                    </p:set>
                                    <p:animEffect filter="fade" transition="in">
                                      <p:cBhvr>
                                        <p:cTn id="12" dur="500"/>
                                        <p:tgtEl>
                                          <p:spTgt spid="30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08">
                                            <p:txEl>
                                              <p:pRg st="4" end="4"/>
                                            </p:txEl>
                                          </p:spTgt>
                                        </p:tgtEl>
                                        <p:attrNameLst>
                                          <p:attrName>style.visibility</p:attrName>
                                        </p:attrNameLst>
                                      </p:cBhvr>
                                      <p:to>
                                        <p:strVal val="visible"/>
                                      </p:to>
                                    </p:set>
                                    <p:animEffect filter="fade" transition="in">
                                      <p:cBhvr>
                                        <p:cTn id="17" dur="500"/>
                                        <p:tgtEl>
                                          <p:spTgt spid="3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08">
                                            <p:txEl>
                                              <p:pRg st="5" end="5"/>
                                            </p:txEl>
                                          </p:spTgt>
                                        </p:tgtEl>
                                        <p:attrNameLst>
                                          <p:attrName>style.visibility</p:attrName>
                                        </p:attrNameLst>
                                      </p:cBhvr>
                                      <p:to>
                                        <p:strVal val="visible"/>
                                      </p:to>
                                    </p:set>
                                    <p:animEffect filter="fade" transition="in">
                                      <p:cBhvr>
                                        <p:cTn id="22" dur="500"/>
                                        <p:tgtEl>
                                          <p:spTgt spid="30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312"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313"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14"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15" name="Christ’s Exhortation…"/>
          <p:cNvSpPr/>
          <p:nvPr/>
        </p:nvSpPr>
        <p:spPr>
          <a:xfrm>
            <a:off x="5494593" y="3246884"/>
            <a:ext cx="7269083" cy="62484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Christ’s Exhortation </a:t>
            </a:r>
            <a:endParaRPr sz="39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Be faithful to the point of death - Mat 10:22; Luke 21:16-19; Acts 20:24; 21:13; 2 Cor. 4:7-12; 2 Tim 4:6-8</a:t>
            </a:r>
            <a:endParaRPr sz="32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Not tempted above ability to bear - 1 Cor.10:13; Rev 12:11</a:t>
            </a:r>
            <a:endParaRPr sz="32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Crown of life —“promised imperishable reward of glory” - (1 Cor 9:24-25; 2 Tim 4:7-8; Jam 1:12; 1 Peter 5:4) </a:t>
            </a:r>
          </a:p>
        </p:txBody>
      </p:sp>
      <p:sp>
        <p:nvSpPr>
          <p:cNvPr id="316" name="Revelation 2:10 (NKJV)…"/>
          <p:cNvSpPr/>
          <p:nvPr/>
        </p:nvSpPr>
        <p:spPr>
          <a:xfrm>
            <a:off x="232082" y="3484773"/>
            <a:ext cx="4978543" cy="5772623"/>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2:10 </a:t>
            </a:r>
            <a:r>
              <a:rPr baseline="31999" sz="1900"/>
              <a:t>(NKJV) </a:t>
            </a:r>
          </a:p>
          <a:p>
            <a:pPr defTabSz="1295400">
              <a:buClr>
                <a:srgbClr val="000000"/>
              </a:buClr>
              <a:defRPr sz="61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t>Be faithful until death, and I will give you the crown of life.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5">
                                            <p:txEl>
                                              <p:pRg st="2" end="2"/>
                                            </p:txEl>
                                          </p:spTgt>
                                        </p:tgtEl>
                                        <p:attrNameLst>
                                          <p:attrName>style.visibility</p:attrName>
                                        </p:attrNameLst>
                                      </p:cBhvr>
                                      <p:to>
                                        <p:strVal val="visible"/>
                                      </p:to>
                                    </p:set>
                                    <p:animEffect filter="fade" transition="in">
                                      <p:cBhvr>
                                        <p:cTn id="7" dur="500"/>
                                        <p:tgtEl>
                                          <p:spTgt spid="3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5">
                                            <p:txEl>
                                              <p:pRg st="3" end="3"/>
                                            </p:txEl>
                                          </p:spTgt>
                                        </p:tgtEl>
                                        <p:attrNameLst>
                                          <p:attrName>style.visibility</p:attrName>
                                        </p:attrNameLst>
                                      </p:cBhvr>
                                      <p:to>
                                        <p:strVal val="visible"/>
                                      </p:to>
                                    </p:set>
                                    <p:animEffect filter="fade" transition="in">
                                      <p:cBhvr>
                                        <p:cTn id="12" dur="500"/>
                                        <p:tgtEl>
                                          <p:spTgt spid="31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5"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Revelation 2:12–17 (NKJV)…"/>
          <p:cNvSpPr txBox="1"/>
          <p:nvPr/>
        </p:nvSpPr>
        <p:spPr>
          <a:xfrm>
            <a:off x="340087" y="336549"/>
            <a:ext cx="12324627" cy="8775701"/>
          </a:xfrm>
          <a:prstGeom prst="rect">
            <a:avLst/>
          </a:prstGeom>
          <a:solidFill>
            <a:srgbClr val="FFFFFF"/>
          </a:solidFill>
          <a:ln w="12700">
            <a:solidFill>
              <a:srgbClr val="000000"/>
            </a:solidFill>
            <a:miter lim="400000"/>
          </a:ln>
          <a:effectLst>
            <a:outerShdw sx="100000" sy="100000" kx="0" ky="0" algn="b" rotWithShape="0" blurRad="139700" dist="90169" dir="5400000">
              <a:srgbClr val="000000">
                <a:alpha val="9709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600">
                <a:solidFill>
                  <a:srgbClr val="000000"/>
                </a:solidFill>
                <a:latin typeface="Thames Nude Roman"/>
                <a:ea typeface="Thames Nude Roman"/>
                <a:cs typeface="Thames Nude Roman"/>
                <a:sym typeface="Thames Nude Roman"/>
              </a:defRPr>
            </a:pPr>
            <a:r>
              <a:t>Revelation 2:12–17 (NKJV)</a:t>
            </a:r>
          </a:p>
          <a:p>
            <a:pPr marL="228600" marR="228600" indent="228600" defTabSz="457200">
              <a:defRPr sz="4200">
                <a:solidFill>
                  <a:srgbClr val="000000"/>
                </a:solidFill>
                <a:latin typeface="Hoefler Text"/>
                <a:ea typeface="Hoefler Text"/>
                <a:cs typeface="Hoefler Text"/>
                <a:sym typeface="Hoefler Text"/>
              </a:defRPr>
            </a:pPr>
            <a:r>
              <a:rPr baseline="31999"/>
              <a:t>12</a:t>
            </a:r>
            <a:r>
              <a:t> “And to the angel of the church in Pergamos write, ‘These things says He who has the sharp two-edged sword: </a:t>
            </a:r>
            <a:r>
              <a:rPr baseline="31999"/>
              <a:t>13</a:t>
            </a:r>
            <a:r>
              <a:t> “I know your works, and where you dwell, where Satan’s throne </a:t>
            </a:r>
            <a:r>
              <a:rPr i="1"/>
              <a:t>is</a:t>
            </a:r>
            <a:r>
              <a:t>. And you hold fast to My name, and did not deny My faith even in the days in which Antipas </a:t>
            </a:r>
            <a:r>
              <a:rPr i="1"/>
              <a:t>was</a:t>
            </a:r>
            <a:r>
              <a:t> My faithful martyr, who was killed among you, where Satan dwells. </a:t>
            </a:r>
            <a:r>
              <a:rPr baseline="31999"/>
              <a:t>14</a:t>
            </a:r>
            <a:r>
              <a:t> But I have a few things against you, because you have there those who hold the doctrine of Balaam, who taught Balak to put a stumbling block before the children of Israel, to eat things sacrificed to idols, and to commit sexual immorality.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Revelation 2:12–17 (NKJV)…"/>
          <p:cNvSpPr txBox="1"/>
          <p:nvPr/>
        </p:nvSpPr>
        <p:spPr>
          <a:xfrm>
            <a:off x="340087" y="336549"/>
            <a:ext cx="12324627" cy="8978901"/>
          </a:xfrm>
          <a:prstGeom prst="rect">
            <a:avLst/>
          </a:prstGeom>
          <a:solidFill>
            <a:srgbClr val="FFFFFF"/>
          </a:solidFill>
          <a:ln w="12700">
            <a:solidFill>
              <a:srgbClr val="000000"/>
            </a:solidFill>
            <a:miter lim="400000"/>
          </a:ln>
          <a:effectLst>
            <a:outerShdw sx="100000" sy="100000" kx="0" ky="0" algn="b" rotWithShape="0" blurRad="139700" dist="90169" dir="5400000">
              <a:srgbClr val="000000">
                <a:alpha val="9709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600">
                <a:solidFill>
                  <a:srgbClr val="000000"/>
                </a:solidFill>
                <a:latin typeface="Thames Nude Roman"/>
                <a:ea typeface="Thames Nude Roman"/>
                <a:cs typeface="Thames Nude Roman"/>
                <a:sym typeface="Thames Nude Roman"/>
              </a:defRPr>
            </a:pPr>
            <a:r>
              <a:t>Revelation 2:12–17 (NKJV)</a:t>
            </a:r>
          </a:p>
          <a:p>
            <a:pPr marL="228600" marR="228600" indent="228600" defTabSz="457200">
              <a:defRPr sz="4700">
                <a:solidFill>
                  <a:srgbClr val="000000"/>
                </a:solidFill>
                <a:latin typeface="Hoefler Text"/>
                <a:ea typeface="Hoefler Text"/>
                <a:cs typeface="Hoefler Text"/>
                <a:sym typeface="Hoefler Text"/>
              </a:defRPr>
            </a:pPr>
            <a:r>
              <a:rPr baseline="31999"/>
              <a:t>15</a:t>
            </a:r>
            <a:r>
              <a:t> Thus you also have those who hold the doctrine of the Nicolaitans, which thing I hate. </a:t>
            </a:r>
            <a:r>
              <a:rPr baseline="31999"/>
              <a:t>16</a:t>
            </a:r>
            <a:r>
              <a:t> Repent, or else I will come to you quickly and will fight against them with the sword of My mouth. </a:t>
            </a:r>
            <a:r>
              <a:rPr baseline="31999"/>
              <a:t>17</a:t>
            </a:r>
            <a:r>
              <a:t> “He who has an ear, let him hear what the Spirit says to the churches. To him who overcomes I will give some of the hidden manna to eat. And I will give him a white stone, and on the stone a new name written which no one knows except him who receives </a:t>
            </a:r>
            <a:r>
              <a:rPr i="1"/>
              <a:t>it</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Rectangle" descr="Rectangle"/>
          <p:cNvPicPr>
            <a:picLocks noChangeAspect="0"/>
          </p:cNvPicPr>
          <p:nvPr/>
        </p:nvPicPr>
        <p:blipFill>
          <a:blip r:embed="rId2">
            <a:extLst/>
          </a:blip>
          <a:stretch>
            <a:fillRect/>
          </a:stretch>
        </p:blipFill>
        <p:spPr>
          <a:xfrm>
            <a:off x="-30541" y="2907336"/>
            <a:ext cx="5605636" cy="6610464"/>
          </a:xfrm>
          <a:prstGeom prst="rect">
            <a:avLst/>
          </a:prstGeom>
        </p:spPr>
      </p:pic>
      <p:sp>
        <p:nvSpPr>
          <p:cNvPr id="323"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24"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25"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26" name="&quot;And to the angel of the church in Pergamos write,. . .Rev 2:12"/>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Pergamos write,. . .Rev 2:12 </a:t>
            </a:r>
          </a:p>
        </p:txBody>
      </p:sp>
      <p:sp>
        <p:nvSpPr>
          <p:cNvPr id="327" name="Altar of Zeus"/>
          <p:cNvSpPr/>
          <p:nvPr/>
        </p:nvSpPr>
        <p:spPr>
          <a:xfrm>
            <a:off x="345153" y="8260952"/>
            <a:ext cx="5245101" cy="571501"/>
          </a:xfrm>
          <a:prstGeom prst="rect">
            <a:avLst/>
          </a:prstGeom>
          <a:solidFill>
            <a:srgbClr val="5A5F5E"/>
          </a:solidFill>
          <a:ln w="12700"/>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FFEBD5"/>
              </a:buClr>
              <a:buFont typeface="Book Antiqua"/>
              <a:defRPr b="1" i="1" sz="3300">
                <a:solidFill>
                  <a:srgbClr val="FFF2D5"/>
                </a:solidFill>
                <a:effectLst>
                  <a:outerShdw sx="100000" sy="100000" kx="0" ky="0" algn="b" rotWithShape="0" blurRad="88900" dist="76200" dir="7680000">
                    <a:srgbClr val="000000"/>
                  </a:outerShdw>
                </a:effectLst>
                <a:uFill>
                  <a:solidFill>
                    <a:srgbClr val="FFF2D5"/>
                  </a:solidFill>
                </a:uFill>
                <a:latin typeface="Book Antiqua"/>
                <a:ea typeface="Book Antiqua"/>
                <a:cs typeface="Book Antiqua"/>
                <a:sym typeface="Book Antiqua"/>
              </a:defRPr>
            </a:lvl1pPr>
          </a:lstStyle>
          <a:p>
            <a:pPr>
              <a:defRPr i="0">
                <a:latin typeface="Arial"/>
                <a:ea typeface="Arial"/>
                <a:cs typeface="Arial"/>
                <a:sym typeface="Arial"/>
              </a:defRPr>
            </a:pPr>
            <a:r>
              <a:rPr i="1">
                <a:latin typeface="Book Antiqua"/>
                <a:ea typeface="Book Antiqua"/>
                <a:cs typeface="Book Antiqua"/>
                <a:sym typeface="Book Antiqua"/>
              </a:rPr>
              <a:t>Altar of Zeus</a:t>
            </a:r>
          </a:p>
        </p:txBody>
      </p:sp>
      <p:pic>
        <p:nvPicPr>
          <p:cNvPr id="328" name="06-04%20Pergamum%20IMG_2736%20web.jpg" descr="06-04%20Pergamum%20IMG_2736%20web.jpg"/>
          <p:cNvPicPr>
            <a:picLocks noChangeAspect="0"/>
          </p:cNvPicPr>
          <p:nvPr/>
        </p:nvPicPr>
        <p:blipFill>
          <a:blip r:embed="rId4">
            <a:extLst/>
          </a:blip>
          <a:stretch>
            <a:fillRect/>
          </a:stretch>
        </p:blipFill>
        <p:spPr>
          <a:xfrm>
            <a:off x="371853" y="3324640"/>
            <a:ext cx="4702939" cy="4831510"/>
          </a:xfrm>
          <a:prstGeom prst="rect">
            <a:avLst/>
          </a:prstGeom>
        </p:spPr>
      </p:pic>
      <p:sp>
        <p:nvSpPr>
          <p:cNvPr id="329" name="“Where Satan’s throne is . . . where Satan dwells” (13)…"/>
          <p:cNvSpPr/>
          <p:nvPr/>
        </p:nvSpPr>
        <p:spPr>
          <a:xfrm>
            <a:off x="5494593" y="3246884"/>
            <a:ext cx="7269083" cy="57785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5"/>
              </a:buBlip>
              <a:defRPr b="1" sz="4300">
                <a:solidFill>
                  <a:srgbClr val="FFFFFF"/>
                </a:solidFill>
                <a:latin typeface="Century Gothic"/>
                <a:ea typeface="Century Gothic"/>
                <a:cs typeface="Century Gothic"/>
                <a:sym typeface="Century Gothic"/>
              </a:defRPr>
            </a:pPr>
            <a:r>
              <a:rPr sz="3900"/>
              <a:t>“Where Satan’s throne is . . . where Satan dwells” (13) </a:t>
            </a:r>
            <a:endParaRPr sz="3900"/>
          </a:p>
          <a:p>
            <a:pPr lvl="1" marL="1130300" indent="-609600" algn="l">
              <a:spcBef>
                <a:spcPts val="1600"/>
              </a:spcBef>
              <a:buSzPct val="80000"/>
              <a:buBlip>
                <a:blip r:embed="rId6"/>
              </a:buBlip>
              <a:defRPr>
                <a:solidFill>
                  <a:srgbClr val="FFFFFF"/>
                </a:solidFill>
                <a:latin typeface="Century Gothic"/>
                <a:ea typeface="Century Gothic"/>
                <a:cs typeface="Century Gothic"/>
                <a:sym typeface="Century Gothic"/>
              </a:defRPr>
            </a:pPr>
            <a:r>
              <a:rPr sz="3200"/>
              <a:t>3 temples to emperor worship, </a:t>
            </a:r>
            <a:endParaRPr sz="3200"/>
          </a:p>
          <a:p>
            <a:pPr lvl="1" marL="1130300" indent="-609600" algn="l">
              <a:spcBef>
                <a:spcPts val="1600"/>
              </a:spcBef>
              <a:buSzPct val="80000"/>
              <a:buBlip>
                <a:blip r:embed="rId6"/>
              </a:buBlip>
              <a:defRPr>
                <a:solidFill>
                  <a:srgbClr val="FFFFFF"/>
                </a:solidFill>
                <a:latin typeface="Century Gothic"/>
                <a:ea typeface="Century Gothic"/>
                <a:cs typeface="Century Gothic"/>
                <a:sym typeface="Century Gothic"/>
              </a:defRPr>
            </a:pPr>
            <a:r>
              <a:rPr sz="3200"/>
              <a:t>The worship of Asclepius, (its symbol was the serpent) </a:t>
            </a:r>
            <a:endParaRPr sz="3200"/>
          </a:p>
          <a:p>
            <a:pPr lvl="1" marL="1130300" indent="-609600" algn="l">
              <a:spcBef>
                <a:spcPts val="1600"/>
              </a:spcBef>
              <a:buSzPct val="80000"/>
              <a:buBlip>
                <a:blip r:embed="rId6"/>
              </a:buBlip>
              <a:defRPr>
                <a:solidFill>
                  <a:srgbClr val="FFFFFF"/>
                </a:solidFill>
                <a:latin typeface="Century Gothic"/>
                <a:ea typeface="Century Gothic"/>
                <a:cs typeface="Century Gothic"/>
                <a:sym typeface="Century Gothic"/>
              </a:defRPr>
            </a:pPr>
            <a:r>
              <a:rPr sz="3200"/>
              <a:t>The great altar to Zeus which resembled a throne </a:t>
            </a:r>
            <a:endParaRPr sz="3200"/>
          </a:p>
          <a:p>
            <a:pPr lvl="1" marL="1130300" indent="-609600" algn="l">
              <a:spcBef>
                <a:spcPts val="1600"/>
              </a:spcBef>
              <a:buSzPct val="80000"/>
              <a:buBlip>
                <a:blip r:embed="rId6"/>
              </a:buBlip>
              <a:defRPr>
                <a:solidFill>
                  <a:srgbClr val="FFFFFF"/>
                </a:solidFill>
                <a:latin typeface="Century Gothic"/>
                <a:ea typeface="Century Gothic"/>
                <a:cs typeface="Century Gothic"/>
                <a:sym typeface="Century Gothic"/>
              </a:defRPr>
            </a:pPr>
            <a:r>
              <a:rPr sz="3200"/>
              <a:t>The seat of Rome’s authority.</a:t>
            </a:r>
            <a:endParaRPr sz="3200"/>
          </a:p>
          <a:p>
            <a:pPr lvl="1" marL="1130300" indent="-609600" algn="l">
              <a:spcBef>
                <a:spcPts val="1600"/>
              </a:spcBef>
              <a:buSzPct val="80000"/>
              <a:buBlip>
                <a:blip r:embed="rId6"/>
              </a:buBlip>
              <a:defRPr>
                <a:solidFill>
                  <a:srgbClr val="FFFFFF"/>
                </a:solidFill>
                <a:latin typeface="Century Gothic"/>
                <a:ea typeface="Century Gothic"/>
                <a:cs typeface="Century Gothic"/>
                <a:sym typeface="Century Gothic"/>
              </a:defRPr>
            </a:pPr>
            <a:r>
              <a:rPr sz="3200"/>
              <a:t>Paganism ran deep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32"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33"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34" name="&quot;And to the angel of the church in Pergamos write,. . .Rev 2:12"/>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Pergamos write,. . .Rev 2:12 </a:t>
            </a:r>
          </a:p>
        </p:txBody>
      </p:sp>
      <p:sp>
        <p:nvSpPr>
          <p:cNvPr id="335" name="““And you hold fast to My name, and did not deny My faith” (13)…"/>
          <p:cNvSpPr/>
          <p:nvPr/>
        </p:nvSpPr>
        <p:spPr>
          <a:xfrm>
            <a:off x="5494593" y="3246884"/>
            <a:ext cx="7269083" cy="61595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3449" indent="-363449" algn="l">
              <a:spcBef>
                <a:spcPts val="1600"/>
              </a:spcBef>
              <a:buSzPct val="80000"/>
              <a:buBlip>
                <a:blip r:embed="rId3"/>
              </a:buBlip>
              <a:defRPr b="1" sz="3700">
                <a:solidFill>
                  <a:srgbClr val="FFFFFF"/>
                </a:solidFill>
                <a:latin typeface="Century Gothic"/>
                <a:ea typeface="Century Gothic"/>
                <a:cs typeface="Century Gothic"/>
                <a:sym typeface="Century Gothic"/>
              </a:defRPr>
            </a:pPr>
            <a:r>
              <a:rPr sz="3300"/>
              <a:t>““And you hold fast to My name, and did not deny My faith” (13)</a:t>
            </a:r>
            <a:endParaRPr sz="33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They refused to deny Christ’s identity &amp; authority - He 10:23</a:t>
            </a:r>
            <a:endParaRPr sz="32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Refused to deny His teachings - Mk 8:38; 2 Jn 1:9; Col 1:23</a:t>
            </a:r>
            <a:endParaRPr sz="32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Even under enormous pressure to honor paganism &amp; to confess the Emperor as “lord &amp; god.” - for this reason Antipas was put to death …</a:t>
            </a:r>
          </a:p>
        </p:txBody>
      </p:sp>
      <p:sp>
        <p:nvSpPr>
          <p:cNvPr id="336" name="Revelation 2:13 (NKJV)…"/>
          <p:cNvSpPr/>
          <p:nvPr/>
        </p:nvSpPr>
        <p:spPr>
          <a:xfrm>
            <a:off x="339944" y="3048285"/>
            <a:ext cx="4849450" cy="6556699"/>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8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rPr sz="2600"/>
              <a:t>Revelation 2:13 </a:t>
            </a:r>
            <a:r>
              <a:rPr baseline="31999" sz="2000"/>
              <a:t>(NKJV) </a:t>
            </a:r>
          </a:p>
          <a:p>
            <a:pPr defTabSz="1295400">
              <a:buClr>
                <a:srgbClr val="000000"/>
              </a:buClr>
              <a:defRPr sz="35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13</a:t>
            </a:r>
            <a:r>
              <a:t> I know your works, and where you dwell, where Satan's throne is. And you hold fast to My name, and did not deny My faith even in the days in which Antipas was My faithful martyr, who was killed among you, where Satan dwells.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5">
                                            <p:txEl>
                                              <p:pRg st="1" end="1"/>
                                            </p:txEl>
                                          </p:spTgt>
                                        </p:tgtEl>
                                        <p:attrNameLst>
                                          <p:attrName>style.visibility</p:attrName>
                                        </p:attrNameLst>
                                      </p:cBhvr>
                                      <p:to>
                                        <p:strVal val="visible"/>
                                      </p:to>
                                    </p:set>
                                    <p:animEffect filter="fade" transition="in">
                                      <p:cBhvr>
                                        <p:cTn id="7" dur="500"/>
                                        <p:tgtEl>
                                          <p:spTgt spid="3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5">
                                            <p:txEl>
                                              <p:pRg st="2" end="2"/>
                                            </p:txEl>
                                          </p:spTgt>
                                        </p:tgtEl>
                                        <p:attrNameLst>
                                          <p:attrName>style.visibility</p:attrName>
                                        </p:attrNameLst>
                                      </p:cBhvr>
                                      <p:to>
                                        <p:strVal val="visible"/>
                                      </p:to>
                                    </p:set>
                                    <p:animEffect filter="fade" transition="in">
                                      <p:cBhvr>
                                        <p:cTn id="12" dur="500"/>
                                        <p:tgtEl>
                                          <p:spTgt spid="3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35">
                                            <p:txEl>
                                              <p:pRg st="3" end="3"/>
                                            </p:txEl>
                                          </p:spTgt>
                                        </p:tgtEl>
                                        <p:attrNameLst>
                                          <p:attrName>style.visibility</p:attrName>
                                        </p:attrNameLst>
                                      </p:cBhvr>
                                      <p:to>
                                        <p:strVal val="visible"/>
                                      </p:to>
                                    </p:set>
                                    <p:animEffect filter="fade" transition="in">
                                      <p:cBhvr>
                                        <p:cTn id="17" dur="500"/>
                                        <p:tgtEl>
                                          <p:spTgt spid="33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0"/>
          </p:cNvPicPr>
          <p:nvPr/>
        </p:nvPicPr>
        <p:blipFill>
          <a:blip r:embed="rId2">
            <a:extLst/>
          </a:blip>
          <a:srcRect l="0" t="0" r="0" b="84878"/>
          <a:stretch>
            <a:fillRect/>
          </a:stretch>
        </p:blipFill>
        <p:spPr>
          <a:xfrm>
            <a:off x="-1" y="1769425"/>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18"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219" name="Rectangle"/>
          <p:cNvSpPr/>
          <p:nvPr/>
        </p:nvSpPr>
        <p:spPr>
          <a:xfrm>
            <a:off x="-22261" y="256377"/>
            <a:ext cx="13049322" cy="1921964"/>
          </a:xfrm>
          <a:prstGeom prst="rect">
            <a:avLst/>
          </a:prstGeom>
          <a:solidFill>
            <a:srgbClr val="EBEBEB">
              <a:alpha val="85316"/>
            </a:srgbClr>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pic>
        <p:nvPicPr>
          <p:cNvPr id="220" name="Image" descr="Image"/>
          <p:cNvPicPr>
            <a:picLocks noChangeAspect="1"/>
          </p:cNvPicPr>
          <p:nvPr/>
        </p:nvPicPr>
        <p:blipFill>
          <a:blip r:embed="rId3">
            <a:extLst/>
          </a:blip>
          <a:srcRect l="750" t="750" r="742" b="742"/>
          <a:stretch>
            <a:fillRect/>
          </a:stretch>
        </p:blipFill>
        <p:spPr>
          <a:xfrm>
            <a:off x="52405" y="18604"/>
            <a:ext cx="1585119" cy="1585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7"/>
                  <a:pt x="0" y="10648"/>
                  <a:pt x="0" y="10805"/>
                </a:cubicBezTo>
                <a:cubicBezTo>
                  <a:pt x="0" y="10963"/>
                  <a:pt x="503"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221" name="Image" descr="Image"/>
          <p:cNvPicPr>
            <a:picLocks noChangeAspect="0"/>
          </p:cNvPicPr>
          <p:nvPr/>
        </p:nvPicPr>
        <p:blipFill>
          <a:blip r:embed="rId4">
            <a:extLst/>
          </a:blip>
          <a:stretch>
            <a:fillRect/>
          </a:stretch>
        </p:blipFill>
        <p:spPr>
          <a:xfrm>
            <a:off x="2475914" y="282117"/>
            <a:ext cx="3722066" cy="797476"/>
          </a:xfrm>
          <a:prstGeom prst="rect">
            <a:avLst/>
          </a:prstGeom>
          <a:ln w="12700">
            <a:miter lim="400000"/>
          </a:ln>
          <a:effectLst>
            <a:outerShdw sx="100000" sy="100000" kx="0" ky="0" algn="b" rotWithShape="0" blurRad="50800" dist="25400" dir="5400000">
              <a:srgbClr val="000000">
                <a:alpha val="50000"/>
              </a:srgbClr>
            </a:outerShdw>
          </a:effectLst>
        </p:spPr>
      </p:pic>
      <p:pic>
        <p:nvPicPr>
          <p:cNvPr id="222" name="Image" descr="Image"/>
          <p:cNvPicPr>
            <a:picLocks noChangeAspect="0"/>
          </p:cNvPicPr>
          <p:nvPr/>
        </p:nvPicPr>
        <p:blipFill>
          <a:blip r:embed="rId5">
            <a:extLst/>
          </a:blip>
          <a:stretch>
            <a:fillRect/>
          </a:stretch>
        </p:blipFill>
        <p:spPr>
          <a:xfrm>
            <a:off x="1325333" y="1125684"/>
            <a:ext cx="10354134" cy="935865"/>
          </a:xfrm>
          <a:prstGeom prst="rect">
            <a:avLst/>
          </a:prstGeom>
          <a:ln w="12700">
            <a:miter lim="400000"/>
          </a:ln>
          <a:effectLst>
            <a:outerShdw sx="100000" sy="100000" kx="0" ky="0" algn="b" rotWithShape="0" blurRad="139700" dist="90169" dir="5400000">
              <a:srgbClr val="000000">
                <a:alpha val="97093"/>
              </a:srgbClr>
            </a:outerShdw>
          </a:effectLst>
        </p:spPr>
      </p:pic>
      <p:sp>
        <p:nvSpPr>
          <p:cNvPr id="223" name="Facing The"/>
          <p:cNvSpPr txBox="1"/>
          <p:nvPr/>
        </p:nvSpPr>
        <p:spPr>
          <a:xfrm>
            <a:off x="6367639" y="103978"/>
            <a:ext cx="4161248" cy="1153754"/>
          </a:xfrm>
          <a:prstGeom prst="rect">
            <a:avLst/>
          </a:prstGeom>
          <a:ln w="12700">
            <a:miter lim="400000"/>
          </a:ln>
          <a:effectLst>
            <a:outerShdw sx="100000" sy="100000" kx="0" ky="0" algn="b" rotWithShape="0" blurRad="228600" dist="125443" dir="5400000">
              <a:srgbClr val="000000">
                <a:alpha val="3933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000000"/>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224" name="Image" descr="Image"/>
          <p:cNvPicPr>
            <a:picLocks noChangeAspect="1"/>
          </p:cNvPicPr>
          <p:nvPr/>
        </p:nvPicPr>
        <p:blipFill>
          <a:blip r:embed="rId3">
            <a:extLst/>
          </a:blip>
          <a:srcRect l="750" t="750" r="743" b="743"/>
          <a:stretch>
            <a:fillRect/>
          </a:stretch>
        </p:blipFill>
        <p:spPr>
          <a:xfrm>
            <a:off x="11397262" y="18634"/>
            <a:ext cx="1585119" cy="1585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8"/>
                  <a:pt x="0" y="10648"/>
                  <a:pt x="0" y="10805"/>
                </a:cubicBezTo>
                <a:cubicBezTo>
                  <a:pt x="0" y="10963"/>
                  <a:pt x="502"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25" name="PRIDE / SELFISHNESS"/>
          <p:cNvSpPr/>
          <p:nvPr/>
        </p:nvSpPr>
        <p:spPr>
          <a:xfrm>
            <a:off x="89829" y="3714145"/>
            <a:ext cx="2305234" cy="1371601"/>
          </a:xfrm>
          <a:prstGeom prst="roundRect">
            <a:avLst>
              <a:gd name="adj" fmla="val 24917"/>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226" name="ERROR / DIVISION"/>
          <p:cNvSpPr/>
          <p:nvPr/>
        </p:nvSpPr>
        <p:spPr>
          <a:xfrm>
            <a:off x="89829" y="5206111"/>
            <a:ext cx="2305234" cy="1371601"/>
          </a:xfrm>
          <a:prstGeom prst="roundRect">
            <a:avLst>
              <a:gd name="adj" fmla="val 24917"/>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227" name="APATHY / COMPROMISE"/>
          <p:cNvSpPr/>
          <p:nvPr/>
        </p:nvSpPr>
        <p:spPr>
          <a:xfrm>
            <a:off x="89829" y="8190044"/>
            <a:ext cx="2305234" cy="1371601"/>
          </a:xfrm>
          <a:prstGeom prst="roundRect">
            <a:avLst>
              <a:gd name="adj" fmla="val 24917"/>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000"/>
              <a:t>COMPROMISE</a:t>
            </a:r>
          </a:p>
        </p:txBody>
      </p:sp>
      <p:sp>
        <p:nvSpPr>
          <p:cNvPr id="228" name="THE WORLD"/>
          <p:cNvSpPr/>
          <p:nvPr/>
        </p:nvSpPr>
        <p:spPr>
          <a:xfrm>
            <a:off x="89829" y="2222179"/>
            <a:ext cx="2305234" cy="1371601"/>
          </a:xfrm>
          <a:prstGeom prst="roundRect">
            <a:avLst>
              <a:gd name="adj" fmla="val 24917"/>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229" name="STUFF / MATERIALISM"/>
          <p:cNvSpPr/>
          <p:nvPr/>
        </p:nvSpPr>
        <p:spPr>
          <a:xfrm>
            <a:off x="89829" y="6698077"/>
            <a:ext cx="2305234" cy="1371601"/>
          </a:xfrm>
          <a:prstGeom prst="roundRect">
            <a:avLst>
              <a:gd name="adj" fmla="val 24917"/>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sp>
        <p:nvSpPr>
          <p:cNvPr id="230" name="The church (people of God) has always faced DANGER!…"/>
          <p:cNvSpPr txBox="1"/>
          <p:nvPr/>
        </p:nvSpPr>
        <p:spPr>
          <a:xfrm>
            <a:off x="2936209" y="3108397"/>
            <a:ext cx="10009018" cy="6134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6"/>
              </a:buBlip>
              <a:defRPr b="1" sz="4700">
                <a:solidFill>
                  <a:srgbClr val="000000"/>
                </a:solidFill>
                <a:latin typeface="Century Gothic"/>
                <a:ea typeface="Century Gothic"/>
                <a:cs typeface="Century Gothic"/>
                <a:sym typeface="Century Gothic"/>
              </a:defRPr>
            </a:pPr>
            <a:r>
              <a:t>The church (</a:t>
            </a:r>
            <a:r>
              <a:rPr b="0"/>
              <a:t>people of God</a:t>
            </a:r>
            <a:r>
              <a:t>) has always faced DANGER! </a:t>
            </a:r>
          </a:p>
          <a:p>
            <a:pPr lvl="2"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Persecution / temptation – Mark 13:9 / 1 Cor. 10:1-13; 1 John 2:15-17; Mt 6:24</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Carnality – 1 Cor. 3:1ff; Jam 3:14ff </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Drifting away from the truth – Heb. 2:1; Gal. 1:6-9</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Lukewarmness – Rev 3:14 ff</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Deception – Mat. 24:4; 2 Pet 2:1-22</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0">
                                            <p:bg/>
                                          </p:spTgt>
                                        </p:tgtEl>
                                        <p:attrNameLst>
                                          <p:attrName>style.visibility</p:attrName>
                                        </p:attrNameLst>
                                      </p:cBhvr>
                                      <p:to>
                                        <p:strVal val="visible"/>
                                      </p:to>
                                    </p:set>
                                    <p:animEffect filter="wipe(left)" transition="in">
                                      <p:cBhvr>
                                        <p:cTn id="7" dur="1500"/>
                                        <p:tgtEl>
                                          <p:spTgt spid="23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0">
                                            <p:txEl>
                                              <p:pRg st="0" end="0"/>
                                            </p:txEl>
                                          </p:spTgt>
                                        </p:tgtEl>
                                        <p:attrNameLst>
                                          <p:attrName>style.visibility</p:attrName>
                                        </p:attrNameLst>
                                      </p:cBhvr>
                                      <p:to>
                                        <p:strVal val="visible"/>
                                      </p:to>
                                    </p:set>
                                    <p:animEffect filter="wipe(left)" transition="in">
                                      <p:cBhvr>
                                        <p:cTn id="10" dur="1500"/>
                                        <p:tgtEl>
                                          <p:spTgt spid="2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0">
                                            <p:txEl>
                                              <p:pRg st="1" end="1"/>
                                            </p:txEl>
                                          </p:spTgt>
                                        </p:tgtEl>
                                        <p:attrNameLst>
                                          <p:attrName>style.visibility</p:attrName>
                                        </p:attrNameLst>
                                      </p:cBhvr>
                                      <p:to>
                                        <p:strVal val="visible"/>
                                      </p:to>
                                    </p:set>
                                    <p:animEffect filter="wipe(left)" transition="in">
                                      <p:cBhvr>
                                        <p:cTn id="15" dur="1500"/>
                                        <p:tgtEl>
                                          <p:spTgt spid="23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0">
                                            <p:txEl>
                                              <p:pRg st="2" end="2"/>
                                            </p:txEl>
                                          </p:spTgt>
                                        </p:tgtEl>
                                        <p:attrNameLst>
                                          <p:attrName>style.visibility</p:attrName>
                                        </p:attrNameLst>
                                      </p:cBhvr>
                                      <p:to>
                                        <p:strVal val="visible"/>
                                      </p:to>
                                    </p:set>
                                    <p:animEffect filter="wipe(left)" transition="in">
                                      <p:cBhvr>
                                        <p:cTn id="20" dur="1500"/>
                                        <p:tgtEl>
                                          <p:spTgt spid="23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30">
                                            <p:txEl>
                                              <p:pRg st="3" end="3"/>
                                            </p:txEl>
                                          </p:spTgt>
                                        </p:tgtEl>
                                        <p:attrNameLst>
                                          <p:attrName>style.visibility</p:attrName>
                                        </p:attrNameLst>
                                      </p:cBhvr>
                                      <p:to>
                                        <p:strVal val="visible"/>
                                      </p:to>
                                    </p:set>
                                    <p:animEffect filter="wipe(left)" transition="in">
                                      <p:cBhvr>
                                        <p:cTn id="25" dur="1500"/>
                                        <p:tgtEl>
                                          <p:spTgt spid="23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30">
                                            <p:txEl>
                                              <p:pRg st="4" end="4"/>
                                            </p:txEl>
                                          </p:spTgt>
                                        </p:tgtEl>
                                        <p:attrNameLst>
                                          <p:attrName>style.visibility</p:attrName>
                                        </p:attrNameLst>
                                      </p:cBhvr>
                                      <p:to>
                                        <p:strVal val="visible"/>
                                      </p:to>
                                    </p:set>
                                    <p:animEffect filter="wipe(left)" transition="in">
                                      <p:cBhvr>
                                        <p:cTn id="30" dur="1500"/>
                                        <p:tgtEl>
                                          <p:spTgt spid="23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30">
                                            <p:txEl>
                                              <p:pRg st="5" end="5"/>
                                            </p:txEl>
                                          </p:spTgt>
                                        </p:tgtEl>
                                        <p:attrNameLst>
                                          <p:attrName>style.visibility</p:attrName>
                                        </p:attrNameLst>
                                      </p:cBhvr>
                                      <p:to>
                                        <p:strVal val="visible"/>
                                      </p:to>
                                    </p:set>
                                    <p:animEffect filter="wipe(left)" transition="in">
                                      <p:cBhvr>
                                        <p:cTn id="35" dur="1500"/>
                                        <p:tgtEl>
                                          <p:spTgt spid="23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39"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40"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41"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sp>
        <p:nvSpPr>
          <p:cNvPr id="342" name="“you have there those who hold the doctrine of Balaam” (14)…"/>
          <p:cNvSpPr/>
          <p:nvPr/>
        </p:nvSpPr>
        <p:spPr>
          <a:xfrm>
            <a:off x="5494593" y="3012221"/>
            <a:ext cx="7269083" cy="63627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3449" indent="-363449" algn="l">
              <a:spcBef>
                <a:spcPts val="1600"/>
              </a:spcBef>
              <a:buSzPct val="80000"/>
              <a:buBlip>
                <a:blip r:embed="rId3"/>
              </a:buBlip>
              <a:defRPr b="1" sz="3700">
                <a:solidFill>
                  <a:srgbClr val="FFFFFF"/>
                </a:solidFill>
                <a:latin typeface="Century Gothic"/>
                <a:ea typeface="Century Gothic"/>
                <a:cs typeface="Century Gothic"/>
                <a:sym typeface="Century Gothic"/>
              </a:defRPr>
            </a:pPr>
            <a:r>
              <a:rPr sz="3300"/>
              <a:t>“you have there those who hold the doctrine of Balaam” (14)</a:t>
            </a:r>
            <a:endParaRPr sz="33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Spoken to those who held to the truth but yet continued to fellowship those in error.</a:t>
            </a:r>
            <a:endParaRPr sz="32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Seduced Israel with harlots so they might sin &amp; therefore not be blessed. Num 25:1-8; 31:16</a:t>
            </a:r>
            <a:endParaRPr sz="32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Sought after the “wages of unrighteousness” - 2 Pet 2:15</a:t>
            </a:r>
            <a:endParaRPr sz="32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Error  for profit - Jude 1:11</a:t>
            </a:r>
          </a:p>
        </p:txBody>
      </p:sp>
      <p:sp>
        <p:nvSpPr>
          <p:cNvPr id="343" name="Revelation 2:14,15 (NKJV)…"/>
          <p:cNvSpPr/>
          <p:nvPr/>
        </p:nvSpPr>
        <p:spPr>
          <a:xfrm>
            <a:off x="198678" y="2776267"/>
            <a:ext cx="5113447" cy="6809210"/>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rPr sz="2400"/>
              <a:t>Revelation 2:14,15 </a:t>
            </a:r>
            <a:r>
              <a:rPr baseline="31999" sz="1800"/>
              <a:t>(NKJV) </a:t>
            </a:r>
          </a:p>
          <a:p>
            <a:pPr defTabSz="1295400">
              <a:buClr>
                <a:srgbClr val="000000"/>
              </a:buClr>
              <a:defRPr sz="31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14</a:t>
            </a:r>
            <a:r>
              <a:t> But I have a few things against you, because you have there those who hold the doctrine of Balaam, who taught Balak to put a stumbling block before the children of Israel, to eat things sacrificed to idols, and to commit sexual immorality. </a:t>
            </a:r>
            <a:r>
              <a:rPr baseline="31999"/>
              <a:t>15</a:t>
            </a:r>
            <a:r>
              <a:t> Thus you also have those who hold the doctrine of the Nicolaitans, which thing I hate.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2">
                                            <p:txEl>
                                              <p:pRg st="1" end="1"/>
                                            </p:txEl>
                                          </p:spTgt>
                                        </p:tgtEl>
                                        <p:attrNameLst>
                                          <p:attrName>style.visibility</p:attrName>
                                        </p:attrNameLst>
                                      </p:cBhvr>
                                      <p:to>
                                        <p:strVal val="visible"/>
                                      </p:to>
                                    </p:set>
                                    <p:animEffect filter="fade" transition="in">
                                      <p:cBhvr>
                                        <p:cTn id="7" dur="500"/>
                                        <p:tgtEl>
                                          <p:spTgt spid="3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2">
                                            <p:txEl>
                                              <p:pRg st="2" end="2"/>
                                            </p:txEl>
                                          </p:spTgt>
                                        </p:tgtEl>
                                        <p:attrNameLst>
                                          <p:attrName>style.visibility</p:attrName>
                                        </p:attrNameLst>
                                      </p:cBhvr>
                                      <p:to>
                                        <p:strVal val="visible"/>
                                      </p:to>
                                    </p:set>
                                    <p:animEffect filter="fade" transition="in">
                                      <p:cBhvr>
                                        <p:cTn id="12" dur="500"/>
                                        <p:tgtEl>
                                          <p:spTgt spid="3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42">
                                            <p:txEl>
                                              <p:pRg st="3" end="3"/>
                                            </p:txEl>
                                          </p:spTgt>
                                        </p:tgtEl>
                                        <p:attrNameLst>
                                          <p:attrName>style.visibility</p:attrName>
                                        </p:attrNameLst>
                                      </p:cBhvr>
                                      <p:to>
                                        <p:strVal val="visible"/>
                                      </p:to>
                                    </p:set>
                                    <p:animEffect filter="fade" transition="in">
                                      <p:cBhvr>
                                        <p:cTn id="17" dur="500"/>
                                        <p:tgtEl>
                                          <p:spTgt spid="34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42">
                                            <p:txEl>
                                              <p:pRg st="4" end="4"/>
                                            </p:txEl>
                                          </p:spTgt>
                                        </p:tgtEl>
                                        <p:attrNameLst>
                                          <p:attrName>style.visibility</p:attrName>
                                        </p:attrNameLst>
                                      </p:cBhvr>
                                      <p:to>
                                        <p:strVal val="visible"/>
                                      </p:to>
                                    </p:set>
                                    <p:animEffect filter="fade" transition="in">
                                      <p:cBhvr>
                                        <p:cTn id="22" dur="500"/>
                                        <p:tgtEl>
                                          <p:spTgt spid="34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4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4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48"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sp>
        <p:nvSpPr>
          <p:cNvPr id="349" name="“you have there those who hold the doctrine of Balaam” (14)…"/>
          <p:cNvSpPr/>
          <p:nvPr/>
        </p:nvSpPr>
        <p:spPr>
          <a:xfrm>
            <a:off x="5494593" y="3012221"/>
            <a:ext cx="7269083" cy="64897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3449" indent="-363449" algn="l">
              <a:spcBef>
                <a:spcPts val="1600"/>
              </a:spcBef>
              <a:buSzPct val="80000"/>
              <a:buBlip>
                <a:blip r:embed="rId3"/>
              </a:buBlip>
              <a:defRPr b="1" sz="3700">
                <a:solidFill>
                  <a:srgbClr val="FFFFFF"/>
                </a:solidFill>
                <a:latin typeface="Century Gothic"/>
                <a:ea typeface="Century Gothic"/>
                <a:cs typeface="Century Gothic"/>
                <a:sym typeface="Century Gothic"/>
              </a:defRPr>
            </a:pPr>
            <a:r>
              <a:rPr sz="3300"/>
              <a:t>“you have there those who hold the doctrine of Balaam” (14)</a:t>
            </a:r>
            <a:endParaRPr sz="3300"/>
          </a:p>
          <a:p>
            <a:pPr lvl="1" marL="1149350" indent="-628650" algn="l">
              <a:spcBef>
                <a:spcPts val="1600"/>
              </a:spcBef>
              <a:buSzPct val="80000"/>
              <a:buBlip>
                <a:blip r:embed="rId4"/>
              </a:buBlip>
              <a:defRPr>
                <a:solidFill>
                  <a:srgbClr val="FFFFFF"/>
                </a:solidFill>
                <a:latin typeface="Century Gothic"/>
                <a:ea typeface="Century Gothic"/>
                <a:cs typeface="Century Gothic"/>
                <a:sym typeface="Century Gothic"/>
              </a:defRPr>
            </a:pPr>
            <a:r>
              <a:rPr sz="3300"/>
              <a:t>The doctrine of compromise - (Num 23,24; 31:16; 2 Pet 2:15,16)</a:t>
            </a:r>
            <a:endParaRPr sz="3300"/>
          </a:p>
          <a:p>
            <a:pPr lvl="1" marL="1130300" indent="-609600" algn="l">
              <a:spcBef>
                <a:spcPts val="1600"/>
              </a:spcBef>
              <a:buSzPct val="80000"/>
              <a:buBlip>
                <a:blip r:embed="rId4"/>
              </a:buBlip>
              <a:defRPr>
                <a:solidFill>
                  <a:srgbClr val="FFFFFF"/>
                </a:solidFill>
                <a:latin typeface="Century Gothic"/>
                <a:ea typeface="Century Gothic"/>
                <a:cs typeface="Century Gothic"/>
                <a:sym typeface="Century Gothic"/>
              </a:defRPr>
            </a:pPr>
            <a:r>
              <a:rPr sz="3200"/>
              <a:t>Some ate things sacrificed to idols, practiced immorality and taught others it was OK to do so to avoid persecution &amp; hardship – 1 Cor. 8:4,8-12; 10:14, 19-22, 27-29; Acts 15:20; 1 Cor. 6:13,18</a:t>
            </a:r>
          </a:p>
        </p:txBody>
      </p:sp>
      <p:sp>
        <p:nvSpPr>
          <p:cNvPr id="350" name="Revelation 2:14,15 (NKJV)…"/>
          <p:cNvSpPr/>
          <p:nvPr/>
        </p:nvSpPr>
        <p:spPr>
          <a:xfrm>
            <a:off x="198678" y="2776267"/>
            <a:ext cx="5113447" cy="6809210"/>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rPr sz="2400"/>
              <a:t>Revelation 2:14,15 </a:t>
            </a:r>
            <a:r>
              <a:rPr baseline="31999" sz="1800"/>
              <a:t>(NKJV) </a:t>
            </a:r>
          </a:p>
          <a:p>
            <a:pPr defTabSz="1295400">
              <a:buClr>
                <a:srgbClr val="000000"/>
              </a:buClr>
              <a:defRPr sz="31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14</a:t>
            </a:r>
            <a:r>
              <a:t> But I have a few things against you, because you have there those who hold the doctrine of Balaam, who taught Balak to put a stumbling block before the children of Israel, to eat things sacrificed to idols, and to commit sexual immorality. </a:t>
            </a:r>
            <a:r>
              <a:rPr baseline="31999"/>
              <a:t>15</a:t>
            </a:r>
            <a:r>
              <a:t> Thus you also have those who hold the doctrine of the Nicolaitans, which thing I hate.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9">
                                            <p:txEl>
                                              <p:pRg st="2" end="2"/>
                                            </p:txEl>
                                          </p:spTgt>
                                        </p:tgtEl>
                                        <p:attrNameLst>
                                          <p:attrName>style.visibility</p:attrName>
                                        </p:attrNameLst>
                                      </p:cBhvr>
                                      <p:to>
                                        <p:strVal val="visible"/>
                                      </p:to>
                                    </p:set>
                                    <p:animEffect filter="fade" transition="in">
                                      <p:cBhvr>
                                        <p:cTn id="7" dur="500"/>
                                        <p:tgtEl>
                                          <p:spTgt spid="3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53"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54"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55"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sp>
        <p:nvSpPr>
          <p:cNvPr id="356" name="“Thus you also have those who hold the doctrine of the Nicolaitans,” (15)…"/>
          <p:cNvSpPr/>
          <p:nvPr/>
        </p:nvSpPr>
        <p:spPr>
          <a:xfrm>
            <a:off x="5494593" y="3246884"/>
            <a:ext cx="7269083" cy="60833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59562" indent="-359562" algn="l">
              <a:spcBef>
                <a:spcPts val="1600"/>
              </a:spcBef>
              <a:buSzPct val="80000"/>
              <a:buBlip>
                <a:blip r:embed="rId3"/>
              </a:buBlip>
              <a:defRPr b="1" sz="3400">
                <a:solidFill>
                  <a:srgbClr val="FFFFFF"/>
                </a:solidFill>
                <a:latin typeface="Century Gothic"/>
                <a:ea typeface="Century Gothic"/>
                <a:cs typeface="Century Gothic"/>
                <a:sym typeface="Century Gothic"/>
              </a:defRPr>
            </a:pPr>
            <a:r>
              <a:rPr sz="3000"/>
              <a:t>“Thus you also have those who hold the doctrine of the Nicolaitans,” (15)</a:t>
            </a:r>
            <a:endParaRPr sz="3000"/>
          </a:p>
          <a:p>
            <a:pPr lvl="1" marL="1147717" indent="-627017" algn="l">
              <a:spcBef>
                <a:spcPts val="1600"/>
              </a:spcBef>
              <a:buSzPct val="80000"/>
              <a:buBlip>
                <a:blip r:embed="rId4"/>
              </a:buBlip>
              <a:defRPr sz="3500">
                <a:solidFill>
                  <a:srgbClr val="FFFFFF"/>
                </a:solidFill>
                <a:latin typeface="Century Gothic"/>
                <a:ea typeface="Century Gothic"/>
                <a:cs typeface="Century Gothic"/>
                <a:sym typeface="Century Gothic"/>
              </a:defRPr>
            </a:pPr>
            <a:r>
              <a:rPr sz="3200"/>
              <a:t>Ephesus hated the deeds of the Nicolaitans, but those in Pergamos tolerated them.</a:t>
            </a:r>
            <a:endParaRPr sz="3200"/>
          </a:p>
          <a:p>
            <a:pPr lvl="1" marL="1147717" indent="-627017" algn="l">
              <a:spcBef>
                <a:spcPts val="1600"/>
              </a:spcBef>
              <a:buSzPct val="80000"/>
              <a:buBlip>
                <a:blip r:embed="rId4"/>
              </a:buBlip>
              <a:defRPr sz="3500">
                <a:solidFill>
                  <a:srgbClr val="FFFFFF"/>
                </a:solidFill>
                <a:latin typeface="Century Gothic"/>
                <a:ea typeface="Century Gothic"/>
                <a:cs typeface="Century Gothic"/>
                <a:sym typeface="Century Gothic"/>
              </a:defRPr>
            </a:pPr>
            <a:r>
              <a:rPr sz="3200"/>
              <a:t>Probably early forms of gnosticism refuted in 1 John - Christ hated this doctrine - 2:6</a:t>
            </a:r>
            <a:endParaRPr sz="3200"/>
          </a:p>
          <a:p>
            <a:pPr lvl="1" marL="1147717" indent="-627017" algn="l">
              <a:spcBef>
                <a:spcPts val="1600"/>
              </a:spcBef>
              <a:buSzPct val="80000"/>
              <a:buBlip>
                <a:blip r:embed="rId4"/>
              </a:buBlip>
              <a:defRPr sz="3500">
                <a:solidFill>
                  <a:srgbClr val="FFFFFF"/>
                </a:solidFill>
                <a:latin typeface="Century Gothic"/>
                <a:ea typeface="Century Gothic"/>
                <a:cs typeface="Century Gothic"/>
                <a:sym typeface="Century Gothic"/>
              </a:defRPr>
            </a:pPr>
            <a:r>
              <a:rPr sz="3200"/>
              <a:t>Taught grace gives us license to do what we want - 2 Pet 2:12-22; 1 John 1:5-3:10</a:t>
            </a:r>
          </a:p>
        </p:txBody>
      </p:sp>
      <p:sp>
        <p:nvSpPr>
          <p:cNvPr id="357" name="Revelation 2:14,15 (NKJV)…"/>
          <p:cNvSpPr/>
          <p:nvPr/>
        </p:nvSpPr>
        <p:spPr>
          <a:xfrm>
            <a:off x="198678" y="2776267"/>
            <a:ext cx="5113447" cy="6809210"/>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rPr sz="2400"/>
              <a:t>Revelation 2:14,15 </a:t>
            </a:r>
            <a:r>
              <a:rPr baseline="31999" sz="1800"/>
              <a:t>(NKJV) </a:t>
            </a:r>
          </a:p>
          <a:p>
            <a:pPr defTabSz="1295400">
              <a:buClr>
                <a:srgbClr val="000000"/>
              </a:buClr>
              <a:defRPr sz="31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14</a:t>
            </a:r>
            <a:r>
              <a:t> But I have a few things against you, because you have there those who hold the doctrine of Balaam, who taught Balak to put a stumbling block before the children of Israel, to eat things sacrificed to idols, and to commit sexual immorality. </a:t>
            </a:r>
            <a:r>
              <a:rPr baseline="31999"/>
              <a:t>15</a:t>
            </a:r>
            <a:r>
              <a:t> Thus you also have those who hold the doctrine of the Nicolaitans, which thing I hate.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6">
                                            <p:txEl>
                                              <p:pRg st="1" end="1"/>
                                            </p:txEl>
                                          </p:spTgt>
                                        </p:tgtEl>
                                        <p:attrNameLst>
                                          <p:attrName>style.visibility</p:attrName>
                                        </p:attrNameLst>
                                      </p:cBhvr>
                                      <p:to>
                                        <p:strVal val="visible"/>
                                      </p:to>
                                    </p:set>
                                    <p:animEffect filter="fade" transition="in">
                                      <p:cBhvr>
                                        <p:cTn id="7" dur="500"/>
                                        <p:tgtEl>
                                          <p:spTgt spid="35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6">
                                            <p:txEl>
                                              <p:pRg st="2" end="2"/>
                                            </p:txEl>
                                          </p:spTgt>
                                        </p:tgtEl>
                                        <p:attrNameLst>
                                          <p:attrName>style.visibility</p:attrName>
                                        </p:attrNameLst>
                                      </p:cBhvr>
                                      <p:to>
                                        <p:strVal val="visible"/>
                                      </p:to>
                                    </p:set>
                                    <p:animEffect filter="fade" transition="in">
                                      <p:cBhvr>
                                        <p:cTn id="12" dur="500"/>
                                        <p:tgtEl>
                                          <p:spTgt spid="35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6">
                                            <p:txEl>
                                              <p:pRg st="3" end="3"/>
                                            </p:txEl>
                                          </p:spTgt>
                                        </p:tgtEl>
                                        <p:attrNameLst>
                                          <p:attrName>style.visibility</p:attrName>
                                        </p:attrNameLst>
                                      </p:cBhvr>
                                      <p:to>
                                        <p:strVal val="visible"/>
                                      </p:to>
                                    </p:set>
                                    <p:animEffect filter="fade" transition="in">
                                      <p:cBhvr>
                                        <p:cTn id="17" dur="500"/>
                                        <p:tgtEl>
                                          <p:spTgt spid="35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6"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6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6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62"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sp>
        <p:nvSpPr>
          <p:cNvPr id="363" name="“The fault of the Nicolaitans was that they were seeking to adjust Christianity to the level of the world rather than lift the world to the level of Christianity. In other words, they were following a policy of compromise simply and solely to save themselves from trouble they were afraid and unwilling to face.”…"/>
          <p:cNvSpPr/>
          <p:nvPr/>
        </p:nvSpPr>
        <p:spPr>
          <a:xfrm>
            <a:off x="4902200" y="3517900"/>
            <a:ext cx="7721600" cy="6019800"/>
          </a:xfrm>
          <a:prstGeom prst="rect">
            <a:avLst/>
          </a:prstGeom>
          <a:solidFill>
            <a:srgbClr val="FFFFFF"/>
          </a:solidFill>
          <a:ln w="88900">
            <a:solidFill>
              <a:srgbClr val="000000"/>
            </a:solidFill>
            <a:miter lim="400000"/>
          </a:ln>
          <a:effectLst>
            <a:outerShdw sx="100000" sy="100000" kx="0" ky="0" algn="b" rotWithShape="0" blurRad="203200" dist="139700" dir="2700000">
              <a:srgbClr val="000000">
                <a:alpha val="569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7799" marR="57799" defTabSz="1295400">
              <a:spcBef>
                <a:spcPts val="1900"/>
              </a:spcBef>
              <a:buClr>
                <a:srgbClr val="000000"/>
              </a:buClr>
              <a:buFont typeface="Times New Roman"/>
              <a:defRPr b="1" sz="4200">
                <a:solidFill>
                  <a:srgbClr val="7B1979"/>
                </a:solidFill>
                <a:effectLst>
                  <a:outerShdw sx="100000" sy="100000" kx="0" ky="0" algn="b" rotWithShape="0" blurRad="152400" dist="76200" dir="2700000">
                    <a:srgbClr val="000000">
                      <a:alpha val="35000"/>
                    </a:srgbClr>
                  </a:outerShdw>
                </a:effectLst>
                <a:uFill>
                  <a:solidFill>
                    <a:srgbClr val="7B1979"/>
                  </a:solidFill>
                </a:uFill>
                <a:latin typeface="Times New Roman"/>
                <a:ea typeface="Times New Roman"/>
                <a:cs typeface="Times New Roman"/>
                <a:sym typeface="Times New Roman"/>
              </a:defRPr>
            </a:pPr>
            <a:r>
              <a:rPr b="0" sz="3800">
                <a:solidFill>
                  <a:srgbClr val="000000"/>
                </a:solidFill>
                <a:uFill>
                  <a:solidFill>
                    <a:srgbClr val="000000"/>
                  </a:solidFill>
                </a:uFill>
              </a:rPr>
              <a:t>“The fault of the Nicolaitans was that they were seeking to adjust Christianity to the level of the world rather than lift the world to the level of Christianity. In other words, they were following a policy of compromise simply and solely to save themselves from trouble they were afraid and unwilling to face.”</a:t>
            </a:r>
            <a:endParaRPr b="0" sz="3800">
              <a:solidFill>
                <a:srgbClr val="000000"/>
              </a:solidFill>
              <a:uFill>
                <a:solidFill>
                  <a:srgbClr val="000000"/>
                </a:solidFill>
              </a:uFill>
            </a:endParaRPr>
          </a:p>
          <a:p>
            <a:pPr marL="57799" marR="57799" defTabSz="1295400">
              <a:spcBef>
                <a:spcPts val="1900"/>
              </a:spcBef>
              <a:buClr>
                <a:srgbClr val="000000"/>
              </a:buClr>
              <a:buFont typeface="Times New Roman"/>
              <a:defRPr b="1" i="1" sz="4200">
                <a:solidFill>
                  <a:srgbClr val="7B1979"/>
                </a:solidFill>
                <a:effectLst>
                  <a:outerShdw sx="100000" sy="100000" kx="0" ky="0" algn="b" rotWithShape="0" blurRad="152400" dist="76200" dir="2700000">
                    <a:srgbClr val="000000">
                      <a:alpha val="35000"/>
                    </a:srgbClr>
                  </a:outerShdw>
                </a:effectLst>
                <a:uFill>
                  <a:solidFill>
                    <a:srgbClr val="7B1979"/>
                  </a:solidFill>
                </a:uFill>
                <a:latin typeface="Times New Roman"/>
                <a:ea typeface="Times New Roman"/>
                <a:cs typeface="Times New Roman"/>
                <a:sym typeface="Times New Roman"/>
              </a:defRPr>
            </a:pPr>
            <a:r>
              <a:rPr b="0" sz="3800">
                <a:solidFill>
                  <a:srgbClr val="000000"/>
                </a:solidFill>
                <a:uFill>
                  <a:solidFill>
                    <a:srgbClr val="000000"/>
                  </a:solidFill>
                </a:uFill>
              </a:rPr>
              <a:t>William Barclay, 115</a:t>
            </a:r>
          </a:p>
        </p:txBody>
      </p:sp>
      <p:pic>
        <p:nvPicPr>
          <p:cNvPr id="364" name="The-Revelation-of-John-9780664226800.tiff" descr="The-Revelation-of-John-9780664226800.tiff"/>
          <p:cNvPicPr>
            <a:picLocks noChangeAspect="1"/>
          </p:cNvPicPr>
          <p:nvPr/>
        </p:nvPicPr>
        <p:blipFill>
          <a:blip r:embed="rId3">
            <a:extLst/>
          </a:blip>
          <a:stretch>
            <a:fillRect/>
          </a:stretch>
        </p:blipFill>
        <p:spPr>
          <a:xfrm rot="21240000">
            <a:off x="355600" y="3644899"/>
            <a:ext cx="3429001" cy="5080001"/>
          </a:xfrm>
          <a:prstGeom prst="rect">
            <a:avLst/>
          </a:prstGeom>
          <a:ln w="12700">
            <a:miter lim="400000"/>
          </a:ln>
          <a:effectLst>
            <a:outerShdw sx="100000" sy="100000" kx="0" ky="0" algn="b" rotWithShape="0" blurRad="152400" dist="76200" dir="2700000">
              <a:srgbClr val="000000"/>
            </a:outerShdw>
          </a:effectLst>
        </p:spPr>
      </p:pic>
      <p:pic>
        <p:nvPicPr>
          <p:cNvPr id="365" name="William%20Barclay_128x128.tiff" descr="William%20Barclay_128x128.tiff"/>
          <p:cNvPicPr>
            <a:picLocks noChangeAspect="1"/>
          </p:cNvPicPr>
          <p:nvPr/>
        </p:nvPicPr>
        <p:blipFill>
          <a:blip r:embed="rId4">
            <a:extLst/>
          </a:blip>
          <a:stretch>
            <a:fillRect/>
          </a:stretch>
        </p:blipFill>
        <p:spPr>
          <a:xfrm>
            <a:off x="1460500" y="4445000"/>
            <a:ext cx="2946400" cy="2946400"/>
          </a:xfrm>
          <a:prstGeom prst="rect">
            <a:avLst/>
          </a:prstGeom>
          <a:ln w="12700">
            <a:miter lim="400000"/>
          </a:ln>
          <a:effectLst>
            <a:outerShdw sx="100000" sy="100000" kx="0" ky="0" algn="b" rotWithShape="0" blurRad="152400" dist="76200"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68"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69"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70"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pic>
        <p:nvPicPr>
          <p:cNvPr id="371" name="bezgl.tiff" descr="bezgl.tiff"/>
          <p:cNvPicPr>
            <a:picLocks noChangeAspect="0"/>
          </p:cNvPicPr>
          <p:nvPr/>
        </p:nvPicPr>
        <p:blipFill>
          <a:blip r:embed="rId3">
            <a:extLst/>
          </a:blip>
          <a:stretch>
            <a:fillRect/>
          </a:stretch>
        </p:blipFill>
        <p:spPr>
          <a:xfrm>
            <a:off x="104906" y="4605227"/>
            <a:ext cx="5605320" cy="4864101"/>
          </a:xfrm>
          <a:prstGeom prst="rect">
            <a:avLst/>
          </a:prstGeom>
          <a:effectLst>
            <a:outerShdw sx="100000" sy="100000" kx="0" ky="0" algn="b" rotWithShape="0" blurRad="152400" dist="76200" dir="2700000">
              <a:srgbClr val="000000"/>
            </a:outerShdw>
          </a:effectLst>
        </p:spPr>
      </p:pic>
      <p:pic>
        <p:nvPicPr>
          <p:cNvPr id="372" name="Applications" descr="Applications"/>
          <p:cNvPicPr>
            <a:picLocks noChangeAspect="0"/>
          </p:cNvPicPr>
          <p:nvPr/>
        </p:nvPicPr>
        <p:blipFill>
          <a:blip r:embed="rId4">
            <a:extLst/>
          </a:blip>
          <a:stretch>
            <a:fillRect/>
          </a:stretch>
        </p:blipFill>
        <p:spPr>
          <a:xfrm>
            <a:off x="-30590" y="3429000"/>
            <a:ext cx="5876311" cy="1739900"/>
          </a:xfrm>
          <a:prstGeom prst="rect">
            <a:avLst/>
          </a:prstGeom>
        </p:spPr>
      </p:pic>
      <p:sp>
        <p:nvSpPr>
          <p:cNvPr id="373" name="Be faithful where you are:…"/>
          <p:cNvSpPr txBox="1"/>
          <p:nvPr/>
        </p:nvSpPr>
        <p:spPr>
          <a:xfrm>
            <a:off x="5463718" y="2865883"/>
            <a:ext cx="7410181" cy="66294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76000"/>
              <a:buBlip>
                <a:blip r:embed="rId5"/>
              </a:buBlip>
              <a:defRPr b="1" sz="4000">
                <a:solidFill>
                  <a:srgbClr val="000000"/>
                </a:solidFill>
                <a:latin typeface="Century Gothic"/>
                <a:ea typeface="Century Gothic"/>
                <a:cs typeface="Century Gothic"/>
                <a:sym typeface="Century Gothic"/>
              </a:defRPr>
            </a:pPr>
            <a:r>
              <a:t>Be faithful where you are: </a:t>
            </a:r>
          </a:p>
          <a:p>
            <a:pPr lvl="2" marL="1371600" indent="-914400" algn="l">
              <a:spcBef>
                <a:spcPts val="1200"/>
              </a:spcBef>
              <a:buSzPct val="76000"/>
              <a:buBlip>
                <a:blip r:embed="rId6"/>
              </a:buBlip>
              <a:defRPr sz="3200">
                <a:solidFill>
                  <a:srgbClr val="000000"/>
                </a:solidFill>
                <a:latin typeface="Century Gothic"/>
                <a:ea typeface="Century Gothic"/>
                <a:cs typeface="Century Gothic"/>
                <a:sym typeface="Century Gothic"/>
              </a:defRPr>
            </a:pPr>
            <a:r>
              <a:t>Is it easier to live a Christian life and talk about spiritual matters when we are surrounded by people who believe and follow the Bible (Acts 11:26; Heb 10:24,25), </a:t>
            </a:r>
          </a:p>
          <a:p>
            <a:pPr lvl="2" marL="1371600" indent="-914400" algn="l">
              <a:spcBef>
                <a:spcPts val="1200"/>
              </a:spcBef>
              <a:buSzPct val="76000"/>
              <a:buBlip>
                <a:blip r:embed="rId6"/>
              </a:buBlip>
              <a:defRPr sz="3200">
                <a:solidFill>
                  <a:srgbClr val="000000"/>
                </a:solidFill>
                <a:latin typeface="Century Gothic"/>
                <a:ea typeface="Century Gothic"/>
                <a:cs typeface="Century Gothic"/>
                <a:sym typeface="Century Gothic"/>
              </a:defRPr>
            </a:pPr>
            <a:r>
              <a:t>What would we do if we were citizens of Iraq, Iran, North Korea, Afghanistan, Pakistan, Africa, China, Russia, etc…?</a:t>
            </a:r>
          </a:p>
          <a:p>
            <a:pPr lvl="2" marL="1371600" indent="-914400" algn="l">
              <a:spcBef>
                <a:spcPts val="1200"/>
              </a:spcBef>
              <a:buSzPct val="76000"/>
              <a:buBlip>
                <a:blip r:embed="rId6"/>
              </a:buBlip>
              <a:defRPr sz="3200">
                <a:solidFill>
                  <a:srgbClr val="000000"/>
                </a:solidFill>
                <a:latin typeface="Century Gothic"/>
                <a:ea typeface="Century Gothic"/>
                <a:cs typeface="Century Gothic"/>
                <a:sym typeface="Century Gothic"/>
              </a:defRPr>
            </a:pPr>
            <a:r>
              <a:t>Would we suffer for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3">
                                            <p:txEl>
                                              <p:pRg st="1" end="1"/>
                                            </p:txEl>
                                          </p:spTgt>
                                        </p:tgtEl>
                                        <p:attrNameLst>
                                          <p:attrName>style.visibility</p:attrName>
                                        </p:attrNameLst>
                                      </p:cBhvr>
                                      <p:to>
                                        <p:strVal val="visible"/>
                                      </p:to>
                                    </p:set>
                                    <p:animEffect filter="wipe(left)" transition="in">
                                      <p:cBhvr>
                                        <p:cTn id="7" dur="1500"/>
                                        <p:tgtEl>
                                          <p:spTgt spid="37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3">
                                            <p:txEl>
                                              <p:pRg st="2" end="2"/>
                                            </p:txEl>
                                          </p:spTgt>
                                        </p:tgtEl>
                                        <p:attrNameLst>
                                          <p:attrName>style.visibility</p:attrName>
                                        </p:attrNameLst>
                                      </p:cBhvr>
                                      <p:to>
                                        <p:strVal val="visible"/>
                                      </p:to>
                                    </p:set>
                                    <p:animEffect filter="wipe(left)" transition="in">
                                      <p:cBhvr>
                                        <p:cTn id="12" dur="1500"/>
                                        <p:tgtEl>
                                          <p:spTgt spid="37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3">
                                            <p:txEl>
                                              <p:pRg st="3" end="3"/>
                                            </p:txEl>
                                          </p:spTgt>
                                        </p:tgtEl>
                                        <p:attrNameLst>
                                          <p:attrName>style.visibility</p:attrName>
                                        </p:attrNameLst>
                                      </p:cBhvr>
                                      <p:to>
                                        <p:strVal val="visible"/>
                                      </p:to>
                                    </p:set>
                                    <p:animEffect filter="wipe(left)" transition="in">
                                      <p:cBhvr>
                                        <p:cTn id="17" dur="1500"/>
                                        <p:tgtEl>
                                          <p:spTgt spid="37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3"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7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7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78"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pic>
        <p:nvPicPr>
          <p:cNvPr id="379" name="bezgl.tiff" descr="bezgl.tiff"/>
          <p:cNvPicPr>
            <a:picLocks noChangeAspect="0"/>
          </p:cNvPicPr>
          <p:nvPr/>
        </p:nvPicPr>
        <p:blipFill>
          <a:blip r:embed="rId3">
            <a:extLst/>
          </a:blip>
          <a:stretch>
            <a:fillRect/>
          </a:stretch>
        </p:blipFill>
        <p:spPr>
          <a:xfrm>
            <a:off x="104906" y="4605227"/>
            <a:ext cx="5605320" cy="4864101"/>
          </a:xfrm>
          <a:prstGeom prst="rect">
            <a:avLst/>
          </a:prstGeom>
          <a:effectLst>
            <a:outerShdw sx="100000" sy="100000" kx="0" ky="0" algn="b" rotWithShape="0" blurRad="152400" dist="76200" dir="2700000">
              <a:srgbClr val="000000"/>
            </a:outerShdw>
          </a:effectLst>
        </p:spPr>
      </p:pic>
      <p:pic>
        <p:nvPicPr>
          <p:cNvPr id="380" name="Applications" descr="Applications"/>
          <p:cNvPicPr>
            <a:picLocks noChangeAspect="0"/>
          </p:cNvPicPr>
          <p:nvPr/>
        </p:nvPicPr>
        <p:blipFill>
          <a:blip r:embed="rId4">
            <a:extLst/>
          </a:blip>
          <a:stretch>
            <a:fillRect/>
          </a:stretch>
        </p:blipFill>
        <p:spPr>
          <a:xfrm>
            <a:off x="-30590" y="3429000"/>
            <a:ext cx="5876311" cy="1739900"/>
          </a:xfrm>
          <a:prstGeom prst="rect">
            <a:avLst/>
          </a:prstGeom>
        </p:spPr>
      </p:pic>
      <p:sp>
        <p:nvSpPr>
          <p:cNvPr id="381" name="Compromise is a prevalent disposition today –…"/>
          <p:cNvSpPr txBox="1"/>
          <p:nvPr/>
        </p:nvSpPr>
        <p:spPr>
          <a:xfrm>
            <a:off x="5751480" y="2823086"/>
            <a:ext cx="7096785" cy="67564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5"/>
              </a:buBlip>
              <a:defRPr b="1" sz="3700">
                <a:solidFill>
                  <a:srgbClr val="000000"/>
                </a:solidFill>
                <a:latin typeface="Century Gothic"/>
                <a:ea typeface="Century Gothic"/>
                <a:cs typeface="Century Gothic"/>
                <a:sym typeface="Century Gothic"/>
              </a:defRPr>
            </a:pPr>
            <a:r>
              <a:t>Compromise is a prevalent disposition today –</a:t>
            </a:r>
          </a:p>
          <a:p>
            <a:pPr lvl="1" marL="1143000" indent="-685800" algn="l">
              <a:spcBef>
                <a:spcPts val="1200"/>
              </a:spcBef>
              <a:buSzPct val="76000"/>
              <a:buBlip>
                <a:blip r:embed="rId6"/>
              </a:buBlip>
              <a:defRPr sz="3400">
                <a:solidFill>
                  <a:srgbClr val="000000"/>
                </a:solidFill>
                <a:latin typeface="Century Gothic"/>
                <a:ea typeface="Century Gothic"/>
                <a:cs typeface="Century Gothic"/>
                <a:sym typeface="Century Gothic"/>
              </a:defRPr>
            </a:pPr>
            <a:r>
              <a:t>While we must seek to live peaceably with all men - we cannot compromise the truth by compromising with evil - 1 Cor 5:6; Gal 5:9</a:t>
            </a:r>
          </a:p>
          <a:p>
            <a:pPr lvl="1" marL="1143000" indent="-685800" algn="l">
              <a:spcBef>
                <a:spcPts val="1200"/>
              </a:spcBef>
              <a:buSzPct val="76000"/>
              <a:buBlip>
                <a:blip r:embed="rId6"/>
              </a:buBlip>
              <a:defRPr sz="3400">
                <a:solidFill>
                  <a:srgbClr val="000000"/>
                </a:solidFill>
                <a:latin typeface="Century Gothic"/>
                <a:ea typeface="Century Gothic"/>
                <a:cs typeface="Century Gothic"/>
                <a:sym typeface="Century Gothic"/>
              </a:defRPr>
            </a:pPr>
            <a:r>
              <a:t>The compromise of spiritual principles is how we slowly become conformed to this world - Rom 12:1-3; Eph 5:1-15; 1 Jn 2:15-17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1">
                                            <p:txEl>
                                              <p:pRg st="1" end="1"/>
                                            </p:txEl>
                                          </p:spTgt>
                                        </p:tgtEl>
                                        <p:attrNameLst>
                                          <p:attrName>style.visibility</p:attrName>
                                        </p:attrNameLst>
                                      </p:cBhvr>
                                      <p:to>
                                        <p:strVal val="visible"/>
                                      </p:to>
                                    </p:set>
                                    <p:animEffect filter="wipe(left)" transition="in">
                                      <p:cBhvr>
                                        <p:cTn id="7" dur="1500"/>
                                        <p:tgtEl>
                                          <p:spTgt spid="3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1">
                                            <p:txEl>
                                              <p:pRg st="2" end="2"/>
                                            </p:txEl>
                                          </p:spTgt>
                                        </p:tgtEl>
                                        <p:attrNameLst>
                                          <p:attrName>style.visibility</p:attrName>
                                        </p:attrNameLst>
                                      </p:cBhvr>
                                      <p:to>
                                        <p:strVal val="visible"/>
                                      </p:to>
                                    </p:set>
                                    <p:animEffect filter="wipe(left)" transition="in">
                                      <p:cBhvr>
                                        <p:cTn id="12" dur="1500"/>
                                        <p:tgtEl>
                                          <p:spTgt spid="3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1"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84"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85"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86"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pic>
        <p:nvPicPr>
          <p:cNvPr id="387" name="bezgl.tiff" descr="bezgl.tiff"/>
          <p:cNvPicPr>
            <a:picLocks noChangeAspect="0"/>
          </p:cNvPicPr>
          <p:nvPr/>
        </p:nvPicPr>
        <p:blipFill>
          <a:blip r:embed="rId3">
            <a:extLst/>
          </a:blip>
          <a:stretch>
            <a:fillRect/>
          </a:stretch>
        </p:blipFill>
        <p:spPr>
          <a:xfrm>
            <a:off x="104906" y="4605227"/>
            <a:ext cx="5605320" cy="4864101"/>
          </a:xfrm>
          <a:prstGeom prst="rect">
            <a:avLst/>
          </a:prstGeom>
          <a:effectLst>
            <a:outerShdw sx="100000" sy="100000" kx="0" ky="0" algn="b" rotWithShape="0" blurRad="152400" dist="76200" dir="2700000">
              <a:srgbClr val="000000"/>
            </a:outerShdw>
          </a:effectLst>
        </p:spPr>
      </p:pic>
      <p:pic>
        <p:nvPicPr>
          <p:cNvPr id="388" name="Applications" descr="Applications"/>
          <p:cNvPicPr>
            <a:picLocks noChangeAspect="0"/>
          </p:cNvPicPr>
          <p:nvPr/>
        </p:nvPicPr>
        <p:blipFill>
          <a:blip r:embed="rId4">
            <a:extLst/>
          </a:blip>
          <a:stretch>
            <a:fillRect/>
          </a:stretch>
        </p:blipFill>
        <p:spPr>
          <a:xfrm>
            <a:off x="-30590" y="3429000"/>
            <a:ext cx="5876311" cy="1739900"/>
          </a:xfrm>
          <a:prstGeom prst="rect">
            <a:avLst/>
          </a:prstGeom>
        </p:spPr>
      </p:pic>
      <p:sp>
        <p:nvSpPr>
          <p:cNvPr id="389" name="The Danger of the Spirit of Compromise:…"/>
          <p:cNvSpPr txBox="1"/>
          <p:nvPr/>
        </p:nvSpPr>
        <p:spPr>
          <a:xfrm>
            <a:off x="5463718" y="2865883"/>
            <a:ext cx="7410181" cy="66802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76000"/>
              <a:buBlip>
                <a:blip r:embed="rId5"/>
              </a:buBlip>
              <a:defRPr b="1" sz="4000">
                <a:solidFill>
                  <a:srgbClr val="000000"/>
                </a:solidFill>
                <a:latin typeface="Century Gothic"/>
                <a:ea typeface="Century Gothic"/>
                <a:cs typeface="Century Gothic"/>
                <a:sym typeface="Century Gothic"/>
              </a:defRPr>
            </a:pPr>
            <a:r>
              <a:t>The Danger of the Spirit of Compromise: </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What fellowship has light with darkness - 2 Cor 6:14-7:1</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No fellowship with the unfruitful works of darkness. Ephe 5:11; 1 Pet 4:1-3</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Whoever transgresses and does not abide in the doctrine of Christ does not have God . . . do not bid God-speed. 2 John 9, 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9">
                                            <p:txEl>
                                              <p:pRg st="1" end="1"/>
                                            </p:txEl>
                                          </p:spTgt>
                                        </p:tgtEl>
                                        <p:attrNameLst>
                                          <p:attrName>style.visibility</p:attrName>
                                        </p:attrNameLst>
                                      </p:cBhvr>
                                      <p:to>
                                        <p:strVal val="visible"/>
                                      </p:to>
                                    </p:set>
                                    <p:animEffect filter="wipe(left)" transition="in">
                                      <p:cBhvr>
                                        <p:cTn id="7" dur="1500"/>
                                        <p:tgtEl>
                                          <p:spTgt spid="3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9">
                                            <p:txEl>
                                              <p:pRg st="2" end="2"/>
                                            </p:txEl>
                                          </p:spTgt>
                                        </p:tgtEl>
                                        <p:attrNameLst>
                                          <p:attrName>style.visibility</p:attrName>
                                        </p:attrNameLst>
                                      </p:cBhvr>
                                      <p:to>
                                        <p:strVal val="visible"/>
                                      </p:to>
                                    </p:set>
                                    <p:animEffect filter="wipe(left)" transition="in">
                                      <p:cBhvr>
                                        <p:cTn id="12" dur="1500"/>
                                        <p:tgtEl>
                                          <p:spTgt spid="3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89">
                                            <p:txEl>
                                              <p:pRg st="3" end="3"/>
                                            </p:txEl>
                                          </p:spTgt>
                                        </p:tgtEl>
                                        <p:attrNameLst>
                                          <p:attrName>style.visibility</p:attrName>
                                        </p:attrNameLst>
                                      </p:cBhvr>
                                      <p:to>
                                        <p:strVal val="visible"/>
                                      </p:to>
                                    </p:set>
                                    <p:animEffect filter="wipe(left)" transition="in">
                                      <p:cBhvr>
                                        <p:cTn id="17" dur="1500"/>
                                        <p:tgtEl>
                                          <p:spTgt spid="38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9"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392"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93"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94"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pic>
        <p:nvPicPr>
          <p:cNvPr id="395" name="bezgl.tiff" descr="bezgl.tiff"/>
          <p:cNvPicPr>
            <a:picLocks noChangeAspect="0"/>
          </p:cNvPicPr>
          <p:nvPr/>
        </p:nvPicPr>
        <p:blipFill>
          <a:blip r:embed="rId3">
            <a:extLst/>
          </a:blip>
          <a:stretch>
            <a:fillRect/>
          </a:stretch>
        </p:blipFill>
        <p:spPr>
          <a:xfrm>
            <a:off x="104906" y="4605227"/>
            <a:ext cx="5605320" cy="4864101"/>
          </a:xfrm>
          <a:prstGeom prst="rect">
            <a:avLst/>
          </a:prstGeom>
          <a:effectLst>
            <a:outerShdw sx="100000" sy="100000" kx="0" ky="0" algn="b" rotWithShape="0" blurRad="152400" dist="76200" dir="2700000">
              <a:srgbClr val="000000"/>
            </a:outerShdw>
          </a:effectLst>
        </p:spPr>
      </p:pic>
      <p:pic>
        <p:nvPicPr>
          <p:cNvPr id="396" name="Applications" descr="Applications"/>
          <p:cNvPicPr>
            <a:picLocks noChangeAspect="0"/>
          </p:cNvPicPr>
          <p:nvPr/>
        </p:nvPicPr>
        <p:blipFill>
          <a:blip r:embed="rId4">
            <a:extLst/>
          </a:blip>
          <a:stretch>
            <a:fillRect/>
          </a:stretch>
        </p:blipFill>
        <p:spPr>
          <a:xfrm>
            <a:off x="-30590" y="3429000"/>
            <a:ext cx="5876311" cy="1739900"/>
          </a:xfrm>
          <a:prstGeom prst="rect">
            <a:avLst/>
          </a:prstGeom>
        </p:spPr>
      </p:pic>
      <p:sp>
        <p:nvSpPr>
          <p:cNvPr id="397" name="The Danger of the Spirit of Compromise:…"/>
          <p:cNvSpPr txBox="1"/>
          <p:nvPr/>
        </p:nvSpPr>
        <p:spPr>
          <a:xfrm>
            <a:off x="5463718" y="2865883"/>
            <a:ext cx="7410181" cy="65278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76000"/>
              <a:buBlip>
                <a:blip r:embed="rId5"/>
              </a:buBlip>
              <a:defRPr b="1" sz="4000">
                <a:solidFill>
                  <a:srgbClr val="000000"/>
                </a:solidFill>
                <a:latin typeface="Century Gothic"/>
                <a:ea typeface="Century Gothic"/>
                <a:cs typeface="Century Gothic"/>
                <a:sym typeface="Century Gothic"/>
              </a:defRPr>
            </a:pPr>
            <a:r>
              <a:t>The Danger of the Spirit of Compromise: </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Homosexuality / Same sex marriage / Adultery</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Fornication / Abortion</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Divorce for any cause</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Drunkenness / Revelries / Drinking Socially</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Lasciviousness / Immodesty.</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Denominationalism / Error / Unscriptural practices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7">
                                            <p:txEl>
                                              <p:pRg st="2" end="2"/>
                                            </p:txEl>
                                          </p:spTgt>
                                        </p:tgtEl>
                                        <p:attrNameLst>
                                          <p:attrName>style.visibility</p:attrName>
                                        </p:attrNameLst>
                                      </p:cBhvr>
                                      <p:to>
                                        <p:strVal val="visible"/>
                                      </p:to>
                                    </p:set>
                                    <p:animEffect filter="wipe(left)" transition="in">
                                      <p:cBhvr>
                                        <p:cTn id="7" dur="1500"/>
                                        <p:tgtEl>
                                          <p:spTgt spid="39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7">
                                            <p:txEl>
                                              <p:pRg st="3" end="3"/>
                                            </p:txEl>
                                          </p:spTgt>
                                        </p:tgtEl>
                                        <p:attrNameLst>
                                          <p:attrName>style.visibility</p:attrName>
                                        </p:attrNameLst>
                                      </p:cBhvr>
                                      <p:to>
                                        <p:strVal val="visible"/>
                                      </p:to>
                                    </p:set>
                                    <p:animEffect filter="wipe(left)" transition="in">
                                      <p:cBhvr>
                                        <p:cTn id="12" dur="1500"/>
                                        <p:tgtEl>
                                          <p:spTgt spid="39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7">
                                            <p:txEl>
                                              <p:pRg st="4" end="4"/>
                                            </p:txEl>
                                          </p:spTgt>
                                        </p:tgtEl>
                                        <p:attrNameLst>
                                          <p:attrName>style.visibility</p:attrName>
                                        </p:attrNameLst>
                                      </p:cBhvr>
                                      <p:to>
                                        <p:strVal val="visible"/>
                                      </p:to>
                                    </p:set>
                                    <p:animEffect filter="wipe(left)" transition="in">
                                      <p:cBhvr>
                                        <p:cTn id="17" dur="1500"/>
                                        <p:tgtEl>
                                          <p:spTgt spid="39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97">
                                            <p:txEl>
                                              <p:pRg st="5" end="5"/>
                                            </p:txEl>
                                          </p:spTgt>
                                        </p:tgtEl>
                                        <p:attrNameLst>
                                          <p:attrName>style.visibility</p:attrName>
                                        </p:attrNameLst>
                                      </p:cBhvr>
                                      <p:to>
                                        <p:strVal val="visible"/>
                                      </p:to>
                                    </p:set>
                                    <p:animEffect filter="wipe(left)" transition="in">
                                      <p:cBhvr>
                                        <p:cTn id="22" dur="1500"/>
                                        <p:tgtEl>
                                          <p:spTgt spid="39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97">
                                            <p:txEl>
                                              <p:pRg st="6" end="6"/>
                                            </p:txEl>
                                          </p:spTgt>
                                        </p:tgtEl>
                                        <p:attrNameLst>
                                          <p:attrName>style.visibility</p:attrName>
                                        </p:attrNameLst>
                                      </p:cBhvr>
                                      <p:to>
                                        <p:strVal val="visible"/>
                                      </p:to>
                                    </p:set>
                                    <p:animEffect filter="wipe(left)" transition="in">
                                      <p:cBhvr>
                                        <p:cTn id="27" dur="1500"/>
                                        <p:tgtEl>
                                          <p:spTgt spid="397">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7"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40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0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02"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pic>
        <p:nvPicPr>
          <p:cNvPr id="403" name="bezgl.tiff" descr="bezgl.tiff"/>
          <p:cNvPicPr>
            <a:picLocks noChangeAspect="0"/>
          </p:cNvPicPr>
          <p:nvPr/>
        </p:nvPicPr>
        <p:blipFill>
          <a:blip r:embed="rId3">
            <a:extLst/>
          </a:blip>
          <a:stretch>
            <a:fillRect/>
          </a:stretch>
        </p:blipFill>
        <p:spPr>
          <a:xfrm>
            <a:off x="104906" y="4605227"/>
            <a:ext cx="5605320" cy="4864101"/>
          </a:xfrm>
          <a:prstGeom prst="rect">
            <a:avLst/>
          </a:prstGeom>
          <a:effectLst>
            <a:outerShdw sx="100000" sy="100000" kx="0" ky="0" algn="b" rotWithShape="0" blurRad="152400" dist="76200" dir="2700000">
              <a:srgbClr val="000000"/>
            </a:outerShdw>
          </a:effectLst>
        </p:spPr>
      </p:pic>
      <p:pic>
        <p:nvPicPr>
          <p:cNvPr id="404" name="Applications" descr="Applications"/>
          <p:cNvPicPr>
            <a:picLocks noChangeAspect="0"/>
          </p:cNvPicPr>
          <p:nvPr/>
        </p:nvPicPr>
        <p:blipFill>
          <a:blip r:embed="rId4">
            <a:extLst/>
          </a:blip>
          <a:stretch>
            <a:fillRect/>
          </a:stretch>
        </p:blipFill>
        <p:spPr>
          <a:xfrm>
            <a:off x="-30590" y="3429000"/>
            <a:ext cx="5876311" cy="1739900"/>
          </a:xfrm>
          <a:prstGeom prst="rect">
            <a:avLst/>
          </a:prstGeom>
        </p:spPr>
      </p:pic>
      <p:sp>
        <p:nvSpPr>
          <p:cNvPr id="405" name="TEST: Are we standing for the truth where we ARE? ……"/>
          <p:cNvSpPr txBox="1"/>
          <p:nvPr/>
        </p:nvSpPr>
        <p:spPr>
          <a:xfrm>
            <a:off x="5463718" y="2865883"/>
            <a:ext cx="7410181" cy="67945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76000"/>
              <a:buBlip>
                <a:blip r:embed="rId5"/>
              </a:buBlip>
              <a:defRPr b="1" sz="4000">
                <a:solidFill>
                  <a:srgbClr val="000000"/>
                </a:solidFill>
                <a:latin typeface="Century Gothic"/>
                <a:ea typeface="Century Gothic"/>
                <a:cs typeface="Century Gothic"/>
                <a:sym typeface="Century Gothic"/>
              </a:defRPr>
            </a:pPr>
            <a:r>
              <a:t>TEST: Are we standing for the truth where we ARE?</a:t>
            </a:r>
            <a:r>
              <a:t> …</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Taking a stand for the Lord’s church? — Romans 16:16. </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Telling others what they must do to be saved — Mark 16:16</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Standing in opposition to false worship? — John 4:24; Mat 15:7-9; Eph 5:19; Heb 12:28</a:t>
            </a:r>
          </a:p>
          <a:p>
            <a:pPr lvl="2" marL="1371600" indent="-914400" algn="l">
              <a:spcBef>
                <a:spcPts val="900"/>
              </a:spcBef>
              <a:buSzPct val="76000"/>
              <a:buBlip>
                <a:blip r:embed="rId6"/>
              </a:buBlip>
              <a:defRPr sz="3200">
                <a:solidFill>
                  <a:srgbClr val="000000"/>
                </a:solidFill>
                <a:latin typeface="Century Gothic"/>
                <a:ea typeface="Century Gothic"/>
                <a:cs typeface="Century Gothic"/>
                <a:sym typeface="Century Gothic"/>
              </a:defRPr>
            </a:pPr>
            <a:r>
              <a:t>Refusing to participate in the social gospel? — Rom 14:17; 1 Cor. 11:22,34; 1 Tim 5:16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5">
                                            <p:txEl>
                                              <p:pRg st="1" end="1"/>
                                            </p:txEl>
                                          </p:spTgt>
                                        </p:tgtEl>
                                        <p:attrNameLst>
                                          <p:attrName>style.visibility</p:attrName>
                                        </p:attrNameLst>
                                      </p:cBhvr>
                                      <p:to>
                                        <p:strVal val="visible"/>
                                      </p:to>
                                    </p:set>
                                    <p:animEffect filter="wipe(left)" transition="in">
                                      <p:cBhvr>
                                        <p:cTn id="7" dur="1500"/>
                                        <p:tgtEl>
                                          <p:spTgt spid="4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5">
                                            <p:txEl>
                                              <p:pRg st="2" end="2"/>
                                            </p:txEl>
                                          </p:spTgt>
                                        </p:tgtEl>
                                        <p:attrNameLst>
                                          <p:attrName>style.visibility</p:attrName>
                                        </p:attrNameLst>
                                      </p:cBhvr>
                                      <p:to>
                                        <p:strVal val="visible"/>
                                      </p:to>
                                    </p:set>
                                    <p:animEffect filter="wipe(left)" transition="in">
                                      <p:cBhvr>
                                        <p:cTn id="12" dur="1500"/>
                                        <p:tgtEl>
                                          <p:spTgt spid="4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5">
                                            <p:txEl>
                                              <p:pRg st="3" end="3"/>
                                            </p:txEl>
                                          </p:spTgt>
                                        </p:tgtEl>
                                        <p:attrNameLst>
                                          <p:attrName>style.visibility</p:attrName>
                                        </p:attrNameLst>
                                      </p:cBhvr>
                                      <p:to>
                                        <p:strVal val="visible"/>
                                      </p:to>
                                    </p:set>
                                    <p:animEffect filter="wipe(left)" transition="in">
                                      <p:cBhvr>
                                        <p:cTn id="17" dur="1500"/>
                                        <p:tgtEl>
                                          <p:spTgt spid="40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05">
                                            <p:txEl>
                                              <p:pRg st="4" end="4"/>
                                            </p:txEl>
                                          </p:spTgt>
                                        </p:tgtEl>
                                        <p:attrNameLst>
                                          <p:attrName>style.visibility</p:attrName>
                                        </p:attrNameLst>
                                      </p:cBhvr>
                                      <p:to>
                                        <p:strVal val="visible"/>
                                      </p:to>
                                    </p:set>
                                    <p:animEffect filter="wipe(left)" transition="in">
                                      <p:cBhvr>
                                        <p:cTn id="22" dur="1500"/>
                                        <p:tgtEl>
                                          <p:spTgt spid="40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5"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408"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09"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10"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pic>
        <p:nvPicPr>
          <p:cNvPr id="411" name="bezgl.tiff" descr="bezgl.tiff"/>
          <p:cNvPicPr>
            <a:picLocks noChangeAspect="0"/>
          </p:cNvPicPr>
          <p:nvPr/>
        </p:nvPicPr>
        <p:blipFill>
          <a:blip r:embed="rId3">
            <a:extLst/>
          </a:blip>
          <a:stretch>
            <a:fillRect/>
          </a:stretch>
        </p:blipFill>
        <p:spPr>
          <a:xfrm>
            <a:off x="104906" y="4605227"/>
            <a:ext cx="5605320" cy="4864101"/>
          </a:xfrm>
          <a:prstGeom prst="rect">
            <a:avLst/>
          </a:prstGeom>
          <a:effectLst>
            <a:outerShdw sx="100000" sy="100000" kx="0" ky="0" algn="b" rotWithShape="0" blurRad="152400" dist="76200" dir="2700000">
              <a:srgbClr val="000000"/>
            </a:outerShdw>
          </a:effectLst>
        </p:spPr>
      </p:pic>
      <p:pic>
        <p:nvPicPr>
          <p:cNvPr id="412" name="Applications" descr="Applications"/>
          <p:cNvPicPr>
            <a:picLocks noChangeAspect="0"/>
          </p:cNvPicPr>
          <p:nvPr/>
        </p:nvPicPr>
        <p:blipFill>
          <a:blip r:embed="rId4">
            <a:extLst/>
          </a:blip>
          <a:stretch>
            <a:fillRect/>
          </a:stretch>
        </p:blipFill>
        <p:spPr>
          <a:xfrm>
            <a:off x="-30590" y="3429000"/>
            <a:ext cx="5876311" cy="1739900"/>
          </a:xfrm>
          <a:prstGeom prst="rect">
            <a:avLst/>
          </a:prstGeom>
        </p:spPr>
      </p:pic>
      <p:sp>
        <p:nvSpPr>
          <p:cNvPr id="413" name="Mark 8:38 (NKJV)…"/>
          <p:cNvSpPr txBox="1"/>
          <p:nvPr/>
        </p:nvSpPr>
        <p:spPr>
          <a:xfrm>
            <a:off x="6345273" y="3356106"/>
            <a:ext cx="6289400"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Hoefler Text"/>
                <a:ea typeface="Hoefler Text"/>
                <a:cs typeface="Hoefler Text"/>
                <a:sym typeface="Hoefler Text"/>
              </a:defRPr>
            </a:pPr>
            <a:r>
              <a:t>Mark 8:38 (NKJV)</a:t>
            </a:r>
          </a:p>
          <a:p>
            <a:pPr defTabSz="457200">
              <a:defRPr sz="4200">
                <a:solidFill>
                  <a:srgbClr val="000000"/>
                </a:solidFill>
                <a:latin typeface="Hoefler Text"/>
                <a:ea typeface="Hoefler Text"/>
                <a:cs typeface="Hoefler Text"/>
                <a:sym typeface="Hoefler Text"/>
              </a:defRPr>
            </a:pPr>
            <a:r>
              <a:rPr baseline="31999"/>
              <a:t>38</a:t>
            </a:r>
            <a:r>
              <a:t> For whoever is ashamed of Me and My words in this adulterous and sinful generation, of him the Son of Man also will be ashamed when He comes in the glory of His Father with the holy angels.”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ph type="pic" idx="13"/>
          </p:nvPr>
        </p:nvPicPr>
        <p:blipFill>
          <a:blip r:embed="rId2">
            <a:extLst/>
          </a:blip>
          <a:srcRect l="3333" t="0" r="3333" b="0"/>
          <a:stretch>
            <a:fillRect/>
          </a:stretch>
        </p:blipFill>
        <p:spPr>
          <a:prstGeom prst="rect">
            <a:avLst/>
          </a:prstGeom>
        </p:spPr>
      </p:pic>
      <p:sp>
        <p:nvSpPr>
          <p:cNvPr id="233" name="Dangers Facing The"/>
          <p:cNvSpPr txBox="1"/>
          <p:nvPr/>
        </p:nvSpPr>
        <p:spPr>
          <a:xfrm>
            <a:off x="0" y="135801"/>
            <a:ext cx="13004801" cy="1339566"/>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FFFFFF"/>
                </a:solidFill>
                <a:effectLst>
                  <a:outerShdw sx="100000" sy="100000" kx="0" ky="0" algn="b" rotWithShape="0" blurRad="50800" dist="25400" dir="5400000">
                    <a:srgbClr val="000000"/>
                  </a:outerShdw>
                </a:effectLst>
                <a:latin typeface="Vivaldi"/>
                <a:ea typeface="Vivaldi"/>
                <a:cs typeface="Vivaldi"/>
                <a:sym typeface="Vivaldi"/>
              </a:defRPr>
            </a:lvl1pPr>
          </a:lstStyle>
          <a:p>
            <a:pPr/>
            <a:r>
              <a:t>Dangers Facing The</a:t>
            </a:r>
          </a:p>
        </p:txBody>
      </p:sp>
      <p:pic>
        <p:nvPicPr>
          <p:cNvPr id="234" name="Image" descr="Image"/>
          <p:cNvPicPr>
            <a:picLocks noChangeAspect="0"/>
          </p:cNvPicPr>
          <p:nvPr/>
        </p:nvPicPr>
        <p:blipFill>
          <a:blip r:embed="rId3">
            <a:extLst/>
          </a:blip>
          <a:stretch>
            <a:fillRect/>
          </a:stretch>
        </p:blipFill>
        <p:spPr>
          <a:xfrm>
            <a:off x="1189184" y="1594987"/>
            <a:ext cx="10626432" cy="1444406"/>
          </a:xfrm>
          <a:prstGeom prst="rect">
            <a:avLst/>
          </a:prstGeom>
          <a:ln w="12700">
            <a:miter lim="400000"/>
          </a:ln>
          <a:effectLst>
            <a:outerShdw sx="100000" sy="100000" kx="0" ky="0" algn="b" rotWithShape="0" blurRad="139700" dist="90169" dir="5400000">
              <a:srgbClr val="000000">
                <a:alpha val="97093"/>
              </a:srgbClr>
            </a:outerShdw>
          </a:effectLst>
        </p:spPr>
      </p:pic>
      <p:pic>
        <p:nvPicPr>
          <p:cNvPr id="235" name="THE DANGER OF…" descr="THE DANGER OF…"/>
          <p:cNvPicPr>
            <a:picLocks noChangeAspect="0"/>
          </p:cNvPicPr>
          <p:nvPr/>
        </p:nvPicPr>
        <p:blipFill>
          <a:blip r:embed="rId4">
            <a:extLst/>
          </a:blip>
          <a:stretch>
            <a:fillRect/>
          </a:stretch>
        </p:blipFill>
        <p:spPr>
          <a:xfrm>
            <a:off x="6208849" y="3850145"/>
            <a:ext cx="6548547" cy="3388358"/>
          </a:xfrm>
          <a:prstGeom prst="rect">
            <a:avLst/>
          </a:prstGeom>
          <a:effectLst>
            <a:outerShdw sx="100000" sy="100000" kx="0" ky="0" algn="b" rotWithShape="0" blurRad="139700" dist="90169" dir="5400000">
              <a:srgbClr val="000000">
                <a:alpha val="97093"/>
              </a:srgbClr>
            </a:outerShdw>
          </a:effectLst>
        </p:spPr>
      </p:pic>
      <p:sp>
        <p:nvSpPr>
          <p:cNvPr id="236" name="Revelation 2:8–17 (NKJV)"/>
          <p:cNvSpPr txBox="1"/>
          <p:nvPr/>
        </p:nvSpPr>
        <p:spPr>
          <a:xfrm>
            <a:off x="4807925" y="8049255"/>
            <a:ext cx="7644212" cy="698501"/>
          </a:xfrm>
          <a:prstGeom prst="rect">
            <a:avLst/>
          </a:prstGeom>
          <a:ln w="12700">
            <a:miter lim="400000"/>
          </a:ln>
          <a:effectLst>
            <a:outerShdw sx="100000" sy="100000" kx="0" ky="0" algn="b" rotWithShape="0" blurRad="139700" dist="90169"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defRPr sz="3200">
                <a:solidFill>
                  <a:srgbClr val="FFFFFF"/>
                </a:solidFill>
                <a:effectLst>
                  <a:outerShdw sx="100000" sy="100000" kx="0" ky="0" algn="b" rotWithShape="0" blurRad="50800" dist="63500" dir="3240000">
                    <a:srgbClr val="000000"/>
                  </a:outerShdw>
                </a:effectLst>
                <a:latin typeface="Thames Nude Roman"/>
                <a:ea typeface="Thames Nude Roman"/>
                <a:cs typeface="Thames Nude Roman"/>
                <a:sym typeface="Thames Nude Roman"/>
              </a:defRPr>
            </a:lvl1pPr>
          </a:lstStyle>
          <a:p>
            <a:pPr/>
            <a:r>
              <a:t>Revelation 2:8–17 (NKJV)</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41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1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18"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sp>
        <p:nvSpPr>
          <p:cNvPr id="419" name="Jesus DEMANDS we stand with Him &amp; AGAINST SIN! — 2:16…"/>
          <p:cNvSpPr txBox="1"/>
          <p:nvPr/>
        </p:nvSpPr>
        <p:spPr>
          <a:xfrm>
            <a:off x="5463718" y="2865883"/>
            <a:ext cx="7410181" cy="64770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3"/>
              </a:buBlip>
              <a:defRPr b="1" sz="3400">
                <a:solidFill>
                  <a:srgbClr val="000000"/>
                </a:solidFill>
                <a:latin typeface="Century Gothic"/>
                <a:ea typeface="Century Gothic"/>
                <a:cs typeface="Century Gothic"/>
                <a:sym typeface="Century Gothic"/>
              </a:defRPr>
            </a:pPr>
            <a:r>
              <a:t>Jesus DEMANDS we stand with Him &amp; AGAINST SIN! — 2:16</a:t>
            </a:r>
          </a:p>
          <a:p>
            <a:pPr lvl="2" marL="1371600" indent="-914400" algn="l">
              <a:spcBef>
                <a:spcPts val="900"/>
              </a:spcBef>
              <a:buSzPct val="76000"/>
              <a:buBlip>
                <a:blip r:embed="rId4"/>
              </a:buBlip>
              <a:defRPr sz="3200">
                <a:solidFill>
                  <a:srgbClr val="000000"/>
                </a:solidFill>
                <a:latin typeface="Century Gothic"/>
                <a:ea typeface="Century Gothic"/>
                <a:cs typeface="Century Gothic"/>
                <a:sym typeface="Century Gothic"/>
              </a:defRPr>
            </a:pPr>
            <a:r>
              <a:t>To repent, i.e., to make "a radical, moral turn of the whole person from sin and to God" (Mounce. 580; cf. Matthew 12:41; Jonah 3:10).</a:t>
            </a:r>
          </a:p>
          <a:p>
            <a:pPr lvl="2" marL="1371600" indent="-914400" algn="l">
              <a:spcBef>
                <a:spcPts val="900"/>
              </a:spcBef>
              <a:buSzPct val="76000"/>
              <a:buBlip>
                <a:blip r:embed="rId4"/>
              </a:buBlip>
              <a:defRPr sz="3200">
                <a:solidFill>
                  <a:srgbClr val="000000"/>
                </a:solidFill>
                <a:latin typeface="Century Gothic"/>
                <a:ea typeface="Century Gothic"/>
                <a:cs typeface="Century Gothic"/>
                <a:sym typeface="Century Gothic"/>
              </a:defRPr>
            </a:pPr>
            <a:r>
              <a:t>Jesus will judge the sinners and compromiser’s </a:t>
            </a:r>
          </a:p>
          <a:p>
            <a:pPr lvl="2" marL="1371600" indent="-914400" algn="l">
              <a:spcBef>
                <a:spcPts val="900"/>
              </a:spcBef>
              <a:buSzPct val="76000"/>
              <a:buBlip>
                <a:blip r:embed="rId4"/>
              </a:buBlip>
              <a:defRPr sz="3200">
                <a:solidFill>
                  <a:srgbClr val="000000"/>
                </a:solidFill>
                <a:latin typeface="Century Gothic"/>
                <a:ea typeface="Century Gothic"/>
                <a:cs typeface="Century Gothic"/>
                <a:sym typeface="Century Gothic"/>
              </a:defRPr>
            </a:pPr>
            <a:r>
              <a:t>Let us NEVER take the path of compromising matters of faith and conscience. (Rom. 14:23)</a:t>
            </a:r>
          </a:p>
        </p:txBody>
      </p:sp>
      <p:sp>
        <p:nvSpPr>
          <p:cNvPr id="420" name="Revelation 2:16 (NKJV)…"/>
          <p:cNvSpPr/>
          <p:nvPr/>
        </p:nvSpPr>
        <p:spPr>
          <a:xfrm>
            <a:off x="227210" y="3004668"/>
            <a:ext cx="5113446" cy="6199431"/>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lnSpc>
                <a:spcPct val="70000"/>
              </a:lnSpc>
              <a:spcBef>
                <a:spcPts val="1500"/>
              </a:spcBef>
              <a:buClr>
                <a:srgbClr val="000000"/>
              </a:buClr>
              <a:defRPr sz="33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2:16 </a:t>
            </a:r>
            <a:r>
              <a:rPr baseline="31999">
                <a:latin typeface="Hoefler Text"/>
                <a:ea typeface="Hoefler Text"/>
                <a:cs typeface="Hoefler Text"/>
                <a:sym typeface="Hoefler Text"/>
              </a:rPr>
              <a:t>(NKJV)</a:t>
            </a:r>
            <a:endParaRPr baseline="31999"/>
          </a:p>
          <a:p>
            <a:pPr defTabSz="1295400">
              <a:buClr>
                <a:srgbClr val="000000"/>
              </a:buClr>
              <a:defRPr sz="51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16</a:t>
            </a:r>
            <a:r>
              <a:t> Repent, or else I will come to you quickly and will fight against them with the sword of My mouth.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9">
                                            <p:txEl>
                                              <p:pRg st="1" end="1"/>
                                            </p:txEl>
                                          </p:spTgt>
                                        </p:tgtEl>
                                        <p:attrNameLst>
                                          <p:attrName>style.visibility</p:attrName>
                                        </p:attrNameLst>
                                      </p:cBhvr>
                                      <p:to>
                                        <p:strVal val="visible"/>
                                      </p:to>
                                    </p:set>
                                    <p:animEffect filter="wipe(left)" transition="in">
                                      <p:cBhvr>
                                        <p:cTn id="7" dur="1500"/>
                                        <p:tgtEl>
                                          <p:spTgt spid="4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19">
                                            <p:txEl>
                                              <p:pRg st="2" end="2"/>
                                            </p:txEl>
                                          </p:spTgt>
                                        </p:tgtEl>
                                        <p:attrNameLst>
                                          <p:attrName>style.visibility</p:attrName>
                                        </p:attrNameLst>
                                      </p:cBhvr>
                                      <p:to>
                                        <p:strVal val="visible"/>
                                      </p:to>
                                    </p:set>
                                    <p:animEffect filter="wipe(left)" transition="in">
                                      <p:cBhvr>
                                        <p:cTn id="12" dur="1500"/>
                                        <p:tgtEl>
                                          <p:spTgt spid="4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19">
                                            <p:txEl>
                                              <p:pRg st="3" end="3"/>
                                            </p:txEl>
                                          </p:spTgt>
                                        </p:tgtEl>
                                        <p:attrNameLst>
                                          <p:attrName>style.visibility</p:attrName>
                                        </p:attrNameLst>
                                      </p:cBhvr>
                                      <p:to>
                                        <p:strVal val="visible"/>
                                      </p:to>
                                    </p:set>
                                    <p:animEffect filter="wipe(left)" transition="in">
                                      <p:cBhvr>
                                        <p:cTn id="17" dur="1500"/>
                                        <p:tgtEl>
                                          <p:spTgt spid="41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9"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423"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24"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25"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sp>
        <p:nvSpPr>
          <p:cNvPr id="426" name="Jesus DEMANDS we stand with Him &amp; AGAINST SIN! — 2:16…"/>
          <p:cNvSpPr txBox="1"/>
          <p:nvPr/>
        </p:nvSpPr>
        <p:spPr>
          <a:xfrm>
            <a:off x="5463718" y="2865883"/>
            <a:ext cx="7410181" cy="58293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3"/>
              </a:buBlip>
              <a:defRPr b="1" sz="3400">
                <a:solidFill>
                  <a:srgbClr val="000000"/>
                </a:solidFill>
                <a:latin typeface="Century Gothic"/>
                <a:ea typeface="Century Gothic"/>
                <a:cs typeface="Century Gothic"/>
                <a:sym typeface="Century Gothic"/>
              </a:defRPr>
            </a:pPr>
            <a:r>
              <a:t>Jesus DEMANDS we stand with Him &amp; AGAINST SIN! — 2:16</a:t>
            </a:r>
          </a:p>
          <a:p>
            <a:pPr lvl="2" marL="1371600" indent="-914400" algn="l">
              <a:spcBef>
                <a:spcPts val="900"/>
              </a:spcBef>
              <a:buSzPct val="76000"/>
              <a:buBlip>
                <a:blip r:embed="rId4"/>
              </a:buBlip>
              <a:defRPr sz="3200">
                <a:solidFill>
                  <a:srgbClr val="000000"/>
                </a:solidFill>
                <a:latin typeface="Century Gothic"/>
                <a:ea typeface="Century Gothic"/>
                <a:cs typeface="Century Gothic"/>
                <a:sym typeface="Century Gothic"/>
              </a:defRPr>
            </a:pPr>
            <a:r>
              <a:t>How can we stand strong against the ever present culture of our day? (TONIGHT)</a:t>
            </a:r>
          </a:p>
          <a:p>
            <a:pPr lvl="2" marL="1371600" indent="-914400" algn="l">
              <a:spcBef>
                <a:spcPts val="900"/>
              </a:spcBef>
              <a:buSzPct val="76000"/>
              <a:buBlip>
                <a:blip r:embed="rId4"/>
              </a:buBlip>
              <a:defRPr sz="3200">
                <a:solidFill>
                  <a:srgbClr val="000000"/>
                </a:solidFill>
                <a:latin typeface="Century Gothic"/>
                <a:ea typeface="Century Gothic"/>
                <a:cs typeface="Century Gothic"/>
                <a:sym typeface="Century Gothic"/>
              </a:defRPr>
            </a:pPr>
            <a:r>
              <a:t>Reverence For God</a:t>
            </a:r>
          </a:p>
          <a:p>
            <a:pPr lvl="2" marL="1371600" indent="-914400" algn="l">
              <a:spcBef>
                <a:spcPts val="900"/>
              </a:spcBef>
              <a:buSzPct val="76000"/>
              <a:buBlip>
                <a:blip r:embed="rId4"/>
              </a:buBlip>
              <a:defRPr sz="3200">
                <a:solidFill>
                  <a:srgbClr val="000000"/>
                </a:solidFill>
                <a:latin typeface="Century Gothic"/>
                <a:ea typeface="Century Gothic"/>
                <a:cs typeface="Century Gothic"/>
                <a:sym typeface="Century Gothic"/>
              </a:defRPr>
            </a:pPr>
            <a:r>
              <a:t>See The Seriousness of Sin</a:t>
            </a:r>
          </a:p>
          <a:p>
            <a:pPr lvl="2" marL="1371600" indent="-914400" algn="l">
              <a:spcBef>
                <a:spcPts val="900"/>
              </a:spcBef>
              <a:buSzPct val="76000"/>
              <a:buBlip>
                <a:blip r:embed="rId4"/>
              </a:buBlip>
              <a:defRPr sz="3200">
                <a:solidFill>
                  <a:srgbClr val="000000"/>
                </a:solidFill>
                <a:latin typeface="Century Gothic"/>
                <a:ea typeface="Century Gothic"/>
                <a:cs typeface="Century Gothic"/>
                <a:sym typeface="Century Gothic"/>
              </a:defRPr>
            </a:pPr>
            <a:r>
              <a:t>Resolve To Please God</a:t>
            </a:r>
          </a:p>
          <a:p>
            <a:pPr lvl="2" marL="1371600" indent="-914400" algn="l">
              <a:spcBef>
                <a:spcPts val="900"/>
              </a:spcBef>
              <a:buSzPct val="76000"/>
              <a:buBlip>
                <a:blip r:embed="rId4"/>
              </a:buBlip>
              <a:defRPr sz="3200">
                <a:solidFill>
                  <a:srgbClr val="000000"/>
                </a:solidFill>
                <a:latin typeface="Century Gothic"/>
                <a:ea typeface="Century Gothic"/>
                <a:cs typeface="Century Gothic"/>
                <a:sym typeface="Century Gothic"/>
              </a:defRPr>
            </a:pPr>
            <a:r>
              <a:t>Trust The Lord</a:t>
            </a:r>
          </a:p>
          <a:p>
            <a:pPr lvl="2" marL="1371600" indent="-914400" algn="l">
              <a:spcBef>
                <a:spcPts val="900"/>
              </a:spcBef>
              <a:buSzPct val="76000"/>
              <a:buBlip>
                <a:blip r:embed="rId4"/>
              </a:buBlip>
              <a:defRPr sz="3200">
                <a:solidFill>
                  <a:srgbClr val="000000"/>
                </a:solidFill>
                <a:latin typeface="Century Gothic"/>
                <a:ea typeface="Century Gothic"/>
                <a:cs typeface="Century Gothic"/>
                <a:sym typeface="Century Gothic"/>
              </a:defRPr>
            </a:pPr>
            <a:r>
              <a:t>Strengthened By Each Victory</a:t>
            </a:r>
          </a:p>
        </p:txBody>
      </p:sp>
      <p:sp>
        <p:nvSpPr>
          <p:cNvPr id="427" name="Revelation 2:16 (NKJV)…"/>
          <p:cNvSpPr/>
          <p:nvPr/>
        </p:nvSpPr>
        <p:spPr>
          <a:xfrm>
            <a:off x="227210" y="3004668"/>
            <a:ext cx="5113446" cy="6199431"/>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lnSpc>
                <a:spcPct val="70000"/>
              </a:lnSpc>
              <a:spcBef>
                <a:spcPts val="1500"/>
              </a:spcBef>
              <a:buClr>
                <a:srgbClr val="000000"/>
              </a:buClr>
              <a:defRPr sz="33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2:16 </a:t>
            </a:r>
            <a:r>
              <a:rPr baseline="31999">
                <a:latin typeface="Hoefler Text"/>
                <a:ea typeface="Hoefler Text"/>
                <a:cs typeface="Hoefler Text"/>
                <a:sym typeface="Hoefler Text"/>
              </a:rPr>
              <a:t>(NKJV)</a:t>
            </a:r>
            <a:endParaRPr baseline="31999"/>
          </a:p>
          <a:p>
            <a:pPr defTabSz="1295400">
              <a:buClr>
                <a:srgbClr val="000000"/>
              </a:buClr>
              <a:defRPr sz="51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16</a:t>
            </a:r>
            <a:r>
              <a:t> Repent, or else I will come to you quickly and will fight against them with the sword of My mouth.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6">
                                            <p:txEl>
                                              <p:pRg st="1" end="1"/>
                                            </p:txEl>
                                          </p:spTgt>
                                        </p:tgtEl>
                                        <p:attrNameLst>
                                          <p:attrName>style.visibility</p:attrName>
                                        </p:attrNameLst>
                                      </p:cBhvr>
                                      <p:to>
                                        <p:strVal val="visible"/>
                                      </p:to>
                                    </p:set>
                                    <p:animEffect filter="wipe(left)" transition="in">
                                      <p:cBhvr>
                                        <p:cTn id="7" dur="1500"/>
                                        <p:tgtEl>
                                          <p:spTgt spid="4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6">
                                            <p:txEl>
                                              <p:pRg st="2" end="2"/>
                                            </p:txEl>
                                          </p:spTgt>
                                        </p:tgtEl>
                                        <p:attrNameLst>
                                          <p:attrName>style.visibility</p:attrName>
                                        </p:attrNameLst>
                                      </p:cBhvr>
                                      <p:to>
                                        <p:strVal val="visible"/>
                                      </p:to>
                                    </p:set>
                                    <p:animEffect filter="wipe(left)" transition="in">
                                      <p:cBhvr>
                                        <p:cTn id="12" dur="1500"/>
                                        <p:tgtEl>
                                          <p:spTgt spid="4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26">
                                            <p:txEl>
                                              <p:pRg st="3" end="3"/>
                                            </p:txEl>
                                          </p:spTgt>
                                        </p:tgtEl>
                                        <p:attrNameLst>
                                          <p:attrName>style.visibility</p:attrName>
                                        </p:attrNameLst>
                                      </p:cBhvr>
                                      <p:to>
                                        <p:strVal val="visible"/>
                                      </p:to>
                                    </p:set>
                                    <p:animEffect filter="wipe(left)" transition="in">
                                      <p:cBhvr>
                                        <p:cTn id="17" dur="1500"/>
                                        <p:tgtEl>
                                          <p:spTgt spid="42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26">
                                            <p:txEl>
                                              <p:pRg st="4" end="4"/>
                                            </p:txEl>
                                          </p:spTgt>
                                        </p:tgtEl>
                                        <p:attrNameLst>
                                          <p:attrName>style.visibility</p:attrName>
                                        </p:attrNameLst>
                                      </p:cBhvr>
                                      <p:to>
                                        <p:strVal val="visible"/>
                                      </p:to>
                                    </p:set>
                                    <p:animEffect filter="wipe(left)" transition="in">
                                      <p:cBhvr>
                                        <p:cTn id="22" dur="1500"/>
                                        <p:tgtEl>
                                          <p:spTgt spid="42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26">
                                            <p:txEl>
                                              <p:pRg st="5" end="5"/>
                                            </p:txEl>
                                          </p:spTgt>
                                        </p:tgtEl>
                                        <p:attrNameLst>
                                          <p:attrName>style.visibility</p:attrName>
                                        </p:attrNameLst>
                                      </p:cBhvr>
                                      <p:to>
                                        <p:strVal val="visible"/>
                                      </p:to>
                                    </p:set>
                                    <p:animEffect filter="wipe(left)" transition="in">
                                      <p:cBhvr>
                                        <p:cTn id="27" dur="1500"/>
                                        <p:tgtEl>
                                          <p:spTgt spid="42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26">
                                            <p:txEl>
                                              <p:pRg st="6" end="6"/>
                                            </p:txEl>
                                          </p:spTgt>
                                        </p:tgtEl>
                                        <p:attrNameLst>
                                          <p:attrName>style.visibility</p:attrName>
                                        </p:attrNameLst>
                                      </p:cBhvr>
                                      <p:to>
                                        <p:strVal val="visible"/>
                                      </p:to>
                                    </p:set>
                                    <p:animEffect filter="wipe(left)" transition="in">
                                      <p:cBhvr>
                                        <p:cTn id="32" dur="1500"/>
                                        <p:tgtEl>
                                          <p:spTgt spid="42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43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3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32"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sp>
        <p:nvSpPr>
          <p:cNvPr id="433" name="Invitation &amp; Promise — 2:17…"/>
          <p:cNvSpPr txBox="1"/>
          <p:nvPr/>
        </p:nvSpPr>
        <p:spPr>
          <a:xfrm>
            <a:off x="5463718" y="2865883"/>
            <a:ext cx="7410181" cy="62738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76000"/>
              <a:buBlip>
                <a:blip r:embed="rId3"/>
              </a:buBlip>
              <a:defRPr b="1" sz="3800">
                <a:solidFill>
                  <a:srgbClr val="000000"/>
                </a:solidFill>
                <a:latin typeface="Century Gothic"/>
                <a:ea typeface="Century Gothic"/>
                <a:cs typeface="Century Gothic"/>
                <a:sym typeface="Century Gothic"/>
              </a:defRPr>
            </a:pPr>
            <a:r>
              <a:t>Invitation &amp; Promise — 2:17</a:t>
            </a:r>
          </a:p>
          <a:p>
            <a:pPr lvl="2" marL="1371600" indent="-914400" algn="l">
              <a:spcBef>
                <a:spcPts val="900"/>
              </a:spcBef>
              <a:buSzPct val="76000"/>
              <a:buBlip>
                <a:blip r:embed="rId4"/>
              </a:buBlip>
              <a:defRPr sz="3400">
                <a:solidFill>
                  <a:srgbClr val="000000"/>
                </a:solidFill>
                <a:latin typeface="Century Gothic"/>
                <a:ea typeface="Century Gothic"/>
                <a:cs typeface="Century Gothic"/>
                <a:sym typeface="Century Gothic"/>
              </a:defRPr>
            </a:pPr>
            <a:r>
              <a:t>Remaining loyal in the midst of hardship can be done through Christ - (Phili 4:13)</a:t>
            </a:r>
          </a:p>
          <a:p>
            <a:pPr lvl="2" marL="1371600" indent="-914400" algn="l">
              <a:spcBef>
                <a:spcPts val="900"/>
              </a:spcBef>
              <a:buSzPct val="76000"/>
              <a:buBlip>
                <a:blip r:embed="rId4"/>
              </a:buBlip>
              <a:defRPr sz="3400">
                <a:solidFill>
                  <a:srgbClr val="000000"/>
                </a:solidFill>
                <a:latin typeface="Century Gothic"/>
                <a:ea typeface="Century Gothic"/>
                <a:cs typeface="Century Gothic"/>
                <a:sym typeface="Century Gothic"/>
              </a:defRPr>
            </a:pPr>
            <a:r>
              <a:t>True riches ONLY gained by faithfully serving Jesus - A wonderful reward awaits</a:t>
            </a:r>
          </a:p>
          <a:p>
            <a:pPr lvl="2" marL="1371600" indent="-914400" algn="l">
              <a:spcBef>
                <a:spcPts val="900"/>
              </a:spcBef>
              <a:buSzPct val="76000"/>
              <a:buBlip>
                <a:blip r:embed="rId4"/>
              </a:buBlip>
              <a:defRPr sz="3400">
                <a:solidFill>
                  <a:srgbClr val="000000"/>
                </a:solidFill>
                <a:latin typeface="Century Gothic"/>
                <a:ea typeface="Century Gothic"/>
                <a:cs typeface="Century Gothic"/>
                <a:sym typeface="Century Gothic"/>
              </a:defRPr>
            </a:pPr>
            <a:r>
              <a:t>Is serving Christ &amp; receiving the salvation He offers </a:t>
            </a:r>
            <a:r>
              <a:rPr b="1"/>
              <a:t>worth</a:t>
            </a:r>
            <a:r>
              <a:t> whatever pain &amp; suffering this life may bring for you?</a:t>
            </a:r>
          </a:p>
        </p:txBody>
      </p:sp>
      <p:sp>
        <p:nvSpPr>
          <p:cNvPr id="434" name="Revelation 2:17 (NKJV)…"/>
          <p:cNvSpPr/>
          <p:nvPr/>
        </p:nvSpPr>
        <p:spPr>
          <a:xfrm>
            <a:off x="198678" y="2776267"/>
            <a:ext cx="5113447" cy="6559501"/>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2:17 </a:t>
            </a:r>
            <a:r>
              <a:rPr sz="1400"/>
              <a:t>(NKJV)</a:t>
            </a:r>
          </a:p>
          <a:p>
            <a:pPr defTabSz="1295400">
              <a:buClr>
                <a:srgbClr val="000000"/>
              </a:buClr>
              <a:defRPr sz="34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17</a:t>
            </a:r>
            <a:r>
              <a:t> “He who has an ear, let him hear what the Spirit says to the churches. To him who overcomes I will give some of the hidden manna to eat. And I will give him a white stone, and on the stone a new name written which no one knows except him who receives </a:t>
            </a:r>
            <a:r>
              <a:rPr i="1"/>
              <a:t>it</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3">
                                            <p:txEl>
                                              <p:pRg st="1" end="1"/>
                                            </p:txEl>
                                          </p:spTgt>
                                        </p:tgtEl>
                                        <p:attrNameLst>
                                          <p:attrName>style.visibility</p:attrName>
                                        </p:attrNameLst>
                                      </p:cBhvr>
                                      <p:to>
                                        <p:strVal val="visible"/>
                                      </p:to>
                                    </p:set>
                                    <p:animEffect filter="wipe(left)" transition="in">
                                      <p:cBhvr>
                                        <p:cTn id="7" dur="1500"/>
                                        <p:tgtEl>
                                          <p:spTgt spid="4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3">
                                            <p:txEl>
                                              <p:pRg st="2" end="2"/>
                                            </p:txEl>
                                          </p:spTgt>
                                        </p:tgtEl>
                                        <p:attrNameLst>
                                          <p:attrName>style.visibility</p:attrName>
                                        </p:attrNameLst>
                                      </p:cBhvr>
                                      <p:to>
                                        <p:strVal val="visible"/>
                                      </p:to>
                                    </p:set>
                                    <p:animEffect filter="wipe(left)" transition="in">
                                      <p:cBhvr>
                                        <p:cTn id="12" dur="1500"/>
                                        <p:tgtEl>
                                          <p:spTgt spid="4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33">
                                            <p:txEl>
                                              <p:pRg st="3" end="3"/>
                                            </p:txEl>
                                          </p:spTgt>
                                        </p:tgtEl>
                                        <p:attrNameLst>
                                          <p:attrName>style.visibility</p:attrName>
                                        </p:attrNameLst>
                                      </p:cBhvr>
                                      <p:to>
                                        <p:strVal val="visible"/>
                                      </p:to>
                                    </p:set>
                                    <p:animEffect filter="wipe(left)" transition="in">
                                      <p:cBhvr>
                                        <p:cTn id="17" dur="1500"/>
                                        <p:tgtEl>
                                          <p:spTgt spid="43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THE DANGER OF COMPROMISE"/>
          <p:cNvSpPr txBox="1"/>
          <p:nvPr/>
        </p:nvSpPr>
        <p:spPr>
          <a:xfrm>
            <a:off x="1398803" y="194586"/>
            <a:ext cx="1020719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COMPROMISE</a:t>
            </a:r>
          </a:p>
        </p:txBody>
      </p:sp>
      <p:pic>
        <p:nvPicPr>
          <p:cNvPr id="437"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38"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39" name="“But I have a few things against you” — Revelation 2:14-16"/>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“But I have a few things against you” — Revelation 2:14-16</a:t>
            </a:r>
          </a:p>
        </p:txBody>
      </p:sp>
      <p:sp>
        <p:nvSpPr>
          <p:cNvPr id="440" name="Invitation &amp; Promise — 2:17…"/>
          <p:cNvSpPr txBox="1"/>
          <p:nvPr/>
        </p:nvSpPr>
        <p:spPr>
          <a:xfrm>
            <a:off x="5463718" y="2865883"/>
            <a:ext cx="7410181" cy="65532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76000"/>
              <a:buBlip>
                <a:blip r:embed="rId3"/>
              </a:buBlip>
              <a:defRPr b="1" sz="3800">
                <a:solidFill>
                  <a:srgbClr val="000000"/>
                </a:solidFill>
                <a:latin typeface="Century Gothic"/>
                <a:ea typeface="Century Gothic"/>
                <a:cs typeface="Century Gothic"/>
                <a:sym typeface="Century Gothic"/>
              </a:defRPr>
            </a:pPr>
            <a:r>
              <a:t>Invitation &amp; Promise — 2:17</a:t>
            </a:r>
          </a:p>
          <a:p>
            <a:pPr lvl="2" marL="1371600" indent="-914400" algn="l">
              <a:spcBef>
                <a:spcPts val="900"/>
              </a:spcBef>
              <a:buSzPct val="76000"/>
              <a:buBlip>
                <a:blip r:embed="rId4"/>
              </a:buBlip>
              <a:defRPr sz="3900">
                <a:solidFill>
                  <a:srgbClr val="000000"/>
                </a:solidFill>
                <a:latin typeface="Century Gothic"/>
                <a:ea typeface="Century Gothic"/>
                <a:cs typeface="Century Gothic"/>
                <a:sym typeface="Century Gothic"/>
              </a:defRPr>
            </a:pPr>
            <a:r>
              <a:t>Are we as faithful in the sight of God as we ought to be?</a:t>
            </a:r>
          </a:p>
          <a:p>
            <a:pPr lvl="2" marL="1371600" indent="-914400" algn="l">
              <a:spcBef>
                <a:spcPts val="900"/>
              </a:spcBef>
              <a:buSzPct val="76000"/>
              <a:buBlip>
                <a:blip r:embed="rId4"/>
              </a:buBlip>
              <a:defRPr sz="3900">
                <a:solidFill>
                  <a:srgbClr val="000000"/>
                </a:solidFill>
                <a:latin typeface="Century Gothic"/>
                <a:ea typeface="Century Gothic"/>
                <a:cs typeface="Century Gothic"/>
                <a:sym typeface="Century Gothic"/>
              </a:defRPr>
            </a:pPr>
            <a:r>
              <a:t>Are you faithful to the Lord no matter the cost?</a:t>
            </a:r>
          </a:p>
          <a:p>
            <a:pPr lvl="2" marL="1371600" indent="-914400" algn="l">
              <a:spcBef>
                <a:spcPts val="900"/>
              </a:spcBef>
              <a:buSzPct val="76000"/>
              <a:buBlip>
                <a:blip r:embed="rId4"/>
              </a:buBlip>
              <a:defRPr sz="3900">
                <a:solidFill>
                  <a:srgbClr val="000000"/>
                </a:solidFill>
                <a:latin typeface="Century Gothic"/>
                <a:ea typeface="Century Gothic"/>
                <a:cs typeface="Century Gothic"/>
                <a:sym typeface="Century Gothic"/>
              </a:defRPr>
            </a:pPr>
            <a:r>
              <a:t>If not, are you willing to repent &amp; commit your life to the Lord whatever the cost?</a:t>
            </a:r>
          </a:p>
        </p:txBody>
      </p:sp>
      <p:sp>
        <p:nvSpPr>
          <p:cNvPr id="441" name="Revelation 2:17 (NKJV)…"/>
          <p:cNvSpPr/>
          <p:nvPr/>
        </p:nvSpPr>
        <p:spPr>
          <a:xfrm>
            <a:off x="198678" y="2776267"/>
            <a:ext cx="5113447" cy="6559501"/>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2:17 </a:t>
            </a:r>
            <a:r>
              <a:rPr sz="1400"/>
              <a:t>(NKJV)</a:t>
            </a:r>
          </a:p>
          <a:p>
            <a:pPr defTabSz="1295400">
              <a:buClr>
                <a:srgbClr val="000000"/>
              </a:buClr>
              <a:defRPr sz="34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17</a:t>
            </a:r>
            <a:r>
              <a:t> “He who has an ear, let him hear what the Spirit says to the churches. To him who overcomes I will give some of the hidden manna to eat. And I will give him a white stone, and on the stone a new name written which no one knows except him who receives </a:t>
            </a:r>
            <a:r>
              <a:rPr i="1"/>
              <a:t>it</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0">
                                            <p:txEl>
                                              <p:pRg st="2" end="2"/>
                                            </p:txEl>
                                          </p:spTgt>
                                        </p:tgtEl>
                                        <p:attrNameLst>
                                          <p:attrName>style.visibility</p:attrName>
                                        </p:attrNameLst>
                                      </p:cBhvr>
                                      <p:to>
                                        <p:strVal val="visible"/>
                                      </p:to>
                                    </p:set>
                                    <p:animEffect filter="wipe(left)" transition="in">
                                      <p:cBhvr>
                                        <p:cTn id="7" dur="1500"/>
                                        <p:tgtEl>
                                          <p:spTgt spid="44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40">
                                            <p:txEl>
                                              <p:pRg st="3" end="3"/>
                                            </p:txEl>
                                          </p:spTgt>
                                        </p:tgtEl>
                                        <p:attrNameLst>
                                          <p:attrName>style.visibility</p:attrName>
                                        </p:attrNameLst>
                                      </p:cBhvr>
                                      <p:to>
                                        <p:strVal val="visible"/>
                                      </p:to>
                                    </p:set>
                                    <p:animEffect filter="wipe(left)" transition="in">
                                      <p:cBhvr>
                                        <p:cTn id="12" dur="1500"/>
                                        <p:tgtEl>
                                          <p:spTgt spid="44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0"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4" name="Image" descr="Image"/>
          <p:cNvPicPr>
            <a:picLocks noChangeAspect="1"/>
          </p:cNvPicPr>
          <p:nvPr>
            <p:ph type="pic" idx="13"/>
          </p:nvPr>
        </p:nvPicPr>
        <p:blipFill>
          <a:blip r:embed="rId2">
            <a:extLst/>
          </a:blip>
          <a:srcRect l="3333" t="0" r="3333" b="0"/>
          <a:stretch>
            <a:fillRect/>
          </a:stretch>
        </p:blipFill>
        <p:spPr>
          <a:prstGeom prst="rect">
            <a:avLst/>
          </a:prstGeom>
        </p:spPr>
      </p:pic>
      <p:sp>
        <p:nvSpPr>
          <p:cNvPr id="445" name="Dangers Facing The"/>
          <p:cNvSpPr txBox="1"/>
          <p:nvPr/>
        </p:nvSpPr>
        <p:spPr>
          <a:xfrm>
            <a:off x="0" y="135801"/>
            <a:ext cx="13004801" cy="1339566"/>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FFFFFF"/>
                </a:solidFill>
                <a:effectLst>
                  <a:outerShdw sx="100000" sy="100000" kx="0" ky="0" algn="b" rotWithShape="0" blurRad="50800" dist="25400" dir="5400000">
                    <a:srgbClr val="000000"/>
                  </a:outerShdw>
                </a:effectLst>
                <a:latin typeface="Vivaldi"/>
                <a:ea typeface="Vivaldi"/>
                <a:cs typeface="Vivaldi"/>
                <a:sym typeface="Vivaldi"/>
              </a:defRPr>
            </a:lvl1pPr>
          </a:lstStyle>
          <a:p>
            <a:pPr/>
            <a:r>
              <a:t>Dangers Facing The</a:t>
            </a:r>
          </a:p>
        </p:txBody>
      </p:sp>
      <p:pic>
        <p:nvPicPr>
          <p:cNvPr id="446" name="Image" descr="Image"/>
          <p:cNvPicPr>
            <a:picLocks noChangeAspect="0"/>
          </p:cNvPicPr>
          <p:nvPr/>
        </p:nvPicPr>
        <p:blipFill>
          <a:blip r:embed="rId3">
            <a:extLst/>
          </a:blip>
          <a:stretch>
            <a:fillRect/>
          </a:stretch>
        </p:blipFill>
        <p:spPr>
          <a:xfrm>
            <a:off x="1189184" y="1594987"/>
            <a:ext cx="10626432" cy="1444406"/>
          </a:xfrm>
          <a:prstGeom prst="rect">
            <a:avLst/>
          </a:prstGeom>
          <a:ln w="12700">
            <a:miter lim="400000"/>
          </a:ln>
          <a:effectLst>
            <a:outerShdw sx="100000" sy="100000" kx="0" ky="0" algn="b" rotWithShape="0" blurRad="139700" dist="90169" dir="5400000">
              <a:srgbClr val="000000">
                <a:alpha val="97093"/>
              </a:srgbClr>
            </a:outerShdw>
          </a:effectLst>
        </p:spPr>
      </p:pic>
      <p:pic>
        <p:nvPicPr>
          <p:cNvPr id="447" name="THE DANGER OF…" descr="THE DANGER OF…"/>
          <p:cNvPicPr>
            <a:picLocks noChangeAspect="0"/>
          </p:cNvPicPr>
          <p:nvPr/>
        </p:nvPicPr>
        <p:blipFill>
          <a:blip r:embed="rId4">
            <a:extLst/>
          </a:blip>
          <a:stretch>
            <a:fillRect/>
          </a:stretch>
        </p:blipFill>
        <p:spPr>
          <a:xfrm>
            <a:off x="6223114" y="2982903"/>
            <a:ext cx="6548547" cy="3388359"/>
          </a:xfrm>
          <a:prstGeom prst="rect">
            <a:avLst/>
          </a:prstGeom>
          <a:effectLst>
            <a:outerShdw sx="100000" sy="100000" kx="0" ky="0" algn="b" rotWithShape="0" blurRad="139700" dist="90169" dir="5400000">
              <a:srgbClr val="000000">
                <a:alpha val="97093"/>
              </a:srgbClr>
            </a:outerShdw>
          </a:effectLst>
        </p:spPr>
      </p:pic>
      <p:sp>
        <p:nvSpPr>
          <p:cNvPr id="448" name="Revelation 2:8–17 (NKJV)"/>
          <p:cNvSpPr txBox="1"/>
          <p:nvPr/>
        </p:nvSpPr>
        <p:spPr>
          <a:xfrm>
            <a:off x="4907784" y="6194734"/>
            <a:ext cx="7644212" cy="698501"/>
          </a:xfrm>
          <a:prstGeom prst="rect">
            <a:avLst/>
          </a:prstGeom>
          <a:ln w="12700">
            <a:miter lim="400000"/>
          </a:ln>
          <a:effectLst>
            <a:outerShdw sx="100000" sy="100000" kx="0" ky="0" algn="b" rotWithShape="0" blurRad="139700" dist="90169"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defRPr sz="3200">
                <a:solidFill>
                  <a:srgbClr val="FFFFFF"/>
                </a:solidFill>
                <a:effectLst>
                  <a:outerShdw sx="100000" sy="100000" kx="0" ky="0" algn="b" rotWithShape="0" blurRad="50800" dist="63500" dir="3240000">
                    <a:srgbClr val="000000"/>
                  </a:outerShdw>
                </a:effectLst>
                <a:latin typeface="Thames Nude Roman"/>
                <a:ea typeface="Thames Nude Roman"/>
                <a:cs typeface="Thames Nude Roman"/>
                <a:sym typeface="Thames Nude Roman"/>
              </a:defRPr>
            </a:lvl1pPr>
          </a:lstStyle>
          <a:p>
            <a:pPr/>
            <a:r>
              <a:t>Revelation 2:8–17 (NKJV)</a:t>
            </a:r>
          </a:p>
        </p:txBody>
      </p:sp>
      <p:sp>
        <p:nvSpPr>
          <p:cNvPr id="449" name="Charts by Don McClain…"/>
          <p:cNvSpPr txBox="1"/>
          <p:nvPr/>
        </p:nvSpPr>
        <p:spPr>
          <a:xfrm>
            <a:off x="488999" y="6958349"/>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June 17,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6"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Matthew 10:24–33 (NKJV)…"/>
          <p:cNvSpPr txBox="1"/>
          <p:nvPr/>
        </p:nvSpPr>
        <p:spPr>
          <a:xfrm>
            <a:off x="361559" y="294940"/>
            <a:ext cx="12281681" cy="858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400">
                <a:solidFill>
                  <a:srgbClr val="000000"/>
                </a:solidFill>
                <a:latin typeface="Thames Nude Roman"/>
                <a:ea typeface="Thames Nude Roman"/>
                <a:cs typeface="Thames Nude Roman"/>
                <a:sym typeface="Thames Nude Roman"/>
              </a:defRPr>
            </a:pPr>
            <a:r>
              <a:t>Matthew 10:24–33 (NKJV)</a:t>
            </a:r>
          </a:p>
          <a:p>
            <a:pPr defTabSz="457200">
              <a:defRPr sz="4100">
                <a:solidFill>
                  <a:srgbClr val="000000"/>
                </a:solidFill>
                <a:latin typeface="Hoefler Text"/>
                <a:ea typeface="Hoefler Text"/>
                <a:cs typeface="Hoefler Text"/>
                <a:sym typeface="Hoefler Text"/>
              </a:defRPr>
            </a:pPr>
            <a:r>
              <a:rPr baseline="31999"/>
              <a:t>24</a:t>
            </a:r>
            <a:r>
              <a:t> “A disciple is not above </a:t>
            </a:r>
            <a:r>
              <a:rPr i="1"/>
              <a:t>his</a:t>
            </a:r>
            <a:r>
              <a:t> teacher, nor a servant above his master. </a:t>
            </a:r>
            <a:r>
              <a:rPr baseline="31999"/>
              <a:t>25</a:t>
            </a:r>
            <a:r>
              <a:t> It is enough for a disciple that he be like his teacher, and a servant like his master. If they have called the master of the house Beelzebub, how much more </a:t>
            </a:r>
            <a:r>
              <a:rPr i="1"/>
              <a:t>will they call</a:t>
            </a:r>
            <a:r>
              <a:t> those of his household! </a:t>
            </a:r>
            <a:r>
              <a:rPr baseline="31999"/>
              <a:t>26</a:t>
            </a:r>
            <a:r>
              <a:t> Therefore do not fear them. For there is nothing covered that will not be revealed, and hidden that will not be known. </a:t>
            </a:r>
            <a:r>
              <a:rPr baseline="31999"/>
              <a:t>27</a:t>
            </a:r>
            <a:r>
              <a:t> “Whatever I tell you in the dark, speak in the light; and what you hear in the ear, preach on the housetops. </a:t>
            </a:r>
            <a:r>
              <a:rPr baseline="31999"/>
              <a:t>28</a:t>
            </a:r>
            <a:r>
              <a:t> And do not fear those who kill the body but cannot kill the soul. But rather fear Him who is able to destroy both soul and body in hell.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Matthew 10:24–33 (NKJV)…"/>
          <p:cNvSpPr txBox="1"/>
          <p:nvPr/>
        </p:nvSpPr>
        <p:spPr>
          <a:xfrm>
            <a:off x="361559" y="294940"/>
            <a:ext cx="12281681" cy="848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400">
                <a:solidFill>
                  <a:srgbClr val="000000"/>
                </a:solidFill>
                <a:latin typeface="Thames Nude Roman"/>
                <a:ea typeface="Thames Nude Roman"/>
                <a:cs typeface="Thames Nude Roman"/>
                <a:sym typeface="Thames Nude Roman"/>
              </a:defRPr>
            </a:pPr>
            <a:r>
              <a:t>Matthew 10:24–33 (NKJV)</a:t>
            </a:r>
          </a:p>
          <a:p>
            <a:pPr defTabSz="457200">
              <a:defRPr sz="4800">
                <a:solidFill>
                  <a:srgbClr val="000000"/>
                </a:solidFill>
                <a:latin typeface="Hoefler Text"/>
                <a:ea typeface="Hoefler Text"/>
                <a:cs typeface="Hoefler Text"/>
                <a:sym typeface="Hoefler Text"/>
              </a:defRPr>
            </a:pPr>
            <a:r>
              <a:rPr baseline="31999"/>
              <a:t>29</a:t>
            </a:r>
            <a:r>
              <a:t> Are not two sparrows sold for a copper coin? And not one of them falls to the ground apart from your Father’s will. </a:t>
            </a:r>
            <a:r>
              <a:rPr baseline="31999"/>
              <a:t>30</a:t>
            </a:r>
            <a:r>
              <a:t> But the very hairs of your head are all numbered. </a:t>
            </a:r>
            <a:r>
              <a:rPr baseline="31999"/>
              <a:t>31</a:t>
            </a:r>
            <a:r>
              <a:t> Do not fear therefore; you are of more value than many sparrows. </a:t>
            </a:r>
            <a:r>
              <a:rPr baseline="31999"/>
              <a:t>32</a:t>
            </a:r>
            <a:r>
              <a:t> “Therefore whoever confesses Me before men, him I will also confess before My Father who is in heaven. </a:t>
            </a:r>
            <a:r>
              <a:rPr baseline="31999"/>
              <a:t>33</a:t>
            </a:r>
            <a:r>
              <a:t> But whoever denies Me before men, him I will also deny before My Father who is in heaven.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Revelation 2:8–11 (NKJV)…"/>
          <p:cNvSpPr txBox="1"/>
          <p:nvPr/>
        </p:nvSpPr>
        <p:spPr>
          <a:xfrm>
            <a:off x="340087" y="336549"/>
            <a:ext cx="12324627" cy="9080501"/>
          </a:xfrm>
          <a:prstGeom prst="rect">
            <a:avLst/>
          </a:prstGeom>
          <a:solidFill>
            <a:srgbClr val="FFFFFF"/>
          </a:solidFill>
          <a:ln w="12700">
            <a:solidFill>
              <a:srgbClr val="000000"/>
            </a:solidFill>
            <a:miter lim="400000"/>
          </a:ln>
          <a:effectLst>
            <a:outerShdw sx="100000" sy="100000" kx="0" ky="0" algn="b" rotWithShape="0" blurRad="139700" dist="90169" dir="5400000">
              <a:srgbClr val="000000">
                <a:alpha val="9709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600">
                <a:solidFill>
                  <a:srgbClr val="000000"/>
                </a:solidFill>
                <a:latin typeface="Thames Nude Roman"/>
                <a:ea typeface="Thames Nude Roman"/>
                <a:cs typeface="Thames Nude Roman"/>
                <a:sym typeface="Thames Nude Roman"/>
              </a:defRPr>
            </a:pPr>
            <a:r>
              <a:t>Revelation 2:8–11 (NKJV)</a:t>
            </a:r>
          </a:p>
          <a:p>
            <a:pPr marL="228600" marR="228600" indent="228600" algn="just" defTabSz="457200">
              <a:defRPr sz="4000">
                <a:solidFill>
                  <a:srgbClr val="000000"/>
                </a:solidFill>
                <a:latin typeface="Hoefler Text"/>
                <a:ea typeface="Hoefler Text"/>
                <a:cs typeface="Hoefler Text"/>
                <a:sym typeface="Hoefler Text"/>
              </a:defRPr>
            </a:pPr>
            <a:r>
              <a:rPr baseline="31999"/>
              <a:t>8</a:t>
            </a:r>
            <a:r>
              <a:t> “And to the angel of the church in Smyrna write, ‘These things says the First and the Last, who was dead, and came to life: </a:t>
            </a:r>
            <a:r>
              <a:rPr baseline="31999"/>
              <a:t>9</a:t>
            </a:r>
            <a:r>
              <a:t> “I know your works, tribulation, and poverty (but you are rich); and </a:t>
            </a:r>
            <a:r>
              <a:rPr i="1"/>
              <a:t>I know</a:t>
            </a:r>
            <a:r>
              <a:t> the blasphemy of those who say they are Jews and are not, but </a:t>
            </a:r>
            <a:r>
              <a:rPr i="1"/>
              <a:t>are</a:t>
            </a:r>
            <a:r>
              <a:t> a synagogue of Satan. </a:t>
            </a:r>
            <a:r>
              <a:rPr baseline="31999"/>
              <a:t>10</a:t>
            </a:r>
            <a:r>
              <a:t> Do not fear any of those things which you are about to suffer. Indeed, the devil is about to throw </a:t>
            </a:r>
            <a:r>
              <a:rPr i="1"/>
              <a:t>some</a:t>
            </a:r>
            <a:r>
              <a:t> of you into prison, that you may be tested, and you will have tribulation ten days. Be faithful until death, and I will give you the crown of life. </a:t>
            </a:r>
            <a:r>
              <a:rPr baseline="31999"/>
              <a:t>11</a:t>
            </a:r>
            <a:r>
              <a:t> “He who has an ear, let him hear what the Spirit says to the churches. He who overcomes shall not be hurt by the second death.”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241"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42"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43" name="The Agora At Smyrna"/>
          <p:cNvSpPr/>
          <p:nvPr/>
        </p:nvSpPr>
        <p:spPr>
          <a:xfrm>
            <a:off x="723900" y="8097435"/>
            <a:ext cx="4584700" cy="1549401"/>
          </a:xfrm>
          <a:prstGeom prst="rect">
            <a:avLst/>
          </a:prstGeom>
          <a:ln w="12700"/>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FFEBD5"/>
              </a:buClr>
              <a:buFont typeface="Book Antiqua"/>
              <a:defRPr i="1" sz="4800">
                <a:solidFill>
                  <a:srgbClr val="FFEBD5"/>
                </a:solidFill>
                <a:effectLst>
                  <a:outerShdw sx="100000" sy="100000" kx="0" ky="0" algn="b" rotWithShape="0" blurRad="152400" dist="76200" dir="7680000">
                    <a:srgbClr val="000000"/>
                  </a:outerShdw>
                </a:effectLst>
                <a:uFill>
                  <a:solidFill>
                    <a:srgbClr val="FFEBD5"/>
                  </a:solidFill>
                </a:uFill>
                <a:latin typeface="Book Antiqua"/>
                <a:ea typeface="Book Antiqua"/>
                <a:cs typeface="Book Antiqua"/>
                <a:sym typeface="Book Antiqua"/>
              </a:defRPr>
            </a:lvl1pPr>
          </a:lstStyle>
          <a:p>
            <a:pPr>
              <a:defRPr i="0" sz="1600">
                <a:solidFill>
                  <a:srgbClr val="FFFFFF"/>
                </a:solidFill>
                <a:uFill>
                  <a:solidFill>
                    <a:srgbClr val="FFFFFF"/>
                  </a:solidFill>
                </a:uFill>
                <a:latin typeface="Arial"/>
                <a:ea typeface="Arial"/>
                <a:cs typeface="Arial"/>
                <a:sym typeface="Arial"/>
              </a:defRPr>
            </a:pPr>
            <a:r>
              <a:rPr i="1" sz="4800">
                <a:solidFill>
                  <a:srgbClr val="FFEBD5"/>
                </a:solidFill>
                <a:uFill>
                  <a:solidFill>
                    <a:srgbClr val="FFEBD5"/>
                  </a:solidFill>
                </a:uFill>
                <a:latin typeface="Book Antiqua"/>
                <a:ea typeface="Book Antiqua"/>
                <a:cs typeface="Book Antiqua"/>
                <a:sym typeface="Book Antiqua"/>
              </a:rPr>
              <a:t>The Agora At Smyrna </a:t>
            </a:r>
          </a:p>
        </p:txBody>
      </p:sp>
      <p:sp>
        <p:nvSpPr>
          <p:cNvPr id="244" name="In 23 b.c. Smyrna was given the honor of building a temple to the Emperor Tiberius because of its years of faithfulness to Rome.…"/>
          <p:cNvSpPr/>
          <p:nvPr/>
        </p:nvSpPr>
        <p:spPr>
          <a:xfrm>
            <a:off x="6019800" y="2999468"/>
            <a:ext cx="6858000" cy="6426201"/>
          </a:xfrm>
          <a:prstGeom prst="rect">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622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In 23 b.c. Smyrna was given the honor of building a temple to the Emperor Tiberius because of its years of faithfulness to Rome. </a:t>
            </a:r>
            <a:endParaRPr sz="3200"/>
          </a:p>
          <a:p>
            <a:pPr marL="3622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The city became a center for the cult of emperor worship which brought severe persecution for the early church under some of the emperors of Rome.</a:t>
            </a:r>
            <a:endParaRPr sz="3200"/>
          </a:p>
          <a:p>
            <a:pPr marL="3622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Polycarp was martyred in the stadium at Smyrna in 155 a.d.</a:t>
            </a:r>
          </a:p>
        </p:txBody>
      </p:sp>
      <p:sp>
        <p:nvSpPr>
          <p:cNvPr id="245"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pic>
        <p:nvPicPr>
          <p:cNvPr id="246" name="rev-smyrna-16.jpg" descr="rev-smyrna-16.jpg"/>
          <p:cNvPicPr>
            <a:picLocks noChangeAspect="0"/>
          </p:cNvPicPr>
          <p:nvPr/>
        </p:nvPicPr>
        <p:blipFill>
          <a:blip r:embed="rId4">
            <a:extLst/>
          </a:blip>
          <a:stretch>
            <a:fillRect/>
          </a:stretch>
        </p:blipFill>
        <p:spPr>
          <a:xfrm>
            <a:off x="330200" y="3695700"/>
            <a:ext cx="5537200" cy="4406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4">
                                            <p:txEl>
                                              <p:pRg st="1" end="1"/>
                                            </p:txEl>
                                          </p:spTgt>
                                        </p:tgtEl>
                                        <p:attrNameLst>
                                          <p:attrName>style.visibility</p:attrName>
                                        </p:attrNameLst>
                                      </p:cBhvr>
                                      <p:to>
                                        <p:strVal val="visible"/>
                                      </p:to>
                                    </p:set>
                                    <p:animEffect filter="fade" transition="in">
                                      <p:cBhvr>
                                        <p:cTn id="7" dur="500"/>
                                        <p:tgtEl>
                                          <p:spTgt spid="2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4">
                                            <p:txEl>
                                              <p:pRg st="2" end="2"/>
                                            </p:txEl>
                                          </p:spTgt>
                                        </p:tgtEl>
                                        <p:attrNameLst>
                                          <p:attrName>style.visibility</p:attrName>
                                        </p:attrNameLst>
                                      </p:cBhvr>
                                      <p:to>
                                        <p:strVal val="visible"/>
                                      </p:to>
                                    </p:set>
                                    <p:animEffect filter="fade" transition="in">
                                      <p:cBhvr>
                                        <p:cTn id="12" dur="500"/>
                                        <p:tgtEl>
                                          <p:spTgt spid="24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249"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50"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51"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252" name="Revelation 2:8 (NKJV)…"/>
          <p:cNvSpPr/>
          <p:nvPr/>
        </p:nvSpPr>
        <p:spPr>
          <a:xfrm>
            <a:off x="303410" y="3375595"/>
            <a:ext cx="4663643" cy="5787778"/>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8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2:8 </a:t>
            </a:r>
            <a:r>
              <a:rPr baseline="31999" sz="2000"/>
              <a:t>(NKJV) </a:t>
            </a:r>
          </a:p>
          <a:p>
            <a:pPr defTabSz="1295400">
              <a:buClr>
                <a:srgbClr val="000000"/>
              </a:buClr>
              <a:defRPr sz="42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8</a:t>
            </a:r>
            <a:r>
              <a:t> . . . "And to the angel of the church in Smyrna write, 'These things says the First and the Last, who was dead, and came to life:</a:t>
            </a:r>
          </a:p>
        </p:txBody>
      </p:sp>
      <p:sp>
        <p:nvSpPr>
          <p:cNvPr id="253" name="Hope Because of Jesus!…"/>
          <p:cNvSpPr/>
          <p:nvPr/>
        </p:nvSpPr>
        <p:spPr>
          <a:xfrm>
            <a:off x="5710192" y="2714157"/>
            <a:ext cx="7053484" cy="68199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Hope Because of Jesus! </a:t>
            </a:r>
            <a:endParaRPr sz="3900"/>
          </a:p>
          <a:p>
            <a:pPr lvl="1" marL="885309" indent="-364609" algn="l">
              <a:spcBef>
                <a:spcPts val="1600"/>
              </a:spcBef>
              <a:buSzPct val="80000"/>
              <a:buBlip>
                <a:blip r:embed="rId3"/>
              </a:buBlip>
              <a:defRPr sz="3800">
                <a:solidFill>
                  <a:srgbClr val="FFFFFF"/>
                </a:solidFill>
                <a:latin typeface="Century Gothic"/>
                <a:ea typeface="Century Gothic"/>
                <a:cs typeface="Century Gothic"/>
                <a:sym typeface="Century Gothic"/>
              </a:defRPr>
            </a:pPr>
            <a:r>
              <a:rPr sz="3400"/>
              <a:t>“I am the First and I am the Last” - a declaration of His uniqueness as deity in contrast with the many idol gods of pagans. - (Isa. 44:6; cf. 41:4; 48:12). </a:t>
            </a:r>
            <a:endParaRPr sz="3400"/>
          </a:p>
          <a:p>
            <a:pPr lvl="1" marL="885309" indent="-364609" algn="l">
              <a:spcBef>
                <a:spcPts val="1600"/>
              </a:spcBef>
              <a:buSzPct val="80000"/>
              <a:buBlip>
                <a:blip r:embed="rId3"/>
              </a:buBlip>
              <a:defRPr sz="3800">
                <a:solidFill>
                  <a:srgbClr val="FFFFFF"/>
                </a:solidFill>
                <a:latin typeface="Century Gothic"/>
                <a:ea typeface="Century Gothic"/>
                <a:cs typeface="Century Gothic"/>
                <a:sym typeface="Century Gothic"/>
              </a:defRPr>
            </a:pPr>
            <a:r>
              <a:rPr sz="3400"/>
              <a:t>Several times in Revelation Jesus identifies His own deity and oneness with the Father - (1:8,11,17; 2:8; 22:13, 16; cf Jn 1:1-3; 6:46; 8:58; 16:27-29).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Effect filter="fade" transition="in">
                                      <p:cBhvr>
                                        <p:cTn id="7" dur="500"/>
                                        <p:tgtEl>
                                          <p:spTgt spid="25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3">
                                            <p:txEl>
                                              <p:pRg st="0" end="0"/>
                                            </p:txEl>
                                          </p:spTgt>
                                        </p:tgtEl>
                                        <p:attrNameLst>
                                          <p:attrName>style.visibility</p:attrName>
                                        </p:attrNameLst>
                                      </p:cBhvr>
                                      <p:to>
                                        <p:strVal val="visible"/>
                                      </p:to>
                                    </p:set>
                                    <p:animEffect filter="fade" transition="in">
                                      <p:cBhvr>
                                        <p:cTn id="10" dur="500"/>
                                        <p:tgtEl>
                                          <p:spTgt spid="2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3">
                                            <p:txEl>
                                              <p:pRg st="1" end="1"/>
                                            </p:txEl>
                                          </p:spTgt>
                                        </p:tgtEl>
                                        <p:attrNameLst>
                                          <p:attrName>style.visibility</p:attrName>
                                        </p:attrNameLst>
                                      </p:cBhvr>
                                      <p:to>
                                        <p:strVal val="visible"/>
                                      </p:to>
                                    </p:set>
                                    <p:animEffect filter="fade" transition="in">
                                      <p:cBhvr>
                                        <p:cTn id="15" dur="500"/>
                                        <p:tgtEl>
                                          <p:spTgt spid="2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3">
                                            <p:txEl>
                                              <p:pRg st="2" end="2"/>
                                            </p:txEl>
                                          </p:spTgt>
                                        </p:tgtEl>
                                        <p:attrNameLst>
                                          <p:attrName>style.visibility</p:attrName>
                                        </p:attrNameLst>
                                      </p:cBhvr>
                                      <p:to>
                                        <p:strVal val="visible"/>
                                      </p:to>
                                    </p:set>
                                    <p:animEffect filter="fade" transition="in">
                                      <p:cBhvr>
                                        <p:cTn id="20" dur="500"/>
                                        <p:tgtEl>
                                          <p:spTgt spid="2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25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5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58"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259" name="Revelation 2:8 (NKJV)…"/>
          <p:cNvSpPr/>
          <p:nvPr/>
        </p:nvSpPr>
        <p:spPr>
          <a:xfrm>
            <a:off x="303410" y="3375595"/>
            <a:ext cx="4663643" cy="5787778"/>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8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2:8 </a:t>
            </a:r>
            <a:r>
              <a:rPr baseline="31999" sz="2000"/>
              <a:t>(NKJV) </a:t>
            </a:r>
          </a:p>
          <a:p>
            <a:pPr defTabSz="1295400">
              <a:buClr>
                <a:srgbClr val="000000"/>
              </a:buClr>
              <a:defRPr sz="42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8</a:t>
            </a:r>
            <a:r>
              <a:t> . . . "And to the angel of the church in Smyrna write, 'These things says the First and the Last, who was dead, and came to life:</a:t>
            </a:r>
          </a:p>
        </p:txBody>
      </p:sp>
      <p:sp>
        <p:nvSpPr>
          <p:cNvPr id="260" name="Hope Because of Jesus!…"/>
          <p:cNvSpPr/>
          <p:nvPr/>
        </p:nvSpPr>
        <p:spPr>
          <a:xfrm>
            <a:off x="5710192" y="2714157"/>
            <a:ext cx="7053484" cy="65532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Hope Because of Jesus! </a:t>
            </a:r>
            <a:endParaRPr sz="3900"/>
          </a:p>
          <a:p>
            <a:pPr lvl="1" marL="886409" indent="-365709" algn="l">
              <a:spcBef>
                <a:spcPts val="1600"/>
              </a:spcBef>
              <a:buSzPct val="80000"/>
              <a:buBlip>
                <a:blip r:embed="rId3"/>
              </a:buBlip>
              <a:defRPr sz="3900">
                <a:solidFill>
                  <a:srgbClr val="FFFFFF"/>
                </a:solidFill>
                <a:latin typeface="Century Gothic"/>
                <a:ea typeface="Century Gothic"/>
                <a:cs typeface="Century Gothic"/>
                <a:sym typeface="Century Gothic"/>
              </a:defRPr>
            </a:pPr>
            <a:r>
              <a:rPr sz="3500"/>
              <a:t>“Who was dead, and came to life” - Jesus came into the world for the purpose of suffering death so He could defeat death - Heb. 2:9-15; 1 Cor. 15</a:t>
            </a:r>
            <a:endParaRPr sz="3500"/>
          </a:p>
          <a:p>
            <a:pPr lvl="1" marL="886409" indent="-365709" algn="l">
              <a:spcBef>
                <a:spcPts val="1600"/>
              </a:spcBef>
              <a:buSzPct val="80000"/>
              <a:buBlip>
                <a:blip r:embed="rId3"/>
              </a:buBlip>
              <a:defRPr sz="3900">
                <a:solidFill>
                  <a:srgbClr val="FFFFFF"/>
                </a:solidFill>
                <a:latin typeface="Century Gothic"/>
                <a:ea typeface="Century Gothic"/>
                <a:cs typeface="Century Gothic"/>
                <a:sym typeface="Century Gothic"/>
              </a:defRPr>
            </a:pPr>
            <a:r>
              <a:rPr sz="3500"/>
              <a:t>His resurrection is the ultimate proof He is the Son of God - (“Alive forever more” - 1:18; Romans 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0">
                                            <p:txEl>
                                              <p:pRg st="2" end="2"/>
                                            </p:txEl>
                                          </p:spTgt>
                                        </p:tgtEl>
                                        <p:attrNameLst>
                                          <p:attrName>style.visibility</p:attrName>
                                        </p:attrNameLst>
                                      </p:cBhvr>
                                      <p:to>
                                        <p:strVal val="visible"/>
                                      </p:to>
                                    </p:set>
                                    <p:animEffect filter="fade" transition="in">
                                      <p:cBhvr>
                                        <p:cTn id="7" dur="500"/>
                                        <p:tgtEl>
                                          <p:spTgt spid="2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263"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64"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65"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266" name="Revelation 2:8 (NKJV)…"/>
          <p:cNvSpPr/>
          <p:nvPr/>
        </p:nvSpPr>
        <p:spPr>
          <a:xfrm>
            <a:off x="303410" y="3375595"/>
            <a:ext cx="4663643" cy="5787778"/>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8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2:8 </a:t>
            </a:r>
            <a:r>
              <a:rPr baseline="31999" sz="2000"/>
              <a:t>(NKJV) </a:t>
            </a:r>
          </a:p>
          <a:p>
            <a:pPr defTabSz="1295400">
              <a:buClr>
                <a:srgbClr val="000000"/>
              </a:buClr>
              <a:defRPr sz="42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8</a:t>
            </a:r>
            <a:r>
              <a:t> . . . "And to the angel of the church in Smyrna write, 'These things says the First and the Last, who was dead, and came to life:</a:t>
            </a:r>
          </a:p>
        </p:txBody>
      </p:sp>
      <p:sp>
        <p:nvSpPr>
          <p:cNvPr id="267" name="Hope Because of Jesus!…"/>
          <p:cNvSpPr/>
          <p:nvPr/>
        </p:nvSpPr>
        <p:spPr>
          <a:xfrm>
            <a:off x="5710192" y="2714157"/>
            <a:ext cx="7053484" cy="62992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Hope Because of Jesus! </a:t>
            </a:r>
            <a:endParaRPr sz="3900"/>
          </a:p>
          <a:p>
            <a:pPr lvl="1" marL="885309" indent="-364609" algn="l">
              <a:spcBef>
                <a:spcPts val="1600"/>
              </a:spcBef>
              <a:buSzPct val="80000"/>
              <a:buBlip>
                <a:blip r:embed="rId3"/>
              </a:buBlip>
              <a:defRPr sz="3800">
                <a:solidFill>
                  <a:srgbClr val="FFFFFF"/>
                </a:solidFill>
                <a:latin typeface="Century Gothic"/>
                <a:ea typeface="Century Gothic"/>
                <a:cs typeface="Century Gothic"/>
                <a:sym typeface="Century Gothic"/>
              </a:defRPr>
            </a:pPr>
            <a:r>
              <a:rPr sz="3400"/>
              <a:t>The Christians in Smyrna faced tribulation, even to the point of martyrdom, but knowing WHO Christ IS, and His resurrection, gave them faith and hope to face it. </a:t>
            </a:r>
            <a:endParaRPr sz="3400"/>
          </a:p>
          <a:p>
            <a:pPr lvl="1" marL="885309" indent="-364609" algn="l">
              <a:spcBef>
                <a:spcPts val="1600"/>
              </a:spcBef>
              <a:buSzPct val="80000"/>
              <a:buBlip>
                <a:blip r:embed="rId3"/>
              </a:buBlip>
              <a:defRPr sz="3800">
                <a:solidFill>
                  <a:srgbClr val="FFFFFF"/>
                </a:solidFill>
                <a:latin typeface="Century Gothic"/>
                <a:ea typeface="Century Gothic"/>
                <a:cs typeface="Century Gothic"/>
                <a:sym typeface="Century Gothic"/>
              </a:defRPr>
            </a:pPr>
            <a:r>
              <a:rPr sz="3400"/>
              <a:t>The hope of the resurrection to eternal life should give us the strength to face the trials through which we must go.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7">
                                            <p:txEl>
                                              <p:pRg st="2" end="2"/>
                                            </p:txEl>
                                          </p:spTgt>
                                        </p:tgtEl>
                                        <p:attrNameLst>
                                          <p:attrName>style.visibility</p:attrName>
                                        </p:attrNameLst>
                                      </p:cBhvr>
                                      <p:to>
                                        <p:strVal val="visible"/>
                                      </p:to>
                                    </p:set>
                                    <p:animEffect filter="fade" transition="in">
                                      <p:cBhvr>
                                        <p:cTn id="7" dur="500"/>
                                        <p:tgtEl>
                                          <p:spTgt spid="26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quot;And to the angel of the church in Smyrna write, '. . .Rev 2: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Smyrna write, '. . .Rev 2:8 </a:t>
            </a:r>
          </a:p>
        </p:txBody>
      </p:sp>
      <p:sp>
        <p:nvSpPr>
          <p:cNvPr id="270" name="THE DANGER OF PERSECUTION"/>
          <p:cNvSpPr txBox="1"/>
          <p:nvPr/>
        </p:nvSpPr>
        <p:spPr>
          <a:xfrm>
            <a:off x="1356207" y="194586"/>
            <a:ext cx="1029238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PERSECUTION</a:t>
            </a:r>
          </a:p>
        </p:txBody>
      </p:sp>
      <p:pic>
        <p:nvPicPr>
          <p:cNvPr id="271"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72"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73" name="The Faithful Will Suffer ……"/>
          <p:cNvSpPr/>
          <p:nvPr/>
        </p:nvSpPr>
        <p:spPr>
          <a:xfrm>
            <a:off x="5494593" y="3246884"/>
            <a:ext cx="7269083" cy="6045201"/>
          </a:xfrm>
          <a:prstGeom prst="rect">
            <a:avLst/>
          </a:prstGeom>
          <a:solidFill>
            <a:schemeClr val="accent5">
              <a:hueOff val="-92222"/>
              <a:lumOff val="-9871"/>
            </a:schemeClr>
          </a:solidFill>
          <a:ln w="12700">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69596" indent="-369596" algn="l">
              <a:spcBef>
                <a:spcPts val="1600"/>
              </a:spcBef>
              <a:buSzPct val="80000"/>
              <a:buBlip>
                <a:blip r:embed="rId3"/>
              </a:buBlip>
              <a:defRPr b="1" sz="4300">
                <a:solidFill>
                  <a:srgbClr val="FFFFFF"/>
                </a:solidFill>
                <a:latin typeface="Century Gothic"/>
                <a:ea typeface="Century Gothic"/>
                <a:cs typeface="Century Gothic"/>
                <a:sym typeface="Century Gothic"/>
              </a:defRPr>
            </a:pPr>
            <a:r>
              <a:rPr sz="3900"/>
              <a:t>The Faithful Will Suffer … </a:t>
            </a:r>
            <a:endParaRPr sz="39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For faithful Christians to be “under extreme pressure” because of their faith was, (is), common and to be expected. (Mat 10:21-28; John 16:33; Acts 14:22; 2 Tim 3:12)</a:t>
            </a:r>
            <a:endParaRPr sz="3200"/>
          </a:p>
          <a:p>
            <a:pPr lvl="1" marL="8829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Persecution is an instrument used to pressure Christians to surrender their faith &amp; loyalty to Christ - (2 Tim 2:3-15; 3:10-12) </a:t>
            </a:r>
          </a:p>
        </p:txBody>
      </p:sp>
      <p:sp>
        <p:nvSpPr>
          <p:cNvPr id="274" name="Revelation 2:9 (NKJV)…"/>
          <p:cNvSpPr/>
          <p:nvPr/>
        </p:nvSpPr>
        <p:spPr>
          <a:xfrm>
            <a:off x="431800" y="3413038"/>
            <a:ext cx="4548738" cy="5712893"/>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2:9 </a:t>
            </a:r>
            <a:r>
              <a:rPr baseline="31999" sz="1900"/>
              <a:t>(NKJV) </a:t>
            </a:r>
          </a:p>
          <a:p>
            <a:pPr defTabSz="1295400">
              <a:buClr>
                <a:srgbClr val="000000"/>
              </a:buClr>
              <a:defRPr sz="37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9</a:t>
            </a:r>
            <a:r>
              <a:t> . . . "I know your works, tribulation, and poverty (but you are rich); and I know the blasphemy of those who say they are Jews and are not, but are a synagogue of Satan.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3">
                                            <p:bg/>
                                          </p:spTgt>
                                        </p:tgtEl>
                                        <p:attrNameLst>
                                          <p:attrName>style.visibility</p:attrName>
                                        </p:attrNameLst>
                                      </p:cBhvr>
                                      <p:to>
                                        <p:strVal val="visible"/>
                                      </p:to>
                                    </p:set>
                                    <p:animEffect filter="fade" transition="in">
                                      <p:cBhvr>
                                        <p:cTn id="7" dur="500"/>
                                        <p:tgtEl>
                                          <p:spTgt spid="27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3">
                                            <p:txEl>
                                              <p:pRg st="0" end="0"/>
                                            </p:txEl>
                                          </p:spTgt>
                                        </p:tgtEl>
                                        <p:attrNameLst>
                                          <p:attrName>style.visibility</p:attrName>
                                        </p:attrNameLst>
                                      </p:cBhvr>
                                      <p:to>
                                        <p:strVal val="visible"/>
                                      </p:to>
                                    </p:set>
                                    <p:animEffect filter="fade" transition="in">
                                      <p:cBhvr>
                                        <p:cTn id="10" dur="500"/>
                                        <p:tgtEl>
                                          <p:spTgt spid="2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3">
                                            <p:txEl>
                                              <p:pRg st="1" end="1"/>
                                            </p:txEl>
                                          </p:spTgt>
                                        </p:tgtEl>
                                        <p:attrNameLst>
                                          <p:attrName>style.visibility</p:attrName>
                                        </p:attrNameLst>
                                      </p:cBhvr>
                                      <p:to>
                                        <p:strVal val="visible"/>
                                      </p:to>
                                    </p:set>
                                    <p:animEffect filter="fade" transition="in">
                                      <p:cBhvr>
                                        <p:cTn id="15" dur="500"/>
                                        <p:tgtEl>
                                          <p:spTgt spid="27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3">
                                            <p:txEl>
                                              <p:pRg st="2" end="2"/>
                                            </p:txEl>
                                          </p:spTgt>
                                        </p:tgtEl>
                                        <p:attrNameLst>
                                          <p:attrName>style.visibility</p:attrName>
                                        </p:attrNameLst>
                                      </p:cBhvr>
                                      <p:to>
                                        <p:strVal val="visible"/>
                                      </p:to>
                                    </p:set>
                                    <p:animEffect filter="fade" transition="in">
                                      <p:cBhvr>
                                        <p:cTn id="20" dur="500"/>
                                        <p:tgtEl>
                                          <p:spTgt spid="27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3"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