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27" name="Shape 227"/>
          <p:cNvSpPr/>
          <p:nvPr>
            <p:ph type="sldImg"/>
          </p:nvPr>
        </p:nvSpPr>
        <p:spPr>
          <a:xfrm>
            <a:off x="1143000" y="685800"/>
            <a:ext cx="4572000" cy="3429000"/>
          </a:xfrm>
          <a:prstGeom prst="rect">
            <a:avLst/>
          </a:prstGeom>
        </p:spPr>
        <p:txBody>
          <a:bodyPr/>
          <a:lstStyle/>
          <a:p>
            <a:pPr/>
          </a:p>
        </p:txBody>
      </p:sp>
      <p:sp>
        <p:nvSpPr>
          <p:cNvPr id="228" name="Shape 22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tif"/></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 Id="rId3" Type="http://schemas.openxmlformats.org/officeDocument/2006/relationships/image" Target="../media/image3.tif"/></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tif"/><Relationship Id="rId4" Type="http://schemas.openxmlformats.org/officeDocument/2006/relationships/image" Target="../media/image3.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4.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141703583_2880x1921.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157638500_2257x3000.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8"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32" name="Image" descr="Image"/>
          <p:cNvPicPr>
            <a:picLocks noChangeAspect="1"/>
          </p:cNvPicPr>
          <p:nvPr/>
        </p:nvPicPr>
        <p:blipFill>
          <a:blip r:embed="rId3">
            <a:extLst/>
          </a:blip>
          <a:stretch>
            <a:fillRect/>
          </a:stretch>
        </p:blipFill>
        <p:spPr>
          <a:xfrm>
            <a:off x="-2" y="6457"/>
            <a:ext cx="13004803" cy="9753385"/>
          </a:xfrm>
          <a:prstGeom prst="rect">
            <a:avLst/>
          </a:prstGeom>
          <a:ln w="12700">
            <a:miter lim="400000"/>
          </a:ln>
        </p:spPr>
      </p:pic>
      <p:sp>
        <p:nvSpPr>
          <p:cNvPr id="133" name="Slide Number"/>
          <p:cNvSpPr txBox="1"/>
          <p:nvPr>
            <p:ph type="sldNum" sz="quarter" idx="2"/>
          </p:nvPr>
        </p:nvSpPr>
        <p:spPr>
          <a:xfrm>
            <a:off x="6311798" y="9245600"/>
            <a:ext cx="368504" cy="381000"/>
          </a:xfrm>
          <a:prstGeom prst="rect">
            <a:avLst/>
          </a:prstGeom>
        </p:spPr>
        <p:txBody>
          <a:bodyPr anchor="t"/>
          <a:lstStyle>
            <a:lvl1pPr>
              <a:defRPr>
                <a:solidFill>
                  <a:srgbClr val="FFFFFF"/>
                </a:solidFill>
                <a:latin typeface="Helvetica Light"/>
                <a:ea typeface="Helvetica Light"/>
                <a:cs typeface="Helvetica Light"/>
                <a:sym typeface="Helvetica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0"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7" name="GOLD_Snow_Leopard_Wallpaper_by_RiCk_C.tiff" descr="GOLD_Snow_Leopard_Wallpaper_by_RiCk_C.tiff"/>
          <p:cNvPicPr>
            <a:picLocks noChangeAspect="0"/>
          </p:cNvPicPr>
          <p:nvPr/>
        </p:nvPicPr>
        <p:blipFill>
          <a:blip r:embed="rId3">
            <a:extLst/>
          </a:blip>
          <a:stretch>
            <a:fillRect/>
          </a:stretch>
        </p:blipFill>
        <p:spPr>
          <a:xfrm>
            <a:off x="2116" y="-12700"/>
            <a:ext cx="13042901" cy="9766300"/>
          </a:xfrm>
          <a:prstGeom prst="rect">
            <a:avLst/>
          </a:prstGeom>
          <a:ln w="12700">
            <a:miter lim="400000"/>
          </a:ln>
        </p:spPr>
      </p:pic>
      <p:sp>
        <p:nvSpPr>
          <p:cNvPr id="148" name="Slide Number"/>
          <p:cNvSpPr txBox="1"/>
          <p:nvPr>
            <p:ph type="sldNum" sz="quarter" idx="2"/>
          </p:nvPr>
        </p:nvSpPr>
        <p:spPr>
          <a:xfrm>
            <a:off x="12753565" y="255693"/>
            <a:ext cx="251235" cy="266701"/>
          </a:xfrm>
          <a:prstGeom prst="rect">
            <a:avLst/>
          </a:prstGeom>
          <a:ln>
            <a:round/>
          </a:ln>
        </p:spPr>
        <p:txBody>
          <a:bodyPr lIns="0" tIns="0" rIns="0" bIns="0" anchor="b"/>
          <a:lstStyle>
            <a:lvl1pPr algn="r" defTabSz="1295400">
              <a:defRPr>
                <a:solidFill>
                  <a:srgbClr val="E7DBB0"/>
                </a:solidFill>
                <a:effectLst>
                  <a:outerShdw sx="100000" sy="100000" kx="0" ky="0" algn="b" rotWithShape="0" blurRad="63500" dist="0" dir="3600000">
                    <a:srgbClr val="000000">
                      <a:alpha val="70000"/>
                    </a:srgbClr>
                  </a:outerShdw>
                </a:effectLst>
                <a:uFill>
                  <a:solidFill>
                    <a:srgbClr val="E7DBB0"/>
                  </a:solidFill>
                </a:u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55" name="Body Level One…"/>
          <p:cNvSpPr txBox="1"/>
          <p:nvPr>
            <p:ph type="body" idx="1"/>
          </p:nvPr>
        </p:nvSpPr>
        <p:spPr>
          <a:xfrm>
            <a:off x="1270000" y="1270000"/>
            <a:ext cx="10464800" cy="7213600"/>
          </a:xfrm>
          <a:prstGeom prst="rect">
            <a:avLst/>
          </a:prstGeom>
        </p:spPr>
        <p:txBody>
          <a:bodyPr>
            <a:noAutofit/>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6" name="Slide Number"/>
          <p:cNvSpPr txBox="1"/>
          <p:nvPr>
            <p:ph type="sldNum" sz="quarter" idx="2"/>
          </p:nvPr>
        </p:nvSpPr>
        <p:spPr>
          <a:xfrm>
            <a:off x="6324600" y="9258300"/>
            <a:ext cx="342900" cy="368300"/>
          </a:xfrm>
          <a:prstGeom prst="rect">
            <a:avLst/>
          </a:prstGeom>
        </p:spPr>
        <p:txBody>
          <a:bodyPr anchor="b"/>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3"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164" name="Title Text"/>
          <p:cNvSpPr txBox="1"/>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165"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141703583_2880x1921.jpeg"/>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2"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9"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6"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87" name="Title Text"/>
          <p:cNvSpPr txBox="1"/>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188"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9"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6"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97" name="Title Text"/>
          <p:cNvSpPr txBox="1"/>
          <p:nvPr>
            <p:ph type="title"/>
          </p:nvPr>
        </p:nvSpPr>
        <p:spPr>
          <a:xfrm>
            <a:off x="1079500" y="152400"/>
            <a:ext cx="10845800" cy="2095500"/>
          </a:xfrm>
          <a:prstGeom prst="rect">
            <a:avLst/>
          </a:prstGeom>
        </p:spPr>
        <p:txBody>
          <a:bodyPr/>
          <a:lstStyle>
            <a:lvl1pPr>
              <a:defRPr b="0" sz="7000">
                <a:latin typeface="American Typewriter"/>
                <a:ea typeface="American Typewriter"/>
                <a:cs typeface="American Typewriter"/>
                <a:sym typeface="American Typewriter"/>
              </a:defRPr>
            </a:lvl1pPr>
          </a:lstStyle>
          <a:p>
            <a:pPr>
              <a:defRPr>
                <a:effectLst/>
              </a:defRPr>
            </a:pPr>
            <a:r>
              <a:t>Title Text</a:t>
            </a:r>
          </a:p>
        </p:txBody>
      </p:sp>
      <p:sp>
        <p:nvSpPr>
          <p:cNvPr id="198"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9"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6"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7"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4"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21" name="Slide Number"/>
          <p:cNvSpPr txBox="1"/>
          <p:nvPr>
            <p:ph type="sldNum" sz="quarter" idx="2"/>
          </p:nvPr>
        </p:nvSpPr>
        <p:spPr>
          <a:xfrm>
            <a:off x="12005834" y="9130186"/>
            <a:ext cx="348727" cy="339202"/>
          </a:xfrm>
          <a:prstGeom prst="rect">
            <a:avLst/>
          </a:prstGeom>
        </p:spPr>
        <p:txBody>
          <a:bodyPr lIns="65023" tIns="65023" rIns="65023" bIns="65023"/>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 Id="rId3" Type="http://schemas.openxmlformats.org/officeDocument/2006/relationships/image" Target="../media/image5.tif"/><Relationship Id="rId4" Type="http://schemas.openxmlformats.org/officeDocument/2006/relationships/image" Target="../media/image6.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17.png"/><Relationship Id="rId5" Type="http://schemas.openxmlformats.org/officeDocument/2006/relationships/image" Target="../media/image1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1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png"/><Relationship Id="rId3" Type="http://schemas.openxmlformats.org/officeDocument/2006/relationships/image" Target="../media/image8.png"/><Relationship Id="rId4"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2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2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png"/><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2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png"/><Relationship Id="rId3" Type="http://schemas.openxmlformats.org/officeDocument/2006/relationships/image" Target="../media/image2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png"/><Relationship Id="rId3" Type="http://schemas.openxmlformats.org/officeDocument/2006/relationships/image" Target="../media/image8.png"/><Relationship Id="rId4" Type="http://schemas.openxmlformats.org/officeDocument/2006/relationships/image" Target="../media/image1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png"/><Relationship Id="rId3" Type="http://schemas.openxmlformats.org/officeDocument/2006/relationships/image" Target="../media/image8.png"/><Relationship Id="rId4" Type="http://schemas.openxmlformats.org/officeDocument/2006/relationships/image" Target="../media/image1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png"/><Relationship Id="rId3" Type="http://schemas.openxmlformats.org/officeDocument/2006/relationships/image" Target="../media/image8.png"/><Relationship Id="rId4" Type="http://schemas.openxmlformats.org/officeDocument/2006/relationships/image" Target="../media/image1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7.png"/><Relationship Id="rId4" Type="http://schemas.openxmlformats.org/officeDocument/2006/relationships/image" Target="../media/image8.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tif"/><Relationship Id="rId3" Type="http://schemas.openxmlformats.org/officeDocument/2006/relationships/image" Target="../media/image26.png"/><Relationship Id="rId4" Type="http://schemas.openxmlformats.org/officeDocument/2006/relationships/image" Target="../media/image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tif"/><Relationship Id="rId3" Type="http://schemas.openxmlformats.org/officeDocument/2006/relationships/image" Target="../media/image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tif"/><Relationship Id="rId3" Type="http://schemas.openxmlformats.org/officeDocument/2006/relationships/image" Target="../media/image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tif"/><Relationship Id="rId3" Type="http://schemas.openxmlformats.org/officeDocument/2006/relationships/image" Target="../media/image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tif"/><Relationship Id="rId3" Type="http://schemas.openxmlformats.org/officeDocument/2006/relationships/image" Target="../media/image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tif"/><Relationship Id="rId3" Type="http://schemas.openxmlformats.org/officeDocument/2006/relationships/hyperlink" Target="http://" TargetMode="External"/><Relationship Id="rId4" Type="http://schemas.openxmlformats.org/officeDocument/2006/relationships/hyperlink" Target="http://w65stchurchofchrist.org/coc/sermons/" TargetMode="Externa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7.png"/><Relationship Id="rId4" Type="http://schemas.openxmlformats.org/officeDocument/2006/relationships/image" Target="../media/image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tif"/><Relationship Id="rId3" Type="http://schemas.openxmlformats.org/officeDocument/2006/relationships/image" Target="../media/image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tif"/><Relationship Id="rId3" Type="http://schemas.openxmlformats.org/officeDocument/2006/relationships/image" Target="../media/image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tif"/><Relationship Id="rId3"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157638500_2257x3000.jpeg" descr="157638500_2257x3000.jpeg"/>
          <p:cNvPicPr>
            <a:picLocks noChangeAspect="1"/>
          </p:cNvPicPr>
          <p:nvPr>
            <p:ph type="pic" idx="13"/>
          </p:nvPr>
        </p:nvPicPr>
        <p:blipFill>
          <a:blip r:embed="rId2">
            <a:extLst/>
          </a:blip>
          <a:stretch>
            <a:fillRect/>
          </a:stretch>
        </p:blipFill>
        <p:spPr>
          <a:prstGeom prst="rect">
            <a:avLst/>
          </a:prstGeom>
        </p:spPr>
      </p:pic>
      <p:pic>
        <p:nvPicPr>
          <p:cNvPr id="231" name="157638500_2257x3000.jpeg" descr="157638500_2257x3000.jpeg"/>
          <p:cNvPicPr>
            <a:picLocks noChangeAspect="1"/>
          </p:cNvPicPr>
          <p:nvPr/>
        </p:nvPicPr>
        <p:blipFill>
          <a:blip r:embed="rId3">
            <a:extLst/>
          </a:blip>
          <a:srcRect l="0" t="23327" r="0" b="20829"/>
          <a:stretch>
            <a:fillRect/>
          </a:stretch>
        </p:blipFill>
        <p:spPr>
          <a:xfrm>
            <a:off x="0" y="4232678"/>
            <a:ext cx="13004801" cy="6051918"/>
          </a:xfrm>
          <a:prstGeom prst="rect">
            <a:avLst/>
          </a:prstGeom>
          <a:ln w="12700">
            <a:miter lim="400000"/>
          </a:ln>
        </p:spPr>
      </p:pic>
      <p:sp>
        <p:nvSpPr>
          <p:cNvPr id="232" name="Rectangle"/>
          <p:cNvSpPr/>
          <p:nvPr/>
        </p:nvSpPr>
        <p:spPr>
          <a:xfrm>
            <a:off x="-72614" y="-47742"/>
            <a:ext cx="13150028" cy="5407404"/>
          </a:xfrm>
          <a:prstGeom prst="rect">
            <a:avLst/>
          </a:prstGeom>
          <a:solidFill>
            <a:srgbClr val="000000"/>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233" name="Image" descr="Image"/>
          <p:cNvPicPr>
            <a:picLocks noChangeAspect="1"/>
          </p:cNvPicPr>
          <p:nvPr/>
        </p:nvPicPr>
        <p:blipFill>
          <a:blip r:embed="rId4">
            <a:extLst/>
          </a:blip>
          <a:srcRect l="36892" t="25199" r="18893" b="48949"/>
          <a:stretch>
            <a:fillRect/>
          </a:stretch>
        </p:blipFill>
        <p:spPr>
          <a:xfrm>
            <a:off x="700881" y="-48391"/>
            <a:ext cx="11603038" cy="38159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615"/>
                </a:lnTo>
                <a:cubicBezTo>
                  <a:pt x="6" y="2591"/>
                  <a:pt x="10" y="2568"/>
                  <a:pt x="20" y="2543"/>
                </a:cubicBezTo>
                <a:cubicBezTo>
                  <a:pt x="55" y="2454"/>
                  <a:pt x="160" y="2408"/>
                  <a:pt x="315" y="2410"/>
                </a:cubicBezTo>
                <a:cubicBezTo>
                  <a:pt x="498" y="2414"/>
                  <a:pt x="551" y="2384"/>
                  <a:pt x="539" y="2285"/>
                </a:cubicBezTo>
                <a:cubicBezTo>
                  <a:pt x="530" y="2213"/>
                  <a:pt x="495" y="2154"/>
                  <a:pt x="462" y="2154"/>
                </a:cubicBezTo>
                <a:cubicBezTo>
                  <a:pt x="371" y="2154"/>
                  <a:pt x="352" y="1976"/>
                  <a:pt x="429" y="1851"/>
                </a:cubicBezTo>
                <a:cubicBezTo>
                  <a:pt x="473" y="1780"/>
                  <a:pt x="496" y="1643"/>
                  <a:pt x="496" y="1451"/>
                </a:cubicBezTo>
                <a:cubicBezTo>
                  <a:pt x="496" y="1290"/>
                  <a:pt x="511" y="1131"/>
                  <a:pt x="529" y="1096"/>
                </a:cubicBezTo>
                <a:cubicBezTo>
                  <a:pt x="547" y="1062"/>
                  <a:pt x="562" y="985"/>
                  <a:pt x="562" y="926"/>
                </a:cubicBezTo>
                <a:cubicBezTo>
                  <a:pt x="562" y="853"/>
                  <a:pt x="548" y="855"/>
                  <a:pt x="517" y="932"/>
                </a:cubicBezTo>
                <a:cubicBezTo>
                  <a:pt x="483" y="1019"/>
                  <a:pt x="462" y="1011"/>
                  <a:pt x="431" y="899"/>
                </a:cubicBezTo>
                <a:cubicBezTo>
                  <a:pt x="409" y="817"/>
                  <a:pt x="400" y="708"/>
                  <a:pt x="411" y="654"/>
                </a:cubicBezTo>
                <a:cubicBezTo>
                  <a:pt x="422" y="600"/>
                  <a:pt x="415" y="524"/>
                  <a:pt x="395" y="487"/>
                </a:cubicBezTo>
                <a:cubicBezTo>
                  <a:pt x="376" y="451"/>
                  <a:pt x="369" y="342"/>
                  <a:pt x="380" y="243"/>
                </a:cubicBezTo>
                <a:cubicBezTo>
                  <a:pt x="393" y="117"/>
                  <a:pt x="376" y="46"/>
                  <a:pt x="325" y="0"/>
                </a:cubicBezTo>
                <a:lnTo>
                  <a:pt x="0" y="0"/>
                </a:lnTo>
                <a:close/>
                <a:moveTo>
                  <a:pt x="1722" y="0"/>
                </a:moveTo>
                <a:cubicBezTo>
                  <a:pt x="1713" y="190"/>
                  <a:pt x="1725" y="348"/>
                  <a:pt x="1758" y="285"/>
                </a:cubicBezTo>
                <a:cubicBezTo>
                  <a:pt x="1775" y="255"/>
                  <a:pt x="1821" y="329"/>
                  <a:pt x="1861" y="452"/>
                </a:cubicBezTo>
                <a:cubicBezTo>
                  <a:pt x="1919" y="626"/>
                  <a:pt x="1930" y="638"/>
                  <a:pt x="1912" y="499"/>
                </a:cubicBezTo>
                <a:cubicBezTo>
                  <a:pt x="1876" y="211"/>
                  <a:pt x="1923" y="107"/>
                  <a:pt x="1998" y="308"/>
                </a:cubicBezTo>
                <a:cubicBezTo>
                  <a:pt x="2064" y="487"/>
                  <a:pt x="2066" y="482"/>
                  <a:pt x="2048" y="261"/>
                </a:cubicBezTo>
                <a:cubicBezTo>
                  <a:pt x="2039" y="151"/>
                  <a:pt x="2044" y="49"/>
                  <a:pt x="2058" y="0"/>
                </a:cubicBezTo>
                <a:lnTo>
                  <a:pt x="1722" y="0"/>
                </a:lnTo>
                <a:close/>
                <a:moveTo>
                  <a:pt x="2114" y="0"/>
                </a:moveTo>
                <a:cubicBezTo>
                  <a:pt x="2150" y="67"/>
                  <a:pt x="2192" y="225"/>
                  <a:pt x="2235" y="481"/>
                </a:cubicBezTo>
                <a:cubicBezTo>
                  <a:pt x="2263" y="649"/>
                  <a:pt x="2314" y="784"/>
                  <a:pt x="2353" y="793"/>
                </a:cubicBezTo>
                <a:cubicBezTo>
                  <a:pt x="2416" y="807"/>
                  <a:pt x="2418" y="793"/>
                  <a:pt x="2374" y="589"/>
                </a:cubicBezTo>
                <a:cubicBezTo>
                  <a:pt x="2341" y="438"/>
                  <a:pt x="2337" y="332"/>
                  <a:pt x="2360" y="263"/>
                </a:cubicBezTo>
                <a:cubicBezTo>
                  <a:pt x="2377" y="212"/>
                  <a:pt x="2371" y="105"/>
                  <a:pt x="2357" y="0"/>
                </a:cubicBezTo>
                <a:lnTo>
                  <a:pt x="2114" y="0"/>
                </a:lnTo>
                <a:close/>
                <a:moveTo>
                  <a:pt x="2539" y="0"/>
                </a:moveTo>
                <a:cubicBezTo>
                  <a:pt x="2730" y="622"/>
                  <a:pt x="2784" y="912"/>
                  <a:pt x="2774" y="1280"/>
                </a:cubicBezTo>
                <a:cubicBezTo>
                  <a:pt x="2769" y="1487"/>
                  <a:pt x="2785" y="1744"/>
                  <a:pt x="2810" y="1853"/>
                </a:cubicBezTo>
                <a:cubicBezTo>
                  <a:pt x="2836" y="1963"/>
                  <a:pt x="2847" y="2099"/>
                  <a:pt x="2836" y="2154"/>
                </a:cubicBezTo>
                <a:cubicBezTo>
                  <a:pt x="2824" y="2210"/>
                  <a:pt x="2850" y="2296"/>
                  <a:pt x="2892" y="2343"/>
                </a:cubicBezTo>
                <a:cubicBezTo>
                  <a:pt x="2953" y="2412"/>
                  <a:pt x="2968" y="2507"/>
                  <a:pt x="2971" y="2828"/>
                </a:cubicBezTo>
                <a:cubicBezTo>
                  <a:pt x="2973" y="3095"/>
                  <a:pt x="2998" y="3304"/>
                  <a:pt x="3045" y="3448"/>
                </a:cubicBezTo>
                <a:cubicBezTo>
                  <a:pt x="3085" y="3568"/>
                  <a:pt x="3127" y="3852"/>
                  <a:pt x="3138" y="4080"/>
                </a:cubicBezTo>
                <a:cubicBezTo>
                  <a:pt x="3156" y="4418"/>
                  <a:pt x="3171" y="4481"/>
                  <a:pt x="3222" y="4441"/>
                </a:cubicBezTo>
                <a:cubicBezTo>
                  <a:pt x="3256" y="4414"/>
                  <a:pt x="3292" y="4437"/>
                  <a:pt x="3303" y="4491"/>
                </a:cubicBezTo>
                <a:cubicBezTo>
                  <a:pt x="3314" y="4544"/>
                  <a:pt x="3363" y="4575"/>
                  <a:pt x="3412" y="4558"/>
                </a:cubicBezTo>
                <a:cubicBezTo>
                  <a:pt x="3484" y="4533"/>
                  <a:pt x="3511" y="4590"/>
                  <a:pt x="3558" y="4879"/>
                </a:cubicBezTo>
                <a:cubicBezTo>
                  <a:pt x="3590" y="5074"/>
                  <a:pt x="3616" y="5190"/>
                  <a:pt x="3616" y="5140"/>
                </a:cubicBezTo>
                <a:cubicBezTo>
                  <a:pt x="3616" y="5090"/>
                  <a:pt x="3688" y="5278"/>
                  <a:pt x="3776" y="5558"/>
                </a:cubicBezTo>
                <a:cubicBezTo>
                  <a:pt x="3873" y="5865"/>
                  <a:pt x="3978" y="6093"/>
                  <a:pt x="4041" y="6135"/>
                </a:cubicBezTo>
                <a:cubicBezTo>
                  <a:pt x="4107" y="6179"/>
                  <a:pt x="4167" y="6316"/>
                  <a:pt x="4203" y="6501"/>
                </a:cubicBezTo>
                <a:cubicBezTo>
                  <a:pt x="4235" y="6664"/>
                  <a:pt x="4279" y="6796"/>
                  <a:pt x="4301" y="6796"/>
                </a:cubicBezTo>
                <a:cubicBezTo>
                  <a:pt x="4359" y="6796"/>
                  <a:pt x="4382" y="6942"/>
                  <a:pt x="4396" y="7400"/>
                </a:cubicBezTo>
                <a:cubicBezTo>
                  <a:pt x="4403" y="7620"/>
                  <a:pt x="4444" y="7948"/>
                  <a:pt x="4488" y="8130"/>
                </a:cubicBezTo>
                <a:cubicBezTo>
                  <a:pt x="4578" y="8498"/>
                  <a:pt x="4615" y="8756"/>
                  <a:pt x="4630" y="9092"/>
                </a:cubicBezTo>
                <a:cubicBezTo>
                  <a:pt x="4645" y="9427"/>
                  <a:pt x="4600" y="9443"/>
                  <a:pt x="4509" y="9136"/>
                </a:cubicBezTo>
                <a:cubicBezTo>
                  <a:pt x="4464" y="8987"/>
                  <a:pt x="4349" y="8661"/>
                  <a:pt x="4252" y="8411"/>
                </a:cubicBezTo>
                <a:cubicBezTo>
                  <a:pt x="4124" y="8081"/>
                  <a:pt x="4074" y="7875"/>
                  <a:pt x="4066" y="7658"/>
                </a:cubicBezTo>
                <a:cubicBezTo>
                  <a:pt x="4055" y="7321"/>
                  <a:pt x="3845" y="6695"/>
                  <a:pt x="3742" y="6695"/>
                </a:cubicBezTo>
                <a:cubicBezTo>
                  <a:pt x="3708" y="6695"/>
                  <a:pt x="3671" y="6626"/>
                  <a:pt x="3660" y="6542"/>
                </a:cubicBezTo>
                <a:cubicBezTo>
                  <a:pt x="3649" y="6458"/>
                  <a:pt x="3625" y="6399"/>
                  <a:pt x="3604" y="6414"/>
                </a:cubicBezTo>
                <a:cubicBezTo>
                  <a:pt x="3583" y="6428"/>
                  <a:pt x="3506" y="6331"/>
                  <a:pt x="3433" y="6196"/>
                </a:cubicBezTo>
                <a:cubicBezTo>
                  <a:pt x="3360" y="6061"/>
                  <a:pt x="3293" y="5945"/>
                  <a:pt x="3284" y="5940"/>
                </a:cubicBezTo>
                <a:cubicBezTo>
                  <a:pt x="3275" y="5935"/>
                  <a:pt x="3235" y="5876"/>
                  <a:pt x="3196" y="5809"/>
                </a:cubicBezTo>
                <a:cubicBezTo>
                  <a:pt x="3137" y="5710"/>
                  <a:pt x="3121" y="5717"/>
                  <a:pt x="3105" y="5850"/>
                </a:cubicBezTo>
                <a:cubicBezTo>
                  <a:pt x="3088" y="5984"/>
                  <a:pt x="3076" y="5989"/>
                  <a:pt x="3032" y="5879"/>
                </a:cubicBezTo>
                <a:cubicBezTo>
                  <a:pt x="3003" y="5807"/>
                  <a:pt x="2933" y="5744"/>
                  <a:pt x="2875" y="5740"/>
                </a:cubicBezTo>
                <a:cubicBezTo>
                  <a:pt x="2817" y="5735"/>
                  <a:pt x="2751" y="5697"/>
                  <a:pt x="2729" y="5654"/>
                </a:cubicBezTo>
                <a:cubicBezTo>
                  <a:pt x="2700" y="5598"/>
                  <a:pt x="2701" y="5705"/>
                  <a:pt x="2736" y="6054"/>
                </a:cubicBezTo>
                <a:cubicBezTo>
                  <a:pt x="2785" y="6552"/>
                  <a:pt x="2775" y="6744"/>
                  <a:pt x="2704" y="6661"/>
                </a:cubicBezTo>
                <a:cubicBezTo>
                  <a:pt x="2680" y="6632"/>
                  <a:pt x="2663" y="6681"/>
                  <a:pt x="2666" y="6778"/>
                </a:cubicBezTo>
                <a:cubicBezTo>
                  <a:pt x="2672" y="7024"/>
                  <a:pt x="2483" y="7022"/>
                  <a:pt x="2462" y="6775"/>
                </a:cubicBezTo>
                <a:cubicBezTo>
                  <a:pt x="2448" y="6616"/>
                  <a:pt x="2441" y="6611"/>
                  <a:pt x="2409" y="6742"/>
                </a:cubicBezTo>
                <a:cubicBezTo>
                  <a:pt x="2377" y="6868"/>
                  <a:pt x="2264" y="6889"/>
                  <a:pt x="1707" y="6870"/>
                </a:cubicBezTo>
                <a:cubicBezTo>
                  <a:pt x="1292" y="6856"/>
                  <a:pt x="1043" y="6809"/>
                  <a:pt x="1043" y="6746"/>
                </a:cubicBezTo>
                <a:cubicBezTo>
                  <a:pt x="1043" y="6691"/>
                  <a:pt x="1127" y="6632"/>
                  <a:pt x="1228" y="6616"/>
                </a:cubicBezTo>
                <a:cubicBezTo>
                  <a:pt x="1397" y="6589"/>
                  <a:pt x="1415" y="6559"/>
                  <a:pt x="1448" y="6292"/>
                </a:cubicBezTo>
                <a:cubicBezTo>
                  <a:pt x="1483" y="6013"/>
                  <a:pt x="1532" y="5963"/>
                  <a:pt x="1613" y="6117"/>
                </a:cubicBezTo>
                <a:cubicBezTo>
                  <a:pt x="1668" y="6222"/>
                  <a:pt x="1618" y="5633"/>
                  <a:pt x="1526" y="5106"/>
                </a:cubicBezTo>
                <a:cubicBezTo>
                  <a:pt x="1458" y="4712"/>
                  <a:pt x="1424" y="4628"/>
                  <a:pt x="1348" y="4668"/>
                </a:cubicBezTo>
                <a:cubicBezTo>
                  <a:pt x="1333" y="4676"/>
                  <a:pt x="1312" y="4588"/>
                  <a:pt x="1302" y="4473"/>
                </a:cubicBezTo>
                <a:cubicBezTo>
                  <a:pt x="1290" y="4335"/>
                  <a:pt x="1267" y="4281"/>
                  <a:pt x="1234" y="4320"/>
                </a:cubicBezTo>
                <a:cubicBezTo>
                  <a:pt x="1206" y="4353"/>
                  <a:pt x="1149" y="4285"/>
                  <a:pt x="1107" y="4165"/>
                </a:cubicBezTo>
                <a:cubicBezTo>
                  <a:pt x="1066" y="4047"/>
                  <a:pt x="1017" y="3975"/>
                  <a:pt x="1000" y="4008"/>
                </a:cubicBezTo>
                <a:cubicBezTo>
                  <a:pt x="982" y="4041"/>
                  <a:pt x="950" y="4003"/>
                  <a:pt x="927" y="3920"/>
                </a:cubicBezTo>
                <a:cubicBezTo>
                  <a:pt x="905" y="3837"/>
                  <a:pt x="851" y="3770"/>
                  <a:pt x="809" y="3770"/>
                </a:cubicBezTo>
                <a:cubicBezTo>
                  <a:pt x="767" y="3770"/>
                  <a:pt x="719" y="3704"/>
                  <a:pt x="705" y="3626"/>
                </a:cubicBezTo>
                <a:cubicBezTo>
                  <a:pt x="670" y="3440"/>
                  <a:pt x="537" y="3406"/>
                  <a:pt x="420" y="3552"/>
                </a:cubicBezTo>
                <a:cubicBezTo>
                  <a:pt x="368" y="3616"/>
                  <a:pt x="307" y="3669"/>
                  <a:pt x="283" y="3669"/>
                </a:cubicBezTo>
                <a:cubicBezTo>
                  <a:pt x="259" y="3669"/>
                  <a:pt x="202" y="3760"/>
                  <a:pt x="155" y="3871"/>
                </a:cubicBezTo>
                <a:cubicBezTo>
                  <a:pt x="101" y="4000"/>
                  <a:pt x="47" y="4060"/>
                  <a:pt x="0" y="4059"/>
                </a:cubicBezTo>
                <a:lnTo>
                  <a:pt x="0" y="17233"/>
                </a:lnTo>
                <a:cubicBezTo>
                  <a:pt x="41" y="17210"/>
                  <a:pt x="67" y="17366"/>
                  <a:pt x="61" y="17678"/>
                </a:cubicBezTo>
                <a:cubicBezTo>
                  <a:pt x="48" y="18293"/>
                  <a:pt x="62" y="18621"/>
                  <a:pt x="99" y="18552"/>
                </a:cubicBezTo>
                <a:cubicBezTo>
                  <a:pt x="118" y="18516"/>
                  <a:pt x="129" y="18320"/>
                  <a:pt x="123" y="18118"/>
                </a:cubicBezTo>
                <a:cubicBezTo>
                  <a:pt x="115" y="17799"/>
                  <a:pt x="124" y="17751"/>
                  <a:pt x="186" y="17750"/>
                </a:cubicBezTo>
                <a:cubicBezTo>
                  <a:pt x="285" y="17747"/>
                  <a:pt x="306" y="17658"/>
                  <a:pt x="330" y="17163"/>
                </a:cubicBezTo>
                <a:cubicBezTo>
                  <a:pt x="342" y="16908"/>
                  <a:pt x="366" y="16746"/>
                  <a:pt x="390" y="16761"/>
                </a:cubicBezTo>
                <a:cubicBezTo>
                  <a:pt x="412" y="16775"/>
                  <a:pt x="430" y="16698"/>
                  <a:pt x="430" y="16590"/>
                </a:cubicBezTo>
                <a:cubicBezTo>
                  <a:pt x="430" y="16483"/>
                  <a:pt x="445" y="16366"/>
                  <a:pt x="463" y="16332"/>
                </a:cubicBezTo>
                <a:cubicBezTo>
                  <a:pt x="513" y="16239"/>
                  <a:pt x="504" y="16111"/>
                  <a:pt x="434" y="15910"/>
                </a:cubicBezTo>
                <a:cubicBezTo>
                  <a:pt x="355" y="15683"/>
                  <a:pt x="358" y="14841"/>
                  <a:pt x="438" y="14598"/>
                </a:cubicBezTo>
                <a:cubicBezTo>
                  <a:pt x="479" y="14472"/>
                  <a:pt x="483" y="14397"/>
                  <a:pt x="454" y="14254"/>
                </a:cubicBezTo>
                <a:cubicBezTo>
                  <a:pt x="424" y="14109"/>
                  <a:pt x="429" y="14031"/>
                  <a:pt x="479" y="13863"/>
                </a:cubicBezTo>
                <a:cubicBezTo>
                  <a:pt x="536" y="13669"/>
                  <a:pt x="537" y="13638"/>
                  <a:pt x="488" y="13488"/>
                </a:cubicBezTo>
                <a:cubicBezTo>
                  <a:pt x="439" y="13341"/>
                  <a:pt x="439" y="13306"/>
                  <a:pt x="485" y="13090"/>
                </a:cubicBezTo>
                <a:cubicBezTo>
                  <a:pt x="553" y="12776"/>
                  <a:pt x="570" y="12786"/>
                  <a:pt x="672" y="13223"/>
                </a:cubicBezTo>
                <a:lnTo>
                  <a:pt x="759" y="13594"/>
                </a:lnTo>
                <a:lnTo>
                  <a:pt x="793" y="13317"/>
                </a:lnTo>
                <a:cubicBezTo>
                  <a:pt x="812" y="13165"/>
                  <a:pt x="842" y="13067"/>
                  <a:pt x="859" y="13099"/>
                </a:cubicBezTo>
                <a:cubicBezTo>
                  <a:pt x="876" y="13131"/>
                  <a:pt x="900" y="13108"/>
                  <a:pt x="912" y="13048"/>
                </a:cubicBezTo>
                <a:cubicBezTo>
                  <a:pt x="925" y="12987"/>
                  <a:pt x="956" y="12964"/>
                  <a:pt x="983" y="12996"/>
                </a:cubicBezTo>
                <a:cubicBezTo>
                  <a:pt x="1023" y="13042"/>
                  <a:pt x="1028" y="12992"/>
                  <a:pt x="1010" y="12747"/>
                </a:cubicBezTo>
                <a:cubicBezTo>
                  <a:pt x="998" y="12578"/>
                  <a:pt x="987" y="12090"/>
                  <a:pt x="986" y="11662"/>
                </a:cubicBezTo>
                <a:cubicBezTo>
                  <a:pt x="986" y="11659"/>
                  <a:pt x="986" y="11657"/>
                  <a:pt x="986" y="11655"/>
                </a:cubicBezTo>
                <a:cubicBezTo>
                  <a:pt x="946" y="11586"/>
                  <a:pt x="901" y="11435"/>
                  <a:pt x="860" y="11203"/>
                </a:cubicBezTo>
                <a:cubicBezTo>
                  <a:pt x="801" y="10867"/>
                  <a:pt x="799" y="10658"/>
                  <a:pt x="842" y="10687"/>
                </a:cubicBezTo>
                <a:cubicBezTo>
                  <a:pt x="857" y="10696"/>
                  <a:pt x="876" y="10732"/>
                  <a:pt x="901" y="10799"/>
                </a:cubicBezTo>
                <a:cubicBezTo>
                  <a:pt x="931" y="10884"/>
                  <a:pt x="972" y="10947"/>
                  <a:pt x="1003" y="10967"/>
                </a:cubicBezTo>
                <a:cubicBezTo>
                  <a:pt x="1009" y="10916"/>
                  <a:pt x="1017" y="10882"/>
                  <a:pt x="1028" y="10882"/>
                </a:cubicBezTo>
                <a:cubicBezTo>
                  <a:pt x="1053" y="10882"/>
                  <a:pt x="1082" y="10990"/>
                  <a:pt x="1092" y="11120"/>
                </a:cubicBezTo>
                <a:cubicBezTo>
                  <a:pt x="1110" y="11354"/>
                  <a:pt x="1111" y="11354"/>
                  <a:pt x="1193" y="11165"/>
                </a:cubicBezTo>
                <a:cubicBezTo>
                  <a:pt x="1327" y="10857"/>
                  <a:pt x="1557" y="11026"/>
                  <a:pt x="1464" y="11365"/>
                </a:cubicBezTo>
                <a:cubicBezTo>
                  <a:pt x="1437" y="11464"/>
                  <a:pt x="1438" y="11533"/>
                  <a:pt x="1464" y="11612"/>
                </a:cubicBezTo>
                <a:cubicBezTo>
                  <a:pt x="1484" y="11676"/>
                  <a:pt x="1488" y="11781"/>
                  <a:pt x="1472" y="11859"/>
                </a:cubicBezTo>
                <a:cubicBezTo>
                  <a:pt x="1432" y="12051"/>
                  <a:pt x="1426" y="12237"/>
                  <a:pt x="1458" y="12297"/>
                </a:cubicBezTo>
                <a:cubicBezTo>
                  <a:pt x="1500" y="12375"/>
                  <a:pt x="1500" y="17466"/>
                  <a:pt x="1458" y="17543"/>
                </a:cubicBezTo>
                <a:cubicBezTo>
                  <a:pt x="1440" y="17578"/>
                  <a:pt x="1416" y="17534"/>
                  <a:pt x="1404" y="17444"/>
                </a:cubicBezTo>
                <a:cubicBezTo>
                  <a:pt x="1386" y="17301"/>
                  <a:pt x="1374" y="17308"/>
                  <a:pt x="1306" y="17502"/>
                </a:cubicBezTo>
                <a:cubicBezTo>
                  <a:pt x="1229" y="17724"/>
                  <a:pt x="1228" y="17722"/>
                  <a:pt x="1292" y="17997"/>
                </a:cubicBezTo>
                <a:cubicBezTo>
                  <a:pt x="1328" y="18148"/>
                  <a:pt x="1348" y="18300"/>
                  <a:pt x="1337" y="18336"/>
                </a:cubicBezTo>
                <a:cubicBezTo>
                  <a:pt x="1303" y="18437"/>
                  <a:pt x="1166" y="18412"/>
                  <a:pt x="1143" y="18300"/>
                </a:cubicBezTo>
                <a:cubicBezTo>
                  <a:pt x="1114" y="18156"/>
                  <a:pt x="1056" y="18177"/>
                  <a:pt x="1066" y="18327"/>
                </a:cubicBezTo>
                <a:cubicBezTo>
                  <a:pt x="1079" y="18511"/>
                  <a:pt x="959" y="19016"/>
                  <a:pt x="921" y="18942"/>
                </a:cubicBezTo>
                <a:cubicBezTo>
                  <a:pt x="900" y="18904"/>
                  <a:pt x="896" y="18960"/>
                  <a:pt x="909" y="19086"/>
                </a:cubicBezTo>
                <a:cubicBezTo>
                  <a:pt x="921" y="19199"/>
                  <a:pt x="914" y="19320"/>
                  <a:pt x="895" y="19356"/>
                </a:cubicBezTo>
                <a:cubicBezTo>
                  <a:pt x="874" y="19397"/>
                  <a:pt x="882" y="19513"/>
                  <a:pt x="918" y="19679"/>
                </a:cubicBezTo>
                <a:cubicBezTo>
                  <a:pt x="966" y="19904"/>
                  <a:pt x="967" y="19953"/>
                  <a:pt x="926" y="20052"/>
                </a:cubicBezTo>
                <a:cubicBezTo>
                  <a:pt x="867" y="20192"/>
                  <a:pt x="856" y="20321"/>
                  <a:pt x="842" y="21002"/>
                </a:cubicBezTo>
                <a:cubicBezTo>
                  <a:pt x="836" y="21261"/>
                  <a:pt x="823" y="21497"/>
                  <a:pt x="810" y="21600"/>
                </a:cubicBezTo>
                <a:lnTo>
                  <a:pt x="21600" y="21600"/>
                </a:lnTo>
                <a:lnTo>
                  <a:pt x="21600" y="16705"/>
                </a:lnTo>
                <a:cubicBezTo>
                  <a:pt x="21442" y="16701"/>
                  <a:pt x="21412" y="16618"/>
                  <a:pt x="21425" y="16271"/>
                </a:cubicBezTo>
                <a:cubicBezTo>
                  <a:pt x="21435" y="16020"/>
                  <a:pt x="21429" y="15980"/>
                  <a:pt x="21395" y="16067"/>
                </a:cubicBezTo>
                <a:cubicBezTo>
                  <a:pt x="21362" y="16148"/>
                  <a:pt x="21337" y="16122"/>
                  <a:pt x="21293" y="15968"/>
                </a:cubicBezTo>
                <a:cubicBezTo>
                  <a:pt x="21249" y="15811"/>
                  <a:pt x="21224" y="15787"/>
                  <a:pt x="21190" y="15874"/>
                </a:cubicBezTo>
                <a:cubicBezTo>
                  <a:pt x="21155" y="15962"/>
                  <a:pt x="21133" y="15917"/>
                  <a:pt x="21089" y="15656"/>
                </a:cubicBezTo>
                <a:cubicBezTo>
                  <a:pt x="21058" y="15473"/>
                  <a:pt x="21027" y="15189"/>
                  <a:pt x="21019" y="15025"/>
                </a:cubicBezTo>
                <a:cubicBezTo>
                  <a:pt x="21012" y="14860"/>
                  <a:pt x="20986" y="14692"/>
                  <a:pt x="20961" y="14649"/>
                </a:cubicBezTo>
                <a:cubicBezTo>
                  <a:pt x="20935" y="14605"/>
                  <a:pt x="20922" y="14472"/>
                  <a:pt x="20931" y="14333"/>
                </a:cubicBezTo>
                <a:cubicBezTo>
                  <a:pt x="20941" y="14164"/>
                  <a:pt x="20928" y="14070"/>
                  <a:pt x="20885" y="14020"/>
                </a:cubicBezTo>
                <a:cubicBezTo>
                  <a:pt x="20837" y="13965"/>
                  <a:pt x="20833" y="13976"/>
                  <a:pt x="20864" y="14072"/>
                </a:cubicBezTo>
                <a:cubicBezTo>
                  <a:pt x="20922" y="14250"/>
                  <a:pt x="20717" y="15120"/>
                  <a:pt x="20654" y="14962"/>
                </a:cubicBezTo>
                <a:cubicBezTo>
                  <a:pt x="20631" y="14902"/>
                  <a:pt x="20592" y="14887"/>
                  <a:pt x="20569" y="14930"/>
                </a:cubicBezTo>
                <a:cubicBezTo>
                  <a:pt x="20490" y="15079"/>
                  <a:pt x="20377" y="15057"/>
                  <a:pt x="20344" y="14887"/>
                </a:cubicBezTo>
                <a:cubicBezTo>
                  <a:pt x="20316" y="14744"/>
                  <a:pt x="20312" y="14741"/>
                  <a:pt x="20311" y="14874"/>
                </a:cubicBezTo>
                <a:cubicBezTo>
                  <a:pt x="20310" y="14960"/>
                  <a:pt x="20326" y="15079"/>
                  <a:pt x="20346" y="15141"/>
                </a:cubicBezTo>
                <a:cubicBezTo>
                  <a:pt x="20373" y="15224"/>
                  <a:pt x="20356" y="15299"/>
                  <a:pt x="20280" y="15418"/>
                </a:cubicBezTo>
                <a:cubicBezTo>
                  <a:pt x="20224" y="15507"/>
                  <a:pt x="20169" y="15578"/>
                  <a:pt x="20160" y="15577"/>
                </a:cubicBezTo>
                <a:cubicBezTo>
                  <a:pt x="20151" y="15576"/>
                  <a:pt x="20132" y="15578"/>
                  <a:pt x="20119" y="15584"/>
                </a:cubicBezTo>
                <a:cubicBezTo>
                  <a:pt x="20105" y="15589"/>
                  <a:pt x="20056" y="15602"/>
                  <a:pt x="20011" y="15611"/>
                </a:cubicBezTo>
                <a:cubicBezTo>
                  <a:pt x="19962" y="15620"/>
                  <a:pt x="19928" y="15688"/>
                  <a:pt x="19927" y="15777"/>
                </a:cubicBezTo>
                <a:cubicBezTo>
                  <a:pt x="19927" y="15860"/>
                  <a:pt x="19915" y="15983"/>
                  <a:pt x="19901" y="16051"/>
                </a:cubicBezTo>
                <a:cubicBezTo>
                  <a:pt x="19884" y="16134"/>
                  <a:pt x="19906" y="16196"/>
                  <a:pt x="19968" y="16238"/>
                </a:cubicBezTo>
                <a:cubicBezTo>
                  <a:pt x="20152" y="16360"/>
                  <a:pt x="20154" y="16369"/>
                  <a:pt x="20055" y="16687"/>
                </a:cubicBezTo>
                <a:cubicBezTo>
                  <a:pt x="19973" y="16953"/>
                  <a:pt x="19956" y="16972"/>
                  <a:pt x="19922" y="16833"/>
                </a:cubicBezTo>
                <a:cubicBezTo>
                  <a:pt x="19901" y="16746"/>
                  <a:pt x="19842" y="16638"/>
                  <a:pt x="19790" y="16595"/>
                </a:cubicBezTo>
                <a:cubicBezTo>
                  <a:pt x="19731" y="16546"/>
                  <a:pt x="19699" y="16458"/>
                  <a:pt x="19705" y="16361"/>
                </a:cubicBezTo>
                <a:cubicBezTo>
                  <a:pt x="19715" y="16183"/>
                  <a:pt x="19625" y="16039"/>
                  <a:pt x="19595" y="16186"/>
                </a:cubicBezTo>
                <a:cubicBezTo>
                  <a:pt x="19583" y="16247"/>
                  <a:pt x="19551" y="16243"/>
                  <a:pt x="19509" y="16175"/>
                </a:cubicBezTo>
                <a:cubicBezTo>
                  <a:pt x="19458" y="16091"/>
                  <a:pt x="19451" y="16034"/>
                  <a:pt x="19480" y="15928"/>
                </a:cubicBezTo>
                <a:cubicBezTo>
                  <a:pt x="19509" y="15821"/>
                  <a:pt x="19502" y="15765"/>
                  <a:pt x="19449" y="15678"/>
                </a:cubicBezTo>
                <a:cubicBezTo>
                  <a:pt x="19411" y="15617"/>
                  <a:pt x="19380" y="15592"/>
                  <a:pt x="19380" y="15620"/>
                </a:cubicBezTo>
                <a:cubicBezTo>
                  <a:pt x="19380" y="15648"/>
                  <a:pt x="19342" y="15627"/>
                  <a:pt x="19295" y="15573"/>
                </a:cubicBezTo>
                <a:cubicBezTo>
                  <a:pt x="19222" y="15488"/>
                  <a:pt x="19211" y="15498"/>
                  <a:pt x="19222" y="15649"/>
                </a:cubicBezTo>
                <a:cubicBezTo>
                  <a:pt x="19240" y="15884"/>
                  <a:pt x="19155" y="16408"/>
                  <a:pt x="19112" y="16327"/>
                </a:cubicBezTo>
                <a:cubicBezTo>
                  <a:pt x="19093" y="16292"/>
                  <a:pt x="19052" y="16334"/>
                  <a:pt x="19021" y="16420"/>
                </a:cubicBezTo>
                <a:cubicBezTo>
                  <a:pt x="18985" y="16517"/>
                  <a:pt x="18946" y="16543"/>
                  <a:pt x="18918" y="16489"/>
                </a:cubicBezTo>
                <a:cubicBezTo>
                  <a:pt x="18866" y="16391"/>
                  <a:pt x="18842" y="15805"/>
                  <a:pt x="18886" y="15721"/>
                </a:cubicBezTo>
                <a:cubicBezTo>
                  <a:pt x="18903" y="15690"/>
                  <a:pt x="18908" y="15620"/>
                  <a:pt x="18897" y="15566"/>
                </a:cubicBezTo>
                <a:cubicBezTo>
                  <a:pt x="18886" y="15512"/>
                  <a:pt x="18895" y="15397"/>
                  <a:pt x="18918" y="15314"/>
                </a:cubicBezTo>
                <a:cubicBezTo>
                  <a:pt x="18948" y="15204"/>
                  <a:pt x="18949" y="15135"/>
                  <a:pt x="18923" y="15054"/>
                </a:cubicBezTo>
                <a:cubicBezTo>
                  <a:pt x="18896" y="14972"/>
                  <a:pt x="18899" y="14866"/>
                  <a:pt x="18933" y="14665"/>
                </a:cubicBezTo>
                <a:cubicBezTo>
                  <a:pt x="18959" y="14514"/>
                  <a:pt x="18970" y="14366"/>
                  <a:pt x="18960" y="14335"/>
                </a:cubicBezTo>
                <a:cubicBezTo>
                  <a:pt x="18950" y="14304"/>
                  <a:pt x="18954" y="14219"/>
                  <a:pt x="18968" y="14148"/>
                </a:cubicBezTo>
                <a:cubicBezTo>
                  <a:pt x="18983" y="14078"/>
                  <a:pt x="18997" y="13924"/>
                  <a:pt x="19002" y="13807"/>
                </a:cubicBezTo>
                <a:cubicBezTo>
                  <a:pt x="19007" y="13647"/>
                  <a:pt x="18991" y="13595"/>
                  <a:pt x="18937" y="13600"/>
                </a:cubicBezTo>
                <a:cubicBezTo>
                  <a:pt x="18885" y="13605"/>
                  <a:pt x="18868" y="13555"/>
                  <a:pt x="18874" y="13407"/>
                </a:cubicBezTo>
                <a:cubicBezTo>
                  <a:pt x="18881" y="13225"/>
                  <a:pt x="18857" y="12997"/>
                  <a:pt x="18784" y="12547"/>
                </a:cubicBezTo>
                <a:cubicBezTo>
                  <a:pt x="18770" y="12462"/>
                  <a:pt x="18757" y="11588"/>
                  <a:pt x="18756" y="10606"/>
                </a:cubicBezTo>
                <a:cubicBezTo>
                  <a:pt x="18753" y="9098"/>
                  <a:pt x="18759" y="8807"/>
                  <a:pt x="18802" y="8734"/>
                </a:cubicBezTo>
                <a:cubicBezTo>
                  <a:pt x="18848" y="8657"/>
                  <a:pt x="18848" y="8636"/>
                  <a:pt x="18801" y="8519"/>
                </a:cubicBezTo>
                <a:cubicBezTo>
                  <a:pt x="18741" y="8367"/>
                  <a:pt x="18727" y="7253"/>
                  <a:pt x="18784" y="7146"/>
                </a:cubicBezTo>
                <a:cubicBezTo>
                  <a:pt x="18809" y="7101"/>
                  <a:pt x="18808" y="7040"/>
                  <a:pt x="18784" y="6951"/>
                </a:cubicBezTo>
                <a:cubicBezTo>
                  <a:pt x="18758" y="6857"/>
                  <a:pt x="18763" y="6788"/>
                  <a:pt x="18800" y="6695"/>
                </a:cubicBezTo>
                <a:cubicBezTo>
                  <a:pt x="18828" y="6623"/>
                  <a:pt x="18847" y="6520"/>
                  <a:pt x="18841" y="6465"/>
                </a:cubicBezTo>
                <a:cubicBezTo>
                  <a:pt x="18825" y="6326"/>
                  <a:pt x="18626" y="6272"/>
                  <a:pt x="18600" y="6400"/>
                </a:cubicBezTo>
                <a:cubicBezTo>
                  <a:pt x="18587" y="6465"/>
                  <a:pt x="18563" y="6469"/>
                  <a:pt x="18539" y="6411"/>
                </a:cubicBezTo>
                <a:cubicBezTo>
                  <a:pt x="18518" y="6361"/>
                  <a:pt x="18449" y="6290"/>
                  <a:pt x="18385" y="6256"/>
                </a:cubicBezTo>
                <a:cubicBezTo>
                  <a:pt x="18248" y="6186"/>
                  <a:pt x="18122" y="6405"/>
                  <a:pt x="18174" y="6618"/>
                </a:cubicBezTo>
                <a:cubicBezTo>
                  <a:pt x="18258" y="6957"/>
                  <a:pt x="18203" y="7045"/>
                  <a:pt x="17661" y="7467"/>
                </a:cubicBezTo>
                <a:cubicBezTo>
                  <a:pt x="17555" y="7549"/>
                  <a:pt x="17521" y="7874"/>
                  <a:pt x="17581" y="8236"/>
                </a:cubicBezTo>
                <a:cubicBezTo>
                  <a:pt x="17629" y="8530"/>
                  <a:pt x="17665" y="8546"/>
                  <a:pt x="17831" y="8352"/>
                </a:cubicBezTo>
                <a:cubicBezTo>
                  <a:pt x="17895" y="8279"/>
                  <a:pt x="18031" y="8679"/>
                  <a:pt x="17998" y="8842"/>
                </a:cubicBezTo>
                <a:cubicBezTo>
                  <a:pt x="17984" y="8908"/>
                  <a:pt x="17977" y="9129"/>
                  <a:pt x="17982" y="9334"/>
                </a:cubicBezTo>
                <a:cubicBezTo>
                  <a:pt x="17987" y="9551"/>
                  <a:pt x="17968" y="9813"/>
                  <a:pt x="17937" y="9959"/>
                </a:cubicBezTo>
                <a:cubicBezTo>
                  <a:pt x="17903" y="10116"/>
                  <a:pt x="17895" y="10231"/>
                  <a:pt x="17916" y="10271"/>
                </a:cubicBezTo>
                <a:cubicBezTo>
                  <a:pt x="17935" y="10306"/>
                  <a:pt x="17942" y="10402"/>
                  <a:pt x="17932" y="10484"/>
                </a:cubicBezTo>
                <a:cubicBezTo>
                  <a:pt x="17921" y="10567"/>
                  <a:pt x="17927" y="10690"/>
                  <a:pt x="17946" y="10758"/>
                </a:cubicBezTo>
                <a:cubicBezTo>
                  <a:pt x="17969" y="10845"/>
                  <a:pt x="17957" y="11024"/>
                  <a:pt x="17905" y="11347"/>
                </a:cubicBezTo>
                <a:cubicBezTo>
                  <a:pt x="17864" y="11602"/>
                  <a:pt x="17830" y="11964"/>
                  <a:pt x="17828" y="12154"/>
                </a:cubicBezTo>
                <a:cubicBezTo>
                  <a:pt x="17820" y="12802"/>
                  <a:pt x="17794" y="13506"/>
                  <a:pt x="17771" y="13672"/>
                </a:cubicBezTo>
                <a:cubicBezTo>
                  <a:pt x="17759" y="13764"/>
                  <a:pt x="17766" y="13869"/>
                  <a:pt x="17785" y="13906"/>
                </a:cubicBezTo>
                <a:cubicBezTo>
                  <a:pt x="17805" y="13942"/>
                  <a:pt x="17820" y="14153"/>
                  <a:pt x="17820" y="14373"/>
                </a:cubicBezTo>
                <a:cubicBezTo>
                  <a:pt x="17820" y="14698"/>
                  <a:pt x="17805" y="14792"/>
                  <a:pt x="17740" y="14883"/>
                </a:cubicBezTo>
                <a:cubicBezTo>
                  <a:pt x="17685" y="14959"/>
                  <a:pt x="17661" y="15069"/>
                  <a:pt x="17665" y="15229"/>
                </a:cubicBezTo>
                <a:cubicBezTo>
                  <a:pt x="17668" y="15358"/>
                  <a:pt x="17660" y="15455"/>
                  <a:pt x="17647" y="15445"/>
                </a:cubicBezTo>
                <a:cubicBezTo>
                  <a:pt x="17634" y="15434"/>
                  <a:pt x="17603" y="15510"/>
                  <a:pt x="17578" y="15615"/>
                </a:cubicBezTo>
                <a:cubicBezTo>
                  <a:pt x="17515" y="15878"/>
                  <a:pt x="17475" y="15668"/>
                  <a:pt x="17503" y="15218"/>
                </a:cubicBezTo>
                <a:cubicBezTo>
                  <a:pt x="17514" y="15028"/>
                  <a:pt x="17509" y="14785"/>
                  <a:pt x="17490" y="14676"/>
                </a:cubicBezTo>
                <a:cubicBezTo>
                  <a:pt x="17466" y="14543"/>
                  <a:pt x="17466" y="14456"/>
                  <a:pt x="17488" y="14413"/>
                </a:cubicBezTo>
                <a:cubicBezTo>
                  <a:pt x="17525" y="14345"/>
                  <a:pt x="17502" y="14164"/>
                  <a:pt x="17457" y="14164"/>
                </a:cubicBezTo>
                <a:cubicBezTo>
                  <a:pt x="17432" y="14164"/>
                  <a:pt x="17409" y="14413"/>
                  <a:pt x="17376" y="15022"/>
                </a:cubicBezTo>
                <a:cubicBezTo>
                  <a:pt x="17367" y="15191"/>
                  <a:pt x="17344" y="15217"/>
                  <a:pt x="17237" y="15191"/>
                </a:cubicBezTo>
                <a:cubicBezTo>
                  <a:pt x="17117" y="15162"/>
                  <a:pt x="17112" y="15169"/>
                  <a:pt x="17172" y="15303"/>
                </a:cubicBezTo>
                <a:cubicBezTo>
                  <a:pt x="17233" y="15443"/>
                  <a:pt x="17231" y="15456"/>
                  <a:pt x="17129" y="15618"/>
                </a:cubicBezTo>
                <a:cubicBezTo>
                  <a:pt x="17070" y="15710"/>
                  <a:pt x="17007" y="15759"/>
                  <a:pt x="16990" y="15725"/>
                </a:cubicBezTo>
                <a:cubicBezTo>
                  <a:pt x="16972" y="15692"/>
                  <a:pt x="16925" y="15735"/>
                  <a:pt x="16885" y="15820"/>
                </a:cubicBezTo>
                <a:cubicBezTo>
                  <a:pt x="16823" y="15953"/>
                  <a:pt x="16820" y="15981"/>
                  <a:pt x="16866" y="16035"/>
                </a:cubicBezTo>
                <a:cubicBezTo>
                  <a:pt x="16896" y="16070"/>
                  <a:pt x="16936" y="16071"/>
                  <a:pt x="16954" y="16038"/>
                </a:cubicBezTo>
                <a:cubicBezTo>
                  <a:pt x="17014" y="15924"/>
                  <a:pt x="17023" y="16154"/>
                  <a:pt x="16971" y="16471"/>
                </a:cubicBezTo>
                <a:cubicBezTo>
                  <a:pt x="16912" y="16830"/>
                  <a:pt x="16912" y="16830"/>
                  <a:pt x="16825" y="16664"/>
                </a:cubicBezTo>
                <a:cubicBezTo>
                  <a:pt x="16750" y="16522"/>
                  <a:pt x="16716" y="16594"/>
                  <a:pt x="16708" y="16912"/>
                </a:cubicBezTo>
                <a:cubicBezTo>
                  <a:pt x="16703" y="17136"/>
                  <a:pt x="16697" y="17138"/>
                  <a:pt x="16224" y="17138"/>
                </a:cubicBezTo>
                <a:cubicBezTo>
                  <a:pt x="15822" y="17138"/>
                  <a:pt x="15746" y="17117"/>
                  <a:pt x="15744" y="16990"/>
                </a:cubicBezTo>
                <a:cubicBezTo>
                  <a:pt x="15743" y="16907"/>
                  <a:pt x="15725" y="16712"/>
                  <a:pt x="15704" y="16559"/>
                </a:cubicBezTo>
                <a:cubicBezTo>
                  <a:pt x="15680" y="16390"/>
                  <a:pt x="15672" y="16051"/>
                  <a:pt x="15684" y="15701"/>
                </a:cubicBezTo>
                <a:cubicBezTo>
                  <a:pt x="15719" y="14632"/>
                  <a:pt x="15718" y="14420"/>
                  <a:pt x="15686" y="14097"/>
                </a:cubicBezTo>
                <a:cubicBezTo>
                  <a:pt x="15668" y="13920"/>
                  <a:pt x="15664" y="13696"/>
                  <a:pt x="15677" y="13594"/>
                </a:cubicBezTo>
                <a:cubicBezTo>
                  <a:pt x="15700" y="13416"/>
                  <a:pt x="15703" y="13414"/>
                  <a:pt x="15749" y="13602"/>
                </a:cubicBezTo>
                <a:cubicBezTo>
                  <a:pt x="15785" y="13751"/>
                  <a:pt x="15806" y="13769"/>
                  <a:pt x="15835" y="13681"/>
                </a:cubicBezTo>
                <a:cubicBezTo>
                  <a:pt x="15864" y="13593"/>
                  <a:pt x="15862" y="13529"/>
                  <a:pt x="15830" y="13409"/>
                </a:cubicBezTo>
                <a:cubicBezTo>
                  <a:pt x="15806" y="13322"/>
                  <a:pt x="15796" y="13216"/>
                  <a:pt x="15809" y="13178"/>
                </a:cubicBezTo>
                <a:cubicBezTo>
                  <a:pt x="15822" y="13139"/>
                  <a:pt x="15976" y="13097"/>
                  <a:pt x="16150" y="13081"/>
                </a:cubicBezTo>
                <a:cubicBezTo>
                  <a:pt x="16445" y="13055"/>
                  <a:pt x="16467" y="13067"/>
                  <a:pt x="16484" y="13259"/>
                </a:cubicBezTo>
                <a:cubicBezTo>
                  <a:pt x="16501" y="13463"/>
                  <a:pt x="16560" y="13492"/>
                  <a:pt x="16569" y="13301"/>
                </a:cubicBezTo>
                <a:cubicBezTo>
                  <a:pt x="16584" y="12973"/>
                  <a:pt x="16725" y="12378"/>
                  <a:pt x="16818" y="12246"/>
                </a:cubicBezTo>
                <a:cubicBezTo>
                  <a:pt x="16930" y="12088"/>
                  <a:pt x="16981" y="11767"/>
                  <a:pt x="16943" y="11464"/>
                </a:cubicBezTo>
                <a:cubicBezTo>
                  <a:pt x="16922" y="11299"/>
                  <a:pt x="16918" y="11299"/>
                  <a:pt x="16889" y="11457"/>
                </a:cubicBezTo>
                <a:cubicBezTo>
                  <a:pt x="16859" y="11620"/>
                  <a:pt x="16673" y="11688"/>
                  <a:pt x="16644" y="11547"/>
                </a:cubicBezTo>
                <a:cubicBezTo>
                  <a:pt x="16637" y="11513"/>
                  <a:pt x="16435" y="11495"/>
                  <a:pt x="16196" y="11504"/>
                </a:cubicBezTo>
                <a:cubicBezTo>
                  <a:pt x="15783" y="11521"/>
                  <a:pt x="15760" y="11509"/>
                  <a:pt x="15722" y="11302"/>
                </a:cubicBezTo>
                <a:cubicBezTo>
                  <a:pt x="15669" y="11014"/>
                  <a:pt x="15658" y="10620"/>
                  <a:pt x="15700" y="10469"/>
                </a:cubicBezTo>
                <a:cubicBezTo>
                  <a:pt x="15719" y="10399"/>
                  <a:pt x="15720" y="10321"/>
                  <a:pt x="15703" y="10289"/>
                </a:cubicBezTo>
                <a:cubicBezTo>
                  <a:pt x="15672" y="10231"/>
                  <a:pt x="15674" y="9554"/>
                  <a:pt x="15705" y="9460"/>
                </a:cubicBezTo>
                <a:cubicBezTo>
                  <a:pt x="15714" y="9431"/>
                  <a:pt x="15706" y="9246"/>
                  <a:pt x="15686" y="9049"/>
                </a:cubicBezTo>
                <a:cubicBezTo>
                  <a:pt x="15634" y="8538"/>
                  <a:pt x="15699" y="8418"/>
                  <a:pt x="16020" y="8436"/>
                </a:cubicBezTo>
                <a:cubicBezTo>
                  <a:pt x="16266" y="8449"/>
                  <a:pt x="16271" y="8455"/>
                  <a:pt x="16336" y="8788"/>
                </a:cubicBezTo>
                <a:cubicBezTo>
                  <a:pt x="16405" y="9144"/>
                  <a:pt x="16457" y="9179"/>
                  <a:pt x="16396" y="8829"/>
                </a:cubicBezTo>
                <a:cubicBezTo>
                  <a:pt x="16365" y="8653"/>
                  <a:pt x="16374" y="8605"/>
                  <a:pt x="16464" y="8469"/>
                </a:cubicBezTo>
                <a:cubicBezTo>
                  <a:pt x="16563" y="8319"/>
                  <a:pt x="16644" y="8338"/>
                  <a:pt x="16611" y="8503"/>
                </a:cubicBezTo>
                <a:cubicBezTo>
                  <a:pt x="16602" y="8546"/>
                  <a:pt x="16648" y="8733"/>
                  <a:pt x="16711" y="8921"/>
                </a:cubicBezTo>
                <a:cubicBezTo>
                  <a:pt x="16775" y="9109"/>
                  <a:pt x="16862" y="9504"/>
                  <a:pt x="16906" y="9797"/>
                </a:cubicBezTo>
                <a:cubicBezTo>
                  <a:pt x="16950" y="10090"/>
                  <a:pt x="17002" y="10329"/>
                  <a:pt x="17021" y="10329"/>
                </a:cubicBezTo>
                <a:cubicBezTo>
                  <a:pt x="17040" y="10329"/>
                  <a:pt x="17087" y="10195"/>
                  <a:pt x="17126" y="10033"/>
                </a:cubicBezTo>
                <a:cubicBezTo>
                  <a:pt x="17171" y="9851"/>
                  <a:pt x="17217" y="9761"/>
                  <a:pt x="17248" y="9797"/>
                </a:cubicBezTo>
                <a:cubicBezTo>
                  <a:pt x="17286" y="9841"/>
                  <a:pt x="17291" y="9804"/>
                  <a:pt x="17273" y="9633"/>
                </a:cubicBezTo>
                <a:cubicBezTo>
                  <a:pt x="17261" y="9511"/>
                  <a:pt x="17267" y="9356"/>
                  <a:pt x="17285" y="9287"/>
                </a:cubicBezTo>
                <a:cubicBezTo>
                  <a:pt x="17321" y="9155"/>
                  <a:pt x="17284" y="8875"/>
                  <a:pt x="17238" y="8932"/>
                </a:cubicBezTo>
                <a:cubicBezTo>
                  <a:pt x="17197" y="8984"/>
                  <a:pt x="17124" y="7876"/>
                  <a:pt x="17160" y="7744"/>
                </a:cubicBezTo>
                <a:cubicBezTo>
                  <a:pt x="17188" y="7640"/>
                  <a:pt x="17189" y="6867"/>
                  <a:pt x="17160" y="6953"/>
                </a:cubicBezTo>
                <a:cubicBezTo>
                  <a:pt x="17130" y="7044"/>
                  <a:pt x="17024" y="6777"/>
                  <a:pt x="17046" y="6665"/>
                </a:cubicBezTo>
                <a:cubicBezTo>
                  <a:pt x="17059" y="6599"/>
                  <a:pt x="17022" y="6692"/>
                  <a:pt x="16962" y="6872"/>
                </a:cubicBezTo>
                <a:cubicBezTo>
                  <a:pt x="16852" y="7204"/>
                  <a:pt x="16687" y="7317"/>
                  <a:pt x="16641" y="7092"/>
                </a:cubicBezTo>
                <a:cubicBezTo>
                  <a:pt x="16629" y="7033"/>
                  <a:pt x="16597" y="7008"/>
                  <a:pt x="16572" y="7038"/>
                </a:cubicBezTo>
                <a:cubicBezTo>
                  <a:pt x="16546" y="7068"/>
                  <a:pt x="16490" y="7054"/>
                  <a:pt x="16447" y="7005"/>
                </a:cubicBezTo>
                <a:cubicBezTo>
                  <a:pt x="16389" y="6938"/>
                  <a:pt x="16355" y="6955"/>
                  <a:pt x="16316" y="7074"/>
                </a:cubicBezTo>
                <a:cubicBezTo>
                  <a:pt x="16267" y="7223"/>
                  <a:pt x="16260" y="7216"/>
                  <a:pt x="16230" y="6991"/>
                </a:cubicBezTo>
                <a:cubicBezTo>
                  <a:pt x="16213" y="6856"/>
                  <a:pt x="16197" y="6784"/>
                  <a:pt x="16196" y="6832"/>
                </a:cubicBezTo>
                <a:cubicBezTo>
                  <a:pt x="16195" y="6879"/>
                  <a:pt x="16151" y="6777"/>
                  <a:pt x="16098" y="6605"/>
                </a:cubicBezTo>
                <a:cubicBezTo>
                  <a:pt x="15964" y="6168"/>
                  <a:pt x="15875" y="6185"/>
                  <a:pt x="15869" y="6650"/>
                </a:cubicBezTo>
                <a:cubicBezTo>
                  <a:pt x="15867" y="6847"/>
                  <a:pt x="15857" y="7048"/>
                  <a:pt x="15847" y="7097"/>
                </a:cubicBezTo>
                <a:cubicBezTo>
                  <a:pt x="15825" y="7206"/>
                  <a:pt x="14539" y="7202"/>
                  <a:pt x="14516" y="7092"/>
                </a:cubicBezTo>
                <a:cubicBezTo>
                  <a:pt x="14507" y="7048"/>
                  <a:pt x="14516" y="6984"/>
                  <a:pt x="14535" y="6948"/>
                </a:cubicBezTo>
                <a:cubicBezTo>
                  <a:pt x="14557" y="6907"/>
                  <a:pt x="14547" y="6784"/>
                  <a:pt x="14509" y="6611"/>
                </a:cubicBezTo>
                <a:cubicBezTo>
                  <a:pt x="14424" y="6229"/>
                  <a:pt x="14415" y="5727"/>
                  <a:pt x="14491" y="5603"/>
                </a:cubicBezTo>
                <a:cubicBezTo>
                  <a:pt x="14558" y="5494"/>
                  <a:pt x="14572" y="5484"/>
                  <a:pt x="14670" y="5484"/>
                </a:cubicBezTo>
                <a:cubicBezTo>
                  <a:pt x="14707" y="5484"/>
                  <a:pt x="14728" y="5439"/>
                  <a:pt x="14716" y="5383"/>
                </a:cubicBezTo>
                <a:cubicBezTo>
                  <a:pt x="14705" y="5327"/>
                  <a:pt x="14742" y="5201"/>
                  <a:pt x="14798" y="5104"/>
                </a:cubicBezTo>
                <a:cubicBezTo>
                  <a:pt x="14853" y="5007"/>
                  <a:pt x="14895" y="4883"/>
                  <a:pt x="14892" y="4828"/>
                </a:cubicBezTo>
                <a:cubicBezTo>
                  <a:pt x="14881" y="4670"/>
                  <a:pt x="15008" y="4275"/>
                  <a:pt x="15069" y="4275"/>
                </a:cubicBezTo>
                <a:cubicBezTo>
                  <a:pt x="15099" y="4275"/>
                  <a:pt x="15141" y="4211"/>
                  <a:pt x="15161" y="4136"/>
                </a:cubicBezTo>
                <a:cubicBezTo>
                  <a:pt x="15182" y="4060"/>
                  <a:pt x="15235" y="4021"/>
                  <a:pt x="15278" y="4046"/>
                </a:cubicBezTo>
                <a:cubicBezTo>
                  <a:pt x="15372" y="4101"/>
                  <a:pt x="15419" y="3919"/>
                  <a:pt x="15363" y="3716"/>
                </a:cubicBezTo>
                <a:cubicBezTo>
                  <a:pt x="15331" y="3597"/>
                  <a:pt x="15338" y="3554"/>
                  <a:pt x="15402" y="3482"/>
                </a:cubicBezTo>
                <a:cubicBezTo>
                  <a:pt x="15445" y="3433"/>
                  <a:pt x="15498" y="3411"/>
                  <a:pt x="15519" y="3435"/>
                </a:cubicBezTo>
                <a:cubicBezTo>
                  <a:pt x="15540" y="3459"/>
                  <a:pt x="15599" y="3313"/>
                  <a:pt x="15650" y="3109"/>
                </a:cubicBezTo>
                <a:cubicBezTo>
                  <a:pt x="15734" y="2773"/>
                  <a:pt x="15746" y="2756"/>
                  <a:pt x="15784" y="2914"/>
                </a:cubicBezTo>
                <a:cubicBezTo>
                  <a:pt x="15822" y="3071"/>
                  <a:pt x="15828" y="3062"/>
                  <a:pt x="15848" y="2817"/>
                </a:cubicBezTo>
                <a:cubicBezTo>
                  <a:pt x="15863" y="2640"/>
                  <a:pt x="15911" y="2490"/>
                  <a:pt x="15990" y="2377"/>
                </a:cubicBezTo>
                <a:cubicBezTo>
                  <a:pt x="16056" y="2282"/>
                  <a:pt x="16111" y="2152"/>
                  <a:pt x="16111" y="2091"/>
                </a:cubicBezTo>
                <a:cubicBezTo>
                  <a:pt x="16111" y="2031"/>
                  <a:pt x="16158" y="1862"/>
                  <a:pt x="16215" y="1716"/>
                </a:cubicBezTo>
                <a:cubicBezTo>
                  <a:pt x="16313" y="1464"/>
                  <a:pt x="16363" y="944"/>
                  <a:pt x="16288" y="944"/>
                </a:cubicBezTo>
                <a:cubicBezTo>
                  <a:pt x="16271" y="944"/>
                  <a:pt x="16266" y="989"/>
                  <a:pt x="16278" y="1045"/>
                </a:cubicBezTo>
                <a:cubicBezTo>
                  <a:pt x="16305" y="1180"/>
                  <a:pt x="16182" y="1318"/>
                  <a:pt x="16016" y="1339"/>
                </a:cubicBezTo>
                <a:cubicBezTo>
                  <a:pt x="15966" y="1345"/>
                  <a:pt x="15962" y="1376"/>
                  <a:pt x="15993" y="1489"/>
                </a:cubicBezTo>
                <a:cubicBezTo>
                  <a:pt x="16040" y="1660"/>
                  <a:pt x="15980" y="1815"/>
                  <a:pt x="15886" y="1768"/>
                </a:cubicBezTo>
                <a:cubicBezTo>
                  <a:pt x="15853" y="1752"/>
                  <a:pt x="15799" y="1841"/>
                  <a:pt x="15764" y="1970"/>
                </a:cubicBezTo>
                <a:lnTo>
                  <a:pt x="15701" y="2206"/>
                </a:lnTo>
                <a:lnTo>
                  <a:pt x="15624" y="1977"/>
                </a:lnTo>
                <a:cubicBezTo>
                  <a:pt x="15568" y="1809"/>
                  <a:pt x="15560" y="1725"/>
                  <a:pt x="15588" y="1640"/>
                </a:cubicBezTo>
                <a:cubicBezTo>
                  <a:pt x="15608" y="1577"/>
                  <a:pt x="15618" y="1464"/>
                  <a:pt x="15608" y="1391"/>
                </a:cubicBezTo>
                <a:cubicBezTo>
                  <a:pt x="15598" y="1308"/>
                  <a:pt x="15635" y="1199"/>
                  <a:pt x="15707" y="1108"/>
                </a:cubicBezTo>
                <a:cubicBezTo>
                  <a:pt x="15771" y="1026"/>
                  <a:pt x="15840" y="868"/>
                  <a:pt x="15860" y="755"/>
                </a:cubicBezTo>
                <a:cubicBezTo>
                  <a:pt x="15891" y="579"/>
                  <a:pt x="15882" y="514"/>
                  <a:pt x="15797" y="323"/>
                </a:cubicBezTo>
                <a:cubicBezTo>
                  <a:pt x="15730" y="172"/>
                  <a:pt x="15712" y="87"/>
                  <a:pt x="15729" y="0"/>
                </a:cubicBezTo>
                <a:lnTo>
                  <a:pt x="2539" y="0"/>
                </a:lnTo>
                <a:close/>
                <a:moveTo>
                  <a:pt x="15856" y="0"/>
                </a:moveTo>
                <a:cubicBezTo>
                  <a:pt x="15910" y="87"/>
                  <a:pt x="15958" y="72"/>
                  <a:pt x="15969" y="0"/>
                </a:cubicBezTo>
                <a:lnTo>
                  <a:pt x="15856" y="0"/>
                </a:lnTo>
                <a:close/>
                <a:moveTo>
                  <a:pt x="16739" y="0"/>
                </a:moveTo>
                <a:cubicBezTo>
                  <a:pt x="16732" y="34"/>
                  <a:pt x="16728" y="69"/>
                  <a:pt x="16731" y="97"/>
                </a:cubicBezTo>
                <a:cubicBezTo>
                  <a:pt x="16737" y="148"/>
                  <a:pt x="16708" y="299"/>
                  <a:pt x="16668" y="431"/>
                </a:cubicBezTo>
                <a:cubicBezTo>
                  <a:pt x="16603" y="642"/>
                  <a:pt x="16588" y="654"/>
                  <a:pt x="16538" y="530"/>
                </a:cubicBezTo>
                <a:cubicBezTo>
                  <a:pt x="16487" y="406"/>
                  <a:pt x="16483" y="409"/>
                  <a:pt x="16501" y="562"/>
                </a:cubicBezTo>
                <a:cubicBezTo>
                  <a:pt x="16513" y="657"/>
                  <a:pt x="16511" y="759"/>
                  <a:pt x="16495" y="789"/>
                </a:cubicBezTo>
                <a:cubicBezTo>
                  <a:pt x="16472" y="832"/>
                  <a:pt x="16470" y="1017"/>
                  <a:pt x="16490" y="1222"/>
                </a:cubicBezTo>
                <a:cubicBezTo>
                  <a:pt x="16497" y="1289"/>
                  <a:pt x="16558" y="1235"/>
                  <a:pt x="16576" y="1146"/>
                </a:cubicBezTo>
                <a:cubicBezTo>
                  <a:pt x="16587" y="1090"/>
                  <a:pt x="16619" y="1045"/>
                  <a:pt x="16647" y="1045"/>
                </a:cubicBezTo>
                <a:cubicBezTo>
                  <a:pt x="16695" y="1045"/>
                  <a:pt x="16834" y="752"/>
                  <a:pt x="16965" y="375"/>
                </a:cubicBezTo>
                <a:cubicBezTo>
                  <a:pt x="17010" y="245"/>
                  <a:pt x="17007" y="106"/>
                  <a:pt x="16982" y="0"/>
                </a:cubicBezTo>
                <a:lnTo>
                  <a:pt x="16739" y="0"/>
                </a:lnTo>
                <a:close/>
                <a:moveTo>
                  <a:pt x="17839" y="0"/>
                </a:moveTo>
                <a:cubicBezTo>
                  <a:pt x="17842" y="83"/>
                  <a:pt x="17847" y="135"/>
                  <a:pt x="17855" y="135"/>
                </a:cubicBezTo>
                <a:cubicBezTo>
                  <a:pt x="17864" y="135"/>
                  <a:pt x="17885" y="79"/>
                  <a:pt x="17910" y="0"/>
                </a:cubicBezTo>
                <a:lnTo>
                  <a:pt x="17839" y="0"/>
                </a:lnTo>
                <a:close/>
                <a:moveTo>
                  <a:pt x="20456" y="0"/>
                </a:moveTo>
                <a:cubicBezTo>
                  <a:pt x="20451" y="94"/>
                  <a:pt x="20410" y="136"/>
                  <a:pt x="20333" y="137"/>
                </a:cubicBezTo>
                <a:cubicBezTo>
                  <a:pt x="20238" y="138"/>
                  <a:pt x="20214" y="205"/>
                  <a:pt x="20110" y="753"/>
                </a:cubicBezTo>
                <a:cubicBezTo>
                  <a:pt x="20046" y="1090"/>
                  <a:pt x="19993" y="1464"/>
                  <a:pt x="19992" y="1584"/>
                </a:cubicBezTo>
                <a:cubicBezTo>
                  <a:pt x="19991" y="1704"/>
                  <a:pt x="19972" y="1932"/>
                  <a:pt x="19950" y="2091"/>
                </a:cubicBezTo>
                <a:cubicBezTo>
                  <a:pt x="19926" y="2264"/>
                  <a:pt x="19922" y="2428"/>
                  <a:pt x="19939" y="2496"/>
                </a:cubicBezTo>
                <a:cubicBezTo>
                  <a:pt x="19955" y="2558"/>
                  <a:pt x="19978" y="2734"/>
                  <a:pt x="19990" y="2887"/>
                </a:cubicBezTo>
                <a:cubicBezTo>
                  <a:pt x="20012" y="3167"/>
                  <a:pt x="20132" y="3293"/>
                  <a:pt x="20133" y="3037"/>
                </a:cubicBezTo>
                <a:cubicBezTo>
                  <a:pt x="20133" y="2968"/>
                  <a:pt x="20145" y="2803"/>
                  <a:pt x="20159" y="2671"/>
                </a:cubicBezTo>
                <a:cubicBezTo>
                  <a:pt x="20174" y="2525"/>
                  <a:pt x="20171" y="2457"/>
                  <a:pt x="20152" y="2494"/>
                </a:cubicBezTo>
                <a:cubicBezTo>
                  <a:pt x="20134" y="2527"/>
                  <a:pt x="20092" y="2489"/>
                  <a:pt x="20057" y="2413"/>
                </a:cubicBezTo>
                <a:cubicBezTo>
                  <a:pt x="19998" y="2280"/>
                  <a:pt x="19998" y="2264"/>
                  <a:pt x="20053" y="2080"/>
                </a:cubicBezTo>
                <a:cubicBezTo>
                  <a:pt x="20085" y="1974"/>
                  <a:pt x="20110" y="1840"/>
                  <a:pt x="20110" y="1784"/>
                </a:cubicBezTo>
                <a:cubicBezTo>
                  <a:pt x="20110" y="1727"/>
                  <a:pt x="20140" y="1599"/>
                  <a:pt x="20176" y="1501"/>
                </a:cubicBezTo>
                <a:cubicBezTo>
                  <a:pt x="20211" y="1402"/>
                  <a:pt x="20237" y="1271"/>
                  <a:pt x="20233" y="1209"/>
                </a:cubicBezTo>
                <a:cubicBezTo>
                  <a:pt x="20223" y="1049"/>
                  <a:pt x="20378" y="1055"/>
                  <a:pt x="20463" y="1218"/>
                </a:cubicBezTo>
                <a:cubicBezTo>
                  <a:pt x="20526" y="1338"/>
                  <a:pt x="20535" y="1329"/>
                  <a:pt x="20551" y="1150"/>
                </a:cubicBezTo>
                <a:cubicBezTo>
                  <a:pt x="20561" y="1030"/>
                  <a:pt x="20553" y="960"/>
                  <a:pt x="20530" y="973"/>
                </a:cubicBezTo>
                <a:cubicBezTo>
                  <a:pt x="20503" y="988"/>
                  <a:pt x="20492" y="455"/>
                  <a:pt x="20500" y="0"/>
                </a:cubicBezTo>
                <a:lnTo>
                  <a:pt x="20456" y="0"/>
                </a:lnTo>
                <a:close/>
                <a:moveTo>
                  <a:pt x="20907" y="135"/>
                </a:moveTo>
                <a:cubicBezTo>
                  <a:pt x="20889" y="135"/>
                  <a:pt x="20874" y="180"/>
                  <a:pt x="20874" y="236"/>
                </a:cubicBezTo>
                <a:cubicBezTo>
                  <a:pt x="20874" y="291"/>
                  <a:pt x="20889" y="339"/>
                  <a:pt x="20907" y="339"/>
                </a:cubicBezTo>
                <a:cubicBezTo>
                  <a:pt x="20925" y="339"/>
                  <a:pt x="20940" y="291"/>
                  <a:pt x="20940" y="236"/>
                </a:cubicBezTo>
                <a:cubicBezTo>
                  <a:pt x="20940" y="180"/>
                  <a:pt x="20925" y="135"/>
                  <a:pt x="20907" y="135"/>
                </a:cubicBezTo>
                <a:close/>
                <a:moveTo>
                  <a:pt x="19148" y="339"/>
                </a:moveTo>
                <a:cubicBezTo>
                  <a:pt x="19146" y="334"/>
                  <a:pt x="19133" y="362"/>
                  <a:pt x="19106" y="425"/>
                </a:cubicBezTo>
                <a:cubicBezTo>
                  <a:pt x="19075" y="501"/>
                  <a:pt x="19049" y="581"/>
                  <a:pt x="19049" y="602"/>
                </a:cubicBezTo>
                <a:cubicBezTo>
                  <a:pt x="19049" y="685"/>
                  <a:pt x="19075" y="633"/>
                  <a:pt x="19118" y="465"/>
                </a:cubicBezTo>
                <a:cubicBezTo>
                  <a:pt x="19139" y="385"/>
                  <a:pt x="19150" y="344"/>
                  <a:pt x="19148" y="339"/>
                </a:cubicBezTo>
                <a:close/>
                <a:moveTo>
                  <a:pt x="1629" y="474"/>
                </a:moveTo>
                <a:cubicBezTo>
                  <a:pt x="1558" y="461"/>
                  <a:pt x="1554" y="475"/>
                  <a:pt x="1602" y="557"/>
                </a:cubicBezTo>
                <a:cubicBezTo>
                  <a:pt x="1633" y="611"/>
                  <a:pt x="1651" y="696"/>
                  <a:pt x="1640" y="748"/>
                </a:cubicBezTo>
                <a:cubicBezTo>
                  <a:pt x="1630" y="800"/>
                  <a:pt x="1635" y="842"/>
                  <a:pt x="1652" y="842"/>
                </a:cubicBezTo>
                <a:cubicBezTo>
                  <a:pt x="1669" y="842"/>
                  <a:pt x="1689" y="762"/>
                  <a:pt x="1698" y="665"/>
                </a:cubicBezTo>
                <a:cubicBezTo>
                  <a:pt x="1709" y="533"/>
                  <a:pt x="1692" y="486"/>
                  <a:pt x="1629" y="474"/>
                </a:cubicBezTo>
                <a:close/>
                <a:moveTo>
                  <a:pt x="19264" y="640"/>
                </a:moveTo>
                <a:cubicBezTo>
                  <a:pt x="19193" y="640"/>
                  <a:pt x="19201" y="715"/>
                  <a:pt x="19305" y="1011"/>
                </a:cubicBezTo>
                <a:cubicBezTo>
                  <a:pt x="19355" y="1154"/>
                  <a:pt x="19392" y="1316"/>
                  <a:pt x="19387" y="1373"/>
                </a:cubicBezTo>
                <a:cubicBezTo>
                  <a:pt x="19381" y="1430"/>
                  <a:pt x="19385" y="1541"/>
                  <a:pt x="19395" y="1617"/>
                </a:cubicBezTo>
                <a:cubicBezTo>
                  <a:pt x="19408" y="1726"/>
                  <a:pt x="19427" y="1710"/>
                  <a:pt x="19479" y="1552"/>
                </a:cubicBezTo>
                <a:cubicBezTo>
                  <a:pt x="19533" y="1387"/>
                  <a:pt x="19539" y="1301"/>
                  <a:pt x="19512" y="1085"/>
                </a:cubicBezTo>
                <a:cubicBezTo>
                  <a:pt x="19485" y="869"/>
                  <a:pt x="19470" y="843"/>
                  <a:pt x="19431" y="941"/>
                </a:cubicBezTo>
                <a:cubicBezTo>
                  <a:pt x="19376" y="1080"/>
                  <a:pt x="19314" y="998"/>
                  <a:pt x="19314" y="786"/>
                </a:cubicBezTo>
                <a:cubicBezTo>
                  <a:pt x="19314" y="706"/>
                  <a:pt x="19291" y="640"/>
                  <a:pt x="19264" y="640"/>
                </a:cubicBezTo>
                <a:close/>
                <a:moveTo>
                  <a:pt x="2485" y="842"/>
                </a:moveTo>
                <a:cubicBezTo>
                  <a:pt x="2470" y="842"/>
                  <a:pt x="2465" y="910"/>
                  <a:pt x="2476" y="993"/>
                </a:cubicBezTo>
                <a:cubicBezTo>
                  <a:pt x="2486" y="1076"/>
                  <a:pt x="2507" y="1146"/>
                  <a:pt x="2523" y="1146"/>
                </a:cubicBezTo>
                <a:cubicBezTo>
                  <a:pt x="2539" y="1146"/>
                  <a:pt x="2543" y="1076"/>
                  <a:pt x="2533" y="993"/>
                </a:cubicBezTo>
                <a:cubicBezTo>
                  <a:pt x="2522" y="910"/>
                  <a:pt x="2501" y="842"/>
                  <a:pt x="2485" y="842"/>
                </a:cubicBezTo>
                <a:close/>
                <a:moveTo>
                  <a:pt x="18538" y="944"/>
                </a:moveTo>
                <a:cubicBezTo>
                  <a:pt x="18530" y="944"/>
                  <a:pt x="18516" y="1013"/>
                  <a:pt x="18506" y="1096"/>
                </a:cubicBezTo>
                <a:cubicBezTo>
                  <a:pt x="18495" y="1180"/>
                  <a:pt x="18501" y="1245"/>
                  <a:pt x="18518" y="1245"/>
                </a:cubicBezTo>
                <a:cubicBezTo>
                  <a:pt x="18536" y="1245"/>
                  <a:pt x="18551" y="1180"/>
                  <a:pt x="18551" y="1096"/>
                </a:cubicBezTo>
                <a:cubicBezTo>
                  <a:pt x="18551" y="1013"/>
                  <a:pt x="18545" y="944"/>
                  <a:pt x="18538" y="944"/>
                </a:cubicBezTo>
                <a:close/>
                <a:moveTo>
                  <a:pt x="2061" y="1182"/>
                </a:moveTo>
                <a:cubicBezTo>
                  <a:pt x="2056" y="1178"/>
                  <a:pt x="2048" y="1179"/>
                  <a:pt x="2038" y="1184"/>
                </a:cubicBezTo>
                <a:cubicBezTo>
                  <a:pt x="1967" y="1215"/>
                  <a:pt x="1912" y="1414"/>
                  <a:pt x="1938" y="1541"/>
                </a:cubicBezTo>
                <a:cubicBezTo>
                  <a:pt x="1969" y="1692"/>
                  <a:pt x="1974" y="1682"/>
                  <a:pt x="2034" y="1406"/>
                </a:cubicBezTo>
                <a:cubicBezTo>
                  <a:pt x="2068" y="1251"/>
                  <a:pt x="2077" y="1193"/>
                  <a:pt x="2061" y="1182"/>
                </a:cubicBezTo>
                <a:close/>
                <a:moveTo>
                  <a:pt x="17880" y="1197"/>
                </a:moveTo>
                <a:cubicBezTo>
                  <a:pt x="17854" y="1186"/>
                  <a:pt x="17845" y="1330"/>
                  <a:pt x="17869" y="1523"/>
                </a:cubicBezTo>
                <a:cubicBezTo>
                  <a:pt x="17887" y="1667"/>
                  <a:pt x="17894" y="1673"/>
                  <a:pt x="17919" y="1550"/>
                </a:cubicBezTo>
                <a:cubicBezTo>
                  <a:pt x="17938" y="1460"/>
                  <a:pt x="17935" y="1352"/>
                  <a:pt x="17911" y="1265"/>
                </a:cubicBezTo>
                <a:cubicBezTo>
                  <a:pt x="17899" y="1222"/>
                  <a:pt x="17889" y="1201"/>
                  <a:pt x="17880" y="1197"/>
                </a:cubicBezTo>
                <a:close/>
                <a:moveTo>
                  <a:pt x="18928" y="1289"/>
                </a:moveTo>
                <a:cubicBezTo>
                  <a:pt x="18900" y="1283"/>
                  <a:pt x="18875" y="1306"/>
                  <a:pt x="18863" y="1361"/>
                </a:cubicBezTo>
                <a:cubicBezTo>
                  <a:pt x="18853" y="1414"/>
                  <a:pt x="18868" y="1573"/>
                  <a:pt x="18899" y="1714"/>
                </a:cubicBezTo>
                <a:cubicBezTo>
                  <a:pt x="18929" y="1855"/>
                  <a:pt x="18963" y="1943"/>
                  <a:pt x="18973" y="1912"/>
                </a:cubicBezTo>
                <a:cubicBezTo>
                  <a:pt x="18983" y="1881"/>
                  <a:pt x="18973" y="1789"/>
                  <a:pt x="18951" y="1707"/>
                </a:cubicBezTo>
                <a:cubicBezTo>
                  <a:pt x="18903" y="1534"/>
                  <a:pt x="18934" y="1312"/>
                  <a:pt x="18992" y="1413"/>
                </a:cubicBezTo>
                <a:cubicBezTo>
                  <a:pt x="19014" y="1451"/>
                  <a:pt x="19020" y="1440"/>
                  <a:pt x="19006" y="1393"/>
                </a:cubicBezTo>
                <a:cubicBezTo>
                  <a:pt x="18987" y="1330"/>
                  <a:pt x="18957" y="1296"/>
                  <a:pt x="18928" y="1289"/>
                </a:cubicBezTo>
                <a:close/>
                <a:moveTo>
                  <a:pt x="17456" y="1397"/>
                </a:moveTo>
                <a:cubicBezTo>
                  <a:pt x="17437" y="1362"/>
                  <a:pt x="17422" y="1405"/>
                  <a:pt x="17422" y="1492"/>
                </a:cubicBezTo>
                <a:cubicBezTo>
                  <a:pt x="17422" y="1669"/>
                  <a:pt x="17442" y="1695"/>
                  <a:pt x="17470" y="1555"/>
                </a:cubicBezTo>
                <a:cubicBezTo>
                  <a:pt x="17481" y="1503"/>
                  <a:pt x="17475" y="1432"/>
                  <a:pt x="17456" y="1397"/>
                </a:cubicBezTo>
                <a:close/>
                <a:moveTo>
                  <a:pt x="1525" y="1438"/>
                </a:moveTo>
                <a:cubicBezTo>
                  <a:pt x="1525" y="1476"/>
                  <a:pt x="1542" y="1558"/>
                  <a:pt x="1562" y="1620"/>
                </a:cubicBezTo>
                <a:cubicBezTo>
                  <a:pt x="1609" y="1763"/>
                  <a:pt x="1566" y="1983"/>
                  <a:pt x="1505" y="1912"/>
                </a:cubicBezTo>
                <a:cubicBezTo>
                  <a:pt x="1433" y="1828"/>
                  <a:pt x="1450" y="1995"/>
                  <a:pt x="1540" y="2253"/>
                </a:cubicBezTo>
                <a:cubicBezTo>
                  <a:pt x="1585" y="2382"/>
                  <a:pt x="1614" y="2525"/>
                  <a:pt x="1605" y="2572"/>
                </a:cubicBezTo>
                <a:cubicBezTo>
                  <a:pt x="1595" y="2620"/>
                  <a:pt x="1609" y="2660"/>
                  <a:pt x="1635" y="2660"/>
                </a:cubicBezTo>
                <a:cubicBezTo>
                  <a:pt x="1698" y="2660"/>
                  <a:pt x="1769" y="2926"/>
                  <a:pt x="1776" y="3197"/>
                </a:cubicBezTo>
                <a:cubicBezTo>
                  <a:pt x="1785" y="3513"/>
                  <a:pt x="1759" y="3594"/>
                  <a:pt x="1696" y="3448"/>
                </a:cubicBezTo>
                <a:cubicBezTo>
                  <a:pt x="1666" y="3378"/>
                  <a:pt x="1678" y="3443"/>
                  <a:pt x="1722" y="3594"/>
                </a:cubicBezTo>
                <a:cubicBezTo>
                  <a:pt x="1816" y="3916"/>
                  <a:pt x="1843" y="3932"/>
                  <a:pt x="1885" y="3691"/>
                </a:cubicBezTo>
                <a:cubicBezTo>
                  <a:pt x="1907" y="3569"/>
                  <a:pt x="1903" y="3455"/>
                  <a:pt x="1871" y="3325"/>
                </a:cubicBezTo>
                <a:cubicBezTo>
                  <a:pt x="1846" y="3220"/>
                  <a:pt x="1833" y="3097"/>
                  <a:pt x="1842" y="3053"/>
                </a:cubicBezTo>
                <a:cubicBezTo>
                  <a:pt x="1851" y="3009"/>
                  <a:pt x="1827" y="2810"/>
                  <a:pt x="1790" y="2608"/>
                </a:cubicBezTo>
                <a:cubicBezTo>
                  <a:pt x="1753" y="2407"/>
                  <a:pt x="1732" y="2195"/>
                  <a:pt x="1744" y="2139"/>
                </a:cubicBezTo>
                <a:cubicBezTo>
                  <a:pt x="1755" y="2082"/>
                  <a:pt x="1710" y="1889"/>
                  <a:pt x="1645" y="1705"/>
                </a:cubicBezTo>
                <a:cubicBezTo>
                  <a:pt x="1579" y="1522"/>
                  <a:pt x="1525" y="1400"/>
                  <a:pt x="1525" y="1438"/>
                </a:cubicBezTo>
                <a:close/>
                <a:moveTo>
                  <a:pt x="18675" y="1995"/>
                </a:moveTo>
                <a:cubicBezTo>
                  <a:pt x="18666" y="1988"/>
                  <a:pt x="18656" y="1992"/>
                  <a:pt x="18647" y="2008"/>
                </a:cubicBezTo>
                <a:cubicBezTo>
                  <a:pt x="18630" y="2041"/>
                  <a:pt x="18624" y="2111"/>
                  <a:pt x="18635" y="2163"/>
                </a:cubicBezTo>
                <a:cubicBezTo>
                  <a:pt x="18646" y="2216"/>
                  <a:pt x="18669" y="2232"/>
                  <a:pt x="18686" y="2199"/>
                </a:cubicBezTo>
                <a:cubicBezTo>
                  <a:pt x="18703" y="2167"/>
                  <a:pt x="18709" y="2097"/>
                  <a:pt x="18698" y="2044"/>
                </a:cubicBezTo>
                <a:cubicBezTo>
                  <a:pt x="18693" y="2018"/>
                  <a:pt x="18684" y="2002"/>
                  <a:pt x="18675" y="1995"/>
                </a:cubicBezTo>
                <a:close/>
                <a:moveTo>
                  <a:pt x="2737" y="2118"/>
                </a:moveTo>
                <a:cubicBezTo>
                  <a:pt x="2691" y="2065"/>
                  <a:pt x="2640" y="2311"/>
                  <a:pt x="2668" y="2449"/>
                </a:cubicBezTo>
                <a:cubicBezTo>
                  <a:pt x="2676" y="2490"/>
                  <a:pt x="2704" y="2525"/>
                  <a:pt x="2728" y="2525"/>
                </a:cubicBezTo>
                <a:cubicBezTo>
                  <a:pt x="2787" y="2525"/>
                  <a:pt x="2794" y="2185"/>
                  <a:pt x="2737" y="2118"/>
                </a:cubicBezTo>
                <a:close/>
                <a:moveTo>
                  <a:pt x="1190" y="2312"/>
                </a:moveTo>
                <a:cubicBezTo>
                  <a:pt x="1073" y="2294"/>
                  <a:pt x="1081" y="2570"/>
                  <a:pt x="1206" y="2869"/>
                </a:cubicBezTo>
                <a:cubicBezTo>
                  <a:pt x="1295" y="3081"/>
                  <a:pt x="1298" y="3106"/>
                  <a:pt x="1243" y="3228"/>
                </a:cubicBezTo>
                <a:cubicBezTo>
                  <a:pt x="1210" y="3300"/>
                  <a:pt x="1170" y="3334"/>
                  <a:pt x="1155" y="3305"/>
                </a:cubicBezTo>
                <a:cubicBezTo>
                  <a:pt x="1139" y="3275"/>
                  <a:pt x="1126" y="3321"/>
                  <a:pt x="1126" y="3408"/>
                </a:cubicBezTo>
                <a:cubicBezTo>
                  <a:pt x="1126" y="3606"/>
                  <a:pt x="1142" y="3607"/>
                  <a:pt x="1246" y="3401"/>
                </a:cubicBezTo>
                <a:cubicBezTo>
                  <a:pt x="1309" y="3276"/>
                  <a:pt x="1339" y="3264"/>
                  <a:pt x="1368" y="3352"/>
                </a:cubicBezTo>
                <a:cubicBezTo>
                  <a:pt x="1421" y="3514"/>
                  <a:pt x="1492" y="3495"/>
                  <a:pt x="1492" y="3320"/>
                </a:cubicBezTo>
                <a:cubicBezTo>
                  <a:pt x="1492" y="3240"/>
                  <a:pt x="1513" y="3138"/>
                  <a:pt x="1540" y="3093"/>
                </a:cubicBezTo>
                <a:cubicBezTo>
                  <a:pt x="1579" y="3027"/>
                  <a:pt x="1573" y="2975"/>
                  <a:pt x="1512" y="2810"/>
                </a:cubicBezTo>
                <a:cubicBezTo>
                  <a:pt x="1471" y="2700"/>
                  <a:pt x="1417" y="2608"/>
                  <a:pt x="1390" y="2608"/>
                </a:cubicBezTo>
                <a:cubicBezTo>
                  <a:pt x="1364" y="2608"/>
                  <a:pt x="1346" y="2552"/>
                  <a:pt x="1351" y="2482"/>
                </a:cubicBezTo>
                <a:cubicBezTo>
                  <a:pt x="1359" y="2354"/>
                  <a:pt x="1342" y="2335"/>
                  <a:pt x="1190" y="2312"/>
                </a:cubicBezTo>
                <a:close/>
                <a:moveTo>
                  <a:pt x="18632" y="2404"/>
                </a:moveTo>
                <a:cubicBezTo>
                  <a:pt x="18634" y="2421"/>
                  <a:pt x="18645" y="2465"/>
                  <a:pt x="18664" y="2534"/>
                </a:cubicBezTo>
                <a:cubicBezTo>
                  <a:pt x="18739" y="2801"/>
                  <a:pt x="18739" y="2802"/>
                  <a:pt x="18739" y="2608"/>
                </a:cubicBezTo>
                <a:cubicBezTo>
                  <a:pt x="18739" y="2525"/>
                  <a:pt x="18731" y="2480"/>
                  <a:pt x="18722" y="2507"/>
                </a:cubicBezTo>
                <a:cubicBezTo>
                  <a:pt x="18713" y="2534"/>
                  <a:pt x="18683" y="2501"/>
                  <a:pt x="18654" y="2433"/>
                </a:cubicBezTo>
                <a:cubicBezTo>
                  <a:pt x="18637" y="2395"/>
                  <a:pt x="18630" y="2386"/>
                  <a:pt x="18632" y="2404"/>
                </a:cubicBezTo>
                <a:close/>
                <a:moveTo>
                  <a:pt x="2376" y="2500"/>
                </a:moveTo>
                <a:cubicBezTo>
                  <a:pt x="2371" y="2516"/>
                  <a:pt x="2363" y="2553"/>
                  <a:pt x="2356" y="2608"/>
                </a:cubicBezTo>
                <a:cubicBezTo>
                  <a:pt x="2341" y="2719"/>
                  <a:pt x="2336" y="2845"/>
                  <a:pt x="2344" y="2887"/>
                </a:cubicBezTo>
                <a:cubicBezTo>
                  <a:pt x="2372" y="3034"/>
                  <a:pt x="2428" y="2959"/>
                  <a:pt x="2408" y="2801"/>
                </a:cubicBezTo>
                <a:cubicBezTo>
                  <a:pt x="2397" y="2714"/>
                  <a:pt x="2387" y="2590"/>
                  <a:pt x="2386" y="2525"/>
                </a:cubicBezTo>
                <a:cubicBezTo>
                  <a:pt x="2385" y="2493"/>
                  <a:pt x="2381" y="2485"/>
                  <a:pt x="2376" y="2500"/>
                </a:cubicBezTo>
                <a:close/>
                <a:moveTo>
                  <a:pt x="0" y="2799"/>
                </a:moveTo>
                <a:lnTo>
                  <a:pt x="0" y="3078"/>
                </a:lnTo>
                <a:cubicBezTo>
                  <a:pt x="12" y="3057"/>
                  <a:pt x="16" y="3041"/>
                  <a:pt x="34" y="3017"/>
                </a:cubicBezTo>
                <a:cubicBezTo>
                  <a:pt x="124" y="2898"/>
                  <a:pt x="133" y="2867"/>
                  <a:pt x="75" y="2864"/>
                </a:cubicBezTo>
                <a:cubicBezTo>
                  <a:pt x="38" y="2862"/>
                  <a:pt x="15" y="2836"/>
                  <a:pt x="0" y="2799"/>
                </a:cubicBezTo>
                <a:close/>
                <a:moveTo>
                  <a:pt x="528" y="2983"/>
                </a:moveTo>
                <a:cubicBezTo>
                  <a:pt x="517" y="2986"/>
                  <a:pt x="503" y="2998"/>
                  <a:pt x="485" y="3019"/>
                </a:cubicBezTo>
                <a:cubicBezTo>
                  <a:pt x="455" y="3054"/>
                  <a:pt x="439" y="3126"/>
                  <a:pt x="450" y="3179"/>
                </a:cubicBezTo>
                <a:cubicBezTo>
                  <a:pt x="461" y="3236"/>
                  <a:pt x="488" y="3223"/>
                  <a:pt x="516" y="3152"/>
                </a:cubicBezTo>
                <a:cubicBezTo>
                  <a:pt x="560" y="3041"/>
                  <a:pt x="561" y="2974"/>
                  <a:pt x="528" y="2983"/>
                </a:cubicBezTo>
                <a:close/>
                <a:moveTo>
                  <a:pt x="18759" y="3001"/>
                </a:moveTo>
                <a:cubicBezTo>
                  <a:pt x="18756" y="3012"/>
                  <a:pt x="18753" y="3046"/>
                  <a:pt x="18752" y="3105"/>
                </a:cubicBezTo>
                <a:cubicBezTo>
                  <a:pt x="18750" y="3211"/>
                  <a:pt x="18759" y="3271"/>
                  <a:pt x="18770" y="3237"/>
                </a:cubicBezTo>
                <a:cubicBezTo>
                  <a:pt x="18781" y="3204"/>
                  <a:pt x="18781" y="3117"/>
                  <a:pt x="18772" y="3044"/>
                </a:cubicBezTo>
                <a:cubicBezTo>
                  <a:pt x="18767" y="3004"/>
                  <a:pt x="18763" y="2991"/>
                  <a:pt x="18759" y="3001"/>
                </a:cubicBezTo>
                <a:close/>
                <a:moveTo>
                  <a:pt x="2829" y="3403"/>
                </a:moveTo>
                <a:cubicBezTo>
                  <a:pt x="2823" y="3411"/>
                  <a:pt x="2819" y="3430"/>
                  <a:pt x="2819" y="3460"/>
                </a:cubicBezTo>
                <a:cubicBezTo>
                  <a:pt x="2819" y="3518"/>
                  <a:pt x="2834" y="3565"/>
                  <a:pt x="2853" y="3565"/>
                </a:cubicBezTo>
                <a:cubicBezTo>
                  <a:pt x="2871" y="3565"/>
                  <a:pt x="2886" y="3547"/>
                  <a:pt x="2886" y="3522"/>
                </a:cubicBezTo>
                <a:cubicBezTo>
                  <a:pt x="2886" y="3498"/>
                  <a:pt x="2871" y="3451"/>
                  <a:pt x="2853" y="3417"/>
                </a:cubicBezTo>
                <a:cubicBezTo>
                  <a:pt x="2843" y="3400"/>
                  <a:pt x="2835" y="3395"/>
                  <a:pt x="2829" y="3403"/>
                </a:cubicBezTo>
                <a:close/>
                <a:moveTo>
                  <a:pt x="17064" y="3491"/>
                </a:moveTo>
                <a:cubicBezTo>
                  <a:pt x="17013" y="3439"/>
                  <a:pt x="16977" y="3669"/>
                  <a:pt x="17018" y="3792"/>
                </a:cubicBezTo>
                <a:cubicBezTo>
                  <a:pt x="17057" y="3911"/>
                  <a:pt x="16969" y="4407"/>
                  <a:pt x="16924" y="4322"/>
                </a:cubicBezTo>
                <a:cubicBezTo>
                  <a:pt x="16892" y="4263"/>
                  <a:pt x="16855" y="4534"/>
                  <a:pt x="16883" y="4619"/>
                </a:cubicBezTo>
                <a:cubicBezTo>
                  <a:pt x="16918" y="4726"/>
                  <a:pt x="16957" y="4682"/>
                  <a:pt x="16957" y="4538"/>
                </a:cubicBezTo>
                <a:cubicBezTo>
                  <a:pt x="16957" y="4461"/>
                  <a:pt x="16994" y="4325"/>
                  <a:pt x="17039" y="4237"/>
                </a:cubicBezTo>
                <a:cubicBezTo>
                  <a:pt x="17097" y="4120"/>
                  <a:pt x="17116" y="4000"/>
                  <a:pt x="17109" y="3801"/>
                </a:cubicBezTo>
                <a:cubicBezTo>
                  <a:pt x="17104" y="3650"/>
                  <a:pt x="17084" y="3511"/>
                  <a:pt x="17064" y="3491"/>
                </a:cubicBezTo>
                <a:close/>
                <a:moveTo>
                  <a:pt x="20379" y="3770"/>
                </a:moveTo>
                <a:cubicBezTo>
                  <a:pt x="20355" y="3770"/>
                  <a:pt x="20353" y="3938"/>
                  <a:pt x="20374" y="4147"/>
                </a:cubicBezTo>
                <a:cubicBezTo>
                  <a:pt x="20384" y="4255"/>
                  <a:pt x="20409" y="4132"/>
                  <a:pt x="20409" y="3970"/>
                </a:cubicBezTo>
                <a:cubicBezTo>
                  <a:pt x="20409" y="3859"/>
                  <a:pt x="20395" y="3770"/>
                  <a:pt x="20379" y="3770"/>
                </a:cubicBezTo>
                <a:close/>
                <a:moveTo>
                  <a:pt x="1376" y="3803"/>
                </a:moveTo>
                <a:cubicBezTo>
                  <a:pt x="1350" y="3803"/>
                  <a:pt x="1336" y="3842"/>
                  <a:pt x="1345" y="3889"/>
                </a:cubicBezTo>
                <a:cubicBezTo>
                  <a:pt x="1355" y="3935"/>
                  <a:pt x="1369" y="3970"/>
                  <a:pt x="1376" y="3970"/>
                </a:cubicBezTo>
                <a:cubicBezTo>
                  <a:pt x="1383" y="3970"/>
                  <a:pt x="1396" y="3935"/>
                  <a:pt x="1405" y="3889"/>
                </a:cubicBezTo>
                <a:cubicBezTo>
                  <a:pt x="1415" y="3842"/>
                  <a:pt x="1401" y="3803"/>
                  <a:pt x="1376" y="3803"/>
                </a:cubicBezTo>
                <a:close/>
                <a:moveTo>
                  <a:pt x="18869" y="3934"/>
                </a:moveTo>
                <a:cubicBezTo>
                  <a:pt x="18857" y="3928"/>
                  <a:pt x="18849" y="3937"/>
                  <a:pt x="18849" y="3963"/>
                </a:cubicBezTo>
                <a:cubicBezTo>
                  <a:pt x="18849" y="4014"/>
                  <a:pt x="18841" y="4127"/>
                  <a:pt x="18829" y="4214"/>
                </a:cubicBezTo>
                <a:cubicBezTo>
                  <a:pt x="18807" y="4389"/>
                  <a:pt x="18865" y="4438"/>
                  <a:pt x="18899" y="4273"/>
                </a:cubicBezTo>
                <a:cubicBezTo>
                  <a:pt x="18910" y="4216"/>
                  <a:pt x="18934" y="4194"/>
                  <a:pt x="18951" y="4226"/>
                </a:cubicBezTo>
                <a:cubicBezTo>
                  <a:pt x="18968" y="4258"/>
                  <a:pt x="18982" y="4246"/>
                  <a:pt x="18982" y="4201"/>
                </a:cubicBezTo>
                <a:cubicBezTo>
                  <a:pt x="18982" y="4156"/>
                  <a:pt x="18952" y="4064"/>
                  <a:pt x="18916" y="3994"/>
                </a:cubicBezTo>
                <a:cubicBezTo>
                  <a:pt x="18898" y="3960"/>
                  <a:pt x="18881" y="3939"/>
                  <a:pt x="18869" y="3934"/>
                </a:cubicBezTo>
                <a:close/>
                <a:moveTo>
                  <a:pt x="2156" y="6039"/>
                </a:moveTo>
                <a:cubicBezTo>
                  <a:pt x="2137" y="6004"/>
                  <a:pt x="2123" y="6046"/>
                  <a:pt x="2123" y="6133"/>
                </a:cubicBezTo>
                <a:cubicBezTo>
                  <a:pt x="2123" y="6310"/>
                  <a:pt x="2142" y="6336"/>
                  <a:pt x="2171" y="6196"/>
                </a:cubicBezTo>
                <a:cubicBezTo>
                  <a:pt x="2181" y="6144"/>
                  <a:pt x="2174" y="6073"/>
                  <a:pt x="2156" y="6039"/>
                </a:cubicBezTo>
                <a:close/>
                <a:moveTo>
                  <a:pt x="15005" y="6522"/>
                </a:moveTo>
                <a:cubicBezTo>
                  <a:pt x="14928" y="6509"/>
                  <a:pt x="14925" y="6517"/>
                  <a:pt x="14983" y="6593"/>
                </a:cubicBezTo>
                <a:cubicBezTo>
                  <a:pt x="15020" y="6641"/>
                  <a:pt x="15052" y="6684"/>
                  <a:pt x="15056" y="6688"/>
                </a:cubicBezTo>
                <a:cubicBezTo>
                  <a:pt x="15059" y="6692"/>
                  <a:pt x="15069" y="6660"/>
                  <a:pt x="15078" y="6616"/>
                </a:cubicBezTo>
                <a:cubicBezTo>
                  <a:pt x="15087" y="6572"/>
                  <a:pt x="15054" y="6530"/>
                  <a:pt x="15005" y="6522"/>
                </a:cubicBezTo>
                <a:close/>
                <a:moveTo>
                  <a:pt x="18909" y="6834"/>
                </a:moveTo>
                <a:cubicBezTo>
                  <a:pt x="18899" y="6831"/>
                  <a:pt x="18887" y="6874"/>
                  <a:pt x="18866" y="6960"/>
                </a:cubicBezTo>
                <a:cubicBezTo>
                  <a:pt x="18821" y="7147"/>
                  <a:pt x="18835" y="7397"/>
                  <a:pt x="18897" y="7526"/>
                </a:cubicBezTo>
                <a:cubicBezTo>
                  <a:pt x="18949" y="7635"/>
                  <a:pt x="18958" y="7621"/>
                  <a:pt x="18937" y="7456"/>
                </a:cubicBezTo>
                <a:cubicBezTo>
                  <a:pt x="18927" y="7375"/>
                  <a:pt x="18932" y="7282"/>
                  <a:pt x="18950" y="7249"/>
                </a:cubicBezTo>
                <a:cubicBezTo>
                  <a:pt x="18970" y="7212"/>
                  <a:pt x="18969" y="7110"/>
                  <a:pt x="18946" y="6982"/>
                </a:cubicBezTo>
                <a:cubicBezTo>
                  <a:pt x="18929" y="6885"/>
                  <a:pt x="18920" y="6837"/>
                  <a:pt x="18909" y="6834"/>
                </a:cubicBezTo>
                <a:close/>
                <a:moveTo>
                  <a:pt x="16497" y="10042"/>
                </a:moveTo>
                <a:cubicBezTo>
                  <a:pt x="16470" y="10050"/>
                  <a:pt x="16441" y="10139"/>
                  <a:pt x="16439" y="10305"/>
                </a:cubicBezTo>
                <a:cubicBezTo>
                  <a:pt x="16436" y="10456"/>
                  <a:pt x="16455" y="10529"/>
                  <a:pt x="16493" y="10529"/>
                </a:cubicBezTo>
                <a:cubicBezTo>
                  <a:pt x="16533" y="10529"/>
                  <a:pt x="16551" y="10450"/>
                  <a:pt x="16551" y="10273"/>
                </a:cubicBezTo>
                <a:cubicBezTo>
                  <a:pt x="16551" y="10109"/>
                  <a:pt x="16524" y="10034"/>
                  <a:pt x="16497" y="10042"/>
                </a:cubicBezTo>
                <a:close/>
                <a:moveTo>
                  <a:pt x="19553" y="10430"/>
                </a:moveTo>
                <a:cubicBezTo>
                  <a:pt x="19513" y="10430"/>
                  <a:pt x="19480" y="10487"/>
                  <a:pt x="19480" y="10556"/>
                </a:cubicBezTo>
                <a:cubicBezTo>
                  <a:pt x="19479" y="10626"/>
                  <a:pt x="19469" y="10795"/>
                  <a:pt x="19457" y="10934"/>
                </a:cubicBezTo>
                <a:cubicBezTo>
                  <a:pt x="19438" y="11160"/>
                  <a:pt x="19441" y="11171"/>
                  <a:pt x="19490" y="11048"/>
                </a:cubicBezTo>
                <a:cubicBezTo>
                  <a:pt x="19520" y="10973"/>
                  <a:pt x="19536" y="10865"/>
                  <a:pt x="19524" y="10808"/>
                </a:cubicBezTo>
                <a:cubicBezTo>
                  <a:pt x="19512" y="10750"/>
                  <a:pt x="19530" y="10640"/>
                  <a:pt x="19564" y="10565"/>
                </a:cubicBezTo>
                <a:cubicBezTo>
                  <a:pt x="19622" y="10436"/>
                  <a:pt x="19622" y="10430"/>
                  <a:pt x="19553" y="10430"/>
                </a:cubicBezTo>
                <a:close/>
                <a:moveTo>
                  <a:pt x="16866" y="10945"/>
                </a:moveTo>
                <a:cubicBezTo>
                  <a:pt x="16864" y="10953"/>
                  <a:pt x="16867" y="10992"/>
                  <a:pt x="16876" y="11064"/>
                </a:cubicBezTo>
                <a:cubicBezTo>
                  <a:pt x="16888" y="11163"/>
                  <a:pt x="16907" y="11221"/>
                  <a:pt x="16917" y="11190"/>
                </a:cubicBezTo>
                <a:cubicBezTo>
                  <a:pt x="16928" y="11159"/>
                  <a:pt x="16918" y="11076"/>
                  <a:pt x="16895" y="11008"/>
                </a:cubicBezTo>
                <a:cubicBezTo>
                  <a:pt x="16879" y="10958"/>
                  <a:pt x="16869" y="10936"/>
                  <a:pt x="16866" y="10945"/>
                </a:cubicBezTo>
                <a:close/>
                <a:moveTo>
                  <a:pt x="1162" y="12021"/>
                </a:moveTo>
                <a:cubicBezTo>
                  <a:pt x="1159" y="12014"/>
                  <a:pt x="1156" y="12016"/>
                  <a:pt x="1153" y="12025"/>
                </a:cubicBezTo>
                <a:cubicBezTo>
                  <a:pt x="1139" y="12065"/>
                  <a:pt x="1138" y="12200"/>
                  <a:pt x="1149" y="12324"/>
                </a:cubicBezTo>
                <a:cubicBezTo>
                  <a:pt x="1176" y="12639"/>
                  <a:pt x="1192" y="12603"/>
                  <a:pt x="1184" y="12250"/>
                </a:cubicBezTo>
                <a:cubicBezTo>
                  <a:pt x="1181" y="12127"/>
                  <a:pt x="1172" y="12040"/>
                  <a:pt x="1162" y="12021"/>
                </a:cubicBezTo>
                <a:close/>
                <a:moveTo>
                  <a:pt x="19779" y="12549"/>
                </a:moveTo>
                <a:cubicBezTo>
                  <a:pt x="19778" y="12556"/>
                  <a:pt x="19787" y="12597"/>
                  <a:pt x="19807" y="12675"/>
                </a:cubicBezTo>
                <a:cubicBezTo>
                  <a:pt x="19861" y="12885"/>
                  <a:pt x="19867" y="12887"/>
                  <a:pt x="19898" y="12724"/>
                </a:cubicBezTo>
                <a:cubicBezTo>
                  <a:pt x="19911" y="12655"/>
                  <a:pt x="19910" y="12634"/>
                  <a:pt x="19895" y="12675"/>
                </a:cubicBezTo>
                <a:cubicBezTo>
                  <a:pt x="19880" y="12716"/>
                  <a:pt x="19843" y="12692"/>
                  <a:pt x="19814" y="12623"/>
                </a:cubicBezTo>
                <a:cubicBezTo>
                  <a:pt x="19791" y="12568"/>
                  <a:pt x="19780" y="12542"/>
                  <a:pt x="19779" y="12549"/>
                </a:cubicBezTo>
                <a:close/>
                <a:moveTo>
                  <a:pt x="1181" y="12688"/>
                </a:moveTo>
                <a:cubicBezTo>
                  <a:pt x="1176" y="12687"/>
                  <a:pt x="1170" y="12710"/>
                  <a:pt x="1162" y="12751"/>
                </a:cubicBezTo>
                <a:cubicBezTo>
                  <a:pt x="1146" y="12834"/>
                  <a:pt x="1138" y="13060"/>
                  <a:pt x="1143" y="13254"/>
                </a:cubicBezTo>
                <a:cubicBezTo>
                  <a:pt x="1148" y="13449"/>
                  <a:pt x="1154" y="13718"/>
                  <a:pt x="1156" y="13852"/>
                </a:cubicBezTo>
                <a:cubicBezTo>
                  <a:pt x="1162" y="14270"/>
                  <a:pt x="1202" y="13994"/>
                  <a:pt x="1201" y="13537"/>
                </a:cubicBezTo>
                <a:cubicBezTo>
                  <a:pt x="1200" y="12918"/>
                  <a:pt x="1196" y="12692"/>
                  <a:pt x="1181" y="12688"/>
                </a:cubicBezTo>
                <a:close/>
                <a:moveTo>
                  <a:pt x="19832" y="13117"/>
                </a:moveTo>
                <a:cubicBezTo>
                  <a:pt x="19818" y="13122"/>
                  <a:pt x="19808" y="13145"/>
                  <a:pt x="19802" y="13191"/>
                </a:cubicBezTo>
                <a:cubicBezTo>
                  <a:pt x="19781" y="13354"/>
                  <a:pt x="19811" y="13507"/>
                  <a:pt x="19878" y="13585"/>
                </a:cubicBezTo>
                <a:cubicBezTo>
                  <a:pt x="19962" y="13682"/>
                  <a:pt x="19971" y="13664"/>
                  <a:pt x="19953" y="13452"/>
                </a:cubicBezTo>
                <a:cubicBezTo>
                  <a:pt x="19936" y="13253"/>
                  <a:pt x="19873" y="13103"/>
                  <a:pt x="19832" y="13117"/>
                </a:cubicBezTo>
                <a:close/>
                <a:moveTo>
                  <a:pt x="726" y="13659"/>
                </a:moveTo>
                <a:cubicBezTo>
                  <a:pt x="707" y="13659"/>
                  <a:pt x="701" y="13704"/>
                  <a:pt x="712" y="13760"/>
                </a:cubicBezTo>
                <a:cubicBezTo>
                  <a:pt x="723" y="13815"/>
                  <a:pt x="739" y="13861"/>
                  <a:pt x="747" y="13861"/>
                </a:cubicBezTo>
                <a:cubicBezTo>
                  <a:pt x="755" y="13861"/>
                  <a:pt x="761" y="13815"/>
                  <a:pt x="761" y="13760"/>
                </a:cubicBezTo>
                <a:cubicBezTo>
                  <a:pt x="761" y="13704"/>
                  <a:pt x="746" y="13659"/>
                  <a:pt x="726" y="13659"/>
                </a:cubicBezTo>
                <a:close/>
                <a:moveTo>
                  <a:pt x="19366" y="13811"/>
                </a:moveTo>
                <a:cubicBezTo>
                  <a:pt x="19358" y="13799"/>
                  <a:pt x="19347" y="13851"/>
                  <a:pt x="19338" y="13953"/>
                </a:cubicBezTo>
                <a:cubicBezTo>
                  <a:pt x="19323" y="14121"/>
                  <a:pt x="19328" y="14160"/>
                  <a:pt x="19353" y="14085"/>
                </a:cubicBezTo>
                <a:cubicBezTo>
                  <a:pt x="19372" y="14027"/>
                  <a:pt x="19381" y="13920"/>
                  <a:pt x="19373" y="13847"/>
                </a:cubicBezTo>
                <a:cubicBezTo>
                  <a:pt x="19371" y="13828"/>
                  <a:pt x="19369" y="13816"/>
                  <a:pt x="19366" y="13811"/>
                </a:cubicBezTo>
                <a:close/>
                <a:moveTo>
                  <a:pt x="15805" y="13897"/>
                </a:moveTo>
                <a:cubicBezTo>
                  <a:pt x="15799" y="13905"/>
                  <a:pt x="15796" y="13926"/>
                  <a:pt x="15796" y="13955"/>
                </a:cubicBezTo>
                <a:cubicBezTo>
                  <a:pt x="15796" y="14014"/>
                  <a:pt x="15811" y="14061"/>
                  <a:pt x="15829" y="14061"/>
                </a:cubicBezTo>
                <a:cubicBezTo>
                  <a:pt x="15847" y="14061"/>
                  <a:pt x="15862" y="14043"/>
                  <a:pt x="15862" y="14018"/>
                </a:cubicBezTo>
                <a:cubicBezTo>
                  <a:pt x="15862" y="13994"/>
                  <a:pt x="15847" y="13947"/>
                  <a:pt x="15829" y="13913"/>
                </a:cubicBezTo>
                <a:cubicBezTo>
                  <a:pt x="15820" y="13895"/>
                  <a:pt x="15811" y="13889"/>
                  <a:pt x="15805" y="13897"/>
                </a:cubicBezTo>
                <a:close/>
                <a:moveTo>
                  <a:pt x="20229" y="14265"/>
                </a:moveTo>
                <a:cubicBezTo>
                  <a:pt x="20221" y="14265"/>
                  <a:pt x="20205" y="14309"/>
                  <a:pt x="20193" y="14364"/>
                </a:cubicBezTo>
                <a:cubicBezTo>
                  <a:pt x="20182" y="14420"/>
                  <a:pt x="20189" y="14465"/>
                  <a:pt x="20208" y="14465"/>
                </a:cubicBezTo>
                <a:cubicBezTo>
                  <a:pt x="20227" y="14465"/>
                  <a:pt x="20243" y="14420"/>
                  <a:pt x="20243" y="14364"/>
                </a:cubicBezTo>
                <a:cubicBezTo>
                  <a:pt x="20243" y="14309"/>
                  <a:pt x="20237" y="14265"/>
                  <a:pt x="20229" y="14265"/>
                </a:cubicBezTo>
                <a:close/>
                <a:moveTo>
                  <a:pt x="1008" y="14387"/>
                </a:moveTo>
                <a:cubicBezTo>
                  <a:pt x="999" y="14414"/>
                  <a:pt x="1003" y="14515"/>
                  <a:pt x="1014" y="14609"/>
                </a:cubicBezTo>
                <a:cubicBezTo>
                  <a:pt x="1026" y="14703"/>
                  <a:pt x="1042" y="14753"/>
                  <a:pt x="1051" y="14726"/>
                </a:cubicBezTo>
                <a:cubicBezTo>
                  <a:pt x="1060" y="14698"/>
                  <a:pt x="1059" y="14599"/>
                  <a:pt x="1047" y="14506"/>
                </a:cubicBezTo>
                <a:cubicBezTo>
                  <a:pt x="1035" y="14412"/>
                  <a:pt x="1018" y="14359"/>
                  <a:pt x="1008" y="14387"/>
                </a:cubicBezTo>
                <a:close/>
                <a:moveTo>
                  <a:pt x="871" y="14402"/>
                </a:moveTo>
                <a:cubicBezTo>
                  <a:pt x="865" y="14410"/>
                  <a:pt x="861" y="14431"/>
                  <a:pt x="861" y="14461"/>
                </a:cubicBezTo>
                <a:cubicBezTo>
                  <a:pt x="861" y="14519"/>
                  <a:pt x="876" y="14566"/>
                  <a:pt x="894" y="14566"/>
                </a:cubicBezTo>
                <a:cubicBezTo>
                  <a:pt x="912" y="14566"/>
                  <a:pt x="927" y="14548"/>
                  <a:pt x="927" y="14524"/>
                </a:cubicBezTo>
                <a:cubicBezTo>
                  <a:pt x="927" y="14499"/>
                  <a:pt x="912" y="14448"/>
                  <a:pt x="894" y="14413"/>
                </a:cubicBezTo>
                <a:cubicBezTo>
                  <a:pt x="885" y="14396"/>
                  <a:pt x="877" y="14394"/>
                  <a:pt x="871" y="14402"/>
                </a:cubicBezTo>
                <a:close/>
                <a:moveTo>
                  <a:pt x="20065" y="14503"/>
                </a:moveTo>
                <a:cubicBezTo>
                  <a:pt x="20042" y="14511"/>
                  <a:pt x="20023" y="14576"/>
                  <a:pt x="20020" y="14692"/>
                </a:cubicBezTo>
                <a:cubicBezTo>
                  <a:pt x="20016" y="14838"/>
                  <a:pt x="20024" y="14859"/>
                  <a:pt x="20057" y="14777"/>
                </a:cubicBezTo>
                <a:cubicBezTo>
                  <a:pt x="20080" y="14718"/>
                  <a:pt x="20111" y="14702"/>
                  <a:pt x="20124" y="14741"/>
                </a:cubicBezTo>
                <a:cubicBezTo>
                  <a:pt x="20137" y="14781"/>
                  <a:pt x="20138" y="14742"/>
                  <a:pt x="20128" y="14656"/>
                </a:cubicBezTo>
                <a:cubicBezTo>
                  <a:pt x="20114" y="14546"/>
                  <a:pt x="20088" y="14496"/>
                  <a:pt x="20065" y="14503"/>
                </a:cubicBezTo>
                <a:close/>
                <a:moveTo>
                  <a:pt x="19885" y="14573"/>
                </a:moveTo>
                <a:cubicBezTo>
                  <a:pt x="19872" y="14607"/>
                  <a:pt x="19858" y="14708"/>
                  <a:pt x="19855" y="14852"/>
                </a:cubicBezTo>
                <a:cubicBezTo>
                  <a:pt x="19850" y="15046"/>
                  <a:pt x="19864" y="15137"/>
                  <a:pt x="19898" y="15137"/>
                </a:cubicBezTo>
                <a:cubicBezTo>
                  <a:pt x="19927" y="15137"/>
                  <a:pt x="19939" y="15079"/>
                  <a:pt x="19929" y="14995"/>
                </a:cubicBezTo>
                <a:cubicBezTo>
                  <a:pt x="19919" y="14917"/>
                  <a:pt x="19911" y="14789"/>
                  <a:pt x="19911" y="14710"/>
                </a:cubicBezTo>
                <a:cubicBezTo>
                  <a:pt x="19911" y="14575"/>
                  <a:pt x="19898" y="14539"/>
                  <a:pt x="19885" y="14573"/>
                </a:cubicBezTo>
                <a:close/>
                <a:moveTo>
                  <a:pt x="19446" y="14768"/>
                </a:moveTo>
                <a:cubicBezTo>
                  <a:pt x="19403" y="14768"/>
                  <a:pt x="19388" y="14816"/>
                  <a:pt x="19401" y="14919"/>
                </a:cubicBezTo>
                <a:cubicBezTo>
                  <a:pt x="19412" y="15002"/>
                  <a:pt x="19432" y="15072"/>
                  <a:pt x="19446" y="15072"/>
                </a:cubicBezTo>
                <a:cubicBezTo>
                  <a:pt x="19461" y="15072"/>
                  <a:pt x="19481" y="15002"/>
                  <a:pt x="19491" y="14919"/>
                </a:cubicBezTo>
                <a:cubicBezTo>
                  <a:pt x="19504" y="14816"/>
                  <a:pt x="19490" y="14768"/>
                  <a:pt x="19446" y="14768"/>
                </a:cubicBezTo>
                <a:close/>
                <a:moveTo>
                  <a:pt x="690" y="14890"/>
                </a:moveTo>
                <a:cubicBezTo>
                  <a:pt x="665" y="14915"/>
                  <a:pt x="640" y="15018"/>
                  <a:pt x="634" y="15117"/>
                </a:cubicBezTo>
                <a:cubicBezTo>
                  <a:pt x="627" y="15232"/>
                  <a:pt x="639" y="15280"/>
                  <a:pt x="667" y="15251"/>
                </a:cubicBezTo>
                <a:cubicBezTo>
                  <a:pt x="692" y="15227"/>
                  <a:pt x="717" y="15126"/>
                  <a:pt x="723" y="15027"/>
                </a:cubicBezTo>
                <a:cubicBezTo>
                  <a:pt x="731" y="14912"/>
                  <a:pt x="719" y="14861"/>
                  <a:pt x="690" y="14890"/>
                </a:cubicBezTo>
                <a:close/>
                <a:moveTo>
                  <a:pt x="1247" y="16503"/>
                </a:moveTo>
                <a:cubicBezTo>
                  <a:pt x="1225" y="16477"/>
                  <a:pt x="1180" y="16554"/>
                  <a:pt x="1167" y="16667"/>
                </a:cubicBezTo>
                <a:cubicBezTo>
                  <a:pt x="1159" y="16740"/>
                  <a:pt x="1174" y="16763"/>
                  <a:pt x="1206" y="16725"/>
                </a:cubicBezTo>
                <a:cubicBezTo>
                  <a:pt x="1235" y="16691"/>
                  <a:pt x="1259" y="16620"/>
                  <a:pt x="1259" y="16566"/>
                </a:cubicBezTo>
                <a:cubicBezTo>
                  <a:pt x="1259" y="16532"/>
                  <a:pt x="1254" y="16511"/>
                  <a:pt x="1247" y="16503"/>
                </a:cubicBezTo>
                <a:close/>
                <a:moveTo>
                  <a:pt x="208" y="18958"/>
                </a:moveTo>
                <a:cubicBezTo>
                  <a:pt x="202" y="18975"/>
                  <a:pt x="197" y="19009"/>
                  <a:pt x="197" y="19052"/>
                </a:cubicBezTo>
                <a:cubicBezTo>
                  <a:pt x="197" y="19230"/>
                  <a:pt x="218" y="19255"/>
                  <a:pt x="246" y="19115"/>
                </a:cubicBezTo>
                <a:cubicBezTo>
                  <a:pt x="257" y="19064"/>
                  <a:pt x="250" y="18993"/>
                  <a:pt x="231" y="18958"/>
                </a:cubicBezTo>
                <a:cubicBezTo>
                  <a:pt x="222" y="18941"/>
                  <a:pt x="214" y="18941"/>
                  <a:pt x="208" y="18958"/>
                </a:cubicBezTo>
                <a:close/>
              </a:path>
            </a:pathLst>
          </a:custGeom>
          <a:ln w="12700">
            <a:miter lim="400000"/>
          </a:ln>
        </p:spPr>
      </p:pic>
      <p:sp>
        <p:nvSpPr>
          <p:cNvPr id="234" name="Daniel 3:1-30"/>
          <p:cNvSpPr txBox="1"/>
          <p:nvPr/>
        </p:nvSpPr>
        <p:spPr>
          <a:xfrm>
            <a:off x="10119290" y="3781192"/>
            <a:ext cx="2716620" cy="1181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900">
                <a:solidFill>
                  <a:srgbClr val="FFCE57"/>
                </a:solidFill>
                <a:latin typeface="Thames Nude Roman"/>
                <a:ea typeface="Thames Nude Roman"/>
                <a:cs typeface="Thames Nude Roman"/>
                <a:sym typeface="Thames Nude Roman"/>
              </a:defRPr>
            </a:lvl1pPr>
          </a:lstStyle>
          <a:p>
            <a:pPr>
              <a:defRPr>
                <a:effectLst/>
              </a:defRPr>
            </a:pPr>
            <a:r>
              <a:t>5:1-31</a:t>
            </a:r>
          </a:p>
        </p:txBody>
      </p:sp>
      <p:sp>
        <p:nvSpPr>
          <p:cNvPr id="235" name="“The Hand Writing On The Wall”…"/>
          <p:cNvSpPr txBox="1"/>
          <p:nvPr/>
        </p:nvSpPr>
        <p:spPr>
          <a:xfrm>
            <a:off x="931244" y="3562945"/>
            <a:ext cx="9155632" cy="16175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600">
                <a:latin typeface="Century Gothic"/>
                <a:ea typeface="Century Gothic"/>
                <a:cs typeface="Century Gothic"/>
                <a:sym typeface="Century Gothic"/>
              </a:defRPr>
            </a:pPr>
            <a:r>
              <a:t>“The Hand Writing On The Wall” </a:t>
            </a:r>
          </a:p>
          <a:p>
            <a:pPr>
              <a:defRPr sz="5300">
                <a:solidFill>
                  <a:schemeClr val="accent4">
                    <a:hueOff val="481991"/>
                    <a:satOff val="11971"/>
                    <a:lumOff val="19007"/>
                  </a:schemeClr>
                </a:solidFill>
                <a:latin typeface="Vivaldi"/>
                <a:ea typeface="Vivaldi"/>
                <a:cs typeface="Vivaldi"/>
                <a:sym typeface="Vivaldi"/>
              </a:defRPr>
            </a:pPr>
            <a:r>
              <a:t>Weighed In The Balances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lt" backwards="0">
                                    <p:tmAbs val="0"/>
                                  </p:iterate>
                                  <p:childTnLst>
                                    <p:set>
                                      <p:cBhvr>
                                        <p:cTn id="6" fill="hold"/>
                                        <p:tgtEl>
                                          <p:spTgt spid="235"/>
                                        </p:tgtEl>
                                        <p:attrNameLst>
                                          <p:attrName>style.visibility</p:attrName>
                                        </p:attrNameLst>
                                      </p:cBhvr>
                                      <p:to>
                                        <p:strVal val="visible"/>
                                      </p:to>
                                    </p:set>
                                    <p:animEffect filter="fade" transition="in">
                                      <p:cBhvr>
                                        <p:cTn id="7" dur="20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5"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Demonstrated Faith ...…"/>
          <p:cNvSpPr txBox="1"/>
          <p:nvPr/>
        </p:nvSpPr>
        <p:spPr>
          <a:xfrm>
            <a:off x="5119048" y="2715886"/>
            <a:ext cx="7718274" cy="690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800"/>
              </a:spcBef>
              <a:buSzPct val="80000"/>
              <a:buBlip>
                <a:blip r:embed="rId2"/>
              </a:buBlip>
              <a:defRPr b="1" sz="41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Things Of The Temple Desecrated - (2,3)</a:t>
            </a:r>
          </a:p>
          <a:p>
            <a:pPr lvl="1" marL="932329" indent="-525929" algn="l">
              <a:spcBef>
                <a:spcPts val="1800"/>
              </a:spcBef>
              <a:buSzPct val="80000"/>
              <a:buBlip>
                <a:blip r:embed="rId3"/>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Belshazzar took that which was sanctified for a divine use and prostituted it to a common and debased use (Exodus 40:9–10; 1 Kings 8:14; Ezra 8:28). </a:t>
            </a:r>
          </a:p>
          <a:p>
            <a:pPr lvl="1" marL="932329" indent="-525929" algn="l">
              <a:spcBef>
                <a:spcPts val="1800"/>
              </a:spcBef>
              <a:buSzPct val="80000"/>
              <a:buBlip>
                <a:blip r:embed="rId3"/>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He used them to honor the name of “his gods” further insulting the one and only true God - (vs. 4; Hab 1:5-11; Isa 42:8; 48:11). </a:t>
            </a:r>
          </a:p>
        </p:txBody>
      </p:sp>
      <p:sp>
        <p:nvSpPr>
          <p:cNvPr id="287" name="The Revelry of the King - (5:1–4)"/>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Revelry of the King - (5:1–4)</a:t>
            </a:r>
          </a:p>
        </p:txBody>
      </p:sp>
      <p:sp>
        <p:nvSpPr>
          <p:cNvPr id="288"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pic>
        <p:nvPicPr>
          <p:cNvPr id="289" name="3 Then they brought the gold vessels that had been taken from the temple of the house of God which had been in Jerusalem; and the king and his lords, his wives, and his concubines drank from them. 4 They drank wine, and praised the gods of gold and silver, bronze and iron, wood and stone." descr="3 Then they brought the gold vessels that had been taken from the temple of the house of God which had been in Jerusalem; and the king and his lords, his wives, and his concubines drank from them. 4 They drank wine, and praised the gods of gold and silver, bronze and iron, wood and stone."/>
          <p:cNvPicPr>
            <a:picLocks noChangeAspect="0"/>
          </p:cNvPicPr>
          <p:nvPr/>
        </p:nvPicPr>
        <p:blipFill>
          <a:blip r:embed="rId5">
            <a:extLst/>
          </a:blip>
          <a:stretch>
            <a:fillRect/>
          </a:stretch>
        </p:blipFill>
        <p:spPr>
          <a:xfrm>
            <a:off x="357717" y="2525386"/>
            <a:ext cx="4779305" cy="71628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6">
                                            <p:txEl>
                                              <p:pRg st="1" end="1"/>
                                            </p:txEl>
                                          </p:spTgt>
                                        </p:tgtEl>
                                        <p:attrNameLst>
                                          <p:attrName>style.visibility</p:attrName>
                                        </p:attrNameLst>
                                      </p:cBhvr>
                                      <p:to>
                                        <p:strVal val="visible"/>
                                      </p:to>
                                    </p:set>
                                    <p:animEffect filter="wipe(left)" transition="in">
                                      <p:cBhvr>
                                        <p:cTn id="7" dur="1500"/>
                                        <p:tgtEl>
                                          <p:spTgt spid="28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6">
                                            <p:txEl>
                                              <p:pRg st="2" end="2"/>
                                            </p:txEl>
                                          </p:spTgt>
                                        </p:tgtEl>
                                        <p:attrNameLst>
                                          <p:attrName>style.visibility</p:attrName>
                                        </p:attrNameLst>
                                      </p:cBhvr>
                                      <p:to>
                                        <p:strVal val="visible"/>
                                      </p:to>
                                    </p:set>
                                    <p:animEffect filter="wipe(left)" transition="in">
                                      <p:cBhvr>
                                        <p:cTn id="12" dur="1500"/>
                                        <p:tgtEl>
                                          <p:spTgt spid="28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6"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Demonstrated Faith ...…"/>
          <p:cNvSpPr txBox="1"/>
          <p:nvPr/>
        </p:nvSpPr>
        <p:spPr>
          <a:xfrm>
            <a:off x="6671724" y="2410243"/>
            <a:ext cx="6089188" cy="711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800"/>
              </a:spcBef>
              <a:buSzPct val="80000"/>
              <a:buBlip>
                <a:blip r:embed="rId2"/>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 fingers of a man’s hand writes a message on the wall - (5) </a:t>
            </a:r>
          </a:p>
          <a:p>
            <a:pPr marL="457200" indent="-457200" algn="l">
              <a:spcBef>
                <a:spcPts val="1800"/>
              </a:spcBef>
              <a:buSzPct val="80000"/>
              <a:buBlip>
                <a:blip r:embed="rId2"/>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 king is terrified - (6)</a:t>
            </a:r>
          </a:p>
          <a:p>
            <a:pPr marL="457200" indent="-457200" algn="l">
              <a:spcBef>
                <a:spcPts val="1800"/>
              </a:spcBef>
              <a:buSzPct val="80000"/>
              <a:buBlip>
                <a:blip r:embed="rId2"/>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Belshazzar summons the wise men, enchanters, astrologers, and diviners, promising to reward whoever could interpret the meaning of this strange phenomenon. NONE COULD! (7-9)</a:t>
            </a:r>
          </a:p>
        </p:txBody>
      </p:sp>
      <p:sp>
        <p:nvSpPr>
          <p:cNvPr id="292" name="The Trembling King - (5:5-9)"/>
          <p:cNvSpPr/>
          <p:nvPr/>
        </p:nvSpPr>
        <p:spPr>
          <a:xfrm>
            <a:off x="301989" y="1236389"/>
            <a:ext cx="12400822" cy="1042579"/>
          </a:xfrm>
          <a:prstGeom prst="roundRect">
            <a:avLst>
              <a:gd name="adj" fmla="val 18272"/>
            </a:avLst>
          </a:prstGeom>
          <a:gradFill>
            <a:gsLst>
              <a:gs pos="0">
                <a:schemeClr val="accent2"/>
              </a:gs>
              <a:gs pos="100000">
                <a:schemeClr val="accent2">
                  <a:hueOff val="219888"/>
                  <a:satOff val="54520"/>
                  <a:lumOff val="-27850"/>
                </a:scheme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Trembling King - (5:5-9)</a:t>
            </a:r>
          </a:p>
        </p:txBody>
      </p:sp>
      <p:sp>
        <p:nvSpPr>
          <p:cNvPr id="293"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pic>
        <p:nvPicPr>
          <p:cNvPr id="294" name="Image" descr="Image"/>
          <p:cNvPicPr>
            <a:picLocks noChangeAspect="0"/>
          </p:cNvPicPr>
          <p:nvPr/>
        </p:nvPicPr>
        <p:blipFill>
          <a:blip r:embed="rId3">
            <a:extLst/>
          </a:blip>
          <a:stretch>
            <a:fillRect/>
          </a:stretch>
        </p:blipFill>
        <p:spPr>
          <a:xfrm>
            <a:off x="355775" y="2986130"/>
            <a:ext cx="6197101" cy="59602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wipe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1">
                                            <p:txEl>
                                              <p:pRg st="1" end="1"/>
                                            </p:txEl>
                                          </p:spTgt>
                                        </p:tgtEl>
                                        <p:attrNameLst>
                                          <p:attrName>style.visibility</p:attrName>
                                        </p:attrNameLst>
                                      </p:cBhvr>
                                      <p:to>
                                        <p:strVal val="visible"/>
                                      </p:to>
                                    </p:set>
                                    <p:animEffect filter="wipe(left)" transition="in">
                                      <p:cBhvr>
                                        <p:cTn id="7" dur="1500"/>
                                        <p:tgtEl>
                                          <p:spTgt spid="2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1">
                                            <p:txEl>
                                              <p:pRg st="2" end="2"/>
                                            </p:txEl>
                                          </p:spTgt>
                                        </p:tgtEl>
                                        <p:attrNameLst>
                                          <p:attrName>style.visibility</p:attrName>
                                        </p:attrNameLst>
                                      </p:cBhvr>
                                      <p:to>
                                        <p:strVal val="visible"/>
                                      </p:to>
                                    </p:set>
                                    <p:animEffect filter="wipe(left)" transition="in">
                                      <p:cBhvr>
                                        <p:cTn id="12" dur="1500"/>
                                        <p:tgtEl>
                                          <p:spTgt spid="29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1"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Daniel Is Summoned - (5:10-16)"/>
          <p:cNvSpPr/>
          <p:nvPr/>
        </p:nvSpPr>
        <p:spPr>
          <a:xfrm>
            <a:off x="301989" y="1236389"/>
            <a:ext cx="12400822" cy="1042579"/>
          </a:xfrm>
          <a:prstGeom prst="roundRect">
            <a:avLst>
              <a:gd name="adj" fmla="val 18272"/>
            </a:avLst>
          </a:prstGeom>
          <a:gradFill>
            <a:gsLst>
              <a:gs pos="0">
                <a:schemeClr val="accent5">
                  <a:hueOff val="96663"/>
                  <a:satOff val="-16428"/>
                  <a:lumOff val="3004"/>
                </a:schemeClr>
              </a:gs>
              <a:gs pos="100000">
                <a:schemeClr val="accent5">
                  <a:hueOff val="-467607"/>
                  <a:satOff val="-18937"/>
                  <a:lumOff val="-6537"/>
                </a:scheme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 Is Summoned - (5:10-16)</a:t>
            </a:r>
          </a:p>
        </p:txBody>
      </p:sp>
      <p:sp>
        <p:nvSpPr>
          <p:cNvPr id="297"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pic>
        <p:nvPicPr>
          <p:cNvPr id="298" name="The+Handwriting+On+the+Wall.tiff" descr="The+Handwriting+On+the+Wall.tiff"/>
          <p:cNvPicPr>
            <a:picLocks noChangeAspect="0"/>
          </p:cNvPicPr>
          <p:nvPr/>
        </p:nvPicPr>
        <p:blipFill>
          <a:blip r:embed="rId2">
            <a:extLst/>
          </a:blip>
          <a:stretch>
            <a:fillRect/>
          </a:stretch>
        </p:blipFill>
        <p:spPr>
          <a:xfrm>
            <a:off x="226228" y="3040589"/>
            <a:ext cx="4542632" cy="6705601"/>
          </a:xfrm>
          <a:prstGeom prst="rect">
            <a:avLst/>
          </a:prstGeom>
        </p:spPr>
      </p:pic>
      <p:sp>
        <p:nvSpPr>
          <p:cNvPr id="299" name="Demonstrated Faith ...…"/>
          <p:cNvSpPr txBox="1"/>
          <p:nvPr/>
        </p:nvSpPr>
        <p:spPr>
          <a:xfrm>
            <a:off x="4610797" y="2563064"/>
            <a:ext cx="8226525" cy="670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800"/>
              </a:spcBef>
              <a:buSzPct val="80000"/>
              <a:buBlip>
                <a:blip r:embed="rId3"/>
              </a:buBlip>
              <a:defRPr b="1">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Arrival of the Queen - (10-12)</a:t>
            </a:r>
          </a:p>
          <a:p>
            <a:pPr lvl="1" marL="932329" indent="-525929" algn="l">
              <a:spcBef>
                <a:spcPts val="18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Probably Belshazzar’s mother, Nitrocis, Nebuchadnezzar’s daughter (cf. 5:1–2; 2 Chro 15:16). </a:t>
            </a:r>
          </a:p>
          <a:p>
            <a:pPr lvl="1" marL="932329" indent="-525929" algn="l">
              <a:spcBef>
                <a:spcPts val="18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She knew Daniel — “</a:t>
            </a:r>
            <a:r>
              <a:rPr i="1">
                <a:latin typeface="Hoefler Text"/>
                <a:ea typeface="Hoefler Text"/>
                <a:cs typeface="Hoefler Text"/>
                <a:sym typeface="Hoefler Text"/>
              </a:rPr>
              <a:t>he has the spirit of the holy God</a:t>
            </a:r>
            <a:r>
              <a:t>” (11; cf. 4:8-9, 18; 5:14). </a:t>
            </a:r>
          </a:p>
          <a:p>
            <a:pPr lvl="1" marL="932329" indent="-525929" algn="l">
              <a:spcBef>
                <a:spcPts val="18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She knew of his insight, intelligence, wisdom (v. 11), knowledge,  understanding &amp; ability to interpret dreams (v. 12). </a:t>
            </a:r>
          </a:p>
          <a:p>
            <a:pPr lvl="1" marL="932329" indent="-525929" algn="l">
              <a:spcBef>
                <a:spcPts val="18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Daniel can interpret! - (12)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9">
                                            <p:txEl>
                                              <p:pRg st="1" end="1"/>
                                            </p:txEl>
                                          </p:spTgt>
                                        </p:tgtEl>
                                        <p:attrNameLst>
                                          <p:attrName>style.visibility</p:attrName>
                                        </p:attrNameLst>
                                      </p:cBhvr>
                                      <p:to>
                                        <p:strVal val="visible"/>
                                      </p:to>
                                    </p:set>
                                    <p:animEffect filter="wipe(left)" transition="in">
                                      <p:cBhvr>
                                        <p:cTn id="7" dur="1500"/>
                                        <p:tgtEl>
                                          <p:spTgt spid="2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9">
                                            <p:txEl>
                                              <p:pRg st="2" end="2"/>
                                            </p:txEl>
                                          </p:spTgt>
                                        </p:tgtEl>
                                        <p:attrNameLst>
                                          <p:attrName>style.visibility</p:attrName>
                                        </p:attrNameLst>
                                      </p:cBhvr>
                                      <p:to>
                                        <p:strVal val="visible"/>
                                      </p:to>
                                    </p:set>
                                    <p:animEffect filter="wipe(left)" transition="in">
                                      <p:cBhvr>
                                        <p:cTn id="12" dur="1500"/>
                                        <p:tgtEl>
                                          <p:spTgt spid="2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99">
                                            <p:txEl>
                                              <p:pRg st="3" end="3"/>
                                            </p:txEl>
                                          </p:spTgt>
                                        </p:tgtEl>
                                        <p:attrNameLst>
                                          <p:attrName>style.visibility</p:attrName>
                                        </p:attrNameLst>
                                      </p:cBhvr>
                                      <p:to>
                                        <p:strVal val="visible"/>
                                      </p:to>
                                    </p:set>
                                    <p:animEffect filter="wipe(left)" transition="in">
                                      <p:cBhvr>
                                        <p:cTn id="17" dur="1500"/>
                                        <p:tgtEl>
                                          <p:spTgt spid="29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99">
                                            <p:txEl>
                                              <p:pRg st="4" end="4"/>
                                            </p:txEl>
                                          </p:spTgt>
                                        </p:tgtEl>
                                        <p:attrNameLst>
                                          <p:attrName>style.visibility</p:attrName>
                                        </p:attrNameLst>
                                      </p:cBhvr>
                                      <p:to>
                                        <p:strVal val="visible"/>
                                      </p:to>
                                    </p:set>
                                    <p:animEffect filter="wipe(left)" transition="in">
                                      <p:cBhvr>
                                        <p:cTn id="22" dur="1500"/>
                                        <p:tgtEl>
                                          <p:spTgt spid="29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9"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Daniel Is Summoned - (5:10-16)"/>
          <p:cNvSpPr/>
          <p:nvPr/>
        </p:nvSpPr>
        <p:spPr>
          <a:xfrm>
            <a:off x="301989" y="1236389"/>
            <a:ext cx="12400822" cy="1042579"/>
          </a:xfrm>
          <a:prstGeom prst="roundRect">
            <a:avLst>
              <a:gd name="adj" fmla="val 18272"/>
            </a:avLst>
          </a:prstGeom>
          <a:gradFill>
            <a:gsLst>
              <a:gs pos="0">
                <a:schemeClr val="accent5">
                  <a:hueOff val="96663"/>
                  <a:satOff val="-16428"/>
                  <a:lumOff val="3004"/>
                </a:schemeClr>
              </a:gs>
              <a:gs pos="100000">
                <a:schemeClr val="accent5">
                  <a:hueOff val="-467607"/>
                  <a:satOff val="-18937"/>
                  <a:lumOff val="-6537"/>
                </a:scheme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 Is Summoned - (5:10-16)</a:t>
            </a:r>
          </a:p>
        </p:txBody>
      </p:sp>
      <p:sp>
        <p:nvSpPr>
          <p:cNvPr id="302"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sp>
        <p:nvSpPr>
          <p:cNvPr id="303" name="Demonstrated Faith ...…"/>
          <p:cNvSpPr txBox="1"/>
          <p:nvPr/>
        </p:nvSpPr>
        <p:spPr>
          <a:xfrm>
            <a:off x="4626079" y="2410243"/>
            <a:ext cx="8226526"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a:spcBef>
                <a:spcPts val="1800"/>
              </a:spcBef>
              <a:buSzPct val="80000"/>
              <a:buBlip>
                <a:blip r:embed="rId2"/>
              </a:buBlip>
              <a:defRPr b="1">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lvl1pPr>
          </a:lstStyle>
          <a:p>
            <a:pPr/>
            <a:r>
              <a:t>Arrival of Daniel - (13-16)</a:t>
            </a:r>
          </a:p>
        </p:txBody>
      </p:sp>
      <p:pic>
        <p:nvPicPr>
          <p:cNvPr id="304" name="13 Then Daniel was brought in before the king. The king spoke, and said to Daniel, “Are you that Daniel who is one of the captives from Judah, whom my father the king brought from Judah? 14 I have heard of you, that the Spirit of God is in you, and that light and understanding and excellent wisdom are found in you. 15 Now the wise men, the astrologers, have been brought in before me, that they should read this writing and make known to me its interpretation, but they could not give the interpretation of the thing. 16 And I have heard of you, that you can give interpretations and explain enigmas. Now if you can read the writing and make known to me its interpretation, you shall be clothed with purple and have a chain of gold around your neck, and shall be the third ruler in the kingdom.”" descr="13 Then Daniel was brought in before the king. The king spoke, and said to Daniel, “Are you that Daniel who is one of the captives from Judah, whom my father the king brought from Judah? 14 I have heard of you, that the Spirit of God is in you, and that light and understanding and excellent wisdom are found in you. 15 Now the wise men, the astrologers, have been brought in before me, that they should read this writing and make known to me its interpretation, but they could not give the interpretation of the thing. 16 And I have heard of you, that you can give interpretations and explain enigmas. Now if you can read the writing and make known to me its interpretation, you shall be clothed with purple and have a chain of gold around your neck, and shall be the third ruler in the kingdom.”"/>
          <p:cNvPicPr>
            <a:picLocks noChangeAspect="0"/>
          </p:cNvPicPr>
          <p:nvPr/>
        </p:nvPicPr>
        <p:blipFill>
          <a:blip r:embed="rId3">
            <a:extLst/>
          </a:blip>
          <a:stretch>
            <a:fillRect/>
          </a:stretch>
        </p:blipFill>
        <p:spPr>
          <a:xfrm>
            <a:off x="354146" y="3214619"/>
            <a:ext cx="12536441" cy="6324601"/>
          </a:xfrm>
          <a:prstGeom prst="rect">
            <a:avLst/>
          </a:prstGeom>
          <a:effectLst>
            <a:outerShdw sx="100000" sy="100000" kx="0" ky="0" algn="b" rotWithShape="0" blurRad="152400" dist="76200" dir="27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Daniel Rebukes The King - (5:17-24)"/>
          <p:cNvSpPr/>
          <p:nvPr/>
        </p:nvSpPr>
        <p:spPr>
          <a:xfrm>
            <a:off x="301989" y="1236389"/>
            <a:ext cx="12400822" cy="1042579"/>
          </a:xfrm>
          <a:prstGeom prst="roundRect">
            <a:avLst>
              <a:gd name="adj" fmla="val 18272"/>
            </a:avLst>
          </a:prstGeom>
          <a:blipFill>
            <a:blip r:embed="rId2"/>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 Rebukes The King - (5:17-24)</a:t>
            </a:r>
          </a:p>
        </p:txBody>
      </p:sp>
      <p:sp>
        <p:nvSpPr>
          <p:cNvPr id="307"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sp>
        <p:nvSpPr>
          <p:cNvPr id="308" name="Demonstrated Faith ...…"/>
          <p:cNvSpPr txBox="1"/>
          <p:nvPr/>
        </p:nvSpPr>
        <p:spPr>
          <a:xfrm>
            <a:off x="4622557" y="2410243"/>
            <a:ext cx="8230047" cy="711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800"/>
              </a:spcBef>
              <a:buSzPct val="80000"/>
              <a:buBlip>
                <a:blip r:embed="rId3"/>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 Daniel rejects the kings offer - but will “read &amp; interpret” for free - (17)</a:t>
            </a:r>
          </a:p>
          <a:p>
            <a:pPr marL="457200" indent="-457200" algn="l">
              <a:spcBef>
                <a:spcPts val="1800"/>
              </a:spcBef>
              <a:buSzPct val="80000"/>
              <a:buBlip>
                <a:blip r:embed="rId3"/>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summarizes God’s dealing with Belshazzar’s predecessor Nebuchadnezzar  - (18-21)</a:t>
            </a:r>
          </a:p>
          <a:p>
            <a:pPr lvl="1" marL="754529" indent="-525929" algn="l">
              <a:spcBef>
                <a:spcPts val="18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Given his position by “The Most High God” - (18,19; 3:26), </a:t>
            </a:r>
          </a:p>
          <a:p>
            <a:pPr lvl="1" marL="754529" indent="-525929" algn="l">
              <a:spcBef>
                <a:spcPts val="18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He became arrogant and proud (cf. 4:30), so God humbled him, stripping him of his  throne - (20; 4:31-33)</a:t>
            </a:r>
          </a:p>
          <a:p>
            <a:pPr lvl="1" marL="932329" indent="-525929" algn="l">
              <a:spcBef>
                <a:spcPts val="18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Learned his lesson and praised God (21; 4:34-37)</a:t>
            </a:r>
          </a:p>
        </p:txBody>
      </p:sp>
      <p:pic>
        <p:nvPicPr>
          <p:cNvPr id="309" name="The+Handwriting+On+the+Wall.tiff" descr="The+Handwriting+On+the+Wall.tiff"/>
          <p:cNvPicPr>
            <a:picLocks noChangeAspect="0"/>
          </p:cNvPicPr>
          <p:nvPr/>
        </p:nvPicPr>
        <p:blipFill>
          <a:blip r:embed="rId5">
            <a:extLst/>
          </a:blip>
          <a:stretch>
            <a:fillRect/>
          </a:stretch>
        </p:blipFill>
        <p:spPr>
          <a:xfrm>
            <a:off x="226228" y="3040589"/>
            <a:ext cx="4542632" cy="67056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8">
                                            <p:txEl>
                                              <p:pRg st="1" end="1"/>
                                            </p:txEl>
                                          </p:spTgt>
                                        </p:tgtEl>
                                        <p:attrNameLst>
                                          <p:attrName>style.visibility</p:attrName>
                                        </p:attrNameLst>
                                      </p:cBhvr>
                                      <p:to>
                                        <p:strVal val="visible"/>
                                      </p:to>
                                    </p:set>
                                    <p:animEffect filter="wipe(left)" transition="in">
                                      <p:cBhvr>
                                        <p:cTn id="7" dur="1500"/>
                                        <p:tgtEl>
                                          <p:spTgt spid="30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08">
                                            <p:txEl>
                                              <p:pRg st="2" end="2"/>
                                            </p:txEl>
                                          </p:spTgt>
                                        </p:tgtEl>
                                        <p:attrNameLst>
                                          <p:attrName>style.visibility</p:attrName>
                                        </p:attrNameLst>
                                      </p:cBhvr>
                                      <p:to>
                                        <p:strVal val="visible"/>
                                      </p:to>
                                    </p:set>
                                    <p:animEffect filter="wipe(left)" transition="in">
                                      <p:cBhvr>
                                        <p:cTn id="12" dur="1500"/>
                                        <p:tgtEl>
                                          <p:spTgt spid="30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08">
                                            <p:txEl>
                                              <p:pRg st="3" end="3"/>
                                            </p:txEl>
                                          </p:spTgt>
                                        </p:tgtEl>
                                        <p:attrNameLst>
                                          <p:attrName>style.visibility</p:attrName>
                                        </p:attrNameLst>
                                      </p:cBhvr>
                                      <p:to>
                                        <p:strVal val="visible"/>
                                      </p:to>
                                    </p:set>
                                    <p:animEffect filter="wipe(left)" transition="in">
                                      <p:cBhvr>
                                        <p:cTn id="17" dur="1500"/>
                                        <p:tgtEl>
                                          <p:spTgt spid="30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08">
                                            <p:txEl>
                                              <p:pRg st="4" end="4"/>
                                            </p:txEl>
                                          </p:spTgt>
                                        </p:tgtEl>
                                        <p:attrNameLst>
                                          <p:attrName>style.visibility</p:attrName>
                                        </p:attrNameLst>
                                      </p:cBhvr>
                                      <p:to>
                                        <p:strVal val="visible"/>
                                      </p:to>
                                    </p:set>
                                    <p:animEffect filter="wipe(left)" transition="in">
                                      <p:cBhvr>
                                        <p:cTn id="22" dur="1500"/>
                                        <p:tgtEl>
                                          <p:spTgt spid="30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8"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Daniel Rebukes The King - (5:17-24)"/>
          <p:cNvSpPr/>
          <p:nvPr/>
        </p:nvSpPr>
        <p:spPr>
          <a:xfrm>
            <a:off x="301989" y="1236389"/>
            <a:ext cx="12400822" cy="1042579"/>
          </a:xfrm>
          <a:prstGeom prst="roundRect">
            <a:avLst>
              <a:gd name="adj" fmla="val 18272"/>
            </a:avLst>
          </a:prstGeom>
          <a:blipFill>
            <a:blip r:embed="rId2"/>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 Rebukes The King - (5:17-24)</a:t>
            </a:r>
          </a:p>
        </p:txBody>
      </p:sp>
      <p:sp>
        <p:nvSpPr>
          <p:cNvPr id="312"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sp>
        <p:nvSpPr>
          <p:cNvPr id="313" name="Demonstrated Faith ...…"/>
          <p:cNvSpPr txBox="1"/>
          <p:nvPr/>
        </p:nvSpPr>
        <p:spPr>
          <a:xfrm>
            <a:off x="4622557" y="2410243"/>
            <a:ext cx="8230047" cy="698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800"/>
              </a:spcBef>
              <a:buSzPct val="80000"/>
              <a:buBlip>
                <a:blip r:embed="rId3"/>
              </a:buBlip>
              <a:defRPr b="1"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 pride of Belshazzar (5:22-24)</a:t>
            </a:r>
          </a:p>
          <a:p>
            <a:pPr lvl="1" marL="754529" indent="-525929" algn="l">
              <a:spcBef>
                <a:spcPts val="18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Knew of Nebuchadnezzar’s story, and should have learned from it - but instead did even worse - (22,23 a)</a:t>
            </a:r>
          </a:p>
          <a:p>
            <a:pPr lvl="1" marL="754529" indent="-525929" algn="l">
              <a:spcBef>
                <a:spcPts val="18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Openly challenged the Lord of heaven (</a:t>
            </a:r>
            <a:r>
              <a:rPr i="1">
                <a:latin typeface="Hoefler Text"/>
                <a:ea typeface="Hoefler Text"/>
                <a:cs typeface="Hoefler Text"/>
                <a:sym typeface="Hoefler Text"/>
              </a:rPr>
              <a:t>cf. “the King of heaven,” 4:37</a:t>
            </a:r>
            <a:r>
              <a:t>) by drinking from the vessels taken from the temple in Jerusalem (5:2-3) and praised his false gods (v. 4) - (23)</a:t>
            </a:r>
          </a:p>
          <a:p>
            <a:pPr lvl="1" marL="754529" indent="-525929" algn="l">
              <a:spcBef>
                <a:spcPts val="18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They have no life, but by contrast the true and living God held Belshazzar’s life in His hand - (23,24; Act 17:24-31)</a:t>
            </a:r>
          </a:p>
        </p:txBody>
      </p:sp>
      <p:pic>
        <p:nvPicPr>
          <p:cNvPr id="314" name="The+Handwriting+On+the+Wall.tiff" descr="The+Handwriting+On+the+Wall.tiff"/>
          <p:cNvPicPr>
            <a:picLocks noChangeAspect="0"/>
          </p:cNvPicPr>
          <p:nvPr/>
        </p:nvPicPr>
        <p:blipFill>
          <a:blip r:embed="rId5">
            <a:extLst/>
          </a:blip>
          <a:stretch>
            <a:fillRect/>
          </a:stretch>
        </p:blipFill>
        <p:spPr>
          <a:xfrm>
            <a:off x="226228" y="3040589"/>
            <a:ext cx="4542632" cy="67056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3">
                                            <p:txEl>
                                              <p:pRg st="1" end="1"/>
                                            </p:txEl>
                                          </p:spTgt>
                                        </p:tgtEl>
                                        <p:attrNameLst>
                                          <p:attrName>style.visibility</p:attrName>
                                        </p:attrNameLst>
                                      </p:cBhvr>
                                      <p:to>
                                        <p:strVal val="visible"/>
                                      </p:to>
                                    </p:set>
                                    <p:animEffect filter="wipe(left)" transition="in">
                                      <p:cBhvr>
                                        <p:cTn id="7" dur="1500"/>
                                        <p:tgtEl>
                                          <p:spTgt spid="3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3">
                                            <p:txEl>
                                              <p:pRg st="2" end="2"/>
                                            </p:txEl>
                                          </p:spTgt>
                                        </p:tgtEl>
                                        <p:attrNameLst>
                                          <p:attrName>style.visibility</p:attrName>
                                        </p:attrNameLst>
                                      </p:cBhvr>
                                      <p:to>
                                        <p:strVal val="visible"/>
                                      </p:to>
                                    </p:set>
                                    <p:animEffect filter="wipe(left)" transition="in">
                                      <p:cBhvr>
                                        <p:cTn id="12" dur="1500"/>
                                        <p:tgtEl>
                                          <p:spTgt spid="3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13">
                                            <p:txEl>
                                              <p:pRg st="3" end="3"/>
                                            </p:txEl>
                                          </p:spTgt>
                                        </p:tgtEl>
                                        <p:attrNameLst>
                                          <p:attrName>style.visibility</p:attrName>
                                        </p:attrNameLst>
                                      </p:cBhvr>
                                      <p:to>
                                        <p:strVal val="visible"/>
                                      </p:to>
                                    </p:set>
                                    <p:animEffect filter="wipe(left)" transition="in">
                                      <p:cBhvr>
                                        <p:cTn id="17" dur="1500"/>
                                        <p:tgtEl>
                                          <p:spTgt spid="31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3"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Daniel Rebukes The King - (5:17-24)"/>
          <p:cNvSpPr/>
          <p:nvPr/>
        </p:nvSpPr>
        <p:spPr>
          <a:xfrm>
            <a:off x="301989" y="1236389"/>
            <a:ext cx="12400822" cy="1042579"/>
          </a:xfrm>
          <a:prstGeom prst="roundRect">
            <a:avLst>
              <a:gd name="adj" fmla="val 18272"/>
            </a:avLst>
          </a:prstGeom>
          <a:blipFill>
            <a:blip r:embed="rId2"/>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 Rebukes The King - (5:17-24)</a:t>
            </a:r>
          </a:p>
        </p:txBody>
      </p:sp>
      <p:sp>
        <p:nvSpPr>
          <p:cNvPr id="317"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pic>
        <p:nvPicPr>
          <p:cNvPr id="318" name="The+Handwriting+On+the+Wall.tiff" descr="The+Handwriting+On+the+Wall.tiff"/>
          <p:cNvPicPr>
            <a:picLocks noChangeAspect="0"/>
          </p:cNvPicPr>
          <p:nvPr/>
        </p:nvPicPr>
        <p:blipFill>
          <a:blip r:embed="rId3">
            <a:extLst/>
          </a:blip>
          <a:stretch>
            <a:fillRect/>
          </a:stretch>
        </p:blipFill>
        <p:spPr>
          <a:xfrm>
            <a:off x="226228" y="3040589"/>
            <a:ext cx="4542632" cy="6705601"/>
          </a:xfrm>
          <a:prstGeom prst="rect">
            <a:avLst/>
          </a:prstGeom>
        </p:spPr>
      </p:pic>
      <p:sp>
        <p:nvSpPr>
          <p:cNvPr id="319" name="Daniel 5:23 (NKJV)…"/>
          <p:cNvSpPr/>
          <p:nvPr/>
        </p:nvSpPr>
        <p:spPr>
          <a:xfrm>
            <a:off x="4841703" y="2632378"/>
            <a:ext cx="7927781" cy="6769101"/>
          </a:xfrm>
          <a:prstGeom prst="rect">
            <a:avLst/>
          </a:prstGeom>
          <a:ln w="12700">
            <a:miter lim="400000"/>
          </a:ln>
          <a:effectLst>
            <a:outerShdw sx="100000" sy="100000" kx="0" ky="0" algn="b" rotWithShape="0" blurRad="152400" dist="76200" dir="2700000">
              <a:srgbClr val="000000">
                <a:alpha val="74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000000"/>
              </a:buClr>
              <a:defRPr b="1" sz="4400">
                <a:solidFill>
                  <a:srgbClr val="FFFFFF"/>
                </a:solidFill>
                <a:effectLst>
                  <a:outerShdw sx="100000" sy="100000" kx="0" ky="0" algn="b" rotWithShape="0" blurRad="152400" dist="76200" dir="2700000">
                    <a:srgbClr val="000000"/>
                  </a:outerShdw>
                </a:effectLst>
                <a:uFill>
                  <a:solidFill>
                    <a:srgbClr val="FFFFFF"/>
                  </a:solidFill>
                </a:uFill>
                <a:latin typeface="Century Gothic"/>
                <a:ea typeface="Century Gothic"/>
                <a:cs typeface="Century Gothic"/>
                <a:sym typeface="Century Gothic"/>
              </a:defRPr>
            </a:pPr>
            <a:r>
              <a:t>Daniel 5:23 (NKJV) </a:t>
            </a:r>
          </a:p>
          <a:p>
            <a:pPr defTabSz="1295400">
              <a:buClr>
                <a:srgbClr val="000000"/>
              </a:buClr>
              <a:defRPr sz="3600">
                <a:solidFill>
                  <a:srgbClr val="FFFFFF"/>
                </a:solidFill>
                <a:effectLst>
                  <a:outerShdw sx="100000" sy="100000" kx="0" ky="0" algn="b" rotWithShape="0" blurRad="152400" dist="76200" dir="2700000">
                    <a:srgbClr val="000000"/>
                  </a:outerShdw>
                </a:effectLst>
                <a:uFill>
                  <a:solidFill>
                    <a:srgbClr val="FFFFFF"/>
                  </a:solidFill>
                </a:uFill>
                <a:latin typeface="Hoefler Text"/>
                <a:ea typeface="Hoefler Text"/>
                <a:cs typeface="Hoefler Text"/>
                <a:sym typeface="Hoefler Text"/>
              </a:defRPr>
            </a:pPr>
            <a:r>
              <a:t>And you have lifted yourself up against the Lord of heaven. They have brought the vessels of His house before you, and you and your lords, your wives and your concubines, have drunk wine from them. And you have praised the gods of silver and gold, bronze and iron, wood and stone, which do not see or hear or know; and the God who holds your breath in His hand and owns all your ways, you have not glorified.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Rounded Rectangle"/>
          <p:cNvSpPr/>
          <p:nvPr/>
        </p:nvSpPr>
        <p:spPr>
          <a:xfrm>
            <a:off x="751308" y="2410243"/>
            <a:ext cx="11502184" cy="1501299"/>
          </a:xfrm>
          <a:prstGeom prst="roundRect">
            <a:avLst>
              <a:gd name="adj" fmla="val 11837"/>
            </a:avLst>
          </a:prstGeom>
          <a:solidFill>
            <a:srgbClr val="949494"/>
          </a:solidFill>
          <a:ln w="12700">
            <a:miter lim="400000"/>
          </a:ln>
          <a:effectLst>
            <a:outerShdw sx="100000" sy="100000" kx="0" ky="0" algn="b" rotWithShape="0" blurRad="50800" dist="25400" dir="5400000">
              <a:srgbClr val="000000">
                <a:alpha val="98351"/>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322" name="25 &quot;And this is the inscription that was written: MENE, MENE, TEKEL, UPHARSIN."/>
          <p:cNvSpPr/>
          <p:nvPr/>
        </p:nvSpPr>
        <p:spPr>
          <a:xfrm>
            <a:off x="697645" y="2538592"/>
            <a:ext cx="11609510" cy="1244601"/>
          </a:xfrm>
          <a:prstGeom prst="rect">
            <a:avLst/>
          </a:prstGeom>
          <a:ln w="12700">
            <a:miter lim="400000"/>
          </a:ln>
          <a:effectLst>
            <a:outerShdw sx="100000" sy="100000" kx="0" ky="0" algn="b" rotWithShape="0" blurRad="152400" dist="76200" dir="2700000">
              <a:srgbClr val="000000">
                <a:alpha val="74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000000"/>
              </a:buClr>
              <a:defRPr sz="4000">
                <a:solidFill>
                  <a:srgbClr val="FFFFFF"/>
                </a:solidFill>
                <a:effectLst>
                  <a:outerShdw sx="100000" sy="100000" kx="0" ky="0" algn="b" rotWithShape="0" blurRad="152400" dist="76200" dir="2700000">
                    <a:srgbClr val="000000"/>
                  </a:outerShdw>
                </a:effectLst>
                <a:uFill>
                  <a:solidFill>
                    <a:srgbClr val="FFFFFF"/>
                  </a:solidFill>
                </a:uFill>
                <a:latin typeface="Georgia"/>
                <a:ea typeface="Georgia"/>
                <a:cs typeface="Georgia"/>
                <a:sym typeface="Georgia"/>
              </a:defRPr>
            </a:pPr>
            <a:r>
              <a:rPr baseline="31999"/>
              <a:t>25</a:t>
            </a:r>
            <a:r>
              <a:t> "And this is the inscription that was written: MENE, MENE, TEKEL, UPHARSIN. </a:t>
            </a:r>
          </a:p>
        </p:txBody>
      </p:sp>
      <p:sp>
        <p:nvSpPr>
          <p:cNvPr id="323" name="Interpretation of the Writing (5:24–28)"/>
          <p:cNvSpPr/>
          <p:nvPr/>
        </p:nvSpPr>
        <p:spPr>
          <a:xfrm>
            <a:off x="301989" y="1236389"/>
            <a:ext cx="12400822" cy="1042579"/>
          </a:xfrm>
          <a:prstGeom prst="roundRect">
            <a:avLst>
              <a:gd name="adj" fmla="val 18272"/>
            </a:avLst>
          </a:prstGeom>
          <a:gradFill>
            <a:gsLst>
              <a:gs pos="0">
                <a:schemeClr val="accent4"/>
              </a:gs>
              <a:gs pos="100000">
                <a:schemeClr val="accent4">
                  <a:hueOff val="-903206"/>
                  <a:satOff val="-17119"/>
                  <a:lumOff val="-2084"/>
                </a:scheme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9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Interpretation of the Writing (5:24–28)</a:t>
            </a:r>
          </a:p>
        </p:txBody>
      </p:sp>
      <p:sp>
        <p:nvSpPr>
          <p:cNvPr id="324"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pic>
        <p:nvPicPr>
          <p:cNvPr id="325" name="063.tiff" descr="063.tiff"/>
          <p:cNvPicPr>
            <a:picLocks noChangeAspect="0"/>
          </p:cNvPicPr>
          <p:nvPr/>
        </p:nvPicPr>
        <p:blipFill>
          <a:blip r:embed="rId2">
            <a:extLst/>
          </a:blip>
          <a:stretch>
            <a:fillRect/>
          </a:stretch>
        </p:blipFill>
        <p:spPr>
          <a:xfrm>
            <a:off x="167471" y="4042817"/>
            <a:ext cx="4272810" cy="5679440"/>
          </a:xfrm>
          <a:prstGeom prst="rect">
            <a:avLst/>
          </a:prstGeom>
        </p:spPr>
      </p:pic>
      <p:sp>
        <p:nvSpPr>
          <p:cNvPr id="326" name="Demonstrated Faith ...…"/>
          <p:cNvSpPr txBox="1"/>
          <p:nvPr/>
        </p:nvSpPr>
        <p:spPr>
          <a:xfrm>
            <a:off x="4283109" y="4196486"/>
            <a:ext cx="8615342" cy="537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700"/>
              </a:spcBef>
              <a:buSzPct val="80000"/>
              <a:buBlip>
                <a:blip r:embed="rId3"/>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God’s judgment - (5:25-28) </a:t>
            </a:r>
          </a:p>
          <a:p>
            <a:pPr lvl="1" marL="754529" indent="-525929" algn="l">
              <a:spcBef>
                <a:spcPts val="17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b="1"/>
              <a:t>Mene</a:t>
            </a:r>
            <a:r>
              <a:t> – “God has numbered your kingdom and finished it” (5:26).</a:t>
            </a:r>
          </a:p>
          <a:p>
            <a:pPr lvl="1" marL="754529" indent="-525929" algn="l">
              <a:spcBef>
                <a:spcPts val="17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b="1"/>
              <a:t>Tekel</a:t>
            </a:r>
            <a:r>
              <a:t> – “You have been weighed in the balances and found wanting” (5:27; Job 31:6; Psa. 62:9-10).</a:t>
            </a:r>
          </a:p>
          <a:p>
            <a:pPr lvl="1" marL="754529" indent="-525929" algn="l">
              <a:spcBef>
                <a:spcPts val="17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b="1"/>
              <a:t>Upharsin</a:t>
            </a:r>
            <a:r>
              <a:t> (peras) – “Your kingdom has been divided and given to the Medes and Persians.”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6">
                                            <p:txEl>
                                              <p:pRg st="1" end="1"/>
                                            </p:txEl>
                                          </p:spTgt>
                                        </p:tgtEl>
                                        <p:attrNameLst>
                                          <p:attrName>style.visibility</p:attrName>
                                        </p:attrNameLst>
                                      </p:cBhvr>
                                      <p:to>
                                        <p:strVal val="visible"/>
                                      </p:to>
                                    </p:set>
                                    <p:animEffect filter="fade" transition="in">
                                      <p:cBhvr>
                                        <p:cTn id="7" dur="1500"/>
                                        <p:tgtEl>
                                          <p:spTgt spid="32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26">
                                            <p:txEl>
                                              <p:pRg st="2" end="2"/>
                                            </p:txEl>
                                          </p:spTgt>
                                        </p:tgtEl>
                                        <p:attrNameLst>
                                          <p:attrName>style.visibility</p:attrName>
                                        </p:attrNameLst>
                                      </p:cBhvr>
                                      <p:to>
                                        <p:strVal val="visible"/>
                                      </p:to>
                                    </p:set>
                                    <p:animEffect filter="fade" transition="in">
                                      <p:cBhvr>
                                        <p:cTn id="12" dur="1500"/>
                                        <p:tgtEl>
                                          <p:spTgt spid="32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26">
                                            <p:txEl>
                                              <p:pRg st="3" end="3"/>
                                            </p:txEl>
                                          </p:spTgt>
                                        </p:tgtEl>
                                        <p:attrNameLst>
                                          <p:attrName>style.visibility</p:attrName>
                                        </p:attrNameLst>
                                      </p:cBhvr>
                                      <p:to>
                                        <p:strVal val="visible"/>
                                      </p:to>
                                    </p:set>
                                    <p:animEffect filter="fade" transition="in">
                                      <p:cBhvr>
                                        <p:cTn id="17" dur="1500"/>
                                        <p:tgtEl>
                                          <p:spTgt spid="32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6"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Rounded Rectangle"/>
          <p:cNvSpPr/>
          <p:nvPr/>
        </p:nvSpPr>
        <p:spPr>
          <a:xfrm>
            <a:off x="751308" y="2410243"/>
            <a:ext cx="11502184" cy="1501299"/>
          </a:xfrm>
          <a:prstGeom prst="roundRect">
            <a:avLst>
              <a:gd name="adj" fmla="val 11837"/>
            </a:avLst>
          </a:prstGeom>
          <a:solidFill>
            <a:srgbClr val="949494"/>
          </a:solidFill>
          <a:ln w="12700">
            <a:miter lim="400000"/>
          </a:ln>
          <a:effectLst>
            <a:outerShdw sx="100000" sy="100000" kx="0" ky="0" algn="b" rotWithShape="0" blurRad="50800" dist="25400" dir="5400000">
              <a:srgbClr val="000000">
                <a:alpha val="98351"/>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329" name="25 &quot;And this is the inscription that was written: MENE, MENE, TEKEL, UPHARSIN."/>
          <p:cNvSpPr/>
          <p:nvPr/>
        </p:nvSpPr>
        <p:spPr>
          <a:xfrm>
            <a:off x="697645" y="2538592"/>
            <a:ext cx="11609510" cy="1244601"/>
          </a:xfrm>
          <a:prstGeom prst="rect">
            <a:avLst/>
          </a:prstGeom>
          <a:ln w="12700">
            <a:miter lim="400000"/>
          </a:ln>
          <a:effectLst>
            <a:outerShdw sx="100000" sy="100000" kx="0" ky="0" algn="b" rotWithShape="0" blurRad="152400" dist="76200" dir="2700000">
              <a:srgbClr val="000000">
                <a:alpha val="74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000000"/>
              </a:buClr>
              <a:defRPr sz="4000">
                <a:solidFill>
                  <a:srgbClr val="FFFFFF"/>
                </a:solidFill>
                <a:effectLst>
                  <a:outerShdw sx="100000" sy="100000" kx="0" ky="0" algn="b" rotWithShape="0" blurRad="152400" dist="76200" dir="2700000">
                    <a:srgbClr val="000000"/>
                  </a:outerShdw>
                </a:effectLst>
                <a:uFill>
                  <a:solidFill>
                    <a:srgbClr val="FFFFFF"/>
                  </a:solidFill>
                </a:uFill>
                <a:latin typeface="Georgia"/>
                <a:ea typeface="Georgia"/>
                <a:cs typeface="Georgia"/>
                <a:sym typeface="Georgia"/>
              </a:defRPr>
            </a:pPr>
            <a:r>
              <a:rPr baseline="31999"/>
              <a:t>25</a:t>
            </a:r>
            <a:r>
              <a:t> "And this is the inscription that was written: MENE, MENE, TEKEL, UPHARSIN. </a:t>
            </a:r>
          </a:p>
        </p:txBody>
      </p:sp>
      <p:sp>
        <p:nvSpPr>
          <p:cNvPr id="330" name="Interpretation of the Writing (5:24–28)"/>
          <p:cNvSpPr/>
          <p:nvPr/>
        </p:nvSpPr>
        <p:spPr>
          <a:xfrm>
            <a:off x="301989" y="1236389"/>
            <a:ext cx="12400822" cy="1042579"/>
          </a:xfrm>
          <a:prstGeom prst="roundRect">
            <a:avLst>
              <a:gd name="adj" fmla="val 18272"/>
            </a:avLst>
          </a:prstGeom>
          <a:gradFill>
            <a:gsLst>
              <a:gs pos="0">
                <a:schemeClr val="accent4"/>
              </a:gs>
              <a:gs pos="100000">
                <a:schemeClr val="accent4">
                  <a:hueOff val="-903206"/>
                  <a:satOff val="-17119"/>
                  <a:lumOff val="-2084"/>
                </a:scheme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9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Interpretation of the Writing (5:24–28)</a:t>
            </a:r>
          </a:p>
        </p:txBody>
      </p:sp>
      <p:sp>
        <p:nvSpPr>
          <p:cNvPr id="331"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pic>
        <p:nvPicPr>
          <p:cNvPr id="332" name="063.tiff" descr="063.tiff"/>
          <p:cNvPicPr>
            <a:picLocks noChangeAspect="0"/>
          </p:cNvPicPr>
          <p:nvPr/>
        </p:nvPicPr>
        <p:blipFill>
          <a:blip r:embed="rId2">
            <a:extLst/>
          </a:blip>
          <a:stretch>
            <a:fillRect/>
          </a:stretch>
        </p:blipFill>
        <p:spPr>
          <a:xfrm>
            <a:off x="167471" y="4042817"/>
            <a:ext cx="4272810" cy="5679440"/>
          </a:xfrm>
          <a:prstGeom prst="rect">
            <a:avLst/>
          </a:prstGeom>
        </p:spPr>
      </p:pic>
      <p:sp>
        <p:nvSpPr>
          <p:cNvPr id="333" name="Demonstrated Faith ...…"/>
          <p:cNvSpPr txBox="1"/>
          <p:nvPr/>
        </p:nvSpPr>
        <p:spPr>
          <a:xfrm>
            <a:off x="4283109" y="4196486"/>
            <a:ext cx="8615342" cy="525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3"/>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God’s judgment - (5:25-28) </a:t>
            </a:r>
          </a:p>
          <a:p>
            <a:pPr lvl="1" marL="754529" indent="-525929" algn="l">
              <a:spcBef>
                <a:spcPts val="900"/>
              </a:spcBef>
              <a:buSzPct val="80000"/>
              <a:buBlip>
                <a:blip r:embed="rId4"/>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God had set limits on Belshazzar's kingdom - (Acts 17:26-29)</a:t>
            </a:r>
          </a:p>
          <a:p>
            <a:pPr lvl="1" marL="754529" indent="-525929" algn="l">
              <a:spcBef>
                <a:spcPts val="900"/>
              </a:spcBef>
              <a:buSzPct val="80000"/>
              <a:buBlip>
                <a:blip r:embed="rId4"/>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Belshazzar’s moral and spiritual character did not measure up to the standard of God’s righteousness so he was rejected. “By Him [God] deeds are weighed (1 Sam. 2:3; Acts 17:30).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3">
                                            <p:txEl>
                                              <p:pRg st="2" end="2"/>
                                            </p:txEl>
                                          </p:spTgt>
                                        </p:tgtEl>
                                        <p:attrNameLst>
                                          <p:attrName>style.visibility</p:attrName>
                                        </p:attrNameLst>
                                      </p:cBhvr>
                                      <p:to>
                                        <p:strVal val="visible"/>
                                      </p:to>
                                    </p:set>
                                    <p:animEffect filter="wipe(left)" transition="in">
                                      <p:cBhvr>
                                        <p:cTn id="7" dur="1500"/>
                                        <p:tgtEl>
                                          <p:spTgt spid="33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3"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Rounded Rectangle"/>
          <p:cNvSpPr/>
          <p:nvPr/>
        </p:nvSpPr>
        <p:spPr>
          <a:xfrm>
            <a:off x="751308" y="2410243"/>
            <a:ext cx="11502184" cy="1501299"/>
          </a:xfrm>
          <a:prstGeom prst="roundRect">
            <a:avLst>
              <a:gd name="adj" fmla="val 11837"/>
            </a:avLst>
          </a:prstGeom>
          <a:solidFill>
            <a:srgbClr val="949494"/>
          </a:solidFill>
          <a:ln w="12700">
            <a:miter lim="400000"/>
          </a:ln>
          <a:effectLst>
            <a:outerShdw sx="100000" sy="100000" kx="0" ky="0" algn="b" rotWithShape="0" blurRad="50800" dist="25400" dir="5400000">
              <a:srgbClr val="000000">
                <a:alpha val="98351"/>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336" name="25 &quot;And this is the inscription that was written: MENE, MENE, TEKEL, UPHARSIN."/>
          <p:cNvSpPr/>
          <p:nvPr/>
        </p:nvSpPr>
        <p:spPr>
          <a:xfrm>
            <a:off x="697645" y="2538592"/>
            <a:ext cx="11609510" cy="1244601"/>
          </a:xfrm>
          <a:prstGeom prst="rect">
            <a:avLst/>
          </a:prstGeom>
          <a:ln w="12700">
            <a:miter lim="400000"/>
          </a:ln>
          <a:effectLst>
            <a:outerShdw sx="100000" sy="100000" kx="0" ky="0" algn="b" rotWithShape="0" blurRad="152400" dist="76200" dir="2700000">
              <a:srgbClr val="000000">
                <a:alpha val="74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000000"/>
              </a:buClr>
              <a:defRPr sz="4000">
                <a:solidFill>
                  <a:srgbClr val="FFFFFF"/>
                </a:solidFill>
                <a:effectLst>
                  <a:outerShdw sx="100000" sy="100000" kx="0" ky="0" algn="b" rotWithShape="0" blurRad="152400" dist="76200" dir="2700000">
                    <a:srgbClr val="000000"/>
                  </a:outerShdw>
                </a:effectLst>
                <a:uFill>
                  <a:solidFill>
                    <a:srgbClr val="FFFFFF"/>
                  </a:solidFill>
                </a:uFill>
                <a:latin typeface="Georgia"/>
                <a:ea typeface="Georgia"/>
                <a:cs typeface="Georgia"/>
                <a:sym typeface="Georgia"/>
              </a:defRPr>
            </a:pPr>
            <a:r>
              <a:rPr baseline="31999"/>
              <a:t>25</a:t>
            </a:r>
            <a:r>
              <a:t> "And this is the inscription that was written: MENE, MENE, TEKEL, UPHARSIN. </a:t>
            </a:r>
          </a:p>
        </p:txBody>
      </p:sp>
      <p:sp>
        <p:nvSpPr>
          <p:cNvPr id="337" name="Interpretation of the Writing (5:24–28)"/>
          <p:cNvSpPr/>
          <p:nvPr/>
        </p:nvSpPr>
        <p:spPr>
          <a:xfrm>
            <a:off x="301989" y="1236389"/>
            <a:ext cx="12400822" cy="1042579"/>
          </a:xfrm>
          <a:prstGeom prst="roundRect">
            <a:avLst>
              <a:gd name="adj" fmla="val 18272"/>
            </a:avLst>
          </a:prstGeom>
          <a:gradFill>
            <a:gsLst>
              <a:gs pos="0">
                <a:schemeClr val="accent4"/>
              </a:gs>
              <a:gs pos="100000">
                <a:schemeClr val="accent4">
                  <a:hueOff val="-903206"/>
                  <a:satOff val="-17119"/>
                  <a:lumOff val="-2084"/>
                </a:scheme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9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Interpretation of the Writing (5:24–28)</a:t>
            </a:r>
          </a:p>
        </p:txBody>
      </p:sp>
      <p:sp>
        <p:nvSpPr>
          <p:cNvPr id="338"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pic>
        <p:nvPicPr>
          <p:cNvPr id="339" name="063.tiff" descr="063.tiff"/>
          <p:cNvPicPr>
            <a:picLocks noChangeAspect="0"/>
          </p:cNvPicPr>
          <p:nvPr/>
        </p:nvPicPr>
        <p:blipFill>
          <a:blip r:embed="rId2">
            <a:extLst/>
          </a:blip>
          <a:stretch>
            <a:fillRect/>
          </a:stretch>
        </p:blipFill>
        <p:spPr>
          <a:xfrm>
            <a:off x="167471" y="4042817"/>
            <a:ext cx="4272810" cy="5679440"/>
          </a:xfrm>
          <a:prstGeom prst="rect">
            <a:avLst/>
          </a:prstGeom>
        </p:spPr>
      </p:pic>
      <p:sp>
        <p:nvSpPr>
          <p:cNvPr id="340" name="Demonstrated Faith ...…"/>
          <p:cNvSpPr txBox="1"/>
          <p:nvPr/>
        </p:nvSpPr>
        <p:spPr>
          <a:xfrm>
            <a:off x="4283109" y="4196486"/>
            <a:ext cx="8615342" cy="488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a:spcBef>
                <a:spcPts val="900"/>
              </a:spcBef>
              <a:buSzPct val="80000"/>
              <a:buBlip>
                <a:blip r:embed="rId3"/>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lvl1pPr>
            <a:lvl2pPr marL="754529" indent="-525929" algn="l">
              <a:spcBef>
                <a:spcPts val="900"/>
              </a:spcBef>
              <a:buSzPct val="80000"/>
              <a:buBlip>
                <a:blip r:embed="rId4"/>
              </a:buBlip>
              <a:defRPr sz="4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lvl2pPr>
          </a:lstStyle>
          <a:p>
            <a:pPr/>
            <a:r>
              <a:t>God’s judgment - (5:25-28) </a:t>
            </a:r>
          </a:p>
          <a:p>
            <a:pPr lvl="1"/>
            <a:r>
              <a:t>Because of the degradation of the king and his kingdom, God would terminate the Babylonian Empire and give it to the Medes and Persians - (Prov 14:34)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Image" descr="Image"/>
          <p:cNvPicPr>
            <a:picLocks noChangeAspect="1"/>
          </p:cNvPicPr>
          <p:nvPr>
            <p:ph type="pic" idx="13"/>
          </p:nvPr>
        </p:nvPicPr>
        <p:blipFill>
          <a:blip r:embed="rId2">
            <a:extLst/>
          </a:blip>
          <a:srcRect l="12828" t="0" r="12828" b="0"/>
          <a:stretch>
            <a:fillRect/>
          </a:stretch>
        </p:blipFill>
        <p:spPr>
          <a:xfrm>
            <a:off x="0" y="0"/>
            <a:ext cx="13004800" cy="9753600"/>
          </a:xfrm>
          <a:prstGeom prst="rect">
            <a:avLst/>
          </a:prstGeom>
        </p:spPr>
      </p:pic>
      <p:sp>
        <p:nvSpPr>
          <p:cNvPr id="238" name="Dark Days For Judah …"/>
          <p:cNvSpPr txBox="1"/>
          <p:nvPr/>
        </p:nvSpPr>
        <p:spPr>
          <a:xfrm>
            <a:off x="113459" y="1328068"/>
            <a:ext cx="12777882"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Timeline</a:t>
            </a:r>
          </a:p>
        </p:txBody>
      </p:sp>
      <p:sp>
        <p:nvSpPr>
          <p:cNvPr id="239" name="In 605 B.C., Judah, as God had stated through Jeremiah, had found itself under Babylonian control.…"/>
          <p:cNvSpPr txBox="1"/>
          <p:nvPr/>
        </p:nvSpPr>
        <p:spPr>
          <a:xfrm>
            <a:off x="627585" y="2427324"/>
            <a:ext cx="12090136" cy="58928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0" indent="-783770" algn="l">
              <a:spcBef>
                <a:spcPts val="1200"/>
              </a:spcBef>
              <a:buSzPct val="80000"/>
              <a:buBlip>
                <a:blip r:embed="rId4"/>
              </a:buBlip>
              <a:defRPr sz="3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605 B.C., Judah under Babylonian control. The first wave of captives are carried away to Babylon - including Daniel, Hananiah, Mishael, and Azariah. (Daniel 1)</a:t>
            </a:r>
          </a:p>
          <a:p>
            <a:pPr lvl="2" marL="783770" indent="-783770" algn="l">
              <a:spcBef>
                <a:spcPts val="1200"/>
              </a:spcBef>
              <a:buSzPct val="80000"/>
              <a:buBlip>
                <a:blip r:embed="rId4"/>
              </a:buBlip>
              <a:defRPr sz="3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603 B.C. Nebuchadnezzar’s dream of the Great Image and Daniel’s giving of the interpretation — (Daniel 2)</a:t>
            </a:r>
          </a:p>
          <a:p>
            <a:pPr lvl="2" marL="783770" indent="-783770" algn="l">
              <a:spcBef>
                <a:spcPts val="1200"/>
              </a:spcBef>
              <a:buSzPct val="80000"/>
              <a:buBlip>
                <a:blip r:embed="rId4"/>
              </a:buBlip>
              <a:defRPr sz="3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587 B.C. Nebuchadnezzar’s 18th year, he makes an image of gold and demands all bow before it - Hananiah, Mishael, and Azariah refuse and are thrown into the fiery furnace - (Daniel 3)</a:t>
            </a:r>
          </a:p>
          <a:p>
            <a:pPr lvl="2" marL="783770" indent="-783770" algn="l">
              <a:spcBef>
                <a:spcPts val="1200"/>
              </a:spcBef>
              <a:buSzPct val="80000"/>
              <a:buBlip>
                <a:blip r:embed="rId4"/>
              </a:buBlip>
              <a:defRPr sz="3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Chapter 4 takes place at some point after 587 BC …</a:t>
            </a:r>
          </a:p>
        </p:txBody>
      </p:sp>
      <p:sp>
        <p:nvSpPr>
          <p:cNvPr id="240"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9">
                                            <p:txEl>
                                              <p:pRg st="1" end="1"/>
                                            </p:txEl>
                                          </p:spTgt>
                                        </p:tgtEl>
                                        <p:attrNameLst>
                                          <p:attrName>style.visibility</p:attrName>
                                        </p:attrNameLst>
                                      </p:cBhvr>
                                      <p:to>
                                        <p:strVal val="visible"/>
                                      </p:to>
                                    </p:set>
                                    <p:animEffect filter="wipe(left)" transition="in">
                                      <p:cBhvr>
                                        <p:cTn id="7" dur="1500"/>
                                        <p:tgtEl>
                                          <p:spTgt spid="2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39">
                                            <p:txEl>
                                              <p:pRg st="2" end="2"/>
                                            </p:txEl>
                                          </p:spTgt>
                                        </p:tgtEl>
                                        <p:attrNameLst>
                                          <p:attrName>style.visibility</p:attrName>
                                        </p:attrNameLst>
                                      </p:cBhvr>
                                      <p:to>
                                        <p:strVal val="visible"/>
                                      </p:to>
                                    </p:set>
                                    <p:animEffect filter="wipe(left)" transition="in">
                                      <p:cBhvr>
                                        <p:cTn id="12" dur="1500"/>
                                        <p:tgtEl>
                                          <p:spTgt spid="2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39">
                                            <p:txEl>
                                              <p:pRg st="3" end="3"/>
                                            </p:txEl>
                                          </p:spTgt>
                                        </p:tgtEl>
                                        <p:attrNameLst>
                                          <p:attrName>style.visibility</p:attrName>
                                        </p:attrNameLst>
                                      </p:cBhvr>
                                      <p:to>
                                        <p:strVal val="visible"/>
                                      </p:to>
                                    </p:set>
                                    <p:animEffect filter="wipe(left)" transition="in">
                                      <p:cBhvr>
                                        <p:cTn id="17" dur="1500"/>
                                        <p:tgtEl>
                                          <p:spTgt spid="23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9"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2" name="Image" descr="Image"/>
          <p:cNvPicPr>
            <a:picLocks noChangeAspect="1"/>
          </p:cNvPicPr>
          <p:nvPr/>
        </p:nvPicPr>
        <p:blipFill>
          <a:blip r:embed="rId2">
            <a:extLst/>
          </a:blip>
          <a:srcRect l="490" t="0" r="490" b="0"/>
          <a:stretch>
            <a:fillRect/>
          </a:stretch>
        </p:blipFill>
        <p:spPr>
          <a:xfrm>
            <a:off x="-5048" y="-9438"/>
            <a:ext cx="13214256" cy="10008878"/>
          </a:xfrm>
          <a:prstGeom prst="rect">
            <a:avLst/>
          </a:prstGeom>
          <a:ln w="12700">
            <a:miter lim="400000"/>
          </a:ln>
        </p:spPr>
      </p:pic>
      <p:sp>
        <p:nvSpPr>
          <p:cNvPr id="343" name="The Writing Fulfilled - (5:29–31)"/>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6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Writing Fulfilled - (5:29–31)</a:t>
            </a:r>
          </a:p>
        </p:txBody>
      </p:sp>
      <p:sp>
        <p:nvSpPr>
          <p:cNvPr id="344"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sp>
        <p:nvSpPr>
          <p:cNvPr id="345" name="Demonstrated Faith ...…"/>
          <p:cNvSpPr txBox="1"/>
          <p:nvPr/>
        </p:nvSpPr>
        <p:spPr>
          <a:xfrm>
            <a:off x="1075887" y="5480187"/>
            <a:ext cx="11532203" cy="4064001"/>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600"/>
              </a:spcBef>
              <a:buSzPct val="80000"/>
              <a:buBlip>
                <a:blip r:embed="rId4"/>
              </a:buBlip>
              <a:defRPr sz="4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received 1/3 of nothing – (29)</a:t>
            </a:r>
          </a:p>
          <a:p>
            <a:pPr marL="457200" indent="-457200" algn="l">
              <a:spcBef>
                <a:spcPts val="1600"/>
              </a:spcBef>
              <a:buSzPct val="80000"/>
              <a:buBlip>
                <a:blip r:embed="rId4"/>
              </a:buBlip>
              <a:defRPr sz="4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Belshazzar lost his life &amp; kingdom that very night – (30)</a:t>
            </a:r>
          </a:p>
          <a:p>
            <a:pPr marL="457200" indent="-457200" algn="l">
              <a:spcBef>
                <a:spcPts val="1600"/>
              </a:spcBef>
              <a:buSzPct val="80000"/>
              <a:buBlip>
                <a:blip r:embed="rId4"/>
              </a:buBlip>
              <a:defRPr sz="4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His kingdom was divided between the Medes &amp; the Persians – (31)</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5">
                                            <p:bg/>
                                          </p:spTgt>
                                        </p:tgtEl>
                                        <p:attrNameLst>
                                          <p:attrName>style.visibility</p:attrName>
                                        </p:attrNameLst>
                                      </p:cBhvr>
                                      <p:to>
                                        <p:strVal val="visible"/>
                                      </p:to>
                                    </p:set>
                                    <p:animEffect filter="fade" transition="in">
                                      <p:cBhvr>
                                        <p:cTn id="7" dur="1500"/>
                                        <p:tgtEl>
                                          <p:spTgt spid="34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45">
                                            <p:txEl>
                                              <p:pRg st="0" end="0"/>
                                            </p:txEl>
                                          </p:spTgt>
                                        </p:tgtEl>
                                        <p:attrNameLst>
                                          <p:attrName>style.visibility</p:attrName>
                                        </p:attrNameLst>
                                      </p:cBhvr>
                                      <p:to>
                                        <p:strVal val="visible"/>
                                      </p:to>
                                    </p:set>
                                    <p:animEffect filter="fade" transition="in">
                                      <p:cBhvr>
                                        <p:cTn id="10" dur="1500"/>
                                        <p:tgtEl>
                                          <p:spTgt spid="34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45">
                                            <p:txEl>
                                              <p:pRg st="1" end="1"/>
                                            </p:txEl>
                                          </p:spTgt>
                                        </p:tgtEl>
                                        <p:attrNameLst>
                                          <p:attrName>style.visibility</p:attrName>
                                        </p:attrNameLst>
                                      </p:cBhvr>
                                      <p:to>
                                        <p:strVal val="visible"/>
                                      </p:to>
                                    </p:set>
                                    <p:animEffect filter="fade" transition="in">
                                      <p:cBhvr>
                                        <p:cTn id="15" dur="1500"/>
                                        <p:tgtEl>
                                          <p:spTgt spid="34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45">
                                            <p:txEl>
                                              <p:pRg st="2" end="2"/>
                                            </p:txEl>
                                          </p:spTgt>
                                        </p:tgtEl>
                                        <p:attrNameLst>
                                          <p:attrName>style.visibility</p:attrName>
                                        </p:attrNameLst>
                                      </p:cBhvr>
                                      <p:to>
                                        <p:strVal val="visible"/>
                                      </p:to>
                                    </p:set>
                                    <p:animEffect filter="fade" transition="in">
                                      <p:cBhvr>
                                        <p:cTn id="20" dur="1500"/>
                                        <p:tgtEl>
                                          <p:spTgt spid="34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5"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7" name="Image" descr="Image"/>
          <p:cNvPicPr>
            <a:picLocks noChangeAspect="1"/>
          </p:cNvPicPr>
          <p:nvPr/>
        </p:nvPicPr>
        <p:blipFill>
          <a:blip r:embed="rId2">
            <a:extLst/>
          </a:blip>
          <a:srcRect l="490" t="0" r="490" b="0"/>
          <a:stretch>
            <a:fillRect/>
          </a:stretch>
        </p:blipFill>
        <p:spPr>
          <a:xfrm>
            <a:off x="-5048" y="-9438"/>
            <a:ext cx="13214257" cy="10008877"/>
          </a:xfrm>
          <a:prstGeom prst="rect">
            <a:avLst/>
          </a:prstGeom>
          <a:ln w="12700">
            <a:miter lim="400000"/>
          </a:ln>
        </p:spPr>
      </p:pic>
      <p:sp>
        <p:nvSpPr>
          <p:cNvPr id="348" name="Lessons For Us (Will We Learn?)"/>
          <p:cNvSpPr/>
          <p:nvPr/>
        </p:nvSpPr>
        <p:spPr>
          <a:xfrm>
            <a:off x="301989" y="1236389"/>
            <a:ext cx="12400822" cy="1042579"/>
          </a:xfrm>
          <a:prstGeom prst="roundRect">
            <a:avLst>
              <a:gd name="adj" fmla="val 18272"/>
            </a:avLst>
          </a:prstGeom>
          <a:gradFill>
            <a:gsLst>
              <a:gs pos="0">
                <a:schemeClr val="accent1"/>
              </a:gs>
              <a:gs pos="100000">
                <a:schemeClr val="accent1">
                  <a:hueOff val="-139642"/>
                  <a:satOff val="-16462"/>
                  <a:lumOff val="-20969"/>
                </a:scheme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6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Lessons For Us (Will We Learn?)</a:t>
            </a:r>
          </a:p>
        </p:txBody>
      </p:sp>
      <p:sp>
        <p:nvSpPr>
          <p:cNvPr id="349"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sp>
        <p:nvSpPr>
          <p:cNvPr id="350" name="Demonstrated Faith ...…"/>
          <p:cNvSpPr txBox="1"/>
          <p:nvPr/>
        </p:nvSpPr>
        <p:spPr>
          <a:xfrm>
            <a:off x="366146" y="5342648"/>
            <a:ext cx="12272508" cy="4064001"/>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600"/>
              </a:spcBef>
              <a:buSzPct val="80000"/>
              <a:buBlip>
                <a:blip r:embed="rId3"/>
              </a:buBlip>
              <a:defRPr sz="4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God’s word is true - John17:17</a:t>
            </a:r>
          </a:p>
          <a:p>
            <a:pPr marL="457200" indent="-457200" algn="l">
              <a:spcBef>
                <a:spcPts val="1600"/>
              </a:spcBef>
              <a:buSzPct val="80000"/>
              <a:buBlip>
                <a:blip r:embed="rId3"/>
              </a:buBlip>
              <a:defRPr sz="4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Folly of Idolatry - False God’s can’t save or protect - Daniel 5:23; Isaiah 44:9!</a:t>
            </a:r>
          </a:p>
          <a:p>
            <a:pPr marL="457200" indent="-457200" algn="l">
              <a:spcBef>
                <a:spcPts val="1600"/>
              </a:spcBef>
              <a:buSzPct val="80000"/>
              <a:buBlip>
                <a:blip r:embed="rId3"/>
              </a:buBlip>
              <a:defRPr sz="4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 Danger of Misusing things which belong to God - Lev 10:1-4; 1 Cor. 6:19,20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50">
                                            <p:txEl>
                                              <p:pRg st="1" end="1"/>
                                            </p:txEl>
                                          </p:spTgt>
                                        </p:tgtEl>
                                        <p:attrNameLst>
                                          <p:attrName>style.visibility</p:attrName>
                                        </p:attrNameLst>
                                      </p:cBhvr>
                                      <p:to>
                                        <p:strVal val="visible"/>
                                      </p:to>
                                    </p:set>
                                    <p:anim calcmode="lin" valueType="num">
                                      <p:cBhvr>
                                        <p:cTn id="7" dur="1500" fill="hold"/>
                                        <p:tgtEl>
                                          <p:spTgt spid="350">
                                            <p:txEl>
                                              <p:pRg st="1" end="1"/>
                                            </p:txEl>
                                          </p:spTgt>
                                        </p:tgtEl>
                                        <p:attrNameLst>
                                          <p:attrName>ppt_x</p:attrName>
                                        </p:attrNameLst>
                                      </p:cBhvr>
                                      <p:tavLst>
                                        <p:tav tm="0">
                                          <p:val>
                                            <p:strVal val="#ppt_x"/>
                                          </p:val>
                                        </p:tav>
                                        <p:tav tm="100000">
                                          <p:val>
                                            <p:strVal val="#ppt_x"/>
                                          </p:val>
                                        </p:tav>
                                      </p:tavLst>
                                    </p:anim>
                                    <p:anim calcmode="lin" valueType="num">
                                      <p:cBhvr>
                                        <p:cTn id="8" dur="1500" fill="hold"/>
                                        <p:tgtEl>
                                          <p:spTgt spid="35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1" fill="hold">
                                  <p:stCondLst>
                                    <p:cond delay="0"/>
                                  </p:stCondLst>
                                  <p:iterate type="el" backwards="0">
                                    <p:tmAbs val="0"/>
                                  </p:iterate>
                                  <p:childTnLst>
                                    <p:set>
                                      <p:cBhvr>
                                        <p:cTn id="12" fill="hold"/>
                                        <p:tgtEl>
                                          <p:spTgt spid="350">
                                            <p:txEl>
                                              <p:pRg st="2" end="2"/>
                                            </p:txEl>
                                          </p:spTgt>
                                        </p:tgtEl>
                                        <p:attrNameLst>
                                          <p:attrName>style.visibility</p:attrName>
                                        </p:attrNameLst>
                                      </p:cBhvr>
                                      <p:to>
                                        <p:strVal val="visible"/>
                                      </p:to>
                                    </p:set>
                                    <p:anim calcmode="lin" valueType="num">
                                      <p:cBhvr>
                                        <p:cTn id="13" dur="1500" fill="hold"/>
                                        <p:tgtEl>
                                          <p:spTgt spid="350">
                                            <p:txEl>
                                              <p:pRg st="2" end="2"/>
                                            </p:txEl>
                                          </p:spTgt>
                                        </p:tgtEl>
                                        <p:attrNameLst>
                                          <p:attrName>ppt_x</p:attrName>
                                        </p:attrNameLst>
                                      </p:cBhvr>
                                      <p:tavLst>
                                        <p:tav tm="0">
                                          <p:val>
                                            <p:strVal val="#ppt_x"/>
                                          </p:val>
                                        </p:tav>
                                        <p:tav tm="100000">
                                          <p:val>
                                            <p:strVal val="#ppt_x"/>
                                          </p:val>
                                        </p:tav>
                                      </p:tavLst>
                                    </p:anim>
                                    <p:anim calcmode="lin" valueType="num">
                                      <p:cBhvr>
                                        <p:cTn id="14" dur="1500" fill="hold"/>
                                        <p:tgtEl>
                                          <p:spTgt spid="350">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0"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2" name="Image" descr="Image"/>
          <p:cNvPicPr>
            <a:picLocks noChangeAspect="1"/>
          </p:cNvPicPr>
          <p:nvPr/>
        </p:nvPicPr>
        <p:blipFill>
          <a:blip r:embed="rId2">
            <a:extLst/>
          </a:blip>
          <a:srcRect l="490" t="0" r="490" b="0"/>
          <a:stretch>
            <a:fillRect/>
          </a:stretch>
        </p:blipFill>
        <p:spPr>
          <a:xfrm>
            <a:off x="-5048" y="-9438"/>
            <a:ext cx="13214257" cy="10008877"/>
          </a:xfrm>
          <a:prstGeom prst="rect">
            <a:avLst/>
          </a:prstGeom>
          <a:ln w="12700">
            <a:miter lim="400000"/>
          </a:ln>
        </p:spPr>
      </p:pic>
      <p:sp>
        <p:nvSpPr>
          <p:cNvPr id="353" name="Lessons For Us (Will We Learn?)"/>
          <p:cNvSpPr/>
          <p:nvPr/>
        </p:nvSpPr>
        <p:spPr>
          <a:xfrm>
            <a:off x="301989" y="1236389"/>
            <a:ext cx="12400822" cy="1042579"/>
          </a:xfrm>
          <a:prstGeom prst="roundRect">
            <a:avLst>
              <a:gd name="adj" fmla="val 18272"/>
            </a:avLst>
          </a:prstGeom>
          <a:gradFill>
            <a:gsLst>
              <a:gs pos="0">
                <a:schemeClr val="accent1"/>
              </a:gs>
              <a:gs pos="100000">
                <a:schemeClr val="accent1">
                  <a:hueOff val="-139642"/>
                  <a:satOff val="-16462"/>
                  <a:lumOff val="-20969"/>
                </a:scheme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6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Lessons For Us (Will We Learn?)</a:t>
            </a:r>
          </a:p>
        </p:txBody>
      </p:sp>
      <p:sp>
        <p:nvSpPr>
          <p:cNvPr id="354"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sp>
        <p:nvSpPr>
          <p:cNvPr id="355" name="Demonstrated Faith ...…"/>
          <p:cNvSpPr txBox="1"/>
          <p:nvPr/>
        </p:nvSpPr>
        <p:spPr>
          <a:xfrm>
            <a:off x="366146" y="5342648"/>
            <a:ext cx="12272508" cy="4241801"/>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600"/>
              </a:spcBef>
              <a:buSzPct val="80000"/>
              <a:buBlip>
                <a:blip r:embed="rId3"/>
              </a:buBlip>
              <a:defRPr sz="40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Danger of Overconfidence - 1 Cor 10:12</a:t>
            </a:r>
          </a:p>
          <a:p>
            <a:pPr marL="457200" indent="-457200" algn="l">
              <a:spcBef>
                <a:spcPts val="1600"/>
              </a:spcBef>
              <a:buSzPct val="80000"/>
              <a:buBlip>
                <a:blip r:embed="rId3"/>
              </a:buBlip>
              <a:defRPr sz="40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 Importance of Knowing and Applying, the Lessons of History - Daniel 5:18-22; 1 Cor. 10:1-12</a:t>
            </a:r>
          </a:p>
          <a:p>
            <a:pPr marL="457200" indent="-457200" algn="l">
              <a:spcBef>
                <a:spcPts val="1600"/>
              </a:spcBef>
              <a:buSzPct val="80000"/>
              <a:buBlip>
                <a:blip r:embed="rId3"/>
              </a:buBlip>
              <a:defRPr sz="40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God weighs the nations as well as the hearts of each one of us - Prov 14:34; Acts 17:29-31; 2 Cor. 5:10; Rom 2:5-11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55">
                                            <p:txEl>
                                              <p:pRg st="1" end="1"/>
                                            </p:txEl>
                                          </p:spTgt>
                                        </p:tgtEl>
                                        <p:attrNameLst>
                                          <p:attrName>style.visibility</p:attrName>
                                        </p:attrNameLst>
                                      </p:cBhvr>
                                      <p:to>
                                        <p:strVal val="visible"/>
                                      </p:to>
                                    </p:set>
                                    <p:anim calcmode="lin" valueType="num">
                                      <p:cBhvr>
                                        <p:cTn id="7" dur="1500" fill="hold"/>
                                        <p:tgtEl>
                                          <p:spTgt spid="355">
                                            <p:txEl>
                                              <p:pRg st="1" end="1"/>
                                            </p:txEl>
                                          </p:spTgt>
                                        </p:tgtEl>
                                        <p:attrNameLst>
                                          <p:attrName>ppt_x</p:attrName>
                                        </p:attrNameLst>
                                      </p:cBhvr>
                                      <p:tavLst>
                                        <p:tav tm="0">
                                          <p:val>
                                            <p:strVal val="#ppt_x"/>
                                          </p:val>
                                        </p:tav>
                                        <p:tav tm="100000">
                                          <p:val>
                                            <p:strVal val="#ppt_x"/>
                                          </p:val>
                                        </p:tav>
                                      </p:tavLst>
                                    </p:anim>
                                    <p:anim calcmode="lin" valueType="num">
                                      <p:cBhvr>
                                        <p:cTn id="8" dur="1500" fill="hold"/>
                                        <p:tgtEl>
                                          <p:spTgt spid="35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1" fill="hold">
                                  <p:stCondLst>
                                    <p:cond delay="0"/>
                                  </p:stCondLst>
                                  <p:iterate type="el" backwards="0">
                                    <p:tmAbs val="0"/>
                                  </p:iterate>
                                  <p:childTnLst>
                                    <p:set>
                                      <p:cBhvr>
                                        <p:cTn id="12" fill="hold"/>
                                        <p:tgtEl>
                                          <p:spTgt spid="355">
                                            <p:txEl>
                                              <p:pRg st="2" end="2"/>
                                            </p:txEl>
                                          </p:spTgt>
                                        </p:tgtEl>
                                        <p:attrNameLst>
                                          <p:attrName>style.visibility</p:attrName>
                                        </p:attrNameLst>
                                      </p:cBhvr>
                                      <p:to>
                                        <p:strVal val="visible"/>
                                      </p:to>
                                    </p:set>
                                    <p:anim calcmode="lin" valueType="num">
                                      <p:cBhvr>
                                        <p:cTn id="13" dur="1500" fill="hold"/>
                                        <p:tgtEl>
                                          <p:spTgt spid="355">
                                            <p:txEl>
                                              <p:pRg st="2" end="2"/>
                                            </p:txEl>
                                          </p:spTgt>
                                        </p:tgtEl>
                                        <p:attrNameLst>
                                          <p:attrName>ppt_x</p:attrName>
                                        </p:attrNameLst>
                                      </p:cBhvr>
                                      <p:tavLst>
                                        <p:tav tm="0">
                                          <p:val>
                                            <p:strVal val="#ppt_x"/>
                                          </p:val>
                                        </p:tav>
                                        <p:tav tm="100000">
                                          <p:val>
                                            <p:strVal val="#ppt_x"/>
                                          </p:val>
                                        </p:tav>
                                      </p:tavLst>
                                    </p:anim>
                                    <p:anim calcmode="lin" valueType="num">
                                      <p:cBhvr>
                                        <p:cTn id="14" dur="1500" fill="hold"/>
                                        <p:tgtEl>
                                          <p:spTgt spid="355">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5"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7" name="Image" descr="Image"/>
          <p:cNvPicPr>
            <a:picLocks noChangeAspect="1"/>
          </p:cNvPicPr>
          <p:nvPr/>
        </p:nvPicPr>
        <p:blipFill>
          <a:blip r:embed="rId2">
            <a:extLst/>
          </a:blip>
          <a:srcRect l="490" t="0" r="490" b="0"/>
          <a:stretch>
            <a:fillRect/>
          </a:stretch>
        </p:blipFill>
        <p:spPr>
          <a:xfrm>
            <a:off x="-5048" y="-9438"/>
            <a:ext cx="13214257" cy="10008877"/>
          </a:xfrm>
          <a:prstGeom prst="rect">
            <a:avLst/>
          </a:prstGeom>
          <a:ln w="12700">
            <a:miter lim="400000"/>
          </a:ln>
        </p:spPr>
      </p:pic>
      <p:sp>
        <p:nvSpPr>
          <p:cNvPr id="358" name="Lessons For Us (Will We Learn?)"/>
          <p:cNvSpPr/>
          <p:nvPr/>
        </p:nvSpPr>
        <p:spPr>
          <a:xfrm>
            <a:off x="301989" y="1236389"/>
            <a:ext cx="12400822" cy="1042579"/>
          </a:xfrm>
          <a:prstGeom prst="roundRect">
            <a:avLst>
              <a:gd name="adj" fmla="val 18272"/>
            </a:avLst>
          </a:prstGeom>
          <a:gradFill>
            <a:gsLst>
              <a:gs pos="0">
                <a:schemeClr val="accent1"/>
              </a:gs>
              <a:gs pos="100000">
                <a:schemeClr val="accent1">
                  <a:hueOff val="-139642"/>
                  <a:satOff val="-16462"/>
                  <a:lumOff val="-20969"/>
                </a:scheme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6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Lessons For Us (Will We Learn?)</a:t>
            </a:r>
          </a:p>
        </p:txBody>
      </p:sp>
      <p:sp>
        <p:nvSpPr>
          <p:cNvPr id="359"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sp>
        <p:nvSpPr>
          <p:cNvPr id="360" name="Demonstrated Faith ...…"/>
          <p:cNvSpPr txBox="1"/>
          <p:nvPr/>
        </p:nvSpPr>
        <p:spPr>
          <a:xfrm>
            <a:off x="266418" y="5648291"/>
            <a:ext cx="12471964" cy="3835401"/>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a:spcBef>
                <a:spcPts val="1600"/>
              </a:spcBef>
              <a:buSzPct val="80000"/>
              <a:buBlip>
                <a:blip r:embed="rId3"/>
              </a:buBlip>
              <a:defRPr sz="40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lvl1pPr>
          </a:lstStyle>
          <a:p>
            <a:pPr/>
            <a:r>
              <a:t>One may have everything this world has to offer - but if we fail to honor God with all we have been blessed with, with our words, with our deeds, our bodies - we have nothing and will receive nothing but eternal loss! - Mat 16:24-27; Lk 12:15-21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2" name="Image" descr="Image"/>
          <p:cNvPicPr>
            <a:picLocks noChangeAspect="1"/>
          </p:cNvPicPr>
          <p:nvPr/>
        </p:nvPicPr>
        <p:blipFill>
          <a:blip r:embed="rId2">
            <a:extLst/>
          </a:blip>
          <a:srcRect l="490" t="0" r="490" b="0"/>
          <a:stretch>
            <a:fillRect/>
          </a:stretch>
        </p:blipFill>
        <p:spPr>
          <a:xfrm>
            <a:off x="-5048" y="-9438"/>
            <a:ext cx="13214257" cy="10008877"/>
          </a:xfrm>
          <a:prstGeom prst="rect">
            <a:avLst/>
          </a:prstGeom>
          <a:ln w="12700">
            <a:miter lim="400000"/>
          </a:ln>
        </p:spPr>
      </p:pic>
      <p:sp>
        <p:nvSpPr>
          <p:cNvPr id="363" name="Lessons For Us (Will We Learn?)"/>
          <p:cNvSpPr/>
          <p:nvPr/>
        </p:nvSpPr>
        <p:spPr>
          <a:xfrm>
            <a:off x="301989" y="1236389"/>
            <a:ext cx="12400822" cy="1042579"/>
          </a:xfrm>
          <a:prstGeom prst="roundRect">
            <a:avLst>
              <a:gd name="adj" fmla="val 18272"/>
            </a:avLst>
          </a:prstGeom>
          <a:gradFill>
            <a:gsLst>
              <a:gs pos="0">
                <a:schemeClr val="accent1"/>
              </a:gs>
              <a:gs pos="100000">
                <a:schemeClr val="accent1">
                  <a:hueOff val="-139642"/>
                  <a:satOff val="-16462"/>
                  <a:lumOff val="-20969"/>
                </a:scheme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6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Lessons For Us (Will We Learn?)</a:t>
            </a:r>
          </a:p>
        </p:txBody>
      </p:sp>
      <p:sp>
        <p:nvSpPr>
          <p:cNvPr id="364"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sp>
        <p:nvSpPr>
          <p:cNvPr id="365" name="Demonstrated Faith ...…"/>
          <p:cNvSpPr txBox="1"/>
          <p:nvPr/>
        </p:nvSpPr>
        <p:spPr>
          <a:xfrm>
            <a:off x="266418" y="5648291"/>
            <a:ext cx="12471964" cy="3733801"/>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600"/>
              </a:spcBef>
              <a:buSzPct val="80000"/>
              <a:buBlip>
                <a:blip r:embed="rId3"/>
              </a:buBlip>
              <a:defRPr sz="4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Let's not wait for "The Hand Writing On The Wall" to tell us it is too late, that judgment has been passed and the sentence is final.</a:t>
            </a:r>
          </a:p>
          <a:p>
            <a:pPr marL="457200" indent="-457200" algn="l">
              <a:spcBef>
                <a:spcPts val="1600"/>
              </a:spcBef>
              <a:buSzPct val="80000"/>
              <a:buBlip>
                <a:blip r:embed="rId3"/>
              </a:buBlip>
              <a:defRPr sz="4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Humble yourself before God and obey Him TODAY!! - Mark 16:16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65">
                                            <p:txEl>
                                              <p:pRg st="1" end="1"/>
                                            </p:txEl>
                                          </p:spTgt>
                                        </p:tgtEl>
                                        <p:attrNameLst>
                                          <p:attrName>style.visibility</p:attrName>
                                        </p:attrNameLst>
                                      </p:cBhvr>
                                      <p:to>
                                        <p:strVal val="visible"/>
                                      </p:to>
                                    </p:set>
                                    <p:anim calcmode="lin" valueType="num">
                                      <p:cBhvr>
                                        <p:cTn id="7" dur="1500" fill="hold"/>
                                        <p:tgtEl>
                                          <p:spTgt spid="365">
                                            <p:txEl>
                                              <p:pRg st="1" end="1"/>
                                            </p:txEl>
                                          </p:spTgt>
                                        </p:tgtEl>
                                        <p:attrNameLst>
                                          <p:attrName>ppt_x</p:attrName>
                                        </p:attrNameLst>
                                      </p:cBhvr>
                                      <p:tavLst>
                                        <p:tav tm="0">
                                          <p:val>
                                            <p:strVal val="#ppt_x"/>
                                          </p:val>
                                        </p:tav>
                                        <p:tav tm="100000">
                                          <p:val>
                                            <p:strVal val="#ppt_x"/>
                                          </p:val>
                                        </p:tav>
                                      </p:tavLst>
                                    </p:anim>
                                    <p:anim calcmode="lin" valueType="num">
                                      <p:cBhvr>
                                        <p:cTn id="8" dur="1500" fill="hold"/>
                                        <p:tgtEl>
                                          <p:spTgt spid="365">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5"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8" name="Image" descr="Image"/>
          <p:cNvPicPr>
            <a:picLocks noChangeAspect="1"/>
          </p:cNvPicPr>
          <p:nvPr>
            <p:ph type="pic" idx="13"/>
          </p:nvPr>
        </p:nvPicPr>
        <p:blipFill>
          <a:blip r:embed="rId2">
            <a:extLst/>
          </a:blip>
          <a:srcRect l="17654" t="6872" r="17654" b="6873"/>
          <a:stretch>
            <a:fillRect/>
          </a:stretch>
        </p:blipFill>
        <p:spPr>
          <a:xfrm>
            <a:off x="0" y="-1"/>
            <a:ext cx="13004800" cy="9753601"/>
          </a:xfrm>
          <a:prstGeom prst="rect">
            <a:avLst/>
          </a:prstGeom>
        </p:spPr>
      </p:pic>
      <p:sp>
        <p:nvSpPr>
          <p:cNvPr id="369" name="Charts by Don McClain…"/>
          <p:cNvSpPr txBox="1"/>
          <p:nvPr/>
        </p:nvSpPr>
        <p:spPr>
          <a:xfrm>
            <a:off x="488998" y="6421570"/>
            <a:ext cx="12026804" cy="27510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July 15, 2018 PM</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u="sng">
                <a:solidFill>
                  <a:srgbClr val="0000FF"/>
                </a:solidFill>
                <a:uFill>
                  <a:solidFill>
                    <a:srgbClr val="0000FF"/>
                  </a:solidFill>
                </a:uFill>
                <a:hlinkClick r:id="rId3"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solidFill>
                  <a:srgbClr val="0000FF"/>
                </a:solidFill>
                <a:uFill>
                  <a:solidFill>
                    <a:srgbClr val="0000FF"/>
                  </a:solidFill>
                </a:uFill>
                <a:hlinkClick r:id="rId4" invalidUrl="" action="" tgtFrame="" tooltip="" history="1" highlightClick="0" endSnd="0"/>
              </a:rPr>
              <a:t>http://w65stchurchofchrist.org/coc/sermons/</a:t>
            </a:r>
            <a:r>
              <a:t> </a:t>
            </a:r>
          </a:p>
        </p:txBody>
      </p:sp>
      <p:sp>
        <p:nvSpPr>
          <p:cNvPr id="370"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2 Corinthians 5:6–11 (NKJV)…"/>
          <p:cNvSpPr txBox="1"/>
          <p:nvPr/>
        </p:nvSpPr>
        <p:spPr>
          <a:xfrm>
            <a:off x="383816" y="303679"/>
            <a:ext cx="12237169" cy="891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sz="4700">
                <a:solidFill>
                  <a:srgbClr val="000000"/>
                </a:solidFill>
                <a:effectLst/>
                <a:latin typeface="Thames Nude Roman"/>
                <a:ea typeface="Thames Nude Roman"/>
                <a:cs typeface="Thames Nude Roman"/>
                <a:sym typeface="Thames Nude Roman"/>
              </a:defRPr>
            </a:pPr>
            <a:r>
              <a:t>2 Corinthians 5:6–11 (NKJV)</a:t>
            </a:r>
          </a:p>
          <a:p>
            <a:pPr defTabSz="457200">
              <a:defRPr sz="5700">
                <a:solidFill>
                  <a:srgbClr val="000000"/>
                </a:solidFill>
                <a:effectLst/>
                <a:latin typeface="Hoefler Text"/>
                <a:ea typeface="Hoefler Text"/>
                <a:cs typeface="Hoefler Text"/>
                <a:sym typeface="Hoefler Text"/>
              </a:defRPr>
            </a:pPr>
            <a:r>
              <a:rPr baseline="31999"/>
              <a:t>6</a:t>
            </a:r>
            <a:r>
              <a:t> So </a:t>
            </a:r>
            <a:r>
              <a:rPr i="1"/>
              <a:t>we are</a:t>
            </a:r>
            <a:r>
              <a:t> always confident, knowing that while we are at home in the body we are absent from the Lord. </a:t>
            </a:r>
            <a:r>
              <a:rPr baseline="31999"/>
              <a:t>7</a:t>
            </a:r>
            <a:r>
              <a:t> For we walk by faith, not by sight. </a:t>
            </a:r>
            <a:r>
              <a:rPr baseline="31999"/>
              <a:t>8</a:t>
            </a:r>
            <a:r>
              <a:t> We are confident, yes, well pleased rather to be absent from the body and to be present with the Lord. </a:t>
            </a:r>
            <a:r>
              <a:rPr baseline="31999"/>
              <a:t>9</a:t>
            </a:r>
            <a:r>
              <a:t> Therefore we make it our aim, whether present or absent, to be well pleasing to Him.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2 Corinthians 5:6–11 (NKJV)…"/>
          <p:cNvSpPr txBox="1"/>
          <p:nvPr/>
        </p:nvSpPr>
        <p:spPr>
          <a:xfrm>
            <a:off x="383816" y="303679"/>
            <a:ext cx="12237169" cy="914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sz="4700">
                <a:solidFill>
                  <a:srgbClr val="000000"/>
                </a:solidFill>
                <a:effectLst/>
                <a:latin typeface="Thames Nude Roman"/>
                <a:ea typeface="Thames Nude Roman"/>
                <a:cs typeface="Thames Nude Roman"/>
                <a:sym typeface="Thames Nude Roman"/>
              </a:defRPr>
            </a:pPr>
            <a:r>
              <a:t>2 Corinthians 5:6–11 (NKJV)</a:t>
            </a:r>
          </a:p>
          <a:p>
            <a:pPr defTabSz="457200">
              <a:defRPr sz="5800">
                <a:solidFill>
                  <a:srgbClr val="000000"/>
                </a:solidFill>
                <a:effectLst/>
                <a:latin typeface="Hoefler Text"/>
                <a:ea typeface="Hoefler Text"/>
                <a:cs typeface="Hoefler Text"/>
                <a:sym typeface="Hoefler Text"/>
              </a:defRPr>
            </a:pPr>
            <a:r>
              <a:rPr baseline="31999"/>
              <a:t>10</a:t>
            </a:r>
            <a:r>
              <a:t> For we must all appear before the judgment seat of Christ, that each one may receive the things </a:t>
            </a:r>
            <a:r>
              <a:rPr i="1"/>
              <a:t>done</a:t>
            </a:r>
            <a:r>
              <a:t> in the body, according to what he has done, whether good or bad. </a:t>
            </a:r>
            <a:r>
              <a:rPr baseline="31999"/>
              <a:t>11</a:t>
            </a:r>
            <a:r>
              <a:t> Knowing, therefore, the terror of the Lord, we persuade men; but we are well known to God, and I also trust are well known in your consciences.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Image" descr="Image"/>
          <p:cNvPicPr>
            <a:picLocks noChangeAspect="1"/>
          </p:cNvPicPr>
          <p:nvPr>
            <p:ph type="pic" idx="13"/>
          </p:nvPr>
        </p:nvPicPr>
        <p:blipFill>
          <a:blip r:embed="rId2">
            <a:extLst/>
          </a:blip>
          <a:srcRect l="12828" t="0" r="12828" b="0"/>
          <a:stretch>
            <a:fillRect/>
          </a:stretch>
        </p:blipFill>
        <p:spPr>
          <a:xfrm>
            <a:off x="0" y="0"/>
            <a:ext cx="13004800" cy="9753600"/>
          </a:xfrm>
          <a:prstGeom prst="rect">
            <a:avLst/>
          </a:prstGeom>
        </p:spPr>
      </p:pic>
      <p:sp>
        <p:nvSpPr>
          <p:cNvPr id="243" name="Dark Days For Judah …"/>
          <p:cNvSpPr txBox="1"/>
          <p:nvPr/>
        </p:nvSpPr>
        <p:spPr>
          <a:xfrm>
            <a:off x="113459" y="1328068"/>
            <a:ext cx="12777882"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Timeline</a:t>
            </a:r>
          </a:p>
        </p:txBody>
      </p:sp>
      <p:sp>
        <p:nvSpPr>
          <p:cNvPr id="244" name="In 605 B.C., Judah, as God had stated through Jeremiah, had found itself under Babylonian control.…"/>
          <p:cNvSpPr txBox="1"/>
          <p:nvPr/>
        </p:nvSpPr>
        <p:spPr>
          <a:xfrm>
            <a:off x="627585" y="2427324"/>
            <a:ext cx="12090136" cy="62738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0" indent="-783770" algn="l">
              <a:spcBef>
                <a:spcPts val="1200"/>
              </a:spcBef>
              <a:buSzPct val="80000"/>
              <a:buBlip>
                <a:blip r:embed="rId4"/>
              </a:buBlip>
              <a:defRPr sz="3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Nebuchadnezzar died in 562 b.c. after ruling 43 years.&amp; succeeded by his son, Evil-Merodach.... (Jeremiah 52:31; II Kings 25:27-30)</a:t>
            </a:r>
          </a:p>
          <a:p>
            <a:pPr lvl="2" marL="783770" indent="-783770" algn="l">
              <a:spcBef>
                <a:spcPts val="1200"/>
              </a:spcBef>
              <a:buSzPct val="80000"/>
              <a:buBlip>
                <a:blip r:embed="rId4"/>
              </a:buBlip>
              <a:defRPr sz="3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Evil-Merodach ruled for two years (562-560 b.c., 2 Kings 25:27-30; Jer. 52:31-34) &amp; was murdered in August 560 by Neriglissar, Nebuchadnezzar’s son-in-law and Evil-Merodach’s brother-in-law.</a:t>
            </a:r>
          </a:p>
          <a:p>
            <a:pPr lvl="2" marL="783770" indent="-783770" algn="l">
              <a:spcBef>
                <a:spcPts val="1200"/>
              </a:spcBef>
              <a:buSzPct val="80000"/>
              <a:buBlip>
                <a:blip r:embed="rId4"/>
              </a:buBlip>
              <a:defRPr sz="3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Neriglissar then ruled four years (560-556 b.c.). [He is the Nergal-Sharezer mentioned in Jer 39:3, 13]. At his death, succeeded by his young son Labashi-Marduk, who ruled two months (May and June 556)</a:t>
            </a:r>
          </a:p>
        </p:txBody>
      </p:sp>
      <p:sp>
        <p:nvSpPr>
          <p:cNvPr id="245"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4">
                                            <p:bg/>
                                          </p:spTgt>
                                        </p:tgtEl>
                                        <p:attrNameLst>
                                          <p:attrName>style.visibility</p:attrName>
                                        </p:attrNameLst>
                                      </p:cBhvr>
                                      <p:to>
                                        <p:strVal val="visible"/>
                                      </p:to>
                                    </p:set>
                                    <p:animEffect filter="wipe(left)" transition="in">
                                      <p:cBhvr>
                                        <p:cTn id="7" dur="1500"/>
                                        <p:tgtEl>
                                          <p:spTgt spid="24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44">
                                            <p:txEl>
                                              <p:pRg st="0" end="0"/>
                                            </p:txEl>
                                          </p:spTgt>
                                        </p:tgtEl>
                                        <p:attrNameLst>
                                          <p:attrName>style.visibility</p:attrName>
                                        </p:attrNameLst>
                                      </p:cBhvr>
                                      <p:to>
                                        <p:strVal val="visible"/>
                                      </p:to>
                                    </p:set>
                                    <p:animEffect filter="wipe(left)" transition="in">
                                      <p:cBhvr>
                                        <p:cTn id="10" dur="1500"/>
                                        <p:tgtEl>
                                          <p:spTgt spid="24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44">
                                            <p:txEl>
                                              <p:pRg st="1" end="1"/>
                                            </p:txEl>
                                          </p:spTgt>
                                        </p:tgtEl>
                                        <p:attrNameLst>
                                          <p:attrName>style.visibility</p:attrName>
                                        </p:attrNameLst>
                                      </p:cBhvr>
                                      <p:to>
                                        <p:strVal val="visible"/>
                                      </p:to>
                                    </p:set>
                                    <p:animEffect filter="wipe(left)" transition="in">
                                      <p:cBhvr>
                                        <p:cTn id="15" dur="1500"/>
                                        <p:tgtEl>
                                          <p:spTgt spid="24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44">
                                            <p:txEl>
                                              <p:pRg st="2" end="2"/>
                                            </p:txEl>
                                          </p:spTgt>
                                        </p:tgtEl>
                                        <p:attrNameLst>
                                          <p:attrName>style.visibility</p:attrName>
                                        </p:attrNameLst>
                                      </p:cBhvr>
                                      <p:to>
                                        <p:strVal val="visible"/>
                                      </p:to>
                                    </p:set>
                                    <p:animEffect filter="wipe(left)" transition="in">
                                      <p:cBhvr>
                                        <p:cTn id="20" dur="1500"/>
                                        <p:tgtEl>
                                          <p:spTgt spid="24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4"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7" name="Image" descr="Image"/>
          <p:cNvPicPr>
            <a:picLocks noChangeAspect="1"/>
          </p:cNvPicPr>
          <p:nvPr>
            <p:ph type="pic" idx="13"/>
          </p:nvPr>
        </p:nvPicPr>
        <p:blipFill>
          <a:blip r:embed="rId2">
            <a:extLst/>
          </a:blip>
          <a:srcRect l="12828" t="0" r="12828" b="0"/>
          <a:stretch>
            <a:fillRect/>
          </a:stretch>
        </p:blipFill>
        <p:spPr>
          <a:xfrm>
            <a:off x="0" y="0"/>
            <a:ext cx="13004800" cy="9753600"/>
          </a:xfrm>
          <a:prstGeom prst="rect">
            <a:avLst/>
          </a:prstGeom>
        </p:spPr>
      </p:pic>
      <p:sp>
        <p:nvSpPr>
          <p:cNvPr id="248" name="Dark Days For Judah …"/>
          <p:cNvSpPr txBox="1"/>
          <p:nvPr/>
        </p:nvSpPr>
        <p:spPr>
          <a:xfrm>
            <a:off x="113459" y="1328068"/>
            <a:ext cx="12777882"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Timeline</a:t>
            </a:r>
          </a:p>
        </p:txBody>
      </p:sp>
      <p:sp>
        <p:nvSpPr>
          <p:cNvPr id="249" name="In 605 B.C., Judah, as God had stated through Jeremiah, had found itself under Babylonian control.…"/>
          <p:cNvSpPr txBox="1"/>
          <p:nvPr/>
        </p:nvSpPr>
        <p:spPr>
          <a:xfrm>
            <a:off x="627585" y="2427324"/>
            <a:ext cx="10102322" cy="60960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0" indent="-783770" algn="l">
              <a:spcBef>
                <a:spcPts val="1200"/>
              </a:spcBef>
              <a:buSzPct val="80000"/>
              <a:buBlip>
                <a:blip r:embed="rId4"/>
              </a:buBlip>
              <a:defRPr sz="47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Labashi-Marduk,  was assassinated and succeeded by Nabonidus, who reigned 17 years (556-539 b.c.). </a:t>
            </a:r>
          </a:p>
          <a:p>
            <a:pPr lvl="2" marL="783770" indent="-783770" algn="l">
              <a:spcBef>
                <a:spcPts val="1200"/>
              </a:spcBef>
              <a:buSzPct val="80000"/>
              <a:buBlip>
                <a:blip r:embed="rId4"/>
              </a:buBlip>
              <a:defRPr sz="47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553 B.C. Nabonidus went to the oasis of Tayma &amp; devoted himself to the worship of the moon god, Sin. </a:t>
            </a:r>
          </a:p>
          <a:p>
            <a:pPr lvl="2" marL="783770" indent="-783770" algn="l">
              <a:spcBef>
                <a:spcPts val="1200"/>
              </a:spcBef>
              <a:buSzPct val="80000"/>
              <a:buBlip>
                <a:blip r:embed="rId4"/>
              </a:buBlip>
              <a:defRPr sz="47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He appointed his son, Belshazzar, as ruler of Babylon in his place.</a:t>
            </a:r>
          </a:p>
        </p:txBody>
      </p:sp>
      <p:sp>
        <p:nvSpPr>
          <p:cNvPr id="250"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9">
                                            <p:bg/>
                                          </p:spTgt>
                                        </p:tgtEl>
                                        <p:attrNameLst>
                                          <p:attrName>style.visibility</p:attrName>
                                        </p:attrNameLst>
                                      </p:cBhvr>
                                      <p:to>
                                        <p:strVal val="visible"/>
                                      </p:to>
                                    </p:set>
                                    <p:animEffect filter="wipe(left)" transition="in">
                                      <p:cBhvr>
                                        <p:cTn id="7" dur="1500"/>
                                        <p:tgtEl>
                                          <p:spTgt spid="24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49">
                                            <p:txEl>
                                              <p:pRg st="0" end="0"/>
                                            </p:txEl>
                                          </p:spTgt>
                                        </p:tgtEl>
                                        <p:attrNameLst>
                                          <p:attrName>style.visibility</p:attrName>
                                        </p:attrNameLst>
                                      </p:cBhvr>
                                      <p:to>
                                        <p:strVal val="visible"/>
                                      </p:to>
                                    </p:set>
                                    <p:animEffect filter="wipe(left)" transition="in">
                                      <p:cBhvr>
                                        <p:cTn id="10" dur="1500"/>
                                        <p:tgtEl>
                                          <p:spTgt spid="24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49">
                                            <p:txEl>
                                              <p:pRg st="1" end="1"/>
                                            </p:txEl>
                                          </p:spTgt>
                                        </p:tgtEl>
                                        <p:attrNameLst>
                                          <p:attrName>style.visibility</p:attrName>
                                        </p:attrNameLst>
                                      </p:cBhvr>
                                      <p:to>
                                        <p:strVal val="visible"/>
                                      </p:to>
                                    </p:set>
                                    <p:animEffect filter="wipe(left)" transition="in">
                                      <p:cBhvr>
                                        <p:cTn id="15" dur="1500"/>
                                        <p:tgtEl>
                                          <p:spTgt spid="24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49">
                                            <p:txEl>
                                              <p:pRg st="2" end="2"/>
                                            </p:txEl>
                                          </p:spTgt>
                                        </p:tgtEl>
                                        <p:attrNameLst>
                                          <p:attrName>style.visibility</p:attrName>
                                        </p:attrNameLst>
                                      </p:cBhvr>
                                      <p:to>
                                        <p:strVal val="visible"/>
                                      </p:to>
                                    </p:set>
                                    <p:animEffect filter="wipe(left)" transition="in">
                                      <p:cBhvr>
                                        <p:cTn id="20" dur="1500"/>
                                        <p:tgtEl>
                                          <p:spTgt spid="24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9"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2"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2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4" name="File-Nabonidus_cylinder_sippar_bm1.tiff" descr="File-Nabonidus_cylinder_sippar_bm1.tiff"/>
          <p:cNvPicPr>
            <a:picLocks noChangeAspect="0"/>
          </p:cNvPicPr>
          <p:nvPr/>
        </p:nvPicPr>
        <p:blipFill>
          <a:blip r:embed="rId3">
            <a:extLst/>
          </a:blip>
          <a:stretch>
            <a:fillRect/>
          </a:stretch>
        </p:blipFill>
        <p:spPr>
          <a:xfrm rot="5400000">
            <a:off x="-1162958" y="3258458"/>
            <a:ext cx="6819901" cy="4460546"/>
          </a:xfrm>
          <a:prstGeom prst="rect">
            <a:avLst/>
          </a:prstGeom>
        </p:spPr>
      </p:pic>
      <p:sp>
        <p:nvSpPr>
          <p:cNvPr id="255" name="The Nabonidus Cylinder"/>
          <p:cNvSpPr/>
          <p:nvPr/>
        </p:nvSpPr>
        <p:spPr>
          <a:xfrm>
            <a:off x="0" y="8724900"/>
            <a:ext cx="4787900" cy="508000"/>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457200">
              <a:spcBef>
                <a:spcPts val="600"/>
              </a:spcBef>
              <a:defRPr b="1" sz="2800">
                <a:solidFill>
                  <a:srgbClr val="FFFFFF"/>
                </a:solidFill>
                <a:effectLst/>
                <a:latin typeface="Helvetica"/>
                <a:ea typeface="Helvetica"/>
                <a:cs typeface="Helvetica"/>
                <a:sym typeface="Helvetica"/>
              </a:defRPr>
            </a:pPr>
            <a:r>
              <a:rPr b="0"/>
              <a:t>The </a:t>
            </a:r>
            <a:r>
              <a:t>Nabonidus Cylinder</a:t>
            </a:r>
          </a:p>
        </p:txBody>
      </p:sp>
      <p:sp>
        <p:nvSpPr>
          <p:cNvPr id="256" name="For years, historians knew nothing about Belshazzar, so many Biblical critics pointed to Daniel 5 as evidence against the accuracy Bible.…"/>
          <p:cNvSpPr/>
          <p:nvPr/>
        </p:nvSpPr>
        <p:spPr>
          <a:xfrm>
            <a:off x="4755108" y="1917700"/>
            <a:ext cx="7835901" cy="7277100"/>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marL="711200" indent="-711200" algn="l" defTabSz="1295400">
              <a:spcBef>
                <a:spcPts val="2700"/>
              </a:spcBef>
              <a:buClr>
                <a:srgbClr val="FFD479"/>
              </a:buClr>
              <a:buSzPct val="125000"/>
              <a:buFont typeface="Zapf Dingbats"/>
              <a:buChar char="✦"/>
              <a:defRPr sz="3900">
                <a:solidFill>
                  <a:srgbClr val="FFFFFF"/>
                </a:solidFill>
                <a:effectLst>
                  <a:outerShdw sx="100000" sy="100000" kx="0" ky="0" algn="b" rotWithShape="0" blurRad="152400" dist="76200" dir="2700000">
                    <a:srgbClr val="000000"/>
                  </a:outerShdw>
                </a:effectLst>
                <a:uFill>
                  <a:solidFill>
                    <a:srgbClr val="FFFFFF"/>
                  </a:solidFill>
                </a:uFill>
                <a:latin typeface="Georgia"/>
                <a:ea typeface="Georgia"/>
                <a:cs typeface="Georgia"/>
                <a:sym typeface="Georgia"/>
              </a:defRPr>
            </a:pPr>
            <a:r>
              <a:t>For years, historians knew nothing about Belshazzar, so many Biblical critics pointed to Daniel 5 as evidence against the accuracy Bible.</a:t>
            </a:r>
          </a:p>
          <a:p>
            <a:pPr marL="711200" indent="-711200" algn="l" defTabSz="1295400">
              <a:spcBef>
                <a:spcPts val="2700"/>
              </a:spcBef>
              <a:buClr>
                <a:srgbClr val="FFD479"/>
              </a:buClr>
              <a:buSzPct val="125000"/>
              <a:buFont typeface="Zapf Dingbats"/>
              <a:buChar char="✦"/>
              <a:defRPr sz="3900">
                <a:solidFill>
                  <a:srgbClr val="FFFFFF"/>
                </a:solidFill>
                <a:effectLst>
                  <a:outerShdw sx="100000" sy="100000" kx="0" ky="0" algn="b" rotWithShape="0" blurRad="152400" dist="76200" dir="2700000">
                    <a:srgbClr val="000000"/>
                  </a:outerShdw>
                </a:effectLst>
                <a:uFill>
                  <a:solidFill>
                    <a:srgbClr val="FFFFFF"/>
                  </a:solidFill>
                </a:uFill>
                <a:latin typeface="Georgia"/>
                <a:ea typeface="Georgia"/>
                <a:cs typeface="Georgia"/>
                <a:sym typeface="Georgia"/>
              </a:defRPr>
            </a:pPr>
            <a:r>
              <a:t>In 1853 inscriptions in stone were unearthed by archaeologists which reveal that Nabonidus, much of the time, was in retirement outside of Babylon, and that Belshazzar, his son, was co-regent. </a:t>
            </a:r>
          </a:p>
        </p:txBody>
      </p:sp>
      <p:sp>
        <p:nvSpPr>
          <p:cNvPr id="257"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6">
                                            <p:txEl>
                                              <p:pRg st="1" end="1"/>
                                            </p:txEl>
                                          </p:spTgt>
                                        </p:tgtEl>
                                        <p:attrNameLst>
                                          <p:attrName>style.visibility</p:attrName>
                                        </p:attrNameLst>
                                      </p:cBhvr>
                                      <p:to>
                                        <p:strVal val="visible"/>
                                      </p:to>
                                    </p:set>
                                    <p:animEffect filter="wipe(left)" transition="in">
                                      <p:cBhvr>
                                        <p:cTn id="7" dur="1500"/>
                                        <p:tgtEl>
                                          <p:spTgt spid="25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6"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260"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2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2" name="File-Nabonidus_cylinder_sippar_bm1.tiff" descr="File-Nabonidus_cylinder_sippar_bm1.tiff"/>
          <p:cNvPicPr>
            <a:picLocks noChangeAspect="0"/>
          </p:cNvPicPr>
          <p:nvPr/>
        </p:nvPicPr>
        <p:blipFill>
          <a:blip r:embed="rId3">
            <a:extLst/>
          </a:blip>
          <a:stretch>
            <a:fillRect/>
          </a:stretch>
        </p:blipFill>
        <p:spPr>
          <a:xfrm rot="5400000">
            <a:off x="-1162958" y="3258458"/>
            <a:ext cx="6819901" cy="4460546"/>
          </a:xfrm>
          <a:prstGeom prst="rect">
            <a:avLst/>
          </a:prstGeom>
        </p:spPr>
      </p:pic>
      <p:sp>
        <p:nvSpPr>
          <p:cNvPr id="263" name="&quot;And as for Belshazzar my firstborn son, my own child, let the fear of your great divinity be in his heart, and may he commit no sin; may he enjoy happiness in life&quot;.…"/>
          <p:cNvSpPr/>
          <p:nvPr/>
        </p:nvSpPr>
        <p:spPr>
          <a:xfrm>
            <a:off x="4368164" y="2254249"/>
            <a:ext cx="8377683" cy="6159501"/>
          </a:xfrm>
          <a:prstGeom prst="rect">
            <a:avLst/>
          </a:prstGeom>
          <a:solidFill>
            <a:srgbClr val="FFFFFF"/>
          </a:solidFill>
          <a:ln w="25400">
            <a:solidFill>
              <a:srgbClr val="000000"/>
            </a:solidFill>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spcBef>
                <a:spcPts val="2100"/>
              </a:spcBef>
              <a:buClr>
                <a:srgbClr val="000000"/>
              </a:buClr>
              <a:defRPr sz="3400">
                <a:solidFill>
                  <a:srgbClr val="000000"/>
                </a:solidFill>
                <a:effectLst>
                  <a:outerShdw sx="100000" sy="100000" kx="0" ky="0" algn="b" rotWithShape="0" blurRad="152400" dist="76200" dir="2700000">
                    <a:srgbClr val="000000"/>
                  </a:outerShdw>
                </a:effectLst>
                <a:uFill>
                  <a:solidFill>
                    <a:srgbClr val="FFFFFF"/>
                  </a:solidFill>
                </a:uFill>
                <a:latin typeface="Georgia"/>
                <a:ea typeface="Georgia"/>
                <a:cs typeface="Georgia"/>
                <a:sym typeface="Georgia"/>
              </a:defRPr>
            </a:pPr>
            <a:r>
              <a:t>"And as for Belshazzar my firstborn son, my own child, let the fear of your great divinity be in his heart, and may he commit no sin; may he enjoy happiness in life". </a:t>
            </a:r>
          </a:p>
          <a:p>
            <a:pPr defTabSz="1295400">
              <a:spcBef>
                <a:spcPts val="2100"/>
              </a:spcBef>
              <a:buClr>
                <a:srgbClr val="000000"/>
              </a:buClr>
              <a:defRPr sz="3400">
                <a:solidFill>
                  <a:srgbClr val="000000"/>
                </a:solidFill>
                <a:effectLst>
                  <a:outerShdw sx="100000" sy="100000" kx="0" ky="0" algn="b" rotWithShape="0" blurRad="152400" dist="76200" dir="2700000">
                    <a:srgbClr val="000000"/>
                  </a:outerShdw>
                </a:effectLst>
                <a:uFill>
                  <a:solidFill>
                    <a:srgbClr val="FFFFFF"/>
                  </a:solidFill>
                </a:uFill>
                <a:latin typeface="Georgia"/>
                <a:ea typeface="Georgia"/>
                <a:cs typeface="Georgia"/>
                <a:sym typeface="Georgia"/>
              </a:defRPr>
            </a:pPr>
            <a:r>
              <a:t>"[Nabonidus] entrusted the army to his oldest son, his first born, the troops in the country he ordered under his command. He let everything go, entrusted the kingship to him, and, himself, he started out for a long journey. The military forces of Akkad marching with him, he turned to Temâ deep in the west"  </a:t>
            </a:r>
            <a:r>
              <a:rPr i="1" sz="2500"/>
              <a:t>(Col. II, lines 18 - 29. 18).</a:t>
            </a:r>
          </a:p>
        </p:txBody>
      </p:sp>
      <p:sp>
        <p:nvSpPr>
          <p:cNvPr id="264" name="The Nabonidus Cylinder"/>
          <p:cNvSpPr/>
          <p:nvPr/>
        </p:nvSpPr>
        <p:spPr>
          <a:xfrm>
            <a:off x="0" y="8724900"/>
            <a:ext cx="4787900" cy="508000"/>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457200">
              <a:spcBef>
                <a:spcPts val="600"/>
              </a:spcBef>
              <a:defRPr b="1" sz="2800">
                <a:solidFill>
                  <a:srgbClr val="FFFFFF"/>
                </a:solidFill>
                <a:effectLst/>
                <a:latin typeface="Helvetica"/>
                <a:ea typeface="Helvetica"/>
                <a:cs typeface="Helvetica"/>
                <a:sym typeface="Helvetica"/>
              </a:defRPr>
            </a:pPr>
            <a:r>
              <a:rPr b="0"/>
              <a:t>The </a:t>
            </a:r>
            <a:r>
              <a:t>Nabonidus Cylinder</a:t>
            </a:r>
          </a:p>
        </p:txBody>
      </p:sp>
      <p:sp>
        <p:nvSpPr>
          <p:cNvPr id="265" name="http://en.wikipedia.org/wiki/Belshazzar"/>
          <p:cNvSpPr/>
          <p:nvPr/>
        </p:nvSpPr>
        <p:spPr>
          <a:xfrm>
            <a:off x="5482046" y="8915400"/>
            <a:ext cx="6485708" cy="482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295400">
              <a:buClr>
                <a:srgbClr val="000000"/>
              </a:buClr>
              <a:defRPr sz="2800">
                <a:solidFill>
                  <a:srgbClr val="FFFFFF"/>
                </a:solidFill>
                <a:effectLst>
                  <a:outerShdw sx="100000" sy="100000" kx="0" ky="0" algn="b" rotWithShape="0" blurRad="152400" dist="76200" dir="2700000">
                    <a:srgbClr val="000000"/>
                  </a:outerShdw>
                </a:effectLst>
                <a:uFill>
                  <a:solidFill>
                    <a:srgbClr val="FFFFFF"/>
                  </a:solidFill>
                </a:uFill>
                <a:latin typeface="Georgia"/>
                <a:ea typeface="Georgia"/>
                <a:cs typeface="Georgia"/>
                <a:sym typeface="Georgia"/>
              </a:defRPr>
            </a:lvl1pPr>
          </a:lstStyle>
          <a:p>
            <a:pPr/>
            <a:r>
              <a:t>http://en.wikipedia.org/wiki/Belshazzar</a:t>
            </a:r>
          </a:p>
        </p:txBody>
      </p:sp>
      <p:sp>
        <p:nvSpPr>
          <p:cNvPr id="266"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269"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2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1" name="Nabonidus returned 540 B.C. to defend against the  Persians.  In 539 B.C. Belshazzar was positioned in the city of Babylon to hold the capital, while Nabonidus, marched his troops north to meet Cyrus.…"/>
          <p:cNvSpPr/>
          <p:nvPr/>
        </p:nvSpPr>
        <p:spPr>
          <a:xfrm>
            <a:off x="5499100" y="1718821"/>
            <a:ext cx="7239000" cy="75311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marL="609600" indent="-609600" algn="l" defTabSz="1295400">
              <a:spcBef>
                <a:spcPts val="1400"/>
              </a:spcBef>
              <a:buSzPct val="125000"/>
              <a:buFont typeface="Zapf Dingbats"/>
              <a:buChar char="✦"/>
              <a:defRPr>
                <a:solidFill>
                  <a:srgbClr val="FFFFFF"/>
                </a:solidFill>
                <a:effectLst>
                  <a:outerShdw sx="100000" sy="100000" kx="0" ky="0" algn="b" rotWithShape="0" blurRad="152400" dist="76200" dir="2700000">
                    <a:srgbClr val="000000"/>
                  </a:outerShdw>
                </a:effectLst>
                <a:uFill>
                  <a:solidFill>
                    <a:srgbClr val="FFFFFF"/>
                  </a:solidFill>
                </a:uFill>
                <a:latin typeface="Georgia"/>
                <a:ea typeface="Georgia"/>
                <a:cs typeface="Georgia"/>
                <a:sym typeface="Georgia"/>
              </a:defRPr>
            </a:pPr>
            <a:r>
              <a:t>Nabonidus returned 540 B.C. to defend against the 	Persians.  In 539 B.C. Belshazzar was positioned in the city of Babylon to hold the capital, while Nabonidus, marched his troops north to meet Cyrus.</a:t>
            </a:r>
          </a:p>
          <a:p>
            <a:pPr marL="609600" indent="-609600" algn="l" defTabSz="1295400">
              <a:spcBef>
                <a:spcPts val="1400"/>
              </a:spcBef>
              <a:buSzPct val="125000"/>
              <a:buFont typeface="Zapf Dingbats"/>
              <a:buChar char="✦"/>
              <a:defRPr>
                <a:solidFill>
                  <a:srgbClr val="FFFFFF"/>
                </a:solidFill>
                <a:effectLst>
                  <a:outerShdw sx="100000" sy="100000" kx="0" ky="0" algn="b" rotWithShape="0" blurRad="152400" dist="76200" dir="2700000">
                    <a:srgbClr val="000000"/>
                  </a:outerShdw>
                </a:effectLst>
                <a:uFill>
                  <a:solidFill>
                    <a:srgbClr val="FFFFFF"/>
                  </a:solidFill>
                </a:uFill>
                <a:latin typeface="Georgia"/>
                <a:ea typeface="Georgia"/>
                <a:cs typeface="Georgia"/>
                <a:sym typeface="Georgia"/>
              </a:defRPr>
            </a:pPr>
            <a:r>
              <a:t>October 10, 539 B.C. Nabonidus surrendered to Cyrus &amp; exiled. </a:t>
            </a:r>
          </a:p>
          <a:p>
            <a:pPr marL="609600" indent="-609600" algn="l" defTabSz="1295400">
              <a:spcBef>
                <a:spcPts val="1400"/>
              </a:spcBef>
              <a:buSzPct val="125000"/>
              <a:buFont typeface="Zapf Dingbats"/>
              <a:buChar char="✦"/>
              <a:defRPr>
                <a:solidFill>
                  <a:srgbClr val="FFFFFF"/>
                </a:solidFill>
                <a:effectLst>
                  <a:outerShdw sx="100000" sy="100000" kx="0" ky="0" algn="b" rotWithShape="0" blurRad="152400" dist="76200" dir="2700000">
                    <a:srgbClr val="000000"/>
                  </a:outerShdw>
                </a:effectLst>
                <a:uFill>
                  <a:solidFill>
                    <a:srgbClr val="FFFFFF"/>
                  </a:solidFill>
                </a:uFill>
                <a:latin typeface="Georgia"/>
                <a:ea typeface="Georgia"/>
                <a:cs typeface="Georgia"/>
                <a:sym typeface="Georgia"/>
              </a:defRPr>
            </a:pPr>
            <a:r>
              <a:t>Two days later, October 12, 539 B.C., the Persian armies overthrew the city of Babylon.</a:t>
            </a:r>
          </a:p>
        </p:txBody>
      </p:sp>
      <p:pic>
        <p:nvPicPr>
          <p:cNvPr id="272" name="The+Handwriting+On+the+Wall.tiff" descr="The+Handwriting+On+the+Wall.tiff"/>
          <p:cNvPicPr>
            <a:picLocks noChangeAspect="0"/>
          </p:cNvPicPr>
          <p:nvPr/>
        </p:nvPicPr>
        <p:blipFill>
          <a:blip r:embed="rId3">
            <a:extLst/>
          </a:blip>
          <a:stretch>
            <a:fillRect/>
          </a:stretch>
        </p:blipFill>
        <p:spPr>
          <a:xfrm>
            <a:off x="203200" y="2032000"/>
            <a:ext cx="5057775" cy="7454900"/>
          </a:xfrm>
          <a:prstGeom prst="rect">
            <a:avLst/>
          </a:prstGeom>
        </p:spPr>
      </p:pic>
      <p:sp>
        <p:nvSpPr>
          <p:cNvPr id="273"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1">
                                            <p:txEl>
                                              <p:pRg st="1" end="1"/>
                                            </p:txEl>
                                          </p:spTgt>
                                        </p:tgtEl>
                                        <p:attrNameLst>
                                          <p:attrName>style.visibility</p:attrName>
                                        </p:attrNameLst>
                                      </p:cBhvr>
                                      <p:to>
                                        <p:strVal val="visible"/>
                                      </p:to>
                                    </p:set>
                                    <p:animEffect filter="wipe(left)" transition="in">
                                      <p:cBhvr>
                                        <p:cTn id="7" dur="1500"/>
                                        <p:tgtEl>
                                          <p:spTgt spid="2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71">
                                            <p:txEl>
                                              <p:pRg st="2" end="2"/>
                                            </p:txEl>
                                          </p:spTgt>
                                        </p:tgtEl>
                                        <p:attrNameLst>
                                          <p:attrName>style.visibility</p:attrName>
                                        </p:attrNameLst>
                                      </p:cBhvr>
                                      <p:to>
                                        <p:strVal val="visible"/>
                                      </p:to>
                                    </p:set>
                                    <p:animEffect filter="wipe(left)" transition="in">
                                      <p:cBhvr>
                                        <p:cTn id="12" dur="1500"/>
                                        <p:tgtEl>
                                          <p:spTgt spid="27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1"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The+Handwriting+On+the+Wall.tiff" descr="The+Handwriting+On+the+Wall.tiff"/>
          <p:cNvPicPr>
            <a:picLocks noChangeAspect="0"/>
          </p:cNvPicPr>
          <p:nvPr/>
        </p:nvPicPr>
        <p:blipFill>
          <a:blip r:embed="rId2">
            <a:extLst/>
          </a:blip>
          <a:stretch>
            <a:fillRect/>
          </a:stretch>
        </p:blipFill>
        <p:spPr>
          <a:xfrm>
            <a:off x="320673" y="2524222"/>
            <a:ext cx="4853393" cy="7157615"/>
          </a:xfrm>
          <a:prstGeom prst="rect">
            <a:avLst/>
          </a:prstGeom>
        </p:spPr>
      </p:pic>
      <p:sp>
        <p:nvSpPr>
          <p:cNvPr id="276" name="Demonstrated Faith ...…"/>
          <p:cNvSpPr txBox="1"/>
          <p:nvPr/>
        </p:nvSpPr>
        <p:spPr>
          <a:xfrm>
            <a:off x="5119048" y="2715886"/>
            <a:ext cx="7718274" cy="647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800"/>
              </a:spcBef>
              <a:buSzPct val="80000"/>
              <a:buBlip>
                <a:blip r:embed="rId3"/>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Belshazzar throws a feast for 1,000 of his nobles - (1)</a:t>
            </a:r>
          </a:p>
          <a:p>
            <a:pPr lvl="1" marL="932329" indent="-525929" algn="l">
              <a:spcBef>
                <a:spcPts val="18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Babylon was at that moment being besieged by Cyrus’ army</a:t>
            </a:r>
          </a:p>
          <a:p>
            <a:pPr lvl="1" marL="932329" indent="-525929" algn="l">
              <a:spcBef>
                <a:spcPts val="18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Belshazzar’s name means “Bel (i.e., Marduk) has protected the king.” - This feast was in honor of his god’s in a time of war.</a:t>
            </a:r>
          </a:p>
          <a:p>
            <a:pPr lvl="1" marL="932329" indent="-525929" algn="l">
              <a:spcBef>
                <a:spcPts val="18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Belshazzar felt safe within the massive walls (85’ x 350’) with supplies to last 20 years.</a:t>
            </a:r>
          </a:p>
        </p:txBody>
      </p:sp>
      <p:sp>
        <p:nvSpPr>
          <p:cNvPr id="277" name="The Revelry of the King - (5:1–4)"/>
          <p:cNvSpPr/>
          <p:nvPr/>
        </p:nvSpPr>
        <p:spPr>
          <a:xfrm>
            <a:off x="301989" y="1236389"/>
            <a:ext cx="12400822" cy="1042579"/>
          </a:xfrm>
          <a:prstGeom prst="roundRect">
            <a:avLst>
              <a:gd name="adj" fmla="val 18272"/>
            </a:avLst>
          </a:prstGeom>
          <a:blipFill>
            <a:blip r:embed="rId5"/>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Revelry of the King - (5:1–4)</a:t>
            </a:r>
          </a:p>
        </p:txBody>
      </p:sp>
      <p:sp>
        <p:nvSpPr>
          <p:cNvPr id="278"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pic>
        <p:nvPicPr>
          <p:cNvPr id="279" name="Belshazzar the king made a great feast for a thousand of his lords, and drank wine in the presence of the thousand." descr="Belshazzar the king made a great feast for a thousand of his lords, and drank wine in the presence of the thousand."/>
          <p:cNvPicPr>
            <a:picLocks noChangeAspect="0"/>
          </p:cNvPicPr>
          <p:nvPr/>
        </p:nvPicPr>
        <p:blipFill>
          <a:blip r:embed="rId6">
            <a:extLst/>
          </a:blip>
          <a:stretch>
            <a:fillRect/>
          </a:stretch>
        </p:blipFill>
        <p:spPr>
          <a:xfrm>
            <a:off x="357717" y="2397543"/>
            <a:ext cx="4779305" cy="26416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6">
                                            <p:txEl>
                                              <p:pRg st="1" end="1"/>
                                            </p:txEl>
                                          </p:spTgt>
                                        </p:tgtEl>
                                        <p:attrNameLst>
                                          <p:attrName>style.visibility</p:attrName>
                                        </p:attrNameLst>
                                      </p:cBhvr>
                                      <p:to>
                                        <p:strVal val="visible"/>
                                      </p:to>
                                    </p:set>
                                    <p:animEffect filter="wipe(left)" transition="in">
                                      <p:cBhvr>
                                        <p:cTn id="7" dur="1500"/>
                                        <p:tgtEl>
                                          <p:spTgt spid="27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76">
                                            <p:txEl>
                                              <p:pRg st="2" end="2"/>
                                            </p:txEl>
                                          </p:spTgt>
                                        </p:tgtEl>
                                        <p:attrNameLst>
                                          <p:attrName>style.visibility</p:attrName>
                                        </p:attrNameLst>
                                      </p:cBhvr>
                                      <p:to>
                                        <p:strVal val="visible"/>
                                      </p:to>
                                    </p:set>
                                    <p:animEffect filter="wipe(left)" transition="in">
                                      <p:cBhvr>
                                        <p:cTn id="12" dur="1500"/>
                                        <p:tgtEl>
                                          <p:spTgt spid="27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76">
                                            <p:txEl>
                                              <p:pRg st="3" end="3"/>
                                            </p:txEl>
                                          </p:spTgt>
                                        </p:tgtEl>
                                        <p:attrNameLst>
                                          <p:attrName>style.visibility</p:attrName>
                                        </p:attrNameLst>
                                      </p:cBhvr>
                                      <p:to>
                                        <p:strVal val="visible"/>
                                      </p:to>
                                    </p:set>
                                    <p:animEffect filter="wipe(left)" transition="in">
                                      <p:cBhvr>
                                        <p:cTn id="17" dur="1500"/>
                                        <p:tgtEl>
                                          <p:spTgt spid="27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6"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Demonstrated Faith ...…"/>
          <p:cNvSpPr txBox="1"/>
          <p:nvPr/>
        </p:nvSpPr>
        <p:spPr>
          <a:xfrm>
            <a:off x="5119048" y="2715886"/>
            <a:ext cx="7718274" cy="640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800"/>
              </a:spcBef>
              <a:buSzPct val="80000"/>
              <a:buBlip>
                <a:blip r:embed="rId2"/>
              </a:buBlip>
              <a:defRPr b="1" sz="41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Things Of The Temple Desecrated - (2,3)</a:t>
            </a:r>
          </a:p>
          <a:p>
            <a:pPr lvl="1" marL="932329" indent="-525929" algn="l">
              <a:spcBef>
                <a:spcPts val="1800"/>
              </a:spcBef>
              <a:buSzPct val="80000"/>
              <a:buBlip>
                <a:blip r:embed="rId3"/>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Belshazzar orders vessels taken from the temple in Jerusalem, (2 Chr 36:10), be brought that they may drink wine from them in honor his god - (2)</a:t>
            </a:r>
          </a:p>
          <a:p>
            <a:pPr lvl="1" marL="932329" indent="-525929" algn="l">
              <a:spcBef>
                <a:spcPts val="1800"/>
              </a:spcBef>
              <a:buSzPct val="80000"/>
              <a:buBlip>
                <a:blip r:embed="rId3"/>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Nabonidus (Belshazzar's father) was probably Nebuchadnezzar's son-in-law, making him Belshazzar’s "grand-father"</a:t>
            </a:r>
          </a:p>
        </p:txBody>
      </p:sp>
      <p:sp>
        <p:nvSpPr>
          <p:cNvPr id="282" name="The Revelry of the King - (5:1–4)"/>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Revelry of the King - (5:1–4)</a:t>
            </a:r>
          </a:p>
        </p:txBody>
      </p:sp>
      <p:sp>
        <p:nvSpPr>
          <p:cNvPr id="283"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pic>
        <p:nvPicPr>
          <p:cNvPr id="284" name="2 While he tasted the wine, Belshazzar gave the command to bring the gold and silver vessels which his father Nebuchadnezzar had taken from the temple which had been in Jerusalem, that the king and his lords, his wives, and his concubines might drink from them." descr="2 While he tasted the wine, Belshazzar gave the command to bring the gold and silver vessels which his father Nebuchadnezzar had taken from the temple which had been in Jerusalem, that the king and his lords, his wives, and his concubines might drink from them."/>
          <p:cNvPicPr>
            <a:picLocks noChangeAspect="0"/>
          </p:cNvPicPr>
          <p:nvPr/>
        </p:nvPicPr>
        <p:blipFill>
          <a:blip r:embed="rId5">
            <a:extLst/>
          </a:blip>
          <a:stretch>
            <a:fillRect/>
          </a:stretch>
        </p:blipFill>
        <p:spPr>
          <a:xfrm>
            <a:off x="357717" y="2525386"/>
            <a:ext cx="4779305" cy="67818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1">
                                            <p:txEl>
                                              <p:pRg st="1" end="1"/>
                                            </p:txEl>
                                          </p:spTgt>
                                        </p:tgtEl>
                                        <p:attrNameLst>
                                          <p:attrName>style.visibility</p:attrName>
                                        </p:attrNameLst>
                                      </p:cBhvr>
                                      <p:to>
                                        <p:strVal val="visible"/>
                                      </p:to>
                                    </p:set>
                                    <p:animEffect filter="wipe(left)" transition="in">
                                      <p:cBhvr>
                                        <p:cTn id="7" dur="1500"/>
                                        <p:tgtEl>
                                          <p:spTgt spid="28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1">
                                            <p:txEl>
                                              <p:pRg st="2" end="2"/>
                                            </p:txEl>
                                          </p:spTgt>
                                        </p:tgtEl>
                                        <p:attrNameLst>
                                          <p:attrName>style.visibility</p:attrName>
                                        </p:attrNameLst>
                                      </p:cBhvr>
                                      <p:to>
                                        <p:strVal val="visible"/>
                                      </p:to>
                                    </p:set>
                                    <p:animEffect filter="wipe(left)" transition="in">
                                      <p:cBhvr>
                                        <p:cTn id="12" dur="1500"/>
                                        <p:tgtEl>
                                          <p:spTgt spid="28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1" grpId="1"/>
    </p:bld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