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6" name="Shape 246"/>
          <p:cNvSpPr/>
          <p:nvPr>
            <p:ph type="sldImg"/>
          </p:nvPr>
        </p:nvSpPr>
        <p:spPr>
          <a:xfrm>
            <a:off x="1143000" y="685800"/>
            <a:ext cx="4572000" cy="3429000"/>
          </a:xfrm>
          <a:prstGeom prst="rect">
            <a:avLst/>
          </a:prstGeom>
        </p:spPr>
        <p:txBody>
          <a:bodyPr/>
          <a:lstStyle/>
          <a:p>
            <a:pPr/>
          </a:p>
        </p:txBody>
      </p:sp>
      <p:sp>
        <p:nvSpPr>
          <p:cNvPr id="247" name="Shape 24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Relationship Id="rId4" Type="http://schemas.openxmlformats.org/officeDocument/2006/relationships/image" Target="../media/image3.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5.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Brown_Leather_Texture_by_MaxDaten.tiff" descr="Brown_Leather_Texture_by_MaxDaten.tiff"/>
          <p:cNvPicPr>
            <a:picLocks noChangeAspect="0"/>
          </p:cNvPicPr>
          <p:nvPr/>
        </p:nvPicPr>
        <p:blipFill>
          <a:blip r:embed="rId3">
            <a:extLst/>
          </a:blip>
          <a:stretch>
            <a:fillRect/>
          </a:stretch>
        </p:blipFill>
        <p:spPr>
          <a:xfrm>
            <a:off x="-5647" y="10514"/>
            <a:ext cx="13030201" cy="9766301"/>
          </a:xfrm>
          <a:prstGeom prst="rect">
            <a:avLst/>
          </a:prstGeom>
          <a:ln w="12700">
            <a:miter lim="400000"/>
          </a:ln>
        </p:spPr>
      </p:pic>
      <p:sp>
        <p:nvSpPr>
          <p:cNvPr id="118" name="Title Text"/>
          <p:cNvSpPr txBox="1"/>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19"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27" name="Title Text"/>
          <p:cNvSpPr txBox="1"/>
          <p:nvPr>
            <p:ph type="title"/>
          </p:nvPr>
        </p:nvSpPr>
        <p:spPr>
          <a:xfrm>
            <a:off x="1270000" y="254000"/>
            <a:ext cx="10464800" cy="2438400"/>
          </a:xfrm>
          <a:prstGeom prst="rect">
            <a:avLst/>
          </a:prstGeom>
        </p:spPr>
        <p:txBody>
          <a:bodyPr>
            <a:noAutofit/>
          </a:bodyPr>
          <a:lstStyle>
            <a:lvl1pPr>
              <a:defRPr cap="none" sz="8400">
                <a:solidFill>
                  <a:srgbClr val="FFFFFF"/>
                </a:solidFill>
                <a:latin typeface="Gill Sans"/>
                <a:ea typeface="Gill Sans"/>
                <a:cs typeface="Gill Sans"/>
                <a:sym typeface="Gill Sans"/>
              </a:defRPr>
            </a:lvl1pPr>
          </a:lstStyle>
          <a:p>
            <a:pPr/>
            <a:r>
              <a:t>Title Text</a:t>
            </a:r>
          </a:p>
        </p:txBody>
      </p:sp>
      <p:sp>
        <p:nvSpPr>
          <p:cNvPr id="128" name="Body Level One…"/>
          <p:cNvSpPr txBox="1"/>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solidFill>
                  <a:srgbClr val="FFFFFF"/>
                </a:solidFill>
                <a:latin typeface="Gill Sans"/>
                <a:ea typeface="Gill Sans"/>
                <a:cs typeface="Gill Sans"/>
                <a:sym typeface="Gill Sans"/>
              </a:defRPr>
            </a:lvl1pPr>
            <a:lvl2pPr marL="1333500" indent="-571500">
              <a:spcBef>
                <a:spcPts val="2400"/>
              </a:spcBef>
              <a:buSzPct val="171000"/>
              <a:defRPr sz="4200">
                <a:solidFill>
                  <a:srgbClr val="FFFFFF"/>
                </a:solidFill>
                <a:latin typeface="Gill Sans"/>
                <a:ea typeface="Gill Sans"/>
                <a:cs typeface="Gill Sans"/>
                <a:sym typeface="Gill Sans"/>
              </a:defRPr>
            </a:lvl2pPr>
            <a:lvl3pPr marL="1778000" indent="-571500">
              <a:spcBef>
                <a:spcPts val="2400"/>
              </a:spcBef>
              <a:buSzPct val="171000"/>
              <a:defRPr sz="4200">
                <a:solidFill>
                  <a:srgbClr val="FFFFFF"/>
                </a:solidFill>
                <a:latin typeface="Gill Sans"/>
                <a:ea typeface="Gill Sans"/>
                <a:cs typeface="Gill Sans"/>
                <a:sym typeface="Gill Sans"/>
              </a:defRPr>
            </a:lvl3pPr>
            <a:lvl4pPr marL="2222500" indent="-571500">
              <a:spcBef>
                <a:spcPts val="2400"/>
              </a:spcBef>
              <a:buSzPct val="171000"/>
              <a:defRPr sz="4200">
                <a:solidFill>
                  <a:srgbClr val="FFFFFF"/>
                </a:solidFill>
                <a:latin typeface="Gill Sans"/>
                <a:ea typeface="Gill Sans"/>
                <a:cs typeface="Gill Sans"/>
                <a:sym typeface="Gill Sans"/>
              </a:defRPr>
            </a:lvl4pPr>
            <a:lvl5pPr marL="2667000" indent="-571500">
              <a:spcBef>
                <a:spcPts val="24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36"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137"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138" name="Don McClain"/>
          <p:cNvSpPr/>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139" name="W. 65th St church of Christ - 9/16/2007"/>
          <p:cNvSpPr/>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140" name="300_HQ_Stunning_Wallpapers-5.jpg_elephant-bleu-2560x1600.tiff" descr="300_HQ_Stunning_Wallpapers-5.jpg_elephant-bleu-2560x1600.tiff"/>
          <p:cNvPicPr>
            <a:picLocks noChangeAspect="0"/>
          </p:cNvPicPr>
          <p:nvPr/>
        </p:nvPicPr>
        <p:blipFill>
          <a:blip r:embed="rId3">
            <a:extLst/>
          </a:blip>
          <a:stretch>
            <a:fillRect/>
          </a:stretch>
        </p:blipFill>
        <p:spPr>
          <a:xfrm>
            <a:off x="0" y="2378"/>
            <a:ext cx="13017500" cy="9791701"/>
          </a:xfrm>
          <a:prstGeom prst="rect">
            <a:avLst/>
          </a:prstGeom>
          <a:ln w="12700">
            <a:miter lim="400000"/>
          </a:ln>
        </p:spPr>
      </p:pic>
      <p:sp>
        <p:nvSpPr>
          <p:cNvPr id="141" name="Slide Number"/>
          <p:cNvSpPr txBox="1"/>
          <p:nvPr>
            <p:ph type="sldNum" sz="quarter" idx="2"/>
          </p:nvPr>
        </p:nvSpPr>
        <p:spPr>
          <a:xfrm>
            <a:off x="12606932" y="499070"/>
            <a:ext cx="397868" cy="377231"/>
          </a:xfrm>
          <a:prstGeom prst="rect">
            <a:avLst/>
          </a:prstGeom>
          <a:ln>
            <a:round/>
          </a:ln>
        </p:spPr>
        <p:txBody>
          <a:bodyPr lIns="38100" tIns="38100" rIns="38100" bIns="38100"/>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B5"/>
            </a:gs>
            <a:gs pos="100000">
              <a:srgbClr val="FFFFDA"/>
            </a:gs>
          </a:gsLst>
          <a:path path="circle">
            <a:fillToRect l="50000" t="50000" r="50000" b="50000"/>
          </a:path>
        </a:gradFill>
      </p:bgPr>
    </p:bg>
    <p:spTree>
      <p:nvGrpSpPr>
        <p:cNvPr id="1" name=""/>
        <p:cNvGrpSpPr/>
        <p:nvPr/>
      </p:nvGrpSpPr>
      <p:grpSpPr>
        <a:xfrm>
          <a:off x="0" y="0"/>
          <a:ext cx="0" cy="0"/>
          <a:chOff x="0" y="0"/>
          <a:chExt cx="0" cy="0"/>
        </a:xfrm>
      </p:grpSpPr>
      <p:sp>
        <p:nvSpPr>
          <p:cNvPr id="148"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55"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5000">
              <a:srgbClr val="C4D4D8"/>
            </a:gs>
            <a:gs pos="90000">
              <a:srgbClr val="001214"/>
            </a:gs>
          </a:gsLst>
          <a:path path="circle">
            <a:fillToRect l="50000" t="50000" r="50000" b="50000"/>
          </a:path>
        </a:gradFill>
      </p:bgPr>
    </p:bg>
    <p:spTree>
      <p:nvGrpSpPr>
        <p:cNvPr id="1" name=""/>
        <p:cNvGrpSpPr/>
        <p:nvPr/>
      </p:nvGrpSpPr>
      <p:grpSpPr>
        <a:xfrm>
          <a:off x="0" y="0"/>
          <a:ext cx="0" cy="0"/>
          <a:chOff x="0" y="0"/>
          <a:chExt cx="0" cy="0"/>
        </a:xfrm>
      </p:grpSpPr>
      <p:sp>
        <p:nvSpPr>
          <p:cNvPr id="162" name="Flowchart: Document 6"/>
          <p:cNvSpPr/>
          <p:nvPr/>
        </p:nvSpPr>
        <p:spPr>
          <a:xfrm rot="10800000">
            <a:off x="1" y="1143017"/>
            <a:ext cx="13004801" cy="8393843"/>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272B">
                  <a:alpha val="0"/>
                </a:srgbClr>
              </a:gs>
              <a:gs pos="100000">
                <a:srgbClr val="A1BDC4">
                  <a:alpha val="55000"/>
                </a:srgbClr>
              </a:gs>
            </a:gsLst>
            <a:lin ang="4800000"/>
          </a:gradFill>
          <a:ln w="12700">
            <a:miter lim="400000"/>
          </a:ln>
        </p:spPr>
        <p:txBody>
          <a:bodyPr lIns="65023" tIns="65023" rIns="65023" bIns="65023" anchor="ctr"/>
          <a:lstStyle/>
          <a:p>
            <a:pPr defTabSz="1300480">
              <a:defRPr sz="2400">
                <a:solidFill>
                  <a:srgbClr val="FFFFFF"/>
                </a:solidFill>
                <a:latin typeface="Georgia"/>
                <a:ea typeface="Georgia"/>
                <a:cs typeface="Georgia"/>
                <a:sym typeface="Georgia"/>
              </a:defRPr>
            </a:pPr>
          </a:p>
        </p:txBody>
      </p:sp>
      <p:sp>
        <p:nvSpPr>
          <p:cNvPr id="163" name="Flowchart: Document 7"/>
          <p:cNvSpPr/>
          <p:nvPr/>
        </p:nvSpPr>
        <p:spPr>
          <a:xfrm rot="10800000">
            <a:off x="1" y="1404926"/>
            <a:ext cx="13004801" cy="6874624"/>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272B">
                  <a:alpha val="0"/>
                </a:srgbClr>
              </a:gs>
              <a:gs pos="100000">
                <a:srgbClr val="BFD2D6">
                  <a:alpha val="30000"/>
                </a:srgbClr>
              </a:gs>
            </a:gsLst>
            <a:lin ang="4800000"/>
          </a:gradFill>
          <a:ln w="12700">
            <a:miter lim="400000"/>
          </a:ln>
        </p:spPr>
        <p:txBody>
          <a:bodyPr lIns="65023" tIns="65023" rIns="65023" bIns="65023" anchor="ctr"/>
          <a:lstStyle/>
          <a:p>
            <a:pPr defTabSz="1300480">
              <a:defRPr sz="2400">
                <a:solidFill>
                  <a:srgbClr val="FFFFFF"/>
                </a:solidFill>
                <a:latin typeface="Georgia"/>
                <a:ea typeface="Georgia"/>
                <a:cs typeface="Georgia"/>
                <a:sym typeface="Georgia"/>
              </a:defRPr>
            </a:pPr>
          </a:p>
        </p:txBody>
      </p:sp>
      <p:sp>
        <p:nvSpPr>
          <p:cNvPr id="164" name="TextBox 10"/>
          <p:cNvSpPr txBox="1"/>
          <p:nvPr/>
        </p:nvSpPr>
        <p:spPr>
          <a:xfrm>
            <a:off x="0" y="-1"/>
            <a:ext cx="6119984" cy="4729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i="1" sz="2400">
                <a:solidFill>
                  <a:srgbClr val="FFFFFF"/>
                </a:solidFill>
                <a:latin typeface="Georgia"/>
                <a:ea typeface="Georgia"/>
                <a:cs typeface="Georgia"/>
                <a:sym typeface="Georgia"/>
              </a:defRPr>
            </a:lvl1pPr>
          </a:lstStyle>
          <a:p>
            <a:pPr/>
            <a:r>
              <a:t>“I Am Not Ashamed of The Gospel of Christ”</a:t>
            </a:r>
          </a:p>
        </p:txBody>
      </p:sp>
      <p:sp>
        <p:nvSpPr>
          <p:cNvPr id="165" name="Slide Number"/>
          <p:cNvSpPr txBox="1"/>
          <p:nvPr>
            <p:ph type="sldNum" sz="quarter" idx="2"/>
          </p:nvPr>
        </p:nvSpPr>
        <p:spPr>
          <a:xfrm>
            <a:off x="12753565" y="252588"/>
            <a:ext cx="251236" cy="266701"/>
          </a:xfrm>
          <a:prstGeom prst="rect">
            <a:avLst/>
          </a:prstGeom>
        </p:spPr>
        <p:txBody>
          <a:bodyPr lIns="0" tIns="0" rIns="0" bIns="0"/>
          <a:lstStyle>
            <a:lvl1pPr algn="r" defTabSz="1300480">
              <a:defRPr>
                <a:solidFill>
                  <a:srgbClr val="B4B4BA"/>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Title Text"/>
          <p:cNvSpPr txBox="1"/>
          <p:nvPr>
            <p:ph type="title"/>
          </p:nvPr>
        </p:nvSpPr>
        <p:spPr>
          <a:xfrm>
            <a:off x="762000" y="2463800"/>
            <a:ext cx="11480800" cy="2540000"/>
          </a:xfrm>
          <a:prstGeom prst="rect">
            <a:avLst/>
          </a:prstGeom>
        </p:spPr>
        <p:txBody>
          <a:bodyPr anchor="b"/>
          <a:lstStyle>
            <a:lvl1pPr>
              <a:defRPr b="1" cap="none"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73"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0" indent="2286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0" indent="4572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0" indent="6858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0" indent="914400" algn="ctr">
              <a:spcBef>
                <a:spcPts val="0"/>
              </a:spcBef>
              <a:buSzTx/>
              <a:buNone/>
              <a:defRPr sz="2400">
                <a:solidFill>
                  <a:srgbClr val="FFFFFF"/>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6311798" y="925195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Slide Number"/>
          <p:cNvSpPr txBox="1"/>
          <p:nvPr>
            <p:ph type="sldNum" sz="quarter" idx="2"/>
          </p:nvPr>
        </p:nvSpPr>
        <p:spPr>
          <a:xfrm>
            <a:off x="6311798" y="9258300"/>
            <a:ext cx="368504" cy="374600"/>
          </a:xfrm>
          <a:prstGeom prst="rect">
            <a:avLst/>
          </a:prstGeom>
        </p:spPr>
        <p:txBody>
          <a:bodyPr anchor="t"/>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8"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9"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0"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4"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12"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1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2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2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2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31"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9"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0"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6.tif"/><Relationship Id="rId4" Type="http://schemas.openxmlformats.org/officeDocument/2006/relationships/image" Target="../media/image16.png"/><Relationship Id="rId5"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11.tif"/><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11.tif"/><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1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11.tif"/><Relationship Id="rId4" Type="http://schemas.openxmlformats.org/officeDocument/2006/relationships/image" Target="../media/image18.png"/><Relationship Id="rId5" Type="http://schemas.openxmlformats.org/officeDocument/2006/relationships/image" Target="../media/image10.png"/><Relationship Id="rId6" Type="http://schemas.openxmlformats.org/officeDocument/2006/relationships/image" Target="../media/image1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11.tif"/><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2.tif"/><Relationship Id="rId6"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2.tif"/><Relationship Id="rId6" Type="http://schemas.openxmlformats.org/officeDocument/2006/relationships/image" Target="../media/image2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12.tif"/><Relationship Id="rId5" Type="http://schemas.openxmlformats.org/officeDocument/2006/relationships/image" Target="../media/image1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12.tif"/><Relationship Id="rId5" Type="http://schemas.openxmlformats.org/officeDocument/2006/relationships/image" Target="../media/image1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0.png"/><Relationship Id="rId4" Type="http://schemas.openxmlformats.org/officeDocument/2006/relationships/image" Target="../media/image12.tif"/><Relationship Id="rId5" Type="http://schemas.openxmlformats.org/officeDocument/2006/relationships/image" Target="../media/image1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hyperlink" Target="http://" TargetMode="External"/><Relationship Id="rId5" Type="http://schemas.openxmlformats.org/officeDocument/2006/relationships/hyperlink" Target="http://w65stchurchofchrist.org/coc/sermons/" TargetMode="External"/><Relationship Id="rId6" Type="http://schemas.openxmlformats.org/officeDocument/2006/relationships/image" Target="../media/image2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7.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 Id="rId3" Type="http://schemas.openxmlformats.org/officeDocument/2006/relationships/image" Target="../media/image6.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ph type="pic" idx="13"/>
          </p:nvPr>
        </p:nvPicPr>
        <p:blipFill>
          <a:blip r:embed="rId2">
            <a:extLst/>
          </a:blip>
          <a:srcRect l="3333" t="0" r="3333" b="0"/>
          <a:stretch>
            <a:fillRect/>
          </a:stretch>
        </p:blipFill>
        <p:spPr>
          <a:prstGeom prst="rect">
            <a:avLst/>
          </a:prstGeom>
        </p:spPr>
      </p:pic>
      <p:sp>
        <p:nvSpPr>
          <p:cNvPr id="250" name="Dangers Facing The"/>
          <p:cNvSpPr txBox="1"/>
          <p:nvPr/>
        </p:nvSpPr>
        <p:spPr>
          <a:xfrm>
            <a:off x="0" y="135801"/>
            <a:ext cx="13004801" cy="1339566"/>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FFFFFF"/>
                </a:solidFill>
                <a:effectLst>
                  <a:outerShdw sx="100000" sy="100000" kx="0" ky="0" algn="b" rotWithShape="0" blurRad="50800" dist="25400" dir="5400000">
                    <a:srgbClr val="000000"/>
                  </a:outerShdw>
                </a:effectLst>
                <a:latin typeface="Vivaldi"/>
                <a:ea typeface="Vivaldi"/>
                <a:cs typeface="Vivaldi"/>
                <a:sym typeface="Vivaldi"/>
              </a:defRPr>
            </a:lvl1pPr>
          </a:lstStyle>
          <a:p>
            <a:pPr/>
            <a:r>
              <a:t>Dangers Facing The</a:t>
            </a:r>
          </a:p>
        </p:txBody>
      </p:sp>
      <p:sp>
        <p:nvSpPr>
          <p:cNvPr id="251" name="Revelation 2:18–29"/>
          <p:cNvSpPr txBox="1"/>
          <p:nvPr/>
        </p:nvSpPr>
        <p:spPr>
          <a:xfrm>
            <a:off x="4988591" y="7428046"/>
            <a:ext cx="7520086" cy="787401"/>
          </a:xfrm>
          <a:prstGeom prst="rect">
            <a:avLst/>
          </a:prstGeom>
          <a:ln w="12700">
            <a:miter lim="400000"/>
          </a:ln>
          <a:effectLst>
            <a:outerShdw sx="100000" sy="100000" kx="0" ky="0" algn="b" rotWithShape="0" blurRad="139700" dist="90169"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defRPr sz="3800">
                <a:solidFill>
                  <a:srgbClr val="FFFFFF"/>
                </a:solidFill>
                <a:effectLst>
                  <a:outerShdw sx="100000" sy="100000" kx="0" ky="0" algn="b" rotWithShape="0" blurRad="50800" dist="63500" dir="3240000">
                    <a:srgbClr val="000000"/>
                  </a:outerShdw>
                </a:effectLst>
                <a:latin typeface="Thames Nude Roman"/>
                <a:ea typeface="Thames Nude Roman"/>
                <a:cs typeface="Thames Nude Roman"/>
                <a:sym typeface="Thames Nude Roman"/>
              </a:defRPr>
            </a:lvl1pPr>
          </a:lstStyle>
          <a:p>
            <a:pPr/>
            <a:r>
              <a:t>Revelation 2:18–29</a:t>
            </a:r>
          </a:p>
        </p:txBody>
      </p:sp>
      <p:pic>
        <p:nvPicPr>
          <p:cNvPr id="252" name="Image" descr="Image"/>
          <p:cNvPicPr>
            <a:picLocks noChangeAspect="1"/>
          </p:cNvPicPr>
          <p:nvPr/>
        </p:nvPicPr>
        <p:blipFill>
          <a:blip r:embed="rId3">
            <a:extLst/>
          </a:blip>
          <a:srcRect l="1040" t="1435" r="1433" b="1693"/>
          <a:stretch>
            <a:fillRect/>
          </a:stretch>
        </p:blipFill>
        <p:spPr>
          <a:xfrm>
            <a:off x="337241" y="2352642"/>
            <a:ext cx="6381751" cy="6338914"/>
          </a:xfrm>
          <a:custGeom>
            <a:avLst/>
            <a:gdLst/>
            <a:ahLst/>
            <a:cxnLst>
              <a:cxn ang="0">
                <a:pos x="wd2" y="hd2"/>
              </a:cxn>
              <a:cxn ang="5400000">
                <a:pos x="wd2" y="hd2"/>
              </a:cxn>
              <a:cxn ang="10800000">
                <a:pos x="wd2" y="hd2"/>
              </a:cxn>
              <a:cxn ang="16200000">
                <a:pos x="wd2" y="hd2"/>
              </a:cxn>
            </a:cxnLst>
            <a:rect l="0" t="0" r="r" b="b"/>
            <a:pathLst>
              <a:path w="21600" h="21557" fill="norm" stroke="1" extrusionOk="0">
                <a:moveTo>
                  <a:pt x="10866" y="0"/>
                </a:moveTo>
                <a:cubicBezTo>
                  <a:pt x="10814" y="0"/>
                  <a:pt x="10462" y="299"/>
                  <a:pt x="10083" y="665"/>
                </a:cubicBezTo>
                <a:cubicBezTo>
                  <a:pt x="9703" y="1031"/>
                  <a:pt x="9362" y="1323"/>
                  <a:pt x="9324" y="1315"/>
                </a:cubicBezTo>
                <a:cubicBezTo>
                  <a:pt x="9286" y="1306"/>
                  <a:pt x="9265" y="1338"/>
                  <a:pt x="9278" y="1386"/>
                </a:cubicBezTo>
                <a:cubicBezTo>
                  <a:pt x="9307" y="1494"/>
                  <a:pt x="8599" y="2130"/>
                  <a:pt x="8449" y="2130"/>
                </a:cubicBezTo>
                <a:cubicBezTo>
                  <a:pt x="8390" y="2130"/>
                  <a:pt x="8366" y="2171"/>
                  <a:pt x="8397" y="2222"/>
                </a:cubicBezTo>
                <a:cubicBezTo>
                  <a:pt x="8480" y="2357"/>
                  <a:pt x="8070" y="2696"/>
                  <a:pt x="7929" y="2609"/>
                </a:cubicBezTo>
                <a:cubicBezTo>
                  <a:pt x="7857" y="2564"/>
                  <a:pt x="7822" y="2597"/>
                  <a:pt x="7842" y="2693"/>
                </a:cubicBezTo>
                <a:cubicBezTo>
                  <a:pt x="7861" y="2780"/>
                  <a:pt x="7519" y="3221"/>
                  <a:pt x="7082" y="3674"/>
                </a:cubicBezTo>
                <a:cubicBezTo>
                  <a:pt x="5562" y="5248"/>
                  <a:pt x="3879" y="6868"/>
                  <a:pt x="3759" y="6873"/>
                </a:cubicBezTo>
                <a:cubicBezTo>
                  <a:pt x="3692" y="6875"/>
                  <a:pt x="3647" y="6928"/>
                  <a:pt x="3659" y="6990"/>
                </a:cubicBezTo>
                <a:cubicBezTo>
                  <a:pt x="3671" y="7052"/>
                  <a:pt x="3540" y="7239"/>
                  <a:pt x="3368" y="7404"/>
                </a:cubicBezTo>
                <a:cubicBezTo>
                  <a:pt x="3196" y="7570"/>
                  <a:pt x="3054" y="7662"/>
                  <a:pt x="3053" y="7607"/>
                </a:cubicBezTo>
                <a:cubicBezTo>
                  <a:pt x="3052" y="7552"/>
                  <a:pt x="2989" y="7626"/>
                  <a:pt x="2912" y="7773"/>
                </a:cubicBezTo>
                <a:cubicBezTo>
                  <a:pt x="2835" y="7919"/>
                  <a:pt x="2721" y="8029"/>
                  <a:pt x="2658" y="8016"/>
                </a:cubicBezTo>
                <a:cubicBezTo>
                  <a:pt x="2533" y="7990"/>
                  <a:pt x="2329" y="8207"/>
                  <a:pt x="2152" y="8556"/>
                </a:cubicBezTo>
                <a:cubicBezTo>
                  <a:pt x="2088" y="8682"/>
                  <a:pt x="1955" y="8770"/>
                  <a:pt x="1856" y="8753"/>
                </a:cubicBezTo>
                <a:cubicBezTo>
                  <a:pt x="1749" y="8734"/>
                  <a:pt x="1676" y="8791"/>
                  <a:pt x="1676" y="8894"/>
                </a:cubicBezTo>
                <a:cubicBezTo>
                  <a:pt x="1676" y="9085"/>
                  <a:pt x="1053" y="9759"/>
                  <a:pt x="916" y="9716"/>
                </a:cubicBezTo>
                <a:cubicBezTo>
                  <a:pt x="869" y="9702"/>
                  <a:pt x="829" y="9741"/>
                  <a:pt x="829" y="9806"/>
                </a:cubicBezTo>
                <a:cubicBezTo>
                  <a:pt x="829" y="9870"/>
                  <a:pt x="643" y="10136"/>
                  <a:pt x="415" y="10397"/>
                </a:cubicBezTo>
                <a:lnTo>
                  <a:pt x="0" y="10869"/>
                </a:lnTo>
                <a:lnTo>
                  <a:pt x="517" y="11355"/>
                </a:lnTo>
                <a:cubicBezTo>
                  <a:pt x="801" y="11622"/>
                  <a:pt x="1024" y="11892"/>
                  <a:pt x="1011" y="11954"/>
                </a:cubicBezTo>
                <a:cubicBezTo>
                  <a:pt x="999" y="12017"/>
                  <a:pt x="1100" y="12126"/>
                  <a:pt x="1236" y="12197"/>
                </a:cubicBezTo>
                <a:cubicBezTo>
                  <a:pt x="1582" y="12378"/>
                  <a:pt x="3580" y="14402"/>
                  <a:pt x="3515" y="14507"/>
                </a:cubicBezTo>
                <a:cubicBezTo>
                  <a:pt x="3486" y="14554"/>
                  <a:pt x="3502" y="14582"/>
                  <a:pt x="3550" y="14567"/>
                </a:cubicBezTo>
                <a:cubicBezTo>
                  <a:pt x="3686" y="14527"/>
                  <a:pt x="4647" y="15455"/>
                  <a:pt x="4581" y="15562"/>
                </a:cubicBezTo>
                <a:cubicBezTo>
                  <a:pt x="4548" y="15614"/>
                  <a:pt x="4562" y="15645"/>
                  <a:pt x="4610" y="15631"/>
                </a:cubicBezTo>
                <a:cubicBezTo>
                  <a:pt x="4728" y="15595"/>
                  <a:pt x="5280" y="15973"/>
                  <a:pt x="5280" y="16088"/>
                </a:cubicBezTo>
                <a:cubicBezTo>
                  <a:pt x="5280" y="16139"/>
                  <a:pt x="5682" y="16568"/>
                  <a:pt x="6174" y="17043"/>
                </a:cubicBezTo>
                <a:cubicBezTo>
                  <a:pt x="6799" y="17646"/>
                  <a:pt x="7049" y="17956"/>
                  <a:pt x="7004" y="18075"/>
                </a:cubicBezTo>
                <a:cubicBezTo>
                  <a:pt x="6958" y="18195"/>
                  <a:pt x="6985" y="18227"/>
                  <a:pt x="7095" y="18184"/>
                </a:cubicBezTo>
                <a:cubicBezTo>
                  <a:pt x="7252" y="18124"/>
                  <a:pt x="8088" y="18868"/>
                  <a:pt x="8088" y="19067"/>
                </a:cubicBezTo>
                <a:cubicBezTo>
                  <a:pt x="8088" y="19121"/>
                  <a:pt x="8121" y="19153"/>
                  <a:pt x="8162" y="19139"/>
                </a:cubicBezTo>
                <a:cubicBezTo>
                  <a:pt x="8202" y="19124"/>
                  <a:pt x="8804" y="19676"/>
                  <a:pt x="9498" y="20366"/>
                </a:cubicBezTo>
                <a:cubicBezTo>
                  <a:pt x="10394" y="21254"/>
                  <a:pt x="10812" y="21600"/>
                  <a:pt x="10933" y="21553"/>
                </a:cubicBezTo>
                <a:cubicBezTo>
                  <a:pt x="11027" y="21517"/>
                  <a:pt x="11492" y="21087"/>
                  <a:pt x="11969" y="20596"/>
                </a:cubicBezTo>
                <a:cubicBezTo>
                  <a:pt x="12445" y="20106"/>
                  <a:pt x="12875" y="19730"/>
                  <a:pt x="12925" y="19761"/>
                </a:cubicBezTo>
                <a:cubicBezTo>
                  <a:pt x="12975" y="19792"/>
                  <a:pt x="13016" y="19753"/>
                  <a:pt x="13016" y="19675"/>
                </a:cubicBezTo>
                <a:cubicBezTo>
                  <a:pt x="13016" y="19438"/>
                  <a:pt x="14055" y="18481"/>
                  <a:pt x="14315" y="18477"/>
                </a:cubicBezTo>
                <a:cubicBezTo>
                  <a:pt x="14494" y="18475"/>
                  <a:pt x="14547" y="18418"/>
                  <a:pt x="14529" y="18245"/>
                </a:cubicBezTo>
                <a:cubicBezTo>
                  <a:pt x="14513" y="18093"/>
                  <a:pt x="14661" y="17873"/>
                  <a:pt x="14967" y="17589"/>
                </a:cubicBezTo>
                <a:cubicBezTo>
                  <a:pt x="15221" y="17354"/>
                  <a:pt x="15559" y="16990"/>
                  <a:pt x="15718" y="16781"/>
                </a:cubicBezTo>
                <a:cubicBezTo>
                  <a:pt x="15877" y="16571"/>
                  <a:pt x="16050" y="16426"/>
                  <a:pt x="16103" y="16460"/>
                </a:cubicBezTo>
                <a:cubicBezTo>
                  <a:pt x="16157" y="16493"/>
                  <a:pt x="16188" y="16481"/>
                  <a:pt x="16172" y="16433"/>
                </a:cubicBezTo>
                <a:cubicBezTo>
                  <a:pt x="16134" y="16320"/>
                  <a:pt x="17081" y="15439"/>
                  <a:pt x="17240" y="15439"/>
                </a:cubicBezTo>
                <a:cubicBezTo>
                  <a:pt x="17306" y="15439"/>
                  <a:pt x="17361" y="15362"/>
                  <a:pt x="17361" y="15269"/>
                </a:cubicBezTo>
                <a:cubicBezTo>
                  <a:pt x="17361" y="15176"/>
                  <a:pt x="17456" y="15074"/>
                  <a:pt x="17573" y="15044"/>
                </a:cubicBezTo>
                <a:cubicBezTo>
                  <a:pt x="17689" y="15013"/>
                  <a:pt x="17785" y="14935"/>
                  <a:pt x="17786" y="14868"/>
                </a:cubicBezTo>
                <a:cubicBezTo>
                  <a:pt x="17789" y="14685"/>
                  <a:pt x="18757" y="13785"/>
                  <a:pt x="18913" y="13820"/>
                </a:cubicBezTo>
                <a:cubicBezTo>
                  <a:pt x="18989" y="13836"/>
                  <a:pt x="19079" y="13737"/>
                  <a:pt x="19114" y="13598"/>
                </a:cubicBezTo>
                <a:cubicBezTo>
                  <a:pt x="19148" y="13459"/>
                  <a:pt x="19722" y="12799"/>
                  <a:pt x="20388" y="12131"/>
                </a:cubicBezTo>
                <a:cubicBezTo>
                  <a:pt x="21055" y="11463"/>
                  <a:pt x="21600" y="10864"/>
                  <a:pt x="21600" y="10799"/>
                </a:cubicBezTo>
                <a:cubicBezTo>
                  <a:pt x="21600" y="10734"/>
                  <a:pt x="21076" y="10158"/>
                  <a:pt x="20435" y="9521"/>
                </a:cubicBezTo>
                <a:cubicBezTo>
                  <a:pt x="19795" y="8883"/>
                  <a:pt x="19282" y="8290"/>
                  <a:pt x="19296" y="8201"/>
                </a:cubicBezTo>
                <a:cubicBezTo>
                  <a:pt x="19310" y="8111"/>
                  <a:pt x="19256" y="8052"/>
                  <a:pt x="19174" y="8070"/>
                </a:cubicBezTo>
                <a:cubicBezTo>
                  <a:pt x="18997" y="8108"/>
                  <a:pt x="18527" y="7686"/>
                  <a:pt x="18527" y="7488"/>
                </a:cubicBezTo>
                <a:cubicBezTo>
                  <a:pt x="18527" y="7410"/>
                  <a:pt x="18488" y="7359"/>
                  <a:pt x="18442" y="7373"/>
                </a:cubicBezTo>
                <a:cubicBezTo>
                  <a:pt x="18313" y="7414"/>
                  <a:pt x="15348" y="4451"/>
                  <a:pt x="15413" y="4346"/>
                </a:cubicBezTo>
                <a:cubicBezTo>
                  <a:pt x="15444" y="4295"/>
                  <a:pt x="15427" y="4266"/>
                  <a:pt x="15375" y="4283"/>
                </a:cubicBezTo>
                <a:cubicBezTo>
                  <a:pt x="15253" y="4321"/>
                  <a:pt x="12637" y="1688"/>
                  <a:pt x="12675" y="1566"/>
                </a:cubicBezTo>
                <a:cubicBezTo>
                  <a:pt x="12691" y="1514"/>
                  <a:pt x="12605" y="1446"/>
                  <a:pt x="12484" y="1414"/>
                </a:cubicBezTo>
                <a:cubicBezTo>
                  <a:pt x="12364" y="1383"/>
                  <a:pt x="12195" y="1218"/>
                  <a:pt x="12107" y="1047"/>
                </a:cubicBezTo>
                <a:cubicBezTo>
                  <a:pt x="12019" y="877"/>
                  <a:pt x="11909" y="762"/>
                  <a:pt x="11863" y="791"/>
                </a:cubicBezTo>
                <a:cubicBezTo>
                  <a:pt x="11816" y="820"/>
                  <a:pt x="11595" y="653"/>
                  <a:pt x="11370" y="421"/>
                </a:cubicBezTo>
                <a:cubicBezTo>
                  <a:pt x="11144" y="189"/>
                  <a:pt x="10917" y="0"/>
                  <a:pt x="10866" y="0"/>
                </a:cubicBezTo>
                <a:close/>
              </a:path>
            </a:pathLst>
          </a:custGeom>
          <a:ln w="12700">
            <a:miter lim="400000"/>
          </a:ln>
          <a:effectLst>
            <a:outerShdw sx="100000" sy="100000" kx="0" ky="0" algn="b" rotWithShape="0" blurRad="152400" dist="76200" dir="2700000">
              <a:srgbClr val="000000"/>
            </a:outerShdw>
          </a:effectLst>
        </p:spPr>
      </p:pic>
      <p:pic>
        <p:nvPicPr>
          <p:cNvPr id="253" name="Image" descr="Image"/>
          <p:cNvPicPr>
            <a:picLocks noChangeAspect="0"/>
          </p:cNvPicPr>
          <p:nvPr/>
        </p:nvPicPr>
        <p:blipFill>
          <a:blip r:embed="rId4">
            <a:extLst/>
          </a:blip>
          <a:stretch>
            <a:fillRect/>
          </a:stretch>
        </p:blipFill>
        <p:spPr>
          <a:xfrm>
            <a:off x="1189184" y="1594987"/>
            <a:ext cx="10626432" cy="1444406"/>
          </a:xfrm>
          <a:prstGeom prst="rect">
            <a:avLst/>
          </a:prstGeom>
          <a:ln w="12700">
            <a:miter lim="400000"/>
          </a:ln>
          <a:effectLst>
            <a:outerShdw sx="100000" sy="100000" kx="0" ky="0" algn="b" rotWithShape="0" blurRad="139700" dist="90169" dir="5400000">
              <a:srgbClr val="000000">
                <a:alpha val="97093"/>
              </a:srgbClr>
            </a:outerShdw>
          </a:effectLst>
        </p:spPr>
      </p:pic>
      <p:pic>
        <p:nvPicPr>
          <p:cNvPr id="254" name="DANGER OF THE…" descr="DANGER OF THE…"/>
          <p:cNvPicPr>
            <a:picLocks noChangeAspect="0"/>
          </p:cNvPicPr>
          <p:nvPr/>
        </p:nvPicPr>
        <p:blipFill>
          <a:blip r:embed="rId5">
            <a:extLst/>
          </a:blip>
          <a:stretch>
            <a:fillRect/>
          </a:stretch>
        </p:blipFill>
        <p:spPr>
          <a:xfrm>
            <a:off x="5937579" y="4234320"/>
            <a:ext cx="7190589" cy="2575558"/>
          </a:xfrm>
          <a:prstGeom prst="rect">
            <a:avLst/>
          </a:prstGeom>
          <a:effectLst>
            <a:outerShdw sx="100000" sy="100000" kx="0" ky="0" algn="b" rotWithShape="0" blurRad="139700" dist="90169" dir="5400000">
              <a:srgbClr val="000000">
                <a:alpha val="97093"/>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lt" backwards="0">
                                    <p:tmAbs val="0"/>
                                  </p:iterate>
                                  <p:childTnLst>
                                    <p:set>
                                      <p:cBhvr>
                                        <p:cTn id="6" fill="hold"/>
                                        <p:tgtEl>
                                          <p:spTgt spid="254"/>
                                        </p:tgtEl>
                                        <p:attrNameLst>
                                          <p:attrName>style.visibility</p:attrName>
                                        </p:attrNameLst>
                                      </p:cBhvr>
                                      <p:to>
                                        <p:strVal val="visible"/>
                                      </p:to>
                                    </p:set>
                                    <p:animEffect filter="fade" transition="in">
                                      <p:cBhvr>
                                        <p:cTn id="7" dur="2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302"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303"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04"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05"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06" name="Galatians 5:19–21 (NKJV)…"/>
          <p:cNvSpPr/>
          <p:nvPr/>
        </p:nvSpPr>
        <p:spPr>
          <a:xfrm>
            <a:off x="168478" y="3949857"/>
            <a:ext cx="6894248" cy="5543280"/>
          </a:xfrm>
          <a:prstGeom prst="roundRect">
            <a:avLst>
              <a:gd name="adj" fmla="val 1776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914400">
              <a:spcBef>
                <a:spcPts val="900"/>
              </a:spcBef>
              <a:defRPr b="1" sz="32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r>
              <a:t>Galatians 5:19–21 (NKJV)</a:t>
            </a:r>
          </a:p>
          <a:p>
            <a:pPr defTabSz="914400">
              <a:spcBef>
                <a:spcPts val="900"/>
              </a:spcBef>
              <a:defRPr sz="32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r>
              <a:rPr baseline="31999"/>
              <a:t>19</a:t>
            </a:r>
            <a:r>
              <a:t> Now the works of the flesh . . . adultery, fornication, uncleanness, lewdness, </a:t>
            </a:r>
            <a:r>
              <a:rPr baseline="31999"/>
              <a:t>20</a:t>
            </a:r>
            <a:r>
              <a:t> idolatry, sorcery, hatred, contentions, jealousies, outbursts of wrath, selfish ambitions, dissensions, heresies, </a:t>
            </a:r>
            <a:r>
              <a:rPr baseline="31999"/>
              <a:t>21</a:t>
            </a:r>
            <a:r>
              <a:t> envy, murders, drunkenness, revelries, and the like; . . .</a:t>
            </a:r>
          </a:p>
        </p:txBody>
      </p:sp>
      <p:pic>
        <p:nvPicPr>
          <p:cNvPr id="307" name="Given to following passions" descr="Given to following passions"/>
          <p:cNvPicPr>
            <a:picLocks noChangeAspect="0"/>
          </p:cNvPicPr>
          <p:nvPr/>
        </p:nvPicPr>
        <p:blipFill>
          <a:blip r:embed="rId5">
            <a:extLst/>
          </a:blip>
          <a:stretch>
            <a:fillRect/>
          </a:stretch>
        </p:blipFill>
        <p:spPr>
          <a:xfrm>
            <a:off x="-149251" y="2505402"/>
            <a:ext cx="9622220" cy="1498601"/>
          </a:xfrm>
          <a:prstGeom prst="rect">
            <a:avLst/>
          </a:prstGeom>
          <a:effectLst>
            <a:outerShdw sx="100000" sy="100000" kx="0" ky="0" algn="b" rotWithShape="0" blurRad="508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310"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311"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12"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13"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14" name="1 Corinthians 6:9–11 (NKJV)…"/>
          <p:cNvSpPr/>
          <p:nvPr/>
        </p:nvSpPr>
        <p:spPr>
          <a:xfrm>
            <a:off x="168478" y="3949857"/>
            <a:ext cx="6894248" cy="5543280"/>
          </a:xfrm>
          <a:prstGeom prst="roundRect">
            <a:avLst>
              <a:gd name="adj" fmla="val 1776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914400">
              <a:spcBef>
                <a:spcPts val="900"/>
              </a:spcBef>
              <a:defRPr b="1" sz="35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r>
              <a:t>1 Corinthians 6:9–11 (NKJV)</a:t>
            </a:r>
          </a:p>
          <a:p>
            <a:pPr defTabSz="914400">
              <a:spcBef>
                <a:spcPts val="900"/>
              </a:spcBef>
              <a:defRPr sz="35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r>
              <a:rPr baseline="31999"/>
              <a:t>9</a:t>
            </a:r>
            <a:r>
              <a:t> . . . fornicators, nor idolaters, nor adulterers, nor homosexuals, nor sodomites, </a:t>
            </a:r>
            <a:r>
              <a:rPr baseline="31999"/>
              <a:t>10</a:t>
            </a:r>
            <a:r>
              <a:t> nor thieves, nor covetous, nor drunkards, nor revilers, nor extortioners will inherit the kingdom of God.</a:t>
            </a:r>
          </a:p>
        </p:txBody>
      </p:sp>
      <p:pic>
        <p:nvPicPr>
          <p:cNvPr id="315" name="Given to following passions" descr="Given to following passions"/>
          <p:cNvPicPr>
            <a:picLocks noChangeAspect="0"/>
          </p:cNvPicPr>
          <p:nvPr/>
        </p:nvPicPr>
        <p:blipFill>
          <a:blip r:embed="rId5">
            <a:extLst/>
          </a:blip>
          <a:stretch>
            <a:fillRect/>
          </a:stretch>
        </p:blipFill>
        <p:spPr>
          <a:xfrm>
            <a:off x="-149251" y="2505402"/>
            <a:ext cx="9622220" cy="1498601"/>
          </a:xfrm>
          <a:prstGeom prst="rect">
            <a:avLst/>
          </a:prstGeom>
          <a:effectLst>
            <a:outerShdw sx="100000" sy="100000" kx="0" ky="0" algn="b" rotWithShape="0" blurRad="508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318"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319"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20"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21"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22" name="Ephesians 2:1–3 (NKJV)…"/>
          <p:cNvSpPr/>
          <p:nvPr/>
        </p:nvSpPr>
        <p:spPr>
          <a:xfrm>
            <a:off x="182210" y="3963589"/>
            <a:ext cx="9167970" cy="5543280"/>
          </a:xfrm>
          <a:prstGeom prst="roundRect">
            <a:avLst>
              <a:gd name="adj" fmla="val 1776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914400">
              <a:spcBef>
                <a:spcPts val="900"/>
              </a:spcBef>
              <a:defRPr b="1" sz="35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r>
              <a:t>Ephesians 2:1–3 (NKJV)</a:t>
            </a:r>
          </a:p>
          <a:p>
            <a:pPr defTabSz="914400">
              <a:spcBef>
                <a:spcPts val="900"/>
              </a:spcBef>
              <a:defRPr sz="32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r>
              <a:rPr baseline="31999"/>
              <a:t>1</a:t>
            </a:r>
            <a:r>
              <a:t>  . . . who were dead in trespasses and sins, </a:t>
            </a:r>
            <a:r>
              <a:rPr baseline="31999"/>
              <a:t>2</a:t>
            </a:r>
            <a:r>
              <a:t> in which you once walked according to the course of this world, according to the prince of the power of the air, the spirit who now works in the sons of disobedience, </a:t>
            </a:r>
            <a:r>
              <a:rPr baseline="31999"/>
              <a:t>3</a:t>
            </a:r>
            <a:r>
              <a:t> among whom also we all once conducted ourselves in the lusts of our flesh, fulfilling the desires of the flesh and of the mind, and were by nature children of wrath, just as the others.</a:t>
            </a:r>
          </a:p>
        </p:txBody>
      </p:sp>
      <p:pic>
        <p:nvPicPr>
          <p:cNvPr id="323" name="The sphere of iniquity" descr="The sphere of iniquity"/>
          <p:cNvPicPr>
            <a:picLocks noChangeAspect="0"/>
          </p:cNvPicPr>
          <p:nvPr/>
        </p:nvPicPr>
        <p:blipFill>
          <a:blip r:embed="rId5">
            <a:extLst/>
          </a:blip>
          <a:stretch>
            <a:fillRect/>
          </a:stretch>
        </p:blipFill>
        <p:spPr>
          <a:xfrm>
            <a:off x="-149251" y="2505402"/>
            <a:ext cx="9622220" cy="1498601"/>
          </a:xfrm>
          <a:prstGeom prst="rect">
            <a:avLst/>
          </a:prstGeom>
          <a:effectLst>
            <a:outerShdw sx="100000" sy="100000" kx="0" ky="0" algn="b" rotWithShape="0" blurRad="508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326"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327"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28"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29"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30" name="Romans 12:2 (NKJV)…"/>
          <p:cNvSpPr/>
          <p:nvPr/>
        </p:nvSpPr>
        <p:spPr>
          <a:xfrm>
            <a:off x="360731" y="3970612"/>
            <a:ext cx="6769101" cy="5543280"/>
          </a:xfrm>
          <a:prstGeom prst="roundRect">
            <a:avLst>
              <a:gd name="adj" fmla="val 1776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914400">
              <a:spcBef>
                <a:spcPts val="900"/>
              </a:spcBef>
              <a:defRPr b="1" sz="44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r>
              <a:t>Romans 12:2 (NKJV)</a:t>
            </a:r>
          </a:p>
          <a:p>
            <a:pPr defTabSz="914400">
              <a:spcBef>
                <a:spcPts val="900"/>
              </a:spcBef>
              <a:defRPr>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r>
              <a:rPr baseline="31999"/>
              <a:t>2</a:t>
            </a:r>
            <a:r>
              <a:t> And do not be conformed to this world, but be transformed by the renewing of your mind, that you may prove what </a:t>
            </a:r>
            <a:r>
              <a:rPr i="1"/>
              <a:t>is</a:t>
            </a:r>
            <a:r>
              <a:t> that good and acceptable and perfect will of God</a:t>
            </a:r>
          </a:p>
        </p:txBody>
      </p:sp>
      <p:pic>
        <p:nvPicPr>
          <p:cNvPr id="331" name="Of the World – Not Separate" descr="Of the World – Not Separate"/>
          <p:cNvPicPr>
            <a:picLocks noChangeAspect="0"/>
          </p:cNvPicPr>
          <p:nvPr/>
        </p:nvPicPr>
        <p:blipFill>
          <a:blip r:embed="rId5">
            <a:extLst/>
          </a:blip>
          <a:stretch>
            <a:fillRect/>
          </a:stretch>
        </p:blipFill>
        <p:spPr>
          <a:xfrm>
            <a:off x="-149251" y="2505402"/>
            <a:ext cx="9622220" cy="1498601"/>
          </a:xfrm>
          <a:prstGeom prst="rect">
            <a:avLst/>
          </a:prstGeom>
          <a:effectLst>
            <a:outerShdw sx="100000" sy="100000" kx="0" ky="0" algn="b" rotWithShape="0" blurRad="50800" dist="25400"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334"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335"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36"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37"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38" name="Rounded Rectangle"/>
          <p:cNvSpPr/>
          <p:nvPr/>
        </p:nvSpPr>
        <p:spPr>
          <a:xfrm>
            <a:off x="360731" y="3970612"/>
            <a:ext cx="6769101" cy="5543280"/>
          </a:xfrm>
          <a:prstGeom prst="roundRect">
            <a:avLst>
              <a:gd name="adj" fmla="val 17761"/>
            </a:avLst>
          </a:prstGeom>
          <a:solidFill>
            <a:srgbClr val="808785"/>
          </a:solidFill>
          <a:ln w="12700">
            <a:miter lim="400000"/>
          </a:ln>
        </p:spPr>
        <p:txBody>
          <a:bodyPr lIns="50800" tIns="50800" rIns="50800" bIns="50800" anchor="ctr"/>
          <a:lstStyle/>
          <a:p>
            <a:pPr defTabSz="914400">
              <a:spcBef>
                <a:spcPts val="900"/>
              </a:spcBef>
              <a:defRPr b="1" sz="44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p>
        </p:txBody>
      </p:sp>
      <p:pic>
        <p:nvPicPr>
          <p:cNvPr id="339" name="Focussed on temporal / secular" descr="Focussed on temporal / secular"/>
          <p:cNvPicPr>
            <a:picLocks noChangeAspect="0"/>
          </p:cNvPicPr>
          <p:nvPr/>
        </p:nvPicPr>
        <p:blipFill>
          <a:blip r:embed="rId5">
            <a:extLst/>
          </a:blip>
          <a:stretch>
            <a:fillRect/>
          </a:stretch>
        </p:blipFill>
        <p:spPr>
          <a:xfrm>
            <a:off x="-149251" y="2505402"/>
            <a:ext cx="9622220" cy="1447801"/>
          </a:xfrm>
          <a:prstGeom prst="rect">
            <a:avLst/>
          </a:prstGeom>
          <a:effectLst>
            <a:outerShdw sx="100000" sy="100000" kx="0" ky="0" algn="b" rotWithShape="0" blurRad="50800" dist="25400" dir="5400000">
              <a:srgbClr val="000000">
                <a:alpha val="50000"/>
              </a:srgbClr>
            </a:outerShdw>
          </a:effectLst>
        </p:spPr>
      </p:pic>
      <p:sp>
        <p:nvSpPr>
          <p:cNvPr id="340" name="Colossians 3:1–2 (NKJV)…"/>
          <p:cNvSpPr txBox="1"/>
          <p:nvPr/>
        </p:nvSpPr>
        <p:spPr>
          <a:xfrm>
            <a:off x="517769" y="4135957"/>
            <a:ext cx="6455025" cy="5212589"/>
          </a:xfrm>
          <a:prstGeom prst="rect">
            <a:avLst/>
          </a:prstGeom>
          <a:ln w="12700">
            <a:miter lim="400000"/>
          </a:ln>
          <a:effectLst>
            <a:outerShdw sx="100000" sy="100000" kx="0" ky="0" algn="b" rotWithShape="0" blurRad="88900" dist="88900" dir="2812913">
              <a:srgbClr val="000000"/>
            </a:outerShdw>
          </a:effectLst>
          <a:extLst>
            <a:ext uri="{C572A759-6A51-4108-AA02-DFA0A04FC94B}">
              <ma14:wrappingTextBoxFlag xmlns:ma14="http://schemas.microsoft.com/office/mac/drawingml/2011/main" val="1"/>
            </a:ext>
          </a:extLst>
        </p:spPr>
        <p:txBody>
          <a:bodyPr lIns="45719" rIns="45719">
            <a:spAutoFit/>
          </a:bodyPr>
          <a:lstStyle/>
          <a:p>
            <a:pPr defTabSz="914400">
              <a:spcBef>
                <a:spcPts val="900"/>
              </a:spcBef>
              <a:defRPr sz="4500">
                <a:solidFill>
                  <a:srgbClr val="FFFFFF"/>
                </a:solidFill>
                <a:effectLst>
                  <a:outerShdw sx="100000" sy="100000" kx="0" ky="0" algn="b" rotWithShape="0" blurRad="63500" dist="63500" dir="2858907">
                    <a:srgbClr val="000000"/>
                  </a:outerShdw>
                </a:effectLst>
                <a:latin typeface="Adelon"/>
                <a:ea typeface="Adelon"/>
                <a:cs typeface="Adelon"/>
                <a:sym typeface="Adelon"/>
              </a:defRPr>
            </a:pPr>
            <a:r>
              <a:t>Colossians 3:1–2 (NKJV)</a:t>
            </a:r>
          </a:p>
          <a:p>
            <a:pPr defTabSz="914400">
              <a:spcBef>
                <a:spcPts val="900"/>
              </a:spcBef>
              <a:defRPr sz="4300">
                <a:solidFill>
                  <a:srgbClr val="FFFFFF"/>
                </a:solidFill>
                <a:effectLst>
                  <a:outerShdw sx="100000" sy="100000" kx="0" ky="0" algn="b" rotWithShape="0" blurRad="63500" dist="63500" dir="2858907">
                    <a:srgbClr val="000000"/>
                  </a:outerShdw>
                </a:effectLst>
                <a:latin typeface="Adelon"/>
                <a:ea typeface="Adelon"/>
                <a:cs typeface="Adelon"/>
                <a:sym typeface="Adelon"/>
              </a:defRPr>
            </a:pPr>
            <a:r>
              <a:rPr baseline="31999"/>
              <a:t>1</a:t>
            </a:r>
            <a:r>
              <a:t> If then you were raised with Christ, seek those things which are above, where Christ is, sitting at the right hand of God. </a:t>
            </a:r>
            <a:r>
              <a:rPr baseline="31999"/>
              <a:t>2</a:t>
            </a:r>
            <a:r>
              <a:t> Set your mind on things above, not on things on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343"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344"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45"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46"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47" name="Rounded Rectangle"/>
          <p:cNvSpPr/>
          <p:nvPr/>
        </p:nvSpPr>
        <p:spPr>
          <a:xfrm>
            <a:off x="360731" y="3970612"/>
            <a:ext cx="6769101" cy="5543280"/>
          </a:xfrm>
          <a:prstGeom prst="roundRect">
            <a:avLst>
              <a:gd name="adj" fmla="val 17761"/>
            </a:avLst>
          </a:prstGeom>
          <a:solidFill>
            <a:srgbClr val="808785"/>
          </a:solidFill>
          <a:ln w="12700">
            <a:miter lim="400000"/>
          </a:ln>
        </p:spPr>
        <p:txBody>
          <a:bodyPr lIns="50800" tIns="50800" rIns="50800" bIns="50800" anchor="ctr"/>
          <a:lstStyle/>
          <a:p>
            <a:pPr defTabSz="914400">
              <a:spcBef>
                <a:spcPts val="900"/>
              </a:spcBef>
              <a:defRPr b="1" sz="44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p>
        </p:txBody>
      </p:sp>
      <p:pic>
        <p:nvPicPr>
          <p:cNvPr id="348" name="Focussed on temporal / secular" descr="Focussed on temporal / secular"/>
          <p:cNvPicPr>
            <a:picLocks noChangeAspect="0"/>
          </p:cNvPicPr>
          <p:nvPr/>
        </p:nvPicPr>
        <p:blipFill>
          <a:blip r:embed="rId5">
            <a:extLst/>
          </a:blip>
          <a:stretch>
            <a:fillRect/>
          </a:stretch>
        </p:blipFill>
        <p:spPr>
          <a:xfrm>
            <a:off x="-149251" y="2505402"/>
            <a:ext cx="9622220" cy="1447801"/>
          </a:xfrm>
          <a:prstGeom prst="rect">
            <a:avLst/>
          </a:prstGeom>
          <a:effectLst>
            <a:outerShdw sx="100000" sy="100000" kx="0" ky="0" algn="b" rotWithShape="0" blurRad="50800" dist="25400" dir="5400000">
              <a:srgbClr val="000000">
                <a:alpha val="50000"/>
              </a:srgbClr>
            </a:outerShdw>
          </a:effectLst>
        </p:spPr>
      </p:pic>
      <p:sp>
        <p:nvSpPr>
          <p:cNvPr id="349" name="Matthew 6:19–24 (NKJV)…"/>
          <p:cNvSpPr txBox="1"/>
          <p:nvPr/>
        </p:nvSpPr>
        <p:spPr>
          <a:xfrm>
            <a:off x="517769" y="4097857"/>
            <a:ext cx="6455025" cy="5288789"/>
          </a:xfrm>
          <a:prstGeom prst="rect">
            <a:avLst/>
          </a:prstGeom>
          <a:ln w="12700">
            <a:miter lim="400000"/>
          </a:ln>
          <a:effectLst>
            <a:outerShdw sx="100000" sy="100000" kx="0" ky="0" algn="b" rotWithShape="0" blurRad="88900" dist="88900" dir="2812913">
              <a:srgbClr val="000000"/>
            </a:outerShdw>
          </a:effectLst>
          <a:extLst>
            <a:ext uri="{C572A759-6A51-4108-AA02-DFA0A04FC94B}">
              <ma14:wrappingTextBoxFlag xmlns:ma14="http://schemas.microsoft.com/office/mac/drawingml/2011/main" val="1"/>
            </a:ext>
          </a:extLst>
        </p:spPr>
        <p:txBody>
          <a:bodyPr lIns="45719" rIns="45719">
            <a:spAutoFit/>
          </a:bodyPr>
          <a:lstStyle/>
          <a:p>
            <a:pPr defTabSz="914400">
              <a:spcBef>
                <a:spcPts val="900"/>
              </a:spcBef>
              <a:defRPr sz="4300">
                <a:solidFill>
                  <a:srgbClr val="FFFFFF"/>
                </a:solidFill>
                <a:effectLst>
                  <a:outerShdw sx="100000" sy="100000" kx="0" ky="0" algn="b" rotWithShape="0" blurRad="63500" dist="63500" dir="2858907">
                    <a:srgbClr val="000000"/>
                  </a:outerShdw>
                </a:effectLst>
                <a:latin typeface="Adelon"/>
                <a:ea typeface="Adelon"/>
                <a:cs typeface="Adelon"/>
                <a:sym typeface="Adelon"/>
              </a:defRPr>
            </a:pPr>
            <a:r>
              <a:t>Matthew 6:19–24 (NKJV)</a:t>
            </a:r>
          </a:p>
          <a:p>
            <a:pPr defTabSz="914400">
              <a:spcBef>
                <a:spcPts val="900"/>
              </a:spcBef>
              <a:defRPr sz="3400">
                <a:solidFill>
                  <a:srgbClr val="FFFFFF"/>
                </a:solidFill>
                <a:effectLst>
                  <a:outerShdw sx="100000" sy="100000" kx="0" ky="0" algn="b" rotWithShape="0" blurRad="63500" dist="63500" dir="2858907">
                    <a:srgbClr val="000000"/>
                  </a:outerShdw>
                </a:effectLst>
                <a:latin typeface="Adelon"/>
                <a:ea typeface="Adelon"/>
                <a:cs typeface="Adelon"/>
                <a:sym typeface="Adelon"/>
              </a:defRPr>
            </a:pPr>
            <a:r>
              <a:rPr baseline="31999"/>
              <a:t>19</a:t>
            </a:r>
            <a:r>
              <a:t> “Do not lay up for yourselves treasures on earth, where moth and rust destroy and where thieves break in and steal; </a:t>
            </a:r>
            <a:r>
              <a:rPr baseline="31999"/>
              <a:t>20</a:t>
            </a:r>
            <a:r>
              <a:t> but lay up for yourselves treasures in heaven, where neither moth nor rust destroys and where thieves do not break in and steal. </a:t>
            </a:r>
            <a:r>
              <a:rPr baseline="31999"/>
              <a:t>21</a:t>
            </a:r>
            <a:r>
              <a:t> For where your treasure is, there your heart will be also. </a:t>
            </a:r>
          </a:p>
        </p:txBody>
      </p:sp>
      <p:sp>
        <p:nvSpPr>
          <p:cNvPr id="350" name="Our Values"/>
          <p:cNvSpPr txBox="1"/>
          <p:nvPr/>
        </p:nvSpPr>
        <p:spPr>
          <a:xfrm>
            <a:off x="7515737" y="7361320"/>
            <a:ext cx="5040512" cy="812801"/>
          </a:xfrm>
          <a:prstGeom prst="rect">
            <a:avLst/>
          </a:prstGeom>
          <a:gradFill>
            <a:gsLst>
              <a:gs pos="0">
                <a:srgbClr val="5E5E5E">
                  <a:alpha val="46380"/>
                </a:srgbClr>
              </a:gs>
              <a:gs pos="100000">
                <a:srgbClr val="212121">
                  <a:alpha val="27844"/>
                </a:srgbClr>
              </a:gs>
            </a:gsLst>
            <a:lin ang="13500000"/>
          </a:gra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4800">
                <a:solidFill>
                  <a:srgbClr val="FFE55E"/>
                </a:solidFill>
                <a:effectLst>
                  <a:outerShdw sx="100000" sy="100000" kx="0" ky="0" algn="b" rotWithShape="0" blurRad="50800" dist="25400" dir="5400000">
                    <a:srgbClr val="000000"/>
                  </a:outerShdw>
                </a:effectLst>
                <a:latin typeface="Hanzel Extended"/>
                <a:ea typeface="Hanzel Extended"/>
                <a:cs typeface="Hanzel Extended"/>
                <a:sym typeface="Hanzel Extended"/>
              </a:defRPr>
            </a:lvl1pPr>
          </a:lstStyle>
          <a:p>
            <a:pPr/>
            <a:r>
              <a:t>Our Values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0"/>
                                        </p:tgtEl>
                                        <p:attrNameLst>
                                          <p:attrName>style.visibility</p:attrName>
                                        </p:attrNameLst>
                                      </p:cBhvr>
                                      <p:to>
                                        <p:strVal val="visible"/>
                                      </p:to>
                                    </p:set>
                                    <p:animEffect filter="wipe(left)" transition="in">
                                      <p:cBhvr>
                                        <p:cTn id="7" dur="15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353"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354"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55"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56"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57" name="Rounded Rectangle"/>
          <p:cNvSpPr/>
          <p:nvPr/>
        </p:nvSpPr>
        <p:spPr>
          <a:xfrm>
            <a:off x="360731" y="3970612"/>
            <a:ext cx="6769101" cy="5543280"/>
          </a:xfrm>
          <a:prstGeom prst="roundRect">
            <a:avLst>
              <a:gd name="adj" fmla="val 17761"/>
            </a:avLst>
          </a:prstGeom>
          <a:solidFill>
            <a:srgbClr val="808785"/>
          </a:solidFill>
          <a:ln w="12700">
            <a:miter lim="400000"/>
          </a:ln>
        </p:spPr>
        <p:txBody>
          <a:bodyPr lIns="50800" tIns="50800" rIns="50800" bIns="50800" anchor="ctr"/>
          <a:lstStyle/>
          <a:p>
            <a:pPr defTabSz="914400">
              <a:spcBef>
                <a:spcPts val="900"/>
              </a:spcBef>
              <a:defRPr b="1" sz="44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p>
        </p:txBody>
      </p:sp>
      <p:pic>
        <p:nvPicPr>
          <p:cNvPr id="358" name="Focussed on temporal / secular" descr="Focussed on temporal / secular"/>
          <p:cNvPicPr>
            <a:picLocks noChangeAspect="0"/>
          </p:cNvPicPr>
          <p:nvPr/>
        </p:nvPicPr>
        <p:blipFill>
          <a:blip r:embed="rId5">
            <a:extLst/>
          </a:blip>
          <a:stretch>
            <a:fillRect/>
          </a:stretch>
        </p:blipFill>
        <p:spPr>
          <a:xfrm>
            <a:off x="-149251" y="2505402"/>
            <a:ext cx="9622220" cy="1447801"/>
          </a:xfrm>
          <a:prstGeom prst="rect">
            <a:avLst/>
          </a:prstGeom>
          <a:effectLst>
            <a:outerShdw sx="100000" sy="100000" kx="0" ky="0" algn="b" rotWithShape="0" blurRad="50800" dist="25400" dir="5400000">
              <a:srgbClr val="000000">
                <a:alpha val="50000"/>
              </a:srgbClr>
            </a:outerShdw>
          </a:effectLst>
        </p:spPr>
      </p:pic>
      <p:sp>
        <p:nvSpPr>
          <p:cNvPr id="359" name="Matthew 6:19–24 (NKJV)…"/>
          <p:cNvSpPr txBox="1"/>
          <p:nvPr/>
        </p:nvSpPr>
        <p:spPr>
          <a:xfrm>
            <a:off x="517769" y="4091507"/>
            <a:ext cx="6455025" cy="5301489"/>
          </a:xfrm>
          <a:prstGeom prst="rect">
            <a:avLst/>
          </a:prstGeom>
          <a:ln w="12700">
            <a:miter lim="400000"/>
          </a:ln>
          <a:effectLst>
            <a:outerShdw sx="100000" sy="100000" kx="0" ky="0" algn="b" rotWithShape="0" blurRad="88900" dist="88900" dir="2812913">
              <a:srgbClr val="000000"/>
            </a:outerShdw>
          </a:effectLst>
          <a:extLst>
            <a:ext uri="{C572A759-6A51-4108-AA02-DFA0A04FC94B}">
              <ma14:wrappingTextBoxFlag xmlns:ma14="http://schemas.microsoft.com/office/mac/drawingml/2011/main" val="1"/>
            </a:ext>
          </a:extLst>
        </p:spPr>
        <p:txBody>
          <a:bodyPr lIns="45719" rIns="45719">
            <a:spAutoFit/>
          </a:bodyPr>
          <a:lstStyle/>
          <a:p>
            <a:pPr defTabSz="914400">
              <a:spcBef>
                <a:spcPts val="900"/>
              </a:spcBef>
              <a:defRPr sz="4300">
                <a:solidFill>
                  <a:srgbClr val="FFFFFF"/>
                </a:solidFill>
                <a:effectLst>
                  <a:outerShdw sx="100000" sy="100000" kx="0" ky="0" algn="b" rotWithShape="0" blurRad="63500" dist="63500" dir="2858907">
                    <a:srgbClr val="000000"/>
                  </a:outerShdw>
                </a:effectLst>
                <a:latin typeface="Adelon"/>
                <a:ea typeface="Adelon"/>
                <a:cs typeface="Adelon"/>
                <a:sym typeface="Adelon"/>
              </a:defRPr>
            </a:pPr>
            <a:r>
              <a:t>Matthew 6:19–24 (NKJV)</a:t>
            </a:r>
          </a:p>
          <a:p>
            <a:pPr defTabSz="914400">
              <a:spcBef>
                <a:spcPts val="900"/>
              </a:spcBef>
              <a:defRPr sz="3800">
                <a:solidFill>
                  <a:srgbClr val="FFFFFF"/>
                </a:solidFill>
                <a:effectLst>
                  <a:outerShdw sx="100000" sy="100000" kx="0" ky="0" algn="b" rotWithShape="0" blurRad="63500" dist="63500" dir="2858907">
                    <a:srgbClr val="000000"/>
                  </a:outerShdw>
                </a:effectLst>
                <a:latin typeface="Adelon"/>
                <a:ea typeface="Adelon"/>
                <a:cs typeface="Adelon"/>
                <a:sym typeface="Adelon"/>
              </a:defRPr>
            </a:pPr>
            <a:r>
              <a:rPr baseline="31999"/>
              <a:t>22</a:t>
            </a:r>
            <a:r>
              <a:t> “The lamp of the body is the eye. If therefore your eye is good, your whole body will be full of light. </a:t>
            </a:r>
            <a:r>
              <a:rPr baseline="31999"/>
              <a:t>23</a:t>
            </a:r>
            <a:r>
              <a:t> But if your eye is bad, your whole body will be full of darkness. If therefore the light that is in you is darkness, how great </a:t>
            </a:r>
            <a:r>
              <a:t>is</a:t>
            </a:r>
            <a:r>
              <a:t> that darkness!</a:t>
            </a:r>
          </a:p>
        </p:txBody>
      </p:sp>
      <p:sp>
        <p:nvSpPr>
          <p:cNvPr id="360" name="Our Values…"/>
          <p:cNvSpPr txBox="1"/>
          <p:nvPr/>
        </p:nvSpPr>
        <p:spPr>
          <a:xfrm>
            <a:off x="7344139" y="7361320"/>
            <a:ext cx="5383709" cy="1524001"/>
          </a:xfrm>
          <a:prstGeom prst="rect">
            <a:avLst/>
          </a:prstGeom>
          <a:gradFill>
            <a:gsLst>
              <a:gs pos="0">
                <a:srgbClr val="5E5E5E">
                  <a:alpha val="46380"/>
                </a:srgbClr>
              </a:gs>
              <a:gs pos="100000">
                <a:srgbClr val="212121">
                  <a:alpha val="27844"/>
                </a:srgbClr>
              </a:gs>
            </a:gsLst>
            <a:lin ang="13500000"/>
          </a:gra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800">
                <a:solidFill>
                  <a:srgbClr val="FFE55E"/>
                </a:solidFill>
                <a:effectLst>
                  <a:outerShdw sx="100000" sy="100000" kx="0" ky="0" algn="b" rotWithShape="0" blurRad="50800" dist="25400" dir="5400000">
                    <a:srgbClr val="000000"/>
                  </a:outerShdw>
                </a:effectLst>
                <a:latin typeface="Hanzel Extended"/>
                <a:ea typeface="Hanzel Extended"/>
                <a:cs typeface="Hanzel Extended"/>
                <a:sym typeface="Hanzel Extended"/>
              </a:defRPr>
            </a:pPr>
            <a:r>
              <a:t>Our Values</a:t>
            </a:r>
          </a:p>
          <a:p>
            <a:pPr>
              <a:defRPr sz="4800">
                <a:solidFill>
                  <a:srgbClr val="FF40FF"/>
                </a:solidFill>
                <a:effectLst>
                  <a:outerShdw sx="100000" sy="100000" kx="0" ky="0" algn="b" rotWithShape="0" blurRad="50800" dist="25400" dir="5400000">
                    <a:srgbClr val="000000"/>
                  </a:outerShdw>
                </a:effectLst>
                <a:latin typeface="Hanzel Extended"/>
                <a:ea typeface="Hanzel Extended"/>
                <a:cs typeface="Hanzel Extended"/>
                <a:sym typeface="Hanzel Extended"/>
              </a:defRPr>
            </a:pPr>
            <a:r>
              <a:t>Our Focus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363"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364"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65"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66"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67" name="Rounded Rectangle"/>
          <p:cNvSpPr/>
          <p:nvPr/>
        </p:nvSpPr>
        <p:spPr>
          <a:xfrm>
            <a:off x="360731" y="3970612"/>
            <a:ext cx="6769101" cy="5543280"/>
          </a:xfrm>
          <a:prstGeom prst="roundRect">
            <a:avLst>
              <a:gd name="adj" fmla="val 17761"/>
            </a:avLst>
          </a:prstGeom>
          <a:solidFill>
            <a:srgbClr val="808785"/>
          </a:solidFill>
          <a:ln w="12700">
            <a:miter lim="400000"/>
          </a:ln>
        </p:spPr>
        <p:txBody>
          <a:bodyPr lIns="50800" tIns="50800" rIns="50800" bIns="50800" anchor="ctr"/>
          <a:lstStyle/>
          <a:p>
            <a:pPr defTabSz="914400">
              <a:spcBef>
                <a:spcPts val="900"/>
              </a:spcBef>
              <a:defRPr b="1" sz="44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p>
        </p:txBody>
      </p:sp>
      <p:pic>
        <p:nvPicPr>
          <p:cNvPr id="368" name="Focussed on temporal / secular" descr="Focussed on temporal / secular"/>
          <p:cNvPicPr>
            <a:picLocks noChangeAspect="0"/>
          </p:cNvPicPr>
          <p:nvPr/>
        </p:nvPicPr>
        <p:blipFill>
          <a:blip r:embed="rId5">
            <a:extLst/>
          </a:blip>
          <a:stretch>
            <a:fillRect/>
          </a:stretch>
        </p:blipFill>
        <p:spPr>
          <a:xfrm>
            <a:off x="-149251" y="2505402"/>
            <a:ext cx="9622220" cy="1447801"/>
          </a:xfrm>
          <a:prstGeom prst="rect">
            <a:avLst/>
          </a:prstGeom>
          <a:effectLst>
            <a:outerShdw sx="100000" sy="100000" kx="0" ky="0" algn="b" rotWithShape="0" blurRad="50800" dist="25400" dir="5400000">
              <a:srgbClr val="000000">
                <a:alpha val="50000"/>
              </a:srgbClr>
            </a:outerShdw>
          </a:effectLst>
        </p:spPr>
      </p:pic>
      <p:sp>
        <p:nvSpPr>
          <p:cNvPr id="369" name="Matthew 6:19–24 (NKJV)…"/>
          <p:cNvSpPr txBox="1"/>
          <p:nvPr/>
        </p:nvSpPr>
        <p:spPr>
          <a:xfrm>
            <a:off x="517769" y="4097857"/>
            <a:ext cx="6455025" cy="5187189"/>
          </a:xfrm>
          <a:prstGeom prst="rect">
            <a:avLst/>
          </a:prstGeom>
          <a:ln w="12700">
            <a:miter lim="400000"/>
          </a:ln>
          <a:effectLst>
            <a:outerShdw sx="100000" sy="100000" kx="0" ky="0" algn="b" rotWithShape="0" blurRad="88900" dist="88900" dir="2812913">
              <a:srgbClr val="000000"/>
            </a:outerShdw>
          </a:effectLst>
          <a:extLst>
            <a:ext uri="{C572A759-6A51-4108-AA02-DFA0A04FC94B}">
              <ma14:wrappingTextBoxFlag xmlns:ma14="http://schemas.microsoft.com/office/mac/drawingml/2011/main" val="1"/>
            </a:ext>
          </a:extLst>
        </p:spPr>
        <p:txBody>
          <a:bodyPr lIns="45719" rIns="45719">
            <a:spAutoFit/>
          </a:bodyPr>
          <a:lstStyle/>
          <a:p>
            <a:pPr defTabSz="914400">
              <a:spcBef>
                <a:spcPts val="900"/>
              </a:spcBef>
              <a:defRPr sz="4300">
                <a:solidFill>
                  <a:srgbClr val="FFFFFF"/>
                </a:solidFill>
                <a:effectLst>
                  <a:outerShdw sx="100000" sy="100000" kx="0" ky="0" algn="b" rotWithShape="0" blurRad="63500" dist="63500" dir="2858907">
                    <a:srgbClr val="000000"/>
                  </a:outerShdw>
                </a:effectLst>
                <a:latin typeface="Adelon"/>
                <a:ea typeface="Adelon"/>
                <a:cs typeface="Adelon"/>
                <a:sym typeface="Adelon"/>
              </a:defRPr>
            </a:pPr>
            <a:r>
              <a:t>Matthew 6:19–24 (NKJV)</a:t>
            </a:r>
          </a:p>
          <a:p>
            <a:pPr defTabSz="914400">
              <a:spcBef>
                <a:spcPts val="900"/>
              </a:spcBef>
              <a:defRPr sz="4300">
                <a:solidFill>
                  <a:srgbClr val="FFFFFF"/>
                </a:solidFill>
                <a:effectLst>
                  <a:outerShdw sx="100000" sy="100000" kx="0" ky="0" algn="b" rotWithShape="0" blurRad="63500" dist="63500" dir="2858907">
                    <a:srgbClr val="000000"/>
                  </a:outerShdw>
                </a:effectLst>
                <a:latin typeface="Adelon"/>
                <a:ea typeface="Adelon"/>
                <a:cs typeface="Adelon"/>
                <a:sym typeface="Adelon"/>
              </a:defRPr>
            </a:pPr>
            <a:r>
              <a:rPr baseline="31999"/>
              <a:t>24</a:t>
            </a:r>
            <a:r>
              <a:t> “No one can serve two masters; for either he will hate the one and love the other, or else he will be loyal to the one and despise the other. You cannot serve God and mammon.</a:t>
            </a:r>
          </a:p>
        </p:txBody>
      </p:sp>
      <p:sp>
        <p:nvSpPr>
          <p:cNvPr id="370" name="Our Values…"/>
          <p:cNvSpPr txBox="1"/>
          <p:nvPr/>
        </p:nvSpPr>
        <p:spPr>
          <a:xfrm>
            <a:off x="7344139" y="7361320"/>
            <a:ext cx="5383709" cy="2235201"/>
          </a:xfrm>
          <a:prstGeom prst="rect">
            <a:avLst/>
          </a:prstGeom>
          <a:gradFill>
            <a:gsLst>
              <a:gs pos="0">
                <a:srgbClr val="5E5E5E">
                  <a:alpha val="46380"/>
                </a:srgbClr>
              </a:gs>
              <a:gs pos="100000">
                <a:srgbClr val="212121">
                  <a:alpha val="27844"/>
                </a:srgbClr>
              </a:gs>
            </a:gsLst>
            <a:lin ang="13500000"/>
          </a:gra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4800">
                <a:solidFill>
                  <a:srgbClr val="FFE55E"/>
                </a:solidFill>
                <a:effectLst>
                  <a:outerShdw sx="100000" sy="100000" kx="0" ky="0" algn="b" rotWithShape="0" blurRad="50800" dist="25400" dir="5400000">
                    <a:srgbClr val="000000"/>
                  </a:outerShdw>
                </a:effectLst>
                <a:latin typeface="Hanzel Extended"/>
                <a:ea typeface="Hanzel Extended"/>
                <a:cs typeface="Hanzel Extended"/>
                <a:sym typeface="Hanzel Extended"/>
              </a:defRPr>
            </a:pPr>
            <a:r>
              <a:t>Our Values</a:t>
            </a:r>
          </a:p>
          <a:p>
            <a:pPr>
              <a:defRPr sz="4800">
                <a:solidFill>
                  <a:srgbClr val="FF40FF"/>
                </a:solidFill>
                <a:effectLst>
                  <a:outerShdw sx="100000" sy="100000" kx="0" ky="0" algn="b" rotWithShape="0" blurRad="50800" dist="25400" dir="5400000">
                    <a:srgbClr val="000000"/>
                  </a:outerShdw>
                </a:effectLst>
                <a:latin typeface="Hanzel Extended"/>
                <a:ea typeface="Hanzel Extended"/>
                <a:cs typeface="Hanzel Extended"/>
                <a:sym typeface="Hanzel Extended"/>
              </a:defRPr>
            </a:pPr>
            <a:r>
              <a:t>Our Focus</a:t>
            </a:r>
          </a:p>
          <a:p>
            <a:pPr>
              <a:defRPr sz="4800">
                <a:solidFill>
                  <a:srgbClr val="67F470"/>
                </a:solidFill>
                <a:effectLst>
                  <a:outerShdw sx="100000" sy="100000" kx="0" ky="0" algn="b" rotWithShape="0" blurRad="50800" dist="25400" dir="5400000">
                    <a:srgbClr val="000000"/>
                  </a:outerShdw>
                </a:effectLst>
                <a:latin typeface="Hanzel Extended"/>
                <a:ea typeface="Hanzel Extended"/>
                <a:cs typeface="Hanzel Extended"/>
                <a:sym typeface="Hanzel Extended"/>
              </a:defRPr>
            </a:pPr>
            <a:r>
              <a:t>Our Effort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sp>
        <p:nvSpPr>
          <p:cNvPr id="373"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74"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75"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76" name="Focussed on temporal / secular" descr="Focussed on temporal / secular"/>
          <p:cNvPicPr>
            <a:picLocks noChangeAspect="0"/>
          </p:cNvPicPr>
          <p:nvPr/>
        </p:nvPicPr>
        <p:blipFill>
          <a:blip r:embed="rId4">
            <a:extLst/>
          </a:blip>
          <a:stretch>
            <a:fillRect/>
          </a:stretch>
        </p:blipFill>
        <p:spPr>
          <a:xfrm>
            <a:off x="-149251" y="2505402"/>
            <a:ext cx="9622220" cy="1447801"/>
          </a:xfrm>
          <a:prstGeom prst="rect">
            <a:avLst/>
          </a:prstGeom>
          <a:effectLst>
            <a:outerShdw sx="100000" sy="100000" kx="0" ky="0" algn="b" rotWithShape="0" blurRad="50800" dist="25400" dir="5400000">
              <a:srgbClr val="000000">
                <a:alpha val="50000"/>
              </a:srgbClr>
            </a:outerShdw>
          </a:effectLst>
        </p:spPr>
      </p:pic>
      <p:pic>
        <p:nvPicPr>
          <p:cNvPr id="377" name="Image" descr="Image"/>
          <p:cNvPicPr>
            <a:picLocks noChangeAspect="1"/>
          </p:cNvPicPr>
          <p:nvPr/>
        </p:nvPicPr>
        <p:blipFill>
          <a:blip r:embed="rId5">
            <a:extLst/>
          </a:blip>
          <a:stretch>
            <a:fillRect/>
          </a:stretch>
        </p:blipFill>
        <p:spPr>
          <a:xfrm>
            <a:off x="3575050" y="3141133"/>
            <a:ext cx="6769101" cy="6858001"/>
          </a:xfrm>
          <a:prstGeom prst="rect">
            <a:avLst/>
          </a:prstGeom>
          <a:ln w="12700">
            <a:miter lim="400000"/>
          </a:ln>
        </p:spPr>
      </p:pic>
      <p:sp>
        <p:nvSpPr>
          <p:cNvPr id="378" name="A Person Who Drinks, uses drugs, Curses, goes clubbing, &amp; wears immodest clothing, etc.  Is Worldly …"/>
          <p:cNvSpPr/>
          <p:nvPr/>
        </p:nvSpPr>
        <p:spPr>
          <a:xfrm>
            <a:off x="223546" y="4876800"/>
            <a:ext cx="4629548" cy="4226561"/>
          </a:xfrm>
          <a:prstGeom prst="roundRect">
            <a:avLst>
              <a:gd name="adj" fmla="val 4372"/>
            </a:avLst>
          </a:prstGeom>
          <a:gradFill>
            <a:gsLst>
              <a:gs pos="0">
                <a:srgbClr val="FFEDDB">
                  <a:alpha val="63000"/>
                </a:srgbClr>
              </a:gs>
              <a:gs pos="35000">
                <a:srgbClr val="FFF2E5">
                  <a:alpha val="83000"/>
                </a:srgbClr>
              </a:gs>
              <a:gs pos="100000">
                <a:srgbClr val="FFFEC4">
                  <a:alpha val="84000"/>
                </a:srgbClr>
              </a:gs>
            </a:gsLst>
            <a:lin ang="16200000"/>
          </a:gra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lstStyle>
            <a:lvl1pPr defTabSz="914400">
              <a:lnSpc>
                <a:spcPct val="50000"/>
              </a:lnSpc>
              <a:defRPr sz="4000">
                <a:solidFill>
                  <a:srgbClr val="000000"/>
                </a:solidFill>
                <a:effectLst>
                  <a:outerShdw sx="100000" sy="100000" kx="0" ky="0" algn="b" rotWithShape="0" blurRad="63500" dist="50800" dir="7680000">
                    <a:srgbClr val="000000">
                      <a:alpha val="32000"/>
                    </a:srgbClr>
                  </a:outerShdw>
                </a:effectLst>
                <a:latin typeface="Abject Failure"/>
                <a:ea typeface="Abject Failure"/>
                <a:cs typeface="Abject Failure"/>
                <a:sym typeface="Abject Failure"/>
              </a:defRPr>
            </a:lvl1pPr>
          </a:lstStyle>
          <a:p>
            <a:pPr/>
            <a:r>
              <a:t>A Person Who Drinks, uses drugs, Curses, goes clubbing, &amp; wears immodest clothing, etc.  Is Worldly …</a:t>
            </a:r>
          </a:p>
        </p:txBody>
      </p:sp>
      <p:sp>
        <p:nvSpPr>
          <p:cNvPr id="379" name="A Person Can Be Worldly but not Drink &amp; Curse … etc."/>
          <p:cNvSpPr/>
          <p:nvPr/>
        </p:nvSpPr>
        <p:spPr>
          <a:xfrm>
            <a:off x="8122946" y="4876800"/>
            <a:ext cx="4629548" cy="4226561"/>
          </a:xfrm>
          <a:prstGeom prst="roundRect">
            <a:avLst>
              <a:gd name="adj" fmla="val 4372"/>
            </a:avLst>
          </a:prstGeom>
          <a:gradFill>
            <a:gsLst>
              <a:gs pos="0">
                <a:srgbClr val="FFEDDB">
                  <a:alpha val="63000"/>
                </a:srgbClr>
              </a:gs>
              <a:gs pos="35000">
                <a:srgbClr val="FFF2E5">
                  <a:alpha val="83000"/>
                </a:srgbClr>
              </a:gs>
              <a:gs pos="100000">
                <a:srgbClr val="FFFEC4">
                  <a:alpha val="84000"/>
                </a:srgbClr>
              </a:gs>
            </a:gsLst>
            <a:lin ang="16200000"/>
          </a:gradFill>
          <a:ln w="12700">
            <a:miter lim="400000"/>
          </a:ln>
          <a:effectLst>
            <a:outerShdw sx="100000" sy="100000" kx="0" ky="0" algn="b" rotWithShape="0" blurRad="63500" dist="38100" dir="5400000">
              <a:srgbClr val="000000">
                <a:alpha val="32000"/>
              </a:srgbClr>
            </a:outerShdw>
          </a:effectLst>
          <a:extLst>
            <a:ext uri="{C572A759-6A51-4108-AA02-DFA0A04FC94B}">
              <ma14:wrappingTextBoxFlag xmlns:ma14="http://schemas.microsoft.com/office/mac/drawingml/2011/main" val="1"/>
            </a:ext>
          </a:extLst>
        </p:spPr>
        <p:txBody>
          <a:bodyPr lIns="65023" tIns="65023" rIns="65023" bIns="65023"/>
          <a:lstStyle>
            <a:lvl1pPr defTabSz="914400">
              <a:lnSpc>
                <a:spcPct val="50000"/>
              </a:lnSpc>
              <a:defRPr sz="5500">
                <a:solidFill>
                  <a:srgbClr val="000000"/>
                </a:solidFill>
                <a:effectLst>
                  <a:outerShdw sx="100000" sy="100000" kx="0" ky="0" algn="b" rotWithShape="0" blurRad="63500" dist="50800" dir="7680000">
                    <a:srgbClr val="000000">
                      <a:alpha val="32000"/>
                    </a:srgbClr>
                  </a:outerShdw>
                </a:effectLst>
                <a:latin typeface="Abject Failure"/>
                <a:ea typeface="Abject Failure"/>
                <a:cs typeface="Abject Failure"/>
                <a:sym typeface="Abject Failure"/>
              </a:defRPr>
            </a:lvl1pPr>
          </a:lstStyle>
          <a:p>
            <a:pPr/>
            <a:r>
              <a:t>A Person Can Be Worldly but not Drink &amp; Curse …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78"/>
                                        </p:tgtEl>
                                        <p:attrNameLst>
                                          <p:attrName>style.visibility</p:attrName>
                                        </p:attrNameLst>
                                      </p:cBhvr>
                                      <p:to>
                                        <p:strVal val="visible"/>
                                      </p:to>
                                    </p:set>
                                    <p:anim calcmode="lin" valueType="num">
                                      <p:cBhvr>
                                        <p:cTn id="7" dur="750" fill="hold"/>
                                        <p:tgtEl>
                                          <p:spTgt spid="378"/>
                                        </p:tgtEl>
                                        <p:attrNameLst>
                                          <p:attrName>ppt_w</p:attrName>
                                        </p:attrNameLst>
                                      </p:cBhvr>
                                      <p:tavLst>
                                        <p:tav tm="0">
                                          <p:val>
                                            <p:fltVal val="0"/>
                                          </p:val>
                                        </p:tav>
                                        <p:tav tm="100000">
                                          <p:val>
                                            <p:strVal val="#ppt_w"/>
                                          </p:val>
                                        </p:tav>
                                      </p:tavLst>
                                    </p:anim>
                                    <p:anim calcmode="lin" valueType="num">
                                      <p:cBhvr>
                                        <p:cTn id="8" dur="750" fill="hold"/>
                                        <p:tgtEl>
                                          <p:spTgt spid="37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379"/>
                                        </p:tgtEl>
                                        <p:attrNameLst>
                                          <p:attrName>style.visibility</p:attrName>
                                        </p:attrNameLst>
                                      </p:cBhvr>
                                      <p:to>
                                        <p:strVal val="visible"/>
                                      </p:to>
                                    </p:set>
                                    <p:anim calcmode="lin" valueType="num">
                                      <p:cBhvr>
                                        <p:cTn id="13" dur="1500" fill="hold"/>
                                        <p:tgtEl>
                                          <p:spTgt spid="379"/>
                                        </p:tgtEl>
                                        <p:attrNameLst>
                                          <p:attrName>ppt_x</p:attrName>
                                        </p:attrNameLst>
                                      </p:cBhvr>
                                      <p:tavLst>
                                        <p:tav tm="0">
                                          <p:val>
                                            <p:strVal val="#ppt_x"/>
                                          </p:val>
                                        </p:tav>
                                        <p:tav tm="100000">
                                          <p:val>
                                            <p:strVal val="#ppt_x"/>
                                          </p:val>
                                        </p:tav>
                                      </p:tavLst>
                                    </p:anim>
                                    <p:anim calcmode="lin" valueType="num">
                                      <p:cBhvr>
                                        <p:cTn id="14" dur="1500" fill="hold"/>
                                        <p:tgtEl>
                                          <p:spTgt spid="3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8" grpId="1"/>
      <p:bldP build="whole" bldLvl="1" animBg="1" rev="0" advAuto="0" spid="379"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0"/>
          </p:cNvPicPr>
          <p:nvPr/>
        </p:nvPicPr>
        <p:blipFill>
          <a:blip r:embed="rId2">
            <a:extLst/>
          </a:blip>
          <a:srcRect l="0" t="0" r="2865" b="4288"/>
          <a:stretch>
            <a:fillRect/>
          </a:stretch>
        </p:blipFill>
        <p:spPr>
          <a:xfrm>
            <a:off x="0" y="0"/>
            <a:ext cx="13004816" cy="9753519"/>
          </a:xfrm>
          <a:prstGeom prst="rect">
            <a:avLst/>
          </a:prstGeom>
          <a:ln w="12700">
            <a:miter lim="400000"/>
          </a:ln>
        </p:spPr>
      </p:pic>
      <p:sp>
        <p:nvSpPr>
          <p:cNvPr id="382" name="2 Corinthians 6:14–7:1 (NKJV)…"/>
          <p:cNvSpPr txBox="1"/>
          <p:nvPr/>
        </p:nvSpPr>
        <p:spPr>
          <a:xfrm>
            <a:off x="715797" y="381000"/>
            <a:ext cx="11573207" cy="7467601"/>
          </a:xfrm>
          <a:prstGeom prst="rect">
            <a:avLst/>
          </a:prstGeom>
          <a:ln w="12700">
            <a:miter lim="400000"/>
          </a:ln>
          <a:effectLst>
            <a:outerShdw sx="100000" sy="100000" kx="0" ky="0" algn="b" rotWithShape="0" blurRad="139700" dist="88900" dir="2729149">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700">
                <a:solidFill>
                  <a:srgbClr val="FFFFFF"/>
                </a:solidFill>
                <a:effectLst>
                  <a:outerShdw sx="100000" sy="100000" kx="0" ky="0" algn="b" rotWithShape="0" blurRad="63500" dist="63500" dir="2323581">
                    <a:srgbClr val="000000"/>
                  </a:outerShdw>
                </a:effectLst>
                <a:latin typeface="Abject Failure"/>
                <a:ea typeface="Abject Failure"/>
                <a:cs typeface="Abject Failure"/>
                <a:sym typeface="Abject Failure"/>
              </a:defRPr>
            </a:pPr>
            <a:r>
              <a:t>2 Corinthians 6:14–7:1 </a:t>
            </a:r>
            <a:r>
              <a:rPr baseline="31999"/>
              <a:t>(NKJV)</a:t>
            </a:r>
          </a:p>
          <a:p>
            <a:pPr defTabSz="457200">
              <a:defRPr sz="5500">
                <a:solidFill>
                  <a:srgbClr val="FFFFFF"/>
                </a:solidFill>
                <a:effectLst>
                  <a:outerShdw sx="100000" sy="100000" kx="0" ky="0" algn="b" rotWithShape="0" blurRad="63500" dist="63500" dir="2323581">
                    <a:srgbClr val="000000"/>
                  </a:outerShdw>
                </a:effectLst>
                <a:latin typeface="Adelon"/>
                <a:ea typeface="Adelon"/>
                <a:cs typeface="Adelon"/>
                <a:sym typeface="Adelon"/>
              </a:defRPr>
            </a:pPr>
            <a:r>
              <a:rPr baseline="31999"/>
              <a:t>14</a:t>
            </a:r>
            <a:r>
              <a:t> Do not be unequally yoked together with unbelievers. For what fellowship has righteousness with lawlessness? And what communion has light with darkness? </a:t>
            </a:r>
            <a:r>
              <a:rPr baseline="31999"/>
              <a:t>15</a:t>
            </a:r>
            <a:r>
              <a:t> And what accord has Christ with Belial? Or what part has a believer with an unbeliever?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Rectangle"/>
          <p:cNvSpPr/>
          <p:nvPr/>
        </p:nvSpPr>
        <p:spPr>
          <a:xfrm>
            <a:off x="99816" y="135830"/>
            <a:ext cx="12805168" cy="9481940"/>
          </a:xfrm>
          <a:prstGeom prst="rect">
            <a:avLst/>
          </a:prstGeom>
          <a:solidFill>
            <a:srgbClr val="FFFFFF"/>
          </a:solidFill>
          <a:ln w="25400">
            <a:solidFill>
              <a:srgbClr val="808785"/>
            </a:solidFill>
            <a:miter lim="400000"/>
          </a:ln>
        </p:spPr>
        <p:txBody>
          <a:bodyPr lIns="50800" tIns="50800" rIns="50800" bIns="50800" anchor="ctr"/>
          <a:lstStyle/>
          <a:p>
            <a:pPr/>
          </a:p>
        </p:txBody>
      </p:sp>
      <p:sp>
        <p:nvSpPr>
          <p:cNvPr id="257" name="Revelation 2:18–29 (NKJV)…"/>
          <p:cNvSpPr txBox="1"/>
          <p:nvPr/>
        </p:nvSpPr>
        <p:spPr>
          <a:xfrm>
            <a:off x="340087" y="336549"/>
            <a:ext cx="12324627" cy="906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600">
                <a:solidFill>
                  <a:srgbClr val="000000"/>
                </a:solidFill>
                <a:latin typeface="Thames Nude Roman"/>
                <a:ea typeface="Thames Nude Roman"/>
                <a:cs typeface="Thames Nude Roman"/>
                <a:sym typeface="Thames Nude Roman"/>
              </a:defRPr>
            </a:pPr>
            <a:r>
              <a:t>Revelation 2:18–29 (NKJV)</a:t>
            </a:r>
          </a:p>
          <a:p>
            <a:pPr marL="228600" marR="228600" indent="228600" algn="just" defTabSz="457200">
              <a:defRPr sz="4300">
                <a:solidFill>
                  <a:srgbClr val="000000"/>
                </a:solidFill>
                <a:latin typeface="Hoefler Text"/>
                <a:ea typeface="Hoefler Text"/>
                <a:cs typeface="Hoefler Text"/>
                <a:sym typeface="Hoefler Text"/>
              </a:defRPr>
            </a:pPr>
            <a:r>
              <a:rPr baseline="31999"/>
              <a:t>18</a:t>
            </a:r>
            <a:r>
              <a:t> “And to the angel of the church in Thyatira write, ‘These things says the Son of God, who has eyes like a flame of fire, and His feet like fine brass: </a:t>
            </a:r>
            <a:r>
              <a:rPr baseline="31999"/>
              <a:t>19</a:t>
            </a:r>
            <a:r>
              <a:t> “I know your works, love, service, faith, and your patience; and </a:t>
            </a:r>
            <a:r>
              <a:rPr i="1"/>
              <a:t>as</a:t>
            </a:r>
            <a:r>
              <a:t> for your works, the last </a:t>
            </a:r>
            <a:r>
              <a:rPr i="1"/>
              <a:t>are</a:t>
            </a:r>
            <a:r>
              <a:t> more than the first. </a:t>
            </a:r>
            <a:r>
              <a:rPr baseline="31999"/>
              <a:t>20</a:t>
            </a:r>
            <a:r>
              <a:t> Nevertheless I have a few things against you, because you allow that woman Jezebel, who calls herself a prophetess, to teach and seduce My servants to commit sexual immorality and eat things sacrificed to idols. </a:t>
            </a:r>
            <a:r>
              <a:rPr baseline="31999"/>
              <a:t>21</a:t>
            </a:r>
            <a:r>
              <a:t> And I gave her time to repent of her sexual immorality, and she did not repent.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Image" descr="Image"/>
          <p:cNvPicPr>
            <a:picLocks noChangeAspect="0"/>
          </p:cNvPicPr>
          <p:nvPr/>
        </p:nvPicPr>
        <p:blipFill>
          <a:blip r:embed="rId2">
            <a:extLst/>
          </a:blip>
          <a:srcRect l="0" t="0" r="2865" b="4288"/>
          <a:stretch>
            <a:fillRect/>
          </a:stretch>
        </p:blipFill>
        <p:spPr>
          <a:xfrm>
            <a:off x="0" y="0"/>
            <a:ext cx="13004816" cy="9753519"/>
          </a:xfrm>
          <a:prstGeom prst="rect">
            <a:avLst/>
          </a:prstGeom>
          <a:ln w="12700">
            <a:miter lim="400000"/>
          </a:ln>
        </p:spPr>
      </p:pic>
      <p:sp>
        <p:nvSpPr>
          <p:cNvPr id="385" name="2 Corinthians 6:14–7:1 (NKJV)…"/>
          <p:cNvSpPr txBox="1"/>
          <p:nvPr/>
        </p:nvSpPr>
        <p:spPr>
          <a:xfrm>
            <a:off x="715797" y="381000"/>
            <a:ext cx="11573207" cy="6972301"/>
          </a:xfrm>
          <a:prstGeom prst="rect">
            <a:avLst/>
          </a:prstGeom>
          <a:ln w="12700">
            <a:miter lim="400000"/>
          </a:ln>
          <a:effectLst>
            <a:outerShdw sx="100000" sy="100000" kx="0" ky="0" algn="b" rotWithShape="0" blurRad="139700" dist="88900" dir="2729149">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700">
                <a:solidFill>
                  <a:srgbClr val="FFFFFF"/>
                </a:solidFill>
                <a:effectLst>
                  <a:outerShdw sx="100000" sy="100000" kx="0" ky="0" algn="b" rotWithShape="0" blurRad="63500" dist="63500" dir="1957712">
                    <a:srgbClr val="000000"/>
                  </a:outerShdw>
                </a:effectLst>
                <a:latin typeface="Abject Failure"/>
                <a:ea typeface="Abject Failure"/>
                <a:cs typeface="Abject Failure"/>
                <a:sym typeface="Abject Failure"/>
              </a:defRPr>
            </a:pPr>
            <a:r>
              <a:t>2 Corinthians 6:14–7:1 </a:t>
            </a:r>
            <a:r>
              <a:rPr baseline="31999"/>
              <a:t>(NKJV)</a:t>
            </a:r>
          </a:p>
          <a:p>
            <a:pPr defTabSz="457200">
              <a:defRPr sz="5900">
                <a:solidFill>
                  <a:srgbClr val="FFFFFF"/>
                </a:solidFill>
                <a:effectLst>
                  <a:outerShdw sx="100000" sy="100000" kx="0" ky="0" algn="b" rotWithShape="0" blurRad="63500" dist="63500" dir="1957712">
                    <a:srgbClr val="000000"/>
                  </a:outerShdw>
                </a:effectLst>
                <a:latin typeface="Adelon"/>
                <a:ea typeface="Adelon"/>
                <a:cs typeface="Adelon"/>
                <a:sym typeface="Adelon"/>
              </a:defRPr>
            </a:pPr>
            <a:r>
              <a:rPr baseline="31999"/>
              <a:t>16</a:t>
            </a:r>
            <a:r>
              <a:t> And what agreement has the temple of God with idols? For you are the temple of the living God. As God has said: </a:t>
            </a:r>
            <a:r>
              <a:t>“I will dwell in them</a:t>
            </a:r>
            <a:r>
              <a:t> </a:t>
            </a:r>
            <a:r>
              <a:t>And walk among them</a:t>
            </a:r>
            <a:r>
              <a:t>. </a:t>
            </a:r>
            <a:r>
              <a:t>I will be their God,</a:t>
            </a:r>
            <a:r>
              <a:t> </a:t>
            </a:r>
            <a:r>
              <a:t>And they shall be My people.”</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Image" descr="Image"/>
          <p:cNvPicPr>
            <a:picLocks noChangeAspect="0"/>
          </p:cNvPicPr>
          <p:nvPr/>
        </p:nvPicPr>
        <p:blipFill>
          <a:blip r:embed="rId2">
            <a:extLst/>
          </a:blip>
          <a:srcRect l="0" t="0" r="2865" b="4288"/>
          <a:stretch>
            <a:fillRect/>
          </a:stretch>
        </p:blipFill>
        <p:spPr>
          <a:xfrm>
            <a:off x="0" y="0"/>
            <a:ext cx="13004816" cy="9753519"/>
          </a:xfrm>
          <a:prstGeom prst="rect">
            <a:avLst/>
          </a:prstGeom>
          <a:ln w="12700">
            <a:miter lim="400000"/>
          </a:ln>
        </p:spPr>
      </p:pic>
      <p:sp>
        <p:nvSpPr>
          <p:cNvPr id="388" name="2 Corinthians 6:14–7:1 (NKJV)…"/>
          <p:cNvSpPr txBox="1"/>
          <p:nvPr/>
        </p:nvSpPr>
        <p:spPr>
          <a:xfrm>
            <a:off x="715797" y="381000"/>
            <a:ext cx="11573207" cy="6667501"/>
          </a:xfrm>
          <a:prstGeom prst="rect">
            <a:avLst/>
          </a:prstGeom>
          <a:ln w="12700">
            <a:miter lim="400000"/>
          </a:ln>
          <a:effectLst>
            <a:outerShdw sx="100000" sy="100000" kx="0" ky="0" algn="b" rotWithShape="0" blurRad="139700" dist="88900" dir="2729149">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700">
                <a:solidFill>
                  <a:srgbClr val="FFFFFF"/>
                </a:solidFill>
                <a:effectLst>
                  <a:outerShdw sx="100000" sy="100000" kx="0" ky="0" algn="b" rotWithShape="0" blurRad="63500" dist="63500" dir="1957712">
                    <a:srgbClr val="000000"/>
                  </a:outerShdw>
                </a:effectLst>
                <a:latin typeface="Abject Failure"/>
                <a:ea typeface="Abject Failure"/>
                <a:cs typeface="Abject Failure"/>
                <a:sym typeface="Abject Failure"/>
              </a:defRPr>
            </a:pPr>
            <a:r>
              <a:t>2 Corinthians 6:14–7:1 </a:t>
            </a:r>
            <a:r>
              <a:rPr baseline="31999"/>
              <a:t>(NKJV)</a:t>
            </a:r>
          </a:p>
          <a:p>
            <a:pPr defTabSz="457200">
              <a:defRPr sz="5500">
                <a:solidFill>
                  <a:srgbClr val="FFFFFF"/>
                </a:solidFill>
                <a:effectLst>
                  <a:outerShdw sx="100000" sy="100000" kx="0" ky="0" algn="b" rotWithShape="0" blurRad="63500" dist="63500" dir="1957712">
                    <a:srgbClr val="000000"/>
                  </a:outerShdw>
                </a:effectLst>
                <a:latin typeface="Adelon"/>
                <a:ea typeface="Adelon"/>
                <a:cs typeface="Adelon"/>
                <a:sym typeface="Adelon"/>
              </a:defRPr>
            </a:pPr>
            <a:r>
              <a:rPr baseline="31999"/>
              <a:t>17</a:t>
            </a:r>
            <a:r>
              <a:t> Therefore </a:t>
            </a:r>
            <a:r>
              <a:t>“Come out from among them</a:t>
            </a:r>
            <a:r>
              <a:t> </a:t>
            </a:r>
            <a:r>
              <a:t>And be separate, says the Lord</a:t>
            </a:r>
            <a:r>
              <a:t>. </a:t>
            </a:r>
            <a:r>
              <a:t>Do not touch what is unclean,</a:t>
            </a:r>
            <a:r>
              <a:t> </a:t>
            </a:r>
            <a:r>
              <a:t>And I will receive you.”</a:t>
            </a:r>
            <a:r>
              <a:t> </a:t>
            </a:r>
            <a:r>
              <a:rPr baseline="31999"/>
              <a:t>18</a:t>
            </a:r>
            <a:r>
              <a:t> </a:t>
            </a:r>
            <a:r>
              <a:t>“I</a:t>
            </a:r>
            <a:r>
              <a:t> </a:t>
            </a:r>
            <a:r>
              <a:t>will be a Father to you,</a:t>
            </a:r>
            <a:r>
              <a:t> </a:t>
            </a:r>
            <a:r>
              <a:t>And you shall be My</a:t>
            </a:r>
            <a:r>
              <a:t> </a:t>
            </a:r>
            <a:r>
              <a:t>sons and daughters,</a:t>
            </a:r>
            <a:r>
              <a:t> </a:t>
            </a:r>
            <a:r>
              <a:t>Says the Lord Almighty.”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mage" descr="Image"/>
          <p:cNvPicPr>
            <a:picLocks noChangeAspect="0"/>
          </p:cNvPicPr>
          <p:nvPr/>
        </p:nvPicPr>
        <p:blipFill>
          <a:blip r:embed="rId2">
            <a:extLst/>
          </a:blip>
          <a:srcRect l="0" t="0" r="2865" b="4288"/>
          <a:stretch>
            <a:fillRect/>
          </a:stretch>
        </p:blipFill>
        <p:spPr>
          <a:xfrm>
            <a:off x="0" y="0"/>
            <a:ext cx="13004816" cy="9753519"/>
          </a:xfrm>
          <a:prstGeom prst="rect">
            <a:avLst/>
          </a:prstGeom>
          <a:ln w="12700">
            <a:miter lim="400000"/>
          </a:ln>
        </p:spPr>
      </p:pic>
      <p:sp>
        <p:nvSpPr>
          <p:cNvPr id="391" name="2 Corinthians 6:14–7:1 (NKJV)…"/>
          <p:cNvSpPr txBox="1"/>
          <p:nvPr/>
        </p:nvSpPr>
        <p:spPr>
          <a:xfrm>
            <a:off x="715797" y="381000"/>
            <a:ext cx="11573207" cy="6756401"/>
          </a:xfrm>
          <a:prstGeom prst="rect">
            <a:avLst/>
          </a:prstGeom>
          <a:ln w="12700">
            <a:miter lim="400000"/>
          </a:ln>
          <a:effectLst>
            <a:outerShdw sx="100000" sy="100000" kx="0" ky="0" algn="b" rotWithShape="0" blurRad="139700" dist="88900" dir="2729149">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700">
                <a:solidFill>
                  <a:srgbClr val="FFFFFF"/>
                </a:solidFill>
                <a:effectLst>
                  <a:outerShdw sx="100000" sy="100000" kx="0" ky="0" algn="b" rotWithShape="0" blurRad="63500" dist="63500" dir="1957712">
                    <a:srgbClr val="000000"/>
                  </a:outerShdw>
                </a:effectLst>
                <a:latin typeface="Abject Failure"/>
                <a:ea typeface="Abject Failure"/>
                <a:cs typeface="Abject Failure"/>
                <a:sym typeface="Abject Failure"/>
              </a:defRPr>
            </a:pPr>
            <a:r>
              <a:t>2 Corinthians 6:14–7:1 </a:t>
            </a:r>
            <a:r>
              <a:rPr baseline="31999"/>
              <a:t>(NKJV)</a:t>
            </a:r>
          </a:p>
          <a:p>
            <a:pPr defTabSz="457200">
              <a:defRPr sz="6800">
                <a:solidFill>
                  <a:srgbClr val="FFFFFF"/>
                </a:solidFill>
                <a:effectLst>
                  <a:outerShdw sx="100000" sy="100000" kx="0" ky="0" algn="b" rotWithShape="0" blurRad="63500" dist="63500" dir="1957712">
                    <a:srgbClr val="000000"/>
                  </a:outerShdw>
                </a:effectLst>
                <a:latin typeface="Adelon"/>
                <a:ea typeface="Adelon"/>
                <a:cs typeface="Adelon"/>
                <a:sym typeface="Adelon"/>
              </a:defRPr>
            </a:pPr>
            <a:r>
              <a:t>7:1</a:t>
            </a:r>
            <a:r>
              <a:t> </a:t>
            </a:r>
            <a:r>
              <a:rPr baseline="31999"/>
              <a:t>1</a:t>
            </a:r>
            <a:r>
              <a:t> Therefore, having these promises, beloved, let us cleanse ourselves from all filthiness of the flesh and spirit, perfecting holiness in the fear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394"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95"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96" name="Image" descr="Image"/>
          <p:cNvPicPr>
            <a:picLocks noChangeAspect="0"/>
          </p:cNvPicPr>
          <p:nvPr/>
        </p:nvPicPr>
        <p:blipFill>
          <a:blip r:embed="rId3">
            <a:extLst/>
          </a:blip>
          <a:stretch>
            <a:fillRect/>
          </a:stretch>
        </p:blipFill>
        <p:spPr>
          <a:xfrm>
            <a:off x="222051" y="1519267"/>
            <a:ext cx="12560698" cy="1181232"/>
          </a:xfrm>
          <a:prstGeom prst="rect">
            <a:avLst/>
          </a:prstGeom>
          <a:ln w="12700">
            <a:miter lim="400000"/>
          </a:ln>
        </p:spPr>
      </p:pic>
      <p:pic>
        <p:nvPicPr>
          <p:cNvPr id="397" name="Image" descr="Image"/>
          <p:cNvPicPr>
            <a:picLocks noChangeAspect="1"/>
          </p:cNvPicPr>
          <p:nvPr/>
        </p:nvPicPr>
        <p:blipFill>
          <a:blip r:embed="rId4">
            <a:extLst/>
          </a:blip>
          <a:stretch>
            <a:fillRect/>
          </a:stretch>
        </p:blipFill>
        <p:spPr>
          <a:xfrm>
            <a:off x="7035948" y="3107266"/>
            <a:ext cx="6769101" cy="6858001"/>
          </a:xfrm>
          <a:prstGeom prst="rect">
            <a:avLst/>
          </a:prstGeom>
          <a:ln w="12700">
            <a:miter lim="400000"/>
          </a:ln>
        </p:spPr>
      </p:pic>
      <p:pic>
        <p:nvPicPr>
          <p:cNvPr id="398" name="Worldly Living:" descr="Worldly Living:"/>
          <p:cNvPicPr>
            <a:picLocks noChangeAspect="0"/>
          </p:cNvPicPr>
          <p:nvPr/>
        </p:nvPicPr>
        <p:blipFill>
          <a:blip r:embed="rId5">
            <a:extLst/>
          </a:blip>
          <a:stretch>
            <a:fillRect/>
          </a:stretch>
        </p:blipFill>
        <p:spPr>
          <a:xfrm>
            <a:off x="-149251" y="2505402"/>
            <a:ext cx="7315517" cy="1739901"/>
          </a:xfrm>
          <a:prstGeom prst="rect">
            <a:avLst/>
          </a:prstGeom>
          <a:effectLst>
            <a:outerShdw sx="100000" sy="100000" kx="0" ky="0" algn="b" rotWithShape="0" blurRad="50800" dist="25400" dir="5400000">
              <a:srgbClr val="000000">
                <a:alpha val="50000"/>
              </a:srgbClr>
            </a:outerShdw>
          </a:effectLst>
        </p:spPr>
      </p:pic>
      <p:sp>
        <p:nvSpPr>
          <p:cNvPr id="399" name="Separates from God –             (Isa. 59:1-2; Rom. 8:7,8; Jam 4:4)…"/>
          <p:cNvSpPr txBox="1"/>
          <p:nvPr/>
        </p:nvSpPr>
        <p:spPr>
          <a:xfrm>
            <a:off x="168603" y="3918492"/>
            <a:ext cx="7463005" cy="581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7504" indent="-407504" algn="l">
              <a:spcBef>
                <a:spcPts val="500"/>
              </a:spcBef>
              <a:buSzPct val="60000"/>
              <a:buBlip>
                <a:blip r:embed="rId6"/>
              </a:buBlip>
              <a:defRPr sz="3500">
                <a:latin typeface="Century Gothic"/>
                <a:ea typeface="Century Gothic"/>
                <a:cs typeface="Century Gothic"/>
                <a:sym typeface="Century Gothic"/>
              </a:defRPr>
            </a:pPr>
            <a:r>
              <a:rPr b="1"/>
              <a:t>Separates from God</a:t>
            </a:r>
            <a:r>
              <a:t> –             (Isa. 59:1-2; Rom. 8:7,8; Jam 4:4)</a:t>
            </a:r>
          </a:p>
          <a:p>
            <a:pPr marL="407504" indent="-407504" algn="l">
              <a:spcBef>
                <a:spcPts val="500"/>
              </a:spcBef>
              <a:buSzPct val="60000"/>
              <a:buBlip>
                <a:blip r:embed="rId6"/>
              </a:buBlip>
              <a:defRPr sz="3500">
                <a:latin typeface="Century Gothic"/>
                <a:ea typeface="Century Gothic"/>
                <a:cs typeface="Century Gothic"/>
                <a:sym typeface="Century Gothic"/>
              </a:defRPr>
            </a:pPr>
            <a:r>
              <a:rPr b="1"/>
              <a:t>Desensitizes to sin</a:t>
            </a:r>
            <a:r>
              <a:t> - (2 Pet 2:20; Luke 11:26; Eph 4:18,19)</a:t>
            </a:r>
          </a:p>
          <a:p>
            <a:pPr marL="407504" indent="-407504" algn="l">
              <a:spcBef>
                <a:spcPts val="500"/>
              </a:spcBef>
              <a:buSzPct val="60000"/>
              <a:buBlip>
                <a:blip r:embed="rId6"/>
              </a:buBlip>
              <a:defRPr sz="3500">
                <a:latin typeface="Century Gothic"/>
                <a:ea typeface="Century Gothic"/>
                <a:cs typeface="Century Gothic"/>
                <a:sym typeface="Century Gothic"/>
              </a:defRPr>
            </a:pPr>
            <a:r>
              <a:rPr b="1"/>
              <a:t>Heart becomes hardened</a:t>
            </a:r>
            <a:r>
              <a:t> - (Mat. 13:15; Heb. 3:8,13)</a:t>
            </a:r>
          </a:p>
          <a:p>
            <a:pPr marL="407504" indent="-407504" algn="l">
              <a:spcBef>
                <a:spcPts val="500"/>
              </a:spcBef>
              <a:buSzPct val="60000"/>
              <a:buBlip>
                <a:blip r:embed="rId6"/>
              </a:buBlip>
              <a:defRPr sz="3500">
                <a:latin typeface="Century Gothic"/>
                <a:ea typeface="Century Gothic"/>
                <a:cs typeface="Century Gothic"/>
                <a:sym typeface="Century Gothic"/>
              </a:defRPr>
            </a:pPr>
            <a:r>
              <a:rPr b="1"/>
              <a:t>Makes this life hard </a:t>
            </a:r>
            <a:r>
              <a:t>- (Prov. 13:15; Jer. 2:19; Rom. 6:21)</a:t>
            </a:r>
          </a:p>
          <a:p>
            <a:pPr marL="407504" indent="-407504" algn="l">
              <a:spcBef>
                <a:spcPts val="500"/>
              </a:spcBef>
              <a:buSzPct val="60000"/>
              <a:buBlip>
                <a:blip r:embed="rId6"/>
              </a:buBlip>
              <a:defRPr sz="3500">
                <a:latin typeface="Century Gothic"/>
                <a:ea typeface="Century Gothic"/>
                <a:cs typeface="Century Gothic"/>
                <a:sym typeface="Century Gothic"/>
              </a:defRPr>
            </a:pPr>
            <a:r>
              <a:rPr b="1"/>
              <a:t>Eternal Condemnation</a:t>
            </a:r>
            <a:r>
              <a:t> - (Rom. 6:23; Gal. 5:19-21; Rev. 21:8)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398"/>
                                        </p:tgtEl>
                                        <p:attrNameLst>
                                          <p:attrName>style.visibility</p:attrName>
                                        </p:attrNameLst>
                                      </p:cBhvr>
                                      <p:to>
                                        <p:strVal val="visible"/>
                                      </p:to>
                                    </p:set>
                                    <p:anim calcmode="lin" valueType="num">
                                      <p:cBhvr>
                                        <p:cTn id="7" dur="1500" fill="hold"/>
                                        <p:tgtEl>
                                          <p:spTgt spid="398"/>
                                        </p:tgtEl>
                                        <p:attrNameLst>
                                          <p:attrName>ppt_x</p:attrName>
                                        </p:attrNameLst>
                                      </p:cBhvr>
                                      <p:tavLst>
                                        <p:tav tm="0">
                                          <p:val>
                                            <p:strVal val="#ppt_x"/>
                                          </p:val>
                                        </p:tav>
                                        <p:tav tm="100000">
                                          <p:val>
                                            <p:strVal val="#ppt_x"/>
                                          </p:val>
                                        </p:tav>
                                      </p:tavLst>
                                    </p:anim>
                                    <p:anim calcmode="lin" valueType="num">
                                      <p:cBhvr>
                                        <p:cTn id="8" dur="1500" fill="hold"/>
                                        <p:tgtEl>
                                          <p:spTgt spid="39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8" presetID="22" grpId="2" fill="hold">
                                  <p:stCondLst>
                                    <p:cond delay="0"/>
                                  </p:stCondLst>
                                  <p:iterate type="el" backwards="0">
                                    <p:tmAbs val="0"/>
                                  </p:iterate>
                                  <p:childTnLst>
                                    <p:set>
                                      <p:cBhvr>
                                        <p:cTn id="11" fill="hold"/>
                                        <p:tgtEl>
                                          <p:spTgt spid="399">
                                            <p:bg/>
                                          </p:spTgt>
                                        </p:tgtEl>
                                        <p:attrNameLst>
                                          <p:attrName>style.visibility</p:attrName>
                                        </p:attrNameLst>
                                      </p:cBhvr>
                                      <p:to>
                                        <p:strVal val="visible"/>
                                      </p:to>
                                    </p:set>
                                    <p:animEffect filter="wipe(left)" transition="in">
                                      <p:cBhvr>
                                        <p:cTn id="12" dur="1500"/>
                                        <p:tgtEl>
                                          <p:spTgt spid="399">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399">
                                            <p:txEl>
                                              <p:pRg st="0" end="0"/>
                                            </p:txEl>
                                          </p:spTgt>
                                        </p:tgtEl>
                                        <p:attrNameLst>
                                          <p:attrName>style.visibility</p:attrName>
                                        </p:attrNameLst>
                                      </p:cBhvr>
                                      <p:to>
                                        <p:strVal val="visible"/>
                                      </p:to>
                                    </p:set>
                                    <p:animEffect filter="wipe(left)" transition="in">
                                      <p:cBhvr>
                                        <p:cTn id="15" dur="1500"/>
                                        <p:tgtEl>
                                          <p:spTgt spid="39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399">
                                            <p:txEl>
                                              <p:pRg st="1" end="1"/>
                                            </p:txEl>
                                          </p:spTgt>
                                        </p:tgtEl>
                                        <p:attrNameLst>
                                          <p:attrName>style.visibility</p:attrName>
                                        </p:attrNameLst>
                                      </p:cBhvr>
                                      <p:to>
                                        <p:strVal val="visible"/>
                                      </p:to>
                                    </p:set>
                                    <p:animEffect filter="wipe(left)" transition="in">
                                      <p:cBhvr>
                                        <p:cTn id="20" dur="1500"/>
                                        <p:tgtEl>
                                          <p:spTgt spid="39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399">
                                            <p:txEl>
                                              <p:pRg st="2" end="2"/>
                                            </p:txEl>
                                          </p:spTgt>
                                        </p:tgtEl>
                                        <p:attrNameLst>
                                          <p:attrName>style.visibility</p:attrName>
                                        </p:attrNameLst>
                                      </p:cBhvr>
                                      <p:to>
                                        <p:strVal val="visible"/>
                                      </p:to>
                                    </p:set>
                                    <p:animEffect filter="wipe(left)" transition="in">
                                      <p:cBhvr>
                                        <p:cTn id="25" dur="1500"/>
                                        <p:tgtEl>
                                          <p:spTgt spid="39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2" fill="hold">
                                  <p:stCondLst>
                                    <p:cond delay="0"/>
                                  </p:stCondLst>
                                  <p:iterate type="el" backwards="0">
                                    <p:tmAbs val="0"/>
                                  </p:iterate>
                                  <p:childTnLst>
                                    <p:set>
                                      <p:cBhvr>
                                        <p:cTn id="29" fill="hold"/>
                                        <p:tgtEl>
                                          <p:spTgt spid="399">
                                            <p:txEl>
                                              <p:pRg st="3" end="3"/>
                                            </p:txEl>
                                          </p:spTgt>
                                        </p:tgtEl>
                                        <p:attrNameLst>
                                          <p:attrName>style.visibility</p:attrName>
                                        </p:attrNameLst>
                                      </p:cBhvr>
                                      <p:to>
                                        <p:strVal val="visible"/>
                                      </p:to>
                                    </p:set>
                                    <p:animEffect filter="wipe(left)" transition="in">
                                      <p:cBhvr>
                                        <p:cTn id="30" dur="1500"/>
                                        <p:tgtEl>
                                          <p:spTgt spid="39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2" fill="hold">
                                  <p:stCondLst>
                                    <p:cond delay="0"/>
                                  </p:stCondLst>
                                  <p:iterate type="el" backwards="0">
                                    <p:tmAbs val="0"/>
                                  </p:iterate>
                                  <p:childTnLst>
                                    <p:set>
                                      <p:cBhvr>
                                        <p:cTn id="34" fill="hold"/>
                                        <p:tgtEl>
                                          <p:spTgt spid="399">
                                            <p:txEl>
                                              <p:pRg st="4" end="4"/>
                                            </p:txEl>
                                          </p:spTgt>
                                        </p:tgtEl>
                                        <p:attrNameLst>
                                          <p:attrName>style.visibility</p:attrName>
                                        </p:attrNameLst>
                                      </p:cBhvr>
                                      <p:to>
                                        <p:strVal val="visible"/>
                                      </p:to>
                                    </p:set>
                                    <p:animEffect filter="wipe(left)" transition="in">
                                      <p:cBhvr>
                                        <p:cTn id="35" dur="1500"/>
                                        <p:tgtEl>
                                          <p:spTgt spid="39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2"/>
      <p:bldP build="whole" bldLvl="1" animBg="1" rev="0" advAuto="0" spid="39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02"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03"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04" name="Image" descr="Image"/>
          <p:cNvPicPr>
            <a:picLocks noChangeAspect="0"/>
          </p:cNvPicPr>
          <p:nvPr/>
        </p:nvPicPr>
        <p:blipFill>
          <a:blip r:embed="rId3">
            <a:extLst/>
          </a:blip>
          <a:stretch>
            <a:fillRect/>
          </a:stretch>
        </p:blipFill>
        <p:spPr>
          <a:xfrm>
            <a:off x="222051" y="1519267"/>
            <a:ext cx="12560698" cy="1181232"/>
          </a:xfrm>
          <a:prstGeom prst="rect">
            <a:avLst/>
          </a:prstGeom>
          <a:ln w="12700">
            <a:miter lim="400000"/>
          </a:ln>
        </p:spPr>
      </p:pic>
      <p:pic>
        <p:nvPicPr>
          <p:cNvPr id="405" name="Image" descr="Image"/>
          <p:cNvPicPr>
            <a:picLocks noChangeAspect="1"/>
          </p:cNvPicPr>
          <p:nvPr/>
        </p:nvPicPr>
        <p:blipFill>
          <a:blip r:embed="rId4">
            <a:extLst/>
          </a:blip>
          <a:stretch>
            <a:fillRect/>
          </a:stretch>
        </p:blipFill>
        <p:spPr>
          <a:xfrm>
            <a:off x="7035948" y="3107266"/>
            <a:ext cx="6769101" cy="6858001"/>
          </a:xfrm>
          <a:prstGeom prst="rect">
            <a:avLst/>
          </a:prstGeom>
          <a:ln w="12700">
            <a:miter lim="400000"/>
          </a:ln>
        </p:spPr>
      </p:pic>
      <p:pic>
        <p:nvPicPr>
          <p:cNvPr id="406" name="Worldly Living:" descr="Worldly Living:"/>
          <p:cNvPicPr>
            <a:picLocks noChangeAspect="0"/>
          </p:cNvPicPr>
          <p:nvPr/>
        </p:nvPicPr>
        <p:blipFill>
          <a:blip r:embed="rId5">
            <a:extLst/>
          </a:blip>
          <a:stretch>
            <a:fillRect/>
          </a:stretch>
        </p:blipFill>
        <p:spPr>
          <a:xfrm>
            <a:off x="-149251" y="2505402"/>
            <a:ext cx="7315517" cy="1739901"/>
          </a:xfrm>
          <a:prstGeom prst="rect">
            <a:avLst/>
          </a:prstGeom>
          <a:effectLst>
            <a:outerShdw sx="100000" sy="100000" kx="0" ky="0" algn="b" rotWithShape="0" blurRad="50800" dist="25400" dir="5400000">
              <a:srgbClr val="000000">
                <a:alpha val="50000"/>
              </a:srgbClr>
            </a:outerShdw>
          </a:effectLst>
        </p:spPr>
      </p:pic>
      <p:sp>
        <p:nvSpPr>
          <p:cNvPr id="407" name="Destroys my influence -          (Mt. 5:13,14; Rom. 2:24; Phili 2:15)…"/>
          <p:cNvSpPr txBox="1"/>
          <p:nvPr/>
        </p:nvSpPr>
        <p:spPr>
          <a:xfrm>
            <a:off x="168603" y="4166142"/>
            <a:ext cx="7762091" cy="532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7504" indent="-407504" algn="l">
              <a:spcBef>
                <a:spcPts val="500"/>
              </a:spcBef>
              <a:buSzPct val="60000"/>
              <a:buBlip>
                <a:blip r:embed="rId6"/>
              </a:buBlip>
              <a:defRPr>
                <a:latin typeface="Century Gothic"/>
                <a:ea typeface="Century Gothic"/>
                <a:cs typeface="Century Gothic"/>
                <a:sym typeface="Century Gothic"/>
              </a:defRPr>
            </a:pPr>
            <a:r>
              <a:rPr b="1"/>
              <a:t>Destroys my influence</a:t>
            </a:r>
            <a:r>
              <a:t> -          (Mt. 5:13,14; Rom. 2:24; Phili 2:15)</a:t>
            </a:r>
          </a:p>
          <a:p>
            <a:pPr marL="407504" indent="-407504" algn="l">
              <a:spcBef>
                <a:spcPts val="500"/>
              </a:spcBef>
              <a:buSzPct val="60000"/>
              <a:buBlip>
                <a:blip r:embed="rId6"/>
              </a:buBlip>
              <a:defRPr>
                <a:latin typeface="Century Gothic"/>
                <a:ea typeface="Century Gothic"/>
                <a:cs typeface="Century Gothic"/>
                <a:sym typeface="Century Gothic"/>
              </a:defRPr>
            </a:pPr>
            <a:r>
              <a:rPr b="1"/>
              <a:t>Makes my worship vain</a:t>
            </a:r>
            <a:r>
              <a:t> –     (Prov. 1:28,29; Mic. 3:4; Mat 15:7-9; Jn 9:31)</a:t>
            </a:r>
          </a:p>
          <a:p>
            <a:pPr marL="407504" indent="-407504" algn="l">
              <a:spcBef>
                <a:spcPts val="500"/>
              </a:spcBef>
              <a:buSzPct val="60000"/>
              <a:buBlip>
                <a:blip r:embed="rId6"/>
              </a:buBlip>
              <a:defRPr>
                <a:latin typeface="Century Gothic"/>
                <a:ea typeface="Century Gothic"/>
                <a:cs typeface="Century Gothic"/>
                <a:sym typeface="Century Gothic"/>
              </a:defRPr>
            </a:pPr>
            <a:r>
              <a:rPr b="1"/>
              <a:t>Hinders my race and growth</a:t>
            </a:r>
            <a:r>
              <a:t> - (Heb. 12:1-ff)</a:t>
            </a:r>
          </a:p>
          <a:p>
            <a:pPr marL="407504" indent="-407504" algn="l">
              <a:spcBef>
                <a:spcPts val="500"/>
              </a:spcBef>
              <a:buSzPct val="60000"/>
              <a:buBlip>
                <a:blip r:embed="rId6"/>
              </a:buBlip>
              <a:defRPr>
                <a:latin typeface="Century Gothic"/>
                <a:ea typeface="Century Gothic"/>
                <a:cs typeface="Century Gothic"/>
                <a:sym typeface="Century Gothic"/>
              </a:defRPr>
            </a:pPr>
            <a:r>
              <a:rPr b="1"/>
              <a:t>Defiles the church</a:t>
            </a:r>
            <a:r>
              <a:t> - (Josh. 7;       1 Cor. 5:1-13; 2 Thess. 3:6-15)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7">
                                            <p:txEl>
                                              <p:pRg st="1" end="1"/>
                                            </p:txEl>
                                          </p:spTgt>
                                        </p:tgtEl>
                                        <p:attrNameLst>
                                          <p:attrName>style.visibility</p:attrName>
                                        </p:attrNameLst>
                                      </p:cBhvr>
                                      <p:to>
                                        <p:strVal val="visible"/>
                                      </p:to>
                                    </p:set>
                                    <p:animEffect filter="fade" transition="in">
                                      <p:cBhvr>
                                        <p:cTn id="7" dur="1500"/>
                                        <p:tgtEl>
                                          <p:spTgt spid="4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07">
                                            <p:txEl>
                                              <p:pRg st="2" end="2"/>
                                            </p:txEl>
                                          </p:spTgt>
                                        </p:tgtEl>
                                        <p:attrNameLst>
                                          <p:attrName>style.visibility</p:attrName>
                                        </p:attrNameLst>
                                      </p:cBhvr>
                                      <p:to>
                                        <p:strVal val="visible"/>
                                      </p:to>
                                    </p:set>
                                    <p:animEffect filter="fade" transition="in">
                                      <p:cBhvr>
                                        <p:cTn id="12" dur="1500"/>
                                        <p:tgtEl>
                                          <p:spTgt spid="4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07">
                                            <p:txEl>
                                              <p:pRg st="3" end="3"/>
                                            </p:txEl>
                                          </p:spTgt>
                                        </p:tgtEl>
                                        <p:attrNameLst>
                                          <p:attrName>style.visibility</p:attrName>
                                        </p:attrNameLst>
                                      </p:cBhvr>
                                      <p:to>
                                        <p:strVal val="visible"/>
                                      </p:to>
                                    </p:set>
                                    <p:animEffect filter="fade" transition="in">
                                      <p:cBhvr>
                                        <p:cTn id="17" dur="1500"/>
                                        <p:tgtEl>
                                          <p:spTgt spid="40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1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1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12" name="Image" descr="Image"/>
          <p:cNvPicPr>
            <a:picLocks noChangeAspect="0"/>
          </p:cNvPicPr>
          <p:nvPr/>
        </p:nvPicPr>
        <p:blipFill>
          <a:blip r:embed="rId3">
            <a:extLst/>
          </a:blip>
          <a:stretch>
            <a:fillRect/>
          </a:stretch>
        </p:blipFill>
        <p:spPr>
          <a:xfrm>
            <a:off x="222051" y="1519267"/>
            <a:ext cx="12560698" cy="1181232"/>
          </a:xfrm>
          <a:prstGeom prst="rect">
            <a:avLst/>
          </a:prstGeom>
          <a:ln w="12700">
            <a:miter lim="400000"/>
          </a:ln>
        </p:spPr>
      </p:pic>
      <p:pic>
        <p:nvPicPr>
          <p:cNvPr id="413" name="Why Worldliness Is A Threat To The Church!" descr="Why Worldliness Is A Threat To The Church!"/>
          <p:cNvPicPr>
            <a:picLocks noChangeAspect="0"/>
          </p:cNvPicPr>
          <p:nvPr/>
        </p:nvPicPr>
        <p:blipFill>
          <a:blip r:embed="rId4">
            <a:extLst/>
          </a:blip>
          <a:stretch>
            <a:fillRect/>
          </a:stretch>
        </p:blipFill>
        <p:spPr>
          <a:xfrm>
            <a:off x="-261438" y="2395544"/>
            <a:ext cx="13527676" cy="1447801"/>
          </a:xfrm>
          <a:prstGeom prst="rect">
            <a:avLst/>
          </a:prstGeom>
          <a:effectLst>
            <a:outerShdw sx="100000" sy="100000" kx="0" ky="0" algn="b" rotWithShape="0" blurRad="50800" dist="25400" dir="5400000">
              <a:srgbClr val="000000">
                <a:alpha val="50000"/>
              </a:srgbClr>
            </a:outerShdw>
          </a:effectLst>
        </p:spPr>
      </p:pic>
      <p:pic>
        <p:nvPicPr>
          <p:cNvPr id="414" name="Image" descr="Image"/>
          <p:cNvPicPr>
            <a:picLocks noChangeAspect="1"/>
          </p:cNvPicPr>
          <p:nvPr/>
        </p:nvPicPr>
        <p:blipFill>
          <a:blip r:embed="rId5">
            <a:extLst/>
          </a:blip>
          <a:stretch>
            <a:fillRect/>
          </a:stretch>
        </p:blipFill>
        <p:spPr>
          <a:xfrm>
            <a:off x="7035948" y="3107266"/>
            <a:ext cx="6769101" cy="6858001"/>
          </a:xfrm>
          <a:prstGeom prst="rect">
            <a:avLst/>
          </a:prstGeom>
          <a:ln w="12700">
            <a:miter lim="400000"/>
          </a:ln>
        </p:spPr>
      </p:pic>
      <p:sp>
        <p:nvSpPr>
          <p:cNvPr id="415" name="We Are Bombarded With It Everyday – (John 17:15-19)…"/>
          <p:cNvSpPr txBox="1"/>
          <p:nvPr/>
        </p:nvSpPr>
        <p:spPr>
          <a:xfrm>
            <a:off x="168603" y="3767643"/>
            <a:ext cx="7762091" cy="577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7504" indent="-407504" algn="l">
              <a:spcBef>
                <a:spcPts val="1700"/>
              </a:spcBef>
              <a:buSzPct val="60000"/>
              <a:buBlip>
                <a:blip r:embed="rId6"/>
              </a:buBlip>
              <a:defRPr>
                <a:latin typeface="Century Gothic"/>
                <a:ea typeface="Century Gothic"/>
                <a:cs typeface="Century Gothic"/>
                <a:sym typeface="Century Gothic"/>
              </a:defRPr>
            </a:pPr>
            <a:r>
              <a:rPr b="1"/>
              <a:t>We Are Bombarded With It Everyday – </a:t>
            </a:r>
            <a:r>
              <a:t>(John 17:15-19)</a:t>
            </a:r>
            <a:endParaRPr b="1"/>
          </a:p>
          <a:p>
            <a:pPr marL="407504" indent="-407504" algn="l">
              <a:spcBef>
                <a:spcPts val="1700"/>
              </a:spcBef>
              <a:buSzPct val="60000"/>
              <a:buBlip>
                <a:blip r:embed="rId6"/>
              </a:buBlip>
              <a:defRPr>
                <a:latin typeface="Century Gothic"/>
                <a:ea typeface="Century Gothic"/>
                <a:cs typeface="Century Gothic"/>
                <a:sym typeface="Century Gothic"/>
              </a:defRPr>
            </a:pPr>
            <a:r>
              <a:rPr b="1"/>
              <a:t>Some brethren ARE Worldly – </a:t>
            </a:r>
            <a:r>
              <a:t>(Rev 2:18-3:6, 14-22; 1 Cor. 3:1)</a:t>
            </a:r>
            <a:endParaRPr b="1"/>
          </a:p>
          <a:p>
            <a:pPr marL="407504" indent="-407504" algn="l">
              <a:spcBef>
                <a:spcPts val="1700"/>
              </a:spcBef>
              <a:buSzPct val="60000"/>
              <a:buBlip>
                <a:blip r:embed="rId6"/>
              </a:buBlip>
              <a:defRPr>
                <a:latin typeface="Century Gothic"/>
                <a:ea typeface="Century Gothic"/>
                <a:cs typeface="Century Gothic"/>
                <a:sym typeface="Century Gothic"/>
              </a:defRPr>
            </a:pPr>
            <a:r>
              <a:rPr b="1"/>
              <a:t>More Toleration, </a:t>
            </a:r>
            <a:r>
              <a:t>(i.e. less preaching &amp; teaching on it; less discipline)</a:t>
            </a:r>
            <a:r>
              <a:rPr b="1"/>
              <a:t> — </a:t>
            </a:r>
            <a:r>
              <a:t>(1 Cor. 3:1; 5:1-6)</a:t>
            </a:r>
            <a:endParaRPr b="1"/>
          </a:p>
          <a:p>
            <a:pPr marL="407504" indent="-407504" algn="l">
              <a:spcBef>
                <a:spcPts val="1700"/>
              </a:spcBef>
              <a:buSzPct val="60000"/>
              <a:buBlip>
                <a:blip r:embed="rId6"/>
              </a:buBlip>
              <a:defRPr>
                <a:latin typeface="Century Gothic"/>
                <a:ea typeface="Century Gothic"/>
                <a:cs typeface="Century Gothic"/>
                <a:sym typeface="Century Gothic"/>
              </a:defRPr>
            </a:pPr>
            <a:r>
              <a:rPr b="1"/>
              <a:t>Destroys our influence &amp; our souls!! — </a:t>
            </a:r>
            <a:r>
              <a:t>(Phili 2:14-16)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5">
                                            <p:bg/>
                                          </p:spTgt>
                                        </p:tgtEl>
                                        <p:attrNameLst>
                                          <p:attrName>style.visibility</p:attrName>
                                        </p:attrNameLst>
                                      </p:cBhvr>
                                      <p:to>
                                        <p:strVal val="visible"/>
                                      </p:to>
                                    </p:set>
                                    <p:animEffect filter="fade" transition="in">
                                      <p:cBhvr>
                                        <p:cTn id="7" dur="1500"/>
                                        <p:tgtEl>
                                          <p:spTgt spid="41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15">
                                            <p:txEl>
                                              <p:pRg st="0" end="0"/>
                                            </p:txEl>
                                          </p:spTgt>
                                        </p:tgtEl>
                                        <p:attrNameLst>
                                          <p:attrName>style.visibility</p:attrName>
                                        </p:attrNameLst>
                                      </p:cBhvr>
                                      <p:to>
                                        <p:strVal val="visible"/>
                                      </p:to>
                                    </p:set>
                                    <p:animEffect filter="fade" transition="in">
                                      <p:cBhvr>
                                        <p:cTn id="10" dur="1500"/>
                                        <p:tgtEl>
                                          <p:spTgt spid="4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15">
                                            <p:txEl>
                                              <p:pRg st="1" end="1"/>
                                            </p:txEl>
                                          </p:spTgt>
                                        </p:tgtEl>
                                        <p:attrNameLst>
                                          <p:attrName>style.visibility</p:attrName>
                                        </p:attrNameLst>
                                      </p:cBhvr>
                                      <p:to>
                                        <p:strVal val="visible"/>
                                      </p:to>
                                    </p:set>
                                    <p:animEffect filter="fade" transition="in">
                                      <p:cBhvr>
                                        <p:cTn id="15" dur="1500"/>
                                        <p:tgtEl>
                                          <p:spTgt spid="4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15">
                                            <p:txEl>
                                              <p:pRg st="2" end="2"/>
                                            </p:txEl>
                                          </p:spTgt>
                                        </p:tgtEl>
                                        <p:attrNameLst>
                                          <p:attrName>style.visibility</p:attrName>
                                        </p:attrNameLst>
                                      </p:cBhvr>
                                      <p:to>
                                        <p:strVal val="visible"/>
                                      </p:to>
                                    </p:set>
                                    <p:animEffect filter="fade" transition="in">
                                      <p:cBhvr>
                                        <p:cTn id="20" dur="1500"/>
                                        <p:tgtEl>
                                          <p:spTgt spid="4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15">
                                            <p:txEl>
                                              <p:pRg st="3" end="3"/>
                                            </p:txEl>
                                          </p:spTgt>
                                        </p:tgtEl>
                                        <p:attrNameLst>
                                          <p:attrName>style.visibility</p:attrName>
                                        </p:attrNameLst>
                                      </p:cBhvr>
                                      <p:to>
                                        <p:strVal val="visible"/>
                                      </p:to>
                                    </p:set>
                                    <p:animEffect filter="fade" transition="in">
                                      <p:cBhvr>
                                        <p:cTn id="25" dur="1500"/>
                                        <p:tgtEl>
                                          <p:spTgt spid="41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5"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18"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19"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20" name="Image" descr="Image"/>
          <p:cNvPicPr>
            <a:picLocks noChangeAspect="0"/>
          </p:cNvPicPr>
          <p:nvPr/>
        </p:nvPicPr>
        <p:blipFill>
          <a:blip r:embed="rId3">
            <a:extLst/>
          </a:blip>
          <a:stretch>
            <a:fillRect/>
          </a:stretch>
        </p:blipFill>
        <p:spPr>
          <a:xfrm>
            <a:off x="222051" y="1519267"/>
            <a:ext cx="12560698" cy="1181232"/>
          </a:xfrm>
          <a:prstGeom prst="rect">
            <a:avLst/>
          </a:prstGeom>
          <a:ln w="12700">
            <a:miter lim="400000"/>
          </a:ln>
        </p:spPr>
      </p:pic>
      <p:pic>
        <p:nvPicPr>
          <p:cNvPr id="421" name="Manifestations of Worldliness In A Church" descr="Manifestations of Worldliness In A Church"/>
          <p:cNvPicPr>
            <a:picLocks noChangeAspect="0"/>
          </p:cNvPicPr>
          <p:nvPr/>
        </p:nvPicPr>
        <p:blipFill>
          <a:blip r:embed="rId4">
            <a:extLst/>
          </a:blip>
          <a:stretch>
            <a:fillRect/>
          </a:stretch>
        </p:blipFill>
        <p:spPr>
          <a:xfrm>
            <a:off x="-261438" y="2395544"/>
            <a:ext cx="13527676" cy="1447801"/>
          </a:xfrm>
          <a:prstGeom prst="rect">
            <a:avLst/>
          </a:prstGeom>
          <a:effectLst>
            <a:outerShdw sx="100000" sy="100000" kx="0" ky="0" algn="b" rotWithShape="0" blurRad="50800" dist="25400" dir="5400000">
              <a:srgbClr val="000000">
                <a:alpha val="50000"/>
              </a:srgbClr>
            </a:outerShdw>
          </a:effectLst>
        </p:spPr>
      </p:pic>
      <p:pic>
        <p:nvPicPr>
          <p:cNvPr id="422" name="Image" descr="Image"/>
          <p:cNvPicPr>
            <a:picLocks noChangeAspect="1"/>
          </p:cNvPicPr>
          <p:nvPr/>
        </p:nvPicPr>
        <p:blipFill>
          <a:blip r:embed="rId5">
            <a:extLst/>
          </a:blip>
          <a:stretch>
            <a:fillRect/>
          </a:stretch>
        </p:blipFill>
        <p:spPr>
          <a:xfrm>
            <a:off x="7035948" y="3107266"/>
            <a:ext cx="6769101" cy="6858001"/>
          </a:xfrm>
          <a:prstGeom prst="rect">
            <a:avLst/>
          </a:prstGeom>
          <a:ln w="12700">
            <a:miter lim="400000"/>
          </a:ln>
        </p:spPr>
      </p:pic>
      <p:sp>
        <p:nvSpPr>
          <p:cNvPr id="423" name="The preaching emphasis is on what is socially “relevant” rather than what is TRUE doctrine and how we are to please and obey God — (2 Tim 3:1-5; 4:1-4)…"/>
          <p:cNvSpPr txBox="1"/>
          <p:nvPr/>
        </p:nvSpPr>
        <p:spPr>
          <a:xfrm>
            <a:off x="305927" y="3708399"/>
            <a:ext cx="7762091" cy="595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7504" indent="-407504" algn="l">
              <a:spcBef>
                <a:spcPts val="500"/>
              </a:spcBef>
              <a:buSzPct val="60000"/>
              <a:buBlip>
                <a:blip r:embed="rId6"/>
              </a:buBlip>
              <a:defRPr sz="3400">
                <a:latin typeface="Century Gothic"/>
                <a:ea typeface="Century Gothic"/>
                <a:cs typeface="Century Gothic"/>
                <a:sym typeface="Century Gothic"/>
              </a:defRPr>
            </a:pPr>
            <a:r>
              <a:rPr b="1"/>
              <a:t>The preaching emphasis is on what is socially “relevant” rather than what is TRUE doctrine and how we are to please and obey God — </a:t>
            </a:r>
            <a:r>
              <a:t>(2 Tim 3:1-5; 4:1-4)</a:t>
            </a:r>
          </a:p>
          <a:p>
            <a:pPr marL="407504" indent="-407504" algn="l">
              <a:spcBef>
                <a:spcPts val="500"/>
              </a:spcBef>
              <a:buSzPct val="60000"/>
              <a:buBlip>
                <a:blip r:embed="rId6"/>
              </a:buBlip>
              <a:defRPr sz="3400">
                <a:latin typeface="Century Gothic"/>
                <a:ea typeface="Century Gothic"/>
                <a:cs typeface="Century Gothic"/>
                <a:sym typeface="Century Gothic"/>
              </a:defRPr>
            </a:pPr>
            <a:r>
              <a:rPr b="1"/>
              <a:t>Toleration of immorality, but intolerant of those who teach against it </a:t>
            </a:r>
            <a:r>
              <a:t>— (John 3:19.20)</a:t>
            </a:r>
          </a:p>
          <a:p>
            <a:pPr marL="407504" indent="-407504" algn="l">
              <a:spcBef>
                <a:spcPts val="500"/>
              </a:spcBef>
              <a:buSzPct val="60000"/>
              <a:buBlip>
                <a:blip r:embed="rId6"/>
              </a:buBlip>
              <a:defRPr sz="3400">
                <a:latin typeface="Century Gothic"/>
                <a:ea typeface="Century Gothic"/>
                <a:cs typeface="Century Gothic"/>
                <a:sym typeface="Century Gothic"/>
              </a:defRPr>
            </a:pPr>
            <a:r>
              <a:rPr b="1"/>
              <a:t>When style, entertainment &amp; pragmatism replaces what is Biblical &amp; RIGHT </a:t>
            </a:r>
            <a:r>
              <a:t>— (John 4:24)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23">
                                            <p:bg/>
                                          </p:spTgt>
                                        </p:tgtEl>
                                        <p:attrNameLst>
                                          <p:attrName>style.visibility</p:attrName>
                                        </p:attrNameLst>
                                      </p:cBhvr>
                                      <p:to>
                                        <p:strVal val="visible"/>
                                      </p:to>
                                    </p:set>
                                    <p:anim calcmode="lin" valueType="num">
                                      <p:cBhvr>
                                        <p:cTn id="7" dur="1500" fill="hold"/>
                                        <p:tgtEl>
                                          <p:spTgt spid="423">
                                            <p:bg/>
                                          </p:spTgt>
                                        </p:tgtEl>
                                        <p:attrNameLst>
                                          <p:attrName>ppt_x</p:attrName>
                                        </p:attrNameLst>
                                      </p:cBhvr>
                                      <p:tavLst>
                                        <p:tav tm="0">
                                          <p:val>
                                            <p:strVal val="#ppt_x"/>
                                          </p:val>
                                        </p:tav>
                                        <p:tav tm="100000">
                                          <p:val>
                                            <p:strVal val="#ppt_x"/>
                                          </p:val>
                                        </p:tav>
                                      </p:tavLst>
                                    </p:anim>
                                    <p:anim calcmode="lin" valueType="num">
                                      <p:cBhvr>
                                        <p:cTn id="8" dur="1500" fill="hold"/>
                                        <p:tgtEl>
                                          <p:spTgt spid="423">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423">
                                            <p:txEl>
                                              <p:pRg st="0" end="0"/>
                                            </p:txEl>
                                          </p:spTgt>
                                        </p:tgtEl>
                                        <p:attrNameLst>
                                          <p:attrName>style.visibility</p:attrName>
                                        </p:attrNameLst>
                                      </p:cBhvr>
                                      <p:to>
                                        <p:strVal val="visible"/>
                                      </p:to>
                                    </p:set>
                                    <p:anim calcmode="lin" valueType="num">
                                      <p:cBhvr>
                                        <p:cTn id="11" dur="1500" fill="hold"/>
                                        <p:tgtEl>
                                          <p:spTgt spid="423">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4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423">
                                            <p:txEl>
                                              <p:pRg st="1" end="1"/>
                                            </p:txEl>
                                          </p:spTgt>
                                        </p:tgtEl>
                                        <p:attrNameLst>
                                          <p:attrName>style.visibility</p:attrName>
                                        </p:attrNameLst>
                                      </p:cBhvr>
                                      <p:to>
                                        <p:strVal val="visible"/>
                                      </p:to>
                                    </p:set>
                                    <p:anim calcmode="lin" valueType="num">
                                      <p:cBhvr>
                                        <p:cTn id="17" dur="1500" fill="hold"/>
                                        <p:tgtEl>
                                          <p:spTgt spid="423">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4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423">
                                            <p:txEl>
                                              <p:pRg st="2" end="2"/>
                                            </p:txEl>
                                          </p:spTgt>
                                        </p:tgtEl>
                                        <p:attrNameLst>
                                          <p:attrName>style.visibility</p:attrName>
                                        </p:attrNameLst>
                                      </p:cBhvr>
                                      <p:to>
                                        <p:strVal val="visible"/>
                                      </p:to>
                                    </p:set>
                                    <p:anim calcmode="lin" valueType="num">
                                      <p:cBhvr>
                                        <p:cTn id="23" dur="1500" fill="hold"/>
                                        <p:tgtEl>
                                          <p:spTgt spid="423">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42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2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2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28" name="There is a better way …" descr="There is a better way …"/>
          <p:cNvPicPr>
            <a:picLocks noChangeAspect="0"/>
          </p:cNvPicPr>
          <p:nvPr/>
        </p:nvPicPr>
        <p:blipFill>
          <a:blip r:embed="rId3">
            <a:extLst/>
          </a:blip>
          <a:stretch>
            <a:fillRect/>
          </a:stretch>
        </p:blipFill>
        <p:spPr>
          <a:xfrm>
            <a:off x="-261438" y="2395544"/>
            <a:ext cx="9902339" cy="1612901"/>
          </a:xfrm>
          <a:prstGeom prst="rect">
            <a:avLst/>
          </a:prstGeom>
          <a:effectLst>
            <a:outerShdw sx="100000" sy="100000" kx="0" ky="0" algn="b" rotWithShape="0" blurRad="50800" dist="25400" dir="5400000">
              <a:srgbClr val="000000">
                <a:alpha val="50000"/>
              </a:srgbClr>
            </a:outerShdw>
          </a:effectLst>
        </p:spPr>
      </p:pic>
      <p:pic>
        <p:nvPicPr>
          <p:cNvPr id="429" name="Image" descr="Image"/>
          <p:cNvPicPr>
            <a:picLocks noChangeAspect="1"/>
          </p:cNvPicPr>
          <p:nvPr/>
        </p:nvPicPr>
        <p:blipFill>
          <a:blip r:embed="rId4">
            <a:extLst/>
          </a:blip>
          <a:stretch>
            <a:fillRect/>
          </a:stretch>
        </p:blipFill>
        <p:spPr>
          <a:xfrm>
            <a:off x="7035948" y="3107266"/>
            <a:ext cx="6769101" cy="6858001"/>
          </a:xfrm>
          <a:prstGeom prst="rect">
            <a:avLst/>
          </a:prstGeom>
          <a:ln w="12700">
            <a:miter lim="400000"/>
          </a:ln>
        </p:spPr>
      </p:pic>
      <p:sp>
        <p:nvSpPr>
          <p:cNvPr id="430" name="Keep our thoughts pure!! – Col. 3:1,2; Rom 12:1,2; Phil 4:8…"/>
          <p:cNvSpPr txBox="1"/>
          <p:nvPr/>
        </p:nvSpPr>
        <p:spPr>
          <a:xfrm>
            <a:off x="264730" y="3875616"/>
            <a:ext cx="7330756" cy="574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7504" indent="-407504" algn="l">
              <a:spcBef>
                <a:spcPts val="1600"/>
              </a:spcBef>
              <a:buSzPct val="60000"/>
              <a:buBlip>
                <a:blip r:embed="rId5"/>
              </a:buBlip>
              <a:defRPr>
                <a:latin typeface="Century Gothic"/>
                <a:ea typeface="Century Gothic"/>
                <a:cs typeface="Century Gothic"/>
                <a:sym typeface="Century Gothic"/>
              </a:defRPr>
            </a:pPr>
            <a:r>
              <a:t>Keep our </a:t>
            </a:r>
            <a:r>
              <a:rPr b="1"/>
              <a:t>thoughts pure</a:t>
            </a:r>
            <a:r>
              <a:t>!! – Col. 3:1,2; Rom 12:1,2; Phil 4:8</a:t>
            </a:r>
          </a:p>
          <a:p>
            <a:pPr marL="407504" indent="-407504" algn="l">
              <a:spcBef>
                <a:spcPts val="1600"/>
              </a:spcBef>
              <a:buSzPct val="60000"/>
              <a:buBlip>
                <a:blip r:embed="rId5"/>
              </a:buBlip>
              <a:defRPr>
                <a:latin typeface="Century Gothic"/>
                <a:ea typeface="Century Gothic"/>
                <a:cs typeface="Century Gothic"/>
                <a:sym typeface="Century Gothic"/>
              </a:defRPr>
            </a:pPr>
            <a:r>
              <a:t>Keep our </a:t>
            </a:r>
            <a:r>
              <a:rPr b="1"/>
              <a:t>conscience</a:t>
            </a:r>
            <a:r>
              <a:t> sensitive – 2 Peter 2:6-8</a:t>
            </a:r>
          </a:p>
          <a:p>
            <a:pPr marL="407504" indent="-407504" algn="l">
              <a:spcBef>
                <a:spcPts val="1600"/>
              </a:spcBef>
              <a:buSzPct val="60000"/>
              <a:buBlip>
                <a:blip r:embed="rId5"/>
              </a:buBlip>
              <a:defRPr>
                <a:latin typeface="Century Gothic"/>
                <a:ea typeface="Century Gothic"/>
                <a:cs typeface="Century Gothic"/>
                <a:sym typeface="Century Gothic"/>
              </a:defRPr>
            </a:pPr>
            <a:r>
              <a:t>Keep a </a:t>
            </a:r>
            <a:r>
              <a:rPr b="1"/>
              <a:t>safe distance</a:t>
            </a:r>
            <a:r>
              <a:t> – 1 Thes. 5:22; 2 Cor. 6:17; Prov 23:31</a:t>
            </a:r>
          </a:p>
          <a:p>
            <a:pPr marL="407504" indent="-407504" algn="l">
              <a:spcBef>
                <a:spcPts val="1600"/>
              </a:spcBef>
              <a:buSzPct val="60000"/>
              <a:buBlip>
                <a:blip r:embed="rId5"/>
              </a:buBlip>
              <a:defRPr>
                <a:latin typeface="Century Gothic"/>
                <a:ea typeface="Century Gothic"/>
                <a:cs typeface="Century Gothic"/>
                <a:sym typeface="Century Gothic"/>
              </a:defRPr>
            </a:pPr>
            <a:r>
              <a:t>Retain </a:t>
            </a:r>
            <a:r>
              <a:rPr b="1"/>
              <a:t>fear</a:t>
            </a:r>
            <a:r>
              <a:t> </a:t>
            </a:r>
            <a:r>
              <a:rPr b="1"/>
              <a:t>&amp;</a:t>
            </a:r>
            <a:r>
              <a:t> </a:t>
            </a:r>
            <a:r>
              <a:rPr b="1"/>
              <a:t>love for God</a:t>
            </a:r>
            <a:r>
              <a:t> &amp; be filled with His word — Ps 119:11; Mk 12:29-31; Ec 12:13</a:t>
            </a:r>
          </a:p>
        </p:txBody>
      </p:sp>
      <p:pic>
        <p:nvPicPr>
          <p:cNvPr id="431" name="Image" descr="Image"/>
          <p:cNvPicPr>
            <a:picLocks noChangeAspect="0"/>
          </p:cNvPicPr>
          <p:nvPr/>
        </p:nvPicPr>
        <p:blipFill>
          <a:blip r:embed="rId6">
            <a:extLst/>
          </a:blip>
          <a:stretch>
            <a:fillRect/>
          </a:stretch>
        </p:blipFill>
        <p:spPr>
          <a:xfrm>
            <a:off x="333724" y="1599142"/>
            <a:ext cx="12337352" cy="10214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0">
                                            <p:bg/>
                                          </p:spTgt>
                                        </p:tgtEl>
                                        <p:attrNameLst>
                                          <p:attrName>style.visibility</p:attrName>
                                        </p:attrNameLst>
                                      </p:cBhvr>
                                      <p:to>
                                        <p:strVal val="visible"/>
                                      </p:to>
                                    </p:set>
                                    <p:animEffect filter="wipe(left)" transition="in">
                                      <p:cBhvr>
                                        <p:cTn id="7" dur="1500"/>
                                        <p:tgtEl>
                                          <p:spTgt spid="43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30">
                                            <p:txEl>
                                              <p:pRg st="0" end="0"/>
                                            </p:txEl>
                                          </p:spTgt>
                                        </p:tgtEl>
                                        <p:attrNameLst>
                                          <p:attrName>style.visibility</p:attrName>
                                        </p:attrNameLst>
                                      </p:cBhvr>
                                      <p:to>
                                        <p:strVal val="visible"/>
                                      </p:to>
                                    </p:set>
                                    <p:animEffect filter="wipe(left)" transition="in">
                                      <p:cBhvr>
                                        <p:cTn id="10" dur="1500"/>
                                        <p:tgtEl>
                                          <p:spTgt spid="4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30">
                                            <p:txEl>
                                              <p:pRg st="1" end="1"/>
                                            </p:txEl>
                                          </p:spTgt>
                                        </p:tgtEl>
                                        <p:attrNameLst>
                                          <p:attrName>style.visibility</p:attrName>
                                        </p:attrNameLst>
                                      </p:cBhvr>
                                      <p:to>
                                        <p:strVal val="visible"/>
                                      </p:to>
                                    </p:set>
                                    <p:animEffect filter="wipe(left)" transition="in">
                                      <p:cBhvr>
                                        <p:cTn id="15" dur="1500"/>
                                        <p:tgtEl>
                                          <p:spTgt spid="43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30">
                                            <p:txEl>
                                              <p:pRg st="2" end="2"/>
                                            </p:txEl>
                                          </p:spTgt>
                                        </p:tgtEl>
                                        <p:attrNameLst>
                                          <p:attrName>style.visibility</p:attrName>
                                        </p:attrNameLst>
                                      </p:cBhvr>
                                      <p:to>
                                        <p:strVal val="visible"/>
                                      </p:to>
                                    </p:set>
                                    <p:animEffect filter="wipe(left)" transition="in">
                                      <p:cBhvr>
                                        <p:cTn id="20" dur="1500"/>
                                        <p:tgtEl>
                                          <p:spTgt spid="43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30">
                                            <p:txEl>
                                              <p:pRg st="3" end="3"/>
                                            </p:txEl>
                                          </p:spTgt>
                                        </p:tgtEl>
                                        <p:attrNameLst>
                                          <p:attrName>style.visibility</p:attrName>
                                        </p:attrNameLst>
                                      </p:cBhvr>
                                      <p:to>
                                        <p:strVal val="visible"/>
                                      </p:to>
                                    </p:set>
                                    <p:animEffect filter="wipe(left)" transition="in">
                                      <p:cBhvr>
                                        <p:cTn id="25" dur="1500"/>
                                        <p:tgtEl>
                                          <p:spTgt spid="43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0"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34"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35"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36" name="There is a better way …" descr="There is a better way …"/>
          <p:cNvPicPr>
            <a:picLocks noChangeAspect="0"/>
          </p:cNvPicPr>
          <p:nvPr/>
        </p:nvPicPr>
        <p:blipFill>
          <a:blip r:embed="rId3">
            <a:extLst/>
          </a:blip>
          <a:stretch>
            <a:fillRect/>
          </a:stretch>
        </p:blipFill>
        <p:spPr>
          <a:xfrm>
            <a:off x="-261438" y="2395544"/>
            <a:ext cx="9902339" cy="1612901"/>
          </a:xfrm>
          <a:prstGeom prst="rect">
            <a:avLst/>
          </a:prstGeom>
          <a:effectLst>
            <a:outerShdw sx="100000" sy="100000" kx="0" ky="0" algn="b" rotWithShape="0" blurRad="50800" dist="25400" dir="5400000">
              <a:srgbClr val="000000">
                <a:alpha val="50000"/>
              </a:srgbClr>
            </a:outerShdw>
          </a:effectLst>
        </p:spPr>
      </p:pic>
      <p:pic>
        <p:nvPicPr>
          <p:cNvPr id="437" name="Image" descr="Image"/>
          <p:cNvPicPr>
            <a:picLocks noChangeAspect="1"/>
          </p:cNvPicPr>
          <p:nvPr/>
        </p:nvPicPr>
        <p:blipFill>
          <a:blip r:embed="rId4">
            <a:extLst/>
          </a:blip>
          <a:stretch>
            <a:fillRect/>
          </a:stretch>
        </p:blipFill>
        <p:spPr>
          <a:xfrm>
            <a:off x="7035948" y="3107266"/>
            <a:ext cx="6769101" cy="6858001"/>
          </a:xfrm>
          <a:prstGeom prst="rect">
            <a:avLst/>
          </a:prstGeom>
          <a:ln w="12700">
            <a:miter lim="400000"/>
          </a:ln>
        </p:spPr>
      </p:pic>
      <p:sp>
        <p:nvSpPr>
          <p:cNvPr id="438" name="Always be mindful of potential consequences — where can “THIS” lead — Prov 2:11-19…"/>
          <p:cNvSpPr txBox="1"/>
          <p:nvPr/>
        </p:nvSpPr>
        <p:spPr>
          <a:xfrm>
            <a:off x="264730" y="3875616"/>
            <a:ext cx="7330756" cy="553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7504" indent="-407504" algn="l">
              <a:spcBef>
                <a:spcPts val="1600"/>
              </a:spcBef>
              <a:buSzPct val="60000"/>
              <a:buBlip>
                <a:blip r:embed="rId5"/>
              </a:buBlip>
              <a:defRPr>
                <a:latin typeface="Century Gothic"/>
                <a:ea typeface="Century Gothic"/>
                <a:cs typeface="Century Gothic"/>
                <a:sym typeface="Century Gothic"/>
              </a:defRPr>
            </a:pPr>
            <a:r>
              <a:t>Always be mindful of potential </a:t>
            </a:r>
            <a:r>
              <a:rPr b="1"/>
              <a:t>consequences</a:t>
            </a:r>
            <a:r>
              <a:t> — where can “</a:t>
            </a:r>
            <a:r>
              <a:rPr b="1"/>
              <a:t>THIS</a:t>
            </a:r>
            <a:r>
              <a:t>” lead — Prov 2:11-19</a:t>
            </a:r>
          </a:p>
          <a:p>
            <a:pPr marL="407504" indent="-407504" algn="l">
              <a:spcBef>
                <a:spcPts val="1600"/>
              </a:spcBef>
              <a:buSzPct val="60000"/>
              <a:buBlip>
                <a:blip r:embed="rId5"/>
              </a:buBlip>
              <a:defRPr>
                <a:latin typeface="Century Gothic"/>
                <a:ea typeface="Century Gothic"/>
                <a:cs typeface="Century Gothic"/>
                <a:sym typeface="Century Gothic"/>
              </a:defRPr>
            </a:pPr>
            <a:r>
              <a:t>Always be mindful of the </a:t>
            </a:r>
            <a:r>
              <a:rPr b="1"/>
              <a:t>influence</a:t>
            </a:r>
            <a:r>
              <a:t> “</a:t>
            </a:r>
            <a:r>
              <a:rPr b="1"/>
              <a:t>THIS</a:t>
            </a:r>
            <a:r>
              <a:t>” can have — Rom 14:21; 1 Cor. 8:13</a:t>
            </a:r>
          </a:p>
          <a:p>
            <a:pPr marL="407504" indent="-407504" algn="l">
              <a:spcBef>
                <a:spcPts val="1600"/>
              </a:spcBef>
              <a:buSzPct val="60000"/>
              <a:buBlip>
                <a:blip r:embed="rId5"/>
              </a:buBlip>
              <a:defRPr>
                <a:latin typeface="Century Gothic"/>
                <a:ea typeface="Century Gothic"/>
                <a:cs typeface="Century Gothic"/>
                <a:sym typeface="Century Gothic"/>
              </a:defRPr>
            </a:pPr>
            <a:r>
              <a:t>Always be certain that “</a:t>
            </a:r>
            <a:r>
              <a:rPr b="1"/>
              <a:t>THIS</a:t>
            </a:r>
            <a:r>
              <a:t>” is </a:t>
            </a:r>
            <a:r>
              <a:rPr b="1"/>
              <a:t>RIGHT</a:t>
            </a:r>
            <a:r>
              <a:t>! — Col. 3:16; 1 Thes. 5:21; 1 John 4:1</a:t>
            </a:r>
          </a:p>
        </p:txBody>
      </p:sp>
      <p:pic>
        <p:nvPicPr>
          <p:cNvPr id="439" name="Image" descr="Image"/>
          <p:cNvPicPr>
            <a:picLocks noChangeAspect="0"/>
          </p:cNvPicPr>
          <p:nvPr/>
        </p:nvPicPr>
        <p:blipFill>
          <a:blip r:embed="rId6">
            <a:extLst/>
          </a:blip>
          <a:stretch>
            <a:fillRect/>
          </a:stretch>
        </p:blipFill>
        <p:spPr>
          <a:xfrm>
            <a:off x="333724" y="1599142"/>
            <a:ext cx="12337352" cy="10214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8">
                                            <p:txEl>
                                              <p:pRg st="1" end="1"/>
                                            </p:txEl>
                                          </p:spTgt>
                                        </p:tgtEl>
                                        <p:attrNameLst>
                                          <p:attrName>style.visibility</p:attrName>
                                        </p:attrNameLst>
                                      </p:cBhvr>
                                      <p:to>
                                        <p:strVal val="visible"/>
                                      </p:to>
                                    </p:set>
                                    <p:animEffect filter="wipe(left)" transition="in">
                                      <p:cBhvr>
                                        <p:cTn id="7" dur="1500"/>
                                        <p:tgtEl>
                                          <p:spTgt spid="4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8">
                                            <p:txEl>
                                              <p:pRg st="2" end="2"/>
                                            </p:txEl>
                                          </p:spTgt>
                                        </p:tgtEl>
                                        <p:attrNameLst>
                                          <p:attrName>style.visibility</p:attrName>
                                        </p:attrNameLst>
                                      </p:cBhvr>
                                      <p:to>
                                        <p:strVal val="visible"/>
                                      </p:to>
                                    </p:set>
                                    <p:animEffect filter="wipe(left)" transition="in">
                                      <p:cBhvr>
                                        <p:cTn id="12" dur="1500"/>
                                        <p:tgtEl>
                                          <p:spTgt spid="43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42"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43"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44" name="There is a better way …" descr="There is a better way …"/>
          <p:cNvPicPr>
            <a:picLocks noChangeAspect="0"/>
          </p:cNvPicPr>
          <p:nvPr/>
        </p:nvPicPr>
        <p:blipFill>
          <a:blip r:embed="rId3">
            <a:extLst/>
          </a:blip>
          <a:stretch>
            <a:fillRect/>
          </a:stretch>
        </p:blipFill>
        <p:spPr>
          <a:xfrm>
            <a:off x="-261438" y="2395544"/>
            <a:ext cx="9902339" cy="1612901"/>
          </a:xfrm>
          <a:prstGeom prst="rect">
            <a:avLst/>
          </a:prstGeom>
          <a:effectLst>
            <a:outerShdw sx="100000" sy="100000" kx="0" ky="0" algn="b" rotWithShape="0" blurRad="50800" dist="25400" dir="5400000">
              <a:srgbClr val="000000">
                <a:alpha val="50000"/>
              </a:srgbClr>
            </a:outerShdw>
          </a:effectLst>
        </p:spPr>
      </p:pic>
      <p:sp>
        <p:nvSpPr>
          <p:cNvPr id="445" name="Obey the gospel - Rom 6:3-6, 16-18; 2 Thes 1:7-9; Col 1:13; 2:12…"/>
          <p:cNvSpPr txBox="1"/>
          <p:nvPr/>
        </p:nvSpPr>
        <p:spPr>
          <a:xfrm>
            <a:off x="264730" y="4062594"/>
            <a:ext cx="7330756" cy="513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7504" indent="-407504" algn="l">
              <a:spcBef>
                <a:spcPts val="1600"/>
              </a:spcBef>
              <a:buSzPct val="60000"/>
              <a:buBlip>
                <a:blip r:embed="rId4"/>
              </a:buBlip>
              <a:defRPr sz="4300">
                <a:latin typeface="Century Gothic"/>
                <a:ea typeface="Century Gothic"/>
                <a:cs typeface="Century Gothic"/>
                <a:sym typeface="Century Gothic"/>
              </a:defRPr>
            </a:pPr>
            <a:r>
              <a:rPr b="1"/>
              <a:t>Obey the gospel</a:t>
            </a:r>
            <a:r>
              <a:t> - Rom 6:3-6, 16-18; 2 Thes 1:7-9; Col 1:13; 2:12</a:t>
            </a:r>
          </a:p>
          <a:p>
            <a:pPr marL="407504" indent="-407504" algn="l">
              <a:spcBef>
                <a:spcPts val="1600"/>
              </a:spcBef>
              <a:buSzPct val="60000"/>
              <a:buBlip>
                <a:blip r:embed="rId4"/>
              </a:buBlip>
              <a:defRPr sz="4300">
                <a:latin typeface="Century Gothic"/>
                <a:ea typeface="Century Gothic"/>
                <a:cs typeface="Century Gothic"/>
                <a:sym typeface="Century Gothic"/>
              </a:defRPr>
            </a:pPr>
            <a:r>
              <a:rPr b="1"/>
              <a:t>Put on Christ </a:t>
            </a:r>
            <a:r>
              <a:t>- Col 3:12-17; Phil 2:1-5</a:t>
            </a:r>
          </a:p>
          <a:p>
            <a:pPr marL="407504" indent="-407504" algn="l">
              <a:spcBef>
                <a:spcPts val="1600"/>
              </a:spcBef>
              <a:buSzPct val="60000"/>
              <a:buBlip>
                <a:blip r:embed="rId4"/>
              </a:buBlip>
              <a:defRPr sz="4300">
                <a:latin typeface="Century Gothic"/>
                <a:ea typeface="Century Gothic"/>
                <a:cs typeface="Century Gothic"/>
                <a:sym typeface="Century Gothic"/>
              </a:defRPr>
            </a:pPr>
            <a:r>
              <a:rPr b="1"/>
              <a:t>Grow in knowledge of Christ</a:t>
            </a:r>
            <a:r>
              <a:t> - 2 Pt 1:5-10; 3:16-18</a:t>
            </a:r>
          </a:p>
        </p:txBody>
      </p:sp>
      <p:pic>
        <p:nvPicPr>
          <p:cNvPr id="446" name="Image" descr="Image"/>
          <p:cNvPicPr>
            <a:picLocks noChangeAspect="0"/>
          </p:cNvPicPr>
          <p:nvPr/>
        </p:nvPicPr>
        <p:blipFill>
          <a:blip r:embed="rId5">
            <a:extLst/>
          </a:blip>
          <a:stretch>
            <a:fillRect/>
          </a:stretch>
        </p:blipFill>
        <p:spPr>
          <a:xfrm>
            <a:off x="333724" y="1599142"/>
            <a:ext cx="12337352" cy="1021481"/>
          </a:xfrm>
          <a:prstGeom prst="rect">
            <a:avLst/>
          </a:prstGeom>
          <a:ln w="12700">
            <a:miter lim="400000"/>
          </a:ln>
        </p:spPr>
      </p:pic>
      <p:pic>
        <p:nvPicPr>
          <p:cNvPr id="447" name="Image" descr="Image"/>
          <p:cNvPicPr>
            <a:picLocks noChangeAspect="0"/>
          </p:cNvPicPr>
          <p:nvPr/>
        </p:nvPicPr>
        <p:blipFill>
          <a:blip r:embed="rId6">
            <a:extLst/>
          </a:blip>
          <a:stretch>
            <a:fillRect/>
          </a:stretch>
        </p:blipFill>
        <p:spPr>
          <a:xfrm>
            <a:off x="8177662" y="3552990"/>
            <a:ext cx="4727563" cy="61500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5">
                                            <p:txEl>
                                              <p:pRg st="1" end="1"/>
                                            </p:txEl>
                                          </p:spTgt>
                                        </p:tgtEl>
                                        <p:attrNameLst>
                                          <p:attrName>style.visibility</p:attrName>
                                        </p:attrNameLst>
                                      </p:cBhvr>
                                      <p:to>
                                        <p:strVal val="visible"/>
                                      </p:to>
                                    </p:set>
                                    <p:animEffect filter="wipe(left)" transition="in">
                                      <p:cBhvr>
                                        <p:cTn id="7" dur="1500"/>
                                        <p:tgtEl>
                                          <p:spTgt spid="4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45">
                                            <p:txEl>
                                              <p:pRg st="2" end="2"/>
                                            </p:txEl>
                                          </p:spTgt>
                                        </p:tgtEl>
                                        <p:attrNameLst>
                                          <p:attrName>style.visibility</p:attrName>
                                        </p:attrNameLst>
                                      </p:cBhvr>
                                      <p:to>
                                        <p:strVal val="visible"/>
                                      </p:to>
                                    </p:set>
                                    <p:animEffect filter="wipe(left)" transition="in">
                                      <p:cBhvr>
                                        <p:cTn id="12" dur="1500"/>
                                        <p:tgtEl>
                                          <p:spTgt spid="44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Rectangle"/>
          <p:cNvSpPr/>
          <p:nvPr/>
        </p:nvSpPr>
        <p:spPr>
          <a:xfrm>
            <a:off x="99816" y="135830"/>
            <a:ext cx="12805168" cy="9481940"/>
          </a:xfrm>
          <a:prstGeom prst="rect">
            <a:avLst/>
          </a:prstGeom>
          <a:solidFill>
            <a:srgbClr val="FFFFFF"/>
          </a:solidFill>
          <a:ln w="25400">
            <a:solidFill>
              <a:srgbClr val="808785"/>
            </a:solidFill>
            <a:miter lim="400000"/>
          </a:ln>
        </p:spPr>
        <p:txBody>
          <a:bodyPr lIns="50800" tIns="50800" rIns="50800" bIns="50800" anchor="ctr"/>
          <a:lstStyle/>
          <a:p>
            <a:pPr/>
          </a:p>
        </p:txBody>
      </p:sp>
      <p:sp>
        <p:nvSpPr>
          <p:cNvPr id="260" name="Revelation 2:18–29 (NKJV)…"/>
          <p:cNvSpPr txBox="1"/>
          <p:nvPr/>
        </p:nvSpPr>
        <p:spPr>
          <a:xfrm>
            <a:off x="340087" y="336549"/>
            <a:ext cx="12324627" cy="906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600">
                <a:solidFill>
                  <a:srgbClr val="000000"/>
                </a:solidFill>
                <a:latin typeface="Thames Nude Roman"/>
                <a:ea typeface="Thames Nude Roman"/>
                <a:cs typeface="Thames Nude Roman"/>
                <a:sym typeface="Thames Nude Roman"/>
              </a:defRPr>
            </a:pPr>
            <a:r>
              <a:t>Revelation 2:18–29 (NKJV)</a:t>
            </a:r>
          </a:p>
          <a:p>
            <a:pPr marL="228600" marR="228600" indent="228600" algn="just" defTabSz="457200">
              <a:defRPr sz="4300">
                <a:solidFill>
                  <a:srgbClr val="000000"/>
                </a:solidFill>
                <a:latin typeface="Hoefler Text"/>
                <a:ea typeface="Hoefler Text"/>
                <a:cs typeface="Hoefler Text"/>
                <a:sym typeface="Hoefler Text"/>
              </a:defRPr>
            </a:pPr>
            <a:r>
              <a:rPr baseline="31999"/>
              <a:t>22</a:t>
            </a:r>
            <a:r>
              <a:t> Indeed I will cast her into a sickbed, and those who commit adultery with her into great tribulation, unless they repent of their deeds. </a:t>
            </a:r>
            <a:r>
              <a:rPr baseline="31999"/>
              <a:t>23</a:t>
            </a:r>
            <a:r>
              <a:t> I will kill her children with death, and all the churches shall know that I am He who searches the minds and hearts. And I will give to each one of you according to your works. </a:t>
            </a:r>
            <a:r>
              <a:rPr baseline="31999"/>
              <a:t>24</a:t>
            </a:r>
            <a:r>
              <a:t> “Now to you I say, and to the rest in Thyatira, as many as do not have this doctrine, who have not known the depths of Satan, as they say, I will put on you no other burden. </a:t>
            </a:r>
            <a:r>
              <a:rPr baseline="31999"/>
              <a:t>25</a:t>
            </a:r>
            <a:r>
              <a:t> But hold fast what you have till I come.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5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5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52" name="There is a better way …" descr="There is a better way …"/>
          <p:cNvPicPr>
            <a:picLocks noChangeAspect="0"/>
          </p:cNvPicPr>
          <p:nvPr/>
        </p:nvPicPr>
        <p:blipFill>
          <a:blip r:embed="rId3">
            <a:extLst/>
          </a:blip>
          <a:stretch>
            <a:fillRect/>
          </a:stretch>
        </p:blipFill>
        <p:spPr>
          <a:xfrm>
            <a:off x="-261438" y="2395544"/>
            <a:ext cx="9902339" cy="1612901"/>
          </a:xfrm>
          <a:prstGeom prst="rect">
            <a:avLst/>
          </a:prstGeom>
          <a:effectLst>
            <a:outerShdw sx="100000" sy="100000" kx="0" ky="0" algn="b" rotWithShape="0" blurRad="50800" dist="25400" dir="5400000">
              <a:srgbClr val="000000">
                <a:alpha val="50000"/>
              </a:srgbClr>
            </a:outerShdw>
          </a:effectLst>
        </p:spPr>
      </p:pic>
      <p:sp>
        <p:nvSpPr>
          <p:cNvPr id="453" name="NOT to continue to sin - (Ps. 119:11; Rom. 6; 1 Jn 3:1-10)…"/>
          <p:cNvSpPr txBox="1"/>
          <p:nvPr/>
        </p:nvSpPr>
        <p:spPr>
          <a:xfrm>
            <a:off x="278462" y="4227382"/>
            <a:ext cx="7330756" cy="518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7504" indent="-407504" algn="l">
              <a:spcBef>
                <a:spcPts val="1600"/>
              </a:spcBef>
              <a:buSzPct val="60000"/>
              <a:buBlip>
                <a:blip r:embed="rId4"/>
              </a:buBlip>
              <a:defRPr sz="3800">
                <a:latin typeface="Century Gothic"/>
                <a:ea typeface="Century Gothic"/>
                <a:cs typeface="Century Gothic"/>
                <a:sym typeface="Century Gothic"/>
              </a:defRPr>
            </a:pPr>
            <a:r>
              <a:rPr b="1"/>
              <a:t>NOT to continue to sin</a:t>
            </a:r>
            <a:r>
              <a:t> - (Ps. 119:11; Rom. 6; 1 Jn 3:1-10)</a:t>
            </a:r>
          </a:p>
          <a:p>
            <a:pPr marL="407504" indent="-407504" algn="l">
              <a:spcBef>
                <a:spcPts val="1600"/>
              </a:spcBef>
              <a:buSzPct val="60000"/>
              <a:buBlip>
                <a:blip r:embed="rId4"/>
              </a:buBlip>
              <a:defRPr sz="3800">
                <a:latin typeface="Century Gothic"/>
                <a:ea typeface="Century Gothic"/>
                <a:cs typeface="Century Gothic"/>
                <a:sym typeface="Century Gothic"/>
              </a:defRPr>
            </a:pPr>
            <a:r>
              <a:rPr b="1"/>
              <a:t>Abstain from every form of evil</a:t>
            </a:r>
            <a:r>
              <a:t> - (1 Thes. 5:21,22)</a:t>
            </a:r>
          </a:p>
          <a:p>
            <a:pPr marL="407504" indent="-407504" algn="l">
              <a:spcBef>
                <a:spcPts val="1600"/>
              </a:spcBef>
              <a:buSzPct val="60000"/>
              <a:buBlip>
                <a:blip r:embed="rId4"/>
              </a:buBlip>
              <a:defRPr sz="3800">
                <a:latin typeface="Century Gothic"/>
                <a:ea typeface="Century Gothic"/>
                <a:cs typeface="Century Gothic"/>
                <a:sym typeface="Century Gothic"/>
              </a:defRPr>
            </a:pPr>
            <a:r>
              <a:rPr b="1"/>
              <a:t>Holy / Pure / Godly</a:t>
            </a:r>
            <a:r>
              <a:t> - (1 Pet. 1:15-16; 4:1-3; 2 Cor. 6:14-17; 1 John 3:3; 1 Tim. 2:9; 4:8; James 1:27)</a:t>
            </a:r>
          </a:p>
        </p:txBody>
      </p:sp>
      <p:pic>
        <p:nvPicPr>
          <p:cNvPr id="454" name="Image" descr="Image"/>
          <p:cNvPicPr>
            <a:picLocks noChangeAspect="0"/>
          </p:cNvPicPr>
          <p:nvPr/>
        </p:nvPicPr>
        <p:blipFill>
          <a:blip r:embed="rId5">
            <a:extLst/>
          </a:blip>
          <a:stretch>
            <a:fillRect/>
          </a:stretch>
        </p:blipFill>
        <p:spPr>
          <a:xfrm>
            <a:off x="333724" y="1599142"/>
            <a:ext cx="12337352" cy="1021481"/>
          </a:xfrm>
          <a:prstGeom prst="rect">
            <a:avLst/>
          </a:prstGeom>
          <a:ln w="12700">
            <a:miter lim="400000"/>
          </a:ln>
        </p:spPr>
      </p:pic>
      <p:pic>
        <p:nvPicPr>
          <p:cNvPr id="455" name="Image" descr="Image"/>
          <p:cNvPicPr>
            <a:picLocks noChangeAspect="0"/>
          </p:cNvPicPr>
          <p:nvPr/>
        </p:nvPicPr>
        <p:blipFill>
          <a:blip r:embed="rId6">
            <a:extLst/>
          </a:blip>
          <a:stretch>
            <a:fillRect/>
          </a:stretch>
        </p:blipFill>
        <p:spPr>
          <a:xfrm>
            <a:off x="8177662" y="3552990"/>
            <a:ext cx="4727563" cy="61500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3">
                                            <p:txEl>
                                              <p:pRg st="1" end="1"/>
                                            </p:txEl>
                                          </p:spTgt>
                                        </p:tgtEl>
                                        <p:attrNameLst>
                                          <p:attrName>style.visibility</p:attrName>
                                        </p:attrNameLst>
                                      </p:cBhvr>
                                      <p:to>
                                        <p:strVal val="visible"/>
                                      </p:to>
                                    </p:set>
                                    <p:animEffect filter="wipe(left)" transition="in">
                                      <p:cBhvr>
                                        <p:cTn id="7" dur="1500"/>
                                        <p:tgtEl>
                                          <p:spTgt spid="45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3">
                                            <p:txEl>
                                              <p:pRg st="2" end="2"/>
                                            </p:txEl>
                                          </p:spTgt>
                                        </p:tgtEl>
                                        <p:attrNameLst>
                                          <p:attrName>style.visibility</p:attrName>
                                        </p:attrNameLst>
                                      </p:cBhvr>
                                      <p:to>
                                        <p:strVal val="visible"/>
                                      </p:to>
                                    </p:set>
                                    <p:animEffect filter="wipe(left)" transition="in">
                                      <p:cBhvr>
                                        <p:cTn id="12" dur="1500"/>
                                        <p:tgtEl>
                                          <p:spTgt spid="4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3"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58"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59"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60" name="There is a better way …" descr="There is a better way …"/>
          <p:cNvPicPr>
            <a:picLocks noChangeAspect="0"/>
          </p:cNvPicPr>
          <p:nvPr/>
        </p:nvPicPr>
        <p:blipFill>
          <a:blip r:embed="rId3">
            <a:extLst/>
          </a:blip>
          <a:stretch>
            <a:fillRect/>
          </a:stretch>
        </p:blipFill>
        <p:spPr>
          <a:xfrm>
            <a:off x="-261438" y="2395544"/>
            <a:ext cx="9902339" cy="1612901"/>
          </a:xfrm>
          <a:prstGeom prst="rect">
            <a:avLst/>
          </a:prstGeom>
          <a:effectLst>
            <a:outerShdw sx="100000" sy="100000" kx="0" ky="0" algn="b" rotWithShape="0" blurRad="50800" dist="25400" dir="5400000">
              <a:srgbClr val="000000">
                <a:alpha val="50000"/>
              </a:srgbClr>
            </a:outerShdw>
          </a:effectLst>
        </p:spPr>
      </p:pic>
      <p:pic>
        <p:nvPicPr>
          <p:cNvPr id="461" name="Image" descr="Image"/>
          <p:cNvPicPr>
            <a:picLocks noChangeAspect="0"/>
          </p:cNvPicPr>
          <p:nvPr/>
        </p:nvPicPr>
        <p:blipFill>
          <a:blip r:embed="rId4">
            <a:extLst/>
          </a:blip>
          <a:stretch>
            <a:fillRect/>
          </a:stretch>
        </p:blipFill>
        <p:spPr>
          <a:xfrm>
            <a:off x="333724" y="1599142"/>
            <a:ext cx="12337352" cy="1021481"/>
          </a:xfrm>
          <a:prstGeom prst="rect">
            <a:avLst/>
          </a:prstGeom>
          <a:ln w="12700">
            <a:miter lim="400000"/>
          </a:ln>
        </p:spPr>
      </p:pic>
      <p:pic>
        <p:nvPicPr>
          <p:cNvPr id="462" name="Image" descr="Image"/>
          <p:cNvPicPr>
            <a:picLocks noChangeAspect="1"/>
          </p:cNvPicPr>
          <p:nvPr/>
        </p:nvPicPr>
        <p:blipFill>
          <a:blip r:embed="rId5">
            <a:extLst/>
          </a:blip>
          <a:stretch>
            <a:fillRect/>
          </a:stretch>
        </p:blipFill>
        <p:spPr>
          <a:xfrm>
            <a:off x="7035948" y="3107266"/>
            <a:ext cx="6769101" cy="6858001"/>
          </a:xfrm>
          <a:prstGeom prst="rect">
            <a:avLst/>
          </a:prstGeom>
          <a:ln w="12700">
            <a:miter lim="400000"/>
          </a:ln>
        </p:spPr>
      </p:pic>
      <p:sp>
        <p:nvSpPr>
          <p:cNvPr id="463" name="Rounded Rectangle"/>
          <p:cNvSpPr/>
          <p:nvPr/>
        </p:nvSpPr>
        <p:spPr>
          <a:xfrm>
            <a:off x="360731" y="3970612"/>
            <a:ext cx="6769101" cy="5543280"/>
          </a:xfrm>
          <a:prstGeom prst="roundRect">
            <a:avLst>
              <a:gd name="adj" fmla="val 17761"/>
            </a:avLst>
          </a:prstGeom>
          <a:solidFill>
            <a:srgbClr val="808785"/>
          </a:solidFill>
          <a:ln w="12700">
            <a:miter lim="400000"/>
          </a:ln>
        </p:spPr>
        <p:txBody>
          <a:bodyPr lIns="50800" tIns="50800" rIns="50800" bIns="50800" anchor="ctr"/>
          <a:lstStyle/>
          <a:p>
            <a:pPr defTabSz="914400">
              <a:spcBef>
                <a:spcPts val="900"/>
              </a:spcBef>
              <a:defRPr b="1" sz="44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p>
        </p:txBody>
      </p:sp>
      <p:sp>
        <p:nvSpPr>
          <p:cNvPr id="464" name="1 John 5:2–5 (NKJV)…"/>
          <p:cNvSpPr txBox="1"/>
          <p:nvPr/>
        </p:nvSpPr>
        <p:spPr>
          <a:xfrm>
            <a:off x="564087" y="4254499"/>
            <a:ext cx="6362388" cy="496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50800" dist="63500" dir="2863694">
                    <a:srgbClr val="000000"/>
                  </a:outerShdw>
                </a:effectLst>
                <a:latin typeface="Century Gothic"/>
                <a:ea typeface="Century Gothic"/>
                <a:cs typeface="Century Gothic"/>
                <a:sym typeface="Century Gothic"/>
              </a:defRPr>
            </a:pPr>
            <a:r>
              <a:t>1 John 5:2–5 (NKJV)</a:t>
            </a:r>
          </a:p>
          <a:p>
            <a:pPr defTabSz="457200">
              <a:defRPr sz="3400">
                <a:solidFill>
                  <a:srgbClr val="FFFFFF"/>
                </a:solidFill>
                <a:effectLst>
                  <a:outerShdw sx="100000" sy="100000" kx="0" ky="0" algn="b" rotWithShape="0" blurRad="50800" dist="63500" dir="2863694">
                    <a:srgbClr val="000000"/>
                  </a:outerShdw>
                </a:effectLst>
                <a:latin typeface="Century Gothic"/>
                <a:ea typeface="Century Gothic"/>
                <a:cs typeface="Century Gothic"/>
                <a:sym typeface="Century Gothic"/>
              </a:defRPr>
            </a:pPr>
            <a:r>
              <a:rPr baseline="31999"/>
              <a:t>2</a:t>
            </a:r>
            <a:r>
              <a:t> By this we know that we love the children of God, when we love God and keep His commandments. </a:t>
            </a:r>
            <a:r>
              <a:rPr baseline="31999"/>
              <a:t>3</a:t>
            </a:r>
            <a:r>
              <a:t> For this is the love of God, that we keep His commandments. And His commandments are not burdensome.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67"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68"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69" name="There is a better way …" descr="There is a better way …"/>
          <p:cNvPicPr>
            <a:picLocks noChangeAspect="0"/>
          </p:cNvPicPr>
          <p:nvPr/>
        </p:nvPicPr>
        <p:blipFill>
          <a:blip r:embed="rId3">
            <a:extLst/>
          </a:blip>
          <a:stretch>
            <a:fillRect/>
          </a:stretch>
        </p:blipFill>
        <p:spPr>
          <a:xfrm>
            <a:off x="-261438" y="2395544"/>
            <a:ext cx="9902339" cy="1612901"/>
          </a:xfrm>
          <a:prstGeom prst="rect">
            <a:avLst/>
          </a:prstGeom>
          <a:effectLst>
            <a:outerShdw sx="100000" sy="100000" kx="0" ky="0" algn="b" rotWithShape="0" blurRad="50800" dist="25400" dir="5400000">
              <a:srgbClr val="000000">
                <a:alpha val="50000"/>
              </a:srgbClr>
            </a:outerShdw>
          </a:effectLst>
        </p:spPr>
      </p:pic>
      <p:pic>
        <p:nvPicPr>
          <p:cNvPr id="470" name="Image" descr="Image"/>
          <p:cNvPicPr>
            <a:picLocks noChangeAspect="0"/>
          </p:cNvPicPr>
          <p:nvPr/>
        </p:nvPicPr>
        <p:blipFill>
          <a:blip r:embed="rId4">
            <a:extLst/>
          </a:blip>
          <a:stretch>
            <a:fillRect/>
          </a:stretch>
        </p:blipFill>
        <p:spPr>
          <a:xfrm>
            <a:off x="333724" y="1599142"/>
            <a:ext cx="12337352" cy="1021481"/>
          </a:xfrm>
          <a:prstGeom prst="rect">
            <a:avLst/>
          </a:prstGeom>
          <a:ln w="12700">
            <a:miter lim="400000"/>
          </a:ln>
        </p:spPr>
      </p:pic>
      <p:pic>
        <p:nvPicPr>
          <p:cNvPr id="471" name="Image" descr="Image"/>
          <p:cNvPicPr>
            <a:picLocks noChangeAspect="1"/>
          </p:cNvPicPr>
          <p:nvPr/>
        </p:nvPicPr>
        <p:blipFill>
          <a:blip r:embed="rId5">
            <a:extLst/>
          </a:blip>
          <a:stretch>
            <a:fillRect/>
          </a:stretch>
        </p:blipFill>
        <p:spPr>
          <a:xfrm>
            <a:off x="7035948" y="3107266"/>
            <a:ext cx="6769101" cy="6858001"/>
          </a:xfrm>
          <a:prstGeom prst="rect">
            <a:avLst/>
          </a:prstGeom>
          <a:ln w="12700">
            <a:miter lim="400000"/>
          </a:ln>
        </p:spPr>
      </p:pic>
      <p:sp>
        <p:nvSpPr>
          <p:cNvPr id="472" name="Rounded Rectangle"/>
          <p:cNvSpPr/>
          <p:nvPr/>
        </p:nvSpPr>
        <p:spPr>
          <a:xfrm>
            <a:off x="360731" y="3970612"/>
            <a:ext cx="6769101" cy="5543280"/>
          </a:xfrm>
          <a:prstGeom prst="roundRect">
            <a:avLst>
              <a:gd name="adj" fmla="val 17761"/>
            </a:avLst>
          </a:prstGeom>
          <a:solidFill>
            <a:srgbClr val="808785"/>
          </a:solidFill>
          <a:ln w="12700">
            <a:miter lim="400000"/>
          </a:ln>
        </p:spPr>
        <p:txBody>
          <a:bodyPr lIns="50800" tIns="50800" rIns="50800" bIns="50800" anchor="ctr"/>
          <a:lstStyle/>
          <a:p>
            <a:pPr defTabSz="914400">
              <a:spcBef>
                <a:spcPts val="900"/>
              </a:spcBef>
              <a:defRPr b="1" sz="4400">
                <a:solidFill>
                  <a:srgbClr val="FFFFFF"/>
                </a:solidFill>
                <a:effectLst>
                  <a:outerShdw sx="100000" sy="100000" kx="0" ky="0" algn="b" rotWithShape="0" blurRad="63500" dist="63500" dir="2858907">
                    <a:srgbClr val="000000"/>
                  </a:outerShdw>
                </a:effectLst>
                <a:latin typeface="Century Gothic"/>
                <a:ea typeface="Century Gothic"/>
                <a:cs typeface="Century Gothic"/>
                <a:sym typeface="Century Gothic"/>
              </a:defRPr>
            </a:pPr>
          </a:p>
        </p:txBody>
      </p:sp>
      <p:sp>
        <p:nvSpPr>
          <p:cNvPr id="473" name="1 John 5:2–5 (NKJV)…"/>
          <p:cNvSpPr txBox="1"/>
          <p:nvPr/>
        </p:nvSpPr>
        <p:spPr>
          <a:xfrm>
            <a:off x="564088" y="4254500"/>
            <a:ext cx="6362387" cy="516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FFFFFF"/>
                </a:solidFill>
                <a:effectLst>
                  <a:outerShdw sx="100000" sy="100000" kx="0" ky="0" algn="b" rotWithShape="0" blurRad="50800" dist="63500" dir="2863694">
                    <a:srgbClr val="000000"/>
                  </a:outerShdw>
                </a:effectLst>
                <a:latin typeface="Century Gothic"/>
                <a:ea typeface="Century Gothic"/>
                <a:cs typeface="Century Gothic"/>
                <a:sym typeface="Century Gothic"/>
              </a:defRPr>
            </a:pPr>
            <a:r>
              <a:t>1 John 5:2–5 (NKJV)</a:t>
            </a:r>
          </a:p>
          <a:p>
            <a:pPr defTabSz="457200">
              <a:defRPr sz="3500">
                <a:solidFill>
                  <a:srgbClr val="FFFFFF"/>
                </a:solidFill>
                <a:effectLst>
                  <a:outerShdw sx="100000" sy="100000" kx="0" ky="0" algn="b" rotWithShape="0" blurRad="50800" dist="63500" dir="2863694">
                    <a:srgbClr val="000000"/>
                  </a:outerShdw>
                </a:effectLst>
                <a:latin typeface="Century Gothic"/>
                <a:ea typeface="Century Gothic"/>
                <a:cs typeface="Century Gothic"/>
                <a:sym typeface="Century Gothic"/>
              </a:defRPr>
            </a:pPr>
            <a:r>
              <a:rPr baseline="31999"/>
              <a:t>4</a:t>
            </a:r>
            <a:r>
              <a:t> For whatever is born of God overcomes the world. And this is the victory that has overcome the world—our faith. </a:t>
            </a:r>
            <a:r>
              <a:rPr baseline="31999"/>
              <a:t>5</a:t>
            </a:r>
            <a:r>
              <a:t> Who is he who overcomes the world, but he who believes that Jesus is the Son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47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7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78" name="There is a better way …" descr="There is a better way …"/>
          <p:cNvPicPr>
            <a:picLocks noChangeAspect="0"/>
          </p:cNvPicPr>
          <p:nvPr/>
        </p:nvPicPr>
        <p:blipFill>
          <a:blip r:embed="rId3">
            <a:extLst/>
          </a:blip>
          <a:stretch>
            <a:fillRect/>
          </a:stretch>
        </p:blipFill>
        <p:spPr>
          <a:xfrm>
            <a:off x="-261438" y="2395544"/>
            <a:ext cx="9902339" cy="1612901"/>
          </a:xfrm>
          <a:prstGeom prst="rect">
            <a:avLst/>
          </a:prstGeom>
          <a:effectLst>
            <a:outerShdw sx="100000" sy="100000" kx="0" ky="0" algn="b" rotWithShape="0" blurRad="50800" dist="25400" dir="5400000">
              <a:srgbClr val="000000">
                <a:alpha val="50000"/>
              </a:srgbClr>
            </a:outerShdw>
          </a:effectLst>
        </p:spPr>
      </p:pic>
      <p:pic>
        <p:nvPicPr>
          <p:cNvPr id="479" name="Image" descr="Image"/>
          <p:cNvPicPr>
            <a:picLocks noChangeAspect="0"/>
          </p:cNvPicPr>
          <p:nvPr/>
        </p:nvPicPr>
        <p:blipFill>
          <a:blip r:embed="rId4">
            <a:extLst/>
          </a:blip>
          <a:stretch>
            <a:fillRect/>
          </a:stretch>
        </p:blipFill>
        <p:spPr>
          <a:xfrm>
            <a:off x="333724" y="1599142"/>
            <a:ext cx="12337352" cy="1021481"/>
          </a:xfrm>
          <a:prstGeom prst="rect">
            <a:avLst/>
          </a:prstGeom>
          <a:ln w="12700">
            <a:miter lim="400000"/>
          </a:ln>
        </p:spPr>
      </p:pic>
      <p:pic>
        <p:nvPicPr>
          <p:cNvPr id="480" name="Image" descr="Image"/>
          <p:cNvPicPr>
            <a:picLocks noChangeAspect="1"/>
          </p:cNvPicPr>
          <p:nvPr/>
        </p:nvPicPr>
        <p:blipFill>
          <a:blip r:embed="rId5">
            <a:extLst/>
          </a:blip>
          <a:stretch>
            <a:fillRect/>
          </a:stretch>
        </p:blipFill>
        <p:spPr>
          <a:xfrm>
            <a:off x="7035948" y="3107266"/>
            <a:ext cx="6769101" cy="6858001"/>
          </a:xfrm>
          <a:prstGeom prst="rect">
            <a:avLst/>
          </a:prstGeom>
          <a:ln w="12700">
            <a:miter lim="400000"/>
          </a:ln>
        </p:spPr>
      </p:pic>
      <p:sp>
        <p:nvSpPr>
          <p:cNvPr id="481" name="There is NOT ONE THING that this world has to offer that is worth losing your soul over!! (Mat 16:26)"/>
          <p:cNvSpPr txBox="1"/>
          <p:nvPr/>
        </p:nvSpPr>
        <p:spPr>
          <a:xfrm>
            <a:off x="278461" y="4001474"/>
            <a:ext cx="6984980" cy="5664201"/>
          </a:xfrm>
          <a:prstGeom prst="rect">
            <a:avLst/>
          </a:prstGeom>
          <a:ln w="12700">
            <a:miter lim="400000"/>
          </a:ln>
          <a:effectLst>
            <a:outerShdw sx="100000" sy="100000" kx="0" ky="0" algn="b" rotWithShape="0" blurRad="279400" dist="88900" dir="12431424">
              <a:srgbClr val="000000">
                <a:alpha val="3461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sz="6500">
                <a:solidFill>
                  <a:srgbClr val="000000"/>
                </a:solidFill>
                <a:latin typeface="Adelon"/>
                <a:ea typeface="Adelon"/>
                <a:cs typeface="Adelon"/>
                <a:sym typeface="Adelon"/>
              </a:defRPr>
            </a:lvl1pPr>
          </a:lstStyle>
          <a:p>
            <a:pPr/>
            <a:r>
              <a:t>There is NOT ONE THING that this world has to offer that is worth losing your soul over!! (Mat 16:26)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Image" descr="Image"/>
          <p:cNvPicPr>
            <a:picLocks noChangeAspect="1"/>
          </p:cNvPicPr>
          <p:nvPr>
            <p:ph type="pic" idx="13"/>
          </p:nvPr>
        </p:nvPicPr>
        <p:blipFill>
          <a:blip r:embed="rId2">
            <a:extLst/>
          </a:blip>
          <a:srcRect l="3333" t="0" r="3333" b="0"/>
          <a:stretch>
            <a:fillRect/>
          </a:stretch>
        </p:blipFill>
        <p:spPr>
          <a:prstGeom prst="rect">
            <a:avLst/>
          </a:prstGeom>
        </p:spPr>
      </p:pic>
      <p:sp>
        <p:nvSpPr>
          <p:cNvPr id="485" name="Dangers Facing The"/>
          <p:cNvSpPr txBox="1"/>
          <p:nvPr/>
        </p:nvSpPr>
        <p:spPr>
          <a:xfrm>
            <a:off x="0" y="135801"/>
            <a:ext cx="13004801" cy="1339566"/>
          </a:xfrm>
          <a:prstGeom prst="rect">
            <a:avLst/>
          </a:prstGeom>
          <a:ln w="12700">
            <a:miter lim="400000"/>
          </a:ln>
          <a:effectLst>
            <a:outerShdw sx="100000" sy="100000" kx="0" ky="0" algn="b" rotWithShape="0" blurRad="228600" dist="125443" dir="2790630">
              <a:srgbClr val="000000">
                <a:alpha val="2753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200">
                <a:solidFill>
                  <a:srgbClr val="FFFFFF"/>
                </a:solidFill>
                <a:effectLst>
                  <a:outerShdw sx="100000" sy="100000" kx="0" ky="0" algn="b" rotWithShape="0" blurRad="50800" dist="25400" dir="5400000">
                    <a:srgbClr val="000000"/>
                  </a:outerShdw>
                </a:effectLst>
                <a:latin typeface="Vivaldi"/>
                <a:ea typeface="Vivaldi"/>
                <a:cs typeface="Vivaldi"/>
                <a:sym typeface="Vivaldi"/>
              </a:defRPr>
            </a:lvl1pPr>
          </a:lstStyle>
          <a:p>
            <a:pPr/>
            <a:r>
              <a:t>Dangers Facing The</a:t>
            </a:r>
          </a:p>
        </p:txBody>
      </p:sp>
      <p:pic>
        <p:nvPicPr>
          <p:cNvPr id="486" name="Image" descr="Image"/>
          <p:cNvPicPr>
            <a:picLocks noChangeAspect="0"/>
          </p:cNvPicPr>
          <p:nvPr/>
        </p:nvPicPr>
        <p:blipFill>
          <a:blip r:embed="rId3">
            <a:extLst/>
          </a:blip>
          <a:stretch>
            <a:fillRect/>
          </a:stretch>
        </p:blipFill>
        <p:spPr>
          <a:xfrm>
            <a:off x="1189184" y="1594987"/>
            <a:ext cx="10626432" cy="1444406"/>
          </a:xfrm>
          <a:prstGeom prst="rect">
            <a:avLst/>
          </a:prstGeom>
          <a:ln w="12700">
            <a:miter lim="400000"/>
          </a:ln>
          <a:effectLst>
            <a:outerShdw sx="100000" sy="100000" kx="0" ky="0" algn="b" rotWithShape="0" blurRad="139700" dist="90169" dir="5400000">
              <a:srgbClr val="000000">
                <a:alpha val="97093"/>
              </a:srgbClr>
            </a:outerShdw>
          </a:effectLst>
        </p:spPr>
      </p:pic>
      <p:sp>
        <p:nvSpPr>
          <p:cNvPr id="487" name="Charts by Don McClain…"/>
          <p:cNvSpPr txBox="1"/>
          <p:nvPr/>
        </p:nvSpPr>
        <p:spPr>
          <a:xfrm>
            <a:off x="488999" y="6958349"/>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June 24,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pic>
        <p:nvPicPr>
          <p:cNvPr id="488" name="DANGER OF THE…" descr="DANGER OF THE…"/>
          <p:cNvPicPr>
            <a:picLocks noChangeAspect="0"/>
          </p:cNvPicPr>
          <p:nvPr/>
        </p:nvPicPr>
        <p:blipFill>
          <a:blip r:embed="rId6">
            <a:extLst/>
          </a:blip>
          <a:stretch>
            <a:fillRect/>
          </a:stretch>
        </p:blipFill>
        <p:spPr>
          <a:xfrm>
            <a:off x="5936723" y="4234320"/>
            <a:ext cx="6944264" cy="2575558"/>
          </a:xfrm>
          <a:prstGeom prst="rect">
            <a:avLst/>
          </a:prstGeom>
          <a:effectLst>
            <a:outerShdw sx="100000" sy="100000" kx="0" ky="0" algn="b" rotWithShape="0" blurRad="139700" dist="90169" dir="5400000">
              <a:srgbClr val="000000">
                <a:alpha val="97093"/>
              </a:srgbClr>
            </a:outerShdw>
          </a:effectLst>
        </p:spPr>
      </p:pic>
      <p:sp>
        <p:nvSpPr>
          <p:cNvPr id="489" name="Revelation 2:18–29"/>
          <p:cNvSpPr txBox="1"/>
          <p:nvPr/>
        </p:nvSpPr>
        <p:spPr>
          <a:xfrm>
            <a:off x="4917784" y="3298448"/>
            <a:ext cx="7644212" cy="787401"/>
          </a:xfrm>
          <a:prstGeom prst="rect">
            <a:avLst/>
          </a:prstGeom>
          <a:ln w="12700">
            <a:miter lim="400000"/>
          </a:ln>
          <a:effectLst>
            <a:outerShdw sx="100000" sy="100000" kx="0" ky="0" algn="b" rotWithShape="0" blurRad="139700" dist="90169"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600"/>
              </a:spcBef>
              <a:defRPr sz="3800">
                <a:solidFill>
                  <a:srgbClr val="FFFFFF"/>
                </a:solidFill>
                <a:effectLst>
                  <a:outerShdw sx="100000" sy="100000" kx="0" ky="0" algn="b" rotWithShape="0" blurRad="50800" dist="63500" dir="3240000">
                    <a:srgbClr val="000000"/>
                  </a:outerShdw>
                </a:effectLst>
                <a:latin typeface="Thames Nude Roman"/>
                <a:ea typeface="Thames Nude Roman"/>
                <a:cs typeface="Thames Nude Roman"/>
                <a:sym typeface="Thames Nude Roman"/>
              </a:defRPr>
            </a:lvl1pPr>
          </a:lstStyle>
          <a:p>
            <a:pPr/>
            <a:r>
              <a:t>Revelation 2:18–29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1 Peter 1:13–21 (NKJV)…"/>
          <p:cNvSpPr txBox="1"/>
          <p:nvPr/>
        </p:nvSpPr>
        <p:spPr>
          <a:xfrm>
            <a:off x="361559" y="294940"/>
            <a:ext cx="12281681" cy="866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400">
                <a:solidFill>
                  <a:srgbClr val="000000"/>
                </a:solidFill>
                <a:latin typeface="Thames Nude Roman"/>
                <a:ea typeface="Thames Nude Roman"/>
                <a:cs typeface="Thames Nude Roman"/>
                <a:sym typeface="Thames Nude Roman"/>
              </a:defRPr>
            </a:pPr>
            <a:r>
              <a:t>1 Peter 1:13–21 (NKJV)</a:t>
            </a:r>
          </a:p>
          <a:p>
            <a:pPr defTabSz="457200">
              <a:defRPr sz="4500">
                <a:solidFill>
                  <a:srgbClr val="000000"/>
                </a:solidFill>
                <a:latin typeface="Hoefler Text"/>
                <a:ea typeface="Hoefler Text"/>
                <a:cs typeface="Hoefler Text"/>
                <a:sym typeface="Hoefler Text"/>
              </a:defRPr>
            </a:pPr>
            <a:r>
              <a:rPr baseline="31999"/>
              <a:t>13</a:t>
            </a:r>
            <a:r>
              <a:t> Therefore gird up the loins of your mind, be sober, and rest </a:t>
            </a:r>
            <a:r>
              <a:rPr i="1"/>
              <a:t>your</a:t>
            </a:r>
            <a:r>
              <a:t> hope fully upon the grace that is to be brought to you at the revelation of Jesus Christ; </a:t>
            </a:r>
            <a:r>
              <a:rPr baseline="31999"/>
              <a:t>14</a:t>
            </a:r>
            <a:r>
              <a:t> as obedient children, not conforming yourselves to the former lusts, </a:t>
            </a:r>
            <a:r>
              <a:rPr i="1"/>
              <a:t>as</a:t>
            </a:r>
            <a:r>
              <a:t> in your ignorance; </a:t>
            </a:r>
            <a:r>
              <a:rPr baseline="31999"/>
              <a:t>15</a:t>
            </a:r>
            <a:r>
              <a:t> but as He who called you </a:t>
            </a:r>
            <a:r>
              <a:rPr i="1"/>
              <a:t>is</a:t>
            </a:r>
            <a:r>
              <a:t> holy, you also be holy in all </a:t>
            </a:r>
            <a:r>
              <a:rPr i="1"/>
              <a:t>your</a:t>
            </a:r>
            <a:r>
              <a:t> conduct, </a:t>
            </a:r>
            <a:r>
              <a:rPr baseline="31999"/>
              <a:t>16</a:t>
            </a:r>
            <a:r>
              <a:t> because it is written, </a:t>
            </a:r>
            <a:r>
              <a:rPr i="1"/>
              <a:t>“Be holy, for I am holy.”</a:t>
            </a:r>
            <a:r>
              <a:t> </a:t>
            </a:r>
            <a:r>
              <a:rPr baseline="31999"/>
              <a:t>17</a:t>
            </a:r>
            <a:r>
              <a:t> And if you call on the Father, who without partiality judges according to each one’s work, conduct yourselves throughout the time of your stay </a:t>
            </a:r>
            <a:r>
              <a:rPr i="1"/>
              <a:t>here</a:t>
            </a:r>
            <a:r>
              <a:t> in fear;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1 Peter 1:13–21 (NKJV)…"/>
          <p:cNvSpPr txBox="1"/>
          <p:nvPr/>
        </p:nvSpPr>
        <p:spPr>
          <a:xfrm>
            <a:off x="361559" y="294940"/>
            <a:ext cx="12281681" cy="922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400">
                <a:solidFill>
                  <a:srgbClr val="000000"/>
                </a:solidFill>
                <a:latin typeface="Thames Nude Roman"/>
                <a:ea typeface="Thames Nude Roman"/>
                <a:cs typeface="Thames Nude Roman"/>
                <a:sym typeface="Thames Nude Roman"/>
              </a:defRPr>
            </a:pPr>
            <a:r>
              <a:t>1 Peter 1:13–21 (NKJV)</a:t>
            </a:r>
          </a:p>
          <a:p>
            <a:pPr defTabSz="457200">
              <a:defRPr sz="4800">
                <a:solidFill>
                  <a:srgbClr val="000000"/>
                </a:solidFill>
                <a:latin typeface="Hoefler Text"/>
                <a:ea typeface="Hoefler Text"/>
                <a:cs typeface="Hoefler Text"/>
                <a:sym typeface="Hoefler Text"/>
              </a:defRPr>
            </a:pPr>
            <a:r>
              <a:rPr baseline="31999"/>
              <a:t>18</a:t>
            </a:r>
            <a:r>
              <a:t> knowing that you were not redeemed with corruptible things, </a:t>
            </a:r>
            <a:r>
              <a:rPr i="1"/>
              <a:t>like</a:t>
            </a:r>
            <a:r>
              <a:t> silver or gold, from your aimless conduct </a:t>
            </a:r>
            <a:r>
              <a:rPr i="1"/>
              <a:t>received</a:t>
            </a:r>
            <a:r>
              <a:t> by tradition from your fathers, </a:t>
            </a:r>
            <a:r>
              <a:rPr baseline="31999"/>
              <a:t>19</a:t>
            </a:r>
            <a:r>
              <a:t> but with the precious blood of Christ, as of a lamb without blemish and without spot. </a:t>
            </a:r>
            <a:r>
              <a:rPr baseline="31999"/>
              <a:t>20</a:t>
            </a:r>
            <a:r>
              <a:t> He indeed was foreordained before the foundation of the world, but was manifest in these last times for you </a:t>
            </a:r>
            <a:r>
              <a:rPr baseline="31999"/>
              <a:t>21</a:t>
            </a:r>
            <a:r>
              <a:t> who through Him believe in God, who raised Him from the dead and gave Him glory, so that your faith and hope are in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Rectangle"/>
          <p:cNvSpPr/>
          <p:nvPr/>
        </p:nvSpPr>
        <p:spPr>
          <a:xfrm>
            <a:off x="99816" y="135830"/>
            <a:ext cx="12805168" cy="9481940"/>
          </a:xfrm>
          <a:prstGeom prst="rect">
            <a:avLst/>
          </a:prstGeom>
          <a:solidFill>
            <a:srgbClr val="FFFFFF"/>
          </a:solidFill>
          <a:ln w="25400">
            <a:solidFill>
              <a:srgbClr val="808785"/>
            </a:solidFill>
            <a:miter lim="400000"/>
          </a:ln>
        </p:spPr>
        <p:txBody>
          <a:bodyPr lIns="50800" tIns="50800" rIns="50800" bIns="50800" anchor="ctr"/>
          <a:lstStyle/>
          <a:p>
            <a:pPr/>
          </a:p>
        </p:txBody>
      </p:sp>
      <p:sp>
        <p:nvSpPr>
          <p:cNvPr id="263" name="Revelation 2:18–29 (NKJV)…"/>
          <p:cNvSpPr txBox="1"/>
          <p:nvPr/>
        </p:nvSpPr>
        <p:spPr>
          <a:xfrm>
            <a:off x="340087" y="336549"/>
            <a:ext cx="12324627" cy="927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4600">
                <a:solidFill>
                  <a:srgbClr val="000000"/>
                </a:solidFill>
                <a:latin typeface="Thames Nude Roman"/>
                <a:ea typeface="Thames Nude Roman"/>
                <a:cs typeface="Thames Nude Roman"/>
                <a:sym typeface="Thames Nude Roman"/>
              </a:defRPr>
            </a:pPr>
            <a:r>
              <a:t>Revelation 2:18–29 (NKJV)</a:t>
            </a:r>
          </a:p>
          <a:p>
            <a:pPr marL="228600" marR="228600" indent="228600" algn="just" defTabSz="457200">
              <a:defRPr sz="5300">
                <a:solidFill>
                  <a:srgbClr val="000000"/>
                </a:solidFill>
                <a:latin typeface="Hoefler Text"/>
                <a:ea typeface="Hoefler Text"/>
                <a:cs typeface="Hoefler Text"/>
                <a:sym typeface="Hoefler Text"/>
              </a:defRPr>
            </a:pPr>
            <a:r>
              <a:rPr baseline="31999"/>
              <a:t>26</a:t>
            </a:r>
            <a:r>
              <a:t> And he who overcomes, and keeps My works until the end, to him I will give power over the nations— </a:t>
            </a:r>
            <a:r>
              <a:rPr baseline="31999"/>
              <a:t>27</a:t>
            </a:r>
            <a:r>
              <a:t> ‘He shall rule them with a rod of iron; They shall be dashed to pieces like the potter’s vessels’— as I also have received from My Father; </a:t>
            </a:r>
            <a:r>
              <a:rPr baseline="31999"/>
              <a:t>28</a:t>
            </a:r>
            <a:r>
              <a:t> and I will give him the morning star. </a:t>
            </a:r>
            <a:r>
              <a:rPr baseline="31999"/>
              <a:t>29</a:t>
            </a:r>
            <a:r>
              <a:t> “He who has an ear, let him hear what the Spirit says to the churches.”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266"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67"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68" name="A small, but wealthy city known for its purple dye used in coloring clothing for royalty and the wealthy, (cf. Acts 16:14).…"/>
          <p:cNvSpPr/>
          <p:nvPr/>
        </p:nvSpPr>
        <p:spPr>
          <a:xfrm>
            <a:off x="5273532" y="2985735"/>
            <a:ext cx="7563071" cy="6426201"/>
          </a:xfrm>
          <a:prstGeom prst="rect">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622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A small, but wealthy city known for its purple dye used in coloring clothing for royalty and the wealthy, (cf. Acts 16:14).</a:t>
            </a:r>
            <a:endParaRPr sz="3200"/>
          </a:p>
          <a:p>
            <a:pPr marL="3622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Contained a number of trade guilds (wool, leather, linen, bronze, garments, dyers, potters, bakers, slaves, etc.) which tied to pagan religion immoral practices.</a:t>
            </a:r>
            <a:endParaRPr sz="3200"/>
          </a:p>
          <a:p>
            <a:pPr marL="362226" indent="-362226" algn="l">
              <a:spcBef>
                <a:spcPts val="1600"/>
              </a:spcBef>
              <a:buSzPct val="80000"/>
              <a:buBlip>
                <a:blip r:embed="rId3"/>
              </a:buBlip>
              <a:defRPr>
                <a:solidFill>
                  <a:srgbClr val="FFFFFF"/>
                </a:solidFill>
                <a:latin typeface="Century Gothic"/>
                <a:ea typeface="Century Gothic"/>
                <a:cs typeface="Century Gothic"/>
                <a:sym typeface="Century Gothic"/>
              </a:defRPr>
            </a:pPr>
            <a:r>
              <a:rPr sz="3200"/>
              <a:t>A Christian’s livelihood was affected by the issues involved in membership in these associations. </a:t>
            </a:r>
          </a:p>
        </p:txBody>
      </p:sp>
      <p:sp>
        <p:nvSpPr>
          <p:cNvPr id="269" name="&quot;And to the angel of the church in Thyatira …” Rev 2:1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Thyatira …” Rev 2:18</a:t>
            </a:r>
          </a:p>
        </p:txBody>
      </p:sp>
      <p:pic>
        <p:nvPicPr>
          <p:cNvPr id="270" name="lydia.tiff" descr="lydia.tiff"/>
          <p:cNvPicPr>
            <a:picLocks noChangeAspect="0"/>
          </p:cNvPicPr>
          <p:nvPr/>
        </p:nvPicPr>
        <p:blipFill>
          <a:blip r:embed="rId4">
            <a:extLst/>
          </a:blip>
          <a:stretch>
            <a:fillRect/>
          </a:stretch>
        </p:blipFill>
        <p:spPr>
          <a:xfrm>
            <a:off x="406400" y="3336618"/>
            <a:ext cx="4648200" cy="6328083"/>
          </a:xfrm>
          <a:prstGeom prst="rect">
            <a:avLst/>
          </a:prstGeom>
        </p:spPr>
      </p:pic>
      <p:sp>
        <p:nvSpPr>
          <p:cNvPr id="271" name="“Lydia, a seller of purple , of the city of Thyatira”…"/>
          <p:cNvSpPr/>
          <p:nvPr/>
        </p:nvSpPr>
        <p:spPr>
          <a:xfrm>
            <a:off x="494208" y="7956550"/>
            <a:ext cx="4457701" cy="1358900"/>
          </a:xfrm>
          <a:prstGeom prst="rect">
            <a:avLst/>
          </a:prstGeom>
          <a:ln w="12700">
            <a:miter lim="400000"/>
          </a:ln>
          <a:effectLst>
            <a:outerShdw sx="100000" sy="100000" kx="0" ky="0" algn="b" rotWithShape="0" blurRad="152400" dist="76200" dir="76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2900">
                <a:solidFill>
                  <a:srgbClr val="FFFFFF"/>
                </a:solidFill>
                <a:effectLst>
                  <a:outerShdw sx="100000" sy="100000" kx="0" ky="0" algn="b" rotWithShape="0" blurRad="152400" dist="76200" dir="7680000">
                    <a:srgbClr val="000000"/>
                  </a:outerShdw>
                </a:effectLst>
                <a:latin typeface="Constantia"/>
                <a:ea typeface="Constantia"/>
                <a:cs typeface="Constantia"/>
                <a:sym typeface="Constantia"/>
              </a:defRPr>
            </a:pPr>
            <a:r>
              <a:t>“Lydia, a seller of purple , of the city of Thyatira” </a:t>
            </a:r>
          </a:p>
          <a:p>
            <a:pPr>
              <a:defRPr sz="2900">
                <a:solidFill>
                  <a:srgbClr val="FFFFFF"/>
                </a:solidFill>
                <a:effectLst>
                  <a:outerShdw sx="100000" sy="100000" kx="0" ky="0" algn="b" rotWithShape="0" blurRad="152400" dist="76200" dir="7680000">
                    <a:srgbClr val="000000"/>
                  </a:outerShdw>
                </a:effectLst>
                <a:latin typeface="Constantia"/>
                <a:ea typeface="Constantia"/>
                <a:cs typeface="Constantia"/>
                <a:sym typeface="Constantia"/>
              </a:defRPr>
            </a:pPr>
            <a:r>
              <a:t>(Acts 16:14-15)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8">
                                            <p:txEl>
                                              <p:pRg st="1" end="1"/>
                                            </p:txEl>
                                          </p:spTgt>
                                        </p:tgtEl>
                                        <p:attrNameLst>
                                          <p:attrName>style.visibility</p:attrName>
                                        </p:attrNameLst>
                                      </p:cBhvr>
                                      <p:to>
                                        <p:strVal val="visible"/>
                                      </p:to>
                                    </p:set>
                                    <p:animEffect filter="fade" transition="in">
                                      <p:cBhvr>
                                        <p:cTn id="7" dur="500"/>
                                        <p:tgtEl>
                                          <p:spTgt spid="2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8">
                                            <p:txEl>
                                              <p:pRg st="2" end="2"/>
                                            </p:txEl>
                                          </p:spTgt>
                                        </p:tgtEl>
                                        <p:attrNameLst>
                                          <p:attrName>style.visibility</p:attrName>
                                        </p:attrNameLst>
                                      </p:cBhvr>
                                      <p:to>
                                        <p:strVal val="visible"/>
                                      </p:to>
                                    </p:set>
                                    <p:animEffect filter="fade" transition="in">
                                      <p:cBhvr>
                                        <p:cTn id="12" dur="500"/>
                                        <p:tgtEl>
                                          <p:spTgt spid="26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274"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75"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76" name="Jezebel is still at work.…"/>
          <p:cNvSpPr/>
          <p:nvPr/>
        </p:nvSpPr>
        <p:spPr>
          <a:xfrm>
            <a:off x="5273532" y="2985735"/>
            <a:ext cx="7563071" cy="6362701"/>
          </a:xfrm>
          <a:prstGeom prst="rect">
            <a:avLst/>
          </a:prstGeom>
          <a:solidFill>
            <a:schemeClr val="accent5">
              <a:hueOff val="-92222"/>
              <a:lumOff val="-9871"/>
            </a:schemeClr>
          </a:solidFill>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p>
            <a:pPr marL="374904" indent="-374904" algn="l">
              <a:spcBef>
                <a:spcPts val="2100"/>
              </a:spcBef>
              <a:buSzPct val="80000"/>
              <a:buBlip>
                <a:blip r:embed="rId3"/>
              </a:buBlip>
              <a:defRPr sz="5000">
                <a:solidFill>
                  <a:srgbClr val="FFFFFF"/>
                </a:solidFill>
                <a:latin typeface="Century Gothic"/>
                <a:ea typeface="Century Gothic"/>
                <a:cs typeface="Century Gothic"/>
                <a:sym typeface="Century Gothic"/>
              </a:defRPr>
            </a:pPr>
            <a:r>
              <a:rPr sz="4600"/>
              <a:t>Jezebel is still at work. </a:t>
            </a:r>
            <a:endParaRPr sz="4600"/>
          </a:p>
          <a:p>
            <a:pPr lvl="1" marL="887453" indent="-366753" algn="l">
              <a:spcBef>
                <a:spcPts val="3300"/>
              </a:spcBef>
              <a:buSzPct val="80000"/>
              <a:buBlip>
                <a:blip r:embed="rId4"/>
              </a:buBlip>
              <a:defRPr sz="4000">
                <a:solidFill>
                  <a:srgbClr val="FFFFFF"/>
                </a:solidFill>
                <a:latin typeface="Century Gothic"/>
                <a:ea typeface="Century Gothic"/>
                <a:cs typeface="Century Gothic"/>
                <a:sym typeface="Century Gothic"/>
              </a:defRPr>
            </a:pPr>
            <a:r>
              <a:rPr sz="3600"/>
              <a:t>She asks us not to believe in absolutes. </a:t>
            </a:r>
            <a:endParaRPr sz="3600"/>
          </a:p>
          <a:p>
            <a:pPr lvl="1" marL="887453" indent="-366753" algn="l">
              <a:spcBef>
                <a:spcPts val="3300"/>
              </a:spcBef>
              <a:buSzPct val="80000"/>
              <a:buBlip>
                <a:blip r:embed="rId4"/>
              </a:buBlip>
              <a:defRPr sz="4000">
                <a:solidFill>
                  <a:srgbClr val="FFFFFF"/>
                </a:solidFill>
                <a:latin typeface="Century Gothic"/>
                <a:ea typeface="Century Gothic"/>
                <a:cs typeface="Century Gothic"/>
                <a:sym typeface="Century Gothic"/>
              </a:defRPr>
            </a:pPr>
            <a:r>
              <a:rPr sz="3600"/>
              <a:t>She asks us to tolerate that which God says is evil –</a:t>
            </a:r>
            <a:endParaRPr sz="3600"/>
          </a:p>
          <a:p>
            <a:pPr lvl="1" marL="887453" indent="-366753" algn="l">
              <a:spcBef>
                <a:spcPts val="3300"/>
              </a:spcBef>
              <a:buSzPct val="80000"/>
              <a:buBlip>
                <a:blip r:embed="rId4"/>
              </a:buBlip>
              <a:defRPr sz="4000">
                <a:solidFill>
                  <a:srgbClr val="FFFFFF"/>
                </a:solidFill>
                <a:latin typeface="Century Gothic"/>
                <a:ea typeface="Century Gothic"/>
                <a:cs typeface="Century Gothic"/>
                <a:sym typeface="Century Gothic"/>
              </a:defRPr>
            </a:pPr>
            <a:r>
              <a:rPr sz="3600"/>
              <a:t>She asks us to give in, just a little at a time, until there is no real noticeable difference between us and the world. </a:t>
            </a:r>
          </a:p>
        </p:txBody>
      </p:sp>
      <p:sp>
        <p:nvSpPr>
          <p:cNvPr id="277" name="&quot;And to the angel of the church in Thyatira …” Rev 2:18"/>
          <p:cNvSpPr/>
          <p:nvPr/>
        </p:nvSpPr>
        <p:spPr>
          <a:xfrm>
            <a:off x="6350" y="1129115"/>
            <a:ext cx="12992100" cy="22733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70000"/>
              </a:lnSpc>
              <a:spcBef>
                <a:spcPts val="1600"/>
              </a:spcBef>
              <a:defRPr sz="2400">
                <a:solidFill>
                  <a:schemeClr val="accent5"/>
                </a:solidFill>
                <a:latin typeface="Zapfino"/>
                <a:ea typeface="Zapfino"/>
                <a:cs typeface="Zapfino"/>
                <a:sym typeface="Zapfino"/>
              </a:defRPr>
            </a:lvl1pPr>
          </a:lstStyle>
          <a:p>
            <a:pPr/>
            <a:r>
              <a:t>"And to the angel of the church in Thyatira …” Rev 2:18</a:t>
            </a:r>
          </a:p>
        </p:txBody>
      </p:sp>
      <p:pic>
        <p:nvPicPr>
          <p:cNvPr id="278" name="Image" descr="Image"/>
          <p:cNvPicPr>
            <a:picLocks noChangeAspect="1"/>
          </p:cNvPicPr>
          <p:nvPr/>
        </p:nvPicPr>
        <p:blipFill>
          <a:blip r:embed="rId5">
            <a:extLst/>
          </a:blip>
          <a:stretch>
            <a:fillRect/>
          </a:stretch>
        </p:blipFill>
        <p:spPr>
          <a:xfrm>
            <a:off x="262398" y="2993650"/>
            <a:ext cx="4929927" cy="6334172"/>
          </a:xfrm>
          <a:prstGeom prst="rect">
            <a:avLst/>
          </a:prstGeom>
          <a:ln w="12700">
            <a:miter lim="400000"/>
          </a:ln>
          <a:effectLst>
            <a:outerShdw sx="100000" sy="100000" kx="0" ky="0" algn="b" rotWithShape="0" blurRad="152400" dist="76200"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6">
                                            <p:txEl>
                                              <p:pRg st="1" end="1"/>
                                            </p:txEl>
                                          </p:spTgt>
                                        </p:tgtEl>
                                        <p:attrNameLst>
                                          <p:attrName>style.visibility</p:attrName>
                                        </p:attrNameLst>
                                      </p:cBhvr>
                                      <p:to>
                                        <p:strVal val="visible"/>
                                      </p:to>
                                    </p:set>
                                    <p:animEffect filter="fade" transition="in">
                                      <p:cBhvr>
                                        <p:cTn id="7" dur="500"/>
                                        <p:tgtEl>
                                          <p:spTgt spid="2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6">
                                            <p:txEl>
                                              <p:pRg st="2" end="2"/>
                                            </p:txEl>
                                          </p:spTgt>
                                        </p:tgtEl>
                                        <p:attrNameLst>
                                          <p:attrName>style.visibility</p:attrName>
                                        </p:attrNameLst>
                                      </p:cBhvr>
                                      <p:to>
                                        <p:strVal val="visible"/>
                                      </p:to>
                                    </p:set>
                                    <p:animEffect filter="fade" transition="in">
                                      <p:cBhvr>
                                        <p:cTn id="12" dur="500"/>
                                        <p:tgtEl>
                                          <p:spTgt spid="2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6">
                                            <p:txEl>
                                              <p:pRg st="3" end="3"/>
                                            </p:txEl>
                                          </p:spTgt>
                                        </p:tgtEl>
                                        <p:attrNameLst>
                                          <p:attrName>style.visibility</p:attrName>
                                        </p:attrNameLst>
                                      </p:cBhvr>
                                      <p:to>
                                        <p:strVal val="visible"/>
                                      </p:to>
                                    </p:set>
                                    <p:animEffect filter="fade" transition="in">
                                      <p:cBhvr>
                                        <p:cTn id="17" dur="500"/>
                                        <p:tgtEl>
                                          <p:spTgt spid="27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ph type="pic" idx="13"/>
          </p:nvPr>
        </p:nvPicPr>
        <p:blipFill>
          <a:blip r:embed="rId2">
            <a:extLst/>
          </a:blip>
          <a:srcRect l="15039" t="0" r="15039" b="0"/>
          <a:stretch>
            <a:fillRect/>
          </a:stretch>
        </p:blipFill>
        <p:spPr>
          <a:prstGeom prst="rect">
            <a:avLst/>
          </a:prstGeom>
        </p:spPr>
      </p:pic>
      <p:sp>
        <p:nvSpPr>
          <p:cNvPr id="281" name="John 17:15–19 (NKJV)…"/>
          <p:cNvSpPr txBox="1"/>
          <p:nvPr/>
        </p:nvSpPr>
        <p:spPr>
          <a:xfrm>
            <a:off x="-36360" y="4153598"/>
            <a:ext cx="8285580" cy="5435601"/>
          </a:xfrm>
          <a:prstGeom prst="rect">
            <a:avLst/>
          </a:prstGeom>
          <a:ln w="12700">
            <a:miter lim="400000"/>
          </a:ln>
          <a:effectLst>
            <a:outerShdw sx="100000" sy="100000" kx="0" ky="0" algn="b" rotWithShape="0" blurRad="152400" dist="76200" dir="3426287">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500">
                <a:solidFill>
                  <a:srgbClr val="FFFFFF"/>
                </a:solidFill>
                <a:effectLst>
                  <a:outerShdw sx="100000" sy="100000" kx="0" ky="0" algn="b" rotWithShape="0" blurRad="50800" dist="63500" dir="2555089">
                    <a:srgbClr val="000000"/>
                  </a:outerShdw>
                </a:effectLst>
                <a:latin typeface="Hoefler Text"/>
                <a:ea typeface="Hoefler Text"/>
                <a:cs typeface="Hoefler Text"/>
                <a:sym typeface="Hoefler Text"/>
              </a:defRPr>
            </a:pPr>
            <a:r>
              <a:t>John 17:15–19 (NKJV)</a:t>
            </a:r>
          </a:p>
          <a:p>
            <a:pPr defTabSz="457200">
              <a:defRPr sz="3500">
                <a:solidFill>
                  <a:srgbClr val="FFFFFF"/>
                </a:solidFill>
                <a:effectLst>
                  <a:outerShdw sx="100000" sy="100000" kx="0" ky="0" algn="b" rotWithShape="0" blurRad="50800" dist="63500" dir="2555089">
                    <a:srgbClr val="000000"/>
                  </a:outerShdw>
                </a:effectLst>
                <a:latin typeface="Hoefler Text"/>
                <a:ea typeface="Hoefler Text"/>
                <a:cs typeface="Hoefler Text"/>
                <a:sym typeface="Hoefler Text"/>
              </a:defRPr>
            </a:pPr>
            <a:r>
              <a:rPr baseline="31999"/>
              <a:t>15</a:t>
            </a:r>
            <a:r>
              <a:t> I do not pray that You should take them out of the world, but that You should keep them from the evil one. </a:t>
            </a:r>
            <a:r>
              <a:rPr baseline="31999"/>
              <a:t>16</a:t>
            </a:r>
            <a:r>
              <a:t> They are not of the world, just as I am not of the world. </a:t>
            </a:r>
            <a:r>
              <a:rPr baseline="31999"/>
              <a:t>17</a:t>
            </a:r>
            <a:r>
              <a:t> Sanctify them by Your truth. Your word is truth. </a:t>
            </a:r>
            <a:r>
              <a:rPr baseline="31999"/>
              <a:t>18</a:t>
            </a:r>
            <a:r>
              <a:t> As You sent Me into the world, I also have sent them into the world. </a:t>
            </a:r>
            <a:r>
              <a:rPr baseline="31999"/>
              <a:t>19</a:t>
            </a:r>
            <a:r>
              <a:t> And for their sakes I sanctify Myself, that they also may be sanctified by the truth.</a:t>
            </a:r>
          </a:p>
        </p:txBody>
      </p:sp>
      <p:sp>
        <p:nvSpPr>
          <p:cNvPr id="282"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283"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84"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287"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288"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289"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0"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91" name="1 John 2:15–17 (NKJV)…"/>
          <p:cNvSpPr/>
          <p:nvPr/>
        </p:nvSpPr>
        <p:spPr>
          <a:xfrm>
            <a:off x="182210" y="2959523"/>
            <a:ext cx="7131453" cy="6571810"/>
          </a:xfrm>
          <a:prstGeom prst="roundRect">
            <a:avLst>
              <a:gd name="adj" fmla="val 14982"/>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spcBef>
                <a:spcPts val="1800"/>
              </a:spcBef>
              <a:defRPr b="1">
                <a:solidFill>
                  <a:srgbClr val="FFFFFF"/>
                </a:solidFill>
                <a:effectLst>
                  <a:outerShdw sx="100000" sy="100000" kx="0" ky="0" algn="b" rotWithShape="0" blurRad="12700" dist="63500" dir="21300000">
                    <a:srgbClr val="000000"/>
                  </a:outerShdw>
                </a:effectLst>
                <a:latin typeface="Century Gothic"/>
                <a:ea typeface="Century Gothic"/>
                <a:cs typeface="Century Gothic"/>
                <a:sym typeface="Century Gothic"/>
              </a:defRPr>
            </a:pPr>
            <a:r>
              <a:t>1 John 2:15–17 (NKJV)</a:t>
            </a:r>
          </a:p>
          <a:p>
            <a:pPr>
              <a:spcBef>
                <a:spcPts val="1800"/>
              </a:spcBef>
              <a:defRPr sz="3200">
                <a:solidFill>
                  <a:srgbClr val="FFFFFF"/>
                </a:solidFill>
                <a:effectLst>
                  <a:outerShdw sx="100000" sy="100000" kx="0" ky="0" algn="b" rotWithShape="0" blurRad="12700" dist="63500" dir="21300000">
                    <a:srgbClr val="000000"/>
                  </a:outerShdw>
                </a:effectLst>
                <a:latin typeface="Century Gothic"/>
                <a:ea typeface="Century Gothic"/>
                <a:cs typeface="Century Gothic"/>
                <a:sym typeface="Century Gothic"/>
              </a:defRPr>
            </a:pPr>
            <a:r>
              <a:rPr baseline="31999"/>
              <a:t>15</a:t>
            </a:r>
            <a:r>
              <a:t> Do not love the world or the things in the world. If anyone loves the world, the love of the Father is not in him. </a:t>
            </a:r>
            <a:r>
              <a:rPr baseline="31999"/>
              <a:t>16</a:t>
            </a:r>
            <a:r>
              <a:t> For all that </a:t>
            </a:r>
            <a:r>
              <a:rPr i="1"/>
              <a:t>is</a:t>
            </a:r>
            <a:r>
              <a:t> in the world—the lust of the flesh, the lust of the eyes, and the pride of life—is not of the Father but is of the world. </a:t>
            </a:r>
            <a:r>
              <a:rPr baseline="31999"/>
              <a:t>17</a:t>
            </a:r>
            <a:r>
              <a:t> And the world is passing away, and the lust of it; but he who does the will of God abides forever.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Image" descr="Image"/>
          <p:cNvPicPr>
            <a:picLocks noChangeAspect="0"/>
          </p:cNvPicPr>
          <p:nvPr/>
        </p:nvPicPr>
        <p:blipFill>
          <a:blip r:embed="rId2">
            <a:extLst/>
          </a:blip>
          <a:stretch>
            <a:fillRect/>
          </a:stretch>
        </p:blipFill>
        <p:spPr>
          <a:xfrm>
            <a:off x="806400" y="1534593"/>
            <a:ext cx="11392000" cy="1277482"/>
          </a:xfrm>
          <a:prstGeom prst="rect">
            <a:avLst/>
          </a:prstGeom>
          <a:ln w="12700">
            <a:miter lim="400000"/>
          </a:ln>
        </p:spPr>
      </p:pic>
      <p:pic>
        <p:nvPicPr>
          <p:cNvPr id="294" name="Image" descr="Image"/>
          <p:cNvPicPr>
            <a:picLocks noChangeAspect="1"/>
          </p:cNvPicPr>
          <p:nvPr/>
        </p:nvPicPr>
        <p:blipFill>
          <a:blip r:embed="rId3">
            <a:extLst/>
          </a:blip>
          <a:stretch>
            <a:fillRect/>
          </a:stretch>
        </p:blipFill>
        <p:spPr>
          <a:xfrm>
            <a:off x="7035948" y="3107266"/>
            <a:ext cx="6769101" cy="6858001"/>
          </a:xfrm>
          <a:prstGeom prst="rect">
            <a:avLst/>
          </a:prstGeom>
          <a:ln w="12700">
            <a:miter lim="400000"/>
          </a:ln>
        </p:spPr>
      </p:pic>
      <p:sp>
        <p:nvSpPr>
          <p:cNvPr id="295" name="THE DANGER OF The WORLD’s LEAVEN"/>
          <p:cNvSpPr txBox="1"/>
          <p:nvPr/>
        </p:nvSpPr>
        <p:spPr>
          <a:xfrm>
            <a:off x="283123" y="171918"/>
            <a:ext cx="12438554" cy="9405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000000"/>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DANGER OF </a:t>
            </a:r>
            <a:r>
              <a:rPr>
                <a:latin typeface="Vivaldi"/>
                <a:ea typeface="Vivaldi"/>
                <a:cs typeface="Vivaldi"/>
                <a:sym typeface="Vivaldi"/>
              </a:rPr>
              <a:t>The</a:t>
            </a:r>
            <a:r>
              <a:t> WORLD’s LEAVEN</a:t>
            </a:r>
          </a:p>
        </p:txBody>
      </p:sp>
      <p:pic>
        <p:nvPicPr>
          <p:cNvPr id="296" name="Image" descr="Image"/>
          <p:cNvPicPr>
            <a:picLocks noChangeAspect="0"/>
          </p:cNvPicPr>
          <p:nvPr/>
        </p:nvPicPr>
        <p:blipFill>
          <a:blip r:embed="rId4">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7" name="Image" descr="Image"/>
          <p:cNvPicPr>
            <a:picLocks noChangeAspect="0"/>
          </p:cNvPicPr>
          <p:nvPr/>
        </p:nvPicPr>
        <p:blipFill>
          <a:blip r:embed="rId4">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8" name="Given to following passions" descr="Given to following passions"/>
          <p:cNvPicPr>
            <a:picLocks noChangeAspect="0"/>
          </p:cNvPicPr>
          <p:nvPr/>
        </p:nvPicPr>
        <p:blipFill>
          <a:blip r:embed="rId5">
            <a:extLst/>
          </a:blip>
          <a:stretch>
            <a:fillRect/>
          </a:stretch>
        </p:blipFill>
        <p:spPr>
          <a:xfrm>
            <a:off x="-149251" y="2505402"/>
            <a:ext cx="9622220" cy="1498601"/>
          </a:xfrm>
          <a:prstGeom prst="rect">
            <a:avLst/>
          </a:prstGeom>
          <a:effectLst>
            <a:outerShdw sx="100000" sy="100000" kx="0" ky="0" algn="b" rotWithShape="0" blurRad="50800" dist="25400" dir="5400000">
              <a:srgbClr val="000000">
                <a:alpha val="50000"/>
              </a:srgbClr>
            </a:outerShdw>
          </a:effectLst>
        </p:spPr>
      </p:pic>
      <p:sp>
        <p:nvSpPr>
          <p:cNvPr id="299" name="Lust of the Flesh – Mat 4:3,4…"/>
          <p:cNvSpPr txBox="1"/>
          <p:nvPr/>
        </p:nvSpPr>
        <p:spPr>
          <a:xfrm>
            <a:off x="168603" y="4045492"/>
            <a:ext cx="7762091" cy="556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7504" indent="-407504" algn="l">
              <a:spcBef>
                <a:spcPts val="500"/>
              </a:spcBef>
              <a:buSzPct val="60000"/>
              <a:buBlip>
                <a:blip r:embed="rId6"/>
              </a:buBlip>
              <a:defRPr>
                <a:latin typeface="Century Gothic"/>
                <a:ea typeface="Century Gothic"/>
                <a:cs typeface="Century Gothic"/>
                <a:sym typeface="Century Gothic"/>
              </a:defRPr>
            </a:pPr>
            <a:r>
              <a:rPr b="1"/>
              <a:t>Lust of the Flesh</a:t>
            </a:r>
            <a:r>
              <a:t> – Mat 4:3,4 </a:t>
            </a:r>
          </a:p>
          <a:p>
            <a:pPr lvl="1" marL="928204" indent="-407504" algn="l">
              <a:spcBef>
                <a:spcPts val="500"/>
              </a:spcBef>
              <a:buSzPct val="60000"/>
              <a:buBlip>
                <a:blip r:embed="rId7"/>
              </a:buBlip>
              <a:defRPr sz="3200">
                <a:latin typeface="Century Gothic"/>
                <a:ea typeface="Century Gothic"/>
                <a:cs typeface="Century Gothic"/>
                <a:sym typeface="Century Gothic"/>
              </a:defRPr>
            </a:pPr>
            <a:r>
              <a:t>Seeking to fulfill the appetites of the natural body apart from God’s law.</a:t>
            </a:r>
          </a:p>
          <a:p>
            <a:pPr marL="407504" indent="-407504" algn="l">
              <a:spcBef>
                <a:spcPts val="500"/>
              </a:spcBef>
              <a:buSzPct val="60000"/>
              <a:buBlip>
                <a:blip r:embed="rId6"/>
              </a:buBlip>
              <a:defRPr>
                <a:latin typeface="Century Gothic"/>
                <a:ea typeface="Century Gothic"/>
                <a:cs typeface="Century Gothic"/>
                <a:sym typeface="Century Gothic"/>
              </a:defRPr>
            </a:pPr>
            <a:r>
              <a:rPr b="1"/>
              <a:t>Lust of the Eyes</a:t>
            </a:r>
            <a:r>
              <a:t> – Mat. 4:8 </a:t>
            </a:r>
          </a:p>
          <a:p>
            <a:pPr lvl="1" marL="928204" indent="-407504" algn="l">
              <a:spcBef>
                <a:spcPts val="500"/>
              </a:spcBef>
              <a:buSzPct val="60000"/>
              <a:buBlip>
                <a:blip r:embed="rId7"/>
              </a:buBlip>
              <a:defRPr sz="3200">
                <a:latin typeface="Century Gothic"/>
                <a:ea typeface="Century Gothic"/>
                <a:cs typeface="Century Gothic"/>
                <a:sym typeface="Century Gothic"/>
              </a:defRPr>
            </a:pPr>
            <a:r>
              <a:t>Seeking to obtain the temporal things our carnal mind desires.</a:t>
            </a:r>
          </a:p>
          <a:p>
            <a:pPr marL="407504" indent="-407504" algn="l">
              <a:spcBef>
                <a:spcPts val="500"/>
              </a:spcBef>
              <a:buSzPct val="60000"/>
              <a:buBlip>
                <a:blip r:embed="rId6"/>
              </a:buBlip>
              <a:defRPr>
                <a:latin typeface="Century Gothic"/>
                <a:ea typeface="Century Gothic"/>
                <a:cs typeface="Century Gothic"/>
                <a:sym typeface="Century Gothic"/>
              </a:defRPr>
            </a:pPr>
            <a:r>
              <a:rPr b="1"/>
              <a:t>The Pride of Life</a:t>
            </a:r>
            <a:r>
              <a:t> – Mat. 4:6 </a:t>
            </a:r>
          </a:p>
          <a:p>
            <a:pPr lvl="1" marL="928204" indent="-407504" algn="l">
              <a:spcBef>
                <a:spcPts val="500"/>
              </a:spcBef>
              <a:buSzPct val="60000"/>
              <a:buBlip>
                <a:blip r:embed="rId7"/>
              </a:buBlip>
              <a:defRPr sz="3200">
                <a:latin typeface="Century Gothic"/>
                <a:ea typeface="Century Gothic"/>
                <a:cs typeface="Century Gothic"/>
                <a:sym typeface="Century Gothic"/>
              </a:defRPr>
            </a:pPr>
            <a:r>
              <a:t>Self reliance, selfish-interest, authoritative control -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98"/>
                                        </p:tgtEl>
                                        <p:attrNameLst>
                                          <p:attrName>style.visibility</p:attrName>
                                        </p:attrNameLst>
                                      </p:cBhvr>
                                      <p:to>
                                        <p:strVal val="visible"/>
                                      </p:to>
                                    </p:set>
                                    <p:animEffect filter="wipe(down)" transition="in">
                                      <p:cBhvr>
                                        <p:cTn id="7" dur="1500"/>
                                        <p:tgtEl>
                                          <p:spTgt spid="298"/>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299">
                                            <p:bg/>
                                          </p:spTgt>
                                        </p:tgtEl>
                                        <p:attrNameLst>
                                          <p:attrName>style.visibility</p:attrName>
                                        </p:attrNameLst>
                                      </p:cBhvr>
                                      <p:to>
                                        <p:strVal val="visible"/>
                                      </p:to>
                                    </p:set>
                                    <p:animEffect filter="wipe(left)" transition="in">
                                      <p:cBhvr>
                                        <p:cTn id="11" dur="1500"/>
                                        <p:tgtEl>
                                          <p:spTgt spid="299">
                                            <p:bg/>
                                          </p:spTgt>
                                        </p:tgtEl>
                                      </p:cBhvr>
                                    </p:animEffect>
                                  </p:childTnLst>
                                </p:cTn>
                              </p:par>
                              <p:par>
                                <p:cTn id="12" presetClass="entr" nodeType="withEffect" presetSubtype="8" presetID="22" grpId="2" fill="hold">
                                  <p:stCondLst>
                                    <p:cond delay="0"/>
                                  </p:stCondLst>
                                  <p:iterate type="el" backwards="0">
                                    <p:tmAbs val="0"/>
                                  </p:iterate>
                                  <p:childTnLst>
                                    <p:set>
                                      <p:cBhvr>
                                        <p:cTn id="13" fill="hold"/>
                                        <p:tgtEl>
                                          <p:spTgt spid="299">
                                            <p:txEl>
                                              <p:pRg st="0" end="0"/>
                                            </p:txEl>
                                          </p:spTgt>
                                        </p:tgtEl>
                                        <p:attrNameLst>
                                          <p:attrName>style.visibility</p:attrName>
                                        </p:attrNameLst>
                                      </p:cBhvr>
                                      <p:to>
                                        <p:strVal val="visible"/>
                                      </p:to>
                                    </p:set>
                                    <p:animEffect filter="wipe(left)" transition="in">
                                      <p:cBhvr>
                                        <p:cTn id="14" dur="1500"/>
                                        <p:tgtEl>
                                          <p:spTgt spid="29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2" fill="hold">
                                  <p:stCondLst>
                                    <p:cond delay="0"/>
                                  </p:stCondLst>
                                  <p:iterate type="el" backwards="0">
                                    <p:tmAbs val="0"/>
                                  </p:iterate>
                                  <p:childTnLst>
                                    <p:set>
                                      <p:cBhvr>
                                        <p:cTn id="18" fill="hold"/>
                                        <p:tgtEl>
                                          <p:spTgt spid="299">
                                            <p:txEl>
                                              <p:pRg st="1" end="1"/>
                                            </p:txEl>
                                          </p:spTgt>
                                        </p:tgtEl>
                                        <p:attrNameLst>
                                          <p:attrName>style.visibility</p:attrName>
                                        </p:attrNameLst>
                                      </p:cBhvr>
                                      <p:to>
                                        <p:strVal val="visible"/>
                                      </p:to>
                                    </p:set>
                                    <p:animEffect filter="wipe(left)" transition="in">
                                      <p:cBhvr>
                                        <p:cTn id="19" dur="1500"/>
                                        <p:tgtEl>
                                          <p:spTgt spid="29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2" fill="hold">
                                  <p:stCondLst>
                                    <p:cond delay="0"/>
                                  </p:stCondLst>
                                  <p:iterate type="el" backwards="0">
                                    <p:tmAbs val="0"/>
                                  </p:iterate>
                                  <p:childTnLst>
                                    <p:set>
                                      <p:cBhvr>
                                        <p:cTn id="23" fill="hold"/>
                                        <p:tgtEl>
                                          <p:spTgt spid="299">
                                            <p:txEl>
                                              <p:pRg st="2" end="2"/>
                                            </p:txEl>
                                          </p:spTgt>
                                        </p:tgtEl>
                                        <p:attrNameLst>
                                          <p:attrName>style.visibility</p:attrName>
                                        </p:attrNameLst>
                                      </p:cBhvr>
                                      <p:to>
                                        <p:strVal val="visible"/>
                                      </p:to>
                                    </p:set>
                                    <p:animEffect filter="wipe(left)" transition="in">
                                      <p:cBhvr>
                                        <p:cTn id="24" dur="1500"/>
                                        <p:tgtEl>
                                          <p:spTgt spid="29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2" fill="hold">
                                  <p:stCondLst>
                                    <p:cond delay="0"/>
                                  </p:stCondLst>
                                  <p:iterate type="el" backwards="0">
                                    <p:tmAbs val="0"/>
                                  </p:iterate>
                                  <p:childTnLst>
                                    <p:set>
                                      <p:cBhvr>
                                        <p:cTn id="28" fill="hold"/>
                                        <p:tgtEl>
                                          <p:spTgt spid="299">
                                            <p:txEl>
                                              <p:pRg st="3" end="3"/>
                                            </p:txEl>
                                          </p:spTgt>
                                        </p:tgtEl>
                                        <p:attrNameLst>
                                          <p:attrName>style.visibility</p:attrName>
                                        </p:attrNameLst>
                                      </p:cBhvr>
                                      <p:to>
                                        <p:strVal val="visible"/>
                                      </p:to>
                                    </p:set>
                                    <p:animEffect filter="wipe(left)" transition="in">
                                      <p:cBhvr>
                                        <p:cTn id="29" dur="1500"/>
                                        <p:tgtEl>
                                          <p:spTgt spid="29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2" grpId="2" fill="hold">
                                  <p:stCondLst>
                                    <p:cond delay="0"/>
                                  </p:stCondLst>
                                  <p:iterate type="el" backwards="0">
                                    <p:tmAbs val="0"/>
                                  </p:iterate>
                                  <p:childTnLst>
                                    <p:set>
                                      <p:cBhvr>
                                        <p:cTn id="33" fill="hold"/>
                                        <p:tgtEl>
                                          <p:spTgt spid="299">
                                            <p:txEl>
                                              <p:pRg st="4" end="4"/>
                                            </p:txEl>
                                          </p:spTgt>
                                        </p:tgtEl>
                                        <p:attrNameLst>
                                          <p:attrName>style.visibility</p:attrName>
                                        </p:attrNameLst>
                                      </p:cBhvr>
                                      <p:to>
                                        <p:strVal val="visible"/>
                                      </p:to>
                                    </p:set>
                                    <p:animEffect filter="wipe(left)" transition="in">
                                      <p:cBhvr>
                                        <p:cTn id="34" dur="1500"/>
                                        <p:tgtEl>
                                          <p:spTgt spid="29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2" fill="hold">
                                  <p:stCondLst>
                                    <p:cond delay="0"/>
                                  </p:stCondLst>
                                  <p:iterate type="el" backwards="0">
                                    <p:tmAbs val="0"/>
                                  </p:iterate>
                                  <p:childTnLst>
                                    <p:set>
                                      <p:cBhvr>
                                        <p:cTn id="38" fill="hold"/>
                                        <p:tgtEl>
                                          <p:spTgt spid="299">
                                            <p:txEl>
                                              <p:pRg st="5" end="5"/>
                                            </p:txEl>
                                          </p:spTgt>
                                        </p:tgtEl>
                                        <p:attrNameLst>
                                          <p:attrName>style.visibility</p:attrName>
                                        </p:attrNameLst>
                                      </p:cBhvr>
                                      <p:to>
                                        <p:strVal val="visible"/>
                                      </p:to>
                                    </p:set>
                                    <p:animEffect filter="wipe(left)" transition="in">
                                      <p:cBhvr>
                                        <p:cTn id="39" dur="1500"/>
                                        <p:tgtEl>
                                          <p:spTgt spid="29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2"/>
      <p:bldP build="whole" bldLvl="1" animBg="1" rev="0" advAuto="0" spid="29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