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p:nvPr>
            <p:ph type="sldImg"/>
          </p:nvPr>
        </p:nvSpPr>
        <p:spPr>
          <a:xfrm>
            <a:off x="1143000" y="685800"/>
            <a:ext cx="4572000" cy="3429000"/>
          </a:xfrm>
          <a:prstGeom prst="rect">
            <a:avLst/>
          </a:prstGeom>
        </p:spPr>
        <p:txBody>
          <a:bodyPr/>
          <a:lstStyle/>
          <a:p>
            <a:pPr/>
          </a:p>
        </p:txBody>
      </p:sp>
      <p:sp>
        <p:nvSpPr>
          <p:cNvPr id="226" name="Shape 2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4.pn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Type a quote here.”"/>
          <p:cNvSpPr txBox="1"/>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18"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2"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133" name="Title Text"/>
          <p:cNvSpPr txBox="1"/>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134"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1"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2"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6"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3"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64" name="Title Text"/>
          <p:cNvSpPr txBox="1"/>
          <p:nvPr>
            <p:ph type="title"/>
          </p:nvPr>
        </p:nvSpPr>
        <p:spPr>
          <a:xfrm>
            <a:off x="1270000" y="635000"/>
            <a:ext cx="10464800" cy="2108200"/>
          </a:xfrm>
          <a:prstGeom prst="rect">
            <a:avLst/>
          </a:prstGeom>
        </p:spPr>
        <p:txBody>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165"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6"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74" name="Title Text"/>
          <p:cNvSpPr txBox="1"/>
          <p:nvPr>
            <p:ph type="title"/>
          </p:nvPr>
        </p:nvSpPr>
        <p:spPr>
          <a:xfrm>
            <a:off x="1079500" y="152400"/>
            <a:ext cx="10845800" cy="2095500"/>
          </a:xfrm>
          <a:prstGeom prst="rect">
            <a:avLst/>
          </a:prstGeom>
        </p:spPr>
        <p:txBody>
          <a:bodyPr/>
          <a:lstStyle>
            <a:lvl1pPr>
              <a:defRPr b="0" sz="7000">
                <a:latin typeface="American Typewriter"/>
                <a:ea typeface="American Typewriter"/>
                <a:cs typeface="American Typewriter"/>
                <a:sym typeface="American Typewriter"/>
              </a:defRPr>
            </a:lvl1pPr>
          </a:lstStyle>
          <a:p>
            <a:pPr>
              <a:defRPr>
                <a:effectLst/>
              </a:defRPr>
            </a:pPr>
            <a:r>
              <a:t>Title Text</a:t>
            </a:r>
          </a:p>
        </p:txBody>
      </p:sp>
      <p:sp>
        <p:nvSpPr>
          <p:cNvPr id="175"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6"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83"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4"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1" name="Title Text"/>
          <p:cNvSpPr txBox="1"/>
          <p:nvPr>
            <p:ph type="title"/>
          </p:nvPr>
        </p:nvSpPr>
        <p:spPr>
          <a:xfrm>
            <a:off x="1079500" y="152400"/>
            <a:ext cx="10845800" cy="2095500"/>
          </a:xfrm>
          <a:prstGeom prst="rect">
            <a:avLst/>
          </a:prstGeom>
        </p:spPr>
        <p:txBody>
          <a:bodyPr>
            <a:noAutofit/>
          </a:bodyPr>
          <a:lstStyle>
            <a:lvl1pPr>
              <a:defRPr b="0" sz="7000">
                <a:latin typeface="American Typewriter"/>
                <a:ea typeface="American Typewriter"/>
                <a:cs typeface="American Typewriter"/>
                <a:sym typeface="American Typewriter"/>
              </a:defRPr>
            </a:lvl1pPr>
          </a:lstStyle>
          <a:p>
            <a:pPr>
              <a:defRPr>
                <a:effectLst/>
              </a:defRPr>
            </a:pPr>
            <a:r>
              <a:t>Title Text</a:t>
            </a:r>
          </a:p>
        </p:txBody>
      </p:sp>
      <p:sp>
        <p:nvSpPr>
          <p:cNvPr id="192" name="Body Level One…"/>
          <p:cNvSpPr txBox="1"/>
          <p:nvPr>
            <p:ph type="body" idx="1"/>
          </p:nvPr>
        </p:nvSpPr>
        <p:spPr>
          <a:xfrm>
            <a:off x="1079500" y="2527300"/>
            <a:ext cx="10845800" cy="6108700"/>
          </a:xfrm>
          <a:prstGeom prst="rect">
            <a:avLst/>
          </a:prstGeom>
        </p:spPr>
        <p:txBody>
          <a:bodyPr>
            <a:noAutofit/>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3" name="Slide Number"/>
          <p:cNvSpPr txBox="1"/>
          <p:nvPr>
            <p:ph type="sldNum" sz="quarter" idx="2"/>
          </p:nvPr>
        </p:nvSpPr>
        <p:spPr>
          <a:xfrm>
            <a:off x="6311900" y="9080500"/>
            <a:ext cx="384506" cy="368300"/>
          </a:xfrm>
          <a:prstGeom prst="rect">
            <a:avLst/>
          </a:prstGeom>
        </p:spPr>
        <p:txBody>
          <a:bodyPr anchor="t"/>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Title Only">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0" name="Picture 2" descr="Picture 2"/>
          <p:cNvPicPr>
            <a:picLocks noChangeAspect="1"/>
          </p:cNvPicPr>
          <p:nvPr/>
        </p:nvPicPr>
        <p:blipFill>
          <a:blip r:embed="rId3">
            <a:extLst/>
          </a:blip>
          <a:stretch>
            <a:fillRect/>
          </a:stretch>
        </p:blipFill>
        <p:spPr>
          <a:xfrm>
            <a:off x="-1" y="-1"/>
            <a:ext cx="13004802" cy="9753602"/>
          </a:xfrm>
          <a:prstGeom prst="rect">
            <a:avLst/>
          </a:prstGeom>
          <a:ln w="12700">
            <a:miter lim="400000"/>
          </a:ln>
        </p:spPr>
      </p:pic>
      <p:sp>
        <p:nvSpPr>
          <p:cNvPr id="201" name="Slide Number"/>
          <p:cNvSpPr txBox="1"/>
          <p:nvPr>
            <p:ph type="sldNum" sz="quarter" idx="2"/>
          </p:nvPr>
        </p:nvSpPr>
        <p:spPr>
          <a:xfrm>
            <a:off x="12407648" y="268629"/>
            <a:ext cx="380406" cy="438102"/>
          </a:xfrm>
          <a:prstGeom prst="rect">
            <a:avLst/>
          </a:prstGeom>
        </p:spPr>
        <p:txBody>
          <a:bodyPr lIns="0" tIns="0" rIns="0" bIns="0"/>
          <a:lstStyle>
            <a:lvl1pPr algn="r" defTabSz="1300480">
              <a:defRPr sz="3400">
                <a:solidFill>
                  <a:srgbClr val="FFE693"/>
                </a:solidFill>
                <a:latin typeface="Constantia"/>
                <a:ea typeface="Constantia"/>
                <a:cs typeface="Constantia"/>
                <a:sym typeface="Constantia"/>
              </a:defRPr>
            </a:lvl1pPr>
          </a:lstStyle>
          <a:p>
            <a:pPr>
              <a:defRPr>
                <a:effectLst/>
              </a:defRPr>
            </a:pPr>
            <a:fld id="{86CB4B4D-7CA3-9044-876B-883B54F8677D}" type="slidenum"/>
          </a:p>
        </p:txBody>
      </p:sp>
      <p:sp>
        <p:nvSpPr>
          <p:cNvPr id="202" name="Title Text"/>
          <p:cNvSpPr txBox="1"/>
          <p:nvPr>
            <p:ph type="title"/>
          </p:nvPr>
        </p:nvSpPr>
        <p:spPr>
          <a:xfrm>
            <a:off x="650239" y="216746"/>
            <a:ext cx="11704322" cy="1733974"/>
          </a:xfrm>
          <a:prstGeom prst="rect">
            <a:avLst/>
          </a:prstGeom>
        </p:spPr>
        <p:txBody>
          <a:bodyPr lIns="65023" tIns="65023" rIns="65023" bIns="65023" anchor="b"/>
          <a:lstStyle>
            <a:lvl1pPr algn="l" defTabSz="1300480">
              <a:defRPr b="0" spc="-138" sz="5800">
                <a:ln w="4419">
                  <a:solidFill>
                    <a:srgbClr val="D8AC5F">
                      <a:alpha val="25000"/>
                    </a:srgbClr>
                  </a:solidFill>
                </a:ln>
                <a:solidFill>
                  <a:srgbClr val="F9F9F9"/>
                </a:solidFill>
                <a:latin typeface="Constantia"/>
                <a:ea typeface="Constantia"/>
                <a:cs typeface="Constantia"/>
                <a:sym typeface="Constantia"/>
              </a:defRPr>
            </a:lvl1pPr>
          </a:lstStyle>
          <a:p>
            <a:pPr>
              <a:defRPr>
                <a:effectLst/>
              </a:defRPr>
            </a:pPr>
            <a:r>
              <a:t>Title Text</a:t>
            </a:r>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9" name="Picture 2" descr="Picture 2"/>
          <p:cNvPicPr>
            <a:picLocks noChangeAspect="1"/>
          </p:cNvPicPr>
          <p:nvPr/>
        </p:nvPicPr>
        <p:blipFill>
          <a:blip r:embed="rId3">
            <a:extLst/>
          </a:blip>
          <a:stretch>
            <a:fillRect/>
          </a:stretch>
        </p:blipFill>
        <p:spPr>
          <a:xfrm>
            <a:off x="-1" y="-1"/>
            <a:ext cx="13004802" cy="9753602"/>
          </a:xfrm>
          <a:prstGeom prst="rect">
            <a:avLst/>
          </a:prstGeom>
          <a:ln w="12700">
            <a:miter lim="400000"/>
          </a:ln>
        </p:spPr>
      </p:pic>
      <p:sp>
        <p:nvSpPr>
          <p:cNvPr id="210" name="Body Level One…"/>
          <p:cNvSpPr txBox="1"/>
          <p:nvPr>
            <p:ph type="body" idx="1"/>
          </p:nvPr>
        </p:nvSpPr>
        <p:spPr>
          <a:xfrm>
            <a:off x="650239" y="2167466"/>
            <a:ext cx="11704322" cy="6502401"/>
          </a:xfrm>
          <a:prstGeom prst="rect">
            <a:avLst/>
          </a:prstGeom>
        </p:spPr>
        <p:txBody>
          <a:bodyPr lIns="65023" tIns="65023" rIns="65023" bIns="65023" anchor="t"/>
          <a:lstStyle>
            <a:lvl1pPr marL="379827" indent="-379827" defTabSz="1300480">
              <a:spcBef>
                <a:spcPts val="800"/>
              </a:spcBef>
              <a:buClr>
                <a:srgbClr val="000000"/>
              </a:buClr>
              <a:buSzPct val="85000"/>
              <a:buChar char="●"/>
              <a:defRPr sz="3600">
                <a:solidFill>
                  <a:srgbClr val="000000"/>
                </a:solidFill>
                <a:latin typeface="Constantia"/>
                <a:ea typeface="Constantia"/>
                <a:cs typeface="Constantia"/>
                <a:sym typeface="Constantia"/>
              </a:defRPr>
            </a:lvl1pPr>
            <a:lvl2pPr marL="777240" indent="-411480" defTabSz="1300480">
              <a:spcBef>
                <a:spcPts val="800"/>
              </a:spcBef>
              <a:buClr>
                <a:srgbClr val="000000"/>
              </a:buClr>
              <a:buSzPct val="85000"/>
              <a:buChar char="●"/>
              <a:defRPr sz="3600">
                <a:solidFill>
                  <a:srgbClr val="000000"/>
                </a:solidFill>
                <a:latin typeface="Constantia"/>
                <a:ea typeface="Constantia"/>
                <a:cs typeface="Constantia"/>
                <a:sym typeface="Constantia"/>
              </a:defRPr>
            </a:lvl2pPr>
            <a:lvl3pPr marL="1169125" indent="-391885" defTabSz="1300480">
              <a:spcBef>
                <a:spcPts val="800"/>
              </a:spcBef>
              <a:buClr>
                <a:srgbClr val="000000"/>
              </a:buClr>
              <a:buSzPct val="85000"/>
              <a:buChar char="●"/>
              <a:defRPr sz="3600">
                <a:solidFill>
                  <a:srgbClr val="000000"/>
                </a:solidFill>
                <a:latin typeface="Constantia"/>
                <a:ea typeface="Constantia"/>
                <a:cs typeface="Constantia"/>
                <a:sym typeface="Constantia"/>
              </a:defRPr>
            </a:lvl3pPr>
            <a:lvl4pPr marL="1484696" indent="-433136" defTabSz="1300480">
              <a:spcBef>
                <a:spcPts val="800"/>
              </a:spcBef>
              <a:buClr>
                <a:srgbClr val="000000"/>
              </a:buClr>
              <a:buSzPct val="85000"/>
              <a:buChar char="●"/>
              <a:defRPr sz="3600">
                <a:solidFill>
                  <a:srgbClr val="000000"/>
                </a:solidFill>
                <a:latin typeface="Constantia"/>
                <a:ea typeface="Constantia"/>
                <a:cs typeface="Constantia"/>
                <a:sym typeface="Constantia"/>
              </a:defRPr>
            </a:lvl4pPr>
            <a:lvl5pPr marL="1840229" indent="-514349" defTabSz="1300480">
              <a:spcBef>
                <a:spcPts val="800"/>
              </a:spcBef>
              <a:buClr>
                <a:srgbClr val="000000"/>
              </a:buClr>
              <a:buSzPct val="85000"/>
              <a:buChar char="●"/>
              <a:defRPr sz="3600">
                <a:solidFill>
                  <a:srgbClr val="000000"/>
                </a:solidFill>
                <a:latin typeface="Constantia"/>
                <a:ea typeface="Constantia"/>
                <a:cs typeface="Constantia"/>
                <a:sym typeface="Constanti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1" name="Slide Number"/>
          <p:cNvSpPr txBox="1"/>
          <p:nvPr>
            <p:ph type="sldNum" sz="quarter" idx="2"/>
          </p:nvPr>
        </p:nvSpPr>
        <p:spPr>
          <a:xfrm>
            <a:off x="11947611" y="268629"/>
            <a:ext cx="380405" cy="438102"/>
          </a:xfrm>
          <a:prstGeom prst="rect">
            <a:avLst/>
          </a:prstGeom>
        </p:spPr>
        <p:txBody>
          <a:bodyPr lIns="0" tIns="0" rIns="0" bIns="0"/>
          <a:lstStyle>
            <a:lvl1pPr defTabSz="1300480">
              <a:defRPr sz="3400">
                <a:solidFill>
                  <a:srgbClr val="FFE693"/>
                </a:solidFill>
                <a:latin typeface="Constantia"/>
                <a:ea typeface="Constantia"/>
                <a:cs typeface="Constantia"/>
                <a:sym typeface="Constantia"/>
              </a:defRPr>
            </a:lvl1pPr>
          </a:lstStyle>
          <a:p>
            <a:pPr>
              <a:defRPr>
                <a:effectLst/>
              </a:defRPr>
            </a:pPr>
            <a:fld id="{86CB4B4D-7CA3-9044-876B-883B54F8677D}" type="slidenum"/>
          </a:p>
        </p:txBody>
      </p:sp>
      <p:sp>
        <p:nvSpPr>
          <p:cNvPr id="212" name="Title Text"/>
          <p:cNvSpPr txBox="1"/>
          <p:nvPr>
            <p:ph type="title"/>
          </p:nvPr>
        </p:nvSpPr>
        <p:spPr>
          <a:xfrm>
            <a:off x="650239" y="216746"/>
            <a:ext cx="11704322" cy="1733974"/>
          </a:xfrm>
          <a:prstGeom prst="rect">
            <a:avLst/>
          </a:prstGeom>
        </p:spPr>
        <p:txBody>
          <a:bodyPr lIns="65023" tIns="65023" rIns="65023" bIns="65023" anchor="b"/>
          <a:lstStyle>
            <a:lvl1pPr algn="l" defTabSz="1300480">
              <a:defRPr b="0" spc="-138" sz="5800">
                <a:ln w="4419">
                  <a:solidFill>
                    <a:srgbClr val="D8AC5F">
                      <a:alpha val="25000"/>
                    </a:srgbClr>
                  </a:solidFill>
                </a:ln>
                <a:solidFill>
                  <a:srgbClr val="F9F9F9"/>
                </a:solidFill>
                <a:latin typeface="Constantia"/>
                <a:ea typeface="Constantia"/>
                <a:cs typeface="Constantia"/>
                <a:sym typeface="Constantia"/>
              </a:defRPr>
            </a:lvl1pPr>
          </a:lstStyle>
          <a:p>
            <a:pPr>
              <a:defRPr>
                <a:effectLst/>
              </a:defRPr>
            </a:pPr>
            <a:r>
              <a:t>Title Text</a:t>
            </a:r>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19" name="Slide Number"/>
          <p:cNvSpPr txBox="1"/>
          <p:nvPr>
            <p:ph type="sldNum" sz="quarter" idx="2"/>
          </p:nvPr>
        </p:nvSpPr>
        <p:spPr>
          <a:xfrm>
            <a:off x="12005834" y="9130186"/>
            <a:ext cx="348727" cy="339202"/>
          </a:xfrm>
          <a:prstGeom prst="rect">
            <a:avLst/>
          </a:prstGeom>
        </p:spPr>
        <p:txBody>
          <a:bodyPr lIns="65023" tIns="65023" rIns="65023" bIns="65023"/>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8.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1.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8.png"/><Relationship Id="rId4" Type="http://schemas.openxmlformats.org/officeDocument/2006/relationships/image" Target="../media/image9.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 Id="rId3" Type="http://schemas.openxmlformats.org/officeDocument/2006/relationships/image" Target="../media/image1.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8" name="Image" descr="Image"/>
          <p:cNvPicPr>
            <a:picLocks noChangeAspect="0"/>
          </p:cNvPicPr>
          <p:nvPr/>
        </p:nvPicPr>
        <p:blipFill>
          <a:blip r:embed="rId2">
            <a:extLst/>
          </a:blip>
          <a:stretch>
            <a:fillRect/>
          </a:stretch>
        </p:blipFill>
        <p:spPr>
          <a:xfrm>
            <a:off x="225374" y="312213"/>
            <a:ext cx="12554052" cy="7432310"/>
          </a:xfrm>
          <a:prstGeom prst="rect">
            <a:avLst/>
          </a:prstGeom>
          <a:effectLst>
            <a:outerShdw sx="100000" sy="100000" kx="0" ky="0" algn="b" rotWithShape="0" blurRad="63500" dist="63500" dir="5400000">
              <a:srgbClr val="000000">
                <a:alpha val="98952"/>
              </a:srgbClr>
            </a:outerShdw>
          </a:effectLst>
        </p:spPr>
      </p:pic>
      <p:sp>
        <p:nvSpPr>
          <p:cNvPr id="229" name="Lesson 6"/>
          <p:cNvSpPr txBox="1"/>
          <p:nvPr/>
        </p:nvSpPr>
        <p:spPr>
          <a:xfrm>
            <a:off x="439040" y="-30111"/>
            <a:ext cx="1699097"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FFFFFF"/>
                </a:solidFill>
                <a:latin typeface="Gill Sans Light"/>
                <a:ea typeface="Gill Sans Light"/>
                <a:cs typeface="Gill Sans Light"/>
                <a:sym typeface="Gill Sans Light"/>
              </a:defRPr>
            </a:lvl1pPr>
          </a:lstStyle>
          <a:p>
            <a:pPr>
              <a:defRPr>
                <a:effectLst/>
              </a:defRPr>
            </a:pPr>
            <a:r>
              <a:t>Lesson 6</a:t>
            </a:r>
          </a:p>
        </p:txBody>
      </p:sp>
      <p:sp>
        <p:nvSpPr>
          <p:cNvPr id="230" name="“The Humbled &amp; Exalted Christ”…"/>
          <p:cNvSpPr txBox="1"/>
          <p:nvPr/>
        </p:nvSpPr>
        <p:spPr>
          <a:xfrm>
            <a:off x="588173" y="7578821"/>
            <a:ext cx="11828454"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600">
                <a:solidFill>
                  <a:srgbClr val="FFFFFF"/>
                </a:solidFill>
                <a:effectLst/>
                <a:latin typeface="Gill Sans Light"/>
                <a:ea typeface="Gill Sans Light"/>
                <a:cs typeface="Gill Sans Light"/>
                <a:sym typeface="Gill Sans Light"/>
              </a:defRPr>
            </a:pPr>
            <a:r>
              <a:t>“The Humbled &amp; Exalted Christ” </a:t>
            </a:r>
          </a:p>
          <a:p>
            <a:pPr>
              <a:defRPr sz="5100">
                <a:solidFill>
                  <a:schemeClr val="accent2"/>
                </a:solidFill>
                <a:effectLst/>
                <a:latin typeface="Gill Sans Light"/>
                <a:ea typeface="Gill Sans Light"/>
                <a:cs typeface="Gill Sans Light"/>
                <a:sym typeface="Gill Sans Light"/>
              </a:defRPr>
            </a:pPr>
            <a:r>
              <a:t>(Philippians 2:5-11)</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 name="“The Humbled &amp; Exalted Christ”"/>
          <p:cNvSpPr txBox="1"/>
          <p:nvPr/>
        </p:nvSpPr>
        <p:spPr>
          <a:xfrm>
            <a:off x="2185389" y="162829"/>
            <a:ext cx="863402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solidFill>
                  <a:srgbClr val="5F8C94"/>
                </a:solidFill>
                <a:latin typeface="Gill Sans Light"/>
                <a:ea typeface="Gill Sans Light"/>
                <a:cs typeface="Gill Sans Light"/>
                <a:sym typeface="Gill Sans Light"/>
              </a:defRPr>
            </a:lvl1pPr>
          </a:lstStyle>
          <a:p>
            <a:pPr>
              <a:defRPr>
                <a:effectLst/>
              </a:defRPr>
            </a:pPr>
            <a:r>
              <a:t>“The Humbled &amp; Exalted Christ” </a:t>
            </a:r>
          </a:p>
        </p:txBody>
      </p:sp>
      <p:sp>
        <p:nvSpPr>
          <p:cNvPr id="280" name="Being In The Form of GOD"/>
          <p:cNvSpPr txBox="1"/>
          <p:nvPr/>
        </p:nvSpPr>
        <p:spPr>
          <a:xfrm>
            <a:off x="427913" y="1071932"/>
            <a:ext cx="12148974" cy="1031435"/>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84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pPr>
            <a:r>
              <a:rPr sz="6300" u="sng"/>
              <a:t>Being</a:t>
            </a:r>
            <a:r>
              <a:rPr sz="6300"/>
              <a:t> In The Form of </a:t>
            </a:r>
            <a:r>
              <a:rPr b="1" sz="6300">
                <a:latin typeface="Gill Sans"/>
                <a:ea typeface="Gill Sans"/>
                <a:cs typeface="Gill Sans"/>
                <a:sym typeface="Gill Sans"/>
              </a:rPr>
              <a:t>GOD</a:t>
            </a:r>
          </a:p>
        </p:txBody>
      </p:sp>
      <p:pic>
        <p:nvPicPr>
          <p:cNvPr id="281"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82" name="in the “FORM&quot; -"/>
          <p:cNvSpPr txBox="1"/>
          <p:nvPr/>
        </p:nvSpPr>
        <p:spPr>
          <a:xfrm>
            <a:off x="7260288" y="2471925"/>
            <a:ext cx="5586342"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64102" indent="-464102" algn="l">
              <a:spcBef>
                <a:spcPts val="1400"/>
              </a:spcBef>
              <a:buSzPct val="52999"/>
              <a:buBlip>
                <a:blip r:embed="rId3"/>
              </a:buBlip>
              <a:defRPr b="1">
                <a:solidFill>
                  <a:srgbClr val="535353"/>
                </a:solidFill>
                <a:latin typeface="Gill Sans"/>
                <a:ea typeface="Gill Sans"/>
                <a:cs typeface="Gill Sans"/>
                <a:sym typeface="Gill Sans"/>
              </a:defRPr>
            </a:lvl1pPr>
          </a:lstStyle>
          <a:p>
            <a:pPr>
              <a:defRPr>
                <a:effectLst/>
              </a:defRPr>
            </a:pPr>
            <a:r>
              <a:t>in the “FORM" - </a:t>
            </a:r>
          </a:p>
        </p:txBody>
      </p:sp>
      <p:sp>
        <p:nvSpPr>
          <p:cNvPr id="283" name="Philippians 2:6 (NKJV)…"/>
          <p:cNvSpPr txBox="1"/>
          <p:nvPr/>
        </p:nvSpPr>
        <p:spPr>
          <a:xfrm>
            <a:off x="484324" y="5410316"/>
            <a:ext cx="6476879" cy="38481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2:6 (NKJV)</a:t>
            </a:r>
          </a:p>
          <a:p>
            <a:pPr defTabSz="457200">
              <a:defRPr sz="4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6</a:t>
            </a:r>
            <a:r>
              <a:t> who, being in the form of God, did not consider it robbery to be equal with God,</a:t>
            </a:r>
          </a:p>
        </p:txBody>
      </p:sp>
      <p:sp>
        <p:nvSpPr>
          <p:cNvPr id="284" name="Louw, J. P., &amp; Nida, E. A. (1996). Greek-English lexicon of the New Testament: based on semantic domains (electronic ed. of the 2nd edition.). New York: United Bible Societies."/>
          <p:cNvSpPr txBox="1"/>
          <p:nvPr/>
        </p:nvSpPr>
        <p:spPr>
          <a:xfrm>
            <a:off x="7460129" y="7934138"/>
            <a:ext cx="5186661" cy="175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200">
                <a:solidFill>
                  <a:srgbClr val="000000"/>
                </a:solidFill>
                <a:effectLst/>
                <a:latin typeface="Helvetica"/>
                <a:ea typeface="Helvetica"/>
                <a:cs typeface="Helvetica"/>
                <a:sym typeface="Helvetica"/>
              </a:defRPr>
            </a:pPr>
            <a:r>
              <a:t>Louw, J. P., &amp; Nida, E. A. (1996). </a:t>
            </a:r>
            <a:r>
              <a:rPr i="1"/>
              <a:t>Greek-English lexicon of the New Testament: based on semantic domains</a:t>
            </a:r>
            <a:r>
              <a:t> (electronic ed. of the 2nd edition.). New York: United Bible Societies.</a:t>
            </a:r>
          </a:p>
        </p:txBody>
      </p:sp>
      <p:sp>
        <p:nvSpPr>
          <p:cNvPr id="285" name="“58.2 μορφήa, ῆς f: the nature or character of something, with emphasis upon both the internal and external form—‘nature, character.’ ὃς ἐν μορφῇ θεοῦ ὑπάρχων ‘he always had the very nature of God’ Php 2:6”"/>
          <p:cNvSpPr txBox="1"/>
          <p:nvPr/>
        </p:nvSpPr>
        <p:spPr>
          <a:xfrm>
            <a:off x="7086859" y="3139282"/>
            <a:ext cx="5705163" cy="478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400">
                <a:solidFill>
                  <a:srgbClr val="000000"/>
                </a:solidFill>
                <a:effectLst/>
                <a:latin typeface="Helvetica"/>
                <a:ea typeface="Helvetica"/>
                <a:cs typeface="Helvetica"/>
                <a:sym typeface="Helvetica"/>
              </a:defRPr>
            </a:pPr>
            <a:r>
              <a:t>“</a:t>
            </a:r>
            <a:r>
              <a:rPr b="1"/>
              <a:t>58.2</a:t>
            </a:r>
            <a:r>
              <a:t> </a:t>
            </a:r>
            <a:r>
              <a:rPr b="1"/>
              <a:t>μορφή</a:t>
            </a:r>
            <a:r>
              <a:rPr baseline="31999"/>
              <a:t>a</a:t>
            </a:r>
            <a:r>
              <a:t>,</a:t>
            </a:r>
            <a:r>
              <a:rPr b="1"/>
              <a:t> ῆς </a:t>
            </a:r>
            <a:r>
              <a:rPr i="1"/>
              <a:t>f</a:t>
            </a:r>
            <a:r>
              <a:t>: the nature or character of something, with emphasis upon both the internal and external form—‘nature, character.’ ὃς ἐν μορφῇ θεοῦ ὑπάρχων ‘he always had the very nature of God’ Php 2:6”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The Humbled &amp; Exalted Christ”"/>
          <p:cNvSpPr txBox="1"/>
          <p:nvPr/>
        </p:nvSpPr>
        <p:spPr>
          <a:xfrm>
            <a:off x="2185389" y="162829"/>
            <a:ext cx="863402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solidFill>
                  <a:srgbClr val="5F8C94"/>
                </a:solidFill>
                <a:latin typeface="Gill Sans Light"/>
                <a:ea typeface="Gill Sans Light"/>
                <a:cs typeface="Gill Sans Light"/>
                <a:sym typeface="Gill Sans Light"/>
              </a:defRPr>
            </a:lvl1pPr>
          </a:lstStyle>
          <a:p>
            <a:pPr>
              <a:defRPr>
                <a:effectLst/>
              </a:defRPr>
            </a:pPr>
            <a:r>
              <a:t>“The Humbled &amp; Exalted Christ” </a:t>
            </a:r>
          </a:p>
        </p:txBody>
      </p:sp>
      <p:sp>
        <p:nvSpPr>
          <p:cNvPr id="288" name="Being In The Form of GOD"/>
          <p:cNvSpPr txBox="1"/>
          <p:nvPr/>
        </p:nvSpPr>
        <p:spPr>
          <a:xfrm>
            <a:off x="427913" y="1071932"/>
            <a:ext cx="12148974" cy="1031435"/>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84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pPr>
            <a:r>
              <a:rPr sz="6300" u="sng"/>
              <a:t>Being</a:t>
            </a:r>
            <a:r>
              <a:rPr sz="6300"/>
              <a:t> In The Form of </a:t>
            </a:r>
            <a:r>
              <a:rPr b="1" sz="6300">
                <a:latin typeface="Gill Sans"/>
                <a:ea typeface="Gill Sans"/>
                <a:cs typeface="Gill Sans"/>
                <a:sym typeface="Gill Sans"/>
              </a:rPr>
              <a:t>GOD</a:t>
            </a:r>
          </a:p>
        </p:txBody>
      </p:sp>
      <p:pic>
        <p:nvPicPr>
          <p:cNvPr id="289"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90" name="in the “FORM&quot; -"/>
          <p:cNvSpPr txBox="1"/>
          <p:nvPr/>
        </p:nvSpPr>
        <p:spPr>
          <a:xfrm>
            <a:off x="7260288" y="2471925"/>
            <a:ext cx="5586342"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64102" indent="-464102" algn="l">
              <a:spcBef>
                <a:spcPts val="1400"/>
              </a:spcBef>
              <a:buSzPct val="52999"/>
              <a:buBlip>
                <a:blip r:embed="rId3"/>
              </a:buBlip>
              <a:defRPr b="1">
                <a:solidFill>
                  <a:srgbClr val="535353"/>
                </a:solidFill>
                <a:latin typeface="Gill Sans"/>
                <a:ea typeface="Gill Sans"/>
                <a:cs typeface="Gill Sans"/>
                <a:sym typeface="Gill Sans"/>
              </a:defRPr>
            </a:lvl1pPr>
          </a:lstStyle>
          <a:p>
            <a:pPr>
              <a:defRPr>
                <a:effectLst/>
              </a:defRPr>
            </a:pPr>
            <a:r>
              <a:t>in the “FORM" - </a:t>
            </a:r>
          </a:p>
        </p:txBody>
      </p:sp>
      <p:sp>
        <p:nvSpPr>
          <p:cNvPr id="291" name="Philippians 2:6 (NKJV)…"/>
          <p:cNvSpPr txBox="1"/>
          <p:nvPr/>
        </p:nvSpPr>
        <p:spPr>
          <a:xfrm>
            <a:off x="484324" y="5410316"/>
            <a:ext cx="6476879" cy="38481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2:6 (NKJV)</a:t>
            </a:r>
          </a:p>
          <a:p>
            <a:pPr defTabSz="457200">
              <a:defRPr sz="4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6</a:t>
            </a:r>
            <a:r>
              <a:t> who, being in the form of God, did not consider it robbery to be equal with God,</a:t>
            </a:r>
          </a:p>
        </p:txBody>
      </p:sp>
      <p:sp>
        <p:nvSpPr>
          <p:cNvPr id="292" name="“morphe (μορφή, 3444) denotes “the special or characteristic form or feature” of a person or thing; … “morphe is therefore properly the nature or essence, not in the abstract, but as actually subsisting in the individual, …”"/>
          <p:cNvSpPr txBox="1"/>
          <p:nvPr/>
        </p:nvSpPr>
        <p:spPr>
          <a:xfrm>
            <a:off x="7179376" y="3120654"/>
            <a:ext cx="5748167" cy="490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500">
                <a:solidFill>
                  <a:srgbClr val="000000"/>
                </a:solidFill>
                <a:effectLst/>
                <a:latin typeface="Helvetica"/>
                <a:ea typeface="Helvetica"/>
                <a:cs typeface="Helvetica"/>
                <a:sym typeface="Helvetica"/>
              </a:defRPr>
            </a:pPr>
            <a:r>
              <a:t>“</a:t>
            </a:r>
            <a:r>
              <a:rPr b="1" i="1"/>
              <a:t>morphe</a:t>
            </a:r>
            <a:r>
              <a:t> (μορφή,</a:t>
            </a:r>
            <a:r>
              <a:rPr b="1"/>
              <a:t> </a:t>
            </a:r>
            <a:r>
              <a:t>3444) denotes “the special or characteristic form or feature” of a person or thing; … “</a:t>
            </a:r>
            <a:r>
              <a:rPr i="1"/>
              <a:t>morphe</a:t>
            </a:r>
            <a:r>
              <a:t> is therefore properly the nature or essence, not in the abstract, but as actually subsisting in the individual, …”</a:t>
            </a:r>
          </a:p>
        </p:txBody>
      </p:sp>
      <p:sp>
        <p:nvSpPr>
          <p:cNvPr id="293" name="Vine, W. E., Unger, M. F., &amp; White, W., Jr. (1996). Vine’s Complete Expository Dictionary of Old and New Testament Words. Nashville, TN: T. Nelson."/>
          <p:cNvSpPr txBox="1"/>
          <p:nvPr/>
        </p:nvSpPr>
        <p:spPr>
          <a:xfrm>
            <a:off x="7460129" y="8099238"/>
            <a:ext cx="5186661" cy="142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200">
                <a:solidFill>
                  <a:srgbClr val="000000"/>
                </a:solidFill>
                <a:latin typeface="Helvetica"/>
                <a:ea typeface="Helvetica"/>
                <a:cs typeface="Helvetica"/>
                <a:sym typeface="Helvetica"/>
              </a:defRPr>
            </a:lvl1pPr>
          </a:lstStyle>
          <a:p>
            <a:pPr>
              <a:defRPr>
                <a:effectLst/>
              </a:defRPr>
            </a:pPr>
            <a:r>
              <a:t>Vine, W. E., Unger, M. F., &amp; White, W., Jr. (1996). Vine’s Complete Expository Dictionary of Old and New Testament Words. Nashville, TN: T. Nelson.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The Humbled &amp; Exalted Christ”"/>
          <p:cNvSpPr txBox="1"/>
          <p:nvPr/>
        </p:nvSpPr>
        <p:spPr>
          <a:xfrm>
            <a:off x="2185389" y="162829"/>
            <a:ext cx="863402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solidFill>
                  <a:srgbClr val="5F8C94"/>
                </a:solidFill>
                <a:latin typeface="Gill Sans Light"/>
                <a:ea typeface="Gill Sans Light"/>
                <a:cs typeface="Gill Sans Light"/>
                <a:sym typeface="Gill Sans Light"/>
              </a:defRPr>
            </a:lvl1pPr>
          </a:lstStyle>
          <a:p>
            <a:pPr>
              <a:defRPr>
                <a:effectLst/>
              </a:defRPr>
            </a:pPr>
            <a:r>
              <a:t>“The Humbled &amp; Exalted Christ” </a:t>
            </a:r>
          </a:p>
        </p:txBody>
      </p:sp>
      <p:sp>
        <p:nvSpPr>
          <p:cNvPr id="296" name="Being In The Form of GOD"/>
          <p:cNvSpPr txBox="1"/>
          <p:nvPr/>
        </p:nvSpPr>
        <p:spPr>
          <a:xfrm>
            <a:off x="427913" y="1071932"/>
            <a:ext cx="12148974" cy="1031435"/>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84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pPr>
            <a:r>
              <a:rPr sz="6300" u="sng"/>
              <a:t>Being</a:t>
            </a:r>
            <a:r>
              <a:rPr sz="6300"/>
              <a:t> In The Form of </a:t>
            </a:r>
            <a:r>
              <a:rPr b="1" sz="6300">
                <a:latin typeface="Gill Sans"/>
                <a:ea typeface="Gill Sans"/>
                <a:cs typeface="Gill Sans"/>
                <a:sym typeface="Gill Sans"/>
              </a:rPr>
              <a:t>GOD</a:t>
            </a:r>
          </a:p>
        </p:txBody>
      </p:sp>
      <p:pic>
        <p:nvPicPr>
          <p:cNvPr id="297"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98" name="in the “FORM&quot; -"/>
          <p:cNvSpPr txBox="1"/>
          <p:nvPr/>
        </p:nvSpPr>
        <p:spPr>
          <a:xfrm>
            <a:off x="7260288" y="2471925"/>
            <a:ext cx="5586342"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64102" indent="-464102" algn="l">
              <a:spcBef>
                <a:spcPts val="1400"/>
              </a:spcBef>
              <a:buSzPct val="52999"/>
              <a:buBlip>
                <a:blip r:embed="rId3"/>
              </a:buBlip>
              <a:defRPr b="1">
                <a:solidFill>
                  <a:srgbClr val="535353"/>
                </a:solidFill>
                <a:latin typeface="Gill Sans"/>
                <a:ea typeface="Gill Sans"/>
                <a:cs typeface="Gill Sans"/>
                <a:sym typeface="Gill Sans"/>
              </a:defRPr>
            </a:lvl1pPr>
          </a:lstStyle>
          <a:p>
            <a:pPr>
              <a:defRPr>
                <a:effectLst/>
              </a:defRPr>
            </a:pPr>
            <a:r>
              <a:t>in the “FORM" - </a:t>
            </a:r>
          </a:p>
        </p:txBody>
      </p:sp>
      <p:sp>
        <p:nvSpPr>
          <p:cNvPr id="299" name="Philippians 2:6 (NKJV)…"/>
          <p:cNvSpPr txBox="1"/>
          <p:nvPr/>
        </p:nvSpPr>
        <p:spPr>
          <a:xfrm>
            <a:off x="484324" y="5410316"/>
            <a:ext cx="6476879" cy="38481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2:6 (NKJV)</a:t>
            </a:r>
          </a:p>
          <a:p>
            <a:pPr defTabSz="457200">
              <a:defRPr sz="4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6</a:t>
            </a:r>
            <a:r>
              <a:t> who, being in the form of God, did not consider it robbery to be equal with God,</a:t>
            </a:r>
          </a:p>
        </p:txBody>
      </p:sp>
      <p:sp>
        <p:nvSpPr>
          <p:cNvPr id="300" name="“… Thus in the passage before us morphe Theou is the Divine nature actually and inseparably subsisting in the Person of Christ.”"/>
          <p:cNvSpPr txBox="1"/>
          <p:nvPr/>
        </p:nvSpPr>
        <p:spPr>
          <a:xfrm>
            <a:off x="7179376" y="3120654"/>
            <a:ext cx="5748167" cy="472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4300">
                <a:solidFill>
                  <a:srgbClr val="000000"/>
                </a:solidFill>
                <a:effectLst/>
                <a:latin typeface="Helvetica"/>
                <a:ea typeface="Helvetica"/>
                <a:cs typeface="Helvetica"/>
                <a:sym typeface="Helvetica"/>
              </a:defRPr>
            </a:pPr>
            <a:r>
              <a:t>“… Thus in the passage before us</a:t>
            </a:r>
            <a:r>
              <a:rPr b="1"/>
              <a:t> </a:t>
            </a:r>
            <a:r>
              <a:rPr i="1"/>
              <a:t>morphe Theou</a:t>
            </a:r>
            <a:r>
              <a:t> is the Divine nature actually and inseparably subsisting in the Person of Christ.”</a:t>
            </a:r>
          </a:p>
        </p:txBody>
      </p:sp>
      <p:sp>
        <p:nvSpPr>
          <p:cNvPr id="301" name="Vine, W. E., Unger, M. F., &amp; White, W., Jr. (1996). Vine’s Complete Expository Dictionary of Old and New Testament Words. Nashville, TN: T. Nelson."/>
          <p:cNvSpPr txBox="1"/>
          <p:nvPr/>
        </p:nvSpPr>
        <p:spPr>
          <a:xfrm>
            <a:off x="7460129" y="8099238"/>
            <a:ext cx="5186661" cy="142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200">
                <a:solidFill>
                  <a:srgbClr val="000000"/>
                </a:solidFill>
                <a:latin typeface="Helvetica"/>
                <a:ea typeface="Helvetica"/>
                <a:cs typeface="Helvetica"/>
                <a:sym typeface="Helvetica"/>
              </a:defRPr>
            </a:lvl1pPr>
          </a:lstStyle>
          <a:p>
            <a:pPr>
              <a:defRPr>
                <a:effectLst/>
              </a:defRPr>
            </a:pPr>
            <a:r>
              <a:t>Vine, W. E., Unger, M. F., &amp; White, W., Jr. (1996). Vine’s Complete Expository Dictionary of Old and New Testament Words. Nashville, TN: T. Nelson.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3" name="“The Humbled &amp; Exalted Christ”"/>
          <p:cNvSpPr txBox="1"/>
          <p:nvPr/>
        </p:nvSpPr>
        <p:spPr>
          <a:xfrm>
            <a:off x="2185389" y="162829"/>
            <a:ext cx="863402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solidFill>
                  <a:srgbClr val="5F8C94"/>
                </a:solidFill>
                <a:latin typeface="Gill Sans Light"/>
                <a:ea typeface="Gill Sans Light"/>
                <a:cs typeface="Gill Sans Light"/>
                <a:sym typeface="Gill Sans Light"/>
              </a:defRPr>
            </a:lvl1pPr>
          </a:lstStyle>
          <a:p>
            <a:pPr>
              <a:defRPr>
                <a:effectLst/>
              </a:defRPr>
            </a:pPr>
            <a:r>
              <a:t>“The Humbled &amp; Exalted Christ” </a:t>
            </a:r>
          </a:p>
        </p:txBody>
      </p:sp>
      <p:sp>
        <p:nvSpPr>
          <p:cNvPr id="304" name="Being In The Form of GOD"/>
          <p:cNvSpPr txBox="1"/>
          <p:nvPr/>
        </p:nvSpPr>
        <p:spPr>
          <a:xfrm>
            <a:off x="427913" y="1071932"/>
            <a:ext cx="12148974" cy="1031435"/>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84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pPr>
            <a:r>
              <a:rPr sz="6300" u="sng"/>
              <a:t>Being</a:t>
            </a:r>
            <a:r>
              <a:rPr sz="6300"/>
              <a:t> In The Form of </a:t>
            </a:r>
            <a:r>
              <a:rPr b="1" sz="6300">
                <a:latin typeface="Gill Sans"/>
                <a:ea typeface="Gill Sans"/>
                <a:cs typeface="Gill Sans"/>
                <a:sym typeface="Gill Sans"/>
              </a:rPr>
              <a:t>GOD</a:t>
            </a:r>
          </a:p>
        </p:txBody>
      </p:sp>
      <p:pic>
        <p:nvPicPr>
          <p:cNvPr id="305"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06" name="egual / equality"/>
          <p:cNvSpPr txBox="1"/>
          <p:nvPr/>
        </p:nvSpPr>
        <p:spPr>
          <a:xfrm>
            <a:off x="7260288" y="2471925"/>
            <a:ext cx="5586342" cy="74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64102" indent="-464102" algn="l">
              <a:spcBef>
                <a:spcPts val="1400"/>
              </a:spcBef>
              <a:buSzPct val="52999"/>
              <a:buBlip>
                <a:blip r:embed="rId3"/>
              </a:buBlip>
              <a:defRPr b="1" sz="4400">
                <a:solidFill>
                  <a:srgbClr val="535353"/>
                </a:solidFill>
                <a:latin typeface="Gill Sans"/>
                <a:ea typeface="Gill Sans"/>
                <a:cs typeface="Gill Sans"/>
                <a:sym typeface="Gill Sans"/>
              </a:defRPr>
            </a:lvl1pPr>
          </a:lstStyle>
          <a:p>
            <a:pPr>
              <a:defRPr>
                <a:effectLst/>
              </a:defRPr>
            </a:pPr>
            <a:r>
              <a:t>egual / equality</a:t>
            </a:r>
          </a:p>
        </p:txBody>
      </p:sp>
      <p:sp>
        <p:nvSpPr>
          <p:cNvPr id="307" name="Philippians 2:6 (NKJV)…"/>
          <p:cNvSpPr txBox="1"/>
          <p:nvPr/>
        </p:nvSpPr>
        <p:spPr>
          <a:xfrm>
            <a:off x="484324" y="5410316"/>
            <a:ext cx="6476879" cy="38481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2:6 (NKJV)</a:t>
            </a:r>
          </a:p>
          <a:p>
            <a:pPr defTabSz="457200">
              <a:defRPr sz="4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6</a:t>
            </a:r>
            <a:r>
              <a:t> who, being in the form of God, did not consider it robbery to be equal with God,</a:t>
            </a:r>
          </a:p>
        </p:txBody>
      </p:sp>
      <p:sp>
        <p:nvSpPr>
          <p:cNvPr id="308" name="isos (ἴσος, 2470), “the same in size, number, quality,” etc., is translated “equal” in John 5:18; Phil. 2:6; in the latter the word is in the neuter plural, lit., “equalities”; “in the rv the words are translated ‘on an equality with God,’"/>
          <p:cNvSpPr txBox="1"/>
          <p:nvPr/>
        </p:nvSpPr>
        <p:spPr>
          <a:xfrm>
            <a:off x="7133810" y="3359912"/>
            <a:ext cx="5839299" cy="416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300">
                <a:solidFill>
                  <a:srgbClr val="000000"/>
                </a:solidFill>
                <a:effectLst/>
                <a:latin typeface="Helvetica"/>
                <a:ea typeface="Helvetica"/>
                <a:cs typeface="Helvetica"/>
                <a:sym typeface="Helvetica"/>
              </a:defRPr>
            </a:pPr>
            <a:r>
              <a:rPr i="1"/>
              <a:t>isos</a:t>
            </a:r>
            <a:r>
              <a:t> (ἴσος,</a:t>
            </a:r>
            <a:r>
              <a:rPr b="1"/>
              <a:t> </a:t>
            </a:r>
            <a:r>
              <a:t>2470), “the same in size, number, quality,” etc., is translated “equal” in</a:t>
            </a:r>
            <a:r>
              <a:rPr b="1"/>
              <a:t> </a:t>
            </a:r>
            <a:r>
              <a:t>John 5:18;</a:t>
            </a:r>
            <a:r>
              <a:rPr b="1"/>
              <a:t> </a:t>
            </a:r>
            <a:r>
              <a:t>Phil. 2:6; in the latter the word is in the neuter plural, lit., “equalities”; “in the</a:t>
            </a:r>
            <a:r>
              <a:rPr b="1"/>
              <a:t> </a:t>
            </a:r>
            <a:r>
              <a:t>rv the words are translated ‘on an equality with God,’</a:t>
            </a:r>
          </a:p>
        </p:txBody>
      </p:sp>
      <p:sp>
        <p:nvSpPr>
          <p:cNvPr id="309" name="Louw, J. P., &amp; Nida, E. A. (1996). Greek-English lexicon of the New Testament: based on semantic domains (electronic ed. of the 2nd edition.). New York: United Bible Societies."/>
          <p:cNvSpPr txBox="1"/>
          <p:nvPr/>
        </p:nvSpPr>
        <p:spPr>
          <a:xfrm>
            <a:off x="7460129" y="7934138"/>
            <a:ext cx="5186661" cy="175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200">
                <a:solidFill>
                  <a:srgbClr val="000000"/>
                </a:solidFill>
                <a:effectLst/>
                <a:latin typeface="Helvetica"/>
                <a:ea typeface="Helvetica"/>
                <a:cs typeface="Helvetica"/>
                <a:sym typeface="Helvetica"/>
              </a:defRPr>
            </a:pPr>
            <a:r>
              <a:t>Louw, J. P., &amp; Nida, E. A. (1996). </a:t>
            </a:r>
            <a:r>
              <a:rPr i="1"/>
              <a:t>Greek-English lexicon of the New Testament: based on semantic domains</a:t>
            </a:r>
            <a:r>
              <a:t> (electronic ed. of the 2nd edition.). New York: United Bible Societies.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1" name="“The Humbled &amp; Exalted Christ”"/>
          <p:cNvSpPr txBox="1"/>
          <p:nvPr/>
        </p:nvSpPr>
        <p:spPr>
          <a:xfrm>
            <a:off x="2185389" y="162829"/>
            <a:ext cx="863402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solidFill>
                  <a:srgbClr val="5F8C94"/>
                </a:solidFill>
                <a:latin typeface="Gill Sans Light"/>
                <a:ea typeface="Gill Sans Light"/>
                <a:cs typeface="Gill Sans Light"/>
                <a:sym typeface="Gill Sans Light"/>
              </a:defRPr>
            </a:lvl1pPr>
          </a:lstStyle>
          <a:p>
            <a:pPr>
              <a:defRPr>
                <a:effectLst/>
              </a:defRPr>
            </a:pPr>
            <a:r>
              <a:t>“The Humbled &amp; Exalted Christ” </a:t>
            </a:r>
          </a:p>
        </p:txBody>
      </p:sp>
      <p:sp>
        <p:nvSpPr>
          <p:cNvPr id="312" name="Being In The Form of GOD"/>
          <p:cNvSpPr txBox="1"/>
          <p:nvPr/>
        </p:nvSpPr>
        <p:spPr>
          <a:xfrm>
            <a:off x="427913" y="1071932"/>
            <a:ext cx="12148974" cy="1031435"/>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84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pPr>
            <a:r>
              <a:rPr sz="6300" u="sng"/>
              <a:t>Being</a:t>
            </a:r>
            <a:r>
              <a:rPr sz="6300"/>
              <a:t> In The Form of </a:t>
            </a:r>
            <a:r>
              <a:rPr b="1" sz="6300">
                <a:latin typeface="Gill Sans"/>
                <a:ea typeface="Gill Sans"/>
                <a:cs typeface="Gill Sans"/>
                <a:sym typeface="Gill Sans"/>
              </a:rPr>
              <a:t>GOD</a:t>
            </a:r>
          </a:p>
        </p:txBody>
      </p:sp>
      <p:pic>
        <p:nvPicPr>
          <p:cNvPr id="313"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14" name="egual / equality"/>
          <p:cNvSpPr txBox="1"/>
          <p:nvPr/>
        </p:nvSpPr>
        <p:spPr>
          <a:xfrm>
            <a:off x="7260288" y="2471925"/>
            <a:ext cx="5586342" cy="74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64102" indent="-464102" algn="l">
              <a:spcBef>
                <a:spcPts val="1400"/>
              </a:spcBef>
              <a:buSzPct val="52999"/>
              <a:buBlip>
                <a:blip r:embed="rId3"/>
              </a:buBlip>
              <a:defRPr b="1" sz="4400">
                <a:solidFill>
                  <a:srgbClr val="535353"/>
                </a:solidFill>
                <a:latin typeface="Gill Sans"/>
                <a:ea typeface="Gill Sans"/>
                <a:cs typeface="Gill Sans"/>
                <a:sym typeface="Gill Sans"/>
              </a:defRPr>
            </a:lvl1pPr>
          </a:lstStyle>
          <a:p>
            <a:pPr>
              <a:defRPr>
                <a:effectLst/>
              </a:defRPr>
            </a:pPr>
            <a:r>
              <a:t>egual / equality</a:t>
            </a:r>
          </a:p>
        </p:txBody>
      </p:sp>
      <p:sp>
        <p:nvSpPr>
          <p:cNvPr id="315" name="Philippians 2:6 (NKJV)…"/>
          <p:cNvSpPr txBox="1"/>
          <p:nvPr/>
        </p:nvSpPr>
        <p:spPr>
          <a:xfrm>
            <a:off x="484324" y="5410316"/>
            <a:ext cx="6476879" cy="38481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2:6 (NKJV)</a:t>
            </a:r>
          </a:p>
          <a:p>
            <a:pPr defTabSz="457200">
              <a:defRPr sz="4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6</a:t>
            </a:r>
            <a:r>
              <a:t> who, being in the form of God, did not consider it robbery to be equal with God,</a:t>
            </a:r>
          </a:p>
        </p:txBody>
      </p:sp>
      <p:sp>
        <p:nvSpPr>
          <p:cNvPr id="316" name="The term “equal” (isos) requires us to understand that in MORPHE, (the sate of existence &amp; nature) the Father &amp; the Son are EQUAL.…"/>
          <p:cNvSpPr txBox="1"/>
          <p:nvPr/>
        </p:nvSpPr>
        <p:spPr>
          <a:xfrm>
            <a:off x="7260288" y="3697170"/>
            <a:ext cx="5586342" cy="549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1400"/>
              </a:spcBef>
              <a:defRPr sz="4400">
                <a:solidFill>
                  <a:srgbClr val="000000"/>
                </a:solidFill>
                <a:effectLst/>
                <a:latin typeface="Helvetica"/>
                <a:ea typeface="Helvetica"/>
                <a:cs typeface="Helvetica"/>
                <a:sym typeface="Helvetica"/>
              </a:defRPr>
            </a:pPr>
            <a:r>
              <a:t>The term “equal” (isos) requires us to understand that in MORPHE, (</a:t>
            </a:r>
            <a:r>
              <a:rPr i="1"/>
              <a:t>the sate of existence &amp; nature</a:t>
            </a:r>
            <a:r>
              <a:t>) the Father &amp; the Son are EQUAL.</a:t>
            </a:r>
          </a:p>
          <a:p>
            <a:pPr defTabSz="457200">
              <a:spcBef>
                <a:spcPts val="1400"/>
              </a:spcBef>
              <a:defRPr sz="3300">
                <a:solidFill>
                  <a:srgbClr val="000000"/>
                </a:solidFill>
                <a:effectLst/>
                <a:latin typeface="Helvetica"/>
                <a:ea typeface="Helvetica"/>
                <a:cs typeface="Helvetica"/>
                <a:sym typeface="Helvetica"/>
              </a:defRPr>
            </a:pPr>
            <a:r>
              <a:t>2 Cor. 4:4; Col 1:15; Heb 1:3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8" name="“The Humbled &amp; Exalted Christ”"/>
          <p:cNvSpPr txBox="1"/>
          <p:nvPr/>
        </p:nvSpPr>
        <p:spPr>
          <a:xfrm>
            <a:off x="2185389" y="162829"/>
            <a:ext cx="863402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solidFill>
                  <a:srgbClr val="5F8C94"/>
                </a:solidFill>
                <a:latin typeface="Gill Sans Light"/>
                <a:ea typeface="Gill Sans Light"/>
                <a:cs typeface="Gill Sans Light"/>
                <a:sym typeface="Gill Sans Light"/>
              </a:defRPr>
            </a:lvl1pPr>
          </a:lstStyle>
          <a:p>
            <a:pPr>
              <a:defRPr>
                <a:effectLst/>
              </a:defRPr>
            </a:pPr>
            <a:r>
              <a:t>“The Humbled &amp; Exalted Christ” </a:t>
            </a:r>
          </a:p>
        </p:txBody>
      </p:sp>
      <p:sp>
        <p:nvSpPr>
          <p:cNvPr id="319" name="Being In The Form of GOD"/>
          <p:cNvSpPr txBox="1"/>
          <p:nvPr/>
        </p:nvSpPr>
        <p:spPr>
          <a:xfrm>
            <a:off x="427913" y="1071932"/>
            <a:ext cx="12148974" cy="1031435"/>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84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pPr>
            <a:r>
              <a:rPr sz="6300" u="sng"/>
              <a:t>Being</a:t>
            </a:r>
            <a:r>
              <a:rPr sz="6300"/>
              <a:t> In The Form of </a:t>
            </a:r>
            <a:r>
              <a:rPr b="1" sz="6300">
                <a:latin typeface="Gill Sans"/>
                <a:ea typeface="Gill Sans"/>
                <a:cs typeface="Gill Sans"/>
                <a:sym typeface="Gill Sans"/>
              </a:rPr>
              <a:t>GOD</a:t>
            </a:r>
          </a:p>
        </p:txBody>
      </p:sp>
      <p:pic>
        <p:nvPicPr>
          <p:cNvPr id="320"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21" name="“did not consider it robbery to be equal with God&quot;"/>
          <p:cNvSpPr txBox="1"/>
          <p:nvPr/>
        </p:nvSpPr>
        <p:spPr>
          <a:xfrm>
            <a:off x="7260288" y="2471925"/>
            <a:ext cx="5586342" cy="204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64102" indent="-464102" algn="l">
              <a:spcBef>
                <a:spcPts val="1400"/>
              </a:spcBef>
              <a:buSzPct val="52999"/>
              <a:buBlip>
                <a:blip r:embed="rId3"/>
              </a:buBlip>
              <a:defRPr b="1" sz="4400">
                <a:solidFill>
                  <a:srgbClr val="535353"/>
                </a:solidFill>
                <a:latin typeface="Gill Sans"/>
                <a:ea typeface="Gill Sans"/>
                <a:cs typeface="Gill Sans"/>
                <a:sym typeface="Gill Sans"/>
              </a:defRPr>
            </a:lvl1pPr>
          </a:lstStyle>
          <a:p>
            <a:pPr>
              <a:defRPr>
                <a:effectLst/>
              </a:defRPr>
            </a:pPr>
            <a:r>
              <a:t>“did not consider it robbery to be equal with God"</a:t>
            </a:r>
          </a:p>
        </p:txBody>
      </p:sp>
      <p:sp>
        <p:nvSpPr>
          <p:cNvPr id="322" name="Philippians 2:6 (NKJV)…"/>
          <p:cNvSpPr txBox="1"/>
          <p:nvPr/>
        </p:nvSpPr>
        <p:spPr>
          <a:xfrm>
            <a:off x="484324" y="5410316"/>
            <a:ext cx="6476879" cy="38481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2:6 (NKJV)</a:t>
            </a:r>
          </a:p>
          <a:p>
            <a:pPr defTabSz="457200">
              <a:defRPr sz="4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6</a:t>
            </a:r>
            <a:r>
              <a:t> who, being in the form of God, did not consider it robbery to be equal with God,</a:t>
            </a:r>
          </a:p>
        </p:txBody>
      </p:sp>
      <p:sp>
        <p:nvSpPr>
          <p:cNvPr id="323" name="Phili 2:6 (ESV)…"/>
          <p:cNvSpPr txBox="1"/>
          <p:nvPr/>
        </p:nvSpPr>
        <p:spPr>
          <a:xfrm>
            <a:off x="7260288" y="4885183"/>
            <a:ext cx="5586343" cy="414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000000"/>
                </a:solidFill>
                <a:effectLst/>
                <a:latin typeface="Hoefler Text"/>
                <a:ea typeface="Hoefler Text"/>
                <a:cs typeface="Hoefler Text"/>
                <a:sym typeface="Hoefler Text"/>
              </a:defRPr>
            </a:pPr>
            <a:r>
              <a:t>Phili 2:6 (ESV) </a:t>
            </a:r>
          </a:p>
          <a:p>
            <a:pPr defTabSz="457200">
              <a:defRPr sz="4400">
                <a:solidFill>
                  <a:srgbClr val="000000"/>
                </a:solidFill>
                <a:effectLst/>
                <a:latin typeface="Hoefler Text"/>
                <a:ea typeface="Hoefler Text"/>
                <a:cs typeface="Hoefler Text"/>
                <a:sym typeface="Hoefler Text"/>
              </a:defRPr>
            </a:pPr>
            <a:r>
              <a:rPr b="1" baseline="31999"/>
              <a:t>6 </a:t>
            </a:r>
            <a:r>
              <a:t>who, though he was in the form of God, did not count equality with God</a:t>
            </a:r>
            <a:r>
              <a:rPr b="1"/>
              <a:t> a thing to be grasped</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5" name="“The Humbled &amp; Exalted Christ”"/>
          <p:cNvSpPr txBox="1"/>
          <p:nvPr/>
        </p:nvSpPr>
        <p:spPr>
          <a:xfrm>
            <a:off x="2185389" y="162829"/>
            <a:ext cx="863402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solidFill>
                  <a:srgbClr val="5F8C94"/>
                </a:solidFill>
                <a:latin typeface="Gill Sans Light"/>
                <a:ea typeface="Gill Sans Light"/>
                <a:cs typeface="Gill Sans Light"/>
                <a:sym typeface="Gill Sans Light"/>
              </a:defRPr>
            </a:lvl1pPr>
          </a:lstStyle>
          <a:p>
            <a:pPr>
              <a:defRPr>
                <a:effectLst/>
              </a:defRPr>
            </a:pPr>
            <a:r>
              <a:t>“The Humbled &amp; Exalted Christ” </a:t>
            </a:r>
          </a:p>
        </p:txBody>
      </p:sp>
      <p:sp>
        <p:nvSpPr>
          <p:cNvPr id="326" name="Being In The Form of GOD"/>
          <p:cNvSpPr txBox="1"/>
          <p:nvPr/>
        </p:nvSpPr>
        <p:spPr>
          <a:xfrm>
            <a:off x="427913" y="1071932"/>
            <a:ext cx="12148974" cy="1031435"/>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84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pPr>
            <a:r>
              <a:rPr sz="6300" u="sng"/>
              <a:t>Being</a:t>
            </a:r>
            <a:r>
              <a:rPr sz="6300"/>
              <a:t> In The Form of </a:t>
            </a:r>
            <a:r>
              <a:rPr b="1" sz="6300">
                <a:latin typeface="Gill Sans"/>
                <a:ea typeface="Gill Sans"/>
                <a:cs typeface="Gill Sans"/>
                <a:sym typeface="Gill Sans"/>
              </a:rPr>
              <a:t>GOD</a:t>
            </a:r>
          </a:p>
        </p:txBody>
      </p:sp>
      <p:pic>
        <p:nvPicPr>
          <p:cNvPr id="327"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28" name="“did not consider it robbery to be equal with God&quot;…"/>
          <p:cNvSpPr txBox="1"/>
          <p:nvPr/>
        </p:nvSpPr>
        <p:spPr>
          <a:xfrm>
            <a:off x="7260288" y="2471925"/>
            <a:ext cx="5586342" cy="685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b="1" sz="4400">
                <a:solidFill>
                  <a:srgbClr val="535353"/>
                </a:solidFill>
                <a:effectLst/>
                <a:latin typeface="Gill Sans"/>
                <a:ea typeface="Gill Sans"/>
                <a:cs typeface="Gill Sans"/>
                <a:sym typeface="Gill Sans"/>
              </a:defRPr>
            </a:pPr>
            <a:r>
              <a:t>“did not consider it robbery to be equal with God"</a:t>
            </a:r>
          </a:p>
          <a:p>
            <a:pPr lvl="1" marL="984802" indent="-464102" algn="l">
              <a:spcBef>
                <a:spcPts val="1400"/>
              </a:spcBef>
              <a:buSzPct val="52999"/>
              <a:buBlip>
                <a:blip r:embed="rId3"/>
              </a:buBlip>
              <a:defRPr sz="3400">
                <a:solidFill>
                  <a:srgbClr val="535353"/>
                </a:solidFill>
                <a:effectLst/>
                <a:latin typeface="Gill Sans Light"/>
                <a:ea typeface="Gill Sans Light"/>
                <a:cs typeface="Gill Sans Light"/>
                <a:sym typeface="Gill Sans Light"/>
              </a:defRPr>
            </a:pPr>
            <a:r>
              <a:t>Christ did not consider His equality in nature with God (Phil. 2:6) as something to be grasped or held onto. </a:t>
            </a:r>
          </a:p>
          <a:p>
            <a:pPr lvl="1" marL="984802" indent="-464102" algn="l">
              <a:spcBef>
                <a:spcPts val="1400"/>
              </a:spcBef>
              <a:buSzPct val="52999"/>
              <a:buBlip>
                <a:blip r:embed="rId3"/>
              </a:buBlip>
              <a:defRPr sz="3400">
                <a:solidFill>
                  <a:srgbClr val="535353"/>
                </a:solidFill>
                <a:effectLst/>
                <a:latin typeface="Gill Sans Light"/>
                <a:ea typeface="Gill Sans Light"/>
                <a:cs typeface="Gill Sans Light"/>
                <a:sym typeface="Gill Sans Light"/>
              </a:defRPr>
            </a:pPr>
            <a:r>
              <a:t>In other words Christ did not hesitate to set aside His condition of “equality” for a different condition.</a:t>
            </a:r>
          </a:p>
        </p:txBody>
      </p:sp>
      <p:sp>
        <p:nvSpPr>
          <p:cNvPr id="329" name="Philippians 2:6 (NKJV)…"/>
          <p:cNvSpPr txBox="1"/>
          <p:nvPr/>
        </p:nvSpPr>
        <p:spPr>
          <a:xfrm>
            <a:off x="484324" y="5410316"/>
            <a:ext cx="6476879" cy="38481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2:6 (NKJV)</a:t>
            </a:r>
          </a:p>
          <a:p>
            <a:pPr defTabSz="457200">
              <a:defRPr sz="4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6</a:t>
            </a:r>
            <a:r>
              <a:t> who, being in the form of God, did not consider it robbery to be equal with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8">
                                            <p:txEl>
                                              <p:pRg st="2" end="2"/>
                                            </p:txEl>
                                          </p:spTgt>
                                        </p:tgtEl>
                                        <p:attrNameLst>
                                          <p:attrName>style.visibility</p:attrName>
                                        </p:attrNameLst>
                                      </p:cBhvr>
                                      <p:to>
                                        <p:strVal val="visible"/>
                                      </p:to>
                                    </p:set>
                                    <p:animEffect filter="fade" transition="in">
                                      <p:cBhvr>
                                        <p:cTn id="7" dur="1500"/>
                                        <p:tgtEl>
                                          <p:spTgt spid="32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8"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1" name="“The Humbled &amp; Exalted Christ”"/>
          <p:cNvSpPr txBox="1"/>
          <p:nvPr/>
        </p:nvSpPr>
        <p:spPr>
          <a:xfrm>
            <a:off x="2185389" y="162829"/>
            <a:ext cx="863402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solidFill>
                  <a:srgbClr val="5F8C94"/>
                </a:solidFill>
                <a:latin typeface="Gill Sans Light"/>
                <a:ea typeface="Gill Sans Light"/>
                <a:cs typeface="Gill Sans Light"/>
                <a:sym typeface="Gill Sans Light"/>
              </a:defRPr>
            </a:lvl1pPr>
          </a:lstStyle>
          <a:p>
            <a:pPr>
              <a:defRPr>
                <a:effectLst/>
              </a:defRPr>
            </a:pPr>
            <a:r>
              <a:t>“The Humbled &amp; Exalted Christ” </a:t>
            </a:r>
          </a:p>
        </p:txBody>
      </p:sp>
      <p:sp>
        <p:nvSpPr>
          <p:cNvPr id="332" name="Being In The Form of GOD"/>
          <p:cNvSpPr txBox="1"/>
          <p:nvPr/>
        </p:nvSpPr>
        <p:spPr>
          <a:xfrm>
            <a:off x="427913" y="1071932"/>
            <a:ext cx="12148974" cy="1031435"/>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84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pPr>
            <a:r>
              <a:rPr sz="6300" u="sng"/>
              <a:t>Being</a:t>
            </a:r>
            <a:r>
              <a:rPr sz="6300"/>
              <a:t> In The Form of </a:t>
            </a:r>
            <a:r>
              <a:rPr b="1" sz="6300">
                <a:latin typeface="Gill Sans"/>
                <a:ea typeface="Gill Sans"/>
                <a:cs typeface="Gill Sans"/>
                <a:sym typeface="Gill Sans"/>
              </a:rPr>
              <a:t>GOD</a:t>
            </a:r>
          </a:p>
        </p:txBody>
      </p:sp>
      <p:pic>
        <p:nvPicPr>
          <p:cNvPr id="333"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34" name="Other Passages confirming Jesus’ Pre-incarnate existence…"/>
          <p:cNvSpPr txBox="1"/>
          <p:nvPr/>
        </p:nvSpPr>
        <p:spPr>
          <a:xfrm>
            <a:off x="7260288" y="2471925"/>
            <a:ext cx="5586342" cy="703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b="1" sz="3500">
                <a:solidFill>
                  <a:srgbClr val="535353"/>
                </a:solidFill>
                <a:effectLst/>
                <a:latin typeface="Gill Sans"/>
                <a:ea typeface="Gill Sans"/>
                <a:cs typeface="Gill Sans"/>
                <a:sym typeface="Gill Sans"/>
              </a:defRPr>
            </a:pPr>
            <a:r>
              <a:t>Other Passages confirming Jesus’ Pre-incarnate existence </a:t>
            </a:r>
          </a:p>
          <a:p>
            <a:pPr lvl="1" marL="984802" indent="-464102" algn="l">
              <a:spcBef>
                <a:spcPts val="1400"/>
              </a:spcBef>
              <a:buSzPct val="52999"/>
              <a:buBlip>
                <a:blip r:embed="rId3"/>
              </a:buBlip>
              <a:defRPr sz="3200">
                <a:solidFill>
                  <a:srgbClr val="535353"/>
                </a:solidFill>
                <a:effectLst/>
                <a:latin typeface="Gill Sans Light"/>
                <a:ea typeface="Gill Sans Light"/>
                <a:cs typeface="Gill Sans Light"/>
                <a:sym typeface="Gill Sans Light"/>
              </a:defRPr>
            </a:pPr>
            <a:r>
              <a:t>Descended from heaven — (John 1:18; 3:13; 6:62; 1 John 4:9; Rom 10:6; 1 Cor 15:47)</a:t>
            </a:r>
          </a:p>
          <a:p>
            <a:pPr lvl="1" marL="984802" indent="-464102" algn="l">
              <a:spcBef>
                <a:spcPts val="1400"/>
              </a:spcBef>
              <a:buSzPct val="52999"/>
              <a:buBlip>
                <a:blip r:embed="rId3"/>
              </a:buBlip>
              <a:defRPr sz="3200">
                <a:solidFill>
                  <a:srgbClr val="535353"/>
                </a:solidFill>
                <a:effectLst/>
                <a:latin typeface="Gill Sans Light"/>
                <a:ea typeface="Gill Sans Light"/>
                <a:cs typeface="Gill Sans Light"/>
                <a:sym typeface="Gill Sans Light"/>
              </a:defRPr>
            </a:pPr>
            <a:r>
              <a:t>Creator — (cf. John 1:1,2; Col. 1:15-17; Heb 1:1,2)</a:t>
            </a:r>
          </a:p>
          <a:p>
            <a:pPr lvl="1" marL="984802" indent="-464102" algn="l">
              <a:spcBef>
                <a:spcPts val="1400"/>
              </a:spcBef>
              <a:buSzPct val="52999"/>
              <a:buBlip>
                <a:blip r:embed="rId3"/>
              </a:buBlip>
              <a:defRPr sz="3200">
                <a:solidFill>
                  <a:srgbClr val="535353"/>
                </a:solidFill>
                <a:effectLst/>
                <a:latin typeface="Gill Sans Light"/>
                <a:ea typeface="Gill Sans Light"/>
                <a:cs typeface="Gill Sans Light"/>
                <a:sym typeface="Gill Sans Light"/>
              </a:defRPr>
            </a:pPr>
            <a:r>
              <a:t>Glory — (John 17:5; 1 John 1:2; Heb 1:3; Rev 1:8; etc.)</a:t>
            </a:r>
          </a:p>
          <a:p>
            <a:pPr lvl="1" marL="984802" indent="-464102" algn="l">
              <a:spcBef>
                <a:spcPts val="1400"/>
              </a:spcBef>
              <a:buSzPct val="52999"/>
              <a:buBlip>
                <a:blip r:embed="rId3"/>
              </a:buBlip>
              <a:defRPr sz="3200">
                <a:solidFill>
                  <a:srgbClr val="535353"/>
                </a:solidFill>
                <a:effectLst/>
                <a:latin typeface="Gill Sans Light"/>
                <a:ea typeface="Gill Sans Light"/>
                <a:cs typeface="Gill Sans Light"/>
                <a:sym typeface="Gill Sans Light"/>
              </a:defRPr>
            </a:pPr>
            <a:r>
              <a:t>Root &amp; offspring — John 8:56-59;  Mat. 22:43-45; Rev. 5:5; 22:16; </a:t>
            </a:r>
          </a:p>
        </p:txBody>
      </p:sp>
      <p:sp>
        <p:nvSpPr>
          <p:cNvPr id="335" name="Philippians 2:6 (NKJV)…"/>
          <p:cNvSpPr txBox="1"/>
          <p:nvPr/>
        </p:nvSpPr>
        <p:spPr>
          <a:xfrm>
            <a:off x="484324" y="5410316"/>
            <a:ext cx="6476879" cy="38481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2:6 (NKJV)</a:t>
            </a:r>
          </a:p>
          <a:p>
            <a:pPr defTabSz="457200">
              <a:defRPr sz="4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6</a:t>
            </a:r>
            <a:r>
              <a:t> who, being in the form of God, did not consider it robbery to be equal with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4">
                                            <p:txEl>
                                              <p:pRg st="1" end="1"/>
                                            </p:txEl>
                                          </p:spTgt>
                                        </p:tgtEl>
                                        <p:attrNameLst>
                                          <p:attrName>style.visibility</p:attrName>
                                        </p:attrNameLst>
                                      </p:cBhvr>
                                      <p:to>
                                        <p:strVal val="visible"/>
                                      </p:to>
                                    </p:set>
                                    <p:animEffect filter="fade" transition="in">
                                      <p:cBhvr>
                                        <p:cTn id="7" dur="1500"/>
                                        <p:tgtEl>
                                          <p:spTgt spid="33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34">
                                            <p:txEl>
                                              <p:pRg st="2" end="2"/>
                                            </p:txEl>
                                          </p:spTgt>
                                        </p:tgtEl>
                                        <p:attrNameLst>
                                          <p:attrName>style.visibility</p:attrName>
                                        </p:attrNameLst>
                                      </p:cBhvr>
                                      <p:to>
                                        <p:strVal val="visible"/>
                                      </p:to>
                                    </p:set>
                                    <p:animEffect filter="fade" transition="in">
                                      <p:cBhvr>
                                        <p:cTn id="12" dur="1500"/>
                                        <p:tgtEl>
                                          <p:spTgt spid="33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34">
                                            <p:txEl>
                                              <p:pRg st="3" end="3"/>
                                            </p:txEl>
                                          </p:spTgt>
                                        </p:tgtEl>
                                        <p:attrNameLst>
                                          <p:attrName>style.visibility</p:attrName>
                                        </p:attrNameLst>
                                      </p:cBhvr>
                                      <p:to>
                                        <p:strVal val="visible"/>
                                      </p:to>
                                    </p:set>
                                    <p:animEffect filter="fade" transition="in">
                                      <p:cBhvr>
                                        <p:cTn id="17" dur="1500"/>
                                        <p:tgtEl>
                                          <p:spTgt spid="33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34">
                                            <p:txEl>
                                              <p:pRg st="4" end="4"/>
                                            </p:txEl>
                                          </p:spTgt>
                                        </p:tgtEl>
                                        <p:attrNameLst>
                                          <p:attrName>style.visibility</p:attrName>
                                        </p:attrNameLst>
                                      </p:cBhvr>
                                      <p:to>
                                        <p:strVal val="visible"/>
                                      </p:to>
                                    </p:set>
                                    <p:animEffect filter="fade" transition="in">
                                      <p:cBhvr>
                                        <p:cTn id="22" dur="1500"/>
                                        <p:tgtEl>
                                          <p:spTgt spid="33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4"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7" name="“The Humbled &amp; Exalted Christ”"/>
          <p:cNvSpPr txBox="1"/>
          <p:nvPr/>
        </p:nvSpPr>
        <p:spPr>
          <a:xfrm>
            <a:off x="2185389" y="162829"/>
            <a:ext cx="863402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solidFill>
                  <a:srgbClr val="5F8C94"/>
                </a:solidFill>
                <a:latin typeface="Gill Sans Light"/>
                <a:ea typeface="Gill Sans Light"/>
                <a:cs typeface="Gill Sans Light"/>
                <a:sym typeface="Gill Sans Light"/>
              </a:defRPr>
            </a:lvl1pPr>
          </a:lstStyle>
          <a:p>
            <a:pPr>
              <a:defRPr>
                <a:effectLst/>
              </a:defRPr>
            </a:pPr>
            <a:r>
              <a:t>“The Humbled &amp; Exalted Christ” </a:t>
            </a:r>
          </a:p>
        </p:txBody>
      </p:sp>
      <p:sp>
        <p:nvSpPr>
          <p:cNvPr id="338" name="taking the form of a bondservant"/>
          <p:cNvSpPr txBox="1"/>
          <p:nvPr/>
        </p:nvSpPr>
        <p:spPr>
          <a:xfrm>
            <a:off x="427913" y="1162199"/>
            <a:ext cx="12148974" cy="8509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73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pPr>
            <a:r>
              <a:rPr sz="5200" u="sng"/>
              <a:t>taking</a:t>
            </a:r>
            <a:r>
              <a:rPr sz="5200"/>
              <a:t> </a:t>
            </a:r>
            <a:r>
              <a:rPr sz="5200" u="sng"/>
              <a:t>the</a:t>
            </a:r>
            <a:r>
              <a:rPr sz="5200"/>
              <a:t> </a:t>
            </a:r>
            <a:r>
              <a:rPr sz="5200" u="sng"/>
              <a:t>form</a:t>
            </a:r>
            <a:r>
              <a:rPr sz="5200"/>
              <a:t> of a bondservant</a:t>
            </a:r>
          </a:p>
        </p:txBody>
      </p:sp>
      <p:pic>
        <p:nvPicPr>
          <p:cNvPr id="339"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40" name="“but made Himself of no reputation&quot;…"/>
          <p:cNvSpPr txBox="1"/>
          <p:nvPr/>
        </p:nvSpPr>
        <p:spPr>
          <a:xfrm>
            <a:off x="7260288" y="2471925"/>
            <a:ext cx="5586342" cy="70404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b="1" sz="4000">
                <a:solidFill>
                  <a:srgbClr val="535353"/>
                </a:solidFill>
                <a:effectLst/>
                <a:latin typeface="Gill Sans"/>
                <a:ea typeface="Gill Sans"/>
                <a:cs typeface="Gill Sans"/>
                <a:sym typeface="Gill Sans"/>
              </a:defRPr>
            </a:pPr>
            <a:r>
              <a:t>“but made Himself of no reputation"</a:t>
            </a:r>
          </a:p>
          <a:p>
            <a:pPr lvl="1" marL="984802" indent="-464102" algn="l">
              <a:spcBef>
                <a:spcPts val="1400"/>
              </a:spcBef>
              <a:buSzPct val="52999"/>
              <a:buBlip>
                <a:blip r:embed="rId3"/>
              </a:buBlip>
              <a:defRPr sz="3600">
                <a:solidFill>
                  <a:srgbClr val="535353"/>
                </a:solidFill>
                <a:effectLst/>
                <a:latin typeface="Gill Sans Light"/>
                <a:ea typeface="Gill Sans Light"/>
                <a:cs typeface="Gill Sans Light"/>
                <a:sym typeface="Gill Sans Light"/>
              </a:defRPr>
            </a:pPr>
            <a:r>
              <a:rPr b="1">
                <a:latin typeface="Gill Sans"/>
                <a:ea typeface="Gill Sans"/>
                <a:cs typeface="Gill Sans"/>
                <a:sym typeface="Gill Sans"/>
              </a:rPr>
              <a:t>ESV</a:t>
            </a:r>
            <a:r>
              <a:t> - </a:t>
            </a:r>
            <a:r>
              <a:rPr baseline="31999">
                <a:latin typeface="Times"/>
                <a:ea typeface="Times"/>
                <a:cs typeface="Times"/>
                <a:sym typeface="Times"/>
              </a:rPr>
              <a:t>7 </a:t>
            </a:r>
            <a:r>
              <a:t>but </a:t>
            </a:r>
            <a:r>
              <a:rPr u="sng"/>
              <a:t>emptied</a:t>
            </a:r>
            <a:r>
              <a:t> himself, by </a:t>
            </a:r>
            <a:r>
              <a:rPr u="sng"/>
              <a:t>taking</a:t>
            </a:r>
            <a:r>
              <a:t> the form of a servant</a:t>
            </a:r>
          </a:p>
          <a:p>
            <a:pPr lvl="1" marL="984802" indent="-464102" algn="l">
              <a:spcBef>
                <a:spcPts val="1400"/>
              </a:spcBef>
              <a:buSzPct val="52999"/>
              <a:buBlip>
                <a:blip r:embed="rId3"/>
              </a:buBlip>
              <a:defRPr sz="3600">
                <a:solidFill>
                  <a:srgbClr val="535353"/>
                </a:solidFill>
                <a:effectLst/>
                <a:latin typeface="Gill Sans Light"/>
                <a:ea typeface="Gill Sans Light"/>
                <a:cs typeface="Gill Sans Light"/>
                <a:sym typeface="Gill Sans Light"/>
              </a:defRPr>
            </a:pPr>
            <a:r>
              <a:t>Jesus </a:t>
            </a:r>
            <a:r>
              <a:rPr b="1">
                <a:latin typeface="Gill Sans"/>
                <a:ea typeface="Gill Sans"/>
                <a:cs typeface="Gill Sans"/>
                <a:sym typeface="Gill Sans"/>
              </a:rPr>
              <a:t>TOOK</a:t>
            </a:r>
            <a:r>
              <a:t> upon Himself the </a:t>
            </a:r>
            <a:r>
              <a:rPr b="1">
                <a:latin typeface="Gill Sans"/>
                <a:ea typeface="Gill Sans"/>
                <a:cs typeface="Gill Sans"/>
                <a:sym typeface="Gill Sans"/>
              </a:rPr>
              <a:t>FORM</a:t>
            </a:r>
            <a:r>
              <a:t> - cf. John 1:14</a:t>
            </a:r>
          </a:p>
          <a:p>
            <a:pPr lvl="1" marL="984802" indent="-464102" algn="l">
              <a:spcBef>
                <a:spcPts val="1400"/>
              </a:spcBef>
              <a:buSzPct val="52999"/>
              <a:buBlip>
                <a:blip r:embed="rId3"/>
              </a:buBlip>
              <a:defRPr sz="3600">
                <a:solidFill>
                  <a:srgbClr val="535353"/>
                </a:solidFill>
                <a:effectLst/>
                <a:latin typeface="Gill Sans Light"/>
                <a:ea typeface="Gill Sans Light"/>
                <a:cs typeface="Gill Sans Light"/>
                <a:sym typeface="Gill Sans Light"/>
              </a:defRPr>
            </a:pPr>
            <a:r>
              <a:t>Jesus was </a:t>
            </a:r>
            <a:r>
              <a:rPr b="1">
                <a:latin typeface="Gill Sans"/>
                <a:ea typeface="Gill Sans"/>
                <a:cs typeface="Gill Sans"/>
                <a:sym typeface="Gill Sans"/>
              </a:rPr>
              <a:t>MADE</a:t>
            </a:r>
            <a:r>
              <a:t> a little lower than the angels - &amp; “partook” of humanity Heb 2:9, 14, 17, 18.</a:t>
            </a:r>
          </a:p>
        </p:txBody>
      </p:sp>
      <p:sp>
        <p:nvSpPr>
          <p:cNvPr id="341" name="Philippians 2:7 (NKJV)…"/>
          <p:cNvSpPr txBox="1"/>
          <p:nvPr/>
        </p:nvSpPr>
        <p:spPr>
          <a:xfrm>
            <a:off x="484324" y="5909147"/>
            <a:ext cx="6476879" cy="32893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2:7 (NKJV)</a:t>
            </a:r>
          </a:p>
          <a:p>
            <a:pPr defTabSz="457200">
              <a:defRPr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7</a:t>
            </a:r>
            <a:r>
              <a:t> but made Himself of no reputation, taking the form of a bondservant, </a:t>
            </a:r>
            <a:r>
              <a:rPr i="1"/>
              <a:t>and</a:t>
            </a:r>
            <a:r>
              <a:t> coming in the likeness of men.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0">
                                            <p:txEl>
                                              <p:pRg st="2" end="2"/>
                                            </p:txEl>
                                          </p:spTgt>
                                        </p:tgtEl>
                                        <p:attrNameLst>
                                          <p:attrName>style.visibility</p:attrName>
                                        </p:attrNameLst>
                                      </p:cBhvr>
                                      <p:to>
                                        <p:strVal val="visible"/>
                                      </p:to>
                                    </p:set>
                                    <p:animEffect filter="fade" transition="in">
                                      <p:cBhvr>
                                        <p:cTn id="7" dur="1500"/>
                                        <p:tgtEl>
                                          <p:spTgt spid="34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40">
                                            <p:txEl>
                                              <p:pRg st="3" end="3"/>
                                            </p:txEl>
                                          </p:spTgt>
                                        </p:tgtEl>
                                        <p:attrNameLst>
                                          <p:attrName>style.visibility</p:attrName>
                                        </p:attrNameLst>
                                      </p:cBhvr>
                                      <p:to>
                                        <p:strVal val="visible"/>
                                      </p:to>
                                    </p:set>
                                    <p:animEffect filter="fade" transition="in">
                                      <p:cBhvr>
                                        <p:cTn id="12" dur="1500"/>
                                        <p:tgtEl>
                                          <p:spTgt spid="34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0"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3" name="“The Humbled &amp; Exalted Christ”"/>
          <p:cNvSpPr txBox="1"/>
          <p:nvPr/>
        </p:nvSpPr>
        <p:spPr>
          <a:xfrm>
            <a:off x="2185389" y="162829"/>
            <a:ext cx="863402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solidFill>
                  <a:srgbClr val="5F8C94"/>
                </a:solidFill>
                <a:latin typeface="Gill Sans Light"/>
                <a:ea typeface="Gill Sans Light"/>
                <a:cs typeface="Gill Sans Light"/>
                <a:sym typeface="Gill Sans Light"/>
              </a:defRPr>
            </a:lvl1pPr>
          </a:lstStyle>
          <a:p>
            <a:pPr>
              <a:defRPr>
                <a:effectLst/>
              </a:defRPr>
            </a:pPr>
            <a:r>
              <a:t>“The Humbled &amp; Exalted Christ” </a:t>
            </a:r>
          </a:p>
        </p:txBody>
      </p:sp>
      <p:sp>
        <p:nvSpPr>
          <p:cNvPr id="344" name="taking the form of a bondservant"/>
          <p:cNvSpPr txBox="1"/>
          <p:nvPr/>
        </p:nvSpPr>
        <p:spPr>
          <a:xfrm>
            <a:off x="427913" y="1162199"/>
            <a:ext cx="12148974" cy="8509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73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pPr>
            <a:r>
              <a:rPr sz="5200" u="sng"/>
              <a:t>taking</a:t>
            </a:r>
            <a:r>
              <a:rPr sz="5200"/>
              <a:t> </a:t>
            </a:r>
            <a:r>
              <a:rPr sz="5200" u="sng"/>
              <a:t>the</a:t>
            </a:r>
            <a:r>
              <a:rPr sz="5200"/>
              <a:t> </a:t>
            </a:r>
            <a:r>
              <a:rPr sz="5200" u="sng"/>
              <a:t>form</a:t>
            </a:r>
            <a:r>
              <a:rPr sz="5200"/>
              <a:t> of a bondservant</a:t>
            </a:r>
          </a:p>
        </p:txBody>
      </p:sp>
      <p:pic>
        <p:nvPicPr>
          <p:cNvPr id="345"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46" name="“but made Himself of no reputation&quot;…"/>
          <p:cNvSpPr txBox="1"/>
          <p:nvPr/>
        </p:nvSpPr>
        <p:spPr>
          <a:xfrm>
            <a:off x="7260288" y="2471925"/>
            <a:ext cx="5586342" cy="69218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b="1" sz="4000">
                <a:solidFill>
                  <a:srgbClr val="535353"/>
                </a:solidFill>
                <a:effectLst/>
                <a:latin typeface="Gill Sans"/>
                <a:ea typeface="Gill Sans"/>
                <a:cs typeface="Gill Sans"/>
                <a:sym typeface="Gill Sans"/>
              </a:defRPr>
            </a:pPr>
            <a:r>
              <a:t>“but made Himself of no reputation"</a:t>
            </a:r>
          </a:p>
          <a:p>
            <a:pPr lvl="1" marL="984802" indent="-464102" algn="l">
              <a:spcBef>
                <a:spcPts val="1400"/>
              </a:spcBef>
              <a:buSzPct val="52999"/>
              <a:buBlip>
                <a:blip r:embed="rId3"/>
              </a:buBlip>
              <a:defRPr sz="3300">
                <a:solidFill>
                  <a:srgbClr val="535353"/>
                </a:solidFill>
                <a:effectLst/>
                <a:latin typeface="Gill Sans Light"/>
                <a:ea typeface="Gill Sans Light"/>
                <a:cs typeface="Gill Sans Light"/>
                <a:sym typeface="Gill Sans Light"/>
              </a:defRPr>
            </a:pPr>
            <a:r>
              <a:rPr b="1">
                <a:latin typeface="Gill Sans"/>
                <a:ea typeface="Gill Sans"/>
                <a:cs typeface="Gill Sans"/>
                <a:sym typeface="Gill Sans"/>
              </a:rPr>
              <a:t>COMING</a:t>
            </a:r>
            <a:r>
              <a:t> -  </a:t>
            </a:r>
            <a:r>
              <a:rPr b="1">
                <a:latin typeface="Gill Sans"/>
                <a:ea typeface="Gill Sans"/>
                <a:cs typeface="Gill Sans"/>
                <a:sym typeface="Gill Sans"/>
              </a:rPr>
              <a:t>ESV</a:t>
            </a:r>
            <a:r>
              <a:t> - being </a:t>
            </a:r>
            <a:r>
              <a:rPr u="sng"/>
              <a:t>born</a:t>
            </a:r>
            <a:r>
              <a:t> in the likeness of men - (Rom 8:3; Gal 4:4; John 1:14)</a:t>
            </a:r>
          </a:p>
          <a:p>
            <a:pPr lvl="1" marL="984802" indent="-464102" algn="l">
              <a:spcBef>
                <a:spcPts val="1400"/>
              </a:spcBef>
              <a:buSzPct val="52999"/>
              <a:buBlip>
                <a:blip r:embed="rId3"/>
              </a:buBlip>
              <a:defRPr sz="3300">
                <a:solidFill>
                  <a:srgbClr val="535353"/>
                </a:solidFill>
                <a:effectLst/>
                <a:latin typeface="Gill Sans Light"/>
                <a:ea typeface="Gill Sans Light"/>
                <a:cs typeface="Gill Sans Light"/>
                <a:sym typeface="Gill Sans Light"/>
              </a:defRPr>
            </a:pPr>
            <a:r>
              <a:t>The Word entered into a new </a:t>
            </a:r>
            <a:r>
              <a:rPr i="1">
                <a:latin typeface="Constantia"/>
                <a:ea typeface="Constantia"/>
                <a:cs typeface="Constantia"/>
                <a:sym typeface="Constantia"/>
              </a:rPr>
              <a:t>mode</a:t>
            </a:r>
            <a:r>
              <a:t> of being, not a new </a:t>
            </a:r>
            <a:r>
              <a:rPr i="1">
                <a:latin typeface="Constantia"/>
                <a:ea typeface="Constantia"/>
                <a:cs typeface="Constantia"/>
                <a:sym typeface="Constantia"/>
              </a:rPr>
              <a:t>being</a:t>
            </a:r>
            <a:r>
              <a:t>. (Phili 2:7,8)</a:t>
            </a:r>
          </a:p>
          <a:p>
            <a:pPr lvl="1" marL="984802" indent="-464102" algn="l">
              <a:spcBef>
                <a:spcPts val="1400"/>
              </a:spcBef>
              <a:buSzPct val="52999"/>
              <a:buBlip>
                <a:blip r:embed="rId3"/>
              </a:buBlip>
              <a:defRPr sz="3300">
                <a:solidFill>
                  <a:srgbClr val="535353"/>
                </a:solidFill>
                <a:effectLst/>
                <a:latin typeface="Gill Sans Light"/>
                <a:ea typeface="Gill Sans Light"/>
                <a:cs typeface="Gill Sans Light"/>
                <a:sym typeface="Gill Sans Light"/>
              </a:defRPr>
            </a:pPr>
            <a:r>
              <a:t>He became flesh, and did not merely </a:t>
            </a:r>
            <a:r>
              <a:rPr i="1">
                <a:latin typeface="Constantia"/>
                <a:ea typeface="Constantia"/>
                <a:cs typeface="Constantia"/>
                <a:sym typeface="Constantia"/>
              </a:rPr>
              <a:t>clothe Himself</a:t>
            </a:r>
            <a:r>
              <a:t> in flesh. (Heb 2:14-18)</a:t>
            </a:r>
          </a:p>
        </p:txBody>
      </p:sp>
      <p:sp>
        <p:nvSpPr>
          <p:cNvPr id="347" name="Philippians 2:7 (NKJV)…"/>
          <p:cNvSpPr txBox="1"/>
          <p:nvPr/>
        </p:nvSpPr>
        <p:spPr>
          <a:xfrm>
            <a:off x="484324" y="5909147"/>
            <a:ext cx="6476879" cy="32893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2:7 (NKJV)</a:t>
            </a:r>
          </a:p>
          <a:p>
            <a:pPr defTabSz="457200">
              <a:defRPr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7</a:t>
            </a:r>
            <a:r>
              <a:t> but made Himself of no reputation, taking the form of a bondservant, </a:t>
            </a:r>
            <a:r>
              <a:rPr i="1"/>
              <a:t>and</a:t>
            </a:r>
            <a:r>
              <a:t> coming in the likeness of men.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6">
                                            <p:txEl>
                                              <p:pRg st="1" end="1"/>
                                            </p:txEl>
                                          </p:spTgt>
                                        </p:tgtEl>
                                        <p:attrNameLst>
                                          <p:attrName>style.visibility</p:attrName>
                                        </p:attrNameLst>
                                      </p:cBhvr>
                                      <p:to>
                                        <p:strVal val="visible"/>
                                      </p:to>
                                    </p:set>
                                    <p:animEffect filter="fade" transition="in">
                                      <p:cBhvr>
                                        <p:cTn id="7" dur="1500"/>
                                        <p:tgtEl>
                                          <p:spTgt spid="34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46">
                                            <p:txEl>
                                              <p:pRg st="2" end="2"/>
                                            </p:txEl>
                                          </p:spTgt>
                                        </p:tgtEl>
                                        <p:attrNameLst>
                                          <p:attrName>style.visibility</p:attrName>
                                        </p:attrNameLst>
                                      </p:cBhvr>
                                      <p:to>
                                        <p:strVal val="visible"/>
                                      </p:to>
                                    </p:set>
                                    <p:animEffect filter="fade" transition="in">
                                      <p:cBhvr>
                                        <p:cTn id="12" dur="1500"/>
                                        <p:tgtEl>
                                          <p:spTgt spid="34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46">
                                            <p:txEl>
                                              <p:pRg st="3" end="3"/>
                                            </p:txEl>
                                          </p:spTgt>
                                        </p:tgtEl>
                                        <p:attrNameLst>
                                          <p:attrName>style.visibility</p:attrName>
                                        </p:attrNameLst>
                                      </p:cBhvr>
                                      <p:to>
                                        <p:strVal val="visible"/>
                                      </p:to>
                                    </p:set>
                                    <p:animEffect filter="fade" transition="in">
                                      <p:cBhvr>
                                        <p:cTn id="17" dur="1500"/>
                                        <p:tgtEl>
                                          <p:spTgt spid="34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6"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2" name="Image" descr="Image"/>
          <p:cNvPicPr>
            <a:picLocks noChangeAspect="1"/>
          </p:cNvPicPr>
          <p:nvPr>
            <p:ph type="pic" idx="13"/>
          </p:nvPr>
        </p:nvPicPr>
        <p:blipFill>
          <a:blip r:embed="rId2">
            <a:extLst/>
          </a:blip>
          <a:srcRect l="21631" t="0" r="21631" b="0"/>
          <a:stretch>
            <a:fillRect/>
          </a:stretch>
        </p:blipFill>
        <p:spPr>
          <a:prstGeom prst="rect">
            <a:avLst/>
          </a:prstGeom>
        </p:spPr>
      </p:pic>
      <p:sp>
        <p:nvSpPr>
          <p:cNvPr id="233" name="Philippians…"/>
          <p:cNvSpPr txBox="1"/>
          <p:nvPr/>
        </p:nvSpPr>
        <p:spPr>
          <a:xfrm>
            <a:off x="1999022" y="293508"/>
            <a:ext cx="11000731" cy="307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cap="all" sz="11600">
                <a:solidFill>
                  <a:srgbClr val="C0BD95"/>
                </a:solidFill>
                <a:effectLst>
                  <a:outerShdw sx="100000" sy="100000" kx="0" ky="0" algn="b" rotWithShape="0" blurRad="50800" dist="63500" dir="2012766">
                    <a:srgbClr val="000000"/>
                  </a:outerShdw>
                </a:effectLst>
                <a:latin typeface="Gill Sans"/>
                <a:ea typeface="Gill Sans"/>
                <a:cs typeface="Gill Sans"/>
                <a:sym typeface="Gill Sans"/>
              </a:defRPr>
            </a:pPr>
            <a:r>
              <a:t>Philippians</a:t>
            </a:r>
          </a:p>
          <a:p>
            <a:pPr>
              <a:defRPr sz="8800">
                <a:solidFill>
                  <a:srgbClr val="9CCED5"/>
                </a:solidFill>
                <a:effectLst>
                  <a:outerShdw sx="100000" sy="100000" kx="0" ky="0" algn="b" rotWithShape="0" blurRad="50800" dist="63500" dir="2012766">
                    <a:srgbClr val="000000"/>
                  </a:outerShdw>
                </a:effectLst>
                <a:latin typeface="Gill Sans Light"/>
                <a:ea typeface="Gill Sans Light"/>
                <a:cs typeface="Gill Sans Light"/>
                <a:sym typeface="Gill Sans Light"/>
              </a:defRPr>
            </a:pPr>
            <a:r>
              <a:t>Joy No Matter What</a:t>
            </a:r>
          </a:p>
        </p:txBody>
      </p:sp>
      <p:sp>
        <p:nvSpPr>
          <p:cNvPr id="234" name="Introduction To The Book of Philippians"/>
          <p:cNvSpPr txBox="1"/>
          <p:nvPr/>
        </p:nvSpPr>
        <p:spPr>
          <a:xfrm>
            <a:off x="4172382" y="3285575"/>
            <a:ext cx="7112497" cy="622301"/>
          </a:xfrm>
          <a:prstGeom prst="rect">
            <a:avLst/>
          </a:prstGeom>
          <a:ln w="12700">
            <a:miter lim="400000"/>
          </a:ln>
          <a:effectLst>
            <a:outerShdw sx="100000" sy="100000" kx="0" ky="0" algn="b" rotWithShape="0" blurRad="190500" dist="99389" dir="5400000">
              <a:srgbClr val="000000">
                <a:alpha val="98833"/>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FFFFFF"/>
                </a:solidFill>
                <a:latin typeface="Gill Sans Light"/>
                <a:ea typeface="Gill Sans Light"/>
                <a:cs typeface="Gill Sans Light"/>
                <a:sym typeface="Gill Sans Light"/>
              </a:defRPr>
            </a:lvl1pPr>
          </a:lstStyle>
          <a:p>
            <a:pPr>
              <a:defRPr>
                <a:effectLst/>
              </a:defRPr>
            </a:pPr>
            <a:r>
              <a:t>Introduction To The Book of Philippians</a:t>
            </a:r>
          </a:p>
        </p:txBody>
      </p:sp>
      <p:sp>
        <p:nvSpPr>
          <p:cNvPr id="235" name="Those IN CHRIST can HAVE TRUE JOY &amp; PEACE:…"/>
          <p:cNvSpPr txBox="1"/>
          <p:nvPr/>
        </p:nvSpPr>
        <p:spPr>
          <a:xfrm>
            <a:off x="2994410" y="4090913"/>
            <a:ext cx="9707490" cy="5461001"/>
          </a:xfrm>
          <a:prstGeom prst="rect">
            <a:avLst/>
          </a:prstGeom>
          <a:ln w="12700">
            <a:miter lim="400000"/>
          </a:ln>
          <a:effectLst>
            <a:outerShdw sx="100000" sy="100000" kx="0" ky="0" algn="b" rotWithShape="0" blurRad="63500" dist="63500" dir="5400000">
              <a:srgbClr val="000000">
                <a:alpha val="9895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199" indent="-457199" algn="l">
              <a:spcBef>
                <a:spcPts val="1400"/>
              </a:spcBef>
              <a:buSzPct val="74000"/>
              <a:buBlip>
                <a:blip r:embed="rId3"/>
              </a:buBlip>
              <a:defRPr sz="4900">
                <a:solidFill>
                  <a:srgbClr val="B4B4B4"/>
                </a:solidFill>
                <a:effectLst>
                  <a:outerShdw sx="100000" sy="100000" kx="0" ky="0" algn="b" rotWithShape="0" blurRad="63500" dist="63500" dir="1860000">
                    <a:srgbClr val="000000"/>
                  </a:outerShdw>
                </a:effectLst>
                <a:latin typeface="Gill Sans Light"/>
                <a:ea typeface="Gill Sans Light"/>
                <a:cs typeface="Gill Sans Light"/>
                <a:sym typeface="Gill Sans Light"/>
              </a:defRPr>
            </a:pPr>
            <a:r>
              <a:rPr b="1">
                <a:latin typeface="Gill Sans"/>
                <a:ea typeface="Gill Sans"/>
                <a:cs typeface="Gill Sans"/>
                <a:sym typeface="Gill Sans"/>
              </a:rPr>
              <a:t>Those IN CHRIST can HAVE TRUE JOY &amp; PEACE:</a:t>
            </a:r>
            <a:endParaRPr b="1">
              <a:latin typeface="Gill Sans"/>
              <a:ea typeface="Gill Sans"/>
              <a:cs typeface="Gill Sans"/>
              <a:sym typeface="Gill Sans"/>
            </a:endParaRPr>
          </a:p>
          <a:p>
            <a:pPr lvl="1" marL="685799" indent="-457199" algn="l">
              <a:spcBef>
                <a:spcPts val="1400"/>
              </a:spcBef>
              <a:buSzPct val="74000"/>
              <a:buBlip>
                <a:blip r:embed="rId3"/>
              </a:buBlip>
              <a:defRPr sz="4900">
                <a:solidFill>
                  <a:srgbClr val="B4B4B4"/>
                </a:solidFill>
                <a:effectLst>
                  <a:outerShdw sx="100000" sy="100000" kx="0" ky="0" algn="b" rotWithShape="0" blurRad="63500" dist="63500" dir="1860000">
                    <a:srgbClr val="000000"/>
                  </a:outerShdw>
                </a:effectLst>
                <a:latin typeface="Gill Sans Light"/>
                <a:ea typeface="Gill Sans Light"/>
                <a:cs typeface="Gill Sans Light"/>
                <a:sym typeface="Gill Sans Light"/>
              </a:defRPr>
            </a:pPr>
            <a:r>
              <a:t>Regardless of our past - (our sins or what others have done to us)</a:t>
            </a:r>
          </a:p>
          <a:p>
            <a:pPr lvl="1" marL="685799" indent="-457199" algn="l">
              <a:spcBef>
                <a:spcPts val="1400"/>
              </a:spcBef>
              <a:buSzPct val="74000"/>
              <a:buBlip>
                <a:blip r:embed="rId3"/>
              </a:buBlip>
              <a:defRPr sz="4900">
                <a:solidFill>
                  <a:srgbClr val="B4B4B4"/>
                </a:solidFill>
                <a:effectLst>
                  <a:outerShdw sx="100000" sy="100000" kx="0" ky="0" algn="b" rotWithShape="0" blurRad="63500" dist="63500" dir="1860000">
                    <a:srgbClr val="000000"/>
                  </a:outerShdw>
                </a:effectLst>
                <a:latin typeface="Gill Sans Light"/>
                <a:ea typeface="Gill Sans Light"/>
                <a:cs typeface="Gill Sans Light"/>
                <a:sym typeface="Gill Sans Light"/>
              </a:defRPr>
            </a:pPr>
            <a:r>
              <a:t>Regardless of our circumstances - (Our physical or material condition or how others are mistreating us)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35">
                                            <p:txEl>
                                              <p:pRg st="1" end="1"/>
                                            </p:txEl>
                                          </p:spTgt>
                                        </p:tgtEl>
                                        <p:attrNameLst>
                                          <p:attrName>style.visibility</p:attrName>
                                        </p:attrNameLst>
                                      </p:cBhvr>
                                      <p:to>
                                        <p:strVal val="visible"/>
                                      </p:to>
                                    </p:set>
                                    <p:animEffect filter="dissolve" transition="in">
                                      <p:cBhvr>
                                        <p:cTn id="7" dur="1500"/>
                                        <p:tgtEl>
                                          <p:spTgt spid="2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1" fill="hold">
                                  <p:stCondLst>
                                    <p:cond delay="0"/>
                                  </p:stCondLst>
                                  <p:iterate type="el" backwards="0">
                                    <p:tmAbs val="0"/>
                                  </p:iterate>
                                  <p:childTnLst>
                                    <p:set>
                                      <p:cBhvr>
                                        <p:cTn id="11" fill="hold"/>
                                        <p:tgtEl>
                                          <p:spTgt spid="235">
                                            <p:txEl>
                                              <p:pRg st="2" end="2"/>
                                            </p:txEl>
                                          </p:spTgt>
                                        </p:tgtEl>
                                        <p:attrNameLst>
                                          <p:attrName>style.visibility</p:attrName>
                                        </p:attrNameLst>
                                      </p:cBhvr>
                                      <p:to>
                                        <p:strVal val="visible"/>
                                      </p:to>
                                    </p:set>
                                    <p:animEffect filter="dissolve" transition="in">
                                      <p:cBhvr>
                                        <p:cTn id="12" dur="1500"/>
                                        <p:tgtEl>
                                          <p:spTgt spid="23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5"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9" name="“The Humbled &amp; Exalted Christ”"/>
          <p:cNvSpPr txBox="1"/>
          <p:nvPr/>
        </p:nvSpPr>
        <p:spPr>
          <a:xfrm>
            <a:off x="2185389" y="162829"/>
            <a:ext cx="863402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solidFill>
                  <a:srgbClr val="5F8C94"/>
                </a:solidFill>
                <a:latin typeface="Gill Sans Light"/>
                <a:ea typeface="Gill Sans Light"/>
                <a:cs typeface="Gill Sans Light"/>
                <a:sym typeface="Gill Sans Light"/>
              </a:defRPr>
            </a:lvl1pPr>
          </a:lstStyle>
          <a:p>
            <a:pPr>
              <a:defRPr>
                <a:effectLst/>
              </a:defRPr>
            </a:pPr>
            <a:r>
              <a:t>“The Humbled &amp; Exalted Christ” </a:t>
            </a:r>
          </a:p>
        </p:txBody>
      </p:sp>
      <p:sp>
        <p:nvSpPr>
          <p:cNvPr id="350" name="taking the form of a bondservant"/>
          <p:cNvSpPr txBox="1"/>
          <p:nvPr/>
        </p:nvSpPr>
        <p:spPr>
          <a:xfrm>
            <a:off x="427913" y="1162199"/>
            <a:ext cx="12148974" cy="8509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73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pPr>
            <a:r>
              <a:rPr sz="5200" u="sng"/>
              <a:t>taking</a:t>
            </a:r>
            <a:r>
              <a:rPr sz="5200"/>
              <a:t> </a:t>
            </a:r>
            <a:r>
              <a:rPr sz="5200" u="sng"/>
              <a:t>the</a:t>
            </a:r>
            <a:r>
              <a:rPr sz="5200"/>
              <a:t> </a:t>
            </a:r>
            <a:r>
              <a:rPr sz="5200" u="sng"/>
              <a:t>form</a:t>
            </a:r>
            <a:r>
              <a:rPr sz="5200"/>
              <a:t> of a bondservant</a:t>
            </a:r>
          </a:p>
        </p:txBody>
      </p:sp>
      <p:pic>
        <p:nvPicPr>
          <p:cNvPr id="351"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52" name="Experienced Our temptations / sufferings - Heb 2:14,17-18; 4:15; 5:7…"/>
          <p:cNvSpPr txBox="1"/>
          <p:nvPr/>
        </p:nvSpPr>
        <p:spPr>
          <a:xfrm>
            <a:off x="7260288" y="2471925"/>
            <a:ext cx="5586342" cy="66942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b="1" sz="3200">
                <a:solidFill>
                  <a:srgbClr val="535353"/>
                </a:solidFill>
                <a:effectLst/>
                <a:latin typeface="Gill Sans"/>
                <a:ea typeface="Gill Sans"/>
                <a:cs typeface="Gill Sans"/>
                <a:sym typeface="Gill Sans"/>
              </a:defRPr>
            </a:pPr>
            <a:r>
              <a:t>Experienced Our temptations / sufferings </a:t>
            </a:r>
            <a:r>
              <a:rPr b="0">
                <a:latin typeface="Gill Sans Light"/>
                <a:ea typeface="Gill Sans Light"/>
                <a:cs typeface="Gill Sans Light"/>
                <a:sym typeface="Gill Sans Light"/>
              </a:rPr>
              <a:t>-</a:t>
            </a:r>
            <a:r>
              <a:t> </a:t>
            </a:r>
            <a:r>
              <a:rPr b="0">
                <a:latin typeface="Gill Sans Light"/>
                <a:ea typeface="Gill Sans Light"/>
                <a:cs typeface="Gill Sans Light"/>
                <a:sym typeface="Gill Sans Light"/>
              </a:rPr>
              <a:t>Heb 2:14,17-18; 4:15; 5:7</a:t>
            </a:r>
          </a:p>
          <a:p>
            <a:pPr lvl="1" marL="984802" indent="-464102" algn="l">
              <a:spcBef>
                <a:spcPts val="900"/>
              </a:spcBef>
              <a:buSzPct val="52999"/>
              <a:buBlip>
                <a:blip r:embed="rId3"/>
              </a:buBlip>
              <a:defRPr sz="3600">
                <a:solidFill>
                  <a:srgbClr val="535353"/>
                </a:solidFill>
                <a:effectLst/>
                <a:latin typeface="Gill Sans Light"/>
                <a:ea typeface="Gill Sans Light"/>
                <a:cs typeface="Gill Sans Light"/>
                <a:sym typeface="Gill Sans Light"/>
              </a:defRPr>
            </a:pPr>
            <a:r>
              <a:t>Hungered –</a:t>
            </a:r>
          </a:p>
          <a:p>
            <a:pPr lvl="1" marL="984802" indent="-464102" algn="l">
              <a:spcBef>
                <a:spcPts val="900"/>
              </a:spcBef>
              <a:buSzPct val="52999"/>
              <a:buBlip>
                <a:blip r:embed="rId3"/>
              </a:buBlip>
              <a:defRPr sz="3600">
                <a:solidFill>
                  <a:srgbClr val="535353"/>
                </a:solidFill>
                <a:effectLst/>
                <a:latin typeface="Gill Sans Light"/>
                <a:ea typeface="Gill Sans Light"/>
                <a:cs typeface="Gill Sans Light"/>
                <a:sym typeface="Gill Sans Light"/>
              </a:defRPr>
            </a:pPr>
            <a:r>
              <a:t>Got Thirsty –</a:t>
            </a:r>
          </a:p>
          <a:p>
            <a:pPr lvl="1" marL="984802" indent="-464102" algn="l">
              <a:spcBef>
                <a:spcPts val="900"/>
              </a:spcBef>
              <a:buSzPct val="52999"/>
              <a:buBlip>
                <a:blip r:embed="rId3"/>
              </a:buBlip>
              <a:defRPr sz="3600">
                <a:solidFill>
                  <a:srgbClr val="535353"/>
                </a:solidFill>
                <a:effectLst/>
                <a:latin typeface="Gill Sans Light"/>
                <a:ea typeface="Gill Sans Light"/>
                <a:cs typeface="Gill Sans Light"/>
                <a:sym typeface="Gill Sans Light"/>
              </a:defRPr>
            </a:pPr>
            <a:r>
              <a:t>Learned –</a:t>
            </a:r>
          </a:p>
          <a:p>
            <a:pPr lvl="1" marL="984802" indent="-464102" algn="l">
              <a:spcBef>
                <a:spcPts val="900"/>
              </a:spcBef>
              <a:buSzPct val="52999"/>
              <a:buBlip>
                <a:blip r:embed="rId3"/>
              </a:buBlip>
              <a:defRPr sz="3600">
                <a:solidFill>
                  <a:srgbClr val="535353"/>
                </a:solidFill>
                <a:effectLst/>
                <a:latin typeface="Gill Sans Light"/>
                <a:ea typeface="Gill Sans Light"/>
                <a:cs typeface="Gill Sans Light"/>
                <a:sym typeface="Gill Sans Light"/>
              </a:defRPr>
            </a:pPr>
            <a:r>
              <a:t>Prayed –</a:t>
            </a:r>
          </a:p>
          <a:p>
            <a:pPr lvl="1" marL="984802" indent="-464102" algn="l">
              <a:spcBef>
                <a:spcPts val="900"/>
              </a:spcBef>
              <a:buSzPct val="52999"/>
              <a:buBlip>
                <a:blip r:embed="rId3"/>
              </a:buBlip>
              <a:defRPr sz="3600">
                <a:solidFill>
                  <a:srgbClr val="535353"/>
                </a:solidFill>
                <a:effectLst/>
                <a:latin typeface="Gill Sans Light"/>
                <a:ea typeface="Gill Sans Light"/>
                <a:cs typeface="Gill Sans Light"/>
                <a:sym typeface="Gill Sans Light"/>
              </a:defRPr>
            </a:pPr>
            <a:r>
              <a:t>Was Tempted -</a:t>
            </a:r>
          </a:p>
          <a:p>
            <a:pPr lvl="1" marL="984802" indent="-464102" algn="l">
              <a:spcBef>
                <a:spcPts val="900"/>
              </a:spcBef>
              <a:buSzPct val="52999"/>
              <a:buBlip>
                <a:blip r:embed="rId3"/>
              </a:buBlip>
              <a:defRPr sz="3600">
                <a:solidFill>
                  <a:srgbClr val="535353"/>
                </a:solidFill>
                <a:effectLst/>
                <a:latin typeface="Gill Sans Light"/>
                <a:ea typeface="Gill Sans Light"/>
                <a:cs typeface="Gill Sans Light"/>
                <a:sym typeface="Gill Sans Light"/>
              </a:defRPr>
            </a:pPr>
            <a:r>
              <a:t>Suffered –</a:t>
            </a:r>
          </a:p>
          <a:p>
            <a:pPr lvl="1" marL="984802" indent="-464102" algn="l">
              <a:spcBef>
                <a:spcPts val="900"/>
              </a:spcBef>
              <a:buSzPct val="52999"/>
              <a:buBlip>
                <a:blip r:embed="rId3"/>
              </a:buBlip>
              <a:defRPr sz="3600">
                <a:solidFill>
                  <a:srgbClr val="535353"/>
                </a:solidFill>
                <a:effectLst/>
                <a:latin typeface="Gill Sans Light"/>
                <a:ea typeface="Gill Sans Light"/>
                <a:cs typeface="Gill Sans Light"/>
                <a:sym typeface="Gill Sans Light"/>
              </a:defRPr>
            </a:pPr>
            <a:r>
              <a:t>Died – </a:t>
            </a:r>
          </a:p>
          <a:p>
            <a:pPr lvl="1" marL="984802" indent="-464102" algn="l">
              <a:spcBef>
                <a:spcPts val="900"/>
              </a:spcBef>
              <a:buSzPct val="52999"/>
              <a:buBlip>
                <a:blip r:embed="rId3"/>
              </a:buBlip>
              <a:defRPr sz="3600">
                <a:solidFill>
                  <a:srgbClr val="535353"/>
                </a:solidFill>
                <a:effectLst/>
                <a:latin typeface="Gill Sans Light"/>
                <a:ea typeface="Gill Sans Light"/>
                <a:cs typeface="Gill Sans Light"/>
                <a:sym typeface="Gill Sans Light"/>
              </a:defRPr>
            </a:pPr>
            <a:r>
              <a:t>Was Resurrected -</a:t>
            </a:r>
          </a:p>
        </p:txBody>
      </p:sp>
      <p:sp>
        <p:nvSpPr>
          <p:cNvPr id="353" name="Philippians 2:7 (NKJV)…"/>
          <p:cNvSpPr txBox="1"/>
          <p:nvPr/>
        </p:nvSpPr>
        <p:spPr>
          <a:xfrm>
            <a:off x="484324" y="5909147"/>
            <a:ext cx="6476879" cy="32893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2:7 (NKJV)</a:t>
            </a:r>
          </a:p>
          <a:p>
            <a:pPr defTabSz="457200">
              <a:defRPr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7</a:t>
            </a:r>
            <a:r>
              <a:t> but made Himself of no reputation, taking the form of a bondservant, </a:t>
            </a:r>
            <a:r>
              <a:rPr i="1"/>
              <a:t>and</a:t>
            </a:r>
            <a:r>
              <a:t> coming in the likeness of men.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2">
                                            <p:txEl>
                                              <p:pRg st="1" end="1"/>
                                            </p:txEl>
                                          </p:spTgt>
                                        </p:tgtEl>
                                        <p:attrNameLst>
                                          <p:attrName>style.visibility</p:attrName>
                                        </p:attrNameLst>
                                      </p:cBhvr>
                                      <p:to>
                                        <p:strVal val="visible"/>
                                      </p:to>
                                    </p:set>
                                    <p:animEffect filter="fade" transition="in">
                                      <p:cBhvr>
                                        <p:cTn id="7" dur="1500"/>
                                        <p:tgtEl>
                                          <p:spTgt spid="35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52">
                                            <p:txEl>
                                              <p:pRg st="2" end="2"/>
                                            </p:txEl>
                                          </p:spTgt>
                                        </p:tgtEl>
                                        <p:attrNameLst>
                                          <p:attrName>style.visibility</p:attrName>
                                        </p:attrNameLst>
                                      </p:cBhvr>
                                      <p:to>
                                        <p:strVal val="visible"/>
                                      </p:to>
                                    </p:set>
                                    <p:animEffect filter="fade" transition="in">
                                      <p:cBhvr>
                                        <p:cTn id="12" dur="1500"/>
                                        <p:tgtEl>
                                          <p:spTgt spid="35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52">
                                            <p:txEl>
                                              <p:pRg st="3" end="3"/>
                                            </p:txEl>
                                          </p:spTgt>
                                        </p:tgtEl>
                                        <p:attrNameLst>
                                          <p:attrName>style.visibility</p:attrName>
                                        </p:attrNameLst>
                                      </p:cBhvr>
                                      <p:to>
                                        <p:strVal val="visible"/>
                                      </p:to>
                                    </p:set>
                                    <p:animEffect filter="fade" transition="in">
                                      <p:cBhvr>
                                        <p:cTn id="17" dur="1500"/>
                                        <p:tgtEl>
                                          <p:spTgt spid="35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52">
                                            <p:txEl>
                                              <p:pRg st="4" end="4"/>
                                            </p:txEl>
                                          </p:spTgt>
                                        </p:tgtEl>
                                        <p:attrNameLst>
                                          <p:attrName>style.visibility</p:attrName>
                                        </p:attrNameLst>
                                      </p:cBhvr>
                                      <p:to>
                                        <p:strVal val="visible"/>
                                      </p:to>
                                    </p:set>
                                    <p:animEffect filter="fade" transition="in">
                                      <p:cBhvr>
                                        <p:cTn id="22" dur="1500"/>
                                        <p:tgtEl>
                                          <p:spTgt spid="35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352">
                                            <p:txEl>
                                              <p:pRg st="5" end="5"/>
                                            </p:txEl>
                                          </p:spTgt>
                                        </p:tgtEl>
                                        <p:attrNameLst>
                                          <p:attrName>style.visibility</p:attrName>
                                        </p:attrNameLst>
                                      </p:cBhvr>
                                      <p:to>
                                        <p:strVal val="visible"/>
                                      </p:to>
                                    </p:set>
                                    <p:animEffect filter="fade" transition="in">
                                      <p:cBhvr>
                                        <p:cTn id="27" dur="1500"/>
                                        <p:tgtEl>
                                          <p:spTgt spid="35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352">
                                            <p:txEl>
                                              <p:pRg st="6" end="6"/>
                                            </p:txEl>
                                          </p:spTgt>
                                        </p:tgtEl>
                                        <p:attrNameLst>
                                          <p:attrName>style.visibility</p:attrName>
                                        </p:attrNameLst>
                                      </p:cBhvr>
                                      <p:to>
                                        <p:strVal val="visible"/>
                                      </p:to>
                                    </p:set>
                                    <p:animEffect filter="fade" transition="in">
                                      <p:cBhvr>
                                        <p:cTn id="32" dur="1500"/>
                                        <p:tgtEl>
                                          <p:spTgt spid="35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1" fill="hold">
                                  <p:stCondLst>
                                    <p:cond delay="0"/>
                                  </p:stCondLst>
                                  <p:iterate type="el" backwards="0">
                                    <p:tmAbs val="0"/>
                                  </p:iterate>
                                  <p:childTnLst>
                                    <p:set>
                                      <p:cBhvr>
                                        <p:cTn id="36" fill="hold"/>
                                        <p:tgtEl>
                                          <p:spTgt spid="352">
                                            <p:txEl>
                                              <p:pRg st="7" end="7"/>
                                            </p:txEl>
                                          </p:spTgt>
                                        </p:tgtEl>
                                        <p:attrNameLst>
                                          <p:attrName>style.visibility</p:attrName>
                                        </p:attrNameLst>
                                      </p:cBhvr>
                                      <p:to>
                                        <p:strVal val="visible"/>
                                      </p:to>
                                    </p:set>
                                    <p:animEffect filter="fade" transition="in">
                                      <p:cBhvr>
                                        <p:cTn id="37" dur="1500"/>
                                        <p:tgtEl>
                                          <p:spTgt spid="35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ID="10" grpId="1" fill="hold">
                                  <p:stCondLst>
                                    <p:cond delay="0"/>
                                  </p:stCondLst>
                                  <p:iterate type="el" backwards="0">
                                    <p:tmAbs val="0"/>
                                  </p:iterate>
                                  <p:childTnLst>
                                    <p:set>
                                      <p:cBhvr>
                                        <p:cTn id="41" fill="hold"/>
                                        <p:tgtEl>
                                          <p:spTgt spid="352">
                                            <p:txEl>
                                              <p:pRg st="8" end="8"/>
                                            </p:txEl>
                                          </p:spTgt>
                                        </p:tgtEl>
                                        <p:attrNameLst>
                                          <p:attrName>style.visibility</p:attrName>
                                        </p:attrNameLst>
                                      </p:cBhvr>
                                      <p:to>
                                        <p:strVal val="visible"/>
                                      </p:to>
                                    </p:set>
                                    <p:animEffect filter="fade" transition="in">
                                      <p:cBhvr>
                                        <p:cTn id="42" dur="1500"/>
                                        <p:tgtEl>
                                          <p:spTgt spid="352">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2"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5" name="“The Humbled &amp; Exalted Christ”"/>
          <p:cNvSpPr txBox="1"/>
          <p:nvPr/>
        </p:nvSpPr>
        <p:spPr>
          <a:xfrm>
            <a:off x="2185389" y="162829"/>
            <a:ext cx="863402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solidFill>
                  <a:srgbClr val="5F8C94"/>
                </a:solidFill>
                <a:latin typeface="Gill Sans Light"/>
                <a:ea typeface="Gill Sans Light"/>
                <a:cs typeface="Gill Sans Light"/>
                <a:sym typeface="Gill Sans Light"/>
              </a:defRPr>
            </a:lvl1pPr>
          </a:lstStyle>
          <a:p>
            <a:pPr>
              <a:defRPr>
                <a:effectLst/>
              </a:defRPr>
            </a:pPr>
            <a:r>
              <a:t>“The Humbled &amp; Exalted Christ” </a:t>
            </a:r>
          </a:p>
        </p:txBody>
      </p:sp>
      <p:sp>
        <p:nvSpPr>
          <p:cNvPr id="356" name="taking the form of a bondservant"/>
          <p:cNvSpPr txBox="1"/>
          <p:nvPr/>
        </p:nvSpPr>
        <p:spPr>
          <a:xfrm>
            <a:off x="427913" y="1162199"/>
            <a:ext cx="12148974" cy="8509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73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pPr>
            <a:r>
              <a:rPr sz="5200" u="sng"/>
              <a:t>taking</a:t>
            </a:r>
            <a:r>
              <a:rPr sz="5200"/>
              <a:t> </a:t>
            </a:r>
            <a:r>
              <a:rPr sz="5200" u="sng"/>
              <a:t>the</a:t>
            </a:r>
            <a:r>
              <a:rPr sz="5200"/>
              <a:t> </a:t>
            </a:r>
            <a:r>
              <a:rPr sz="5200" u="sng"/>
              <a:t>form</a:t>
            </a:r>
            <a:r>
              <a:rPr sz="5200"/>
              <a:t> of a bondservant</a:t>
            </a:r>
          </a:p>
        </p:txBody>
      </p:sp>
      <p:pic>
        <p:nvPicPr>
          <p:cNvPr id="357"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58" name="“He humbled Himself&quot;…"/>
          <p:cNvSpPr txBox="1"/>
          <p:nvPr/>
        </p:nvSpPr>
        <p:spPr>
          <a:xfrm>
            <a:off x="7260288" y="2471925"/>
            <a:ext cx="5586342" cy="695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b="1" sz="5100">
                <a:solidFill>
                  <a:srgbClr val="535353"/>
                </a:solidFill>
                <a:effectLst/>
                <a:latin typeface="Gill Sans"/>
                <a:ea typeface="Gill Sans"/>
                <a:cs typeface="Gill Sans"/>
                <a:sym typeface="Gill Sans"/>
              </a:defRPr>
            </a:pPr>
            <a:r>
              <a:t>“He humbled Himself"</a:t>
            </a:r>
          </a:p>
          <a:p>
            <a:pPr lvl="1" marL="984802" indent="-464102" algn="l">
              <a:spcBef>
                <a:spcPts val="1400"/>
              </a:spcBef>
              <a:buSzPct val="52999"/>
              <a:buBlip>
                <a:blip r:embed="rId3"/>
              </a:buBlip>
              <a:defRPr sz="3300">
                <a:solidFill>
                  <a:srgbClr val="535353"/>
                </a:solidFill>
                <a:effectLst/>
                <a:latin typeface="Gill Sans Light"/>
                <a:ea typeface="Gill Sans Light"/>
                <a:cs typeface="Gill Sans Light"/>
                <a:sym typeface="Gill Sans Light"/>
              </a:defRPr>
            </a:pPr>
            <a:r>
              <a:t>He came to do the will of the Father — Mat. 26:39; John 6:38; 10:18; 14:31; 17:4)</a:t>
            </a:r>
          </a:p>
          <a:p>
            <a:pPr lvl="1" marL="984802" indent="-464102" algn="l">
              <a:spcBef>
                <a:spcPts val="1400"/>
              </a:spcBef>
              <a:buSzPct val="52999"/>
              <a:buBlip>
                <a:blip r:embed="rId3"/>
              </a:buBlip>
              <a:defRPr sz="3300">
                <a:solidFill>
                  <a:srgbClr val="535353"/>
                </a:solidFill>
                <a:effectLst/>
                <a:latin typeface="Gill Sans Light"/>
                <a:ea typeface="Gill Sans Light"/>
                <a:cs typeface="Gill Sans Light"/>
                <a:sym typeface="Gill Sans Light"/>
              </a:defRPr>
            </a:pPr>
            <a:r>
              <a:t>Consider Hebrews 5:8,9 - </a:t>
            </a:r>
            <a:r>
              <a:rPr baseline="31999"/>
              <a:t>8 </a:t>
            </a:r>
            <a:r>
              <a:t>though He was a Son, </a:t>
            </a:r>
            <a:r>
              <a:rPr i="1">
                <a:latin typeface="Gill Sans"/>
                <a:ea typeface="Gill Sans"/>
                <a:cs typeface="Gill Sans"/>
                <a:sym typeface="Gill Sans"/>
              </a:rPr>
              <a:t>yet</a:t>
            </a:r>
            <a:r>
              <a:t> He learned obedience …</a:t>
            </a:r>
          </a:p>
          <a:p>
            <a:pPr lvl="1" marL="984802" indent="-464102" algn="l">
              <a:spcBef>
                <a:spcPts val="1400"/>
              </a:spcBef>
              <a:buSzPct val="52999"/>
              <a:buBlip>
                <a:blip r:embed="rId3"/>
              </a:buBlip>
              <a:defRPr sz="3300">
                <a:solidFill>
                  <a:srgbClr val="535353"/>
                </a:solidFill>
                <a:effectLst/>
                <a:latin typeface="Gill Sans Light"/>
                <a:ea typeface="Gill Sans Light"/>
                <a:cs typeface="Gill Sans Light"/>
                <a:sym typeface="Gill Sans Light"/>
              </a:defRPr>
            </a:pPr>
            <a:r>
              <a:t>To bear OUR reproach - cf. Rom 5:19; 15:1-3; Isa 53:4-6</a:t>
            </a:r>
          </a:p>
        </p:txBody>
      </p:sp>
      <p:sp>
        <p:nvSpPr>
          <p:cNvPr id="359" name="Philippians 2:8 (NKJV)…"/>
          <p:cNvSpPr txBox="1"/>
          <p:nvPr/>
        </p:nvSpPr>
        <p:spPr>
          <a:xfrm>
            <a:off x="484324" y="5096765"/>
            <a:ext cx="6476879" cy="43688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2:8 (NKJV)</a:t>
            </a:r>
          </a:p>
          <a:p>
            <a:pPr defTabSz="457200">
              <a:defRPr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8</a:t>
            </a:r>
            <a:r>
              <a:t> And being found in appearance as a man, He humbled Himself and became obedient to </a:t>
            </a:r>
            <a:r>
              <a:rPr i="1"/>
              <a:t>the point of</a:t>
            </a:r>
            <a:r>
              <a:t> death, even the death of the cross.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8">
                                            <p:txEl>
                                              <p:pRg st="2" end="2"/>
                                            </p:txEl>
                                          </p:spTgt>
                                        </p:tgtEl>
                                        <p:attrNameLst>
                                          <p:attrName>style.visibility</p:attrName>
                                        </p:attrNameLst>
                                      </p:cBhvr>
                                      <p:to>
                                        <p:strVal val="visible"/>
                                      </p:to>
                                    </p:set>
                                    <p:animEffect filter="fade" transition="in">
                                      <p:cBhvr>
                                        <p:cTn id="7" dur="1500"/>
                                        <p:tgtEl>
                                          <p:spTgt spid="35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58">
                                            <p:txEl>
                                              <p:pRg st="3" end="3"/>
                                            </p:txEl>
                                          </p:spTgt>
                                        </p:tgtEl>
                                        <p:attrNameLst>
                                          <p:attrName>style.visibility</p:attrName>
                                        </p:attrNameLst>
                                      </p:cBhvr>
                                      <p:to>
                                        <p:strVal val="visible"/>
                                      </p:to>
                                    </p:set>
                                    <p:animEffect filter="fade" transition="in">
                                      <p:cBhvr>
                                        <p:cTn id="12" dur="1500"/>
                                        <p:tgtEl>
                                          <p:spTgt spid="35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8"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1" name="“The Humbled &amp; Exalted Christ”"/>
          <p:cNvSpPr txBox="1"/>
          <p:nvPr/>
        </p:nvSpPr>
        <p:spPr>
          <a:xfrm>
            <a:off x="2185389" y="162829"/>
            <a:ext cx="863402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solidFill>
                  <a:srgbClr val="5F8C94"/>
                </a:solidFill>
                <a:latin typeface="Gill Sans Light"/>
                <a:ea typeface="Gill Sans Light"/>
                <a:cs typeface="Gill Sans Light"/>
                <a:sym typeface="Gill Sans Light"/>
              </a:defRPr>
            </a:lvl1pPr>
          </a:lstStyle>
          <a:p>
            <a:pPr>
              <a:defRPr>
                <a:effectLst/>
              </a:defRPr>
            </a:pPr>
            <a:r>
              <a:t>“The Humbled &amp; Exalted Christ” </a:t>
            </a:r>
          </a:p>
        </p:txBody>
      </p:sp>
      <p:sp>
        <p:nvSpPr>
          <p:cNvPr id="362" name="Exalted above Every Name"/>
          <p:cNvSpPr txBox="1"/>
          <p:nvPr/>
        </p:nvSpPr>
        <p:spPr>
          <a:xfrm>
            <a:off x="427913" y="1054249"/>
            <a:ext cx="12148974" cy="10668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88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pPr>
            <a:r>
              <a:rPr sz="6700" u="sng"/>
              <a:t>Exalted</a:t>
            </a:r>
            <a:r>
              <a:rPr sz="6700"/>
              <a:t> above Every Name</a:t>
            </a:r>
          </a:p>
        </p:txBody>
      </p:sp>
      <p:sp>
        <p:nvSpPr>
          <p:cNvPr id="363" name="Philippians 2:9–11 (NKJV)…"/>
          <p:cNvSpPr txBox="1"/>
          <p:nvPr/>
        </p:nvSpPr>
        <p:spPr>
          <a:xfrm>
            <a:off x="376012" y="2587682"/>
            <a:ext cx="12252775" cy="675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900"/>
              </a:spcBef>
              <a:defRPr b="1" sz="5500">
                <a:solidFill>
                  <a:srgbClr val="000000"/>
                </a:solidFill>
                <a:effectLst/>
                <a:latin typeface="Century Gothic"/>
                <a:ea typeface="Century Gothic"/>
                <a:cs typeface="Century Gothic"/>
                <a:sym typeface="Century Gothic"/>
              </a:defRPr>
            </a:pPr>
            <a:r>
              <a:t>Philippians 2:9–11 (NKJV)</a:t>
            </a:r>
          </a:p>
          <a:p>
            <a:pPr defTabSz="457200">
              <a:spcBef>
                <a:spcPts val="900"/>
              </a:spcBef>
              <a:defRPr sz="4600">
                <a:solidFill>
                  <a:srgbClr val="000000"/>
                </a:solidFill>
                <a:effectLst/>
                <a:latin typeface="Century Gothic"/>
                <a:ea typeface="Century Gothic"/>
                <a:cs typeface="Century Gothic"/>
                <a:sym typeface="Century Gothic"/>
              </a:defRPr>
            </a:pPr>
            <a:r>
              <a:rPr baseline="31999"/>
              <a:t>9</a:t>
            </a:r>
            <a:r>
              <a:t> Therefore God also has highly exalted Him and given Him the name which is above every name, </a:t>
            </a:r>
            <a:r>
              <a:rPr baseline="31999"/>
              <a:t>10</a:t>
            </a:r>
            <a:r>
              <a:t> that at the name of Jesus every knee should bow, of those in heaven, and of those on earth, and of those under the earth, </a:t>
            </a:r>
            <a:r>
              <a:rPr baseline="31999"/>
              <a:t>11</a:t>
            </a:r>
            <a:r>
              <a:t> and </a:t>
            </a:r>
            <a:r>
              <a:rPr i="1"/>
              <a:t>that</a:t>
            </a:r>
            <a:r>
              <a:t> every tongue should confess that Jesus Christ </a:t>
            </a:r>
            <a:r>
              <a:rPr i="1"/>
              <a:t>is</a:t>
            </a:r>
            <a:r>
              <a:t> Lord, to the glory of God the Father.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5" name="“The Humbled &amp; Exalted Christ”"/>
          <p:cNvSpPr txBox="1"/>
          <p:nvPr/>
        </p:nvSpPr>
        <p:spPr>
          <a:xfrm>
            <a:off x="2185389" y="162829"/>
            <a:ext cx="863402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solidFill>
                  <a:srgbClr val="5F8C94"/>
                </a:solidFill>
                <a:latin typeface="Gill Sans Light"/>
                <a:ea typeface="Gill Sans Light"/>
                <a:cs typeface="Gill Sans Light"/>
                <a:sym typeface="Gill Sans Light"/>
              </a:defRPr>
            </a:lvl1pPr>
          </a:lstStyle>
          <a:p>
            <a:pPr>
              <a:defRPr>
                <a:effectLst/>
              </a:defRPr>
            </a:pPr>
            <a:r>
              <a:t>“The Humbled &amp; Exalted Christ” </a:t>
            </a:r>
          </a:p>
        </p:txBody>
      </p:sp>
      <p:sp>
        <p:nvSpPr>
          <p:cNvPr id="366" name="Exalted above Every Name"/>
          <p:cNvSpPr txBox="1"/>
          <p:nvPr/>
        </p:nvSpPr>
        <p:spPr>
          <a:xfrm>
            <a:off x="427913" y="1054249"/>
            <a:ext cx="12148974" cy="10668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88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pPr>
            <a:r>
              <a:rPr sz="6700" u="sng"/>
              <a:t>Exalted</a:t>
            </a:r>
            <a:r>
              <a:rPr sz="6700"/>
              <a:t> above Every Name</a:t>
            </a:r>
          </a:p>
        </p:txBody>
      </p:sp>
      <p:pic>
        <p:nvPicPr>
          <p:cNvPr id="367"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68" name="We all will BOW…"/>
          <p:cNvSpPr txBox="1"/>
          <p:nvPr/>
        </p:nvSpPr>
        <p:spPr>
          <a:xfrm>
            <a:off x="7260288" y="2471925"/>
            <a:ext cx="5586342" cy="675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b="1" sz="4600">
                <a:solidFill>
                  <a:srgbClr val="535353"/>
                </a:solidFill>
                <a:effectLst/>
                <a:latin typeface="Gill Sans"/>
                <a:ea typeface="Gill Sans"/>
                <a:cs typeface="Gill Sans"/>
                <a:sym typeface="Gill Sans"/>
              </a:defRPr>
            </a:pPr>
            <a:r>
              <a:t>We all will BOW</a:t>
            </a:r>
          </a:p>
          <a:p>
            <a:pPr lvl="1" marL="984802" indent="-464102" algn="l">
              <a:spcBef>
                <a:spcPts val="1400"/>
              </a:spcBef>
              <a:buSzPct val="52999"/>
              <a:buBlip>
                <a:blip r:embed="rId3"/>
              </a:buBlip>
              <a:defRPr sz="3500">
                <a:solidFill>
                  <a:srgbClr val="535353"/>
                </a:solidFill>
                <a:effectLst/>
                <a:latin typeface="Gill Sans Light"/>
                <a:ea typeface="Gill Sans Light"/>
                <a:cs typeface="Gill Sans Light"/>
                <a:sym typeface="Gill Sans Light"/>
              </a:defRPr>
            </a:pPr>
            <a:r>
              <a:t>God’s love is manifested through and in the sacrifice of Jesus - Rom 5:8-10; 1 Jno. 3:16; 4:9, 10.</a:t>
            </a:r>
          </a:p>
          <a:p>
            <a:pPr lvl="1" marL="984802" indent="-464102" algn="l">
              <a:spcBef>
                <a:spcPts val="1400"/>
              </a:spcBef>
              <a:buSzPct val="52999"/>
              <a:buBlip>
                <a:blip r:embed="rId3"/>
              </a:buBlip>
              <a:defRPr sz="3500">
                <a:solidFill>
                  <a:srgbClr val="535353"/>
                </a:solidFill>
                <a:effectLst/>
                <a:latin typeface="Gill Sans Light"/>
                <a:ea typeface="Gill Sans Light"/>
                <a:cs typeface="Gill Sans Light"/>
                <a:sym typeface="Gill Sans Light"/>
              </a:defRPr>
            </a:pPr>
            <a:r>
              <a:t>Do we truly understand and appreciate the greatness of Jesus’ sacrifice? - Phili. 2:6-9; Hebrews 2:9-18</a:t>
            </a:r>
          </a:p>
          <a:p>
            <a:pPr lvl="1" marL="984802" indent="-464102" algn="l">
              <a:spcBef>
                <a:spcPts val="1400"/>
              </a:spcBef>
              <a:buSzPct val="52999"/>
              <a:buBlip>
                <a:blip r:embed="rId3"/>
              </a:buBlip>
              <a:defRPr sz="3500">
                <a:solidFill>
                  <a:srgbClr val="535353"/>
                </a:solidFill>
                <a:effectLst/>
                <a:latin typeface="Gill Sans Light"/>
                <a:ea typeface="Gill Sans Light"/>
                <a:cs typeface="Gill Sans Light"/>
                <a:sym typeface="Gill Sans Light"/>
              </a:defRPr>
            </a:pPr>
            <a:r>
              <a:t>IS JESUS YOUR LORD NOW?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8">
                                            <p:txEl>
                                              <p:pRg st="1" end="1"/>
                                            </p:txEl>
                                          </p:spTgt>
                                        </p:tgtEl>
                                        <p:attrNameLst>
                                          <p:attrName>style.visibility</p:attrName>
                                        </p:attrNameLst>
                                      </p:cBhvr>
                                      <p:to>
                                        <p:strVal val="visible"/>
                                      </p:to>
                                    </p:set>
                                    <p:animEffect filter="fade" transition="in">
                                      <p:cBhvr>
                                        <p:cTn id="7" dur="1500"/>
                                        <p:tgtEl>
                                          <p:spTgt spid="36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68">
                                            <p:txEl>
                                              <p:pRg st="2" end="2"/>
                                            </p:txEl>
                                          </p:spTgt>
                                        </p:tgtEl>
                                        <p:attrNameLst>
                                          <p:attrName>style.visibility</p:attrName>
                                        </p:attrNameLst>
                                      </p:cBhvr>
                                      <p:to>
                                        <p:strVal val="visible"/>
                                      </p:to>
                                    </p:set>
                                    <p:animEffect filter="fade" transition="in">
                                      <p:cBhvr>
                                        <p:cTn id="12" dur="1500"/>
                                        <p:tgtEl>
                                          <p:spTgt spid="36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68">
                                            <p:txEl>
                                              <p:pRg st="3" end="3"/>
                                            </p:txEl>
                                          </p:spTgt>
                                        </p:tgtEl>
                                        <p:attrNameLst>
                                          <p:attrName>style.visibility</p:attrName>
                                        </p:attrNameLst>
                                      </p:cBhvr>
                                      <p:to>
                                        <p:strVal val="visible"/>
                                      </p:to>
                                    </p:set>
                                    <p:animEffect filter="fade" transition="in">
                                      <p:cBhvr>
                                        <p:cTn id="17" dur="1500"/>
                                        <p:tgtEl>
                                          <p:spTgt spid="36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8"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0" name="Rectangle 1"/>
          <p:cNvSpPr/>
          <p:nvPr/>
        </p:nvSpPr>
        <p:spPr>
          <a:xfrm>
            <a:off x="-1" y="-1"/>
            <a:ext cx="13004801" cy="9753601"/>
          </a:xfrm>
          <a:prstGeom prst="rect">
            <a:avLst/>
          </a:prstGeom>
          <a:solidFill>
            <a:srgbClr val="000000"/>
          </a:solidFill>
          <a:ln w="25400">
            <a:solidFill>
              <a:srgbClr val="000000"/>
            </a:solidFill>
          </a:ln>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2" name="Image" descr="Image"/>
          <p:cNvPicPr>
            <a:picLocks noChangeAspect="1"/>
          </p:cNvPicPr>
          <p:nvPr>
            <p:ph type="pic" idx="13"/>
          </p:nvPr>
        </p:nvPicPr>
        <p:blipFill>
          <a:blip r:embed="rId2">
            <a:extLst/>
          </a:blip>
          <a:srcRect l="0" t="73" r="0" b="73"/>
          <a:stretch>
            <a:fillRect/>
          </a:stretch>
        </p:blipFill>
        <p:spPr>
          <a:prstGeom prst="rect">
            <a:avLst/>
          </a:prstGeom>
        </p:spPr>
      </p:pic>
      <p:pic>
        <p:nvPicPr>
          <p:cNvPr id="373" name="Charts by Don McClain…" descr="Charts by Don McClain…"/>
          <p:cNvPicPr>
            <a:picLocks noChangeAspect="0"/>
          </p:cNvPicPr>
          <p:nvPr/>
        </p:nvPicPr>
        <p:blipFill>
          <a:blip r:embed="rId3">
            <a:extLst/>
          </a:blip>
          <a:stretch>
            <a:fillRect/>
          </a:stretch>
        </p:blipFill>
        <p:spPr>
          <a:xfrm>
            <a:off x="-134433" y="6212922"/>
            <a:ext cx="13273666" cy="3482849"/>
          </a:xfrm>
          <a:prstGeom prst="rect">
            <a:avLst/>
          </a:prstGeom>
          <a:effectLst>
            <a:outerShdw sx="100000" sy="100000" kx="0" ky="0" algn="b" rotWithShape="0" blurRad="50800" dist="12700" dir="0">
              <a:srgbClr val="000000">
                <a:alpha val="50000"/>
              </a:srgbClr>
            </a:outerShdw>
          </a:effectLst>
        </p:spPr>
      </p:pic>
      <p:sp>
        <p:nvSpPr>
          <p:cNvPr id="374" name="Philippians — Joy No Matter What"/>
          <p:cNvSpPr txBox="1"/>
          <p:nvPr/>
        </p:nvSpPr>
        <p:spPr>
          <a:xfrm>
            <a:off x="294946" y="283664"/>
            <a:ext cx="12414908" cy="8531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cap="all" sz="5100">
                <a:solidFill>
                  <a:srgbClr val="C0BD95"/>
                </a:solidFill>
                <a:effectLst>
                  <a:outerShdw sx="100000" sy="100000" kx="0" ky="0" algn="b" rotWithShape="0" blurRad="50800" dist="63500" dir="2012766">
                    <a:srgbClr val="000000"/>
                  </a:outerShdw>
                </a:effectLst>
                <a:latin typeface="Gill Sans"/>
                <a:ea typeface="Gill Sans"/>
                <a:cs typeface="Gill Sans"/>
                <a:sym typeface="Gill Sans"/>
              </a:defRPr>
            </a:pPr>
            <a:r>
              <a:t>Philippians </a:t>
            </a:r>
            <a:r>
              <a:rPr b="0">
                <a:solidFill>
                  <a:srgbClr val="78AAB3"/>
                </a:solidFill>
                <a:latin typeface="Gill Sans Light"/>
                <a:ea typeface="Gill Sans Light"/>
                <a:cs typeface="Gill Sans Light"/>
                <a:sym typeface="Gill Sans Light"/>
              </a:rPr>
              <a:t>—</a:t>
            </a:r>
            <a:r>
              <a:rPr>
                <a:solidFill>
                  <a:srgbClr val="78AAB3"/>
                </a:solidFill>
              </a:rPr>
              <a:t> </a:t>
            </a:r>
            <a:r>
              <a:rPr b="0">
                <a:solidFill>
                  <a:srgbClr val="78AAB3"/>
                </a:solidFill>
                <a:latin typeface="Gill Sans Light"/>
                <a:ea typeface="Gill Sans Light"/>
                <a:cs typeface="Gill Sans Light"/>
                <a:sym typeface="Gill Sans Light"/>
              </a:rPr>
              <a:t>Joy No Matter What</a:t>
            </a:r>
          </a:p>
        </p:txBody>
      </p:sp>
      <p:sp>
        <p:nvSpPr>
          <p:cNvPr id="375" name="“The Humbled &amp; Exalted Christ”"/>
          <p:cNvSpPr txBox="1"/>
          <p:nvPr/>
        </p:nvSpPr>
        <p:spPr>
          <a:xfrm>
            <a:off x="427913" y="1215114"/>
            <a:ext cx="12148974" cy="9906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1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lvl1pPr>
          </a:lstStyle>
          <a:p>
            <a:pPr/>
            <a:r>
              <a:t>“The Humbled &amp; Exalted Christ”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Hebrews 2:9–18 (NKJV)…"/>
          <p:cNvSpPr txBox="1"/>
          <p:nvPr/>
        </p:nvSpPr>
        <p:spPr>
          <a:xfrm>
            <a:off x="431040" y="288193"/>
            <a:ext cx="12142719" cy="86614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800"/>
              </a:spcBef>
              <a:defRPr sz="4900">
                <a:solidFill>
                  <a:srgbClr val="FFFFFF"/>
                </a:solidFill>
                <a:effectLst>
                  <a:outerShdw sx="100000" sy="100000" kx="0" ky="0" algn="b" rotWithShape="0" blurRad="63500" dist="63500" dir="2220000">
                    <a:srgbClr val="000000"/>
                  </a:outerShdw>
                </a:effectLst>
                <a:latin typeface="Thames Nude Roman"/>
                <a:ea typeface="Thames Nude Roman"/>
                <a:cs typeface="Thames Nude Roman"/>
                <a:sym typeface="Thames Nude Roman"/>
              </a:defRPr>
            </a:pPr>
            <a:r>
              <a:t>Hebrews 2:9–18 (NKJV)</a:t>
            </a:r>
          </a:p>
          <a:p>
            <a:pPr defTabSz="457200">
              <a:spcBef>
                <a:spcPts val="1800"/>
              </a:spcBef>
              <a:defRPr sz="5400">
                <a:solidFill>
                  <a:srgbClr val="FFFFFF"/>
                </a:solidFill>
                <a:effectLst>
                  <a:outerShdw sx="100000" sy="100000" kx="0" ky="0" algn="b" rotWithShape="0" blurRad="63500" dist="63500" dir="2220000">
                    <a:srgbClr val="000000"/>
                  </a:outerShdw>
                </a:effectLst>
                <a:latin typeface="Hoefler Text"/>
                <a:ea typeface="Hoefler Text"/>
                <a:cs typeface="Hoefler Text"/>
                <a:sym typeface="Hoefler Text"/>
              </a:defRPr>
            </a:pPr>
            <a:r>
              <a:rPr baseline="31999"/>
              <a:t>9</a:t>
            </a:r>
            <a:r>
              <a:t> But we see Jesus, who was made a little lower than the angels, for the suffering of death crowned with glory and honor, that He, by the grace of God, might taste death for everyone. </a:t>
            </a:r>
            <a:r>
              <a:rPr baseline="31999"/>
              <a:t>10</a:t>
            </a:r>
            <a:r>
              <a:t> For it was fitting for Him, for whom </a:t>
            </a:r>
            <a:r>
              <a:rPr i="1"/>
              <a:t>are</a:t>
            </a:r>
            <a:r>
              <a:t> all things and by whom </a:t>
            </a:r>
            <a:r>
              <a:rPr i="1"/>
              <a:t>are</a:t>
            </a:r>
            <a:r>
              <a:t> all things, in bringing many sons to glory, to make the captain of their salvation perfect through sufferings.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9" name="Hebrews 2:9–18 (NKJV)…"/>
          <p:cNvSpPr txBox="1"/>
          <p:nvPr/>
        </p:nvSpPr>
        <p:spPr>
          <a:xfrm>
            <a:off x="431040" y="288193"/>
            <a:ext cx="12142719" cy="88900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800"/>
              </a:spcBef>
              <a:defRPr sz="4900">
                <a:solidFill>
                  <a:srgbClr val="FFFFFF"/>
                </a:solidFill>
                <a:effectLst>
                  <a:outerShdw sx="100000" sy="100000" kx="0" ky="0" algn="b" rotWithShape="0" blurRad="63500" dist="63500" dir="2220000">
                    <a:srgbClr val="000000"/>
                  </a:outerShdw>
                </a:effectLst>
                <a:latin typeface="Thames Nude Roman"/>
                <a:ea typeface="Thames Nude Roman"/>
                <a:cs typeface="Thames Nude Roman"/>
                <a:sym typeface="Thames Nude Roman"/>
              </a:defRPr>
            </a:pPr>
            <a:r>
              <a:t>Hebrews 2:9–18 (NKJV)</a:t>
            </a:r>
          </a:p>
          <a:p>
            <a:pPr defTabSz="457200">
              <a:spcBef>
                <a:spcPts val="1800"/>
              </a:spcBef>
              <a:defRPr sz="5600">
                <a:solidFill>
                  <a:srgbClr val="FFFFFF"/>
                </a:solidFill>
                <a:effectLst>
                  <a:outerShdw sx="100000" sy="100000" kx="0" ky="0" algn="b" rotWithShape="0" blurRad="63500" dist="63500" dir="2220000">
                    <a:srgbClr val="000000"/>
                  </a:outerShdw>
                </a:effectLst>
                <a:latin typeface="Hoefler Text"/>
                <a:ea typeface="Hoefler Text"/>
                <a:cs typeface="Hoefler Text"/>
                <a:sym typeface="Hoefler Text"/>
              </a:defRPr>
            </a:pPr>
            <a:r>
              <a:rPr baseline="31999"/>
              <a:t>11</a:t>
            </a:r>
            <a:r>
              <a:t> For both He who sanctifies and those who are being sanctified </a:t>
            </a:r>
            <a:r>
              <a:rPr i="1"/>
              <a:t>are</a:t>
            </a:r>
            <a:r>
              <a:t> all of one, for which reason He is not ashamed to call them brethren, </a:t>
            </a:r>
            <a:r>
              <a:rPr baseline="31999"/>
              <a:t>12</a:t>
            </a:r>
            <a:r>
              <a:t> saying: </a:t>
            </a:r>
            <a:r>
              <a:rPr i="1"/>
              <a:t>“I will declare Your name to My brethren;</a:t>
            </a:r>
            <a:r>
              <a:t> </a:t>
            </a:r>
            <a:r>
              <a:rPr i="1"/>
              <a:t>In the midst of the assembly I will sing praise to You.”</a:t>
            </a:r>
            <a:r>
              <a:t> </a:t>
            </a:r>
            <a:r>
              <a:rPr baseline="31999"/>
              <a:t>13</a:t>
            </a:r>
            <a:r>
              <a:t> And again: </a:t>
            </a:r>
            <a:r>
              <a:rPr i="1"/>
              <a:t>“I will put My trust in Him.”</a:t>
            </a:r>
            <a:r>
              <a:t> And again: </a:t>
            </a:r>
            <a:r>
              <a:rPr i="1"/>
              <a:t>“Here am I and the children whom God has given Me.”</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1" name="Hebrews 2:9–18 (NKJV)…"/>
          <p:cNvSpPr txBox="1"/>
          <p:nvPr/>
        </p:nvSpPr>
        <p:spPr>
          <a:xfrm>
            <a:off x="431040" y="288193"/>
            <a:ext cx="12142719" cy="91059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800"/>
              </a:spcBef>
              <a:defRPr sz="4900">
                <a:solidFill>
                  <a:srgbClr val="FFFFFF"/>
                </a:solidFill>
                <a:effectLst>
                  <a:outerShdw sx="100000" sy="100000" kx="0" ky="0" algn="b" rotWithShape="0" blurRad="63500" dist="63500" dir="2220000">
                    <a:srgbClr val="000000"/>
                  </a:outerShdw>
                </a:effectLst>
                <a:latin typeface="Thames Nude Roman"/>
                <a:ea typeface="Thames Nude Roman"/>
                <a:cs typeface="Thames Nude Roman"/>
                <a:sym typeface="Thames Nude Roman"/>
              </a:defRPr>
            </a:pPr>
            <a:r>
              <a:t>Hebrews 2:9–18 (NKJV)</a:t>
            </a:r>
          </a:p>
          <a:p>
            <a:pPr defTabSz="457200">
              <a:spcBef>
                <a:spcPts val="1800"/>
              </a:spcBef>
              <a:defRPr sz="5200">
                <a:solidFill>
                  <a:srgbClr val="FFFFFF"/>
                </a:solidFill>
                <a:effectLst>
                  <a:outerShdw sx="100000" sy="100000" kx="0" ky="0" algn="b" rotWithShape="0" blurRad="63500" dist="63500" dir="2220000">
                    <a:srgbClr val="000000"/>
                  </a:outerShdw>
                </a:effectLst>
                <a:latin typeface="Hoefler Text"/>
                <a:ea typeface="Hoefler Text"/>
                <a:cs typeface="Hoefler Text"/>
                <a:sym typeface="Hoefler Text"/>
              </a:defRPr>
            </a:pPr>
            <a:r>
              <a:rPr baseline="31999"/>
              <a:t>14</a:t>
            </a:r>
            <a:r>
              <a:t> Inasmuch then as the children have partaken of flesh and blood, He Himself likewise shared in the same, that through death He might destroy him who had the power of death, that is, the devil, </a:t>
            </a:r>
            <a:r>
              <a:rPr baseline="31999"/>
              <a:t>15</a:t>
            </a:r>
            <a:r>
              <a:t> and release those who through fear of death were all their lifetime subject to bondage. </a:t>
            </a:r>
            <a:r>
              <a:rPr baseline="31999"/>
              <a:t>16</a:t>
            </a:r>
            <a:r>
              <a:t> For indeed He does not give aid to angels, but He does give aid to the seed of Abraham.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3" name="Hebrews 2:9–18 (NKJV)…"/>
          <p:cNvSpPr txBox="1"/>
          <p:nvPr/>
        </p:nvSpPr>
        <p:spPr>
          <a:xfrm>
            <a:off x="431040" y="288193"/>
            <a:ext cx="12142719" cy="85471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800"/>
              </a:spcBef>
              <a:defRPr sz="4900">
                <a:solidFill>
                  <a:srgbClr val="FFFFFF"/>
                </a:solidFill>
                <a:effectLst>
                  <a:outerShdw sx="100000" sy="100000" kx="0" ky="0" algn="b" rotWithShape="0" blurRad="63500" dist="63500" dir="2220000">
                    <a:srgbClr val="000000"/>
                  </a:outerShdw>
                </a:effectLst>
                <a:latin typeface="Thames Nude Roman"/>
                <a:ea typeface="Thames Nude Roman"/>
                <a:cs typeface="Thames Nude Roman"/>
                <a:sym typeface="Thames Nude Roman"/>
              </a:defRPr>
            </a:pPr>
            <a:r>
              <a:t>Hebrews 2:9–18 (NKJV)</a:t>
            </a:r>
          </a:p>
          <a:p>
            <a:pPr defTabSz="457200">
              <a:spcBef>
                <a:spcPts val="1800"/>
              </a:spcBef>
              <a:defRPr sz="6000">
                <a:solidFill>
                  <a:srgbClr val="FFFFFF"/>
                </a:solidFill>
                <a:effectLst>
                  <a:outerShdw sx="100000" sy="100000" kx="0" ky="0" algn="b" rotWithShape="0" blurRad="63500" dist="63500" dir="2220000">
                    <a:srgbClr val="000000"/>
                  </a:outerShdw>
                </a:effectLst>
                <a:latin typeface="Hoefler Text"/>
                <a:ea typeface="Hoefler Text"/>
                <a:cs typeface="Hoefler Text"/>
                <a:sym typeface="Hoefler Text"/>
              </a:defRPr>
            </a:pPr>
            <a:r>
              <a:rPr baseline="31999"/>
              <a:t>17</a:t>
            </a:r>
            <a:r>
              <a:t> Therefore, in all things He had to be made like </a:t>
            </a:r>
            <a:r>
              <a:rPr i="1"/>
              <a:t>His</a:t>
            </a:r>
            <a:r>
              <a:t> brethren, that He might be a merciful and faithful High Priest in things </a:t>
            </a:r>
            <a:r>
              <a:rPr i="1"/>
              <a:t>pertaining</a:t>
            </a:r>
            <a:r>
              <a:t> to God, to make propitiation for the sins of the people. </a:t>
            </a:r>
            <a:r>
              <a:rPr baseline="31999"/>
              <a:t>18</a:t>
            </a:r>
            <a:r>
              <a:t> For in that He Himself has suffered, being tempted, He is able to aid those who are tempted.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7" name="Image" descr="Image"/>
          <p:cNvPicPr>
            <a:picLocks noChangeAspect="1"/>
          </p:cNvPicPr>
          <p:nvPr>
            <p:ph type="pic" idx="13"/>
          </p:nvPr>
        </p:nvPicPr>
        <p:blipFill>
          <a:blip r:embed="rId2">
            <a:extLst/>
          </a:blip>
          <a:srcRect l="0" t="73" r="0" b="73"/>
          <a:stretch>
            <a:fillRect/>
          </a:stretch>
        </p:blipFill>
        <p:spPr>
          <a:prstGeom prst="rect">
            <a:avLst/>
          </a:prstGeom>
        </p:spPr>
      </p:pic>
      <p:sp>
        <p:nvSpPr>
          <p:cNvPr id="238" name="“The Joyful Unity We Have In Christ”"/>
          <p:cNvSpPr txBox="1"/>
          <p:nvPr/>
        </p:nvSpPr>
        <p:spPr>
          <a:xfrm>
            <a:off x="427913" y="189044"/>
            <a:ext cx="12148974" cy="9906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1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lvl1pPr>
          </a:lstStyle>
          <a:p>
            <a:pPr/>
            <a:r>
              <a:t>“The Joyful Unity We Have In Christ”</a:t>
            </a:r>
          </a:p>
        </p:txBody>
      </p:sp>
      <p:sp>
        <p:nvSpPr>
          <p:cNvPr id="239" name="In 1:27 Paul had written about living the Christian life in harmony with the message on which it is based.…"/>
          <p:cNvSpPr txBox="1"/>
          <p:nvPr/>
        </p:nvSpPr>
        <p:spPr>
          <a:xfrm>
            <a:off x="467727" y="2033517"/>
            <a:ext cx="5718610" cy="7251701"/>
          </a:xfrm>
          <a:prstGeom prst="rect">
            <a:avLst/>
          </a:prstGeom>
          <a:solidFill>
            <a:srgbClr val="9A9671">
              <a:alpha val="63904"/>
            </a:srgbClr>
          </a:solid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5300">
                <a:solidFill>
                  <a:srgbClr val="FFFFFF"/>
                </a:solidFill>
                <a:effectLst>
                  <a:outerShdw sx="100000" sy="100000" kx="0" ky="0" algn="b" rotWithShape="0" blurRad="50800" dist="63500" dir="1580544">
                    <a:srgbClr val="000000"/>
                  </a:outerShdw>
                </a:effectLst>
                <a:latin typeface="Gill Sans Light"/>
                <a:ea typeface="Gill Sans Light"/>
                <a:cs typeface="Gill Sans Light"/>
                <a:sym typeface="Gill Sans Light"/>
              </a:defRPr>
            </a:pPr>
            <a:r>
              <a:t>In 1:27 Paul had written about living the Christian life in harmony with the message on which it is based. </a:t>
            </a:r>
          </a:p>
          <a:p>
            <a:pPr marL="464102" indent="-464102" algn="l">
              <a:spcBef>
                <a:spcPts val="1400"/>
              </a:spcBef>
              <a:buSzPct val="52999"/>
              <a:buBlip>
                <a:blip r:embed="rId3"/>
              </a:buBlip>
              <a:defRPr sz="5300">
                <a:solidFill>
                  <a:srgbClr val="FFFFFF"/>
                </a:solidFill>
                <a:effectLst>
                  <a:outerShdw sx="100000" sy="100000" kx="0" ky="0" algn="b" rotWithShape="0" blurRad="50800" dist="63500" dir="1580544">
                    <a:srgbClr val="000000"/>
                  </a:outerShdw>
                </a:effectLst>
                <a:latin typeface="Gill Sans Light"/>
                <a:ea typeface="Gill Sans Light"/>
                <a:cs typeface="Gill Sans Light"/>
                <a:sym typeface="Gill Sans Light"/>
              </a:defRPr>
            </a:pPr>
            <a:r>
              <a:t>He follows that with a call to show forth spiritual unity.</a:t>
            </a:r>
          </a:p>
        </p:txBody>
      </p:sp>
      <p:grpSp>
        <p:nvGrpSpPr>
          <p:cNvPr id="242" name="Group"/>
          <p:cNvGrpSpPr/>
          <p:nvPr/>
        </p:nvGrpSpPr>
        <p:grpSpPr>
          <a:xfrm>
            <a:off x="5317480" y="1759981"/>
            <a:ext cx="7050907" cy="7886007"/>
            <a:chOff x="0" y="0"/>
            <a:chExt cx="7050906" cy="7886006"/>
          </a:xfrm>
        </p:grpSpPr>
        <p:pic>
          <p:nvPicPr>
            <p:cNvPr id="240" name="Image" descr="Image"/>
            <p:cNvPicPr>
              <a:picLocks noChangeAspect="1"/>
            </p:cNvPicPr>
            <p:nvPr/>
          </p:nvPicPr>
          <p:blipFill>
            <a:blip r:embed="rId4">
              <a:extLst/>
            </a:blip>
            <a:stretch>
              <a:fillRect/>
            </a:stretch>
          </p:blipFill>
          <p:spPr>
            <a:xfrm>
              <a:off x="0" y="0"/>
              <a:ext cx="2753103" cy="7886007"/>
            </a:xfrm>
            <a:prstGeom prst="rect">
              <a:avLst/>
            </a:prstGeom>
            <a:ln w="12700" cap="flat">
              <a:noFill/>
              <a:miter lim="400000"/>
            </a:ln>
            <a:effectLst>
              <a:outerShdw sx="100000" sy="100000" kx="0" ky="0" algn="b" rotWithShape="0" blurRad="152400" dist="83463" dir="950785">
                <a:srgbClr val="000000">
                  <a:alpha val="98941"/>
                </a:srgbClr>
              </a:outerShdw>
            </a:effectLst>
          </p:spPr>
        </p:pic>
        <p:sp>
          <p:nvSpPr>
            <p:cNvPr id="241" name="DEMANDS HUMILITY…"/>
            <p:cNvSpPr/>
            <p:nvPr/>
          </p:nvSpPr>
          <p:spPr>
            <a:xfrm>
              <a:off x="2212627" y="5311974"/>
              <a:ext cx="4838280" cy="2326180"/>
            </a:xfrm>
            <a:prstGeom prst="roundRect">
              <a:avLst>
                <a:gd name="adj" fmla="val 8189"/>
              </a:avLst>
            </a:prstGeom>
            <a:gradFill flip="none" rotWithShape="1">
              <a:gsLst>
                <a:gs pos="0">
                  <a:schemeClr val="accent2"/>
                </a:gs>
                <a:gs pos="100000">
                  <a:schemeClr val="accent2">
                    <a:hueOff val="219888"/>
                    <a:satOff val="54520"/>
                    <a:lumOff val="-27850"/>
                  </a:schemeClr>
                </a:gs>
              </a:gsLst>
              <a:lin ang="5400000" scaled="0"/>
            </a:gradFill>
            <a:ln w="12700" cap="flat">
              <a:noFill/>
              <a:miter lim="400000"/>
            </a:ln>
            <a:effectLst>
              <a:outerShdw sx="100000" sy="100000" kx="0" ky="0" algn="b" rotWithShape="0" blurRad="152400" dist="83463" dir="950785">
                <a:srgbClr val="000000">
                  <a:alpha val="98941"/>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spcBef>
                  <a:spcPts val="1400"/>
                </a:spcBef>
                <a:defRPr sz="3300">
                  <a:solidFill>
                    <a:srgbClr val="FFFFFF"/>
                  </a:solidFill>
                  <a:effectLst>
                    <a:outerShdw sx="100000" sy="100000" kx="0" ky="0" algn="b" rotWithShape="0" blurRad="63500" dist="76200" dir="2887328">
                      <a:srgbClr val="000000"/>
                    </a:outerShdw>
                  </a:effectLst>
                </a:defRPr>
              </a:pPr>
              <a:r>
                <a:t>DEMANDS HUMILITY</a:t>
              </a:r>
            </a:p>
            <a:p>
              <a:pPr>
                <a:spcBef>
                  <a:spcPts val="1400"/>
                </a:spcBef>
                <a:defRPr sz="3300">
                  <a:solidFill>
                    <a:srgbClr val="FFFFFF"/>
                  </a:solidFill>
                  <a:effectLst>
                    <a:outerShdw sx="100000" sy="100000" kx="0" ky="0" algn="b" rotWithShape="0" blurRad="63500" dist="76200" dir="2887328">
                      <a:srgbClr val="000000"/>
                    </a:outerShdw>
                  </a:effectLst>
                </a:defRPr>
              </a:pPr>
              <a:r>
                <a:t>What better example than JESUS?</a:t>
              </a: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9">
                                            <p:bg/>
                                          </p:spTgt>
                                        </p:tgtEl>
                                        <p:attrNameLst>
                                          <p:attrName>style.visibility</p:attrName>
                                        </p:attrNameLst>
                                      </p:cBhvr>
                                      <p:to>
                                        <p:strVal val="visible"/>
                                      </p:to>
                                    </p:set>
                                    <p:animEffect filter="fade" transition="in">
                                      <p:cBhvr>
                                        <p:cTn id="7" dur="1500"/>
                                        <p:tgtEl>
                                          <p:spTgt spid="23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39">
                                            <p:txEl>
                                              <p:pRg st="0" end="0"/>
                                            </p:txEl>
                                          </p:spTgt>
                                        </p:tgtEl>
                                        <p:attrNameLst>
                                          <p:attrName>style.visibility</p:attrName>
                                        </p:attrNameLst>
                                      </p:cBhvr>
                                      <p:to>
                                        <p:strVal val="visible"/>
                                      </p:to>
                                    </p:set>
                                    <p:animEffect filter="fade" transition="in">
                                      <p:cBhvr>
                                        <p:cTn id="10" dur="1500"/>
                                        <p:tgtEl>
                                          <p:spTgt spid="23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39">
                                            <p:txEl>
                                              <p:pRg st="1" end="1"/>
                                            </p:txEl>
                                          </p:spTgt>
                                        </p:tgtEl>
                                        <p:attrNameLst>
                                          <p:attrName>style.visibility</p:attrName>
                                        </p:attrNameLst>
                                      </p:cBhvr>
                                      <p:to>
                                        <p:strVal val="visible"/>
                                      </p:to>
                                    </p:set>
                                    <p:animEffect filter="fade" transition="in">
                                      <p:cBhvr>
                                        <p:cTn id="15" dur="1500"/>
                                        <p:tgtEl>
                                          <p:spTgt spid="23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2" fill="hold">
                                  <p:stCondLst>
                                    <p:cond delay="0"/>
                                  </p:stCondLst>
                                  <p:iterate type="el" backwards="0">
                                    <p:tmAbs val="0"/>
                                  </p:iterate>
                                  <p:childTnLst>
                                    <p:set>
                                      <p:cBhvr>
                                        <p:cTn id="19" fill="hold"/>
                                        <p:tgtEl>
                                          <p:spTgt spid="242"/>
                                        </p:tgtEl>
                                        <p:attrNameLst>
                                          <p:attrName>style.visibility</p:attrName>
                                        </p:attrNameLst>
                                      </p:cBhvr>
                                      <p:to>
                                        <p:strVal val="visible"/>
                                      </p:to>
                                    </p:set>
                                    <p:animEffect filter="wipe(left)" transition="in">
                                      <p:cBhvr>
                                        <p:cTn id="20" dur="200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9" grpId="1"/>
      <p:bldP build="whole" bldLvl="1" animBg="1" rev="0" advAuto="0" spid="242" grpId="2"/>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Philippians 2:5–11 (NKJV)…"/>
          <p:cNvSpPr txBox="1"/>
          <p:nvPr/>
        </p:nvSpPr>
        <p:spPr>
          <a:xfrm>
            <a:off x="357297" y="343493"/>
            <a:ext cx="12290206" cy="9080501"/>
          </a:xfrm>
          <a:prstGeom prst="rect">
            <a:avLst/>
          </a:prstGeom>
          <a:ln w="12700">
            <a:miter lim="400000"/>
          </a:ln>
          <a:effectLst>
            <a:outerShdw sx="100000" sy="100000" kx="0" ky="0" algn="b" rotWithShape="0" blurRad="177800" dist="134475"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7300">
                <a:solidFill>
                  <a:srgbClr val="FFFFFF"/>
                </a:solidFill>
                <a:effectLst>
                  <a:outerShdw sx="100000" sy="100000" kx="0" ky="0" algn="b" rotWithShape="0" blurRad="63500" dist="63500" dir="1385108">
                    <a:srgbClr val="000000"/>
                  </a:outerShdw>
                </a:effectLst>
                <a:latin typeface="Century Gothic"/>
                <a:ea typeface="Century Gothic"/>
                <a:cs typeface="Century Gothic"/>
                <a:sym typeface="Century Gothic"/>
              </a:defRPr>
            </a:pPr>
            <a:r>
              <a:t>Philippians 2:5–11 (NKJV)</a:t>
            </a:r>
          </a:p>
          <a:p>
            <a:pPr defTabSz="457200">
              <a:spcBef>
                <a:spcPts val="800"/>
              </a:spcBef>
              <a:defRPr sz="5100">
                <a:solidFill>
                  <a:srgbClr val="FFFFFF"/>
                </a:solidFill>
                <a:effectLst>
                  <a:outerShdw sx="100000" sy="100000" kx="0" ky="0" algn="b" rotWithShape="0" blurRad="63500" dist="63500" dir="1385108">
                    <a:srgbClr val="000000"/>
                  </a:outerShdw>
                </a:effectLst>
                <a:latin typeface="Hoefler Text"/>
                <a:ea typeface="Hoefler Text"/>
                <a:cs typeface="Hoefler Text"/>
                <a:sym typeface="Hoefler Text"/>
              </a:defRPr>
            </a:pPr>
            <a:r>
              <a:rPr baseline="31999"/>
              <a:t>5</a:t>
            </a:r>
            <a:r>
              <a:t> Let this mind be in you which was also in Christ Jesus, </a:t>
            </a:r>
            <a:r>
              <a:rPr baseline="31999"/>
              <a:t>6</a:t>
            </a:r>
            <a:r>
              <a:t> who, being in the form of God, did not consider it robbery to be equal with God, </a:t>
            </a:r>
            <a:r>
              <a:rPr baseline="31999"/>
              <a:t>7</a:t>
            </a:r>
            <a:r>
              <a:t> but made Himself of no reputation, taking the form of a bondservant, </a:t>
            </a:r>
            <a:r>
              <a:rPr i="1"/>
              <a:t>and</a:t>
            </a:r>
            <a:r>
              <a:t> coming in the likeness of men. </a:t>
            </a:r>
            <a:r>
              <a:rPr baseline="31999"/>
              <a:t>8</a:t>
            </a:r>
            <a:r>
              <a:t> And being found in appearance as a man, He humbled Himself and became obedient to </a:t>
            </a:r>
            <a:r>
              <a:rPr i="1"/>
              <a:t>the point of</a:t>
            </a:r>
            <a:r>
              <a:t> death, even the death of the cross.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Philippians 2:5–11 (NKJV)…"/>
          <p:cNvSpPr txBox="1"/>
          <p:nvPr/>
        </p:nvSpPr>
        <p:spPr>
          <a:xfrm>
            <a:off x="357297" y="343493"/>
            <a:ext cx="12290206" cy="9334501"/>
          </a:xfrm>
          <a:prstGeom prst="rect">
            <a:avLst/>
          </a:prstGeom>
          <a:ln w="12700">
            <a:miter lim="400000"/>
          </a:ln>
          <a:effectLst>
            <a:outerShdw sx="100000" sy="100000" kx="0" ky="0" algn="b" rotWithShape="0" blurRad="177800" dist="134475"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7300">
                <a:solidFill>
                  <a:srgbClr val="FFFFFF"/>
                </a:solidFill>
                <a:effectLst>
                  <a:outerShdw sx="100000" sy="100000" kx="0" ky="0" algn="b" rotWithShape="0" blurRad="63500" dist="63500" dir="1385108">
                    <a:srgbClr val="000000"/>
                  </a:outerShdw>
                </a:effectLst>
                <a:latin typeface="Century Gothic"/>
                <a:ea typeface="Century Gothic"/>
                <a:cs typeface="Century Gothic"/>
                <a:sym typeface="Century Gothic"/>
              </a:defRPr>
            </a:pPr>
            <a:r>
              <a:t>Philippians 2:5–11 (NKJV)</a:t>
            </a:r>
          </a:p>
          <a:p>
            <a:pPr defTabSz="457200">
              <a:spcBef>
                <a:spcPts val="800"/>
              </a:spcBef>
              <a:defRPr sz="5800">
                <a:solidFill>
                  <a:srgbClr val="FFFFFF"/>
                </a:solidFill>
                <a:effectLst>
                  <a:outerShdw sx="100000" sy="100000" kx="0" ky="0" algn="b" rotWithShape="0" blurRad="63500" dist="63500" dir="1385108">
                    <a:srgbClr val="000000"/>
                  </a:outerShdw>
                </a:effectLst>
                <a:latin typeface="Hoefler Text"/>
                <a:ea typeface="Hoefler Text"/>
                <a:cs typeface="Hoefler Text"/>
                <a:sym typeface="Hoefler Text"/>
              </a:defRPr>
            </a:pPr>
            <a:r>
              <a:rPr baseline="31999"/>
              <a:t>9</a:t>
            </a:r>
            <a:r>
              <a:t> Therefore God also has highly exalted Him and given Him the name which is above every name, </a:t>
            </a:r>
            <a:r>
              <a:rPr baseline="31999"/>
              <a:t>10</a:t>
            </a:r>
            <a:r>
              <a:t> that at the name of Jesus every knee should bow, of those in heaven, and of those on earth, and of those under the earth, </a:t>
            </a:r>
            <a:r>
              <a:rPr baseline="31999"/>
              <a:t>11</a:t>
            </a:r>
            <a:r>
              <a:t> and </a:t>
            </a:r>
            <a:r>
              <a:rPr i="1"/>
              <a:t>that</a:t>
            </a:r>
            <a:r>
              <a:t> every tongue should confess that Jesus Christ </a:t>
            </a:r>
            <a:r>
              <a:rPr i="1"/>
              <a:t>is</a:t>
            </a:r>
            <a:r>
              <a:t> Lord, to the glory of God the Father.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The Humbled &amp; Exalted Christ”"/>
          <p:cNvSpPr txBox="1"/>
          <p:nvPr/>
        </p:nvSpPr>
        <p:spPr>
          <a:xfrm>
            <a:off x="2185389" y="162829"/>
            <a:ext cx="863402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solidFill>
                  <a:srgbClr val="5F8C94"/>
                </a:solidFill>
                <a:latin typeface="Gill Sans Light"/>
                <a:ea typeface="Gill Sans Light"/>
                <a:cs typeface="Gill Sans Light"/>
                <a:sym typeface="Gill Sans Light"/>
              </a:defRPr>
            </a:lvl1pPr>
          </a:lstStyle>
          <a:p>
            <a:pPr>
              <a:defRPr>
                <a:effectLst/>
              </a:defRPr>
            </a:pPr>
            <a:r>
              <a:t>“The Humbled &amp; Exalted Christ” </a:t>
            </a:r>
          </a:p>
        </p:txBody>
      </p:sp>
      <p:sp>
        <p:nvSpPr>
          <p:cNvPr id="249" name="Our Example: The Mind of “CHRIST”"/>
          <p:cNvSpPr txBox="1"/>
          <p:nvPr/>
        </p:nvSpPr>
        <p:spPr>
          <a:xfrm>
            <a:off x="427913" y="1103790"/>
            <a:ext cx="12148974" cy="967719"/>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58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pPr>
            <a:r>
              <a:rPr sz="3700"/>
              <a:t>Our Example: </a:t>
            </a:r>
            <a:r>
              <a:t>The Mind of “</a:t>
            </a:r>
            <a:r>
              <a:rPr b="1">
                <a:latin typeface="Gill Sans"/>
                <a:ea typeface="Gill Sans"/>
                <a:cs typeface="Gill Sans"/>
                <a:sym typeface="Gill Sans"/>
              </a:rPr>
              <a:t>CHRIST</a:t>
            </a:r>
            <a:r>
              <a:t>”</a:t>
            </a:r>
          </a:p>
        </p:txBody>
      </p:sp>
      <p:pic>
        <p:nvPicPr>
          <p:cNvPr id="250"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51" name="Believers are exhorted to have the same attitude —Christ exhibited.…"/>
          <p:cNvSpPr txBox="1"/>
          <p:nvPr/>
        </p:nvSpPr>
        <p:spPr>
          <a:xfrm>
            <a:off x="7260288" y="2471925"/>
            <a:ext cx="5586342" cy="68756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a:solidFill>
                  <a:srgbClr val="535353"/>
                </a:solidFill>
                <a:effectLst/>
                <a:latin typeface="Gill Sans Light"/>
                <a:ea typeface="Gill Sans Light"/>
                <a:cs typeface="Gill Sans Light"/>
                <a:sym typeface="Gill Sans Light"/>
              </a:defRPr>
            </a:pPr>
            <a:r>
              <a:t>Believers are exhorted to have the same attitude —Christ exhibited.</a:t>
            </a:r>
          </a:p>
          <a:p>
            <a:pPr marL="464102" indent="-464102" algn="l">
              <a:spcBef>
                <a:spcPts val="1400"/>
              </a:spcBef>
              <a:buSzPct val="52999"/>
              <a:buBlip>
                <a:blip r:embed="rId3"/>
              </a:buBlip>
              <a:defRPr>
                <a:solidFill>
                  <a:srgbClr val="535353"/>
                </a:solidFill>
                <a:effectLst/>
                <a:latin typeface="Gill Sans Light"/>
                <a:ea typeface="Gill Sans Light"/>
                <a:cs typeface="Gill Sans Light"/>
                <a:sym typeface="Gill Sans Light"/>
              </a:defRPr>
            </a:pPr>
            <a:r>
              <a:t>In the following verses (6-11), Paul elaborates on the "</a:t>
            </a:r>
            <a:r>
              <a:rPr b="1">
                <a:latin typeface="Gill Sans"/>
                <a:ea typeface="Gill Sans"/>
                <a:cs typeface="Gill Sans"/>
                <a:sym typeface="Gill Sans"/>
              </a:rPr>
              <a:t>mind of Christ</a:t>
            </a:r>
            <a:r>
              <a:t>" (or the attitude of Christ), which He exhibited in BOTH His condescension &amp; humiliation. — i.e., </a:t>
            </a:r>
            <a:r>
              <a:rPr b="1">
                <a:latin typeface="Gill Sans"/>
                <a:ea typeface="Gill Sans"/>
                <a:cs typeface="Gill Sans"/>
                <a:sym typeface="Gill Sans"/>
              </a:rPr>
              <a:t>selfless humility</a:t>
            </a:r>
            <a:r>
              <a:t>!</a:t>
            </a:r>
          </a:p>
        </p:txBody>
      </p:sp>
      <p:sp>
        <p:nvSpPr>
          <p:cNvPr id="252" name="Philippians 2:5 (NKJV)…"/>
          <p:cNvSpPr txBox="1"/>
          <p:nvPr/>
        </p:nvSpPr>
        <p:spPr>
          <a:xfrm>
            <a:off x="484324" y="5894895"/>
            <a:ext cx="6476879" cy="30988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2:5 (NKJV)</a:t>
            </a:r>
          </a:p>
          <a:p>
            <a:pPr defTabSz="457200">
              <a:defRPr sz="4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5</a:t>
            </a:r>
            <a:r>
              <a:t> Let this mind be in you which was also in Christ Jesus,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1">
                                            <p:bg/>
                                          </p:spTgt>
                                        </p:tgtEl>
                                        <p:attrNameLst>
                                          <p:attrName>style.visibility</p:attrName>
                                        </p:attrNameLst>
                                      </p:cBhvr>
                                      <p:to>
                                        <p:strVal val="visible"/>
                                      </p:to>
                                    </p:set>
                                    <p:animEffect filter="fade" transition="in">
                                      <p:cBhvr>
                                        <p:cTn id="7" dur="1500"/>
                                        <p:tgtEl>
                                          <p:spTgt spid="251">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51">
                                            <p:txEl>
                                              <p:pRg st="0" end="0"/>
                                            </p:txEl>
                                          </p:spTgt>
                                        </p:tgtEl>
                                        <p:attrNameLst>
                                          <p:attrName>style.visibility</p:attrName>
                                        </p:attrNameLst>
                                      </p:cBhvr>
                                      <p:to>
                                        <p:strVal val="visible"/>
                                      </p:to>
                                    </p:set>
                                    <p:animEffect filter="fade" transition="in">
                                      <p:cBhvr>
                                        <p:cTn id="10" dur="1500"/>
                                        <p:tgtEl>
                                          <p:spTgt spid="25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51">
                                            <p:txEl>
                                              <p:pRg st="1" end="1"/>
                                            </p:txEl>
                                          </p:spTgt>
                                        </p:tgtEl>
                                        <p:attrNameLst>
                                          <p:attrName>style.visibility</p:attrName>
                                        </p:attrNameLst>
                                      </p:cBhvr>
                                      <p:to>
                                        <p:strVal val="visible"/>
                                      </p:to>
                                    </p:set>
                                    <p:animEffect filter="fade" transition="in">
                                      <p:cBhvr>
                                        <p:cTn id="15" dur="1500"/>
                                        <p:tgtEl>
                                          <p:spTgt spid="25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1"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Rectangle"/>
          <p:cNvSpPr/>
          <p:nvPr/>
        </p:nvSpPr>
        <p:spPr>
          <a:xfrm>
            <a:off x="119094" y="1955195"/>
            <a:ext cx="4972425" cy="6813549"/>
          </a:xfrm>
          <a:prstGeom prst="rect">
            <a:avLst/>
          </a:prstGeom>
          <a:solidFill>
            <a:srgbClr val="FFFFFF"/>
          </a:solidFill>
          <a:ln w="12700">
            <a:miter lim="400000"/>
          </a:ln>
          <a:effectLst>
            <a:outerShdw sx="100000" sy="100000" kx="0" ky="0" algn="b" rotWithShape="0" blurRad="152400" dist="130917" dir="5400000">
              <a:srgbClr val="000000">
                <a:alpha val="81255"/>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255" name="Rectangle"/>
          <p:cNvSpPr/>
          <p:nvPr/>
        </p:nvSpPr>
        <p:spPr>
          <a:xfrm>
            <a:off x="7624369" y="2555828"/>
            <a:ext cx="5248603" cy="7092579"/>
          </a:xfrm>
          <a:prstGeom prst="rect">
            <a:avLst/>
          </a:prstGeom>
          <a:solidFill>
            <a:srgbClr val="FFFFFF"/>
          </a:solidFill>
          <a:ln w="12700">
            <a:miter lim="400000"/>
          </a:ln>
          <a:effectLst>
            <a:outerShdw sx="100000" sy="100000" kx="0" ky="0" algn="b" rotWithShape="0" blurRad="241300" dist="98825" dir="5400000">
              <a:srgbClr val="000000">
                <a:alpha val="97931"/>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256" name="“The Humbled &amp; Exalted Christ”"/>
          <p:cNvSpPr txBox="1"/>
          <p:nvPr/>
        </p:nvSpPr>
        <p:spPr>
          <a:xfrm>
            <a:off x="2185389" y="162829"/>
            <a:ext cx="863402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solidFill>
                  <a:srgbClr val="5F8C94"/>
                </a:solidFill>
                <a:latin typeface="Gill Sans Light"/>
                <a:ea typeface="Gill Sans Light"/>
                <a:cs typeface="Gill Sans Light"/>
                <a:sym typeface="Gill Sans Light"/>
              </a:defRPr>
            </a:lvl1pPr>
          </a:lstStyle>
          <a:p>
            <a:pPr>
              <a:defRPr>
                <a:effectLst/>
              </a:defRPr>
            </a:pPr>
            <a:r>
              <a:t>“The Humbled &amp; Exalted Christ” </a:t>
            </a:r>
          </a:p>
        </p:txBody>
      </p:sp>
      <p:sp>
        <p:nvSpPr>
          <p:cNvPr id="257" name="Our Example: The Mind of “CHRIST”"/>
          <p:cNvSpPr txBox="1"/>
          <p:nvPr/>
        </p:nvSpPr>
        <p:spPr>
          <a:xfrm>
            <a:off x="427913" y="1103790"/>
            <a:ext cx="12148974" cy="967719"/>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58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pPr>
            <a:r>
              <a:rPr sz="3700"/>
              <a:t>Our Example: </a:t>
            </a:r>
            <a:r>
              <a:t>The Mind of “</a:t>
            </a:r>
            <a:r>
              <a:rPr b="1">
                <a:latin typeface="Gill Sans"/>
                <a:ea typeface="Gill Sans"/>
                <a:cs typeface="Gill Sans"/>
                <a:sym typeface="Gill Sans"/>
              </a:rPr>
              <a:t>CHRIST</a:t>
            </a:r>
            <a:r>
              <a:t>”</a:t>
            </a:r>
          </a:p>
        </p:txBody>
      </p:sp>
      <p:sp>
        <p:nvSpPr>
          <p:cNvPr id="258" name="Philippians 2:2–4 (NKJV)…"/>
          <p:cNvSpPr txBox="1"/>
          <p:nvPr/>
        </p:nvSpPr>
        <p:spPr>
          <a:xfrm>
            <a:off x="208908" y="2174269"/>
            <a:ext cx="4621647" cy="637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200">
                <a:solidFill>
                  <a:srgbClr val="000000"/>
                </a:solidFill>
                <a:effectLst/>
                <a:latin typeface="Helvetica"/>
                <a:ea typeface="Helvetica"/>
                <a:cs typeface="Helvetica"/>
                <a:sym typeface="Helvetica"/>
              </a:defRPr>
            </a:pPr>
            <a:r>
              <a:t>Philippians 2:2–4 (NKJV)</a:t>
            </a:r>
          </a:p>
          <a:p>
            <a:pPr defTabSz="457200">
              <a:defRPr sz="3200">
                <a:solidFill>
                  <a:srgbClr val="000000"/>
                </a:solidFill>
                <a:effectLst/>
                <a:latin typeface="Hoefler Text"/>
                <a:ea typeface="Hoefler Text"/>
                <a:cs typeface="Hoefler Text"/>
                <a:sym typeface="Hoefler Text"/>
              </a:defRPr>
            </a:pPr>
            <a:r>
              <a:rPr baseline="31999"/>
              <a:t>2</a:t>
            </a:r>
            <a:r>
              <a:t> … being like-minded, having the same love, </a:t>
            </a:r>
            <a:r>
              <a:rPr i="1"/>
              <a:t>being</a:t>
            </a:r>
            <a:r>
              <a:t> of one accord, of one mind. </a:t>
            </a:r>
            <a:r>
              <a:rPr baseline="31999"/>
              <a:t>3</a:t>
            </a:r>
            <a:r>
              <a:t> </a:t>
            </a:r>
            <a:r>
              <a:rPr i="1"/>
              <a:t>Let</a:t>
            </a:r>
            <a:r>
              <a:t> nothing </a:t>
            </a:r>
            <a:r>
              <a:rPr i="1"/>
              <a:t>be done</a:t>
            </a:r>
            <a:r>
              <a:t> through selfish ambition or conceit, but in lowliness of mind let each esteem others better than himself. </a:t>
            </a:r>
            <a:r>
              <a:rPr baseline="31999"/>
              <a:t>4</a:t>
            </a:r>
            <a:r>
              <a:t> Let each of you look out not only for his own interests, but also for the interests of others.</a:t>
            </a:r>
          </a:p>
        </p:txBody>
      </p:sp>
      <p:sp>
        <p:nvSpPr>
          <p:cNvPr id="259" name="Philippians 2:6–8 (NKJV)…"/>
          <p:cNvSpPr txBox="1"/>
          <p:nvPr/>
        </p:nvSpPr>
        <p:spPr>
          <a:xfrm>
            <a:off x="7969688" y="2732038"/>
            <a:ext cx="4755926" cy="685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200">
                <a:solidFill>
                  <a:srgbClr val="000000"/>
                </a:solidFill>
                <a:effectLst/>
                <a:latin typeface="Helvetica"/>
                <a:ea typeface="Helvetica"/>
                <a:cs typeface="Helvetica"/>
                <a:sym typeface="Helvetica"/>
              </a:defRPr>
            </a:pPr>
            <a:r>
              <a:t>Philippians 2:6–8 (NKJV)</a:t>
            </a:r>
          </a:p>
          <a:p>
            <a:pPr defTabSz="457200">
              <a:defRPr sz="3200">
                <a:solidFill>
                  <a:srgbClr val="000000"/>
                </a:solidFill>
                <a:effectLst/>
                <a:latin typeface="Hoefler Text"/>
                <a:ea typeface="Hoefler Text"/>
                <a:cs typeface="Hoefler Text"/>
                <a:sym typeface="Hoefler Text"/>
              </a:defRPr>
            </a:pPr>
            <a:r>
              <a:rPr baseline="31999"/>
              <a:t>6</a:t>
            </a:r>
            <a:r>
              <a:t> who, being in the form of God, did not consider it robbery to be equal with God, </a:t>
            </a:r>
            <a:r>
              <a:rPr baseline="31999"/>
              <a:t>7</a:t>
            </a:r>
            <a:r>
              <a:t> but made Himself of no reputation, taking the form of a bondservant, </a:t>
            </a:r>
            <a:r>
              <a:rPr i="1"/>
              <a:t>and</a:t>
            </a:r>
            <a:r>
              <a:t> coming in the likeness of men. </a:t>
            </a:r>
            <a:r>
              <a:rPr baseline="31999"/>
              <a:t>8</a:t>
            </a:r>
            <a:r>
              <a:t> And being found in appearance as a man, He humbled Himself and became obedient to </a:t>
            </a:r>
            <a:r>
              <a:rPr i="1"/>
              <a:t>the point of</a:t>
            </a:r>
            <a:r>
              <a:t> death, even the death of the cross.</a:t>
            </a:r>
          </a:p>
        </p:txBody>
      </p:sp>
      <p:pic>
        <p:nvPicPr>
          <p:cNvPr id="260" name="Image" descr="Image"/>
          <p:cNvPicPr>
            <a:picLocks noChangeAspect="1"/>
          </p:cNvPicPr>
          <p:nvPr/>
        </p:nvPicPr>
        <p:blipFill>
          <a:blip r:embed="rId2">
            <a:extLst/>
          </a:blip>
          <a:stretch>
            <a:fillRect/>
          </a:stretch>
        </p:blipFill>
        <p:spPr>
          <a:xfrm rot="21060000">
            <a:off x="6136001" y="1729014"/>
            <a:ext cx="4564158" cy="1482088"/>
          </a:xfrm>
          <a:prstGeom prst="rect">
            <a:avLst/>
          </a:prstGeom>
          <a:ln w="12700">
            <a:miter lim="400000"/>
          </a:ln>
          <a:effectLst>
            <a:outerShdw sx="100000" sy="100000" kx="0" ky="0" algn="b" rotWithShape="0" blurRad="177800" dist="98979" dir="3085310">
              <a:srgbClr val="000000">
                <a:alpha val="99563"/>
              </a:srgbClr>
            </a:outerShdw>
          </a:effectLst>
        </p:spPr>
      </p:pic>
      <p:pic>
        <p:nvPicPr>
          <p:cNvPr id="261" name="Image" descr="Image"/>
          <p:cNvPicPr>
            <a:picLocks noChangeAspect="1"/>
          </p:cNvPicPr>
          <p:nvPr/>
        </p:nvPicPr>
        <p:blipFill>
          <a:blip r:embed="rId2">
            <a:extLst/>
          </a:blip>
          <a:stretch>
            <a:fillRect/>
          </a:stretch>
        </p:blipFill>
        <p:spPr>
          <a:xfrm rot="10200000">
            <a:off x="2017284" y="8084058"/>
            <a:ext cx="4553661" cy="1478680"/>
          </a:xfrm>
          <a:prstGeom prst="rect">
            <a:avLst/>
          </a:prstGeom>
          <a:ln w="12700">
            <a:miter lim="400000"/>
          </a:ln>
          <a:effectLst>
            <a:outerShdw sx="100000" sy="100000" kx="0" ky="0" algn="b" rotWithShape="0" blurRad="177800" dist="98979" dir="3085310">
              <a:srgbClr val="000000">
                <a:alpha val="99563"/>
              </a:srgbClr>
            </a:outerShdw>
          </a:effectLst>
        </p:spPr>
      </p:pic>
      <p:sp>
        <p:nvSpPr>
          <p:cNvPr id="262" name="Philippians 2:5 (NKJV)…"/>
          <p:cNvSpPr/>
          <p:nvPr/>
        </p:nvSpPr>
        <p:spPr>
          <a:xfrm>
            <a:off x="4863015" y="3129065"/>
            <a:ext cx="2937860" cy="5119851"/>
          </a:xfrm>
          <a:prstGeom prst="roundRect">
            <a:avLst>
              <a:gd name="adj" fmla="val 6500"/>
            </a:avLst>
          </a:prstGeom>
          <a:blipFill>
            <a:blip r:embed="rId3"/>
          </a:blipFill>
          <a:ln w="12700">
            <a:miter lim="400000"/>
          </a:ln>
          <a:effectLst>
            <a:outerShdw sx="100000" sy="100000" kx="0" ky="0" algn="b" rotWithShape="0" blurRad="152400" dist="126760" dir="1254648">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defTabSz="457200">
              <a:defRPr sz="35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2:5 (NKJV)</a:t>
            </a:r>
          </a:p>
          <a:p>
            <a:pPr defTabSz="457200">
              <a:defRPr sz="42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5</a:t>
            </a:r>
            <a:r>
              <a:t> Let this mind be in you which was also in Christ Jesus,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The Humbled &amp; Exalted Christ”"/>
          <p:cNvSpPr txBox="1"/>
          <p:nvPr/>
        </p:nvSpPr>
        <p:spPr>
          <a:xfrm>
            <a:off x="2185389" y="162829"/>
            <a:ext cx="863402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solidFill>
                  <a:srgbClr val="5F8C94"/>
                </a:solidFill>
                <a:latin typeface="Gill Sans Light"/>
                <a:ea typeface="Gill Sans Light"/>
                <a:cs typeface="Gill Sans Light"/>
                <a:sym typeface="Gill Sans Light"/>
              </a:defRPr>
            </a:lvl1pPr>
          </a:lstStyle>
          <a:p>
            <a:pPr>
              <a:defRPr>
                <a:effectLst/>
              </a:defRPr>
            </a:pPr>
            <a:r>
              <a:t>“The Humbled &amp; Exalted Christ” </a:t>
            </a:r>
          </a:p>
        </p:txBody>
      </p:sp>
      <p:sp>
        <p:nvSpPr>
          <p:cNvPr id="265" name="Being In The Form of GOD"/>
          <p:cNvSpPr txBox="1"/>
          <p:nvPr/>
        </p:nvSpPr>
        <p:spPr>
          <a:xfrm>
            <a:off x="427913" y="1071932"/>
            <a:ext cx="12148974" cy="1031435"/>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84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pPr>
            <a:r>
              <a:rPr sz="6300" u="sng"/>
              <a:t>Being</a:t>
            </a:r>
            <a:r>
              <a:rPr sz="6300"/>
              <a:t> In The Form of </a:t>
            </a:r>
            <a:r>
              <a:rPr b="1" sz="6300">
                <a:latin typeface="Gill Sans"/>
                <a:ea typeface="Gill Sans"/>
                <a:cs typeface="Gill Sans"/>
                <a:sym typeface="Gill Sans"/>
              </a:rPr>
              <a:t>GOD</a:t>
            </a:r>
          </a:p>
        </p:txBody>
      </p:sp>
      <p:pic>
        <p:nvPicPr>
          <p:cNvPr id="266"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67" name="BEING -"/>
          <p:cNvSpPr txBox="1"/>
          <p:nvPr/>
        </p:nvSpPr>
        <p:spPr>
          <a:xfrm>
            <a:off x="7260288" y="2471925"/>
            <a:ext cx="5586342"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64102" indent="-464102" algn="l">
              <a:spcBef>
                <a:spcPts val="1400"/>
              </a:spcBef>
              <a:buSzPct val="52999"/>
              <a:buBlip>
                <a:blip r:embed="rId3"/>
              </a:buBlip>
              <a:defRPr b="1">
                <a:solidFill>
                  <a:srgbClr val="535353"/>
                </a:solidFill>
                <a:latin typeface="Gill Sans"/>
                <a:ea typeface="Gill Sans"/>
                <a:cs typeface="Gill Sans"/>
                <a:sym typeface="Gill Sans"/>
              </a:defRPr>
            </a:lvl1pPr>
          </a:lstStyle>
          <a:p>
            <a:pPr>
              <a:defRPr>
                <a:effectLst/>
              </a:defRPr>
            </a:pPr>
            <a:r>
              <a:t>BEING - </a:t>
            </a:r>
          </a:p>
        </p:txBody>
      </p:sp>
      <p:sp>
        <p:nvSpPr>
          <p:cNvPr id="268" name="Philippians 2:6 (NKJV)…"/>
          <p:cNvSpPr txBox="1"/>
          <p:nvPr/>
        </p:nvSpPr>
        <p:spPr>
          <a:xfrm>
            <a:off x="484324" y="5410316"/>
            <a:ext cx="6476879" cy="38481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2:6 (NKJV)</a:t>
            </a:r>
          </a:p>
          <a:p>
            <a:pPr defTabSz="457200">
              <a:defRPr sz="4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6</a:t>
            </a:r>
            <a:r>
              <a:t> who, being in the form of God, did not consider it robbery to be equal with God,</a:t>
            </a:r>
          </a:p>
        </p:txBody>
      </p:sp>
      <p:sp>
        <p:nvSpPr>
          <p:cNvPr id="269" name="ὑπάρχωa: to be in a state, normally with the implication of a particular set of circumstances —    ‘to be.’…"/>
          <p:cNvSpPr txBox="1"/>
          <p:nvPr/>
        </p:nvSpPr>
        <p:spPr>
          <a:xfrm>
            <a:off x="7260288" y="3344108"/>
            <a:ext cx="5586343" cy="604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1000"/>
              </a:spcBef>
              <a:defRPr sz="4400">
                <a:solidFill>
                  <a:srgbClr val="000000"/>
                </a:solidFill>
                <a:effectLst/>
                <a:latin typeface="Helvetica"/>
                <a:ea typeface="Helvetica"/>
                <a:cs typeface="Helvetica"/>
                <a:sym typeface="Helvetica"/>
              </a:defRPr>
            </a:pPr>
            <a:r>
              <a:rPr b="1"/>
              <a:t>ὑπάρχω</a:t>
            </a:r>
            <a:r>
              <a:rPr baseline="31999"/>
              <a:t>a</a:t>
            </a:r>
            <a:r>
              <a:t>: to be in a state, normally with the implication of a particular set of circumstances —    ‘</a:t>
            </a:r>
            <a:r>
              <a:rPr b="1"/>
              <a:t>to be</a:t>
            </a:r>
            <a:r>
              <a:t>.’</a:t>
            </a:r>
          </a:p>
          <a:p>
            <a:pPr defTabSz="457200">
              <a:spcBef>
                <a:spcPts val="1000"/>
              </a:spcBef>
              <a:defRPr sz="2300">
                <a:solidFill>
                  <a:srgbClr val="000000"/>
                </a:solidFill>
                <a:effectLst/>
                <a:latin typeface="Helvetica"/>
                <a:ea typeface="Helvetica"/>
                <a:cs typeface="Helvetica"/>
                <a:sym typeface="Helvetica"/>
              </a:defRPr>
            </a:pPr>
            <a:r>
              <a:t>Louw, J. P., &amp; Nida, E. A. (1996). </a:t>
            </a:r>
            <a:r>
              <a:rPr i="1"/>
              <a:t>Greek-English lexicon of the New Testament: based on semantic domains</a:t>
            </a:r>
            <a:r>
              <a:t> (electronic ed. of the 2nd edition.). New York: United Bible Societies.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The Humbled &amp; Exalted Christ”"/>
          <p:cNvSpPr txBox="1"/>
          <p:nvPr/>
        </p:nvSpPr>
        <p:spPr>
          <a:xfrm>
            <a:off x="2185389" y="162829"/>
            <a:ext cx="863402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solidFill>
                  <a:srgbClr val="5F8C94"/>
                </a:solidFill>
                <a:latin typeface="Gill Sans Light"/>
                <a:ea typeface="Gill Sans Light"/>
                <a:cs typeface="Gill Sans Light"/>
                <a:sym typeface="Gill Sans Light"/>
              </a:defRPr>
            </a:lvl1pPr>
          </a:lstStyle>
          <a:p>
            <a:pPr>
              <a:defRPr>
                <a:effectLst/>
              </a:defRPr>
            </a:pPr>
            <a:r>
              <a:t>“The Humbled &amp; Exalted Christ” </a:t>
            </a:r>
          </a:p>
        </p:txBody>
      </p:sp>
      <p:sp>
        <p:nvSpPr>
          <p:cNvPr id="272" name="Being In The Form of GOD"/>
          <p:cNvSpPr txBox="1"/>
          <p:nvPr/>
        </p:nvSpPr>
        <p:spPr>
          <a:xfrm>
            <a:off x="427913" y="1071932"/>
            <a:ext cx="12148974" cy="1031435"/>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84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pPr>
            <a:r>
              <a:rPr sz="6300" u="sng"/>
              <a:t>Being</a:t>
            </a:r>
            <a:r>
              <a:rPr sz="6300"/>
              <a:t> In The Form of </a:t>
            </a:r>
            <a:r>
              <a:rPr b="1" sz="6300">
                <a:latin typeface="Gill Sans"/>
                <a:ea typeface="Gill Sans"/>
                <a:cs typeface="Gill Sans"/>
                <a:sym typeface="Gill Sans"/>
              </a:rPr>
              <a:t>GOD</a:t>
            </a:r>
          </a:p>
        </p:txBody>
      </p:sp>
      <p:pic>
        <p:nvPicPr>
          <p:cNvPr id="273"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74" name="BEING -"/>
          <p:cNvSpPr txBox="1"/>
          <p:nvPr/>
        </p:nvSpPr>
        <p:spPr>
          <a:xfrm>
            <a:off x="7260288" y="2471925"/>
            <a:ext cx="5586342"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64102" indent="-464102" algn="l">
              <a:spcBef>
                <a:spcPts val="1400"/>
              </a:spcBef>
              <a:buSzPct val="52999"/>
              <a:buBlip>
                <a:blip r:embed="rId3"/>
              </a:buBlip>
              <a:defRPr b="1">
                <a:solidFill>
                  <a:srgbClr val="535353"/>
                </a:solidFill>
                <a:latin typeface="Gill Sans"/>
                <a:ea typeface="Gill Sans"/>
                <a:cs typeface="Gill Sans"/>
                <a:sym typeface="Gill Sans"/>
              </a:defRPr>
            </a:lvl1pPr>
          </a:lstStyle>
          <a:p>
            <a:pPr>
              <a:defRPr>
                <a:effectLst/>
              </a:defRPr>
            </a:pPr>
            <a:r>
              <a:t>BEING - </a:t>
            </a:r>
          </a:p>
        </p:txBody>
      </p:sp>
      <p:sp>
        <p:nvSpPr>
          <p:cNvPr id="275" name="Philippians 2:6 (NKJV)…"/>
          <p:cNvSpPr txBox="1"/>
          <p:nvPr/>
        </p:nvSpPr>
        <p:spPr>
          <a:xfrm>
            <a:off x="484324" y="5410316"/>
            <a:ext cx="6476879" cy="38481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2:6 (NKJV)</a:t>
            </a:r>
          </a:p>
          <a:p>
            <a:pPr defTabSz="457200">
              <a:defRPr sz="4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6</a:t>
            </a:r>
            <a:r>
              <a:t> who, being in the form of God, did not consider it robbery to be equal with God,</a:t>
            </a:r>
          </a:p>
        </p:txBody>
      </p:sp>
      <p:sp>
        <p:nvSpPr>
          <p:cNvPr id="276" name="huparcho (ὑπάρχω, 5225), …  denotes “to be, to be in existence,” involving an “existence” or condition both previous to the circumstances mentioned and continuing after it."/>
          <p:cNvSpPr txBox="1"/>
          <p:nvPr/>
        </p:nvSpPr>
        <p:spPr>
          <a:xfrm>
            <a:off x="7321723" y="3329782"/>
            <a:ext cx="5463472" cy="457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sz="3700">
                <a:solidFill>
                  <a:srgbClr val="000000"/>
                </a:solidFill>
                <a:effectLst/>
                <a:latin typeface="Helvetica"/>
                <a:ea typeface="Helvetica"/>
                <a:cs typeface="Helvetica"/>
                <a:sym typeface="Helvetica"/>
              </a:defRPr>
            </a:pPr>
            <a:r>
              <a:rPr i="1"/>
              <a:t>huparcho</a:t>
            </a:r>
            <a:r>
              <a:t> (ὑπάρχω,</a:t>
            </a:r>
            <a:r>
              <a:rPr b="1"/>
              <a:t> </a:t>
            </a:r>
            <a:r>
              <a:t>5225), …  denotes “</a:t>
            </a:r>
            <a:r>
              <a:rPr b="1"/>
              <a:t>to be, to be in existence</a:t>
            </a:r>
            <a:r>
              <a:t>,” involving an “existence” or condition both previous to the circumstances mentioned and continuing after it.</a:t>
            </a:r>
          </a:p>
        </p:txBody>
      </p:sp>
      <p:sp>
        <p:nvSpPr>
          <p:cNvPr id="277" name="Vine, W. E., Unger, M. F., &amp; White, W., Jr. (1996). Vine’s Complete Expository Dictionary of Old and New Testament Words. Nashville, TN: T. Nelson."/>
          <p:cNvSpPr txBox="1"/>
          <p:nvPr/>
        </p:nvSpPr>
        <p:spPr>
          <a:xfrm>
            <a:off x="7460129" y="8099239"/>
            <a:ext cx="5186661" cy="142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200">
                <a:solidFill>
                  <a:srgbClr val="000000"/>
                </a:solidFill>
                <a:latin typeface="Helvetica"/>
                <a:ea typeface="Helvetica"/>
                <a:cs typeface="Helvetica"/>
                <a:sym typeface="Helvetica"/>
              </a:defRPr>
            </a:lvl1pPr>
          </a:lstStyle>
          <a:p>
            <a:pPr>
              <a:defRPr>
                <a:effectLst/>
              </a:defRPr>
            </a:pPr>
            <a:r>
              <a:t>Vine, W. E., Unger, M. F., &amp; White, W., Jr. (1996). Vine’s Complete Expository Dictionary of Old and New Testament Words. Nashville, TN: T. Nelson.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