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39" name="Shape 239"/>
          <p:cNvSpPr/>
          <p:nvPr>
            <p:ph type="sldImg"/>
          </p:nvPr>
        </p:nvSpPr>
        <p:spPr>
          <a:xfrm>
            <a:off x="1143000" y="685800"/>
            <a:ext cx="4572000" cy="3429000"/>
          </a:xfrm>
          <a:prstGeom prst="rect">
            <a:avLst/>
          </a:prstGeom>
        </p:spPr>
        <p:txBody>
          <a:bodyPr/>
          <a:lstStyle/>
          <a:p>
            <a:pPr/>
          </a:p>
        </p:txBody>
      </p:sp>
      <p:sp>
        <p:nvSpPr>
          <p:cNvPr id="240" name="Shape 24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2.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3.tif"/></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tif"/><Relationship Id="rId4" Type="http://schemas.openxmlformats.org/officeDocument/2006/relationships/image" Target="../media/image4.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5.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157638500_2257x3000.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8"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5" name="GOLD_Snow_Leopard_Wallpaper_by_RiCk_C.tiff" descr="GOLD_Snow_Leopard_Wallpaper_by_RiCk_C.tiff"/>
          <p:cNvPicPr>
            <a:picLocks noChangeAspect="0"/>
          </p:cNvPicPr>
          <p:nvPr/>
        </p:nvPicPr>
        <p:blipFill>
          <a:blip r:embed="rId3">
            <a:extLst/>
          </a:blip>
          <a:stretch>
            <a:fillRect/>
          </a:stretch>
        </p:blipFill>
        <p:spPr>
          <a:xfrm>
            <a:off x="2116" y="-12700"/>
            <a:ext cx="13042901" cy="9766300"/>
          </a:xfrm>
          <a:prstGeom prst="rect">
            <a:avLst/>
          </a:prstGeom>
          <a:ln w="12700">
            <a:miter lim="400000"/>
          </a:ln>
        </p:spPr>
      </p:pic>
      <p:sp>
        <p:nvSpPr>
          <p:cNvPr id="126" name="Slide Number"/>
          <p:cNvSpPr txBox="1"/>
          <p:nvPr>
            <p:ph type="sldNum" sz="quarter" idx="2"/>
          </p:nvPr>
        </p:nvSpPr>
        <p:spPr>
          <a:xfrm>
            <a:off x="12753565" y="255693"/>
            <a:ext cx="251235" cy="266701"/>
          </a:xfrm>
          <a:prstGeom prst="rect">
            <a:avLst/>
          </a:prstGeom>
          <a:ln>
            <a:round/>
          </a:ln>
        </p:spPr>
        <p:txBody>
          <a:bodyPr lIns="0" tIns="0" rIns="0" bIns="0" anchor="b"/>
          <a:lstStyle>
            <a:lvl1pPr algn="r" defTabSz="1295400">
              <a:defRPr>
                <a:solidFill>
                  <a:srgbClr val="E7DBB0"/>
                </a:solidFill>
                <a:effectLst>
                  <a:outerShdw sx="100000" sy="100000" kx="0" ky="0" algn="b" rotWithShape="0" blurRad="63500" dist="0" dir="3600000">
                    <a:srgbClr val="000000">
                      <a:alpha val="70000"/>
                    </a:srgbClr>
                  </a:outerShdw>
                </a:effectLst>
                <a:uFill>
                  <a:solidFill>
                    <a:srgbClr val="E7DBB0"/>
                  </a:solidFill>
                </a:u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40" name="Body Level One…"/>
          <p:cNvSpPr txBox="1"/>
          <p:nvPr>
            <p:ph type="body" idx="1"/>
          </p:nvPr>
        </p:nvSpPr>
        <p:spPr>
          <a:xfrm>
            <a:off x="1270000" y="1270000"/>
            <a:ext cx="10464800" cy="7213600"/>
          </a:xfrm>
          <a:prstGeom prst="rect">
            <a:avLst/>
          </a:prstGeom>
        </p:spPr>
        <p:txBody>
          <a:bodyPr>
            <a:noAutofit/>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1" name="Slide Number"/>
          <p:cNvSpPr txBox="1"/>
          <p:nvPr>
            <p:ph type="sldNum" sz="quarter" idx="2"/>
          </p:nvPr>
        </p:nvSpPr>
        <p:spPr>
          <a:xfrm>
            <a:off x="6324600" y="9258300"/>
            <a:ext cx="342900" cy="368300"/>
          </a:xfrm>
          <a:prstGeom prst="rect">
            <a:avLst/>
          </a:prstGeom>
        </p:spPr>
        <p:txBody>
          <a:bodyPr anchor="b"/>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8"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5" name="Title Text"/>
          <p:cNvSpPr txBox="1"/>
          <p:nvPr>
            <p:ph type="title"/>
          </p:nvPr>
        </p:nvSpPr>
        <p:spPr>
          <a:xfrm>
            <a:off x="975359" y="3029937"/>
            <a:ext cx="11054082" cy="2090703"/>
          </a:xfrm>
          <a:prstGeom prst="rect">
            <a:avLst/>
          </a:prstGeom>
        </p:spPr>
        <p:txBody>
          <a:bodyPr lIns="65023" tIns="65023" rIns="65023" bIns="65023"/>
          <a:lstStyle>
            <a:lvl1pPr defTabSz="1300480">
              <a:defRPr b="0" sz="6200">
                <a:solidFill>
                  <a:srgbClr val="000000"/>
                </a:solidFill>
                <a:latin typeface="Calibri"/>
                <a:ea typeface="Calibri"/>
                <a:cs typeface="Calibri"/>
                <a:sym typeface="Calibri"/>
              </a:defRPr>
            </a:lvl1pPr>
          </a:lstStyle>
          <a:p>
            <a:pPr>
              <a:defRPr>
                <a:effectLst/>
              </a:defRPr>
            </a:pPr>
            <a:r>
              <a:t>Title Text</a:t>
            </a:r>
          </a:p>
        </p:txBody>
      </p:sp>
      <p:sp>
        <p:nvSpPr>
          <p:cNvPr id="156" name="Body Level One…"/>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sz="4400">
                <a:solidFill>
                  <a:srgbClr val="888888"/>
                </a:solidFill>
                <a:latin typeface="Calibri"/>
                <a:ea typeface="Calibri"/>
                <a:cs typeface="Calibri"/>
                <a:sym typeface="Calibri"/>
              </a:defRPr>
            </a:lvl1pPr>
            <a:lvl2pPr marL="0" indent="457200" algn="ctr" defTabSz="1300480">
              <a:spcBef>
                <a:spcPts val="1000"/>
              </a:spcBef>
              <a:buSzTx/>
              <a:buNone/>
              <a:defRPr sz="4400">
                <a:solidFill>
                  <a:srgbClr val="888888"/>
                </a:solidFill>
                <a:latin typeface="Calibri"/>
                <a:ea typeface="Calibri"/>
                <a:cs typeface="Calibri"/>
                <a:sym typeface="Calibri"/>
              </a:defRPr>
            </a:lvl2pPr>
            <a:lvl3pPr marL="0" indent="914400" algn="ctr" defTabSz="1300480">
              <a:spcBef>
                <a:spcPts val="1000"/>
              </a:spcBef>
              <a:buSzTx/>
              <a:buNone/>
              <a:defRPr sz="4400">
                <a:solidFill>
                  <a:srgbClr val="888888"/>
                </a:solidFill>
                <a:latin typeface="Calibri"/>
                <a:ea typeface="Calibri"/>
                <a:cs typeface="Calibri"/>
                <a:sym typeface="Calibri"/>
              </a:defRPr>
            </a:lvl3pPr>
            <a:lvl4pPr marL="0" indent="1371600" algn="ctr" defTabSz="1300480">
              <a:spcBef>
                <a:spcPts val="1000"/>
              </a:spcBef>
              <a:buSzTx/>
              <a:buNone/>
              <a:defRPr sz="4400">
                <a:solidFill>
                  <a:srgbClr val="888888"/>
                </a:solidFill>
                <a:latin typeface="Calibri"/>
                <a:ea typeface="Calibri"/>
                <a:cs typeface="Calibri"/>
                <a:sym typeface="Calibri"/>
              </a:defRPr>
            </a:lvl4pPr>
            <a:lvl5pPr marL="0" indent="1828800" algn="ctr" defTabSz="1300480">
              <a:spcBef>
                <a:spcPts val="1000"/>
              </a:spcBef>
              <a:buSzTx/>
              <a:buNone/>
              <a:defRPr sz="4400">
                <a:solidFill>
                  <a:srgbClr val="888888"/>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7" name="Slide Number"/>
          <p:cNvSpPr txBox="1"/>
          <p:nvPr>
            <p:ph type="sldNum" sz="quarter" idx="2"/>
          </p:nvPr>
        </p:nvSpPr>
        <p:spPr>
          <a:xfrm>
            <a:off x="12005833"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64" name="Rectangle"/>
          <p:cNvSpPr/>
          <p:nvPr/>
        </p:nvSpPr>
        <p:spPr>
          <a:xfrm>
            <a:off x="-1" y="-1"/>
            <a:ext cx="975361" cy="9753601"/>
          </a:xfrm>
          <a:prstGeom prst="rect">
            <a:avLst/>
          </a:prstGeom>
          <a:blipFill>
            <a:blip r:embed="rId2"/>
          </a:blip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65" name="Rectangle"/>
          <p:cNvSpPr/>
          <p:nvPr/>
        </p:nvSpPr>
        <p:spPr>
          <a:xfrm>
            <a:off x="-1" y="216746"/>
            <a:ext cx="13004802" cy="108374"/>
          </a:xfrm>
          <a:prstGeom prst="rect">
            <a:avLst/>
          </a:prstGeom>
          <a:solidFill>
            <a:srgbClr val="FFCC00"/>
          </a:solid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66" name="Rectangle"/>
          <p:cNvSpPr/>
          <p:nvPr/>
        </p:nvSpPr>
        <p:spPr>
          <a:xfrm>
            <a:off x="-1" y="9428480"/>
            <a:ext cx="13004802" cy="108374"/>
          </a:xfrm>
          <a:prstGeom prst="rect">
            <a:avLst/>
          </a:prstGeom>
          <a:solidFill>
            <a:srgbClr val="FFCC00"/>
          </a:solid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67" name="Slide Number"/>
          <p:cNvSpPr txBox="1"/>
          <p:nvPr>
            <p:ph type="sldNum" sz="quarter" idx="2"/>
          </p:nvPr>
        </p:nvSpPr>
        <p:spPr>
          <a:xfrm>
            <a:off x="11672379" y="8669866"/>
            <a:ext cx="357062" cy="396749"/>
          </a:xfrm>
          <a:prstGeom prst="rect">
            <a:avLst/>
          </a:prstGeom>
        </p:spPr>
        <p:txBody>
          <a:bodyPr lIns="65023" tIns="65023" rIns="65023" bIns="65023" anchor="t"/>
          <a:lstStyle>
            <a:lvl1pPr algn="r" defTabSz="1300480">
              <a:defRPr>
                <a:solidFill>
                  <a:srgbClr val="000000"/>
                </a:solidFill>
                <a:latin typeface="Garamond"/>
                <a:ea typeface="Garamond"/>
                <a:cs typeface="Garamond"/>
                <a:sym typeface="Garamond"/>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4" name="Image" descr="Image"/>
          <p:cNvPicPr>
            <a:picLocks noChangeAspect="0"/>
          </p:cNvPicPr>
          <p:nvPr/>
        </p:nvPicPr>
        <p:blipFill>
          <a:blip r:embed="rId3">
            <a:extLst/>
          </a:blip>
          <a:stretch>
            <a:fillRect/>
          </a:stretch>
        </p:blipFill>
        <p:spPr>
          <a:xfrm>
            <a:off x="-1" y="6458"/>
            <a:ext cx="13004801" cy="9753384"/>
          </a:xfrm>
          <a:prstGeom prst="rect">
            <a:avLst/>
          </a:prstGeom>
          <a:ln w="12700">
            <a:miter lim="400000"/>
          </a:ln>
        </p:spPr>
      </p:pic>
      <p:sp>
        <p:nvSpPr>
          <p:cNvPr id="175" name="Slide Number"/>
          <p:cNvSpPr txBox="1"/>
          <p:nvPr>
            <p:ph type="sldNum" sz="quarter" idx="2"/>
          </p:nvPr>
        </p:nvSpPr>
        <p:spPr>
          <a:xfrm>
            <a:off x="6311798" y="9245600"/>
            <a:ext cx="368504" cy="381000"/>
          </a:xfrm>
          <a:prstGeom prst="rect">
            <a:avLst/>
          </a:prstGeom>
        </p:spPr>
        <p:txBody>
          <a:bodyPr anchor="t"/>
          <a:lstStyle>
            <a:lvl1pPr>
              <a:defRPr>
                <a:solidFill>
                  <a:srgbClr val="FFFFFF"/>
                </a:solidFill>
                <a:latin typeface="Helvetica Light"/>
                <a:ea typeface="Helvetica Light"/>
                <a:cs typeface="Helvetica Light"/>
                <a:sym typeface="Helvetica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2"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3"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0"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91"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192"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9"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6"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3"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14"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215"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6"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2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24"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225"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6"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33" name="Slide Number"/>
          <p:cNvSpPr txBox="1"/>
          <p:nvPr>
            <p:ph type="sldNum" sz="quarter" idx="2"/>
          </p:nvPr>
        </p:nvSpPr>
        <p:spPr>
          <a:xfrm>
            <a:off x="12005834"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1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17.png"/><Relationship Id="rId4" Type="http://schemas.openxmlformats.org/officeDocument/2006/relationships/image" Target="../media/image8.png"/><Relationship Id="rId5"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18.png"/><Relationship Id="rId4" Type="http://schemas.openxmlformats.org/officeDocument/2006/relationships/image" Target="../media/image8.png"/><Relationship Id="rId5" Type="http://schemas.openxmlformats.org/officeDocument/2006/relationships/image" Target="../media/image1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1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8.png"/><Relationship Id="rId4" Type="http://schemas.openxmlformats.org/officeDocument/2006/relationships/image" Target="../media/image1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8.png"/><Relationship Id="rId4"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 Id="rId3" Type="http://schemas.openxmlformats.org/officeDocument/2006/relationships/image" Target="../media/image7.png"/><Relationship Id="rId4"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2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2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2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2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 Id="rId3" Type="http://schemas.openxmlformats.org/officeDocument/2006/relationships/hyperlink" Target="http://" TargetMode="External"/><Relationship Id="rId4" Type="http://schemas.openxmlformats.org/officeDocument/2006/relationships/hyperlink" Target="http://w65stchurchofchrist.org/coc/sermons/"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 Id="rId3"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 Id="rId3"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243" name="“Faith To Endure The Fire”"/>
          <p:cNvSpPr txBox="1"/>
          <p:nvPr/>
        </p:nvSpPr>
        <p:spPr>
          <a:xfrm>
            <a:off x="3251776" y="4804723"/>
            <a:ext cx="9904017" cy="141420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
        <p:nvSpPr>
          <p:cNvPr id="244" name="Daniel 3:1-30"/>
          <p:cNvSpPr txBox="1"/>
          <p:nvPr/>
        </p:nvSpPr>
        <p:spPr>
          <a:xfrm>
            <a:off x="6790401" y="6187592"/>
            <a:ext cx="2826767" cy="118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900">
                <a:solidFill>
                  <a:srgbClr val="FFCE57"/>
                </a:solidFill>
                <a:latin typeface="Thames Nude Roman"/>
                <a:ea typeface="Thames Nude Roman"/>
                <a:cs typeface="Thames Nude Roman"/>
                <a:sym typeface="Thames Nude Roman"/>
              </a:defRPr>
            </a:lvl1pPr>
          </a:lstStyle>
          <a:p>
            <a:pPr>
              <a:defRPr>
                <a:effectLst/>
              </a:defRPr>
            </a:pPr>
            <a:r>
              <a:t>6:1-28</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image.png" descr="image.png"/>
          <p:cNvPicPr>
            <a:picLocks noChangeAspect="1"/>
          </p:cNvPicPr>
          <p:nvPr/>
        </p:nvPicPr>
        <p:blipFill>
          <a:blip r:embed="rId2">
            <a:extLst/>
          </a:blip>
          <a:stretch>
            <a:fillRect/>
          </a:stretch>
        </p:blipFill>
        <p:spPr>
          <a:xfrm flipH="1">
            <a:off x="-21918" y="1410137"/>
            <a:ext cx="6113883" cy="8337113"/>
          </a:xfrm>
          <a:prstGeom prst="rect">
            <a:avLst/>
          </a:prstGeom>
          <a:ln w="12700">
            <a:miter lim="400000"/>
          </a:ln>
        </p:spPr>
      </p:pic>
      <p:sp>
        <p:nvSpPr>
          <p:cNvPr id="282" name="Demonstrated Faith ...…"/>
          <p:cNvSpPr txBox="1"/>
          <p:nvPr/>
        </p:nvSpPr>
        <p:spPr>
          <a:xfrm>
            <a:off x="5942648" y="3938150"/>
            <a:ext cx="6805074" cy="535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800"/>
              </a:spcBef>
              <a:buSzPct val="80000"/>
              <a:buBlip>
                <a:blip r:embed="rId3"/>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Darius Receives The Kingdom - 5:30-31</a:t>
            </a:r>
          </a:p>
          <a:p>
            <a:pPr marL="525929" indent="-525929" algn="l">
              <a:spcBef>
                <a:spcPts val="1800"/>
              </a:spcBef>
              <a:buSzPct val="80000"/>
              <a:buBlip>
                <a:blip r:embed="rId3"/>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He is appointed one of three governors over the kingdom - Dan 6:1-2</a:t>
            </a:r>
          </a:p>
          <a:p>
            <a:pPr marL="525929" indent="-525929" algn="l">
              <a:spcBef>
                <a:spcPts val="1800"/>
              </a:spcBef>
              <a:buSzPct val="80000"/>
              <a:buBlip>
                <a:blip r:embed="rId3"/>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Daniel "distinguished" himself above the others because of his EXCELLENT spirit  - Dan 6:3</a:t>
            </a:r>
          </a:p>
        </p:txBody>
      </p:sp>
      <p:sp>
        <p:nvSpPr>
          <p:cNvPr id="283" name="The Plot Against Daniel - (5:31-6:9)"/>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Plot Against Daniel - (5:31-6:9)</a:t>
            </a:r>
          </a:p>
        </p:txBody>
      </p:sp>
      <p:sp>
        <p:nvSpPr>
          <p:cNvPr id="284" name="Daniel 6:3 (NKJV)…"/>
          <p:cNvSpPr txBox="1"/>
          <p:nvPr/>
        </p:nvSpPr>
        <p:spPr>
          <a:xfrm>
            <a:off x="129186" y="4932958"/>
            <a:ext cx="5212320" cy="46736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3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6:3 (NKJV)</a:t>
            </a:r>
          </a:p>
          <a:p>
            <a:pPr defTabSz="457200">
              <a:defRPr sz="33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3</a:t>
            </a:r>
            <a:r>
              <a:t> Then this Daniel distinguished himself above the governors and satraps, because an excellent spirit </a:t>
            </a:r>
            <a:r>
              <a:rPr i="1"/>
              <a:t>was</a:t>
            </a:r>
            <a:r>
              <a:t> in him; and the king gave thought to setting him over the whole realm.</a:t>
            </a:r>
          </a:p>
        </p:txBody>
      </p:sp>
      <p:sp>
        <p:nvSpPr>
          <p:cNvPr id="285" name="DANIEL’s RISE — 5:31-6:3"/>
          <p:cNvSpPr/>
          <p:nvPr/>
        </p:nvSpPr>
        <p:spPr>
          <a:xfrm>
            <a:off x="4194258" y="2495784"/>
            <a:ext cx="8417634" cy="1225550"/>
          </a:xfrm>
          <a:prstGeom prst="roundRect">
            <a:avLst>
              <a:gd name="adj" fmla="val 14500"/>
            </a:avLst>
          </a:prstGeom>
          <a:solidFill>
            <a:srgbClr val="949494"/>
          </a:solidFill>
          <a:ln w="12700">
            <a:miter lim="400000"/>
          </a:ln>
          <a:effectLst>
            <a:outerShdw sx="100000" sy="100000" kx="0" ky="0" algn="b" rotWithShape="0" blurRad="50800" dist="25400" dir="5400000">
              <a:srgbClr val="000000">
                <a:alpha val="9835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900">
                <a:solidFill>
                  <a:srgbClr val="FFFFFF"/>
                </a:solidFill>
                <a:effectLst>
                  <a:outerShdw sx="100000" sy="100000" kx="0" ky="0" algn="b" rotWithShape="0" blurRad="38100" dist="12700" dir="5400000">
                    <a:srgbClr val="000000">
                      <a:alpha val="80000"/>
                    </a:srgbClr>
                  </a:outerShdw>
                </a:effectLst>
                <a:latin typeface="Boulder"/>
                <a:ea typeface="Boulder"/>
                <a:cs typeface="Boulder"/>
                <a:sym typeface="Boulder"/>
              </a:defRPr>
            </a:lvl1pPr>
          </a:lstStyle>
          <a:p>
            <a:pPr/>
            <a:r>
              <a:t>DANIEL’s RISE — 5:31-6:3</a:t>
            </a:r>
          </a:p>
        </p:txBody>
      </p:sp>
      <p:sp>
        <p:nvSpPr>
          <p:cNvPr id="286"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2">
                                            <p:txEl>
                                              <p:pRg st="1" end="1"/>
                                            </p:txEl>
                                          </p:spTgt>
                                        </p:tgtEl>
                                        <p:attrNameLst>
                                          <p:attrName>style.visibility</p:attrName>
                                        </p:attrNameLst>
                                      </p:cBhvr>
                                      <p:to>
                                        <p:strVal val="visible"/>
                                      </p:to>
                                    </p:set>
                                    <p:animEffect filter="wipe(left)" transition="in">
                                      <p:cBhvr>
                                        <p:cTn id="7" dur="1500"/>
                                        <p:tgtEl>
                                          <p:spTgt spid="28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2">
                                            <p:txEl>
                                              <p:pRg st="2" end="2"/>
                                            </p:txEl>
                                          </p:spTgt>
                                        </p:tgtEl>
                                        <p:attrNameLst>
                                          <p:attrName>style.visibility</p:attrName>
                                        </p:attrNameLst>
                                      </p:cBhvr>
                                      <p:to>
                                        <p:strVal val="visible"/>
                                      </p:to>
                                    </p:set>
                                    <p:animEffect filter="wipe(left)" transition="in">
                                      <p:cBhvr>
                                        <p:cTn id="12" dur="1500"/>
                                        <p:tgtEl>
                                          <p:spTgt spid="28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2"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image.png" descr="image.png"/>
          <p:cNvPicPr>
            <a:picLocks noChangeAspect="1"/>
          </p:cNvPicPr>
          <p:nvPr/>
        </p:nvPicPr>
        <p:blipFill>
          <a:blip r:embed="rId2">
            <a:extLst/>
          </a:blip>
          <a:stretch>
            <a:fillRect/>
          </a:stretch>
        </p:blipFill>
        <p:spPr>
          <a:xfrm flipH="1">
            <a:off x="-21918" y="1410137"/>
            <a:ext cx="6113883" cy="8337113"/>
          </a:xfrm>
          <a:prstGeom prst="rect">
            <a:avLst/>
          </a:prstGeom>
          <a:ln w="12700">
            <a:miter lim="400000"/>
          </a:ln>
        </p:spPr>
      </p:pic>
      <p:sp>
        <p:nvSpPr>
          <p:cNvPr id="289" name="Demonstrated Faith ...…"/>
          <p:cNvSpPr txBox="1"/>
          <p:nvPr/>
        </p:nvSpPr>
        <p:spPr>
          <a:xfrm>
            <a:off x="5942648" y="4190564"/>
            <a:ext cx="6805074" cy="318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800"/>
              </a:spcBef>
              <a:buSzPct val="80000"/>
              <a:buBlip>
                <a:blip r:embed="rId3"/>
              </a:buBlip>
              <a:defRPr sz="39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His success leads to envy by others - Dan 6:4</a:t>
            </a:r>
          </a:p>
          <a:p>
            <a:pPr marL="525929" indent="-525929" algn="l">
              <a:spcBef>
                <a:spcPts val="1800"/>
              </a:spcBef>
              <a:buSzPct val="80000"/>
              <a:buBlip>
                <a:blip r:embed="rId3"/>
              </a:buBlip>
              <a:defRPr sz="39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His noble character is attested to by his enemies - Dan 6:4</a:t>
            </a:r>
          </a:p>
        </p:txBody>
      </p:sp>
      <p:sp>
        <p:nvSpPr>
          <p:cNvPr id="290" name="The Plot Against Daniel - (5:31-6:9)"/>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Plot Against Daniel - (5:31-6:9)</a:t>
            </a:r>
          </a:p>
        </p:txBody>
      </p:sp>
      <p:sp>
        <p:nvSpPr>
          <p:cNvPr id="291" name="Daniel 6:4–5 (NKJV)…"/>
          <p:cNvSpPr txBox="1"/>
          <p:nvPr/>
        </p:nvSpPr>
        <p:spPr>
          <a:xfrm>
            <a:off x="177000" y="4487521"/>
            <a:ext cx="5097248" cy="50546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6:4–5 (NKJV)</a:t>
            </a:r>
          </a:p>
          <a:p>
            <a:pPr defTabSz="457200">
              <a:defRPr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4</a:t>
            </a:r>
            <a:r>
              <a:t> So the governors and satraps sought to find </a:t>
            </a:r>
            <a:r>
              <a:rPr i="1"/>
              <a:t>some</a:t>
            </a:r>
            <a:r>
              <a:t> charge against Daniel concerning the kingdom; but they could find no charge or fault, because he </a:t>
            </a:r>
            <a:r>
              <a:rPr i="1"/>
              <a:t>was</a:t>
            </a:r>
            <a:r>
              <a:t> faithful; nor was there any error or fault found in him. </a:t>
            </a:r>
          </a:p>
        </p:txBody>
      </p:sp>
      <p:sp>
        <p:nvSpPr>
          <p:cNvPr id="292" name="DANIEL IS ENVIED — 6:4,5"/>
          <p:cNvSpPr/>
          <p:nvPr/>
        </p:nvSpPr>
        <p:spPr>
          <a:xfrm>
            <a:off x="4194258" y="2495784"/>
            <a:ext cx="8417634" cy="1225550"/>
          </a:xfrm>
          <a:prstGeom prst="roundRect">
            <a:avLst>
              <a:gd name="adj" fmla="val 14500"/>
            </a:avLst>
          </a:prstGeom>
          <a:solidFill>
            <a:srgbClr val="949494"/>
          </a:solidFill>
          <a:ln w="12700">
            <a:miter lim="400000"/>
          </a:ln>
          <a:effectLst>
            <a:outerShdw sx="100000" sy="100000" kx="0" ky="0" algn="b" rotWithShape="0" blurRad="50800" dist="25400" dir="5400000">
              <a:srgbClr val="000000">
                <a:alpha val="9835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900">
                <a:solidFill>
                  <a:srgbClr val="FFFFFF"/>
                </a:solidFill>
                <a:effectLst>
                  <a:outerShdw sx="100000" sy="100000" kx="0" ky="0" algn="b" rotWithShape="0" blurRad="38100" dist="12700" dir="5400000">
                    <a:srgbClr val="000000">
                      <a:alpha val="80000"/>
                    </a:srgbClr>
                  </a:outerShdw>
                </a:effectLst>
                <a:latin typeface="Boulder"/>
                <a:ea typeface="Boulder"/>
                <a:cs typeface="Boulder"/>
                <a:sym typeface="Boulder"/>
              </a:defRPr>
            </a:lvl1pPr>
          </a:lstStyle>
          <a:p>
            <a:pPr/>
            <a:r>
              <a:t>DANIEL IS ENVIED — 6:4,5</a:t>
            </a:r>
          </a:p>
        </p:txBody>
      </p:sp>
      <p:sp>
        <p:nvSpPr>
          <p:cNvPr id="293"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89">
                                            <p:bg/>
                                          </p:spTgt>
                                        </p:tgtEl>
                                        <p:attrNameLst>
                                          <p:attrName>style.visibility</p:attrName>
                                        </p:attrNameLst>
                                      </p:cBhvr>
                                      <p:to>
                                        <p:strVal val="visible"/>
                                      </p:to>
                                    </p:set>
                                    <p:animEffect filter="wipe(left)" transition="in">
                                      <p:cBhvr>
                                        <p:cTn id="7" dur="1500"/>
                                        <p:tgtEl>
                                          <p:spTgt spid="28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9">
                                            <p:txEl>
                                              <p:pRg st="0" end="0"/>
                                            </p:txEl>
                                          </p:spTgt>
                                        </p:tgtEl>
                                        <p:attrNameLst>
                                          <p:attrName>style.visibility</p:attrName>
                                        </p:attrNameLst>
                                      </p:cBhvr>
                                      <p:to>
                                        <p:strVal val="visible"/>
                                      </p:to>
                                    </p:set>
                                    <p:animEffect filter="wipe(left)" transition="in">
                                      <p:cBhvr>
                                        <p:cTn id="10" dur="1500"/>
                                        <p:tgtEl>
                                          <p:spTgt spid="289">
                                            <p:txEl>
                                              <p:pRg st="0" end="0"/>
                                            </p:txEl>
                                          </p:spTgt>
                                        </p:tgtEl>
                                      </p:cBhvr>
                                    </p:animEffect>
                                  </p:childTnLst>
                                </p:cTn>
                              </p:par>
                            </p:childTnLst>
                          </p:cTn>
                        </p:par>
                        <p:par>
                          <p:cTn id="11" fill="hold">
                            <p:stCondLst>
                              <p:cond delay="1500"/>
                            </p:stCondLst>
                            <p:childTnLst>
                              <p:par>
                                <p:cTn id="12" presetClass="entr" nodeType="afterEffect" presetSubtype="8" presetID="22" grpId="1" fill="hold">
                                  <p:stCondLst>
                                    <p:cond delay="0"/>
                                  </p:stCondLst>
                                  <p:iterate type="el" backwards="0">
                                    <p:tmAbs val="0"/>
                                  </p:iterate>
                                  <p:childTnLst>
                                    <p:set>
                                      <p:cBhvr>
                                        <p:cTn id="13" fill="hold"/>
                                        <p:tgtEl>
                                          <p:spTgt spid="289">
                                            <p:txEl>
                                              <p:pRg st="1" end="1"/>
                                            </p:txEl>
                                          </p:spTgt>
                                        </p:tgtEl>
                                        <p:attrNameLst>
                                          <p:attrName>style.visibility</p:attrName>
                                        </p:attrNameLst>
                                      </p:cBhvr>
                                      <p:to>
                                        <p:strVal val="visible"/>
                                      </p:to>
                                    </p:set>
                                    <p:animEffect filter="wipe(left)" transition="in">
                                      <p:cBhvr>
                                        <p:cTn id="14" dur="1500"/>
                                        <p:tgtEl>
                                          <p:spTgt spid="28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9"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image.png" descr="image.png"/>
          <p:cNvPicPr>
            <a:picLocks noChangeAspect="1"/>
          </p:cNvPicPr>
          <p:nvPr/>
        </p:nvPicPr>
        <p:blipFill>
          <a:blip r:embed="rId2">
            <a:extLst/>
          </a:blip>
          <a:stretch>
            <a:fillRect/>
          </a:stretch>
        </p:blipFill>
        <p:spPr>
          <a:xfrm flipH="1">
            <a:off x="-21918" y="1410137"/>
            <a:ext cx="6113883" cy="8337113"/>
          </a:xfrm>
          <a:prstGeom prst="rect">
            <a:avLst/>
          </a:prstGeom>
          <a:ln w="12700">
            <a:miter lim="400000"/>
          </a:ln>
        </p:spPr>
      </p:pic>
      <p:sp>
        <p:nvSpPr>
          <p:cNvPr id="296" name="Demonstrated Faith ...…"/>
          <p:cNvSpPr txBox="1"/>
          <p:nvPr/>
        </p:nvSpPr>
        <p:spPr>
          <a:xfrm>
            <a:off x="5942648" y="4190563"/>
            <a:ext cx="6805074" cy="513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800"/>
              </a:spcBef>
              <a:buSzPct val="80000"/>
              <a:buBlip>
                <a:blip r:embed="rId3"/>
              </a:buBlip>
              <a:defRPr sz="39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His success leads to envy by others - Dan 6:4</a:t>
            </a:r>
          </a:p>
          <a:p>
            <a:pPr marL="525929" indent="-525929" algn="l">
              <a:spcBef>
                <a:spcPts val="1800"/>
              </a:spcBef>
              <a:buSzPct val="80000"/>
              <a:buBlip>
                <a:blip r:embed="rId3"/>
              </a:buBlip>
              <a:defRPr sz="39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His noble character is attested to by his enemies - Dan 6:4</a:t>
            </a:r>
          </a:p>
          <a:p>
            <a:pPr marL="525929" indent="-525929" algn="l">
              <a:spcBef>
                <a:spcPts val="1800"/>
              </a:spcBef>
              <a:buSzPct val="80000"/>
              <a:buBlip>
                <a:blip r:embed="rId3"/>
              </a:buBlip>
              <a:defRPr sz="39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His enemies determine there is only one way to defeat him - </a:t>
            </a:r>
            <a:r>
              <a:rPr>
                <a:uFill>
                  <a:solidFill>
                    <a:srgbClr val="0000FF"/>
                  </a:solidFill>
                </a:uFill>
              </a:rPr>
              <a:t>Dan 6:5</a:t>
            </a:r>
          </a:p>
        </p:txBody>
      </p:sp>
      <p:sp>
        <p:nvSpPr>
          <p:cNvPr id="297" name="The Plot Against Daniel - (5:31-6:9)"/>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Plot Against Daniel - (5:31-6:9)</a:t>
            </a:r>
          </a:p>
        </p:txBody>
      </p:sp>
      <p:sp>
        <p:nvSpPr>
          <p:cNvPr id="298" name="Daniel 6:4–5 (NKJV)…"/>
          <p:cNvSpPr txBox="1"/>
          <p:nvPr/>
        </p:nvSpPr>
        <p:spPr>
          <a:xfrm>
            <a:off x="173736" y="4480559"/>
            <a:ext cx="5097248" cy="45085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6:4–5 (NKJV)</a:t>
            </a:r>
          </a:p>
          <a:p>
            <a:pPr defTabSz="457200">
              <a:defRPr sz="36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5</a:t>
            </a:r>
            <a:r>
              <a:t> Then these men said, “We shall not find any charge against this Daniel unless we find </a:t>
            </a:r>
            <a:r>
              <a:rPr i="1"/>
              <a:t>it</a:t>
            </a:r>
            <a:r>
              <a:t> against him concerning the law of his God.”</a:t>
            </a:r>
          </a:p>
        </p:txBody>
      </p:sp>
      <p:sp>
        <p:nvSpPr>
          <p:cNvPr id="299" name="DANIEL IS ENVIED — 6:4,5"/>
          <p:cNvSpPr/>
          <p:nvPr/>
        </p:nvSpPr>
        <p:spPr>
          <a:xfrm>
            <a:off x="4194258" y="2495784"/>
            <a:ext cx="8417634" cy="1225550"/>
          </a:xfrm>
          <a:prstGeom prst="roundRect">
            <a:avLst>
              <a:gd name="adj" fmla="val 14500"/>
            </a:avLst>
          </a:prstGeom>
          <a:solidFill>
            <a:srgbClr val="949494"/>
          </a:solidFill>
          <a:ln w="12700">
            <a:miter lim="400000"/>
          </a:ln>
          <a:effectLst>
            <a:outerShdw sx="100000" sy="100000" kx="0" ky="0" algn="b" rotWithShape="0" blurRad="50800" dist="25400" dir="5400000">
              <a:srgbClr val="000000">
                <a:alpha val="9835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900">
                <a:solidFill>
                  <a:srgbClr val="FFFFFF"/>
                </a:solidFill>
                <a:effectLst>
                  <a:outerShdw sx="100000" sy="100000" kx="0" ky="0" algn="b" rotWithShape="0" blurRad="38100" dist="12700" dir="5400000">
                    <a:srgbClr val="000000">
                      <a:alpha val="80000"/>
                    </a:srgbClr>
                  </a:outerShdw>
                </a:effectLst>
                <a:latin typeface="Boulder"/>
                <a:ea typeface="Boulder"/>
                <a:cs typeface="Boulder"/>
                <a:sym typeface="Boulder"/>
              </a:defRPr>
            </a:lvl1pPr>
          </a:lstStyle>
          <a:p>
            <a:pPr/>
            <a:r>
              <a:t>DANIEL IS ENVIED — 6:4,5</a:t>
            </a:r>
          </a:p>
        </p:txBody>
      </p:sp>
      <p:sp>
        <p:nvSpPr>
          <p:cNvPr id="300"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2" name="image.png" descr="image.png"/>
          <p:cNvPicPr>
            <a:picLocks noChangeAspect="1"/>
          </p:cNvPicPr>
          <p:nvPr/>
        </p:nvPicPr>
        <p:blipFill>
          <a:blip r:embed="rId2">
            <a:extLst/>
          </a:blip>
          <a:stretch>
            <a:fillRect/>
          </a:stretch>
        </p:blipFill>
        <p:spPr>
          <a:xfrm flipH="1">
            <a:off x="-21918" y="1410137"/>
            <a:ext cx="6113883" cy="8337113"/>
          </a:xfrm>
          <a:prstGeom prst="rect">
            <a:avLst/>
          </a:prstGeom>
          <a:ln w="12700">
            <a:miter lim="400000"/>
          </a:ln>
        </p:spPr>
      </p:pic>
      <p:sp>
        <p:nvSpPr>
          <p:cNvPr id="303" name="Demonstrated Faith ...…"/>
          <p:cNvSpPr txBox="1"/>
          <p:nvPr/>
        </p:nvSpPr>
        <p:spPr>
          <a:xfrm>
            <a:off x="6589295" y="3938149"/>
            <a:ext cx="6113884" cy="558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800"/>
              </a:spcBef>
              <a:buSzPct val="80000"/>
              <a:buBlip>
                <a:blip r:embed="rId3"/>
              </a:buBlip>
              <a:defRPr>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king is approached by Daniel's enemies -  Dan 6:6</a:t>
            </a:r>
          </a:p>
          <a:p>
            <a:pPr marL="525929" indent="-525929" algn="l">
              <a:spcBef>
                <a:spcPts val="1800"/>
              </a:spcBef>
              <a:buSzPct val="80000"/>
              <a:buBlip>
                <a:blip r:embed="rId3"/>
              </a:buBlip>
              <a:defRPr>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They propose a royal statute, a firm decree - Dan 6:7</a:t>
            </a:r>
          </a:p>
          <a:p>
            <a:pPr marL="525929" indent="-525929" algn="l">
              <a:spcBef>
                <a:spcPts val="1800"/>
              </a:spcBef>
              <a:buSzPct val="80000"/>
              <a:buBlip>
                <a:blip r:embed="rId3"/>
              </a:buBlip>
              <a:defRPr>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king is encouraged to establish the decree - Dan 6:8-9</a:t>
            </a:r>
          </a:p>
        </p:txBody>
      </p:sp>
      <p:sp>
        <p:nvSpPr>
          <p:cNvPr id="304" name="The Plot Against Daniel - (5:31-6:9)"/>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Plot Against Daniel - (5:31-6:9)</a:t>
            </a:r>
          </a:p>
        </p:txBody>
      </p:sp>
      <p:sp>
        <p:nvSpPr>
          <p:cNvPr id="305" name="Daniel 6:7 (NKJV)…"/>
          <p:cNvSpPr txBox="1"/>
          <p:nvPr/>
        </p:nvSpPr>
        <p:spPr>
          <a:xfrm>
            <a:off x="54952" y="4195047"/>
            <a:ext cx="6288652" cy="5549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6:7 (NKJV)</a:t>
            </a:r>
          </a:p>
          <a:p>
            <a:pPr defTabSz="457200">
              <a:defRPr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7</a:t>
            </a:r>
            <a:r>
              <a:t> All the governors of the kingdom, the administrators and satraps, the counselors and advisors, have consulted together to establish a royal statute and to make a firm decree, that whoever petitions any god or man for thirty days, except you, O king, shall be cast into the den of lions.</a:t>
            </a:r>
          </a:p>
        </p:txBody>
      </p:sp>
      <p:sp>
        <p:nvSpPr>
          <p:cNvPr id="306" name="DANIEL IS TARGETED — 6:6-9"/>
          <p:cNvSpPr/>
          <p:nvPr/>
        </p:nvSpPr>
        <p:spPr>
          <a:xfrm>
            <a:off x="4194258" y="2495784"/>
            <a:ext cx="8417634" cy="1225550"/>
          </a:xfrm>
          <a:prstGeom prst="roundRect">
            <a:avLst>
              <a:gd name="adj" fmla="val 14500"/>
            </a:avLst>
          </a:prstGeom>
          <a:solidFill>
            <a:srgbClr val="949494"/>
          </a:solidFill>
          <a:ln w="12700">
            <a:miter lim="400000"/>
          </a:ln>
          <a:effectLst>
            <a:outerShdw sx="100000" sy="100000" kx="0" ky="0" algn="b" rotWithShape="0" blurRad="50800" dist="25400" dir="5400000">
              <a:srgbClr val="000000">
                <a:alpha val="9835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400">
                <a:solidFill>
                  <a:srgbClr val="FFFFFF"/>
                </a:solidFill>
                <a:effectLst>
                  <a:outerShdw sx="100000" sy="100000" kx="0" ky="0" algn="b" rotWithShape="0" blurRad="38100" dist="12700" dir="5400000">
                    <a:srgbClr val="000000">
                      <a:alpha val="80000"/>
                    </a:srgbClr>
                  </a:outerShdw>
                </a:effectLst>
                <a:latin typeface="Boulder"/>
                <a:ea typeface="Boulder"/>
                <a:cs typeface="Boulder"/>
                <a:sym typeface="Boulder"/>
              </a:defRPr>
            </a:lvl1pPr>
          </a:lstStyle>
          <a:p>
            <a:pPr/>
            <a:r>
              <a:t>DANIEL IS TARGETED — 6:6-9</a:t>
            </a:r>
          </a:p>
        </p:txBody>
      </p:sp>
      <p:sp>
        <p:nvSpPr>
          <p:cNvPr id="307"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3">
                                            <p:bg/>
                                          </p:spTgt>
                                        </p:tgtEl>
                                        <p:attrNameLst>
                                          <p:attrName>style.visibility</p:attrName>
                                        </p:attrNameLst>
                                      </p:cBhvr>
                                      <p:to>
                                        <p:strVal val="visible"/>
                                      </p:to>
                                    </p:set>
                                    <p:animEffect filter="wipe(left)" transition="in">
                                      <p:cBhvr>
                                        <p:cTn id="7" dur="1500"/>
                                        <p:tgtEl>
                                          <p:spTgt spid="30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3">
                                            <p:txEl>
                                              <p:pRg st="0" end="0"/>
                                            </p:txEl>
                                          </p:spTgt>
                                        </p:tgtEl>
                                        <p:attrNameLst>
                                          <p:attrName>style.visibility</p:attrName>
                                        </p:attrNameLst>
                                      </p:cBhvr>
                                      <p:to>
                                        <p:strVal val="visible"/>
                                      </p:to>
                                    </p:set>
                                    <p:animEffect filter="wipe(left)" transition="in">
                                      <p:cBhvr>
                                        <p:cTn id="10" dur="1500"/>
                                        <p:tgtEl>
                                          <p:spTgt spid="3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3">
                                            <p:txEl>
                                              <p:pRg st="1" end="1"/>
                                            </p:txEl>
                                          </p:spTgt>
                                        </p:tgtEl>
                                        <p:attrNameLst>
                                          <p:attrName>style.visibility</p:attrName>
                                        </p:attrNameLst>
                                      </p:cBhvr>
                                      <p:to>
                                        <p:strVal val="visible"/>
                                      </p:to>
                                    </p:set>
                                    <p:animEffect filter="wipe(left)" transition="in">
                                      <p:cBhvr>
                                        <p:cTn id="15" dur="1500"/>
                                        <p:tgtEl>
                                          <p:spTgt spid="30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03">
                                            <p:txEl>
                                              <p:pRg st="2" end="2"/>
                                            </p:txEl>
                                          </p:spTgt>
                                        </p:tgtEl>
                                        <p:attrNameLst>
                                          <p:attrName>style.visibility</p:attrName>
                                        </p:attrNameLst>
                                      </p:cBhvr>
                                      <p:to>
                                        <p:strVal val="visible"/>
                                      </p:to>
                                    </p:set>
                                    <p:animEffect filter="wipe(left)" transition="in">
                                      <p:cBhvr>
                                        <p:cTn id="20" dur="1500"/>
                                        <p:tgtEl>
                                          <p:spTgt spid="30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3"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image.png" descr="image.png"/>
          <p:cNvPicPr>
            <a:picLocks noChangeAspect="1"/>
          </p:cNvPicPr>
          <p:nvPr/>
        </p:nvPicPr>
        <p:blipFill>
          <a:blip r:embed="rId2">
            <a:extLst/>
          </a:blip>
          <a:stretch>
            <a:fillRect/>
          </a:stretch>
        </p:blipFill>
        <p:spPr>
          <a:xfrm flipH="1">
            <a:off x="-21918" y="1410137"/>
            <a:ext cx="6113883" cy="8337113"/>
          </a:xfrm>
          <a:prstGeom prst="rect">
            <a:avLst/>
          </a:prstGeom>
          <a:ln w="12700">
            <a:miter lim="400000"/>
          </a:ln>
        </p:spPr>
      </p:pic>
      <p:sp>
        <p:nvSpPr>
          <p:cNvPr id="310" name="The Plot Executed - (6:10-17)"/>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7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Plot Executed - (6:10-17)</a:t>
            </a:r>
          </a:p>
        </p:txBody>
      </p:sp>
      <p:sp>
        <p:nvSpPr>
          <p:cNvPr id="311" name="Daniel 6:10 (NKJV)…"/>
          <p:cNvSpPr txBox="1"/>
          <p:nvPr/>
        </p:nvSpPr>
        <p:spPr>
          <a:xfrm>
            <a:off x="60578" y="4116324"/>
            <a:ext cx="5948890" cy="5549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6:10 (NKJV)</a:t>
            </a:r>
          </a:p>
          <a:p>
            <a:pPr defTabSz="457200">
              <a:defRPr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10</a:t>
            </a:r>
            <a:r>
              <a:t> Now when Daniel knew that the writing was signed, he went home. And in his upper room, with his windows open toward Jerusalem, he knelt down on his knees three times that day, and prayed and gave thanks before his God, as was his custom since early days.</a:t>
            </a:r>
          </a:p>
        </p:txBody>
      </p:sp>
      <p:sp>
        <p:nvSpPr>
          <p:cNvPr id="312" name="Demonstrated Faith ...…"/>
          <p:cNvSpPr txBox="1"/>
          <p:nvPr/>
        </p:nvSpPr>
        <p:spPr>
          <a:xfrm>
            <a:off x="6013178" y="2692353"/>
            <a:ext cx="6772927" cy="660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KEEPS PRAYING  Knowing full well the decree had been signed - Dan 6:10</a:t>
            </a:r>
          </a:p>
          <a:p>
            <a:pPr lvl="2" marL="685800" indent="-457200" algn="l">
              <a:spcBef>
                <a:spcPts val="900"/>
              </a:spcBef>
              <a:buSzPct val="80000"/>
              <a:buBlip>
                <a:blip r:embed="rId5"/>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3 times a day - cf. Ps 55:17</a:t>
            </a:r>
          </a:p>
          <a:p>
            <a:pPr lvl="2" marL="685800" indent="-457200" algn="l">
              <a:spcBef>
                <a:spcPts val="900"/>
              </a:spcBef>
              <a:buSzPct val="80000"/>
              <a:buBlip>
                <a:blip r:embed="rId5"/>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Toward Jerusalem - cf. 1Ki 8:27-30</a:t>
            </a:r>
          </a:p>
          <a:p>
            <a:pPr lvl="2" marL="685800" indent="-457200" algn="l">
              <a:spcBef>
                <a:spcPts val="900"/>
              </a:spcBef>
              <a:buSzPct val="80000"/>
              <a:buBlip>
                <a:blip r:embed="rId5"/>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On his knees - 1Ki 8:54</a:t>
            </a:r>
          </a:p>
          <a:p>
            <a:pPr lvl="2" marL="685800" indent="-457200" algn="l">
              <a:spcBef>
                <a:spcPts val="900"/>
              </a:spcBef>
              <a:buSzPct val="80000"/>
              <a:buBlip>
                <a:blip r:embed="rId5"/>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With thankfulness to God - 2:23; Php 4:6</a:t>
            </a:r>
          </a:p>
          <a:p>
            <a:pPr lvl="2" marL="685800" indent="-457200" algn="l">
              <a:spcBef>
                <a:spcPts val="900"/>
              </a:spcBef>
              <a:buSzPct val="80000"/>
              <a:buBlip>
                <a:blip r:embed="rId5"/>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His own custom since "early days" - Dan 6:10; Ecc. 12:1</a:t>
            </a:r>
          </a:p>
        </p:txBody>
      </p:sp>
      <p:sp>
        <p:nvSpPr>
          <p:cNvPr id="313"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2">
                                            <p:txEl>
                                              <p:pRg st="1" end="1"/>
                                            </p:txEl>
                                          </p:spTgt>
                                        </p:tgtEl>
                                        <p:attrNameLst>
                                          <p:attrName>style.visibility</p:attrName>
                                        </p:attrNameLst>
                                      </p:cBhvr>
                                      <p:to>
                                        <p:strVal val="visible"/>
                                      </p:to>
                                    </p:set>
                                    <p:animEffect filter="wipe(left)" transition="in">
                                      <p:cBhvr>
                                        <p:cTn id="7" dur="1500"/>
                                        <p:tgtEl>
                                          <p:spTgt spid="3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2">
                                            <p:txEl>
                                              <p:pRg st="2" end="2"/>
                                            </p:txEl>
                                          </p:spTgt>
                                        </p:tgtEl>
                                        <p:attrNameLst>
                                          <p:attrName>style.visibility</p:attrName>
                                        </p:attrNameLst>
                                      </p:cBhvr>
                                      <p:to>
                                        <p:strVal val="visible"/>
                                      </p:to>
                                    </p:set>
                                    <p:animEffect filter="wipe(left)" transition="in">
                                      <p:cBhvr>
                                        <p:cTn id="12" dur="1500"/>
                                        <p:tgtEl>
                                          <p:spTgt spid="3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12">
                                            <p:txEl>
                                              <p:pRg st="3" end="3"/>
                                            </p:txEl>
                                          </p:spTgt>
                                        </p:tgtEl>
                                        <p:attrNameLst>
                                          <p:attrName>style.visibility</p:attrName>
                                        </p:attrNameLst>
                                      </p:cBhvr>
                                      <p:to>
                                        <p:strVal val="visible"/>
                                      </p:to>
                                    </p:set>
                                    <p:animEffect filter="wipe(left)" transition="in">
                                      <p:cBhvr>
                                        <p:cTn id="17" dur="1500"/>
                                        <p:tgtEl>
                                          <p:spTgt spid="3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12">
                                            <p:txEl>
                                              <p:pRg st="4" end="4"/>
                                            </p:txEl>
                                          </p:spTgt>
                                        </p:tgtEl>
                                        <p:attrNameLst>
                                          <p:attrName>style.visibility</p:attrName>
                                        </p:attrNameLst>
                                      </p:cBhvr>
                                      <p:to>
                                        <p:strVal val="visible"/>
                                      </p:to>
                                    </p:set>
                                    <p:animEffect filter="wipe(left)" transition="in">
                                      <p:cBhvr>
                                        <p:cTn id="22" dur="1500"/>
                                        <p:tgtEl>
                                          <p:spTgt spid="3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12">
                                            <p:txEl>
                                              <p:pRg st="5" end="5"/>
                                            </p:txEl>
                                          </p:spTgt>
                                        </p:tgtEl>
                                        <p:attrNameLst>
                                          <p:attrName>style.visibility</p:attrName>
                                        </p:attrNameLst>
                                      </p:cBhvr>
                                      <p:to>
                                        <p:strVal val="visible"/>
                                      </p:to>
                                    </p:set>
                                    <p:animEffect filter="wipe(left)" transition="in">
                                      <p:cBhvr>
                                        <p:cTn id="27" dur="1500"/>
                                        <p:tgtEl>
                                          <p:spTgt spid="312">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2"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image.png" descr="image.png"/>
          <p:cNvPicPr>
            <a:picLocks noChangeAspect="1"/>
          </p:cNvPicPr>
          <p:nvPr/>
        </p:nvPicPr>
        <p:blipFill>
          <a:blip r:embed="rId2">
            <a:extLst/>
          </a:blip>
          <a:stretch>
            <a:fillRect/>
          </a:stretch>
        </p:blipFill>
        <p:spPr>
          <a:xfrm flipH="1">
            <a:off x="-21918" y="1410137"/>
            <a:ext cx="6113883" cy="8337113"/>
          </a:xfrm>
          <a:prstGeom prst="rect">
            <a:avLst/>
          </a:prstGeom>
          <a:ln w="12700">
            <a:miter lim="400000"/>
          </a:ln>
        </p:spPr>
      </p:pic>
      <p:sp>
        <p:nvSpPr>
          <p:cNvPr id="316" name="The Plot Executed - (6:10-17)"/>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7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Plot Executed - (6:10-17)</a:t>
            </a:r>
          </a:p>
        </p:txBody>
      </p:sp>
      <p:sp>
        <p:nvSpPr>
          <p:cNvPr id="317" name="Daniel 6:13 (NKJV)…"/>
          <p:cNvSpPr txBox="1"/>
          <p:nvPr/>
        </p:nvSpPr>
        <p:spPr>
          <a:xfrm>
            <a:off x="259372" y="4457826"/>
            <a:ext cx="5551303" cy="50546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6:13 (NKJV)</a:t>
            </a:r>
          </a:p>
          <a:p>
            <a:pPr defTabSz="457200">
              <a:defRPr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13</a:t>
            </a:r>
            <a:r>
              <a:t> So they answered and said before the king, “That Daniel, who is one of the captives from Judah, does not show due regard for you, O king, or for the decree that you have signed, but makes his petition three times a day.”</a:t>
            </a:r>
          </a:p>
        </p:txBody>
      </p:sp>
      <p:sp>
        <p:nvSpPr>
          <p:cNvPr id="318" name="Demonstrated Faith ...…"/>
          <p:cNvSpPr txBox="1"/>
          <p:nvPr/>
        </p:nvSpPr>
        <p:spPr>
          <a:xfrm>
            <a:off x="6013178" y="2692353"/>
            <a:ext cx="6772927" cy="642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KEEPS PRAYING  Knowing full well the decree had been signed - Dan 6:10</a:t>
            </a:r>
          </a:p>
          <a:p>
            <a:pPr lvl="2" marL="685800" indent="-457200" algn="l">
              <a:spcBef>
                <a:spcPts val="900"/>
              </a:spcBef>
              <a:buSzPct val="80000"/>
              <a:buBlip>
                <a:blip r:embed="rId5"/>
              </a:buBlip>
              <a:defRPr sz="4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knew praying to God could cost him his life! 6:10; Acts 4:17-19; 5:29</a:t>
            </a:r>
          </a:p>
          <a:p>
            <a:pPr lvl="2" marL="685800" indent="-457200" algn="l">
              <a:spcBef>
                <a:spcPts val="900"/>
              </a:spcBef>
              <a:buSzPct val="80000"/>
              <a:buBlip>
                <a:blip r:embed="rId5"/>
              </a:buBlip>
              <a:defRPr sz="4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He sought God’s help – Dan 6:11; Psa 119:170; Eph 6:18</a:t>
            </a:r>
          </a:p>
        </p:txBody>
      </p:sp>
      <p:sp>
        <p:nvSpPr>
          <p:cNvPr id="319"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8">
                                            <p:txEl>
                                              <p:pRg st="2" end="2"/>
                                            </p:txEl>
                                          </p:spTgt>
                                        </p:tgtEl>
                                        <p:attrNameLst>
                                          <p:attrName>style.visibility</p:attrName>
                                        </p:attrNameLst>
                                      </p:cBhvr>
                                      <p:to>
                                        <p:strVal val="visible"/>
                                      </p:to>
                                    </p:set>
                                    <p:animEffect filter="wipe(left)" transition="in">
                                      <p:cBhvr>
                                        <p:cTn id="7" dur="1500"/>
                                        <p:tgtEl>
                                          <p:spTgt spid="31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image.png" descr="image.png"/>
          <p:cNvPicPr>
            <a:picLocks noChangeAspect="1"/>
          </p:cNvPicPr>
          <p:nvPr/>
        </p:nvPicPr>
        <p:blipFill>
          <a:blip r:embed="rId2">
            <a:extLst/>
          </a:blip>
          <a:stretch>
            <a:fillRect/>
          </a:stretch>
        </p:blipFill>
        <p:spPr>
          <a:xfrm flipH="1">
            <a:off x="-21918" y="1410137"/>
            <a:ext cx="6113883" cy="8337113"/>
          </a:xfrm>
          <a:prstGeom prst="rect">
            <a:avLst/>
          </a:prstGeom>
          <a:ln w="12700">
            <a:miter lim="400000"/>
          </a:ln>
        </p:spPr>
      </p:pic>
      <p:sp>
        <p:nvSpPr>
          <p:cNvPr id="322" name="The Plot Executed - (6:10-17)"/>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7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Plot Executed - (6:10-17)</a:t>
            </a:r>
          </a:p>
        </p:txBody>
      </p:sp>
      <p:sp>
        <p:nvSpPr>
          <p:cNvPr id="323" name="Daniel 6:16 (NKJV)…"/>
          <p:cNvSpPr txBox="1"/>
          <p:nvPr/>
        </p:nvSpPr>
        <p:spPr>
          <a:xfrm>
            <a:off x="209057" y="4249955"/>
            <a:ext cx="5311359" cy="5283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6:16 (NKJV)</a:t>
            </a:r>
          </a:p>
          <a:p>
            <a:pPr defTabSz="457200">
              <a:defRPr sz="34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16</a:t>
            </a:r>
            <a:r>
              <a:t> So the king gave the command, and they brought Daniel and cast </a:t>
            </a:r>
            <a:r>
              <a:rPr i="1"/>
              <a:t>him</a:t>
            </a:r>
            <a:r>
              <a:t> into the den of lions. </a:t>
            </a:r>
            <a:r>
              <a:rPr i="1"/>
              <a:t>But</a:t>
            </a:r>
            <a:r>
              <a:t> the king spoke, saying to Daniel, “Your God, whom you serve continually, He will deliver you.”</a:t>
            </a:r>
          </a:p>
        </p:txBody>
      </p:sp>
      <p:sp>
        <p:nvSpPr>
          <p:cNvPr id="324" name="Demonstrated Faith ...…"/>
          <p:cNvSpPr txBox="1"/>
          <p:nvPr/>
        </p:nvSpPr>
        <p:spPr>
          <a:xfrm>
            <a:off x="6013178" y="2692353"/>
            <a:ext cx="6772927" cy="631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sz="4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is caught praying to God - 6:11</a:t>
            </a:r>
          </a:p>
          <a:p>
            <a:pPr lvl="2"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Reported to the king - 6:12-13</a:t>
            </a:r>
          </a:p>
          <a:p>
            <a:pPr lvl="2"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Darius reminded of the unalterable decree - 6:14-15</a:t>
            </a:r>
          </a:p>
          <a:p>
            <a:pPr lvl="2"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king, upset w/ himself, tries to deliver Daniel  - 6:14,15</a:t>
            </a:r>
          </a:p>
          <a:p>
            <a:pPr lvl="2" marL="685800" indent="-457200" algn="l">
              <a:spcBef>
                <a:spcPts val="900"/>
              </a:spcBef>
              <a:buSzPct val="80000"/>
              <a:buBlip>
                <a:blip r:embed="rId5"/>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king fails, but expresses confidence in Daniel’s God to deliver him / has him thrown into the lions den - 6:16,17</a:t>
            </a:r>
          </a:p>
        </p:txBody>
      </p:sp>
      <p:sp>
        <p:nvSpPr>
          <p:cNvPr id="325"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4">
                                            <p:txEl>
                                              <p:pRg st="1" end="1"/>
                                            </p:txEl>
                                          </p:spTgt>
                                        </p:tgtEl>
                                        <p:attrNameLst>
                                          <p:attrName>style.visibility</p:attrName>
                                        </p:attrNameLst>
                                      </p:cBhvr>
                                      <p:to>
                                        <p:strVal val="visible"/>
                                      </p:to>
                                    </p:set>
                                    <p:animEffect filter="wipe(left)" transition="in">
                                      <p:cBhvr>
                                        <p:cTn id="7" dur="1500"/>
                                        <p:tgtEl>
                                          <p:spTgt spid="32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4">
                                            <p:txEl>
                                              <p:pRg st="2" end="2"/>
                                            </p:txEl>
                                          </p:spTgt>
                                        </p:tgtEl>
                                        <p:attrNameLst>
                                          <p:attrName>style.visibility</p:attrName>
                                        </p:attrNameLst>
                                      </p:cBhvr>
                                      <p:to>
                                        <p:strVal val="visible"/>
                                      </p:to>
                                    </p:set>
                                    <p:animEffect filter="wipe(left)" transition="in">
                                      <p:cBhvr>
                                        <p:cTn id="12" dur="1500"/>
                                        <p:tgtEl>
                                          <p:spTgt spid="32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24">
                                            <p:txEl>
                                              <p:pRg st="3" end="3"/>
                                            </p:txEl>
                                          </p:spTgt>
                                        </p:tgtEl>
                                        <p:attrNameLst>
                                          <p:attrName>style.visibility</p:attrName>
                                        </p:attrNameLst>
                                      </p:cBhvr>
                                      <p:to>
                                        <p:strVal val="visible"/>
                                      </p:to>
                                    </p:set>
                                    <p:animEffect filter="wipe(left)" transition="in">
                                      <p:cBhvr>
                                        <p:cTn id="17" dur="1500"/>
                                        <p:tgtEl>
                                          <p:spTgt spid="32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24">
                                            <p:txEl>
                                              <p:pRg st="4" end="4"/>
                                            </p:txEl>
                                          </p:spTgt>
                                        </p:tgtEl>
                                        <p:attrNameLst>
                                          <p:attrName>style.visibility</p:attrName>
                                        </p:attrNameLst>
                                      </p:cBhvr>
                                      <p:to>
                                        <p:strVal val="visible"/>
                                      </p:to>
                                    </p:set>
                                    <p:animEffect filter="wipe(left)" transition="in">
                                      <p:cBhvr>
                                        <p:cTn id="22" dur="1500"/>
                                        <p:tgtEl>
                                          <p:spTgt spid="32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4"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image.png" descr="image.png"/>
          <p:cNvPicPr>
            <a:picLocks noChangeAspect="1"/>
          </p:cNvPicPr>
          <p:nvPr/>
        </p:nvPicPr>
        <p:blipFill>
          <a:blip r:embed="rId2">
            <a:extLst/>
          </a:blip>
          <a:stretch>
            <a:fillRect/>
          </a:stretch>
        </p:blipFill>
        <p:spPr>
          <a:xfrm flipH="1">
            <a:off x="-21918" y="1410137"/>
            <a:ext cx="6113883" cy="8337113"/>
          </a:xfrm>
          <a:prstGeom prst="rect">
            <a:avLst/>
          </a:prstGeom>
          <a:ln w="12700">
            <a:miter lim="400000"/>
          </a:ln>
        </p:spPr>
      </p:pic>
      <p:sp>
        <p:nvSpPr>
          <p:cNvPr id="328" name="The Plot Executed - (6:10-17)"/>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7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Plot Executed - (6:10-17)</a:t>
            </a:r>
          </a:p>
        </p:txBody>
      </p:sp>
      <p:sp>
        <p:nvSpPr>
          <p:cNvPr id="329" name="Daniel 6:18–20 (NKJV)…"/>
          <p:cNvSpPr txBox="1"/>
          <p:nvPr/>
        </p:nvSpPr>
        <p:spPr>
          <a:xfrm>
            <a:off x="5082092" y="2295943"/>
            <a:ext cx="7773815" cy="730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400">
                <a:solidFill>
                  <a:srgbClr val="FFFFFF"/>
                </a:solidFill>
                <a:effectLst>
                  <a:outerShdw sx="100000" sy="100000" kx="0" ky="0" algn="b" rotWithShape="0" blurRad="63500" dist="63500" dir="2960441">
                    <a:srgbClr val="000000"/>
                  </a:outerShdw>
                </a:effectLst>
                <a:latin typeface="Boulder"/>
                <a:ea typeface="Boulder"/>
                <a:cs typeface="Boulder"/>
                <a:sym typeface="Boulder"/>
              </a:defRPr>
            </a:pPr>
            <a:r>
              <a:t>Daniel 6:18–20 (NKJV)</a:t>
            </a:r>
          </a:p>
          <a:p>
            <a:pPr defTabSz="457200">
              <a:defRPr sz="3500">
                <a:solidFill>
                  <a:srgbClr val="FFFFFF"/>
                </a:solidFill>
                <a:effectLst>
                  <a:outerShdw sx="100000" sy="100000" kx="0" ky="0" algn="b" rotWithShape="0" blurRad="63500" dist="63500" dir="2960441">
                    <a:srgbClr val="000000"/>
                  </a:outerShdw>
                </a:effectLst>
                <a:latin typeface="Hoefler Text"/>
                <a:ea typeface="Hoefler Text"/>
                <a:cs typeface="Hoefler Text"/>
                <a:sym typeface="Hoefler Text"/>
              </a:defRPr>
            </a:pPr>
            <a:r>
              <a:rPr baseline="31999"/>
              <a:t>18</a:t>
            </a:r>
            <a:r>
              <a:t> Now the king went to his palace and spent the night fasting; and no musicians were brought before him. Also his sleep went from him. </a:t>
            </a:r>
            <a:r>
              <a:rPr baseline="31999"/>
              <a:t>19</a:t>
            </a:r>
            <a:r>
              <a:t> Then the king arose very early in the morning and went in haste to the den of lions. </a:t>
            </a:r>
            <a:r>
              <a:rPr baseline="31999"/>
              <a:t>20</a:t>
            </a:r>
            <a:r>
              <a:t> And when he came to the den, he cried out with a lamenting voice to Daniel. The king spoke, saying to Daniel, “Daniel, servant of the living God, has your God, whom you serve continually, been able to deliver you from the lions?”</a:t>
            </a:r>
          </a:p>
        </p:txBody>
      </p:sp>
      <p:sp>
        <p:nvSpPr>
          <p:cNvPr id="330"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2" name="image.png" descr="image.png"/>
          <p:cNvPicPr>
            <a:picLocks noChangeAspect="1"/>
          </p:cNvPicPr>
          <p:nvPr/>
        </p:nvPicPr>
        <p:blipFill>
          <a:blip r:embed="rId2">
            <a:extLst/>
          </a:blip>
          <a:stretch>
            <a:fillRect/>
          </a:stretch>
        </p:blipFill>
        <p:spPr>
          <a:xfrm flipH="1">
            <a:off x="-21918" y="1410137"/>
            <a:ext cx="6113883" cy="8337113"/>
          </a:xfrm>
          <a:prstGeom prst="rect">
            <a:avLst/>
          </a:prstGeom>
          <a:ln w="12700">
            <a:miter lim="400000"/>
          </a:ln>
        </p:spPr>
      </p:pic>
      <p:sp>
        <p:nvSpPr>
          <p:cNvPr id="333" name="DANIEL IS DELIVERED &amp; Vindicated - 6:21-23"/>
          <p:cNvSpPr/>
          <p:nvPr/>
        </p:nvSpPr>
        <p:spPr>
          <a:xfrm>
            <a:off x="152843" y="1236389"/>
            <a:ext cx="12699114" cy="1042579"/>
          </a:xfrm>
          <a:prstGeom prst="roundRect">
            <a:avLst>
              <a:gd name="adj" fmla="val 18272"/>
            </a:avLst>
          </a:prstGeom>
          <a:gradFill>
            <a:gsLst>
              <a:gs pos="0">
                <a:srgbClr val="22727C">
                  <a:alpha val="76016"/>
                </a:srgbClr>
              </a:gs>
              <a:gs pos="100000">
                <a:schemeClr val="accent2">
                  <a:hueOff val="219888"/>
                  <a:satOff val="54520"/>
                  <a:lumOff val="-27850"/>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8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 IS DELIVERED &amp; Vindicated - 6:21-23</a:t>
            </a:r>
          </a:p>
        </p:txBody>
      </p:sp>
      <p:sp>
        <p:nvSpPr>
          <p:cNvPr id="334" name="Daniel 6:21–22 (NKJV)…"/>
          <p:cNvSpPr txBox="1"/>
          <p:nvPr/>
        </p:nvSpPr>
        <p:spPr>
          <a:xfrm>
            <a:off x="119970" y="3834214"/>
            <a:ext cx="5540109" cy="580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6:21–22 (NKJV)</a:t>
            </a:r>
          </a:p>
          <a:p>
            <a:pPr defTabSz="457200">
              <a:defRPr sz="34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21</a:t>
            </a:r>
            <a:r>
              <a:t> Then Daniel said to the king, “O king, live forever! </a:t>
            </a:r>
            <a:r>
              <a:rPr baseline="31999"/>
              <a:t>22</a:t>
            </a:r>
            <a:r>
              <a:t> My God sent His angel and shut the lions’ mouths, so that they have not hurt me, because I was found innocent before Him; and also, O king, I have done no wrong before you.”</a:t>
            </a:r>
          </a:p>
        </p:txBody>
      </p:sp>
      <p:sp>
        <p:nvSpPr>
          <p:cNvPr id="335" name="Demonstrated Faith ...…"/>
          <p:cNvSpPr txBox="1"/>
          <p:nvPr/>
        </p:nvSpPr>
        <p:spPr>
          <a:xfrm>
            <a:off x="5983482" y="2529026"/>
            <a:ext cx="6772928"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3"/>
              </a:buBlip>
              <a:defRPr b="1" sz="4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answers the king - Dan 6:21-22</a:t>
            </a:r>
          </a:p>
          <a:p>
            <a:pPr lvl="2" marL="685800" indent="-457200" algn="l">
              <a:spcBef>
                <a:spcPts val="9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God sent His angel …</a:t>
            </a:r>
          </a:p>
          <a:p>
            <a:pPr lvl="2" marL="685800" indent="-457200" algn="l">
              <a:spcBef>
                <a:spcPts val="9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Because of his innocence</a:t>
            </a:r>
          </a:p>
        </p:txBody>
      </p:sp>
      <p:sp>
        <p:nvSpPr>
          <p:cNvPr id="336"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5">
                                            <p:txEl>
                                              <p:pRg st="1" end="1"/>
                                            </p:txEl>
                                          </p:spTgt>
                                        </p:tgtEl>
                                        <p:attrNameLst>
                                          <p:attrName>style.visibility</p:attrName>
                                        </p:attrNameLst>
                                      </p:cBhvr>
                                      <p:to>
                                        <p:strVal val="visible"/>
                                      </p:to>
                                    </p:set>
                                    <p:animEffect filter="wipe(left)" transition="in">
                                      <p:cBhvr>
                                        <p:cTn id="7" dur="1500"/>
                                        <p:tgtEl>
                                          <p:spTgt spid="3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35">
                                            <p:txEl>
                                              <p:pRg st="2" end="2"/>
                                            </p:txEl>
                                          </p:spTgt>
                                        </p:tgtEl>
                                        <p:attrNameLst>
                                          <p:attrName>style.visibility</p:attrName>
                                        </p:attrNameLst>
                                      </p:cBhvr>
                                      <p:to>
                                        <p:strVal val="visible"/>
                                      </p:to>
                                    </p:set>
                                    <p:animEffect filter="wipe(left)" transition="in">
                                      <p:cBhvr>
                                        <p:cTn id="12" dur="1500"/>
                                        <p:tgtEl>
                                          <p:spTgt spid="33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5"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image.png" descr="image.png"/>
          <p:cNvPicPr>
            <a:picLocks noChangeAspect="1"/>
          </p:cNvPicPr>
          <p:nvPr/>
        </p:nvPicPr>
        <p:blipFill>
          <a:blip r:embed="rId2">
            <a:extLst/>
          </a:blip>
          <a:stretch>
            <a:fillRect/>
          </a:stretch>
        </p:blipFill>
        <p:spPr>
          <a:xfrm flipH="1">
            <a:off x="-21918" y="1410137"/>
            <a:ext cx="6113883" cy="8337113"/>
          </a:xfrm>
          <a:prstGeom prst="rect">
            <a:avLst/>
          </a:prstGeom>
          <a:ln w="12700">
            <a:miter lim="400000"/>
          </a:ln>
        </p:spPr>
      </p:pic>
      <p:sp>
        <p:nvSpPr>
          <p:cNvPr id="339" name="DANIEL IS DELIVERED &amp; Vindicated - 6:21-23"/>
          <p:cNvSpPr/>
          <p:nvPr/>
        </p:nvSpPr>
        <p:spPr>
          <a:xfrm>
            <a:off x="152843" y="1236389"/>
            <a:ext cx="12699114" cy="1042579"/>
          </a:xfrm>
          <a:prstGeom prst="roundRect">
            <a:avLst>
              <a:gd name="adj" fmla="val 18272"/>
            </a:avLst>
          </a:prstGeom>
          <a:gradFill>
            <a:gsLst>
              <a:gs pos="0">
                <a:srgbClr val="22727C">
                  <a:alpha val="76016"/>
                </a:srgbClr>
              </a:gs>
              <a:gs pos="100000">
                <a:schemeClr val="accent2">
                  <a:hueOff val="219888"/>
                  <a:satOff val="54520"/>
                  <a:lumOff val="-27850"/>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8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 IS DELIVERED &amp; Vindicated - 6:21-23</a:t>
            </a:r>
          </a:p>
        </p:txBody>
      </p:sp>
      <p:sp>
        <p:nvSpPr>
          <p:cNvPr id="340" name="Daniel 6:23 (NKJV)…"/>
          <p:cNvSpPr txBox="1"/>
          <p:nvPr/>
        </p:nvSpPr>
        <p:spPr>
          <a:xfrm>
            <a:off x="119970" y="3834214"/>
            <a:ext cx="5540109" cy="5803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6:23 (NKJV)</a:t>
            </a:r>
          </a:p>
          <a:p>
            <a:pPr defTabSz="457200">
              <a:defRPr sz="34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23</a:t>
            </a:r>
            <a:r>
              <a:t> Now the king was exceedingly glad for him, and commanded that they should take Daniel up out of the den. So Daniel was taken up out of the den, and no injury whatever was found on him, because he believed in his God.</a:t>
            </a:r>
          </a:p>
        </p:txBody>
      </p:sp>
      <p:sp>
        <p:nvSpPr>
          <p:cNvPr id="341" name="Demonstrated Faith ...…"/>
          <p:cNvSpPr txBox="1"/>
          <p:nvPr/>
        </p:nvSpPr>
        <p:spPr>
          <a:xfrm>
            <a:off x="5983482" y="2529026"/>
            <a:ext cx="6772927" cy="684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3"/>
              </a:buBlip>
              <a:defRPr b="1" sz="4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answers the king - Dan 6:21-22</a:t>
            </a:r>
          </a:p>
          <a:p>
            <a:pPr lvl="2" marL="685800" indent="-457200" algn="l">
              <a:spcBef>
                <a:spcPts val="9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God sent His angel …</a:t>
            </a:r>
          </a:p>
          <a:p>
            <a:pPr lvl="2" marL="685800" indent="-457200" algn="l">
              <a:spcBef>
                <a:spcPts val="9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Because of his innocence</a:t>
            </a:r>
          </a:p>
          <a:p>
            <a:pPr marL="457200" indent="-457200" algn="l">
              <a:spcBef>
                <a:spcPts val="900"/>
              </a:spcBef>
              <a:buSzPct val="80000"/>
              <a:buBlip>
                <a:blip r:embed="rId3"/>
              </a:buBlip>
              <a:defRPr b="1" sz="4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Darius removes Daniel from the den - Dan 6:23</a:t>
            </a:r>
          </a:p>
          <a:p>
            <a:pPr lvl="2" marL="685800" indent="-457200" algn="l">
              <a:spcBef>
                <a:spcPts val="9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king is exceedingly glad</a:t>
            </a:r>
          </a:p>
          <a:p>
            <a:pPr lvl="2" marL="685800" indent="-457200" algn="l">
              <a:spcBef>
                <a:spcPts val="9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No harm - (3:26)</a:t>
            </a:r>
          </a:p>
          <a:p>
            <a:pPr lvl="2" marL="685800" indent="-457200" algn="l">
              <a:spcBef>
                <a:spcPts val="9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is delivered from the lions, because he believed in His God (by faith! - 3:27)</a:t>
            </a:r>
          </a:p>
        </p:txBody>
      </p:sp>
      <p:sp>
        <p:nvSpPr>
          <p:cNvPr id="342"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1">
                                            <p:txEl>
                                              <p:pRg st="4" end="4"/>
                                            </p:txEl>
                                          </p:spTgt>
                                        </p:tgtEl>
                                        <p:attrNameLst>
                                          <p:attrName>style.visibility</p:attrName>
                                        </p:attrNameLst>
                                      </p:cBhvr>
                                      <p:to>
                                        <p:strVal val="visible"/>
                                      </p:to>
                                    </p:set>
                                    <p:animEffect filter="wipe(left)" transition="in">
                                      <p:cBhvr>
                                        <p:cTn id="7" dur="1500"/>
                                        <p:tgtEl>
                                          <p:spTgt spid="341">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1">
                                            <p:txEl>
                                              <p:pRg st="5" end="5"/>
                                            </p:txEl>
                                          </p:spTgt>
                                        </p:tgtEl>
                                        <p:attrNameLst>
                                          <p:attrName>style.visibility</p:attrName>
                                        </p:attrNameLst>
                                      </p:cBhvr>
                                      <p:to>
                                        <p:strVal val="visible"/>
                                      </p:to>
                                    </p:set>
                                    <p:animEffect filter="wipe(left)" transition="in">
                                      <p:cBhvr>
                                        <p:cTn id="12" dur="1500"/>
                                        <p:tgtEl>
                                          <p:spTgt spid="341">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41">
                                            <p:txEl>
                                              <p:pRg st="6" end="6"/>
                                            </p:txEl>
                                          </p:spTgt>
                                        </p:tgtEl>
                                        <p:attrNameLst>
                                          <p:attrName>style.visibility</p:attrName>
                                        </p:attrNameLst>
                                      </p:cBhvr>
                                      <p:to>
                                        <p:strVal val="visible"/>
                                      </p:to>
                                    </p:set>
                                    <p:animEffect filter="wipe(left)" transition="in">
                                      <p:cBhvr>
                                        <p:cTn id="17" dur="1500"/>
                                        <p:tgtEl>
                                          <p:spTgt spid="341">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1"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Image" descr="Image"/>
          <p:cNvPicPr>
            <a:picLocks noChangeAspect="1"/>
          </p:cNvPicPr>
          <p:nvPr>
            <p:ph type="pic" idx="13"/>
          </p:nvPr>
        </p:nvPicPr>
        <p:blipFill>
          <a:blip r:embed="rId2">
            <a:extLst/>
          </a:blip>
          <a:srcRect l="12828" t="0" r="12828" b="0"/>
          <a:stretch>
            <a:fillRect/>
          </a:stretch>
        </p:blipFill>
        <p:spPr>
          <a:xfrm>
            <a:off x="0" y="0"/>
            <a:ext cx="13004800" cy="9753600"/>
          </a:xfrm>
          <a:prstGeom prst="rect">
            <a:avLst/>
          </a:prstGeom>
        </p:spPr>
      </p:pic>
      <p:sp>
        <p:nvSpPr>
          <p:cNvPr id="247" name="Dark Days For Judah …"/>
          <p:cNvSpPr txBox="1"/>
          <p:nvPr/>
        </p:nvSpPr>
        <p:spPr>
          <a:xfrm>
            <a:off x="113459" y="1328068"/>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Timeline</a:t>
            </a:r>
          </a:p>
        </p:txBody>
      </p:sp>
      <p:sp>
        <p:nvSpPr>
          <p:cNvPr id="248" name="In 605 B.C., Judah, as God had stated through Jeremiah, had found itself under Babylonian control.…"/>
          <p:cNvSpPr txBox="1"/>
          <p:nvPr/>
        </p:nvSpPr>
        <p:spPr>
          <a:xfrm>
            <a:off x="627585" y="2427324"/>
            <a:ext cx="12090136" cy="58420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4"/>
              </a:buBlip>
              <a:defRPr sz="4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605 B.C., First wave of captives carried away to Babylon - including Daniel, Hananiah, Mishael, and Azariah. (Daniel 1)</a:t>
            </a:r>
          </a:p>
          <a:p>
            <a:pPr lvl="2" marL="783770" indent="-783770" algn="l">
              <a:spcBef>
                <a:spcPts val="1200"/>
              </a:spcBef>
              <a:buSzPct val="80000"/>
              <a:buBlip>
                <a:blip r:embed="rId4"/>
              </a:buBlip>
              <a:defRPr sz="4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603 B.C. Nebuchadnezzar’s dream — (Daniel 2)</a:t>
            </a:r>
          </a:p>
          <a:p>
            <a:pPr lvl="2" marL="783770" indent="-783770" algn="l">
              <a:spcBef>
                <a:spcPts val="1200"/>
              </a:spcBef>
              <a:buSzPct val="80000"/>
              <a:buBlip>
                <a:blip r:embed="rId4"/>
              </a:buBlip>
              <a:defRPr sz="4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587 B.C. Nebuchadnezzar’s 18th year, the image of gold - Hananiah, Mishael, and Azariah refuse and are thrown into the fiery furnace - (Daniel 3)</a:t>
            </a:r>
          </a:p>
          <a:p>
            <a:pPr lvl="2" marL="783770" indent="-783770" algn="l">
              <a:spcBef>
                <a:spcPts val="1200"/>
              </a:spcBef>
              <a:buSzPct val="80000"/>
              <a:buBlip>
                <a:blip r:embed="rId4"/>
              </a:buBlip>
              <a:defRPr sz="43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Chapter 4 takes place after 587 BC …</a:t>
            </a:r>
          </a:p>
        </p:txBody>
      </p:sp>
      <p:sp>
        <p:nvSpPr>
          <p:cNvPr id="249"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8">
                                            <p:txEl>
                                              <p:pRg st="1" end="1"/>
                                            </p:txEl>
                                          </p:spTgt>
                                        </p:tgtEl>
                                        <p:attrNameLst>
                                          <p:attrName>style.visibility</p:attrName>
                                        </p:attrNameLst>
                                      </p:cBhvr>
                                      <p:to>
                                        <p:strVal val="visible"/>
                                      </p:to>
                                    </p:set>
                                    <p:animEffect filter="wipe(left)" transition="in">
                                      <p:cBhvr>
                                        <p:cTn id="7" dur="1500"/>
                                        <p:tgtEl>
                                          <p:spTgt spid="24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8">
                                            <p:txEl>
                                              <p:pRg st="2" end="2"/>
                                            </p:txEl>
                                          </p:spTgt>
                                        </p:tgtEl>
                                        <p:attrNameLst>
                                          <p:attrName>style.visibility</p:attrName>
                                        </p:attrNameLst>
                                      </p:cBhvr>
                                      <p:to>
                                        <p:strVal val="visible"/>
                                      </p:to>
                                    </p:set>
                                    <p:animEffect filter="wipe(left)" transition="in">
                                      <p:cBhvr>
                                        <p:cTn id="12" dur="1500"/>
                                        <p:tgtEl>
                                          <p:spTgt spid="2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48">
                                            <p:txEl>
                                              <p:pRg st="3" end="3"/>
                                            </p:txEl>
                                          </p:spTgt>
                                        </p:tgtEl>
                                        <p:attrNameLst>
                                          <p:attrName>style.visibility</p:attrName>
                                        </p:attrNameLst>
                                      </p:cBhvr>
                                      <p:to>
                                        <p:strVal val="visible"/>
                                      </p:to>
                                    </p:set>
                                    <p:animEffect filter="wipe(left)" transition="in">
                                      <p:cBhvr>
                                        <p:cTn id="17" dur="1500"/>
                                        <p:tgtEl>
                                          <p:spTgt spid="24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8"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4" name="image.png" descr="image.png"/>
          <p:cNvPicPr>
            <a:picLocks noChangeAspect="1"/>
          </p:cNvPicPr>
          <p:nvPr/>
        </p:nvPicPr>
        <p:blipFill>
          <a:blip r:embed="rId2">
            <a:extLst/>
          </a:blip>
          <a:stretch>
            <a:fillRect/>
          </a:stretch>
        </p:blipFill>
        <p:spPr>
          <a:xfrm flipH="1">
            <a:off x="-21918" y="1410137"/>
            <a:ext cx="6113883" cy="8337113"/>
          </a:xfrm>
          <a:prstGeom prst="rect">
            <a:avLst/>
          </a:prstGeom>
          <a:ln w="12700">
            <a:miter lim="400000"/>
          </a:ln>
        </p:spPr>
      </p:pic>
      <p:sp>
        <p:nvSpPr>
          <p:cNvPr id="345" name="THE CONSPIRATORS ARE EXECUTED"/>
          <p:cNvSpPr/>
          <p:nvPr/>
        </p:nvSpPr>
        <p:spPr>
          <a:xfrm>
            <a:off x="152843" y="1236389"/>
            <a:ext cx="12699114" cy="1042579"/>
          </a:xfrm>
          <a:prstGeom prst="roundRect">
            <a:avLst>
              <a:gd name="adj" fmla="val 18272"/>
            </a:avLst>
          </a:prstGeom>
          <a:solidFill>
            <a:srgbClr val="000000"/>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8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CONSPIRATORS ARE EXECUTED</a:t>
            </a:r>
          </a:p>
        </p:txBody>
      </p:sp>
      <p:sp>
        <p:nvSpPr>
          <p:cNvPr id="346" name="Daniel 6:24 (NKJV)…"/>
          <p:cNvSpPr txBox="1"/>
          <p:nvPr/>
        </p:nvSpPr>
        <p:spPr>
          <a:xfrm>
            <a:off x="5673081" y="2410243"/>
            <a:ext cx="6996421" cy="70866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6:24 (NKJV)</a:t>
            </a:r>
          </a:p>
          <a:p>
            <a:pPr defTabSz="457200">
              <a:defRPr sz="37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24</a:t>
            </a:r>
            <a:r>
              <a:t> And the king gave the command, and they brought those men who had accused Daniel, and they cast </a:t>
            </a:r>
            <a:r>
              <a:rPr i="1"/>
              <a:t>them</a:t>
            </a:r>
            <a:r>
              <a:t> into the den of lions—them, their children, and their wives; and the lions overpowered them, and broke all their bones in pieces before they ever came to the bottom of the den.</a:t>
            </a:r>
          </a:p>
        </p:txBody>
      </p:sp>
      <p:sp>
        <p:nvSpPr>
          <p:cNvPr id="347"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Darius decrees the God of Daniel be feared - 6:25-27"/>
          <p:cNvSpPr/>
          <p:nvPr/>
        </p:nvSpPr>
        <p:spPr>
          <a:xfrm>
            <a:off x="152843" y="1198289"/>
            <a:ext cx="12699114" cy="1023381"/>
          </a:xfrm>
          <a:prstGeom prst="roundRect">
            <a:avLst>
              <a:gd name="adj" fmla="val 18615"/>
            </a:avLst>
          </a:prstGeom>
          <a:solidFill>
            <a:srgbClr val="FFFFFF"/>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300">
                <a:solidFill>
                  <a:srgbClr val="000000"/>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Darius decrees the God of Daniel be feared - 6:25-27</a:t>
            </a:r>
          </a:p>
        </p:txBody>
      </p:sp>
      <p:sp>
        <p:nvSpPr>
          <p:cNvPr id="350" name="Daniel 6:25–28 (NKJV)…"/>
          <p:cNvSpPr txBox="1"/>
          <p:nvPr/>
        </p:nvSpPr>
        <p:spPr>
          <a:xfrm>
            <a:off x="177012" y="2202372"/>
            <a:ext cx="12650777" cy="75057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6:25–28 (NKJV)</a:t>
            </a:r>
          </a:p>
          <a:p>
            <a:pPr defTabSz="457200">
              <a:defRPr sz="36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25</a:t>
            </a:r>
            <a:r>
              <a:t> Then King Darius wrote: To all peoples, nations, and languages that dwell in all the earth: Peace be multiplied to you. </a:t>
            </a:r>
            <a:r>
              <a:rPr baseline="31999"/>
              <a:t>26</a:t>
            </a:r>
            <a:r>
              <a:t> I make a decree that in every dominion of my kingdom </a:t>
            </a:r>
            <a:r>
              <a:rPr i="1"/>
              <a:t>men must</a:t>
            </a:r>
            <a:r>
              <a:t> tremble and fear before the God of Daniel. For He </a:t>
            </a:r>
            <a:r>
              <a:rPr i="1"/>
              <a:t>is</a:t>
            </a:r>
            <a:r>
              <a:t> the living God, And steadfast forever; His kingdom </a:t>
            </a:r>
            <a:r>
              <a:rPr i="1"/>
              <a:t>is the one</a:t>
            </a:r>
            <a:r>
              <a:t> which shall not be destroyed, And His dominion </a:t>
            </a:r>
            <a:r>
              <a:rPr i="1"/>
              <a:t>shall endure</a:t>
            </a:r>
            <a:r>
              <a:t> to the end. </a:t>
            </a:r>
            <a:r>
              <a:rPr baseline="31999"/>
              <a:t>27</a:t>
            </a:r>
            <a:r>
              <a:t> He delivers and rescues, And He works signs and wonders In heaven and on earth, Who has delivered Daniel from the power of the lions. </a:t>
            </a:r>
            <a:r>
              <a:rPr baseline="31999"/>
              <a:t>28</a:t>
            </a:r>
            <a:r>
              <a:t> So this Daniel prospered in the reign of Darius and in the reign of Cyrus the Persian.</a:t>
            </a:r>
          </a:p>
        </p:txBody>
      </p:sp>
      <p:sp>
        <p:nvSpPr>
          <p:cNvPr id="351" name="Daniel 6:25–28 (NKJV)…"/>
          <p:cNvSpPr txBox="1"/>
          <p:nvPr/>
        </p:nvSpPr>
        <p:spPr>
          <a:xfrm>
            <a:off x="177012" y="2202372"/>
            <a:ext cx="12650776" cy="75057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t>Daniel 6:25–28 (NKJV)</a:t>
            </a:r>
          </a:p>
          <a:p>
            <a:pPr defTabSz="457200">
              <a:defRPr sz="3600">
                <a:solidFill>
                  <a:srgbClr val="FFFFFF"/>
                </a:solidFill>
                <a:effectLst>
                  <a:outerShdw sx="100000" sy="100000" kx="0" ky="0" algn="b" rotWithShape="0" blurRad="76200" dist="63500" dir="2541339">
                    <a:srgbClr val="000000"/>
                  </a:outerShdw>
                </a:effectLst>
                <a:latin typeface="Century Gothic"/>
                <a:ea typeface="Century Gothic"/>
                <a:cs typeface="Century Gothic"/>
                <a:sym typeface="Century Gothic"/>
              </a:defRPr>
            </a:pPr>
            <a:r>
              <a:rPr baseline="31999"/>
              <a:t>25</a:t>
            </a:r>
            <a:r>
              <a:t> Then King Darius wrote: To all peoples, nations, and languages that dwell in all the earth: Peace be multiplied to you. </a:t>
            </a:r>
            <a:r>
              <a:rPr baseline="31999"/>
              <a:t>26</a:t>
            </a:r>
            <a:r>
              <a:t> </a:t>
            </a:r>
            <a:r>
              <a:rPr>
                <a:solidFill>
                  <a:schemeClr val="accent4">
                    <a:hueOff val="481991"/>
                    <a:satOff val="11971"/>
                    <a:lumOff val="19007"/>
                  </a:schemeClr>
                </a:solidFill>
              </a:rPr>
              <a:t>I make a decree that in every dominion of my kingdom </a:t>
            </a:r>
            <a:r>
              <a:rPr i="1">
                <a:solidFill>
                  <a:schemeClr val="accent4">
                    <a:hueOff val="481991"/>
                    <a:satOff val="11971"/>
                    <a:lumOff val="19007"/>
                  </a:schemeClr>
                </a:solidFill>
              </a:rPr>
              <a:t>men must</a:t>
            </a:r>
            <a:r>
              <a:rPr>
                <a:solidFill>
                  <a:schemeClr val="accent4">
                    <a:hueOff val="481991"/>
                    <a:satOff val="11971"/>
                    <a:lumOff val="19007"/>
                  </a:schemeClr>
                </a:solidFill>
              </a:rPr>
              <a:t> tremble and fear before the God of Daniel. For He </a:t>
            </a:r>
            <a:r>
              <a:rPr i="1">
                <a:solidFill>
                  <a:schemeClr val="accent4">
                    <a:hueOff val="481991"/>
                    <a:satOff val="11971"/>
                    <a:lumOff val="19007"/>
                  </a:schemeClr>
                </a:solidFill>
              </a:rPr>
              <a:t>is</a:t>
            </a:r>
            <a:r>
              <a:rPr>
                <a:solidFill>
                  <a:schemeClr val="accent4">
                    <a:hueOff val="481991"/>
                    <a:satOff val="11971"/>
                    <a:lumOff val="19007"/>
                  </a:schemeClr>
                </a:solidFill>
              </a:rPr>
              <a:t> the living God, And steadfast forever; His kingdom </a:t>
            </a:r>
            <a:r>
              <a:rPr i="1">
                <a:solidFill>
                  <a:schemeClr val="accent4">
                    <a:hueOff val="481991"/>
                    <a:satOff val="11971"/>
                    <a:lumOff val="19007"/>
                  </a:schemeClr>
                </a:solidFill>
              </a:rPr>
              <a:t>is the one</a:t>
            </a:r>
            <a:r>
              <a:rPr>
                <a:solidFill>
                  <a:schemeClr val="accent4">
                    <a:hueOff val="481991"/>
                    <a:satOff val="11971"/>
                    <a:lumOff val="19007"/>
                  </a:schemeClr>
                </a:solidFill>
              </a:rPr>
              <a:t> which shall not be destroyed, And His dominion </a:t>
            </a:r>
            <a:r>
              <a:rPr i="1">
                <a:solidFill>
                  <a:schemeClr val="accent4">
                    <a:hueOff val="481991"/>
                    <a:satOff val="11971"/>
                    <a:lumOff val="19007"/>
                  </a:schemeClr>
                </a:solidFill>
              </a:rPr>
              <a:t>shall endure</a:t>
            </a:r>
            <a:r>
              <a:rPr>
                <a:solidFill>
                  <a:schemeClr val="accent4">
                    <a:hueOff val="481991"/>
                    <a:satOff val="11971"/>
                    <a:lumOff val="19007"/>
                  </a:schemeClr>
                </a:solidFill>
              </a:rPr>
              <a:t> to the end</a:t>
            </a:r>
            <a:r>
              <a:t>. </a:t>
            </a:r>
            <a:r>
              <a:rPr baseline="31999"/>
              <a:t>27</a:t>
            </a:r>
            <a:r>
              <a:t> He delivers and rescues, And He works signs and wonders In heaven and on earth, Who has delivered Daniel from the power of the lions. </a:t>
            </a:r>
            <a:r>
              <a:rPr baseline="31999"/>
              <a:t>28</a:t>
            </a:r>
            <a:r>
              <a:t> So this Daniel prospered in the reign of Darius and in the reign of Cyrus the Persian.</a:t>
            </a:r>
          </a:p>
        </p:txBody>
      </p:sp>
      <p:sp>
        <p:nvSpPr>
          <p:cNvPr id="352"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1"/>
                                        </p:tgtEl>
                                        <p:attrNameLst>
                                          <p:attrName>style.visibility</p:attrName>
                                        </p:attrNameLst>
                                      </p:cBhvr>
                                      <p:to>
                                        <p:strVal val="visible"/>
                                      </p:to>
                                    </p:set>
                                    <p:animEffect filter="wipe(left)" transition="in">
                                      <p:cBhvr>
                                        <p:cTn id="7" dur="1500"/>
                                        <p:tgtEl>
                                          <p:spTgt spid="3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1"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4" name="image.png" descr="image.png"/>
          <p:cNvPicPr>
            <a:picLocks noChangeAspect="1"/>
          </p:cNvPicPr>
          <p:nvPr/>
        </p:nvPicPr>
        <p:blipFill>
          <a:blip r:embed="rId2">
            <a:extLst/>
          </a:blip>
          <a:stretch>
            <a:fillRect/>
          </a:stretch>
        </p:blipFill>
        <p:spPr>
          <a:xfrm flipH="1">
            <a:off x="-21918" y="1410137"/>
            <a:ext cx="6113883" cy="8337113"/>
          </a:xfrm>
          <a:prstGeom prst="rect">
            <a:avLst/>
          </a:prstGeom>
          <a:ln w="12700">
            <a:miter lim="400000"/>
          </a:ln>
        </p:spPr>
      </p:pic>
      <p:sp>
        <p:nvSpPr>
          <p:cNvPr id="355" name="Demonstrated Faith ...…"/>
          <p:cNvSpPr txBox="1"/>
          <p:nvPr/>
        </p:nvSpPr>
        <p:spPr>
          <a:xfrm>
            <a:off x="5942648" y="2586991"/>
            <a:ext cx="6805074" cy="684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800"/>
              </a:spcBef>
              <a:buSzPct val="80000"/>
              <a:buBlip>
                <a:blip r:embed="rId3"/>
              </a:buBlip>
              <a:defRPr sz="39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Refused to eat the king's meat or drink his wine -   Dan 1:8</a:t>
            </a:r>
          </a:p>
          <a:p>
            <a:pPr marL="525929" indent="-525929" algn="l">
              <a:spcBef>
                <a:spcPts val="1800"/>
              </a:spcBef>
              <a:buSzPct val="80000"/>
              <a:buBlip>
                <a:blip r:embed="rId3"/>
              </a:buBlip>
              <a:defRPr sz="39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Refused the gifts of Belshazzar &amp; boldly spoke of the kings sin &amp; his doom - Dan 5:13-17</a:t>
            </a:r>
          </a:p>
          <a:p>
            <a:pPr marL="525929" indent="-525929" algn="l">
              <a:spcBef>
                <a:spcPts val="1800"/>
              </a:spcBef>
              <a:buSzPct val="80000"/>
              <a:buBlip>
                <a:blip r:embed="rId3"/>
              </a:buBlip>
              <a:defRPr sz="39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Refused to obey the decree of Darius knowing the threats against him - Dan 6:10</a:t>
            </a:r>
          </a:p>
        </p:txBody>
      </p:sp>
      <p:sp>
        <p:nvSpPr>
          <p:cNvPr id="356" name="Dare to Be Like Daniel"/>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5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Dare to Be Like Daniel</a:t>
            </a:r>
          </a:p>
        </p:txBody>
      </p:sp>
      <p:sp>
        <p:nvSpPr>
          <p:cNvPr id="357"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5">
                                            <p:txEl>
                                              <p:pRg st="1" end="1"/>
                                            </p:txEl>
                                          </p:spTgt>
                                        </p:tgtEl>
                                        <p:attrNameLst>
                                          <p:attrName>style.visibility</p:attrName>
                                        </p:attrNameLst>
                                      </p:cBhvr>
                                      <p:to>
                                        <p:strVal val="visible"/>
                                      </p:to>
                                    </p:set>
                                    <p:animEffect filter="wipe(left)" transition="in">
                                      <p:cBhvr>
                                        <p:cTn id="7" dur="1500"/>
                                        <p:tgtEl>
                                          <p:spTgt spid="3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5">
                                            <p:txEl>
                                              <p:pRg st="2" end="2"/>
                                            </p:txEl>
                                          </p:spTgt>
                                        </p:tgtEl>
                                        <p:attrNameLst>
                                          <p:attrName>style.visibility</p:attrName>
                                        </p:attrNameLst>
                                      </p:cBhvr>
                                      <p:to>
                                        <p:strVal val="visible"/>
                                      </p:to>
                                    </p:set>
                                    <p:animEffect filter="wipe(left)" transition="in">
                                      <p:cBhvr>
                                        <p:cTn id="12" dur="1500"/>
                                        <p:tgtEl>
                                          <p:spTgt spid="35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5"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image.png" descr="image.png"/>
          <p:cNvPicPr>
            <a:picLocks noChangeAspect="1"/>
          </p:cNvPicPr>
          <p:nvPr/>
        </p:nvPicPr>
        <p:blipFill>
          <a:blip r:embed="rId2">
            <a:extLst/>
          </a:blip>
          <a:stretch>
            <a:fillRect/>
          </a:stretch>
        </p:blipFill>
        <p:spPr>
          <a:xfrm flipH="1">
            <a:off x="-21918" y="1410137"/>
            <a:ext cx="6113883" cy="8337113"/>
          </a:xfrm>
          <a:prstGeom prst="rect">
            <a:avLst/>
          </a:prstGeom>
          <a:ln w="12700">
            <a:miter lim="400000"/>
          </a:ln>
        </p:spPr>
      </p:pic>
      <p:sp>
        <p:nvSpPr>
          <p:cNvPr id="360" name="Demonstrated Faith ...…"/>
          <p:cNvSpPr txBox="1"/>
          <p:nvPr/>
        </p:nvSpPr>
        <p:spPr>
          <a:xfrm>
            <a:off x="6002040" y="2676079"/>
            <a:ext cx="6805074" cy="638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800"/>
              </a:spcBef>
              <a:buSzPct val="80000"/>
              <a:buBlip>
                <a:blip r:embed="rId3"/>
              </a:buBlip>
              <a:defRPr sz="4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Was hated by his enemies - Dan 6:3-5</a:t>
            </a:r>
          </a:p>
          <a:p>
            <a:pPr marL="525929" indent="-525929" algn="l">
              <a:spcBef>
                <a:spcPts val="1800"/>
              </a:spcBef>
              <a:buSzPct val="80000"/>
              <a:buBlip>
                <a:blip r:embed="rId3"/>
              </a:buBlip>
              <a:defRPr sz="4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His uncompromising spirit was used against him - Dan 6:5-13</a:t>
            </a:r>
          </a:p>
          <a:p>
            <a:pPr marL="525929" indent="-525929" algn="l">
              <a:spcBef>
                <a:spcPts val="1800"/>
              </a:spcBef>
              <a:buSzPct val="80000"/>
              <a:buBlip>
                <a:blip r:embed="rId3"/>
              </a:buBlip>
              <a:defRPr sz="4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In the end – Daniel’s uncompromising spirit brought him respect - Dan 6:14-28</a:t>
            </a:r>
          </a:p>
        </p:txBody>
      </p:sp>
      <p:sp>
        <p:nvSpPr>
          <p:cNvPr id="361" name="Dare to Be Like Daniel"/>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5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Dare to Be Like Daniel</a:t>
            </a:r>
          </a:p>
        </p:txBody>
      </p:sp>
      <p:sp>
        <p:nvSpPr>
          <p:cNvPr id="362"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0">
                                            <p:txEl>
                                              <p:pRg st="1" end="1"/>
                                            </p:txEl>
                                          </p:spTgt>
                                        </p:tgtEl>
                                        <p:attrNameLst>
                                          <p:attrName>style.visibility</p:attrName>
                                        </p:attrNameLst>
                                      </p:cBhvr>
                                      <p:to>
                                        <p:strVal val="visible"/>
                                      </p:to>
                                    </p:set>
                                    <p:animEffect filter="wipe(left)" transition="in">
                                      <p:cBhvr>
                                        <p:cTn id="7" dur="1500"/>
                                        <p:tgtEl>
                                          <p:spTgt spid="36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0">
                                            <p:txEl>
                                              <p:pRg st="2" end="2"/>
                                            </p:txEl>
                                          </p:spTgt>
                                        </p:tgtEl>
                                        <p:attrNameLst>
                                          <p:attrName>style.visibility</p:attrName>
                                        </p:attrNameLst>
                                      </p:cBhvr>
                                      <p:to>
                                        <p:strVal val="visible"/>
                                      </p:to>
                                    </p:set>
                                    <p:animEffect filter="wipe(left)" transition="in">
                                      <p:cBhvr>
                                        <p:cTn id="12" dur="1500"/>
                                        <p:tgtEl>
                                          <p:spTgt spid="36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0"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4" name="image.png" descr="image.png"/>
          <p:cNvPicPr>
            <a:picLocks noChangeAspect="1"/>
          </p:cNvPicPr>
          <p:nvPr/>
        </p:nvPicPr>
        <p:blipFill>
          <a:blip r:embed="rId2">
            <a:extLst/>
          </a:blip>
          <a:stretch>
            <a:fillRect/>
          </a:stretch>
        </p:blipFill>
        <p:spPr>
          <a:xfrm flipH="1">
            <a:off x="-21918" y="1410137"/>
            <a:ext cx="6113883" cy="8337113"/>
          </a:xfrm>
          <a:prstGeom prst="rect">
            <a:avLst/>
          </a:prstGeom>
          <a:ln w="12700">
            <a:miter lim="400000"/>
          </a:ln>
        </p:spPr>
      </p:pic>
      <p:sp>
        <p:nvSpPr>
          <p:cNvPr id="365" name="Demonstrated Faith ...…"/>
          <p:cNvSpPr txBox="1"/>
          <p:nvPr/>
        </p:nvSpPr>
        <p:spPr>
          <a:xfrm>
            <a:off x="5957496" y="2374096"/>
            <a:ext cx="6805074" cy="712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100"/>
              </a:spcBef>
              <a:buSzPct val="80000"/>
              <a:buBlip>
                <a:blip r:embed="rId3"/>
              </a:buBlip>
              <a:defRPr b="1" sz="40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Refusing To Compromise Our Convictions...</a:t>
            </a:r>
          </a:p>
          <a:p>
            <a:pPr lvl="1" marL="932329" indent="-525929" algn="l">
              <a:spcBef>
                <a:spcPts val="11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Moral purity – Gen 39:9-12; 1Co 6:18; Eph. 5:1-12; etc</a:t>
            </a:r>
          </a:p>
          <a:p>
            <a:pPr lvl="1" marL="932329" indent="-525929" algn="l">
              <a:spcBef>
                <a:spcPts val="11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Sound doctrine – 1 Tim 4:16; 2 Tim 1:13; 2 Jn 1:9</a:t>
            </a:r>
          </a:p>
          <a:p>
            <a:pPr lvl="1" marL="932329" indent="-525929" algn="l">
              <a:spcBef>
                <a:spcPts val="11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Scriptural worship – Jn 4:24; Eph 5:19</a:t>
            </a:r>
          </a:p>
          <a:p>
            <a:pPr lvl="1" marL="932329" indent="-525929" algn="l">
              <a:spcBef>
                <a:spcPts val="11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Serving the Lord – Col 3:17; Mat 6:33; Heb 10:24,25</a:t>
            </a:r>
          </a:p>
          <a:p>
            <a:pPr lvl="1" marL="932329" indent="-525929" algn="l">
              <a:spcBef>
                <a:spcPts val="11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Even if we suffer for it - 1 Peter 4:12-19</a:t>
            </a:r>
          </a:p>
        </p:txBody>
      </p:sp>
      <p:sp>
        <p:nvSpPr>
          <p:cNvPr id="366" name="Dare to Be Like Daniel"/>
          <p:cNvSpPr/>
          <p:nvPr/>
        </p:nvSpPr>
        <p:spPr>
          <a:xfrm>
            <a:off x="301989" y="1236389"/>
            <a:ext cx="12400822" cy="1042579"/>
          </a:xfrm>
          <a:prstGeom prst="roundRect">
            <a:avLst>
              <a:gd name="adj" fmla="val 18272"/>
            </a:avLst>
          </a:prstGeom>
          <a:blipFill>
            <a:blip r:embed="rId5"/>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5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Dare to Be Like Daniel</a:t>
            </a:r>
          </a:p>
        </p:txBody>
      </p:sp>
      <p:sp>
        <p:nvSpPr>
          <p:cNvPr id="367"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5">
                                            <p:txEl>
                                              <p:pRg st="1" end="1"/>
                                            </p:txEl>
                                          </p:spTgt>
                                        </p:tgtEl>
                                        <p:attrNameLst>
                                          <p:attrName>style.visibility</p:attrName>
                                        </p:attrNameLst>
                                      </p:cBhvr>
                                      <p:to>
                                        <p:strVal val="visible"/>
                                      </p:to>
                                    </p:set>
                                    <p:animEffect filter="wipe(left)" transition="in">
                                      <p:cBhvr>
                                        <p:cTn id="7" dur="1500"/>
                                        <p:tgtEl>
                                          <p:spTgt spid="36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5">
                                            <p:txEl>
                                              <p:pRg st="2" end="2"/>
                                            </p:txEl>
                                          </p:spTgt>
                                        </p:tgtEl>
                                        <p:attrNameLst>
                                          <p:attrName>style.visibility</p:attrName>
                                        </p:attrNameLst>
                                      </p:cBhvr>
                                      <p:to>
                                        <p:strVal val="visible"/>
                                      </p:to>
                                    </p:set>
                                    <p:animEffect filter="wipe(left)" transition="in">
                                      <p:cBhvr>
                                        <p:cTn id="12" dur="1500"/>
                                        <p:tgtEl>
                                          <p:spTgt spid="36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65">
                                            <p:txEl>
                                              <p:pRg st="3" end="3"/>
                                            </p:txEl>
                                          </p:spTgt>
                                        </p:tgtEl>
                                        <p:attrNameLst>
                                          <p:attrName>style.visibility</p:attrName>
                                        </p:attrNameLst>
                                      </p:cBhvr>
                                      <p:to>
                                        <p:strVal val="visible"/>
                                      </p:to>
                                    </p:set>
                                    <p:animEffect filter="wipe(left)" transition="in">
                                      <p:cBhvr>
                                        <p:cTn id="17" dur="1500"/>
                                        <p:tgtEl>
                                          <p:spTgt spid="36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65">
                                            <p:txEl>
                                              <p:pRg st="4" end="4"/>
                                            </p:txEl>
                                          </p:spTgt>
                                        </p:tgtEl>
                                        <p:attrNameLst>
                                          <p:attrName>style.visibility</p:attrName>
                                        </p:attrNameLst>
                                      </p:cBhvr>
                                      <p:to>
                                        <p:strVal val="visible"/>
                                      </p:to>
                                    </p:set>
                                    <p:animEffect filter="wipe(left)" transition="in">
                                      <p:cBhvr>
                                        <p:cTn id="22" dur="1500"/>
                                        <p:tgtEl>
                                          <p:spTgt spid="36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65">
                                            <p:txEl>
                                              <p:pRg st="5" end="5"/>
                                            </p:txEl>
                                          </p:spTgt>
                                        </p:tgtEl>
                                        <p:attrNameLst>
                                          <p:attrName>style.visibility</p:attrName>
                                        </p:attrNameLst>
                                      </p:cBhvr>
                                      <p:to>
                                        <p:strVal val="visible"/>
                                      </p:to>
                                    </p:set>
                                    <p:animEffect filter="wipe(left)" transition="in">
                                      <p:cBhvr>
                                        <p:cTn id="27" dur="1500"/>
                                        <p:tgtEl>
                                          <p:spTgt spid="365">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5"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9" name="image.png" descr="image.png"/>
          <p:cNvPicPr>
            <a:picLocks noChangeAspect="1"/>
          </p:cNvPicPr>
          <p:nvPr/>
        </p:nvPicPr>
        <p:blipFill>
          <a:blip r:embed="rId2">
            <a:extLst/>
          </a:blip>
          <a:stretch>
            <a:fillRect/>
          </a:stretch>
        </p:blipFill>
        <p:spPr>
          <a:xfrm flipH="1">
            <a:off x="-21918" y="1410137"/>
            <a:ext cx="6113883" cy="8337113"/>
          </a:xfrm>
          <a:prstGeom prst="rect">
            <a:avLst/>
          </a:prstGeom>
          <a:ln w="12700">
            <a:miter lim="400000"/>
          </a:ln>
        </p:spPr>
      </p:pic>
      <p:sp>
        <p:nvSpPr>
          <p:cNvPr id="370" name="Demonstrated Faith ...…"/>
          <p:cNvSpPr txBox="1"/>
          <p:nvPr/>
        </p:nvSpPr>
        <p:spPr>
          <a:xfrm>
            <a:off x="5957496" y="2374096"/>
            <a:ext cx="6805074" cy="725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700"/>
              </a:spcBef>
              <a:buSzPct val="80000"/>
              <a:buBlip>
                <a:blip r:embed="rId3"/>
              </a:buBlip>
              <a:defRPr b="1" sz="4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We Should Be A People of Prayer!</a:t>
            </a:r>
          </a:p>
          <a:p>
            <a:pPr lvl="1" marL="932329" indent="-525929" algn="l">
              <a:spcBef>
                <a:spcPts val="7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Even when not convenient – Rom 8:26; </a:t>
            </a:r>
          </a:p>
          <a:p>
            <a:pPr lvl="1" marL="932329" indent="-525929" algn="l">
              <a:spcBef>
                <a:spcPts val="7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According to His will – Mt 6:5-15; 1 John 5:14</a:t>
            </a:r>
          </a:p>
          <a:p>
            <a:pPr lvl="1" marL="932329" indent="-525929" algn="l">
              <a:spcBef>
                <a:spcPts val="7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With humility – Luke 18:13</a:t>
            </a:r>
          </a:p>
          <a:p>
            <a:pPr lvl="1" marL="932329" indent="-525929" algn="l">
              <a:spcBef>
                <a:spcPts val="7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Regularly – A custom! –  1 Thes. 5:17; Rm 12:12; Col. 4:2</a:t>
            </a:r>
          </a:p>
          <a:p>
            <a:pPr lvl="1" marL="932329" indent="-525929" algn="l">
              <a:spcBef>
                <a:spcPts val="7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With thanksgiving - Phil. 4:6; Col. 3:17; 1 Thes. 5:17-18; etc</a:t>
            </a:r>
          </a:p>
          <a:p>
            <a:pPr lvl="1" marL="932329" indent="-525929" algn="l">
              <a:spcBef>
                <a:spcPts val="7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Seeking God’s help – Phi 4:6; Eph 6:18</a:t>
            </a:r>
          </a:p>
        </p:txBody>
      </p:sp>
      <p:sp>
        <p:nvSpPr>
          <p:cNvPr id="371" name="Dare to Be Like Daniel"/>
          <p:cNvSpPr/>
          <p:nvPr/>
        </p:nvSpPr>
        <p:spPr>
          <a:xfrm>
            <a:off x="301989" y="1236389"/>
            <a:ext cx="12400822" cy="1042579"/>
          </a:xfrm>
          <a:prstGeom prst="roundRect">
            <a:avLst>
              <a:gd name="adj" fmla="val 18272"/>
            </a:avLst>
          </a:prstGeom>
          <a:blipFill>
            <a:blip r:embed="rId5"/>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5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Dare to Be Like Daniel</a:t>
            </a:r>
          </a:p>
        </p:txBody>
      </p:sp>
      <p:sp>
        <p:nvSpPr>
          <p:cNvPr id="372"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0">
                                            <p:txEl>
                                              <p:pRg st="1" end="1"/>
                                            </p:txEl>
                                          </p:spTgt>
                                        </p:tgtEl>
                                        <p:attrNameLst>
                                          <p:attrName>style.visibility</p:attrName>
                                        </p:attrNameLst>
                                      </p:cBhvr>
                                      <p:to>
                                        <p:strVal val="visible"/>
                                      </p:to>
                                    </p:set>
                                    <p:animEffect filter="wipe(left)" transition="in">
                                      <p:cBhvr>
                                        <p:cTn id="7" dur="1500"/>
                                        <p:tgtEl>
                                          <p:spTgt spid="37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70">
                                            <p:txEl>
                                              <p:pRg st="2" end="2"/>
                                            </p:txEl>
                                          </p:spTgt>
                                        </p:tgtEl>
                                        <p:attrNameLst>
                                          <p:attrName>style.visibility</p:attrName>
                                        </p:attrNameLst>
                                      </p:cBhvr>
                                      <p:to>
                                        <p:strVal val="visible"/>
                                      </p:to>
                                    </p:set>
                                    <p:animEffect filter="wipe(left)" transition="in">
                                      <p:cBhvr>
                                        <p:cTn id="12" dur="1500"/>
                                        <p:tgtEl>
                                          <p:spTgt spid="37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70">
                                            <p:txEl>
                                              <p:pRg st="3" end="3"/>
                                            </p:txEl>
                                          </p:spTgt>
                                        </p:tgtEl>
                                        <p:attrNameLst>
                                          <p:attrName>style.visibility</p:attrName>
                                        </p:attrNameLst>
                                      </p:cBhvr>
                                      <p:to>
                                        <p:strVal val="visible"/>
                                      </p:to>
                                    </p:set>
                                    <p:animEffect filter="wipe(left)" transition="in">
                                      <p:cBhvr>
                                        <p:cTn id="17" dur="1500"/>
                                        <p:tgtEl>
                                          <p:spTgt spid="37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70">
                                            <p:txEl>
                                              <p:pRg st="4" end="4"/>
                                            </p:txEl>
                                          </p:spTgt>
                                        </p:tgtEl>
                                        <p:attrNameLst>
                                          <p:attrName>style.visibility</p:attrName>
                                        </p:attrNameLst>
                                      </p:cBhvr>
                                      <p:to>
                                        <p:strVal val="visible"/>
                                      </p:to>
                                    </p:set>
                                    <p:animEffect filter="wipe(left)" transition="in">
                                      <p:cBhvr>
                                        <p:cTn id="22" dur="1500"/>
                                        <p:tgtEl>
                                          <p:spTgt spid="37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70">
                                            <p:txEl>
                                              <p:pRg st="5" end="5"/>
                                            </p:txEl>
                                          </p:spTgt>
                                        </p:tgtEl>
                                        <p:attrNameLst>
                                          <p:attrName>style.visibility</p:attrName>
                                        </p:attrNameLst>
                                      </p:cBhvr>
                                      <p:to>
                                        <p:strVal val="visible"/>
                                      </p:to>
                                    </p:set>
                                    <p:animEffect filter="wipe(left)" transition="in">
                                      <p:cBhvr>
                                        <p:cTn id="27" dur="1500"/>
                                        <p:tgtEl>
                                          <p:spTgt spid="37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370">
                                            <p:txEl>
                                              <p:pRg st="6" end="6"/>
                                            </p:txEl>
                                          </p:spTgt>
                                        </p:tgtEl>
                                        <p:attrNameLst>
                                          <p:attrName>style.visibility</p:attrName>
                                        </p:attrNameLst>
                                      </p:cBhvr>
                                      <p:to>
                                        <p:strVal val="visible"/>
                                      </p:to>
                                    </p:set>
                                    <p:animEffect filter="wipe(left)" transition="in">
                                      <p:cBhvr>
                                        <p:cTn id="32" dur="1500"/>
                                        <p:tgtEl>
                                          <p:spTgt spid="370">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0"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6" name="Group"/>
          <p:cNvGrpSpPr/>
          <p:nvPr/>
        </p:nvGrpSpPr>
        <p:grpSpPr>
          <a:xfrm>
            <a:off x="6156587" y="2168780"/>
            <a:ext cx="3713799" cy="7208054"/>
            <a:chOff x="0" y="0"/>
            <a:chExt cx="3713798" cy="7208053"/>
          </a:xfrm>
        </p:grpSpPr>
        <p:pic>
          <p:nvPicPr>
            <p:cNvPr id="374" name="Daniel - refused to compromise regardless of consequences - so can we!" descr="Daniel - refused to compromise regardless of consequences - so can we!"/>
            <p:cNvPicPr>
              <a:picLocks noChangeAspect="0"/>
            </p:cNvPicPr>
            <p:nvPr/>
          </p:nvPicPr>
          <p:blipFill>
            <a:blip r:embed="rId2">
              <a:extLst/>
            </a:blip>
            <a:stretch>
              <a:fillRect/>
            </a:stretch>
          </p:blipFill>
          <p:spPr>
            <a:xfrm>
              <a:off x="298620" y="4299753"/>
              <a:ext cx="3149146" cy="2908301"/>
            </a:xfrm>
            <a:prstGeom prst="rect">
              <a:avLst/>
            </a:prstGeom>
            <a:effectLst>
              <a:outerShdw sx="100000" sy="100000" kx="0" ky="0" algn="b" rotWithShape="0" blurRad="63500" dist="63500" dir="2380043">
                <a:srgbClr val="000000"/>
              </a:outerShdw>
            </a:effectLst>
          </p:spPr>
        </p:pic>
        <p:pic>
          <p:nvPicPr>
            <p:cNvPr id="375" name="Image" descr="Image"/>
            <p:cNvPicPr>
              <a:picLocks noChangeAspect="0"/>
            </p:cNvPicPr>
            <p:nvPr/>
          </p:nvPicPr>
          <p:blipFill>
            <a:blip r:embed="rId3">
              <a:extLst/>
            </a:blip>
            <a:stretch>
              <a:fillRect/>
            </a:stretch>
          </p:blipFill>
          <p:spPr>
            <a:xfrm>
              <a:off x="0" y="0"/>
              <a:ext cx="3713799" cy="4880183"/>
            </a:xfrm>
            <a:prstGeom prst="rect">
              <a:avLst/>
            </a:prstGeom>
            <a:ln w="12700" cap="flat">
              <a:noFill/>
              <a:miter lim="400000"/>
            </a:ln>
            <a:effectLst/>
          </p:spPr>
        </p:pic>
      </p:grpSp>
      <p:grpSp>
        <p:nvGrpSpPr>
          <p:cNvPr id="379" name="Group"/>
          <p:cNvGrpSpPr/>
          <p:nvPr/>
        </p:nvGrpSpPr>
        <p:grpSpPr>
          <a:xfrm>
            <a:off x="33107" y="2168780"/>
            <a:ext cx="3713799" cy="7208054"/>
            <a:chOff x="0" y="0"/>
            <a:chExt cx="3713798" cy="7208053"/>
          </a:xfrm>
        </p:grpSpPr>
        <p:pic>
          <p:nvPicPr>
            <p:cNvPr id="377" name="Image" descr="Image"/>
            <p:cNvPicPr>
              <a:picLocks noChangeAspect="0"/>
            </p:cNvPicPr>
            <p:nvPr/>
          </p:nvPicPr>
          <p:blipFill>
            <a:blip r:embed="rId4">
              <a:extLst/>
            </a:blip>
            <a:stretch>
              <a:fillRect/>
            </a:stretch>
          </p:blipFill>
          <p:spPr>
            <a:xfrm>
              <a:off x="0" y="0"/>
              <a:ext cx="3713799" cy="4880183"/>
            </a:xfrm>
            <a:prstGeom prst="rect">
              <a:avLst/>
            </a:prstGeom>
            <a:ln w="12700" cap="flat">
              <a:noFill/>
              <a:miter lim="400000"/>
            </a:ln>
            <a:effectLst/>
          </p:spPr>
        </p:pic>
        <p:pic>
          <p:nvPicPr>
            <p:cNvPr id="378" name="Daniel - purposed not to defile himself - so can we!" descr="Daniel - purposed not to defile himself - so can we!"/>
            <p:cNvPicPr>
              <a:picLocks noChangeAspect="0"/>
            </p:cNvPicPr>
            <p:nvPr/>
          </p:nvPicPr>
          <p:blipFill>
            <a:blip r:embed="rId5">
              <a:extLst/>
            </a:blip>
            <a:stretch>
              <a:fillRect/>
            </a:stretch>
          </p:blipFill>
          <p:spPr>
            <a:xfrm>
              <a:off x="158176" y="4299753"/>
              <a:ext cx="3149146" cy="2908301"/>
            </a:xfrm>
            <a:prstGeom prst="rect">
              <a:avLst/>
            </a:prstGeom>
            <a:effectLst>
              <a:outerShdw sx="100000" sy="100000" kx="0" ky="0" algn="b" rotWithShape="0" blurRad="63500" dist="63500" dir="2380043">
                <a:srgbClr val="000000"/>
              </a:outerShdw>
            </a:effectLst>
          </p:spPr>
        </p:pic>
      </p:grpSp>
      <p:grpSp>
        <p:nvGrpSpPr>
          <p:cNvPr id="382" name="Group"/>
          <p:cNvGrpSpPr/>
          <p:nvPr/>
        </p:nvGrpSpPr>
        <p:grpSpPr>
          <a:xfrm>
            <a:off x="3055280" y="2168780"/>
            <a:ext cx="3792933" cy="7208054"/>
            <a:chOff x="0" y="0"/>
            <a:chExt cx="3792931" cy="7208053"/>
          </a:xfrm>
        </p:grpSpPr>
        <p:pic>
          <p:nvPicPr>
            <p:cNvPr id="380" name="Image" descr="Image"/>
            <p:cNvPicPr>
              <a:picLocks noChangeAspect="1"/>
            </p:cNvPicPr>
            <p:nvPr/>
          </p:nvPicPr>
          <p:blipFill>
            <a:blip r:embed="rId6">
              <a:extLst/>
            </a:blip>
            <a:stretch>
              <a:fillRect/>
            </a:stretch>
          </p:blipFill>
          <p:spPr>
            <a:xfrm>
              <a:off x="0" y="0"/>
              <a:ext cx="3792932" cy="4880183"/>
            </a:xfrm>
            <a:prstGeom prst="rect">
              <a:avLst/>
            </a:prstGeom>
            <a:ln w="12700" cap="flat">
              <a:noFill/>
              <a:miter lim="400000"/>
            </a:ln>
            <a:effectLst/>
          </p:spPr>
        </p:pic>
        <p:pic>
          <p:nvPicPr>
            <p:cNvPr id="381" name="Daniel - was persistent in his service to God - so can we!" descr="Daniel - was persistent in his service to God - so can we!"/>
            <p:cNvPicPr>
              <a:picLocks noChangeAspect="0"/>
            </p:cNvPicPr>
            <p:nvPr/>
          </p:nvPicPr>
          <p:blipFill>
            <a:blip r:embed="rId7">
              <a:extLst/>
            </a:blip>
            <a:stretch>
              <a:fillRect/>
            </a:stretch>
          </p:blipFill>
          <p:spPr>
            <a:xfrm>
              <a:off x="370899" y="4299753"/>
              <a:ext cx="2943277" cy="2908301"/>
            </a:xfrm>
            <a:prstGeom prst="rect">
              <a:avLst/>
            </a:prstGeom>
            <a:effectLst>
              <a:outerShdw sx="100000" sy="100000" kx="0" ky="0" algn="b" rotWithShape="0" blurRad="63500" dist="63500" dir="2380043">
                <a:srgbClr val="000000"/>
              </a:outerShdw>
            </a:effectLst>
          </p:spPr>
        </p:pic>
      </p:grpSp>
      <p:grpSp>
        <p:nvGrpSpPr>
          <p:cNvPr id="385" name="Group"/>
          <p:cNvGrpSpPr/>
          <p:nvPr/>
        </p:nvGrpSpPr>
        <p:grpSpPr>
          <a:xfrm>
            <a:off x="9178761" y="2168780"/>
            <a:ext cx="3792932" cy="7208054"/>
            <a:chOff x="0" y="0"/>
            <a:chExt cx="3792931" cy="7208053"/>
          </a:xfrm>
        </p:grpSpPr>
        <p:pic>
          <p:nvPicPr>
            <p:cNvPr id="383" name="Image" descr="Image"/>
            <p:cNvPicPr>
              <a:picLocks noChangeAspect="0"/>
            </p:cNvPicPr>
            <p:nvPr/>
          </p:nvPicPr>
          <p:blipFill>
            <a:blip r:embed="rId8">
              <a:extLst/>
            </a:blip>
            <a:stretch>
              <a:fillRect/>
            </a:stretch>
          </p:blipFill>
          <p:spPr>
            <a:xfrm>
              <a:off x="0" y="0"/>
              <a:ext cx="3792932" cy="4880183"/>
            </a:xfrm>
            <a:prstGeom prst="rect">
              <a:avLst/>
            </a:prstGeom>
            <a:ln w="12700" cap="flat">
              <a:noFill/>
              <a:miter lim="400000"/>
            </a:ln>
            <a:effectLst/>
          </p:spPr>
        </p:pic>
        <p:pic>
          <p:nvPicPr>
            <p:cNvPr id="384" name="Daniel had complete &amp; continual trust in God - so can we!" descr="Daniel had complete &amp; continual trust in God - so can we!"/>
            <p:cNvPicPr>
              <a:picLocks noChangeAspect="0"/>
            </p:cNvPicPr>
            <p:nvPr/>
          </p:nvPicPr>
          <p:blipFill>
            <a:blip r:embed="rId9">
              <a:extLst/>
            </a:blip>
            <a:stretch>
              <a:fillRect/>
            </a:stretch>
          </p:blipFill>
          <p:spPr>
            <a:xfrm>
              <a:off x="485610" y="4299753"/>
              <a:ext cx="3149145" cy="2908301"/>
            </a:xfrm>
            <a:prstGeom prst="rect">
              <a:avLst/>
            </a:prstGeom>
            <a:effectLst>
              <a:outerShdw sx="100000" sy="100000" kx="0" ky="0" algn="b" rotWithShape="0" blurRad="63500" dist="63500" dir="2380043">
                <a:srgbClr val="000000"/>
              </a:outerShdw>
            </a:effectLst>
          </p:spPr>
        </p:pic>
      </p:grpSp>
      <p:sp>
        <p:nvSpPr>
          <p:cNvPr id="386" name="Dare to Be Like Daniel"/>
          <p:cNvSpPr/>
          <p:nvPr/>
        </p:nvSpPr>
        <p:spPr>
          <a:xfrm>
            <a:off x="301989" y="1236389"/>
            <a:ext cx="12400822" cy="1042579"/>
          </a:xfrm>
          <a:prstGeom prst="roundRect">
            <a:avLst>
              <a:gd name="adj" fmla="val 18272"/>
            </a:avLst>
          </a:prstGeom>
          <a:blipFill>
            <a:blip r:embed="rId10"/>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5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Dare to Be Like Daniel</a:t>
            </a:r>
          </a:p>
        </p:txBody>
      </p:sp>
      <p:sp>
        <p:nvSpPr>
          <p:cNvPr id="387"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
        <p:nvSpPr>
          <p:cNvPr id="388" name="Purpose / Persistence / Principle / Prayer"/>
          <p:cNvSpPr txBox="1"/>
          <p:nvPr/>
        </p:nvSpPr>
        <p:spPr>
          <a:xfrm>
            <a:off x="451947" y="5518149"/>
            <a:ext cx="12100906" cy="1003301"/>
          </a:xfrm>
          <a:prstGeom prst="rect">
            <a:avLst/>
          </a:prstGeom>
          <a:ln w="12700">
            <a:miter lim="400000"/>
          </a:ln>
          <a:effectLst>
            <a:outerShdw sx="100000" sy="100000" kx="0" ky="0" algn="b" rotWithShape="0" blurRad="63500" dist="63500" dir="2380043">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900">
                <a:solidFill>
                  <a:srgbClr val="EAEA86"/>
                </a:solidFill>
                <a:effectLst>
                  <a:outerShdw sx="100000" sy="100000" kx="0" ky="0" algn="b" rotWithShape="0" blurRad="63500" dist="63500" dir="2037450">
                    <a:srgbClr val="000000"/>
                  </a:outerShdw>
                </a:effectLst>
                <a:latin typeface="UnivrstyRoman Bd BT"/>
                <a:ea typeface="UnivrstyRoman Bd BT"/>
                <a:cs typeface="UnivrstyRoman Bd BT"/>
                <a:sym typeface="UnivrstyRoman Bd BT"/>
              </a:defRPr>
            </a:lvl1pPr>
          </a:lstStyle>
          <a:p>
            <a:pPr/>
            <a:r>
              <a:t>Purpose / Persistence / Principle / Prayer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2"/>
                                        </p:tgtEl>
                                        <p:attrNameLst>
                                          <p:attrName>style.visibility</p:attrName>
                                        </p:attrNameLst>
                                      </p:cBhvr>
                                      <p:to>
                                        <p:strVal val="visible"/>
                                      </p:to>
                                    </p:set>
                                    <p:animEffect filter="fade" transition="in">
                                      <p:cBhvr>
                                        <p:cTn id="7" dur="750"/>
                                        <p:tgtEl>
                                          <p:spTgt spid="38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76"/>
                                        </p:tgtEl>
                                        <p:attrNameLst>
                                          <p:attrName>style.visibility</p:attrName>
                                        </p:attrNameLst>
                                      </p:cBhvr>
                                      <p:to>
                                        <p:strVal val="visible"/>
                                      </p:to>
                                    </p:set>
                                    <p:animEffect filter="fade" transition="in">
                                      <p:cBhvr>
                                        <p:cTn id="12" dur="750"/>
                                        <p:tgtEl>
                                          <p:spTgt spid="37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385"/>
                                        </p:tgtEl>
                                        <p:attrNameLst>
                                          <p:attrName>style.visibility</p:attrName>
                                        </p:attrNameLst>
                                      </p:cBhvr>
                                      <p:to>
                                        <p:strVal val="visible"/>
                                      </p:to>
                                    </p:set>
                                    <p:animEffect filter="fade" transition="in">
                                      <p:cBhvr>
                                        <p:cTn id="17" dur="1500"/>
                                        <p:tgtEl>
                                          <p:spTgt spid="3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5" grpId="3"/>
      <p:bldP build="whole" bldLvl="1" animBg="1" rev="0" advAuto="0" spid="382" grpId="1"/>
      <p:bldP build="whole" bldLvl="1" animBg="1" rev="0" advAuto="0" spid="376" grpId="2"/>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0"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391" name="“Faith To Endure The Fire”"/>
          <p:cNvSpPr txBox="1"/>
          <p:nvPr/>
        </p:nvSpPr>
        <p:spPr>
          <a:xfrm>
            <a:off x="2865731" y="5694519"/>
            <a:ext cx="9904017" cy="236662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86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Would we have enough faith to choose the lions?</a:t>
            </a:r>
          </a:p>
        </p:txBody>
      </p:sp>
      <p:sp>
        <p:nvSpPr>
          <p:cNvPr id="392" name="Daniel 3:1-30"/>
          <p:cNvSpPr txBox="1"/>
          <p:nvPr/>
        </p:nvSpPr>
        <p:spPr>
          <a:xfrm>
            <a:off x="6404356" y="4569171"/>
            <a:ext cx="2826767" cy="118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900">
                <a:solidFill>
                  <a:srgbClr val="FFCE57"/>
                </a:solidFill>
                <a:latin typeface="Thames Nude Roman"/>
                <a:ea typeface="Thames Nude Roman"/>
                <a:cs typeface="Thames Nude Roman"/>
                <a:sym typeface="Thames Nude Roman"/>
              </a:defRPr>
            </a:lvl1pPr>
          </a:lstStyle>
          <a:p>
            <a:pPr>
              <a:defRPr>
                <a:effectLst/>
              </a:defRPr>
            </a:pPr>
            <a:r>
              <a:t>6:1-28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5"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396" name="Charts by Don McClain…"/>
          <p:cNvSpPr txBox="1"/>
          <p:nvPr/>
        </p:nvSpPr>
        <p:spPr>
          <a:xfrm>
            <a:off x="488998" y="6421570"/>
            <a:ext cx="12026804" cy="27510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July 22, 2018 PM</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solidFill>
                  <a:srgbClr val="0000FF"/>
                </a:solidFill>
                <a:uFill>
                  <a:solidFill>
                    <a:srgbClr val="0000FF"/>
                  </a:solidFill>
                </a:uFill>
                <a:hlinkClick r:id="rId4" invalidUrl="" action="" tgtFrame="" tooltip="" history="1" highlightClick="0" endSnd="0"/>
              </a:rPr>
              <a:t>http://w65stchurchofchrist.org/coc/sermons/</a:t>
            </a:r>
            <a:r>
              <a:t> </a:t>
            </a:r>
          </a:p>
        </p:txBody>
      </p:sp>
      <p:sp>
        <p:nvSpPr>
          <p:cNvPr id="397" name="“Faith To Endure The Fire”"/>
          <p:cNvSpPr txBox="1"/>
          <p:nvPr/>
        </p:nvSpPr>
        <p:spPr>
          <a:xfrm>
            <a:off x="58476" y="62535"/>
            <a:ext cx="12406117" cy="1042579"/>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Hand Writing On The Wall”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Image" descr="Image"/>
          <p:cNvPicPr>
            <a:picLocks noChangeAspect="1"/>
          </p:cNvPicPr>
          <p:nvPr>
            <p:ph type="pic" idx="13"/>
          </p:nvPr>
        </p:nvPicPr>
        <p:blipFill>
          <a:blip r:embed="rId2">
            <a:extLst/>
          </a:blip>
          <a:srcRect l="12828" t="0" r="12828" b="0"/>
          <a:stretch>
            <a:fillRect/>
          </a:stretch>
        </p:blipFill>
        <p:spPr>
          <a:xfrm>
            <a:off x="0" y="0"/>
            <a:ext cx="13004800" cy="9753600"/>
          </a:xfrm>
          <a:prstGeom prst="rect">
            <a:avLst/>
          </a:prstGeom>
        </p:spPr>
      </p:pic>
      <p:sp>
        <p:nvSpPr>
          <p:cNvPr id="252" name="Dark Days For Judah …"/>
          <p:cNvSpPr txBox="1"/>
          <p:nvPr/>
        </p:nvSpPr>
        <p:spPr>
          <a:xfrm>
            <a:off x="113459" y="1328068"/>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Timeline</a:t>
            </a:r>
          </a:p>
        </p:txBody>
      </p:sp>
      <p:sp>
        <p:nvSpPr>
          <p:cNvPr id="253" name="In 605 B.C., Judah, as God had stated through Jeremiah, had found itself under Babylonian control.…"/>
          <p:cNvSpPr txBox="1"/>
          <p:nvPr/>
        </p:nvSpPr>
        <p:spPr>
          <a:xfrm>
            <a:off x="627585" y="2427324"/>
            <a:ext cx="12090136" cy="67564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4"/>
              </a:buBlip>
              <a:defRPr sz="4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Nebuchadnezzar died 562 b.c. after ruling 43 years.&amp; succeeded by his son, Evil-Merodach.... (Jer 52:31; II Kings 25:27-30)</a:t>
            </a:r>
          </a:p>
          <a:p>
            <a:pPr lvl="2" marL="783771" indent="-783771" algn="l">
              <a:spcBef>
                <a:spcPts val="1200"/>
              </a:spcBef>
              <a:buSzPct val="80000"/>
              <a:buBlip>
                <a:blip r:embed="rId4"/>
              </a:buBlip>
              <a:defRPr sz="4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Evil-Merodach ruled for two years (562-560 b.c., 2 Kings 25:27-30; Jer. 52:31-34) &amp; was murdered in August 560 by Neriglissar, his brother-in-law.</a:t>
            </a:r>
          </a:p>
          <a:p>
            <a:pPr lvl="2" marL="783771" indent="-783771" algn="l">
              <a:spcBef>
                <a:spcPts val="1200"/>
              </a:spcBef>
              <a:buSzPct val="80000"/>
              <a:buBlip>
                <a:blip r:embed="rId4"/>
              </a:buBlip>
              <a:defRPr sz="4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Neriglissar ruled 4 years (560-556 b.c.). [Jer 39:3, 13]. At his death, succeeded by his young son Labashi-Marduk, who ruled two months (May and June 556)</a:t>
            </a:r>
          </a:p>
        </p:txBody>
      </p:sp>
      <p:sp>
        <p:nvSpPr>
          <p:cNvPr id="254"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3">
                                            <p:txEl>
                                              <p:pRg st="1" end="1"/>
                                            </p:txEl>
                                          </p:spTgt>
                                        </p:tgtEl>
                                        <p:attrNameLst>
                                          <p:attrName>style.visibility</p:attrName>
                                        </p:attrNameLst>
                                      </p:cBhvr>
                                      <p:to>
                                        <p:strVal val="visible"/>
                                      </p:to>
                                    </p:set>
                                    <p:animEffect filter="wipe(left)" transition="in">
                                      <p:cBhvr>
                                        <p:cTn id="7" dur="1500"/>
                                        <p:tgtEl>
                                          <p:spTgt spid="25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3">
                                            <p:txEl>
                                              <p:pRg st="2" end="2"/>
                                            </p:txEl>
                                          </p:spTgt>
                                        </p:tgtEl>
                                        <p:attrNameLst>
                                          <p:attrName>style.visibility</p:attrName>
                                        </p:attrNameLst>
                                      </p:cBhvr>
                                      <p:to>
                                        <p:strVal val="visible"/>
                                      </p:to>
                                    </p:set>
                                    <p:animEffect filter="wipe(left)" transition="in">
                                      <p:cBhvr>
                                        <p:cTn id="12" dur="1500"/>
                                        <p:tgtEl>
                                          <p:spTgt spid="25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Hebrews 11:32–40 (NKJV)…"/>
          <p:cNvSpPr txBox="1"/>
          <p:nvPr/>
        </p:nvSpPr>
        <p:spPr>
          <a:xfrm>
            <a:off x="361559" y="294940"/>
            <a:ext cx="12281681" cy="872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Hebrews 11:32–40 (NKJV)</a:t>
            </a:r>
          </a:p>
          <a:p>
            <a:pPr defTabSz="457200">
              <a:defRPr sz="4900">
                <a:solidFill>
                  <a:srgbClr val="000000"/>
                </a:solidFill>
                <a:effectLst/>
                <a:latin typeface="Hoefler Text"/>
                <a:ea typeface="Hoefler Text"/>
                <a:cs typeface="Hoefler Text"/>
                <a:sym typeface="Hoefler Text"/>
              </a:defRPr>
            </a:pPr>
            <a:r>
              <a:rPr baseline="31999"/>
              <a:t>32</a:t>
            </a:r>
            <a:r>
              <a:t> And what more shall I say? For the time would fail me to tell of Gideon and Barak and Samson and Jephthah, also </a:t>
            </a:r>
            <a:r>
              <a:rPr i="1"/>
              <a:t>of</a:t>
            </a:r>
            <a:r>
              <a:t> David and Samuel and the prophets: </a:t>
            </a:r>
            <a:r>
              <a:rPr baseline="31999"/>
              <a:t>33</a:t>
            </a:r>
            <a:r>
              <a:t> who through faith subdued kingdoms, worked righteousness, obtained promises, stopped the mouths of lions, </a:t>
            </a:r>
            <a:r>
              <a:rPr baseline="31999"/>
              <a:t>34</a:t>
            </a:r>
            <a:r>
              <a:t> quenched the violence of fire, escaped the edge of the sword, out of weakness were made strong, became valiant in battle, turned to flight the armies of the aliens.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Hebrews 11:32–40 (NKJV)…"/>
          <p:cNvSpPr txBox="1"/>
          <p:nvPr/>
        </p:nvSpPr>
        <p:spPr>
          <a:xfrm>
            <a:off x="361559" y="294940"/>
            <a:ext cx="12281681" cy="885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Hebrews 11:32–40 (NKJV)</a:t>
            </a:r>
          </a:p>
          <a:p>
            <a:pPr defTabSz="457200">
              <a:defRPr sz="5000">
                <a:solidFill>
                  <a:srgbClr val="000000"/>
                </a:solidFill>
                <a:effectLst/>
                <a:latin typeface="Hoefler Text"/>
                <a:ea typeface="Hoefler Text"/>
                <a:cs typeface="Hoefler Text"/>
                <a:sym typeface="Hoefler Text"/>
              </a:defRPr>
            </a:pPr>
            <a:r>
              <a:rPr baseline="31999"/>
              <a:t>35</a:t>
            </a:r>
            <a:r>
              <a:t> Women received their dead raised to life again. Others were tortured, not accepting deliverance, that they might obtain a better resurrection. </a:t>
            </a:r>
            <a:r>
              <a:rPr baseline="31999"/>
              <a:t>36</a:t>
            </a:r>
            <a:r>
              <a:t> Still others had trial of mockings and scourgings, yes, and of chains and imprisonment. </a:t>
            </a:r>
            <a:r>
              <a:rPr baseline="31999"/>
              <a:t>37</a:t>
            </a:r>
            <a:r>
              <a:t> They were stoned, they were sawn in two, were tempted, were slain with the sword. They wandered about in sheepskins and goatskins, being destitute, afflicted, tormented—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Hebrews 11:32–40 (NKJV)…"/>
          <p:cNvSpPr txBox="1"/>
          <p:nvPr/>
        </p:nvSpPr>
        <p:spPr>
          <a:xfrm>
            <a:off x="361559" y="294940"/>
            <a:ext cx="12281681" cy="923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Hebrews 11:32–40 (NKJV)</a:t>
            </a:r>
          </a:p>
          <a:p>
            <a:pPr defTabSz="457200">
              <a:defRPr sz="5800">
                <a:solidFill>
                  <a:srgbClr val="000000"/>
                </a:solidFill>
                <a:effectLst/>
                <a:latin typeface="Hoefler Text"/>
                <a:ea typeface="Hoefler Text"/>
                <a:cs typeface="Hoefler Text"/>
                <a:sym typeface="Hoefler Text"/>
              </a:defRPr>
            </a:pPr>
            <a:r>
              <a:rPr baseline="31999"/>
              <a:t>38</a:t>
            </a:r>
            <a:r>
              <a:t> of whom the world was not worthy. They wandered in deserts and mountains, </a:t>
            </a:r>
            <a:r>
              <a:rPr i="1"/>
              <a:t>in</a:t>
            </a:r>
            <a:r>
              <a:t> dens and caves of the earth. </a:t>
            </a:r>
            <a:r>
              <a:rPr baseline="31999"/>
              <a:t>39</a:t>
            </a:r>
            <a:r>
              <a:t> And all these, having obtained a good testimony through faith, did not receive the promise, </a:t>
            </a:r>
            <a:r>
              <a:rPr baseline="31999"/>
              <a:t>40</a:t>
            </a:r>
            <a:r>
              <a:t> God having provided something better for us, that they should not be made perfect apart from 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Image" descr="Image"/>
          <p:cNvPicPr>
            <a:picLocks noChangeAspect="1"/>
          </p:cNvPicPr>
          <p:nvPr>
            <p:ph type="pic" idx="13"/>
          </p:nvPr>
        </p:nvPicPr>
        <p:blipFill>
          <a:blip r:embed="rId2">
            <a:extLst/>
          </a:blip>
          <a:srcRect l="12828" t="0" r="12828" b="0"/>
          <a:stretch>
            <a:fillRect/>
          </a:stretch>
        </p:blipFill>
        <p:spPr>
          <a:xfrm>
            <a:off x="0" y="0"/>
            <a:ext cx="13004800" cy="9753600"/>
          </a:xfrm>
          <a:prstGeom prst="rect">
            <a:avLst/>
          </a:prstGeom>
        </p:spPr>
      </p:pic>
      <p:sp>
        <p:nvSpPr>
          <p:cNvPr id="257" name="Dark Days For Judah …"/>
          <p:cNvSpPr txBox="1"/>
          <p:nvPr/>
        </p:nvSpPr>
        <p:spPr>
          <a:xfrm>
            <a:off x="113459" y="1328068"/>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Timeline</a:t>
            </a:r>
          </a:p>
        </p:txBody>
      </p:sp>
      <p:sp>
        <p:nvSpPr>
          <p:cNvPr id="258" name="In 605 B.C., Judah, as God had stated through Jeremiah, had found itself under Babylonian control.…"/>
          <p:cNvSpPr txBox="1"/>
          <p:nvPr/>
        </p:nvSpPr>
        <p:spPr>
          <a:xfrm>
            <a:off x="627585" y="2427324"/>
            <a:ext cx="10102322" cy="60960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4"/>
              </a:buBlip>
              <a:defRPr sz="47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Labashi-Marduk,  was assassinated and succeeded by Nabonidus, who reigned 17 years (556-539 b.c.). </a:t>
            </a:r>
          </a:p>
          <a:p>
            <a:pPr lvl="2" marL="783770" indent="-783770" algn="l">
              <a:spcBef>
                <a:spcPts val="1200"/>
              </a:spcBef>
              <a:buSzPct val="80000"/>
              <a:buBlip>
                <a:blip r:embed="rId4"/>
              </a:buBlip>
              <a:defRPr sz="47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553 B.C. Nabonidus went to the oasis of Tayma &amp; devoted himself to the worship of the moon god, Sin. </a:t>
            </a:r>
          </a:p>
          <a:p>
            <a:pPr lvl="2" marL="783770" indent="-783770" algn="l">
              <a:spcBef>
                <a:spcPts val="1200"/>
              </a:spcBef>
              <a:buSzPct val="80000"/>
              <a:buBlip>
                <a:blip r:embed="rId4"/>
              </a:buBlip>
              <a:defRPr sz="47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He appointed his son, Belshazzar, as ruler of Babylon in his place.</a:t>
            </a:r>
          </a:p>
        </p:txBody>
      </p:sp>
      <p:sp>
        <p:nvSpPr>
          <p:cNvPr id="259"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8">
                                            <p:txEl>
                                              <p:pRg st="1" end="1"/>
                                            </p:txEl>
                                          </p:spTgt>
                                        </p:tgtEl>
                                        <p:attrNameLst>
                                          <p:attrName>style.visibility</p:attrName>
                                        </p:attrNameLst>
                                      </p:cBhvr>
                                      <p:to>
                                        <p:strVal val="visible"/>
                                      </p:to>
                                    </p:set>
                                    <p:animEffect filter="wipe(left)" transition="in">
                                      <p:cBhvr>
                                        <p:cTn id="7" dur="1500"/>
                                        <p:tgtEl>
                                          <p:spTgt spid="25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8">
                                            <p:txEl>
                                              <p:pRg st="2" end="2"/>
                                            </p:txEl>
                                          </p:spTgt>
                                        </p:tgtEl>
                                        <p:attrNameLst>
                                          <p:attrName>style.visibility</p:attrName>
                                        </p:attrNameLst>
                                      </p:cBhvr>
                                      <p:to>
                                        <p:strVal val="visible"/>
                                      </p:to>
                                    </p:set>
                                    <p:animEffect filter="wipe(left)" transition="in">
                                      <p:cBhvr>
                                        <p:cTn id="12" dur="1500"/>
                                        <p:tgtEl>
                                          <p:spTgt spid="25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8"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262"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2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4" name="Nabonidus returned 540 B.C. to defend against the  Persians.  In 539 B.C. Belshazzar was positioned in the city of Babylon to hold the capital, while Nabonidus, marched his troops north to meet Cyrus.…"/>
          <p:cNvSpPr/>
          <p:nvPr/>
        </p:nvSpPr>
        <p:spPr>
          <a:xfrm>
            <a:off x="5499100" y="1718821"/>
            <a:ext cx="7239000" cy="7531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marL="609600" indent="-609600" algn="l" defTabSz="1295400">
              <a:spcBef>
                <a:spcPts val="1400"/>
              </a:spcBef>
              <a:buSzPct val="125000"/>
              <a:buFont typeface="Zapf Dingbats"/>
              <a:buChar char="✦"/>
              <a:defRPr>
                <a:solidFill>
                  <a:srgbClr val="FFFFFF"/>
                </a:solidFill>
                <a:effectLst>
                  <a:outerShdw sx="100000" sy="100000" kx="0" ky="0" algn="b" rotWithShape="0" blurRad="152400" dist="76200" dir="2700000">
                    <a:srgbClr val="000000"/>
                  </a:outerShdw>
                </a:effectLst>
                <a:uFill>
                  <a:solidFill>
                    <a:srgbClr val="FFFFFF"/>
                  </a:solidFill>
                </a:uFill>
                <a:latin typeface="Georgia"/>
                <a:ea typeface="Georgia"/>
                <a:cs typeface="Georgia"/>
                <a:sym typeface="Georgia"/>
              </a:defRPr>
            </a:pPr>
            <a:r>
              <a:t>Nabonidus returned 540 B.C. to defend against the 	Persians.  In 539 B.C. Belshazzar was positioned in the city of Babylon to hold the capital, while Nabonidus, marched his troops north to meet Cyrus.</a:t>
            </a:r>
          </a:p>
          <a:p>
            <a:pPr marL="609600" indent="-609600" algn="l" defTabSz="1295400">
              <a:spcBef>
                <a:spcPts val="1400"/>
              </a:spcBef>
              <a:buSzPct val="125000"/>
              <a:buFont typeface="Zapf Dingbats"/>
              <a:buChar char="✦"/>
              <a:defRPr>
                <a:solidFill>
                  <a:srgbClr val="FFFFFF"/>
                </a:solidFill>
                <a:effectLst>
                  <a:outerShdw sx="100000" sy="100000" kx="0" ky="0" algn="b" rotWithShape="0" blurRad="152400" dist="76200" dir="2700000">
                    <a:srgbClr val="000000"/>
                  </a:outerShdw>
                </a:effectLst>
                <a:uFill>
                  <a:solidFill>
                    <a:srgbClr val="FFFFFF"/>
                  </a:solidFill>
                </a:uFill>
                <a:latin typeface="Georgia"/>
                <a:ea typeface="Georgia"/>
                <a:cs typeface="Georgia"/>
                <a:sym typeface="Georgia"/>
              </a:defRPr>
            </a:pPr>
            <a:r>
              <a:t>October 10, 539 B.C. Nabonidus surrendered to Cyrus &amp; exiled. </a:t>
            </a:r>
          </a:p>
          <a:p>
            <a:pPr marL="609600" indent="-609600" algn="l" defTabSz="1295400">
              <a:spcBef>
                <a:spcPts val="1400"/>
              </a:spcBef>
              <a:buSzPct val="125000"/>
              <a:buFont typeface="Zapf Dingbats"/>
              <a:buChar char="✦"/>
              <a:defRPr>
                <a:solidFill>
                  <a:srgbClr val="FFFFFF"/>
                </a:solidFill>
                <a:effectLst>
                  <a:outerShdw sx="100000" sy="100000" kx="0" ky="0" algn="b" rotWithShape="0" blurRad="152400" dist="76200" dir="2700000">
                    <a:srgbClr val="000000"/>
                  </a:outerShdw>
                </a:effectLst>
                <a:uFill>
                  <a:solidFill>
                    <a:srgbClr val="FFFFFF"/>
                  </a:solidFill>
                </a:uFill>
                <a:latin typeface="Georgia"/>
                <a:ea typeface="Georgia"/>
                <a:cs typeface="Georgia"/>
                <a:sym typeface="Georgia"/>
              </a:defRPr>
            </a:pPr>
            <a:r>
              <a:t>Two days later, October 12, 539 B.C., the Persian armies overthrew the city of Babylon.</a:t>
            </a:r>
          </a:p>
        </p:txBody>
      </p:sp>
      <p:pic>
        <p:nvPicPr>
          <p:cNvPr id="265" name="The+Handwriting+On+the+Wall.tiff" descr="The+Handwriting+On+the+Wall.tiff"/>
          <p:cNvPicPr>
            <a:picLocks noChangeAspect="0"/>
          </p:cNvPicPr>
          <p:nvPr/>
        </p:nvPicPr>
        <p:blipFill>
          <a:blip r:embed="rId3">
            <a:extLst/>
          </a:blip>
          <a:stretch>
            <a:fillRect/>
          </a:stretch>
        </p:blipFill>
        <p:spPr>
          <a:xfrm>
            <a:off x="203200" y="2032000"/>
            <a:ext cx="5057775" cy="7454900"/>
          </a:xfrm>
          <a:prstGeom prst="rect">
            <a:avLst/>
          </a:prstGeom>
        </p:spPr>
      </p:pic>
      <p:sp>
        <p:nvSpPr>
          <p:cNvPr id="266"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4">
                                            <p:txEl>
                                              <p:pRg st="1" end="1"/>
                                            </p:txEl>
                                          </p:spTgt>
                                        </p:tgtEl>
                                        <p:attrNameLst>
                                          <p:attrName>style.visibility</p:attrName>
                                        </p:attrNameLst>
                                      </p:cBhvr>
                                      <p:to>
                                        <p:strVal val="visible"/>
                                      </p:to>
                                    </p:set>
                                    <p:animEffect filter="wipe(left)" transition="in">
                                      <p:cBhvr>
                                        <p:cTn id="7" dur="1500"/>
                                        <p:tgtEl>
                                          <p:spTgt spid="26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4">
                                            <p:txEl>
                                              <p:pRg st="2" end="2"/>
                                            </p:txEl>
                                          </p:spTgt>
                                        </p:tgtEl>
                                        <p:attrNameLst>
                                          <p:attrName>style.visibility</p:attrName>
                                        </p:attrNameLst>
                                      </p:cBhvr>
                                      <p:to>
                                        <p:strVal val="visible"/>
                                      </p:to>
                                    </p:set>
                                    <p:animEffect filter="wipe(left)" transition="in">
                                      <p:cBhvr>
                                        <p:cTn id="12" dur="1500"/>
                                        <p:tgtEl>
                                          <p:spTgt spid="26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4"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269"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2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1" name="The+Handwriting+On+the+Wall.tiff" descr="The+Handwriting+On+the+Wall.tiff"/>
          <p:cNvPicPr>
            <a:picLocks noChangeAspect="0"/>
          </p:cNvPicPr>
          <p:nvPr/>
        </p:nvPicPr>
        <p:blipFill>
          <a:blip r:embed="rId3">
            <a:extLst/>
          </a:blip>
          <a:stretch>
            <a:fillRect/>
          </a:stretch>
        </p:blipFill>
        <p:spPr>
          <a:xfrm>
            <a:off x="203200" y="2032000"/>
            <a:ext cx="5057775" cy="7454900"/>
          </a:xfrm>
          <a:prstGeom prst="rect">
            <a:avLst/>
          </a:prstGeom>
        </p:spPr>
      </p:pic>
      <p:sp>
        <p:nvSpPr>
          <p:cNvPr id="272" name="Daniel 5:30–31 (NKJV)…"/>
          <p:cNvSpPr txBox="1"/>
          <p:nvPr/>
        </p:nvSpPr>
        <p:spPr>
          <a:xfrm>
            <a:off x="5426195" y="1435399"/>
            <a:ext cx="7107319" cy="7607302"/>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9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5:30–31 </a:t>
            </a:r>
            <a:r>
              <a:rPr sz="3200">
                <a:latin typeface="Palatino"/>
                <a:ea typeface="Palatino"/>
                <a:cs typeface="Palatino"/>
                <a:sym typeface="Palatino"/>
              </a:rPr>
              <a:t>(NKJV)</a:t>
            </a:r>
          </a:p>
          <a:p>
            <a:pPr defTabSz="457200">
              <a:defRPr sz="56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30</a:t>
            </a:r>
            <a:r>
              <a:t> That very night Belshazzar, king of the Chaldeans, was slain. </a:t>
            </a:r>
            <a:r>
              <a:rPr baseline="31999"/>
              <a:t>31</a:t>
            </a:r>
            <a:r>
              <a:t> And Darius the Mede received the kingdom, </a:t>
            </a:r>
            <a:r>
              <a:rPr i="1"/>
              <a:t>being</a:t>
            </a:r>
            <a:r>
              <a:t> about sixty-two years old.</a:t>
            </a:r>
          </a:p>
        </p:txBody>
      </p:sp>
      <p:sp>
        <p:nvSpPr>
          <p:cNvPr id="273" name="“Faith To Endure The Fire”"/>
          <p:cNvSpPr txBox="1"/>
          <p:nvPr/>
        </p:nvSpPr>
        <p:spPr>
          <a:xfrm>
            <a:off x="58476" y="-11712"/>
            <a:ext cx="12406117" cy="1191073"/>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“Choosing The Lions”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Daniel 6:1–9 (NKJV)…"/>
          <p:cNvSpPr txBox="1"/>
          <p:nvPr/>
        </p:nvSpPr>
        <p:spPr>
          <a:xfrm>
            <a:off x="229025" y="250100"/>
            <a:ext cx="12546749" cy="922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900"/>
              </a:spcBef>
              <a:defRPr sz="5500">
                <a:solidFill>
                  <a:srgbClr val="000000"/>
                </a:solidFill>
                <a:effectLst/>
                <a:latin typeface="Thames Nude Roman"/>
                <a:ea typeface="Thames Nude Roman"/>
                <a:cs typeface="Thames Nude Roman"/>
                <a:sym typeface="Thames Nude Roman"/>
              </a:defRPr>
            </a:pPr>
            <a:r>
              <a:t>Daniel 6:1–9 (NKJV)</a:t>
            </a:r>
          </a:p>
          <a:p>
            <a:pPr defTabSz="457200">
              <a:defRPr sz="5200">
                <a:solidFill>
                  <a:srgbClr val="000000"/>
                </a:solidFill>
                <a:effectLst/>
                <a:latin typeface="Hoefler Text"/>
                <a:ea typeface="Hoefler Text"/>
                <a:cs typeface="Hoefler Text"/>
                <a:sym typeface="Hoefler Text"/>
              </a:defRPr>
            </a:pPr>
            <a:r>
              <a:rPr baseline="31999"/>
              <a:t>1</a:t>
            </a:r>
            <a:r>
              <a:t> It pleased Darius to set over the kingdom one hundred and twenty satraps, to be over the whole kingdom; </a:t>
            </a:r>
            <a:r>
              <a:rPr baseline="31999"/>
              <a:t>2</a:t>
            </a:r>
            <a:r>
              <a:t> and over these, three governors, of whom Daniel </a:t>
            </a:r>
            <a:r>
              <a:rPr i="1"/>
              <a:t>was</a:t>
            </a:r>
            <a:r>
              <a:t> one, that the satraps might give account to them, so that the king would suffer no loss. </a:t>
            </a:r>
            <a:r>
              <a:rPr baseline="31999"/>
              <a:t>3</a:t>
            </a:r>
            <a:r>
              <a:t> Then this Daniel distinguished himself above the governors and satraps, because an excellent spirit </a:t>
            </a:r>
            <a:r>
              <a:rPr i="1"/>
              <a:t>was</a:t>
            </a:r>
            <a:r>
              <a:t> in him; and the king gave thought to setting him over the whole realm.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Daniel 6:1–9 (NKJV)…"/>
          <p:cNvSpPr txBox="1"/>
          <p:nvPr/>
        </p:nvSpPr>
        <p:spPr>
          <a:xfrm>
            <a:off x="229025" y="250100"/>
            <a:ext cx="12546749" cy="871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900"/>
              </a:spcBef>
              <a:defRPr sz="5500">
                <a:solidFill>
                  <a:srgbClr val="000000"/>
                </a:solidFill>
                <a:effectLst/>
                <a:latin typeface="Thames Nude Roman"/>
                <a:ea typeface="Thames Nude Roman"/>
                <a:cs typeface="Thames Nude Roman"/>
                <a:sym typeface="Thames Nude Roman"/>
              </a:defRPr>
            </a:pPr>
            <a:r>
              <a:t>Daniel 6:1–9 (NKJV)</a:t>
            </a:r>
          </a:p>
          <a:p>
            <a:pPr defTabSz="457200">
              <a:defRPr sz="4800">
                <a:solidFill>
                  <a:srgbClr val="000000"/>
                </a:solidFill>
                <a:effectLst/>
                <a:latin typeface="Hoefler Text"/>
                <a:ea typeface="Hoefler Text"/>
                <a:cs typeface="Hoefler Text"/>
                <a:sym typeface="Hoefler Text"/>
              </a:defRPr>
            </a:pPr>
            <a:r>
              <a:rPr baseline="31999"/>
              <a:t>4</a:t>
            </a:r>
            <a:r>
              <a:t> So the governors and satraps sought to find </a:t>
            </a:r>
            <a:r>
              <a:rPr i="1"/>
              <a:t>some</a:t>
            </a:r>
            <a:r>
              <a:t> charge against Daniel concerning the kingdom; but they could find no charge or fault, because he </a:t>
            </a:r>
            <a:r>
              <a:rPr i="1"/>
              <a:t>was</a:t>
            </a:r>
            <a:r>
              <a:t> faithful; nor was there any error or fault found in him. </a:t>
            </a:r>
            <a:r>
              <a:rPr baseline="31999"/>
              <a:t>5</a:t>
            </a:r>
            <a:r>
              <a:t> Then these men said, “We shall not find any charge against this Daniel unless we find </a:t>
            </a:r>
            <a:r>
              <a:rPr i="1"/>
              <a:t>it</a:t>
            </a:r>
            <a:r>
              <a:t> against him concerning the law of his God.” </a:t>
            </a:r>
            <a:r>
              <a:rPr baseline="31999"/>
              <a:t>6</a:t>
            </a:r>
            <a:r>
              <a:t> So these governors and satraps thronged before the king, and said thus to him: “King Darius, live forever!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Daniel 6:1–9 (NKJV)…"/>
          <p:cNvSpPr txBox="1"/>
          <p:nvPr/>
        </p:nvSpPr>
        <p:spPr>
          <a:xfrm>
            <a:off x="229025" y="250100"/>
            <a:ext cx="12546749" cy="916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900"/>
              </a:spcBef>
              <a:defRPr sz="5500">
                <a:solidFill>
                  <a:srgbClr val="000000"/>
                </a:solidFill>
                <a:effectLst/>
                <a:latin typeface="Thames Nude Roman"/>
                <a:ea typeface="Thames Nude Roman"/>
                <a:cs typeface="Thames Nude Roman"/>
                <a:sym typeface="Thames Nude Roman"/>
              </a:defRPr>
            </a:pPr>
            <a:r>
              <a:t>Daniel 6:1–9 (NKJV)</a:t>
            </a:r>
          </a:p>
          <a:p>
            <a:pPr defTabSz="457200">
              <a:defRPr sz="4700">
                <a:solidFill>
                  <a:srgbClr val="000000"/>
                </a:solidFill>
                <a:effectLst/>
                <a:latin typeface="Hoefler Text"/>
                <a:ea typeface="Hoefler Text"/>
                <a:cs typeface="Hoefler Text"/>
                <a:sym typeface="Hoefler Text"/>
              </a:defRPr>
            </a:pPr>
            <a:r>
              <a:rPr baseline="31999"/>
              <a:t>7</a:t>
            </a:r>
            <a:r>
              <a:t> All the governors of the kingdom, the administrators and satraps, the counselors and advisors, have consulted together to establish a royal statute and to make a firm decree, that whoever petitions any god or man for thirty days, except you, O king, shall be cast into the den of lions. </a:t>
            </a:r>
            <a:r>
              <a:rPr baseline="31999"/>
              <a:t>8</a:t>
            </a:r>
            <a:r>
              <a:t> Now, O king, establish the decree and sign the writing, so that it cannot be changed, according to the law of the Medes and Persians, which does not alter.” </a:t>
            </a:r>
            <a:r>
              <a:rPr baseline="31999"/>
              <a:t>9</a:t>
            </a:r>
            <a:r>
              <a:t> Therefore King Darius signed the written decree.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