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hape 29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8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9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41703583_2880x1921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>
            <a:lvl1pPr>
              <a:defRPr b="0" cap="all" sz="7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b="0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gradFill flip="none" rotWithShape="1">
          <a:gsLst>
            <a:gs pos="0">
              <a:srgbClr val="FFFFB5"/>
            </a:gs>
            <a:gs pos="100000">
              <a:srgbClr val="FFFF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gradFill flip="none" rotWithShape="1">
          <a:gsLst>
            <a:gs pos="0">
              <a:srgbClr val="7E6BC9"/>
            </a:gs>
            <a:gs pos="52000">
              <a:srgbClr val="D8D8D8"/>
            </a:gs>
            <a:gs pos="100000">
              <a:srgbClr val="322B3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0667" y="-1"/>
            <a:ext cx="7504134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Text"/>
          <p:cNvSpPr txBox="1"/>
          <p:nvPr>
            <p:ph type="title"/>
          </p:nvPr>
        </p:nvSpPr>
        <p:spPr>
          <a:xfrm>
            <a:off x="650239" y="2774809"/>
            <a:ext cx="7044268" cy="3120117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l" defTabSz="1300480">
              <a:defRPr b="0" spc="141" sz="6800">
                <a:solidFill>
                  <a:srgbClr val="69676D"/>
                </a:solidFill>
                <a:effectLst>
                  <a:outerShdw sx="100000" sy="100000" kx="0" ky="0" algn="b" rotWithShape="0" blurRad="127000" dist="0" dir="0">
                    <a:srgbClr val="FFFFFF">
                      <a:alpha val="5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650239" y="6264345"/>
            <a:ext cx="8128001" cy="201027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1300480">
              <a:spcBef>
                <a:spcPts val="2200"/>
              </a:spcBef>
              <a:buSzTx/>
              <a:buNone/>
              <a:defRPr sz="2400">
                <a:solidFill>
                  <a:srgbClr val="69676D"/>
                </a:solidFill>
                <a:effectLst>
                  <a:outerShdw sx="100000" sy="100000" kx="0" ky="0" algn="b" rotWithShape="0" blurRad="12700" dist="12700" dir="3000000">
                    <a:srgbClr val="D9D9D9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  <a:lvl2pPr marL="0" indent="457200" defTabSz="1300480">
              <a:spcBef>
                <a:spcPts val="2200"/>
              </a:spcBef>
              <a:buSzTx/>
              <a:buNone/>
              <a:defRPr sz="2400">
                <a:solidFill>
                  <a:srgbClr val="69676D"/>
                </a:solidFill>
                <a:effectLst>
                  <a:outerShdw sx="100000" sy="100000" kx="0" ky="0" algn="b" rotWithShape="0" blurRad="12700" dist="12700" dir="3000000">
                    <a:srgbClr val="D9D9D9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2pPr>
            <a:lvl3pPr marL="0" indent="914400" defTabSz="1300480">
              <a:spcBef>
                <a:spcPts val="2200"/>
              </a:spcBef>
              <a:buSzTx/>
              <a:buNone/>
              <a:defRPr sz="2400">
                <a:solidFill>
                  <a:srgbClr val="69676D"/>
                </a:solidFill>
                <a:effectLst>
                  <a:outerShdw sx="100000" sy="100000" kx="0" ky="0" algn="b" rotWithShape="0" blurRad="12700" dist="12700" dir="3000000">
                    <a:srgbClr val="D9D9D9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3pPr>
            <a:lvl4pPr marL="0" indent="1371600" defTabSz="1300480">
              <a:spcBef>
                <a:spcPts val="2200"/>
              </a:spcBef>
              <a:buSzTx/>
              <a:buNone/>
              <a:defRPr sz="2400">
                <a:solidFill>
                  <a:srgbClr val="69676D"/>
                </a:solidFill>
                <a:effectLst>
                  <a:outerShdw sx="100000" sy="100000" kx="0" ky="0" algn="b" rotWithShape="0" blurRad="12700" dist="12700" dir="3000000">
                    <a:srgbClr val="D9D9D9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4pPr>
            <a:lvl5pPr marL="0" indent="1828800" defTabSz="1300480">
              <a:spcBef>
                <a:spcPts val="2200"/>
              </a:spcBef>
              <a:buSzTx/>
              <a:buNone/>
              <a:defRPr sz="2400">
                <a:solidFill>
                  <a:srgbClr val="69676D"/>
                </a:solidFill>
                <a:effectLst>
                  <a:outerShdw sx="100000" sy="100000" kx="0" ky="0" algn="b" rotWithShape="0" blurRad="12700" dist="12700" dir="3000000">
                    <a:srgbClr val="D9D9D9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684251" y="152145"/>
            <a:ext cx="320549" cy="3459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i="1" sz="1400">
                <a:solidFill>
                  <a:srgbClr val="E1E0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41703583_2880x1921.jpeg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gradFill flip="none" rotWithShape="1">
          <a:gsLst>
            <a:gs pos="0">
              <a:srgbClr val="C9C2D1"/>
            </a:gs>
            <a:gs pos="52000">
              <a:srgbClr val="D8D8D8"/>
            </a:gs>
            <a:gs pos="100000">
              <a:srgbClr val="322B3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0" t="0" r="19766" b="19999"/>
          <a:stretch>
            <a:fillRect/>
          </a:stretch>
        </p:blipFill>
        <p:spPr>
          <a:xfrm>
            <a:off x="11054080" y="4551679"/>
            <a:ext cx="1950721" cy="5201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rcRect l="42293" t="29512" r="38656" b="34962"/>
          <a:stretch>
            <a:fillRect/>
          </a:stretch>
        </p:blipFill>
        <p:spPr>
          <a:xfrm>
            <a:off x="0" y="0"/>
            <a:ext cx="2099030" cy="508783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itle Text"/>
          <p:cNvSpPr txBox="1"/>
          <p:nvPr>
            <p:ph type="title"/>
          </p:nvPr>
        </p:nvSpPr>
        <p:spPr>
          <a:xfrm>
            <a:off x="650239" y="216746"/>
            <a:ext cx="11704322" cy="1885245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b="0" spc="138" sz="5000">
                <a:solidFill>
                  <a:srgbClr val="69676D"/>
                </a:solidFill>
                <a:effectLst>
                  <a:outerShdw sx="100000" sy="100000" kx="0" ky="0" algn="b" rotWithShape="0" blurRad="127000" dist="0" dir="0">
                    <a:srgbClr val="FFFFFF">
                      <a:alpha val="5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half" idx="1"/>
          </p:nvPr>
        </p:nvSpPr>
        <p:spPr>
          <a:xfrm>
            <a:off x="2275839" y="2753958"/>
            <a:ext cx="8453122" cy="552704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80059" indent="-480059" defTabSz="1300480">
              <a:spcBef>
                <a:spcPts val="2200"/>
              </a:spcBef>
              <a:buSzPct val="80000"/>
              <a:buChar char="✹"/>
              <a:defRPr sz="2800">
                <a:solidFill>
                  <a:srgbClr val="69676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788811" indent="-439561" defTabSz="1300480">
              <a:spcBef>
                <a:spcPts val="2200"/>
              </a:spcBef>
              <a:buSzPct val="60000"/>
              <a:buChar char="Ë"/>
              <a:defRPr sz="2800">
                <a:solidFill>
                  <a:srgbClr val="69676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71386" indent="-439561" defTabSz="1300480">
              <a:spcBef>
                <a:spcPts val="2200"/>
              </a:spcBef>
              <a:buSzPct val="70000"/>
              <a:buChar char="✹"/>
              <a:defRPr sz="2800">
                <a:solidFill>
                  <a:srgbClr val="69676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53961" indent="-439561" defTabSz="1300480">
              <a:spcBef>
                <a:spcPts val="2200"/>
              </a:spcBef>
              <a:buSzPct val="60000"/>
              <a:buChar char="Ë"/>
              <a:defRPr sz="2800">
                <a:solidFill>
                  <a:srgbClr val="69676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56291" indent="-459316" defTabSz="1300480">
              <a:spcBef>
                <a:spcPts val="2200"/>
              </a:spcBef>
              <a:buSzPct val="70000"/>
              <a:buChar char="✹"/>
              <a:defRPr sz="2800">
                <a:solidFill>
                  <a:srgbClr val="69676D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2684251" y="152145"/>
            <a:ext cx="320549" cy="3459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i="1" sz="1400">
                <a:solidFill>
                  <a:srgbClr val="E1E0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rown_Leather_Texture_by_MaxDaten.tiff" descr="Brown_Leather_Texture_by_MaxDaten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47" y="10514"/>
            <a:ext cx="13030201" cy="9766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>
            <a:noAutofit/>
          </a:bodyPr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6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>
            <a:lvl1pPr defTabSz="457200">
              <a:defRPr b="0" sz="72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05" name="Body Level One…"/>
          <p:cNvSpPr txBox="1"/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  <a:lvl2pPr marL="0" indent="2286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2pPr>
            <a:lvl3pPr marL="0" indent="4572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3pPr>
            <a:lvl4pPr marL="0" indent="6858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4pPr>
            <a:lvl5pPr marL="0" indent="9144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</p:spPr>
        <p:txBody>
          <a:bodyPr anchor="t"/>
          <a:lstStyle>
            <a:lvl1pPr defTabSz="4572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>
            <a:lvl1pPr defTabSz="457200">
              <a:defRPr b="0" sz="72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 marL="571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  <a:lvl2pPr marL="11430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2pPr>
            <a:lvl3pPr marL="1714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3pPr>
            <a:lvl4pPr marL="22860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4pPr>
            <a:lvl5pPr marL="2857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</p:spPr>
        <p:txBody>
          <a:bodyPr anchor="t"/>
          <a:lstStyle>
            <a:lvl1pPr defTabSz="4572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2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66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4.tif"/><Relationship Id="rId9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tif"/><Relationship Id="rId3" Type="http://schemas.openxmlformats.org/officeDocument/2006/relationships/image" Target="../media/image23.png"/><Relationship Id="rId4" Type="http://schemas.openxmlformats.org/officeDocument/2006/relationships/image" Target="../media/image4.tif"/><Relationship Id="rId5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tif"/><Relationship Id="rId3" Type="http://schemas.openxmlformats.org/officeDocument/2006/relationships/image" Target="../media/image23.png"/><Relationship Id="rId4" Type="http://schemas.openxmlformats.org/officeDocument/2006/relationships/image" Target="../media/image4.tif"/><Relationship Id="rId5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4.tif"/><Relationship Id="rId13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34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34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5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tif"/><Relationship Id="rId3" Type="http://schemas.openxmlformats.org/officeDocument/2006/relationships/image" Target="../media/image4.tif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tif"/><Relationship Id="rId3" Type="http://schemas.openxmlformats.org/officeDocument/2006/relationships/image" Target="../media/image4.tif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tif"/><Relationship Id="rId3" Type="http://schemas.openxmlformats.org/officeDocument/2006/relationships/image" Target="../media/image4.tif"/><Relationship Id="rId4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"/><Relationship Id="rId3" Type="http://schemas.openxmlformats.org/officeDocument/2006/relationships/image" Target="../media/image4.tif"/><Relationship Id="rId4" Type="http://schemas.openxmlformats.org/officeDocument/2006/relationships/hyperlink" Target="http://" TargetMode="External"/><Relationship Id="rId5" Type="http://schemas.openxmlformats.org/officeDocument/2006/relationships/hyperlink" Target="http://w65stchurchofchrist.org/coc/sermons/" TargetMode="External"/><Relationship Id="rId6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5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4.tif"/><Relationship Id="rId5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tif"/><Relationship Id="rId3" Type="http://schemas.openxmlformats.org/officeDocument/2006/relationships/image" Target="../media/image4.tif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097"/>
          <a:stretch>
            <a:fillRect/>
          </a:stretch>
        </p:blipFill>
        <p:spPr>
          <a:xfrm>
            <a:off x="-1" y="34518"/>
            <a:ext cx="13004801" cy="2499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29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36312" r="0" b="36312"/>
          <a:stretch>
            <a:fillRect/>
          </a:stretch>
        </p:blipFill>
        <p:spPr>
          <a:xfrm>
            <a:off x="-1" y="9102382"/>
            <a:ext cx="13004801" cy="6403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376" dir="15985748">
              <a:srgbClr val="000000">
                <a:alpha val="99822"/>
              </a:srgbClr>
            </a:outerShdw>
          </a:effectLst>
        </p:spPr>
      </p:pic>
      <p:pic>
        <p:nvPicPr>
          <p:cNvPr id="294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097"/>
          <a:stretch>
            <a:fillRect/>
          </a:stretch>
        </p:blipFill>
        <p:spPr>
          <a:xfrm>
            <a:off x="0" y="1931842"/>
            <a:ext cx="13004801" cy="2499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29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4106" y="526943"/>
            <a:ext cx="6877857" cy="1281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193" y="3928123"/>
            <a:ext cx="12520414" cy="1762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97" name="Facing The"/>
          <p:cNvSpPr txBox="1"/>
          <p:nvPr/>
        </p:nvSpPr>
        <p:spPr>
          <a:xfrm>
            <a:off x="2792153" y="2172818"/>
            <a:ext cx="7241762" cy="16984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600">
                <a:solidFill>
                  <a:srgbClr val="808785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Facing The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750" t="750" r="752" b="752"/>
          <a:stretch>
            <a:fillRect/>
          </a:stretch>
        </p:blipFill>
        <p:spPr>
          <a:xfrm>
            <a:off x="11139596" y="288779"/>
            <a:ext cx="1768079" cy="176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10642" y="0"/>
                  <a:pt x="10157" y="468"/>
                  <a:pt x="5314" y="5314"/>
                </a:cubicBezTo>
                <a:cubicBezTo>
                  <a:pt x="505" y="10126"/>
                  <a:pt x="0" y="10645"/>
                  <a:pt x="0" y="10802"/>
                </a:cubicBezTo>
                <a:cubicBezTo>
                  <a:pt x="0" y="10960"/>
                  <a:pt x="500" y="11482"/>
                  <a:pt x="5309" y="16291"/>
                </a:cubicBezTo>
                <a:cubicBezTo>
                  <a:pt x="10170" y="21151"/>
                  <a:pt x="10640" y="21600"/>
                  <a:pt x="10802" y="21600"/>
                </a:cubicBezTo>
                <a:cubicBezTo>
                  <a:pt x="10965" y="21600"/>
                  <a:pt x="11430" y="21151"/>
                  <a:pt x="16291" y="16291"/>
                </a:cubicBezTo>
                <a:cubicBezTo>
                  <a:pt x="21155" y="11427"/>
                  <a:pt x="21600" y="10965"/>
                  <a:pt x="21600" y="10802"/>
                </a:cubicBezTo>
                <a:cubicBezTo>
                  <a:pt x="21600" y="10639"/>
                  <a:pt x="21155" y="10173"/>
                  <a:pt x="16291" y="5309"/>
                </a:cubicBezTo>
                <a:cubicBezTo>
                  <a:pt x="11449" y="468"/>
                  <a:pt x="10963" y="0"/>
                  <a:pt x="10802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299" name="PRIDE / SELFISHNESS"/>
          <p:cNvSpPr/>
          <p:nvPr/>
        </p:nvSpPr>
        <p:spPr>
          <a:xfrm>
            <a:off x="2809367" y="7136633"/>
            <a:ext cx="2305234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090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PRIDE / </a:t>
            </a:r>
            <a:r>
              <a:rPr sz="2300"/>
              <a:t>SELFISHNESS</a:t>
            </a:r>
          </a:p>
        </p:txBody>
      </p:sp>
      <p:sp>
        <p:nvSpPr>
          <p:cNvPr id="300" name="ERROR / DIVISION"/>
          <p:cNvSpPr/>
          <p:nvPr/>
        </p:nvSpPr>
        <p:spPr>
          <a:xfrm>
            <a:off x="5260417" y="7136633"/>
            <a:ext cx="2305235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17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ERROR / </a:t>
            </a:r>
            <a:r>
              <a:rPr sz="2300"/>
              <a:t>DIVISION</a:t>
            </a:r>
          </a:p>
        </p:txBody>
      </p:sp>
      <p:sp>
        <p:nvSpPr>
          <p:cNvPr id="301" name="APATHY / COMPROMISE"/>
          <p:cNvSpPr/>
          <p:nvPr/>
        </p:nvSpPr>
        <p:spPr>
          <a:xfrm>
            <a:off x="10162519" y="7136633"/>
            <a:ext cx="2305234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21212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APATHY / </a:t>
            </a:r>
            <a:r>
              <a:rPr sz="2300"/>
              <a:t>COMPROMISE</a:t>
            </a:r>
          </a:p>
        </p:txBody>
      </p:sp>
      <p:sp>
        <p:nvSpPr>
          <p:cNvPr id="302" name="THE WORLD"/>
          <p:cNvSpPr/>
          <p:nvPr/>
        </p:nvSpPr>
        <p:spPr>
          <a:xfrm>
            <a:off x="358316" y="7136633"/>
            <a:ext cx="2305235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433FF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THE WORLD</a:t>
            </a:r>
          </a:p>
        </p:txBody>
      </p:sp>
      <p:sp>
        <p:nvSpPr>
          <p:cNvPr id="303" name="STUFF / MATERIALISM"/>
          <p:cNvSpPr/>
          <p:nvPr/>
        </p:nvSpPr>
        <p:spPr>
          <a:xfrm>
            <a:off x="7711468" y="7136633"/>
            <a:ext cx="2305235" cy="1600201"/>
          </a:xfrm>
          <a:prstGeom prst="roundRect">
            <a:avLst>
              <a:gd name="adj" fmla="val 21358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5200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STUFF / </a:t>
            </a:r>
            <a:r>
              <a:rPr sz="2300"/>
              <a:t>MATERIALISM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750" t="750" r="752" b="752"/>
          <a:stretch>
            <a:fillRect/>
          </a:stretch>
        </p:blipFill>
        <p:spPr>
          <a:xfrm>
            <a:off x="97125" y="288779"/>
            <a:ext cx="1768079" cy="176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10642" y="0"/>
                  <a:pt x="10157" y="468"/>
                  <a:pt x="5314" y="5314"/>
                </a:cubicBezTo>
                <a:cubicBezTo>
                  <a:pt x="505" y="10126"/>
                  <a:pt x="0" y="10645"/>
                  <a:pt x="0" y="10802"/>
                </a:cubicBezTo>
                <a:cubicBezTo>
                  <a:pt x="0" y="10960"/>
                  <a:pt x="500" y="11482"/>
                  <a:pt x="5309" y="16291"/>
                </a:cubicBezTo>
                <a:cubicBezTo>
                  <a:pt x="10170" y="21151"/>
                  <a:pt x="10640" y="21600"/>
                  <a:pt x="10802" y="21600"/>
                </a:cubicBezTo>
                <a:cubicBezTo>
                  <a:pt x="10965" y="21600"/>
                  <a:pt x="11430" y="21151"/>
                  <a:pt x="16291" y="16291"/>
                </a:cubicBezTo>
                <a:cubicBezTo>
                  <a:pt x="21155" y="11427"/>
                  <a:pt x="21600" y="10965"/>
                  <a:pt x="21600" y="10802"/>
                </a:cubicBezTo>
                <a:cubicBezTo>
                  <a:pt x="21600" y="10639"/>
                  <a:pt x="21155" y="10173"/>
                  <a:pt x="16291" y="5309"/>
                </a:cubicBezTo>
                <a:cubicBezTo>
                  <a:pt x="11449" y="468"/>
                  <a:pt x="10963" y="0"/>
                  <a:pt x="10802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05" name="THE DANGER OF DYING"/>
          <p:cNvSpPr txBox="1"/>
          <p:nvPr/>
        </p:nvSpPr>
        <p:spPr>
          <a:xfrm>
            <a:off x="3298168" y="6043593"/>
            <a:ext cx="6229732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pPr/>
            <a:r>
              <a:t>THE DANGER OF DYING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HE DANGER  of  DYING CHURCHES"/>
          <p:cNvSpPr txBox="1"/>
          <p:nvPr/>
        </p:nvSpPr>
        <p:spPr>
          <a:xfrm>
            <a:off x="812047" y="171918"/>
            <a:ext cx="11380707" cy="9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DYING CHURCHES</a:t>
            </a:r>
          </a:p>
        </p:txBody>
      </p:sp>
      <p:pic>
        <p:nvPicPr>
          <p:cNvPr id="37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1023898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74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2787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75" name="&quot;And to the angel of the church in Sardis write …” - Rev 2:18"/>
          <p:cNvSpPr/>
          <p:nvPr/>
        </p:nvSpPr>
        <p:spPr>
          <a:xfrm>
            <a:off x="6350" y="818536"/>
            <a:ext cx="12992101" cy="227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"And to the angel of the church in Sardis write …” - Rev 2:18</a:t>
            </a:r>
          </a:p>
        </p:txBody>
      </p:sp>
      <p:sp>
        <p:nvSpPr>
          <p:cNvPr id="376" name="Revelation 3:1 (NKJV)…"/>
          <p:cNvSpPr/>
          <p:nvPr/>
        </p:nvSpPr>
        <p:spPr>
          <a:xfrm>
            <a:off x="351924" y="3495232"/>
            <a:ext cx="4453689" cy="601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000000"/>
              </a:buClr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47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</a:t>
            </a:r>
            <a:r>
              <a:rPr>
                <a:solidFill>
                  <a:srgbClr val="949494"/>
                </a:solidFill>
              </a:rPr>
              <a:t>I know your works, that you have a name that you are alive,</a:t>
            </a:r>
            <a:r>
              <a:t>  but you are dead., . . .”</a:t>
            </a:r>
          </a:p>
        </p:txBody>
      </p:sp>
      <p:pic>
        <p:nvPicPr>
          <p:cNvPr id="377" name="Churches Can &amp; Do DIE …" descr="Churches Can &amp; Do DIE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2032309"/>
            <a:ext cx="13017500" cy="15875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378" name="The basic concept of death in the Bible is separation ……"/>
          <p:cNvSpPr/>
          <p:nvPr/>
        </p:nvSpPr>
        <p:spPr>
          <a:xfrm>
            <a:off x="5163453" y="3495232"/>
            <a:ext cx="7673150" cy="57658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8694" indent="-368694" algn="l">
              <a:spcBef>
                <a:spcPts val="1200"/>
              </a:spcBef>
              <a:buSzPct val="80000"/>
              <a:buBlip>
                <a:blip r:embed="rId4"/>
              </a:buBlip>
              <a:defRPr b="1" sz="4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800"/>
              <a:t>The basic concept of death in the Bible is separation …</a:t>
            </a:r>
            <a:endParaRPr sz="3800"/>
          </a:p>
          <a:p>
            <a:pPr lvl="1" marL="887453" indent="-366753" algn="l">
              <a:spcBef>
                <a:spcPts val="12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Alien sinner - Ep 2:12; Col 1:21</a:t>
            </a:r>
            <a:endParaRPr sz="3600"/>
          </a:p>
          <a:p>
            <a:pPr lvl="1" marL="887453" indent="-366753" algn="l">
              <a:spcBef>
                <a:spcPts val="12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The hypocrite - Mat 23:25-28</a:t>
            </a:r>
            <a:endParaRPr sz="3600"/>
          </a:p>
          <a:p>
            <a:pPr lvl="1" marL="887453" indent="-366753" algn="l">
              <a:spcBef>
                <a:spcPts val="12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The apostate - Luke 15:24; Gal 5:1-4; Heb 10:26-32</a:t>
            </a:r>
            <a:endParaRPr sz="3600"/>
          </a:p>
          <a:p>
            <a:pPr lvl="1" marL="887453" indent="-366753" algn="l">
              <a:spcBef>
                <a:spcPts val="12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The inactive, apathetic child of God / CHURCH - James 2:20,26; Rev 3:1,16,19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1895" y="3263604"/>
            <a:ext cx="6931828" cy="653617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Incomplete works -   vs 2"/>
          <p:cNvSpPr/>
          <p:nvPr/>
        </p:nvSpPr>
        <p:spPr>
          <a:xfrm>
            <a:off x="892765" y="4096805"/>
            <a:ext cx="6788547" cy="2185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04" y="0"/>
                </a:moveTo>
                <a:cubicBezTo>
                  <a:pt x="449" y="0"/>
                  <a:pt x="0" y="1396"/>
                  <a:pt x="0" y="3119"/>
                </a:cubicBezTo>
                <a:lnTo>
                  <a:pt x="0" y="5920"/>
                </a:lnTo>
                <a:cubicBezTo>
                  <a:pt x="0" y="7643"/>
                  <a:pt x="449" y="9039"/>
                  <a:pt x="1004" y="9039"/>
                </a:cubicBezTo>
                <a:lnTo>
                  <a:pt x="19307" y="9039"/>
                </a:lnTo>
                <a:lnTo>
                  <a:pt x="21600" y="21600"/>
                </a:lnTo>
                <a:lnTo>
                  <a:pt x="20141" y="7862"/>
                </a:lnTo>
                <a:cubicBezTo>
                  <a:pt x="20280" y="7327"/>
                  <a:pt x="20366" y="6659"/>
                  <a:pt x="20366" y="5920"/>
                </a:cubicBezTo>
                <a:lnTo>
                  <a:pt x="20366" y="3119"/>
                </a:lnTo>
                <a:cubicBezTo>
                  <a:pt x="20366" y="1396"/>
                  <a:pt x="19917" y="0"/>
                  <a:pt x="19362" y="0"/>
                </a:cubicBezTo>
                <a:lnTo>
                  <a:pt x="1004" y="0"/>
                </a:lnTo>
                <a:close/>
              </a:path>
            </a:pathLst>
          </a:custGeom>
          <a:blipFill>
            <a:blip r:embed="rId3"/>
          </a:blipFill>
          <a:ln w="63500">
            <a:solidFill>
              <a:srgbClr val="E8BB25"/>
            </a:solidFill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Incomplete works -   vs 2</a:t>
            </a:r>
          </a:p>
        </p:txBody>
      </p:sp>
      <p:sp>
        <p:nvSpPr>
          <p:cNvPr id="382" name="Defiled garments - vs 4"/>
          <p:cNvSpPr/>
          <p:nvPr/>
        </p:nvSpPr>
        <p:spPr>
          <a:xfrm>
            <a:off x="496380" y="5532971"/>
            <a:ext cx="7025085" cy="1172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4" y="0"/>
                </a:moveTo>
                <a:cubicBezTo>
                  <a:pt x="432" y="0"/>
                  <a:pt x="0" y="2586"/>
                  <a:pt x="0" y="5777"/>
                </a:cubicBezTo>
                <a:lnTo>
                  <a:pt x="0" y="11071"/>
                </a:lnTo>
                <a:cubicBezTo>
                  <a:pt x="0" y="14261"/>
                  <a:pt x="432" y="16847"/>
                  <a:pt x="964" y="16847"/>
                </a:cubicBezTo>
                <a:lnTo>
                  <a:pt x="18717" y="16847"/>
                </a:lnTo>
                <a:cubicBezTo>
                  <a:pt x="18827" y="16847"/>
                  <a:pt x="18931" y="16709"/>
                  <a:pt x="19030" y="16503"/>
                </a:cubicBezTo>
                <a:lnTo>
                  <a:pt x="21600" y="21600"/>
                </a:lnTo>
                <a:lnTo>
                  <a:pt x="19681" y="10339"/>
                </a:lnTo>
                <a:lnTo>
                  <a:pt x="19681" y="5777"/>
                </a:lnTo>
                <a:cubicBezTo>
                  <a:pt x="19681" y="2586"/>
                  <a:pt x="19249" y="0"/>
                  <a:pt x="18717" y="0"/>
                </a:cubicBezTo>
                <a:lnTo>
                  <a:pt x="964" y="0"/>
                </a:lnTo>
                <a:close/>
              </a:path>
            </a:pathLst>
          </a:custGeom>
          <a:blipFill>
            <a:blip r:embed="rId4"/>
          </a:blipFill>
          <a:ln w="63500">
            <a:solidFill>
              <a:srgbClr val="E8BB25"/>
            </a:solidFill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Defiled garments - vs 4</a:t>
            </a:r>
          </a:p>
        </p:txBody>
      </p:sp>
      <p:sp>
        <p:nvSpPr>
          <p:cNvPr id="383" name="Not following Christ - vs 5"/>
          <p:cNvSpPr/>
          <p:nvPr/>
        </p:nvSpPr>
        <p:spPr>
          <a:xfrm>
            <a:off x="136656" y="6934365"/>
            <a:ext cx="7090967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1" y="0"/>
                </a:moveTo>
                <a:cubicBezTo>
                  <a:pt x="430" y="0"/>
                  <a:pt x="0" y="3336"/>
                  <a:pt x="0" y="7453"/>
                </a:cubicBezTo>
                <a:lnTo>
                  <a:pt x="0" y="14147"/>
                </a:lnTo>
                <a:cubicBezTo>
                  <a:pt x="0" y="18264"/>
                  <a:pt x="430" y="21600"/>
                  <a:pt x="961" y="21600"/>
                </a:cubicBezTo>
                <a:lnTo>
                  <a:pt x="18537" y="21600"/>
                </a:lnTo>
                <a:cubicBezTo>
                  <a:pt x="18681" y="21600"/>
                  <a:pt x="18816" y="21340"/>
                  <a:pt x="18939" y="20897"/>
                </a:cubicBezTo>
                <a:lnTo>
                  <a:pt x="21600" y="20841"/>
                </a:lnTo>
                <a:lnTo>
                  <a:pt x="19498" y="10800"/>
                </a:lnTo>
                <a:lnTo>
                  <a:pt x="19498" y="7453"/>
                </a:lnTo>
                <a:cubicBezTo>
                  <a:pt x="19498" y="3336"/>
                  <a:pt x="19067" y="0"/>
                  <a:pt x="18537" y="0"/>
                </a:cubicBezTo>
                <a:lnTo>
                  <a:pt x="961" y="0"/>
                </a:lnTo>
                <a:close/>
              </a:path>
            </a:pathLst>
          </a:custGeom>
          <a:blipFill>
            <a:blip r:embed="rId5"/>
          </a:blipFill>
          <a:ln w="63500">
            <a:solidFill>
              <a:srgbClr val="E8BB25"/>
            </a:solidFill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Not following Christ - vs 5</a:t>
            </a:r>
          </a:p>
        </p:txBody>
      </p:sp>
      <p:sp>
        <p:nvSpPr>
          <p:cNvPr id="384" name="Ashamed of Christ - vs 5"/>
          <p:cNvSpPr/>
          <p:nvPr/>
        </p:nvSpPr>
        <p:spPr>
          <a:xfrm>
            <a:off x="1055244" y="8463559"/>
            <a:ext cx="7041754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" y="0"/>
                </a:moveTo>
                <a:cubicBezTo>
                  <a:pt x="447" y="0"/>
                  <a:pt x="0" y="3443"/>
                  <a:pt x="0" y="7687"/>
                </a:cubicBezTo>
                <a:lnTo>
                  <a:pt x="0" y="13912"/>
                </a:lnTo>
                <a:cubicBezTo>
                  <a:pt x="0" y="18157"/>
                  <a:pt x="447" y="21600"/>
                  <a:pt x="998" y="21600"/>
                </a:cubicBezTo>
                <a:lnTo>
                  <a:pt x="18636" y="21600"/>
                </a:lnTo>
                <a:cubicBezTo>
                  <a:pt x="19187" y="21600"/>
                  <a:pt x="19634" y="18157"/>
                  <a:pt x="19634" y="13912"/>
                </a:cubicBezTo>
                <a:lnTo>
                  <a:pt x="19634" y="9262"/>
                </a:lnTo>
                <a:lnTo>
                  <a:pt x="21600" y="309"/>
                </a:lnTo>
                <a:lnTo>
                  <a:pt x="19291" y="1931"/>
                </a:lnTo>
                <a:cubicBezTo>
                  <a:pt x="19115" y="746"/>
                  <a:pt x="18888" y="0"/>
                  <a:pt x="18636" y="0"/>
                </a:cubicBezTo>
                <a:lnTo>
                  <a:pt x="998" y="0"/>
                </a:lnTo>
                <a:close/>
              </a:path>
            </a:pathLst>
          </a:custGeom>
          <a:blipFill>
            <a:blip r:embed="rId6"/>
          </a:blipFill>
          <a:ln w="63500">
            <a:solidFill>
              <a:srgbClr val="E8BB25"/>
            </a:solidFill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Ashamed of Christ - vs 5</a:t>
            </a:r>
          </a:p>
        </p:txBody>
      </p:sp>
      <p:pic>
        <p:nvPicPr>
          <p:cNvPr id="385" name="Some churches ARE Spiritually Dead" descr="Some churches ARE Spiritually Dead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1785" y="2656309"/>
            <a:ext cx="12467261" cy="995049"/>
          </a:xfrm>
          <a:prstGeom prst="rect">
            <a:avLst/>
          </a:prstGeom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</p:pic>
      <p:sp>
        <p:nvSpPr>
          <p:cNvPr id="386" name="Dangers Facing The"/>
          <p:cNvSpPr txBox="1"/>
          <p:nvPr/>
        </p:nvSpPr>
        <p:spPr>
          <a:xfrm>
            <a:off x="0" y="126718"/>
            <a:ext cx="7168550" cy="1104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387" name="Image" descr="Imag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62224" y="285276"/>
            <a:ext cx="5675805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388" name="DANGER OF" descr="DANGER OF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8683" y="1169108"/>
            <a:ext cx="11827434" cy="1581045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89" name="DYING CHURCHES"/>
          <p:cNvSpPr txBox="1"/>
          <p:nvPr/>
        </p:nvSpPr>
        <p:spPr>
          <a:xfrm>
            <a:off x="5509438" y="1421151"/>
            <a:ext cx="6241187" cy="1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9CCED5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DYING CHURCHES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" grpId="4"/>
      <p:bldP build="whole" bldLvl="1" animBg="1" rev="0" advAuto="0" spid="382" grpId="2"/>
      <p:bldP build="whole" bldLvl="1" animBg="1" rev="0" advAuto="0" spid="383" grpId="3"/>
      <p:bldP build="whole" bldLvl="1" animBg="1" rev="0" advAuto="0" spid="38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322" t="22330" r="49497" b="1663"/>
          <a:stretch>
            <a:fillRect/>
          </a:stretch>
        </p:blipFill>
        <p:spPr>
          <a:xfrm>
            <a:off x="182378" y="3784127"/>
            <a:ext cx="5280659" cy="57241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3407851">
              <a:srgbClr val="000000">
                <a:alpha val="85013"/>
              </a:srgbClr>
            </a:outerShdw>
          </a:effectLst>
        </p:spPr>
      </p:pic>
      <p:pic>
        <p:nvPicPr>
          <p:cNvPr id="392" name="Symptoms A Church Is Dying" descr="Symptoms A Church Is Dy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785" y="2618630"/>
            <a:ext cx="12467261" cy="1070407"/>
          </a:xfrm>
          <a:prstGeom prst="rect">
            <a:avLst/>
          </a:prstGeom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</p:pic>
      <p:sp>
        <p:nvSpPr>
          <p:cNvPr id="393" name="Dangers Facing The"/>
          <p:cNvSpPr txBox="1"/>
          <p:nvPr/>
        </p:nvSpPr>
        <p:spPr>
          <a:xfrm>
            <a:off x="0" y="126718"/>
            <a:ext cx="7168550" cy="1104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39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2224" y="285276"/>
            <a:ext cx="5675805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395" name="DANGER OF" descr="DANGER O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683" y="1169108"/>
            <a:ext cx="11827434" cy="1581045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96" name="DYING CHURCHES"/>
          <p:cNvSpPr txBox="1"/>
          <p:nvPr/>
        </p:nvSpPr>
        <p:spPr>
          <a:xfrm>
            <a:off x="5509438" y="1421151"/>
            <a:ext cx="6241187" cy="1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9CCED5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DYING CHURCHES</a:t>
            </a:r>
          </a:p>
        </p:txBody>
      </p:sp>
      <p:sp>
        <p:nvSpPr>
          <p:cNvPr id="397" name="Is RESISTANT To Change …"/>
          <p:cNvSpPr/>
          <p:nvPr/>
        </p:nvSpPr>
        <p:spPr>
          <a:xfrm>
            <a:off x="5518513" y="4982093"/>
            <a:ext cx="7315201" cy="914401"/>
          </a:xfrm>
          <a:prstGeom prst="roundRect">
            <a:avLst>
              <a:gd name="adj" fmla="val 20722"/>
            </a:avLst>
          </a:prstGeom>
          <a:gradFill>
            <a:gsLst>
              <a:gs pos="0">
                <a:schemeClr val="accent4">
                  <a:alpha val="58877"/>
                </a:schemeClr>
              </a:gs>
              <a:gs pos="100000">
                <a:schemeClr val="accent4">
                  <a:hueOff val="-903206"/>
                  <a:satOff val="-17119"/>
                  <a:lumOff val="-2084"/>
                  <a:alpha val="3780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Is RESISTANT To Change …  </a:t>
            </a:r>
          </a:p>
        </p:txBody>
      </p:sp>
      <p:sp>
        <p:nvSpPr>
          <p:cNvPr id="398" name="Worships its PAST …"/>
          <p:cNvSpPr/>
          <p:nvPr/>
        </p:nvSpPr>
        <p:spPr>
          <a:xfrm>
            <a:off x="5518513" y="3775194"/>
            <a:ext cx="7315201" cy="914401"/>
          </a:xfrm>
          <a:prstGeom prst="roundRect">
            <a:avLst>
              <a:gd name="adj" fmla="val 20833"/>
            </a:avLst>
          </a:prstGeom>
          <a:gradFill>
            <a:gsLst>
              <a:gs pos="0">
                <a:schemeClr val="accent2">
                  <a:alpha val="81918"/>
                </a:schemeClr>
              </a:gs>
              <a:gs pos="100000">
                <a:schemeClr val="accent2">
                  <a:hueOff val="219888"/>
                  <a:satOff val="54520"/>
                  <a:lumOff val="-27850"/>
                  <a:alpha val="2729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Worships its PAST …</a:t>
            </a:r>
          </a:p>
        </p:txBody>
      </p:sp>
      <p:sp>
        <p:nvSpPr>
          <p:cNvPr id="399" name="NEGLECTS DISCIPLESHIP …"/>
          <p:cNvSpPr/>
          <p:nvPr/>
        </p:nvSpPr>
        <p:spPr>
          <a:xfrm>
            <a:off x="5518513" y="7395890"/>
            <a:ext cx="7315201" cy="914401"/>
          </a:xfrm>
          <a:prstGeom prst="roundRect">
            <a:avLst>
              <a:gd name="adj" fmla="val 20833"/>
            </a:avLst>
          </a:prstGeom>
          <a:gradFill>
            <a:gsLst>
              <a:gs pos="0">
                <a:schemeClr val="accent1">
                  <a:alpha val="43466"/>
                </a:schemeClr>
              </a:gs>
              <a:gs pos="100000">
                <a:schemeClr val="accent1">
                  <a:hueOff val="-139642"/>
                  <a:satOff val="-16462"/>
                  <a:lumOff val="-20969"/>
                  <a:alpha val="541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NEGLECTS DISCIPLESHIP …</a:t>
            </a:r>
          </a:p>
        </p:txBody>
      </p:sp>
      <p:sp>
        <p:nvSpPr>
          <p:cNvPr id="400" name="Is CARNAL &amp; LAZY …"/>
          <p:cNvSpPr/>
          <p:nvPr/>
        </p:nvSpPr>
        <p:spPr>
          <a:xfrm>
            <a:off x="5518513" y="6188991"/>
            <a:ext cx="7315201" cy="914401"/>
          </a:xfrm>
          <a:prstGeom prst="roundRect">
            <a:avLst>
              <a:gd name="adj" fmla="val 20833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  <a:alpha val="60488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  <a:alpha val="4807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Is CARNAL &amp; LAZY …</a:t>
            </a:r>
          </a:p>
        </p:txBody>
      </p:sp>
      <p:sp>
        <p:nvSpPr>
          <p:cNvPr id="401" name="NO LONGER REACHES OUT …"/>
          <p:cNvSpPr/>
          <p:nvPr/>
        </p:nvSpPr>
        <p:spPr>
          <a:xfrm>
            <a:off x="5518513" y="8602788"/>
            <a:ext cx="7315201" cy="914401"/>
          </a:xfrm>
          <a:prstGeom prst="roundRect">
            <a:avLst>
              <a:gd name="adj" fmla="val 20833"/>
            </a:avLst>
          </a:prstGeom>
          <a:solidFill>
            <a:srgbClr val="525252">
              <a:alpha val="69493"/>
            </a:srgbClr>
          </a:soli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NO LONGER REACHES OUT …</a:t>
            </a:r>
          </a:p>
        </p:txBody>
      </p:sp>
      <p:sp>
        <p:nvSpPr>
          <p:cNvPr id="402" name="CANNOT CHANGE DOCTRINE or PRESCRIBED PRACTICE!!!!!! —…"/>
          <p:cNvSpPr/>
          <p:nvPr/>
        </p:nvSpPr>
        <p:spPr>
          <a:xfrm>
            <a:off x="511120" y="5500190"/>
            <a:ext cx="5228830" cy="3413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173" y="2901"/>
                </a:lnTo>
                <a:lnTo>
                  <a:pt x="556" y="2901"/>
                </a:lnTo>
                <a:cubicBezTo>
                  <a:pt x="249" y="2901"/>
                  <a:pt x="0" y="3282"/>
                  <a:pt x="0" y="3752"/>
                </a:cubicBezTo>
                <a:lnTo>
                  <a:pt x="0" y="20749"/>
                </a:lnTo>
                <a:cubicBezTo>
                  <a:pt x="0" y="21219"/>
                  <a:pt x="249" y="21600"/>
                  <a:pt x="556" y="21600"/>
                </a:cubicBezTo>
                <a:lnTo>
                  <a:pt x="17595" y="21600"/>
                </a:lnTo>
                <a:cubicBezTo>
                  <a:pt x="17902" y="21600"/>
                  <a:pt x="18151" y="21219"/>
                  <a:pt x="18151" y="20749"/>
                </a:cubicBezTo>
                <a:lnTo>
                  <a:pt x="18151" y="4395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48194"/>
                </a:schemeClr>
              </a:gs>
              <a:gs pos="100000">
                <a:schemeClr val="accent4">
                  <a:hueOff val="-903206"/>
                  <a:satOff val="-17119"/>
                  <a:lumOff val="-2084"/>
                  <a:alpha val="46551"/>
                </a:schemeClr>
              </a:gs>
            </a:gsLst>
            <a:lin ang="5400000"/>
          </a:gradFill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9841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CANNOT CHANGE DOCTRINE or PRESCRIBED PRACTICE!!!!!! —     </a:t>
            </a:r>
          </a:p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 2 Tim 4:2-4</a:t>
            </a:r>
          </a:p>
        </p:txBody>
      </p:sp>
      <p:sp>
        <p:nvSpPr>
          <p:cNvPr id="403" name="One authors list of signs a church is dead or dying"/>
          <p:cNvSpPr txBox="1"/>
          <p:nvPr/>
        </p:nvSpPr>
        <p:spPr>
          <a:xfrm>
            <a:off x="182378" y="3809557"/>
            <a:ext cx="5280820" cy="185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One authors list of signs a church is dead or dying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" grpId="1"/>
      <p:bldP build="whole" bldLvl="1" animBg="1" rev="0" advAuto="0" spid="399" grpId="5"/>
      <p:bldP build="whole" bldLvl="1" animBg="1" rev="0" advAuto="0" spid="401" grpId="6"/>
      <p:bldP build="whole" bldLvl="1" animBg="1" rev="0" advAuto="0" spid="400" grpId="4"/>
      <p:bldP build="whole" bldLvl="1" animBg="1" rev="0" advAuto="0" spid="402" grpId="3"/>
      <p:bldP build="whole" bldLvl="1" animBg="1" rev="0" advAuto="0" spid="39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322" t="22330" r="65165" b="1663"/>
          <a:stretch>
            <a:fillRect/>
          </a:stretch>
        </p:blipFill>
        <p:spPr>
          <a:xfrm>
            <a:off x="182378" y="3784127"/>
            <a:ext cx="3319079" cy="57241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3407851">
              <a:srgbClr val="000000">
                <a:alpha val="85013"/>
              </a:srgbClr>
            </a:outerShdw>
          </a:effectLst>
        </p:spPr>
      </p:pic>
      <p:pic>
        <p:nvPicPr>
          <p:cNvPr id="406" name="Symptoms A Church Is Dying" descr="Symptoms A Church Is Dy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785" y="2618630"/>
            <a:ext cx="12467261" cy="1070407"/>
          </a:xfrm>
          <a:prstGeom prst="rect">
            <a:avLst/>
          </a:prstGeom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</p:pic>
      <p:sp>
        <p:nvSpPr>
          <p:cNvPr id="407" name="Dangers Facing The"/>
          <p:cNvSpPr txBox="1"/>
          <p:nvPr/>
        </p:nvSpPr>
        <p:spPr>
          <a:xfrm>
            <a:off x="0" y="126718"/>
            <a:ext cx="7168550" cy="1104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408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2224" y="285276"/>
            <a:ext cx="5675805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409" name="DANGER OF" descr="DANGER O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683" y="1169108"/>
            <a:ext cx="11827434" cy="1581045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10" name="DYING CHURCHES"/>
          <p:cNvSpPr txBox="1"/>
          <p:nvPr/>
        </p:nvSpPr>
        <p:spPr>
          <a:xfrm>
            <a:off x="5509438" y="1421151"/>
            <a:ext cx="6241187" cy="1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9CCED5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DYING CHURCHES</a:t>
            </a:r>
          </a:p>
        </p:txBody>
      </p:sp>
      <p:sp>
        <p:nvSpPr>
          <p:cNvPr id="411" name="When members fail to encourage one another unto love and good works  - Heb 10:24,25"/>
          <p:cNvSpPr/>
          <p:nvPr/>
        </p:nvSpPr>
        <p:spPr>
          <a:xfrm>
            <a:off x="3617465" y="5182176"/>
            <a:ext cx="9144001" cy="1371601"/>
          </a:xfrm>
          <a:prstGeom prst="roundRect">
            <a:avLst>
              <a:gd name="adj" fmla="val 13815"/>
            </a:avLst>
          </a:prstGeom>
          <a:gradFill>
            <a:gsLst>
              <a:gs pos="0">
                <a:schemeClr val="accent4">
                  <a:alpha val="58877"/>
                </a:schemeClr>
              </a:gs>
              <a:gs pos="100000">
                <a:schemeClr val="accent4">
                  <a:hueOff val="-903206"/>
                  <a:satOff val="-17119"/>
                  <a:lumOff val="-2084"/>
                  <a:alpha val="3780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When members fail to encourage one another unto love and good works  - Heb 10:24,25</a:t>
            </a:r>
          </a:p>
        </p:txBody>
      </p:sp>
      <p:sp>
        <p:nvSpPr>
          <p:cNvPr id="412" name="When Bible study doesn’t interest the members - Ps 119:97-104; 2 Tim 2:15; Ac 17:11,12"/>
          <p:cNvSpPr/>
          <p:nvPr/>
        </p:nvSpPr>
        <p:spPr>
          <a:xfrm>
            <a:off x="3617465" y="3697730"/>
            <a:ext cx="9144001" cy="1371601"/>
          </a:xfrm>
          <a:prstGeom prst="roundRect">
            <a:avLst>
              <a:gd name="adj" fmla="val 13889"/>
            </a:avLst>
          </a:prstGeom>
          <a:gradFill>
            <a:gsLst>
              <a:gs pos="0">
                <a:schemeClr val="accent2">
                  <a:alpha val="81918"/>
                </a:schemeClr>
              </a:gs>
              <a:gs pos="100000">
                <a:schemeClr val="accent2">
                  <a:hueOff val="219888"/>
                  <a:satOff val="54520"/>
                  <a:lumOff val="-27850"/>
                  <a:alpha val="2729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When Bible study doesn’t interest the members - Ps 119:97-104; 2 Tim 2:15; Ac 17:11,12</a:t>
            </a:r>
          </a:p>
        </p:txBody>
      </p:sp>
      <p:sp>
        <p:nvSpPr>
          <p:cNvPr id="413" name="If we are unwilling to be involved in worship/work of the church - Eph 4:16; 1 Cor 12:12-28"/>
          <p:cNvSpPr/>
          <p:nvPr/>
        </p:nvSpPr>
        <p:spPr>
          <a:xfrm>
            <a:off x="3617465" y="8151067"/>
            <a:ext cx="9144001" cy="1371601"/>
          </a:xfrm>
          <a:prstGeom prst="roundRect">
            <a:avLst>
              <a:gd name="adj" fmla="val 13889"/>
            </a:avLst>
          </a:prstGeom>
          <a:gradFill>
            <a:gsLst>
              <a:gs pos="0">
                <a:schemeClr val="accent1">
                  <a:alpha val="43466"/>
                </a:schemeClr>
              </a:gs>
              <a:gs pos="100000">
                <a:schemeClr val="accent1">
                  <a:hueOff val="-139642"/>
                  <a:satOff val="-16462"/>
                  <a:lumOff val="-20969"/>
                  <a:alpha val="541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If we are unwilling to be involved in worship/work of the church - Eph 4:16; 1 Cor 12:12-28</a:t>
            </a:r>
          </a:p>
        </p:txBody>
      </p:sp>
      <p:sp>
        <p:nvSpPr>
          <p:cNvPr id="414" name="When members allow worldly things to take precedence - Jam 4:4; 1 Jn 2:15-17"/>
          <p:cNvSpPr/>
          <p:nvPr/>
        </p:nvSpPr>
        <p:spPr>
          <a:xfrm>
            <a:off x="3617465" y="6666621"/>
            <a:ext cx="9144001" cy="1371601"/>
          </a:xfrm>
          <a:prstGeom prst="roundRect">
            <a:avLst>
              <a:gd name="adj" fmla="val 13889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  <a:alpha val="60488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  <a:alpha val="4807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21936" dir="3407851">
              <a:srgbClr val="000000">
                <a:alpha val="8501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When members allow worldly things to take precedence - Jam 4:4; 1 Jn 2:15-17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1"/>
      <p:bldP build="whole" bldLvl="1" animBg="1" rev="0" advAuto="0" spid="414" grpId="2"/>
      <p:bldP build="whole" bldLvl="1" animBg="1" rev="0" advAuto="0" spid="413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3184" y="3564878"/>
            <a:ext cx="3924463" cy="59194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95662" dir="3104329">
              <a:srgbClr val="000000">
                <a:alpha val="98871"/>
              </a:srgbClr>
            </a:outerShdw>
          </a:effectLst>
        </p:spPr>
      </p:pic>
      <p:pic>
        <p:nvPicPr>
          <p:cNvPr id="417" name="Ignorance - Hos 4:6" descr="Ignorance - Hos 4:6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950" y="3904485"/>
            <a:ext cx="4486871" cy="1181101"/>
          </a:xfrm>
          <a:prstGeom prst="rect">
            <a:avLst/>
          </a:prstGeom>
          <a:effectLst>
            <a:outerShdw sx="100000" sy="100000" kx="0" ky="0" algn="b" rotWithShape="0" blurRad="139700" dist="69886" dir="16200000">
              <a:srgbClr val="000000">
                <a:alpha val="50000"/>
              </a:srgbClr>
            </a:outerShdw>
          </a:effectLst>
        </p:spPr>
      </p:pic>
      <p:pic>
        <p:nvPicPr>
          <p:cNvPr id="418" name="Neglect - Heb 2:1-4" descr="Neglect - Heb 2:1-4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950" y="5402634"/>
            <a:ext cx="4486871" cy="1181101"/>
          </a:xfrm>
          <a:prstGeom prst="rect">
            <a:avLst/>
          </a:prstGeom>
          <a:effectLst>
            <a:outerShdw sx="100000" sy="100000" kx="0" ky="0" algn="b" rotWithShape="0" blurRad="139700" dist="69886" dir="16200000">
              <a:srgbClr val="000000">
                <a:alpha val="50000"/>
              </a:srgbClr>
            </a:outerShdw>
          </a:effectLst>
        </p:spPr>
      </p:pic>
      <p:pic>
        <p:nvPicPr>
          <p:cNvPr id="419" name="Apathy - Mat 12:30" descr="Apathy - Mat 12:30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7950" y="6900784"/>
            <a:ext cx="4486871" cy="1181101"/>
          </a:xfrm>
          <a:prstGeom prst="rect">
            <a:avLst/>
          </a:prstGeom>
          <a:effectLst>
            <a:outerShdw sx="100000" sy="100000" kx="0" ky="0" algn="b" rotWithShape="0" blurRad="139700" dist="69886" dir="16200000">
              <a:srgbClr val="000000">
                <a:alpha val="50000"/>
              </a:srgbClr>
            </a:outerShdw>
          </a:effectLst>
        </p:spPr>
      </p:pic>
      <p:pic>
        <p:nvPicPr>
          <p:cNvPr id="420" name="Division - Mat. 12:25" descr="Division - Mat. 12:25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58651" y="5402634"/>
            <a:ext cx="4486871" cy="1181101"/>
          </a:xfrm>
          <a:prstGeom prst="rect">
            <a:avLst/>
          </a:prstGeom>
          <a:effectLst>
            <a:outerShdw sx="100000" sy="100000" kx="0" ky="0" algn="b" rotWithShape="0" blurRad="139700" dist="69886" dir="16200000">
              <a:srgbClr val="000000">
                <a:alpha val="50000"/>
              </a:srgbClr>
            </a:outerShdw>
          </a:effectLst>
        </p:spPr>
      </p:pic>
      <p:pic>
        <p:nvPicPr>
          <p:cNvPr id="421" name="Compromise - Eph 5:11" descr="Compromise - Eph 5:11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7950" y="8398933"/>
            <a:ext cx="4486871" cy="1181101"/>
          </a:xfrm>
          <a:prstGeom prst="rect">
            <a:avLst/>
          </a:prstGeom>
          <a:effectLst>
            <a:outerShdw sx="100000" sy="100000" kx="0" ky="0" algn="b" rotWithShape="0" blurRad="139700" dist="69886" dir="16200000">
              <a:srgbClr val="000000">
                <a:alpha val="50000"/>
              </a:srgbClr>
            </a:outerShdw>
          </a:effectLst>
        </p:spPr>
      </p:pic>
      <p:pic>
        <p:nvPicPr>
          <p:cNvPr id="422" name="Error - Gal 1:6-9" descr="Error - Gal 1:6-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58651" y="3904485"/>
            <a:ext cx="4486871" cy="1181101"/>
          </a:xfrm>
          <a:prstGeom prst="rect">
            <a:avLst/>
          </a:prstGeom>
          <a:effectLst>
            <a:outerShdw sx="100000" sy="100000" kx="0" ky="0" algn="b" rotWithShape="0" blurRad="139700" dist="69886" dir="16200000">
              <a:srgbClr val="000000">
                <a:alpha val="50000"/>
              </a:srgbClr>
            </a:outerShdw>
          </a:effectLst>
        </p:spPr>
      </p:pic>
      <p:pic>
        <p:nvPicPr>
          <p:cNvPr id="423" name="Pride - 1 Cor 5:6" descr="Pride - 1 Cor 5:6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358651" y="8398933"/>
            <a:ext cx="4486871" cy="1181101"/>
          </a:xfrm>
          <a:prstGeom prst="rect">
            <a:avLst/>
          </a:prstGeom>
          <a:effectLst>
            <a:outerShdw sx="100000" sy="100000" kx="0" ky="0" algn="b" rotWithShape="0" blurRad="139700" dist="69886" dir="16200000">
              <a:srgbClr val="000000">
                <a:alpha val="50000"/>
              </a:srgbClr>
            </a:outerShdw>
          </a:effectLst>
        </p:spPr>
      </p:pic>
      <p:pic>
        <p:nvPicPr>
          <p:cNvPr id="424" name="Worldly - 2 Tim 4:10" descr="Worldly - 2 Tim 4:10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58651" y="6900784"/>
            <a:ext cx="4486871" cy="1181101"/>
          </a:xfrm>
          <a:prstGeom prst="rect">
            <a:avLst/>
          </a:prstGeom>
          <a:effectLst>
            <a:outerShdw sx="100000" sy="100000" kx="0" ky="0" algn="b" rotWithShape="0" blurRad="139700" dist="69886" dir="16200000">
              <a:srgbClr val="000000">
                <a:alpha val="50000"/>
              </a:srgbClr>
            </a:outerShdw>
          </a:effectLst>
        </p:spPr>
      </p:pic>
      <p:pic>
        <p:nvPicPr>
          <p:cNvPr id="425" name="Causes of Spiritual Death . . ." descr="Causes of Spiritual Death . . .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1785" y="2618630"/>
            <a:ext cx="12467261" cy="1070407"/>
          </a:xfrm>
          <a:prstGeom prst="rect">
            <a:avLst/>
          </a:prstGeom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</p:pic>
      <p:sp>
        <p:nvSpPr>
          <p:cNvPr id="426" name="Dangers Facing The"/>
          <p:cNvSpPr txBox="1"/>
          <p:nvPr/>
        </p:nvSpPr>
        <p:spPr>
          <a:xfrm>
            <a:off x="0" y="126718"/>
            <a:ext cx="7168550" cy="1104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427" name="Image" descr="Imag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162224" y="285276"/>
            <a:ext cx="5675805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428" name="DANGER OF" descr="DANGER O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88683" y="1169108"/>
            <a:ext cx="11827434" cy="1581045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29" name="DYING CHURCHES"/>
          <p:cNvSpPr txBox="1"/>
          <p:nvPr/>
        </p:nvSpPr>
        <p:spPr>
          <a:xfrm>
            <a:off x="5509438" y="1421151"/>
            <a:ext cx="6241187" cy="1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9CCED5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DYING CHURCHES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2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2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" grpId="3"/>
      <p:bldP build="whole" bldLvl="1" animBg="1" rev="0" advAuto="0" spid="422" grpId="5"/>
      <p:bldP build="whole" bldLvl="1" animBg="1" rev="0" advAuto="0" spid="418" grpId="2"/>
      <p:bldP build="whole" bldLvl="1" animBg="1" rev="0" advAuto="0" spid="424" grpId="7"/>
      <p:bldP build="whole" bldLvl="1" animBg="1" rev="0" advAuto="0" spid="420" grpId="6"/>
      <p:bldP build="whole" bldLvl="1" animBg="1" rev="0" advAuto="0" spid="421" grpId="4"/>
      <p:bldP build="whole" bldLvl="1" animBg="1" rev="0" advAuto="0" spid="423" grpId="8"/>
      <p:bldP build="whole" bldLvl="1" animBg="1" rev="0" advAuto="0" spid="4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HE DANGER  of  DYING CHURCHES"/>
          <p:cNvSpPr txBox="1"/>
          <p:nvPr/>
        </p:nvSpPr>
        <p:spPr>
          <a:xfrm>
            <a:off x="812047" y="171918"/>
            <a:ext cx="11380707" cy="9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DYING CHURCHES</a:t>
            </a:r>
          </a:p>
        </p:txBody>
      </p:sp>
      <p:pic>
        <p:nvPicPr>
          <p:cNvPr id="432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1023898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3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2787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34" name="&quot;And to the angel of the church in Sardis write …” - Rev 2:18"/>
          <p:cNvSpPr/>
          <p:nvPr/>
        </p:nvSpPr>
        <p:spPr>
          <a:xfrm>
            <a:off x="6350" y="818536"/>
            <a:ext cx="12992101" cy="227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"And to the angel of the church in Sardis write …” - Rev 2:18</a:t>
            </a:r>
          </a:p>
        </p:txBody>
      </p:sp>
      <p:sp>
        <p:nvSpPr>
          <p:cNvPr id="435" name="Revelation 3:1 (NKJV)…"/>
          <p:cNvSpPr/>
          <p:nvPr/>
        </p:nvSpPr>
        <p:spPr>
          <a:xfrm>
            <a:off x="351924" y="3495232"/>
            <a:ext cx="4453689" cy="601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000000"/>
              </a:buClr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47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</a:t>
            </a:r>
            <a:r>
              <a:rPr>
                <a:solidFill>
                  <a:srgbClr val="949494"/>
                </a:solidFill>
              </a:rPr>
              <a:t>I know your works, that you have a name that you are alive,</a:t>
            </a:r>
            <a:r>
              <a:t>  but you are dead., . . .”</a:t>
            </a:r>
          </a:p>
        </p:txBody>
      </p:sp>
      <p:pic>
        <p:nvPicPr>
          <p:cNvPr id="436" name="Tactics Used By Satan …" descr="Tactics Used By Satan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2032309"/>
            <a:ext cx="13017500" cy="15875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437" name="Satan wants this church &amp; every TRUE church to DIE ……"/>
          <p:cNvSpPr/>
          <p:nvPr/>
        </p:nvSpPr>
        <p:spPr>
          <a:xfrm>
            <a:off x="5163453" y="3495232"/>
            <a:ext cx="7673150" cy="60706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8694" indent="-368694" algn="l">
              <a:spcBef>
                <a:spcPts val="1200"/>
              </a:spcBef>
              <a:buSzPct val="80000"/>
              <a:buBlip>
                <a:blip r:embed="rId4"/>
              </a:buBlip>
              <a:defRPr b="1" sz="4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800"/>
              <a:t>Satan wants this church &amp; every TRUE church to DIE …</a:t>
            </a:r>
            <a:endParaRPr sz="3800"/>
          </a:p>
          <a:p>
            <a:pPr lvl="1" marL="884149" indent="-363449" algn="l">
              <a:spcBef>
                <a:spcPts val="1200"/>
              </a:spcBef>
              <a:buSzPct val="80000"/>
              <a:buBlip>
                <a:blip r:embed="rId5"/>
              </a:buBlip>
              <a:defRPr sz="37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300"/>
              <a:t>Discourage</a:t>
            </a:r>
            <a:r>
              <a:rPr sz="3300"/>
              <a:t> us - (persecution / roadblocks / disappoint us …)</a:t>
            </a:r>
            <a:endParaRPr sz="3300"/>
          </a:p>
          <a:p>
            <a:pPr lvl="1" marL="884149" indent="-363449" algn="l">
              <a:spcBef>
                <a:spcPts val="1200"/>
              </a:spcBef>
              <a:buSzPct val="80000"/>
              <a:buBlip>
                <a:blip r:embed="rId5"/>
              </a:buBlip>
              <a:defRPr sz="37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300"/>
              <a:t>Deceive</a:t>
            </a:r>
            <a:r>
              <a:rPr sz="3300"/>
              <a:t> us - (error / false doctrine / apathy)</a:t>
            </a:r>
            <a:endParaRPr sz="3300"/>
          </a:p>
          <a:p>
            <a:pPr lvl="1" marL="884149" indent="-363449" algn="l">
              <a:spcBef>
                <a:spcPts val="1200"/>
              </a:spcBef>
              <a:buSzPct val="80000"/>
              <a:buBlip>
                <a:blip r:embed="rId5"/>
              </a:buBlip>
              <a:defRPr sz="37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300"/>
              <a:t>Defile</a:t>
            </a:r>
            <a:r>
              <a:rPr sz="3300"/>
              <a:t> us - (worldliness / sin)</a:t>
            </a:r>
            <a:endParaRPr sz="3300"/>
          </a:p>
          <a:p>
            <a:pPr lvl="1" marL="884149" indent="-363449" algn="l">
              <a:spcBef>
                <a:spcPts val="1200"/>
              </a:spcBef>
              <a:buSzPct val="80000"/>
              <a:buBlip>
                <a:blip r:embed="rId5"/>
              </a:buBlip>
              <a:defRPr sz="37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300"/>
              <a:t>Divide</a:t>
            </a:r>
            <a:r>
              <a:rPr sz="3300"/>
              <a:t> us - (strife / selfishness)</a:t>
            </a:r>
            <a:endParaRPr sz="3300"/>
          </a:p>
          <a:p>
            <a:pPr lvl="1" marL="884149" indent="-363449" algn="l">
              <a:spcBef>
                <a:spcPts val="1200"/>
              </a:spcBef>
              <a:buSzPct val="80000"/>
              <a:buBlip>
                <a:blip r:embed="rId5"/>
              </a:buBlip>
              <a:defRPr sz="37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300"/>
              <a:t>Destroy</a:t>
            </a:r>
            <a:r>
              <a:rPr sz="3300"/>
              <a:t> us - (render us useless to the Lord)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HE DANGER  of  DYING CHURCHES"/>
          <p:cNvSpPr txBox="1"/>
          <p:nvPr/>
        </p:nvSpPr>
        <p:spPr>
          <a:xfrm>
            <a:off x="812047" y="171918"/>
            <a:ext cx="11380707" cy="9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DYING CHURCHES</a:t>
            </a:r>
          </a:p>
        </p:txBody>
      </p:sp>
      <p:pic>
        <p:nvPicPr>
          <p:cNvPr id="440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1023898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4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2787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42" name="&quot;And to the angel of the church in Sardis write …” - Rev 2:18"/>
          <p:cNvSpPr/>
          <p:nvPr/>
        </p:nvSpPr>
        <p:spPr>
          <a:xfrm>
            <a:off x="6350" y="818536"/>
            <a:ext cx="12992101" cy="227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"And to the angel of the church in Sardis write …” - Rev 2:18</a:t>
            </a:r>
          </a:p>
        </p:txBody>
      </p:sp>
      <p:sp>
        <p:nvSpPr>
          <p:cNvPr id="443" name="Revelation 3:1 (NKJV)…"/>
          <p:cNvSpPr/>
          <p:nvPr/>
        </p:nvSpPr>
        <p:spPr>
          <a:xfrm>
            <a:off x="351924" y="3495232"/>
            <a:ext cx="4453689" cy="601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000000"/>
              </a:buClr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47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</a:t>
            </a:r>
            <a:r>
              <a:rPr>
                <a:solidFill>
                  <a:srgbClr val="949494"/>
                </a:solidFill>
              </a:rPr>
              <a:t>I know your works, that you have a name that you are alive,</a:t>
            </a:r>
            <a:r>
              <a:t>  but you are dead., . . .”</a:t>
            </a:r>
          </a:p>
        </p:txBody>
      </p:sp>
      <p:pic>
        <p:nvPicPr>
          <p:cNvPr id="444" name="Tactics Used By Satan …" descr="Tactics Used By Satan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2032309"/>
            <a:ext cx="13017500" cy="15875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445" name="Satan wants this church &amp; every church to DIE ……"/>
          <p:cNvSpPr/>
          <p:nvPr/>
        </p:nvSpPr>
        <p:spPr>
          <a:xfrm>
            <a:off x="5163453" y="3495232"/>
            <a:ext cx="7673150" cy="59182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8694" indent="-368694" algn="l">
              <a:spcBef>
                <a:spcPts val="1200"/>
              </a:spcBef>
              <a:buSzPct val="80000"/>
              <a:buBlip>
                <a:blip r:embed="rId4"/>
              </a:buBlip>
              <a:defRPr b="1" sz="42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800"/>
              <a:t>Satan wants this church &amp; every church to DIE …</a:t>
            </a:r>
            <a:endParaRPr sz="3800"/>
          </a:p>
          <a:p>
            <a:pPr lvl="1" marL="886409" indent="-365709" algn="l">
              <a:spcBef>
                <a:spcPts val="1200"/>
              </a:spcBef>
              <a:buSzPct val="80000"/>
              <a:buBlip>
                <a:blip r:embed="rId5"/>
              </a:buBlip>
              <a:defRPr sz="39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500"/>
              <a:t>Satan wants to steal our goals of growth &amp; success in the kingdom – </a:t>
            </a:r>
            <a:r>
              <a:rPr sz="3500"/>
              <a:t>Phili 4:13; (Satan wants our motto to be “No we can’t”)</a:t>
            </a:r>
            <a:endParaRPr b="1" sz="3500"/>
          </a:p>
          <a:p>
            <a:pPr lvl="1" marL="886409" indent="-365709" algn="l">
              <a:spcBef>
                <a:spcPts val="1200"/>
              </a:spcBef>
              <a:buSzPct val="80000"/>
              <a:buBlip>
                <a:blip r:embed="rId5"/>
              </a:buBlip>
              <a:defRPr sz="39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500"/>
              <a:t>Satan does not want us bearing fruit – </a:t>
            </a:r>
            <a:r>
              <a:rPr sz="3500"/>
              <a:t>Mat. 13:18-23; John 15:1-8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HE DANGER  of  DYING CHURCHES"/>
          <p:cNvSpPr txBox="1"/>
          <p:nvPr/>
        </p:nvSpPr>
        <p:spPr>
          <a:xfrm>
            <a:off x="812047" y="171918"/>
            <a:ext cx="11380707" cy="9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DYING CHURCHES</a:t>
            </a:r>
          </a:p>
        </p:txBody>
      </p:sp>
      <p:pic>
        <p:nvPicPr>
          <p:cNvPr id="448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1023898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49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2787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50" name="&quot;And to the angel of the church in Sardis write …” - Rev 2:18"/>
          <p:cNvSpPr/>
          <p:nvPr/>
        </p:nvSpPr>
        <p:spPr>
          <a:xfrm>
            <a:off x="6350" y="818536"/>
            <a:ext cx="12992101" cy="227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"And to the angel of the church in Sardis write …” - Rev 2:18</a:t>
            </a:r>
          </a:p>
        </p:txBody>
      </p:sp>
      <p:sp>
        <p:nvSpPr>
          <p:cNvPr id="451" name="Revelation 3:2,3 (NKJV)…"/>
          <p:cNvSpPr/>
          <p:nvPr/>
        </p:nvSpPr>
        <p:spPr>
          <a:xfrm>
            <a:off x="351924" y="3495232"/>
            <a:ext cx="5527843" cy="601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000000"/>
              </a:buClr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3:2,3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3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2 </a:t>
            </a:r>
            <a:r>
              <a:t>Be watchful, and strengthen the things which remain, that are ready to die, for I have not found your works perfect before God. </a:t>
            </a:r>
            <a:r>
              <a:rPr baseline="31999"/>
              <a:t>3 </a:t>
            </a:r>
            <a:r>
              <a:t>Remember therefore how you have received and heard; hold fast and repent.</a:t>
            </a:r>
          </a:p>
        </p:txBody>
      </p:sp>
      <p:pic>
        <p:nvPicPr>
          <p:cNvPr id="452" name="Hope for A DEAD or Dying Church?" descr="Hope for A DEAD or Dying Church?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2032309"/>
            <a:ext cx="13017500" cy="15875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453" name="Admonition to the dead…"/>
          <p:cNvSpPr/>
          <p:nvPr/>
        </p:nvSpPr>
        <p:spPr>
          <a:xfrm>
            <a:off x="6388800" y="3495232"/>
            <a:ext cx="6447803" cy="58420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9596" indent="-369596" algn="l">
              <a:spcBef>
                <a:spcPts val="1400"/>
              </a:spcBef>
              <a:buSzPct val="80000"/>
              <a:buBlip>
                <a:blip r:embed="rId4"/>
              </a:buBlip>
              <a:defRPr b="1" sz="4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900"/>
              <a:t>Admonition to the dead</a:t>
            </a:r>
            <a:endParaRPr sz="3900"/>
          </a:p>
          <a:p>
            <a:pPr lvl="1" marL="890296" indent="-369596" algn="l">
              <a:spcBef>
                <a:spcPts val="1400"/>
              </a:spcBef>
              <a:buSzPct val="80000"/>
              <a:buBlip>
                <a:blip r:embed="rId5"/>
              </a:buBlip>
              <a:defRPr sz="4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900"/>
              <a:t>Be watchful </a:t>
            </a:r>
            <a:r>
              <a:rPr sz="3900"/>
              <a:t>–1 Pet 5:8</a:t>
            </a:r>
            <a:endParaRPr b="1" sz="3900"/>
          </a:p>
          <a:p>
            <a:pPr lvl="1" marL="890296" indent="-369596" algn="l">
              <a:spcBef>
                <a:spcPts val="1400"/>
              </a:spcBef>
              <a:buSzPct val="80000"/>
              <a:buBlip>
                <a:blip r:embed="rId5"/>
              </a:buBlip>
              <a:defRPr sz="4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900"/>
              <a:t>Strengthen what remains </a:t>
            </a:r>
            <a:r>
              <a:rPr sz="3900"/>
              <a:t>– 1 Cor. 15:58 </a:t>
            </a:r>
            <a:endParaRPr b="1" sz="3900"/>
          </a:p>
          <a:p>
            <a:pPr lvl="1" marL="890296" indent="-369596" algn="l">
              <a:spcBef>
                <a:spcPts val="1400"/>
              </a:spcBef>
              <a:buSzPct val="80000"/>
              <a:buBlip>
                <a:blip r:embed="rId5"/>
              </a:buBlip>
              <a:defRPr sz="4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900"/>
              <a:t>Remember </a:t>
            </a:r>
            <a:r>
              <a:rPr sz="3900"/>
              <a:t>– Luke 15:17-21; Mat 13:20ff</a:t>
            </a:r>
            <a:endParaRPr b="1" sz="3900"/>
          </a:p>
          <a:p>
            <a:pPr lvl="1" marL="890296" indent="-369596" algn="l">
              <a:spcBef>
                <a:spcPts val="1400"/>
              </a:spcBef>
              <a:buSzPct val="80000"/>
              <a:buBlip>
                <a:blip r:embed="rId5"/>
              </a:buBlip>
              <a:defRPr sz="4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900"/>
              <a:t>Hold fast </a:t>
            </a:r>
            <a:r>
              <a:rPr sz="3900"/>
              <a:t>– 2 Tim 1:13</a:t>
            </a:r>
            <a:endParaRPr b="1" sz="3900"/>
          </a:p>
          <a:p>
            <a:pPr lvl="1" marL="890296" indent="-369596" algn="l">
              <a:spcBef>
                <a:spcPts val="1400"/>
              </a:spcBef>
              <a:buSzPct val="80000"/>
              <a:buBlip>
                <a:blip r:embed="rId5"/>
              </a:buBlip>
              <a:defRPr sz="4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900"/>
              <a:t>Repent </a:t>
            </a:r>
            <a:r>
              <a:rPr sz="3900"/>
              <a:t>– Acts 8:22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HE DANGER  of  DYING CHURCHES"/>
          <p:cNvSpPr txBox="1"/>
          <p:nvPr/>
        </p:nvSpPr>
        <p:spPr>
          <a:xfrm>
            <a:off x="812047" y="171918"/>
            <a:ext cx="11380707" cy="9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DYING CHURCHES</a:t>
            </a:r>
          </a:p>
        </p:txBody>
      </p:sp>
      <p:pic>
        <p:nvPicPr>
          <p:cNvPr id="456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1023898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5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2787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58" name="&quot;And to the angel of the church in Sardis write …” - Rev 2:18"/>
          <p:cNvSpPr/>
          <p:nvPr/>
        </p:nvSpPr>
        <p:spPr>
          <a:xfrm>
            <a:off x="6350" y="818536"/>
            <a:ext cx="12992101" cy="227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"And to the angel of the church in Sardis write …” - Rev 2:18</a:t>
            </a:r>
          </a:p>
        </p:txBody>
      </p:sp>
      <p:sp>
        <p:nvSpPr>
          <p:cNvPr id="459" name="Revelation 3:4 (NKJV)…"/>
          <p:cNvSpPr/>
          <p:nvPr/>
        </p:nvSpPr>
        <p:spPr>
          <a:xfrm>
            <a:off x="351924" y="3495232"/>
            <a:ext cx="5527843" cy="556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000000"/>
              </a:buClr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3:4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42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4 </a:t>
            </a:r>
            <a:r>
              <a:t>You have a few names even in Sardis who have not defiled their garments; and they shall walk with Me in white, for they are worthy. </a:t>
            </a:r>
          </a:p>
        </p:txBody>
      </p:sp>
      <p:pic>
        <p:nvPicPr>
          <p:cNvPr id="460" name="Hope for A DEAD or Dying Church?" descr="Hope for A DEAD or Dying Church?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2032309"/>
            <a:ext cx="13017500" cy="15875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461" name="Encouragement ……"/>
          <p:cNvSpPr/>
          <p:nvPr/>
        </p:nvSpPr>
        <p:spPr>
          <a:xfrm>
            <a:off x="6388800" y="3495232"/>
            <a:ext cx="6447803" cy="59055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9596" indent="-369596" algn="l">
              <a:spcBef>
                <a:spcPts val="1400"/>
              </a:spcBef>
              <a:buSzPct val="80000"/>
              <a:buBlip>
                <a:blip r:embed="rId4"/>
              </a:buBlip>
              <a:defRPr b="1" sz="4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900"/>
              <a:t>Encouragement …</a:t>
            </a:r>
            <a:endParaRPr sz="3900"/>
          </a:p>
          <a:p>
            <a:pPr lvl="1" marL="885309" indent="-364609" algn="l">
              <a:spcBef>
                <a:spcPts val="14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400"/>
              <a:t>A few were serving the Lord. - </a:t>
            </a:r>
            <a:r>
              <a:rPr sz="3400"/>
              <a:t>1 Kings 19:18; Mat 7:13,14; Jam 1:27</a:t>
            </a:r>
            <a:endParaRPr b="1" sz="3400"/>
          </a:p>
          <a:p>
            <a:pPr lvl="1" marL="885309" indent="-364609" algn="l">
              <a:spcBef>
                <a:spcPts val="14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400"/>
              <a:t>You can be righteous even when the majority is not. </a:t>
            </a:r>
            <a:r>
              <a:rPr sz="3400"/>
              <a:t>(Ge 6; 19; 39 etc)</a:t>
            </a:r>
            <a:endParaRPr b="1" sz="3400"/>
          </a:p>
          <a:p>
            <a:pPr lvl="1" marL="885309" indent="-364609" algn="l">
              <a:spcBef>
                <a:spcPts val="14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400"/>
              <a:t>Judgment will be personal &amp; impartial – </a:t>
            </a:r>
            <a:r>
              <a:rPr sz="3400"/>
              <a:t>2 Cor 5:10; Rom 2:5-11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HE DANGER  of  DYING CHURCHES"/>
          <p:cNvSpPr txBox="1"/>
          <p:nvPr/>
        </p:nvSpPr>
        <p:spPr>
          <a:xfrm>
            <a:off x="812047" y="171918"/>
            <a:ext cx="11380707" cy="9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DYING CHURCHES</a:t>
            </a:r>
          </a:p>
        </p:txBody>
      </p:sp>
      <p:pic>
        <p:nvPicPr>
          <p:cNvPr id="464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1023898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465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2787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466" name="&quot;And to the angel of the church in Sardis write …” - Rev 2:18"/>
          <p:cNvSpPr/>
          <p:nvPr/>
        </p:nvSpPr>
        <p:spPr>
          <a:xfrm>
            <a:off x="6350" y="818536"/>
            <a:ext cx="12992101" cy="227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"And to the angel of the church in Sardis write …” - Rev 2:18</a:t>
            </a:r>
          </a:p>
        </p:txBody>
      </p:sp>
      <p:sp>
        <p:nvSpPr>
          <p:cNvPr id="467" name="Revelation 3:4 (NKJV)…"/>
          <p:cNvSpPr/>
          <p:nvPr/>
        </p:nvSpPr>
        <p:spPr>
          <a:xfrm>
            <a:off x="351924" y="3495232"/>
            <a:ext cx="5527843" cy="556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000000"/>
              </a:buClr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3:4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42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4 </a:t>
            </a:r>
            <a:r>
              <a:t>You have a few names even in Sardis who have not defiled their garments; and they shall walk with Me in white, for they are worthy. </a:t>
            </a:r>
          </a:p>
        </p:txBody>
      </p:sp>
      <p:pic>
        <p:nvPicPr>
          <p:cNvPr id="468" name="Hope for A DEAD or Dying Church?" descr="Hope for A DEAD or Dying Church?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2032309"/>
            <a:ext cx="13017500" cy="15875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469" name="Encouragement ……"/>
          <p:cNvSpPr/>
          <p:nvPr/>
        </p:nvSpPr>
        <p:spPr>
          <a:xfrm>
            <a:off x="6388800" y="3495232"/>
            <a:ext cx="6447803" cy="60706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9596" indent="-369596" algn="l">
              <a:spcBef>
                <a:spcPts val="1400"/>
              </a:spcBef>
              <a:buSzPct val="80000"/>
              <a:buBlip>
                <a:blip r:embed="rId4"/>
              </a:buBlip>
              <a:defRPr b="1" sz="43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900"/>
              <a:t>Encouragement …</a:t>
            </a:r>
            <a:endParaRPr sz="3900"/>
          </a:p>
          <a:p>
            <a:pPr lvl="1" marL="887453" indent="-366753" algn="l">
              <a:spcBef>
                <a:spcPts val="14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600"/>
              <a:t>The unrighteous need to identify the godly and emulate their pattern of faithfulness.  </a:t>
            </a:r>
            <a:endParaRPr b="1" sz="3600"/>
          </a:p>
          <a:p>
            <a:pPr lvl="1" marL="887453" indent="-366753" algn="l">
              <a:spcBef>
                <a:spcPts val="1400"/>
              </a:spcBef>
              <a:buSzPct val="80000"/>
              <a:buBlip>
                <a:blip r:embed="rId5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3600"/>
              <a:t>Righteous need to recognize the importance of their example and keep on keeping on - (not easy!)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84878"/>
          <a:stretch>
            <a:fillRect/>
          </a:stretch>
        </p:blipFill>
        <p:spPr>
          <a:xfrm>
            <a:off x="-1" y="1769425"/>
            <a:ext cx="13004801" cy="6404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08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84878"/>
          <a:stretch>
            <a:fillRect/>
          </a:stretch>
        </p:blipFill>
        <p:spPr>
          <a:xfrm>
            <a:off x="-1" y="-14375"/>
            <a:ext cx="13004801" cy="64044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Rectangle"/>
          <p:cNvSpPr/>
          <p:nvPr/>
        </p:nvSpPr>
        <p:spPr>
          <a:xfrm>
            <a:off x="-22261" y="256377"/>
            <a:ext cx="13049322" cy="1921964"/>
          </a:xfrm>
          <a:prstGeom prst="rect">
            <a:avLst/>
          </a:prstGeom>
          <a:solidFill>
            <a:srgbClr val="EBEBEB">
              <a:alpha val="85316"/>
            </a:srgb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0" t="750" r="742" b="742"/>
          <a:stretch>
            <a:fillRect/>
          </a:stretch>
        </p:blipFill>
        <p:spPr>
          <a:xfrm>
            <a:off x="52405" y="18604"/>
            <a:ext cx="1585119" cy="158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39" y="0"/>
                  <a:pt x="10154" y="470"/>
                  <a:pt x="5311" y="5316"/>
                </a:cubicBezTo>
                <a:cubicBezTo>
                  <a:pt x="502" y="10127"/>
                  <a:pt x="0" y="10648"/>
                  <a:pt x="0" y="10805"/>
                </a:cubicBezTo>
                <a:cubicBezTo>
                  <a:pt x="0" y="10963"/>
                  <a:pt x="503" y="11481"/>
                  <a:pt x="5311" y="16289"/>
                </a:cubicBezTo>
                <a:cubicBezTo>
                  <a:pt x="10171" y="21149"/>
                  <a:pt x="10637" y="21600"/>
                  <a:pt x="10800" y="21600"/>
                </a:cubicBezTo>
                <a:cubicBezTo>
                  <a:pt x="10963" y="21600"/>
                  <a:pt x="11429" y="21149"/>
                  <a:pt x="16289" y="16289"/>
                </a:cubicBezTo>
                <a:cubicBezTo>
                  <a:pt x="21153" y="11426"/>
                  <a:pt x="21600" y="10963"/>
                  <a:pt x="21600" y="10800"/>
                </a:cubicBezTo>
                <a:cubicBezTo>
                  <a:pt x="21600" y="10637"/>
                  <a:pt x="21153" y="10174"/>
                  <a:pt x="16289" y="5311"/>
                </a:cubicBezTo>
                <a:cubicBezTo>
                  <a:pt x="11448" y="470"/>
                  <a:pt x="10961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31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5914" y="282117"/>
            <a:ext cx="3722066" cy="797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333" y="1125684"/>
            <a:ext cx="10354134" cy="9358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13" name="Facing The"/>
          <p:cNvSpPr txBox="1"/>
          <p:nvPr/>
        </p:nvSpPr>
        <p:spPr>
          <a:xfrm>
            <a:off x="6367639" y="103978"/>
            <a:ext cx="4161248" cy="11537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5400000">
              <a:srgbClr val="000000">
                <a:alpha val="3933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000000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Facing The</a:t>
            </a:r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0" t="750" r="743" b="743"/>
          <a:stretch>
            <a:fillRect/>
          </a:stretch>
        </p:blipFill>
        <p:spPr>
          <a:xfrm>
            <a:off x="11397262" y="18634"/>
            <a:ext cx="1585119" cy="1585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39" y="0"/>
                  <a:pt x="10154" y="470"/>
                  <a:pt x="5311" y="5316"/>
                </a:cubicBezTo>
                <a:cubicBezTo>
                  <a:pt x="502" y="10128"/>
                  <a:pt x="0" y="10648"/>
                  <a:pt x="0" y="10805"/>
                </a:cubicBezTo>
                <a:cubicBezTo>
                  <a:pt x="0" y="10963"/>
                  <a:pt x="502" y="11481"/>
                  <a:pt x="5311" y="16289"/>
                </a:cubicBezTo>
                <a:cubicBezTo>
                  <a:pt x="10171" y="21149"/>
                  <a:pt x="10637" y="21600"/>
                  <a:pt x="10800" y="21600"/>
                </a:cubicBezTo>
                <a:cubicBezTo>
                  <a:pt x="10963" y="21600"/>
                  <a:pt x="11429" y="21149"/>
                  <a:pt x="16289" y="16289"/>
                </a:cubicBezTo>
                <a:cubicBezTo>
                  <a:pt x="21153" y="11426"/>
                  <a:pt x="21600" y="10963"/>
                  <a:pt x="21600" y="10800"/>
                </a:cubicBezTo>
                <a:cubicBezTo>
                  <a:pt x="21600" y="10637"/>
                  <a:pt x="21153" y="10174"/>
                  <a:pt x="16289" y="5311"/>
                </a:cubicBezTo>
                <a:cubicBezTo>
                  <a:pt x="11448" y="470"/>
                  <a:pt x="10961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15" name="PRIDE / SELFISHNESS"/>
          <p:cNvSpPr/>
          <p:nvPr/>
        </p:nvSpPr>
        <p:spPr>
          <a:xfrm>
            <a:off x="89829" y="3714145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090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PRIDE / </a:t>
            </a:r>
            <a:r>
              <a:rPr sz="2300"/>
              <a:t>SELFISHNESS</a:t>
            </a:r>
          </a:p>
        </p:txBody>
      </p:sp>
      <p:sp>
        <p:nvSpPr>
          <p:cNvPr id="316" name="ERROR / DIVISION"/>
          <p:cNvSpPr/>
          <p:nvPr/>
        </p:nvSpPr>
        <p:spPr>
          <a:xfrm>
            <a:off x="89829" y="5206111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17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ERROR / </a:t>
            </a:r>
            <a:r>
              <a:rPr sz="2300"/>
              <a:t>DIVISION</a:t>
            </a:r>
          </a:p>
        </p:txBody>
      </p:sp>
      <p:sp>
        <p:nvSpPr>
          <p:cNvPr id="317" name="APATHY / COMPROMISE"/>
          <p:cNvSpPr/>
          <p:nvPr/>
        </p:nvSpPr>
        <p:spPr>
          <a:xfrm>
            <a:off x="89829" y="8190044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21212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APATHY / </a:t>
            </a:r>
            <a:r>
              <a:rPr sz="2000"/>
              <a:t>COMPROMISE</a:t>
            </a:r>
          </a:p>
        </p:txBody>
      </p:sp>
      <p:sp>
        <p:nvSpPr>
          <p:cNvPr id="318" name="THE WORLD"/>
          <p:cNvSpPr/>
          <p:nvPr/>
        </p:nvSpPr>
        <p:spPr>
          <a:xfrm>
            <a:off x="89829" y="2222179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433FF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THE WORLD</a:t>
            </a:r>
          </a:p>
        </p:txBody>
      </p:sp>
      <p:sp>
        <p:nvSpPr>
          <p:cNvPr id="319" name="STUFF / MATERIALISM"/>
          <p:cNvSpPr/>
          <p:nvPr/>
        </p:nvSpPr>
        <p:spPr>
          <a:xfrm>
            <a:off x="89829" y="6698077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5200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STUFF / </a:t>
            </a:r>
            <a:r>
              <a:rPr sz="2300"/>
              <a:t>MATERIALISM</a:t>
            </a:r>
          </a:p>
        </p:txBody>
      </p:sp>
      <p:sp>
        <p:nvSpPr>
          <p:cNvPr id="320" name="The church (people of God) has always faced DANGER!…"/>
          <p:cNvSpPr txBox="1"/>
          <p:nvPr/>
        </p:nvSpPr>
        <p:spPr>
          <a:xfrm>
            <a:off x="2936209" y="3108397"/>
            <a:ext cx="10009018" cy="6134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>
                <a:alpha val="210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76000"/>
              <a:buBlip>
                <a:blip r:embed="rId6"/>
              </a:buBlip>
              <a:defRPr b="1" sz="47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church (</a:t>
            </a:r>
            <a:r>
              <a:rPr b="0"/>
              <a:t>people of God</a:t>
            </a:r>
            <a:r>
              <a:t>) has always faced DANGER! </a:t>
            </a:r>
          </a:p>
          <a:p>
            <a:pPr lvl="2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Persecution / temptation – Mark 13:9 / 1 Cor. 10:1-13; 1 John 2:15-17; Mt 6:24</a:t>
            </a:r>
          </a:p>
          <a:p>
            <a:pPr lvl="1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Carnality – 1 Cor. 3:1ff; Jam 3:14ff </a:t>
            </a:r>
          </a:p>
          <a:p>
            <a:pPr lvl="1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Drifting away from the truth – Heb. 2:1; Gal. 1:6-9</a:t>
            </a:r>
          </a:p>
          <a:p>
            <a:pPr lvl="1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Lukewarmness – Rev 3:14 ff</a:t>
            </a:r>
          </a:p>
          <a:p>
            <a:pPr lvl="1" marL="1371600" indent="-914400" algn="l">
              <a:spcBef>
                <a:spcPts val="12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Deception – Mat. 24:4; 2 Pet 2:1-22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72" name="Dangers Facing The"/>
          <p:cNvSpPr txBox="1"/>
          <p:nvPr/>
        </p:nvSpPr>
        <p:spPr>
          <a:xfrm>
            <a:off x="0" y="126718"/>
            <a:ext cx="7168550" cy="1104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47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2224" y="285276"/>
            <a:ext cx="5675805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74" name="A church is not accepted today because it has a history of past glory ……"/>
          <p:cNvSpPr/>
          <p:nvPr/>
        </p:nvSpPr>
        <p:spPr>
          <a:xfrm>
            <a:off x="321222" y="2698182"/>
            <a:ext cx="6370362" cy="6654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407504" indent="-407504" algn="l">
              <a:spcBef>
                <a:spcPts val="1900"/>
              </a:spcBef>
              <a:buSzPct val="80000"/>
              <a:buBlip>
                <a:blip r:embed="rId4"/>
              </a:buBlip>
              <a:defRPr b="1" sz="33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church is not accepted today because it has a history of past glory …</a:t>
            </a:r>
          </a:p>
          <a:p>
            <a:pPr marL="407504" indent="-407504" algn="l">
              <a:spcBef>
                <a:spcPts val="1900"/>
              </a:spcBef>
              <a:buSzPct val="80000"/>
              <a:buBlip>
                <a:blip r:embed="rId4"/>
              </a:buBlip>
              <a:defRPr b="1" sz="33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need for us to be honest with ourselves &amp; recognize our true standing before God</a:t>
            </a:r>
          </a:p>
          <a:p>
            <a:pPr marL="407504" indent="-407504" algn="l">
              <a:spcBef>
                <a:spcPts val="1900"/>
              </a:spcBef>
              <a:buSzPct val="80000"/>
              <a:buBlip>
                <a:blip r:embed="rId4"/>
              </a:buBlip>
              <a:defRPr b="1" sz="33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church is only as strong as its individual members </a:t>
            </a:r>
            <a:r>
              <a:rPr b="0"/>
              <a:t>(faithful? dependable? attending? knowledgable? working? participating? serving?)</a:t>
            </a:r>
          </a:p>
        </p:txBody>
      </p:sp>
      <p:pic>
        <p:nvPicPr>
          <p:cNvPr id="475" name="DANGER OF" descr="DANGER O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683" y="1169108"/>
            <a:ext cx="11827434" cy="1581045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76" name="DYING CHURCHES"/>
          <p:cNvSpPr txBox="1"/>
          <p:nvPr/>
        </p:nvSpPr>
        <p:spPr>
          <a:xfrm>
            <a:off x="5509438" y="1421151"/>
            <a:ext cx="6241187" cy="1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9CCED5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DYING CHURCHES</a:t>
            </a:r>
          </a:p>
        </p:txBody>
      </p:sp>
      <p:sp>
        <p:nvSpPr>
          <p:cNvPr id="477" name="Revelation 3:6 (NKJV)…"/>
          <p:cNvSpPr txBox="1"/>
          <p:nvPr/>
        </p:nvSpPr>
        <p:spPr>
          <a:xfrm>
            <a:off x="7874299" y="7367087"/>
            <a:ext cx="474756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295400">
              <a:buClr>
                <a:srgbClr val="000000"/>
              </a:buClr>
              <a:defRPr sz="32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3:6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32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6</a:t>
            </a:r>
            <a:r>
              <a:t> He who has an ear, let him hear what the Spirit says to the churches." '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80" name="Dangers Facing The"/>
          <p:cNvSpPr txBox="1"/>
          <p:nvPr/>
        </p:nvSpPr>
        <p:spPr>
          <a:xfrm>
            <a:off x="0" y="126718"/>
            <a:ext cx="7168550" cy="1104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48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2224" y="285276"/>
            <a:ext cx="5675805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82" name="A church may appear to be alive but yet be dead –…"/>
          <p:cNvSpPr/>
          <p:nvPr/>
        </p:nvSpPr>
        <p:spPr>
          <a:xfrm>
            <a:off x="321222" y="2698182"/>
            <a:ext cx="4907194" cy="662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A church may appear to be alive but yet be dead –</a:t>
            </a:r>
            <a:endParaRPr sz="3300"/>
          </a:p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Churches can and do die –</a:t>
            </a:r>
            <a:endParaRPr sz="3300"/>
          </a:p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Even dead churches can have spiritually alive individuals –</a:t>
            </a:r>
            <a:endParaRPr sz="3300"/>
          </a:p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Dead churches can be resurrected –</a:t>
            </a:r>
            <a:endParaRPr sz="3300"/>
          </a:p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Judgment is coming - </a:t>
            </a:r>
          </a:p>
        </p:txBody>
      </p:sp>
      <p:pic>
        <p:nvPicPr>
          <p:cNvPr id="483" name="DANGER OF" descr="DANGER O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683" y="1169108"/>
            <a:ext cx="11827434" cy="1581045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84" name="DYING CHURCHES"/>
          <p:cNvSpPr txBox="1"/>
          <p:nvPr/>
        </p:nvSpPr>
        <p:spPr>
          <a:xfrm>
            <a:off x="5509438" y="1421151"/>
            <a:ext cx="6241187" cy="1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9CCED5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DYING CHURCHES</a:t>
            </a:r>
          </a:p>
        </p:txBody>
      </p:sp>
      <p:sp>
        <p:nvSpPr>
          <p:cNvPr id="485" name="Revelation 3:6 (NKJV)…"/>
          <p:cNvSpPr txBox="1"/>
          <p:nvPr/>
        </p:nvSpPr>
        <p:spPr>
          <a:xfrm>
            <a:off x="7874299" y="7367087"/>
            <a:ext cx="474756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295400">
              <a:buClr>
                <a:srgbClr val="000000"/>
              </a:buClr>
              <a:defRPr sz="32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3:6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32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6</a:t>
            </a:r>
            <a:r>
              <a:t> He who has an ear, let him hear what the Spirit says to the churches." '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" r="0" b="0"/>
          <a:stretch>
            <a:fillRect/>
          </a:stretch>
        </p:blipFill>
        <p:spPr>
          <a:xfrm>
            <a:off x="7672220" y="2127709"/>
            <a:ext cx="5388246" cy="8082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21534" y="0"/>
                </a:moveTo>
                <a:cubicBezTo>
                  <a:pt x="21525" y="1"/>
                  <a:pt x="21518" y="4"/>
                  <a:pt x="21510" y="10"/>
                </a:cubicBezTo>
                <a:cubicBezTo>
                  <a:pt x="21492" y="21"/>
                  <a:pt x="21496" y="51"/>
                  <a:pt x="21519" y="75"/>
                </a:cubicBezTo>
                <a:cubicBezTo>
                  <a:pt x="21553" y="111"/>
                  <a:pt x="21563" y="111"/>
                  <a:pt x="21581" y="75"/>
                </a:cubicBezTo>
                <a:cubicBezTo>
                  <a:pt x="21600" y="38"/>
                  <a:pt x="21578" y="4"/>
                  <a:pt x="21546" y="0"/>
                </a:cubicBezTo>
                <a:lnTo>
                  <a:pt x="21534" y="0"/>
                </a:lnTo>
                <a:close/>
                <a:moveTo>
                  <a:pt x="12331" y="339"/>
                </a:moveTo>
                <a:cubicBezTo>
                  <a:pt x="11211" y="382"/>
                  <a:pt x="10311" y="502"/>
                  <a:pt x="10198" y="625"/>
                </a:cubicBezTo>
                <a:cubicBezTo>
                  <a:pt x="10175" y="650"/>
                  <a:pt x="10097" y="671"/>
                  <a:pt x="10025" y="671"/>
                </a:cubicBezTo>
                <a:cubicBezTo>
                  <a:pt x="9879" y="671"/>
                  <a:pt x="9678" y="747"/>
                  <a:pt x="9467" y="882"/>
                </a:cubicBezTo>
                <a:cubicBezTo>
                  <a:pt x="9390" y="931"/>
                  <a:pt x="9172" y="1048"/>
                  <a:pt x="8980" y="1142"/>
                </a:cubicBezTo>
                <a:cubicBezTo>
                  <a:pt x="8788" y="1236"/>
                  <a:pt x="8616" y="1346"/>
                  <a:pt x="8597" y="1387"/>
                </a:cubicBezTo>
                <a:cubicBezTo>
                  <a:pt x="8570" y="1442"/>
                  <a:pt x="8369" y="1591"/>
                  <a:pt x="8215" y="1685"/>
                </a:cubicBezTo>
                <a:cubicBezTo>
                  <a:pt x="8089" y="1840"/>
                  <a:pt x="7992" y="1995"/>
                  <a:pt x="7992" y="2077"/>
                </a:cubicBezTo>
                <a:cubicBezTo>
                  <a:pt x="7992" y="2148"/>
                  <a:pt x="7961" y="2201"/>
                  <a:pt x="7913" y="2214"/>
                </a:cubicBezTo>
                <a:cubicBezTo>
                  <a:pt x="7868" y="2225"/>
                  <a:pt x="7833" y="2278"/>
                  <a:pt x="7833" y="2334"/>
                </a:cubicBezTo>
                <a:cubicBezTo>
                  <a:pt x="7833" y="2390"/>
                  <a:pt x="7807" y="2445"/>
                  <a:pt x="7774" y="2459"/>
                </a:cubicBezTo>
                <a:cubicBezTo>
                  <a:pt x="7736" y="2475"/>
                  <a:pt x="7727" y="2546"/>
                  <a:pt x="7750" y="2664"/>
                </a:cubicBezTo>
                <a:cubicBezTo>
                  <a:pt x="7770" y="2764"/>
                  <a:pt x="7784" y="2873"/>
                  <a:pt x="7782" y="2907"/>
                </a:cubicBezTo>
                <a:cubicBezTo>
                  <a:pt x="7777" y="3031"/>
                  <a:pt x="7776" y="3115"/>
                  <a:pt x="7779" y="3321"/>
                </a:cubicBezTo>
                <a:cubicBezTo>
                  <a:pt x="7780" y="3369"/>
                  <a:pt x="7803" y="3424"/>
                  <a:pt x="7832" y="3443"/>
                </a:cubicBezTo>
                <a:cubicBezTo>
                  <a:pt x="7865" y="3465"/>
                  <a:pt x="7862" y="3493"/>
                  <a:pt x="7825" y="3523"/>
                </a:cubicBezTo>
                <a:cubicBezTo>
                  <a:pt x="7782" y="3558"/>
                  <a:pt x="7790" y="3574"/>
                  <a:pt x="7854" y="3587"/>
                </a:cubicBezTo>
                <a:cubicBezTo>
                  <a:pt x="7901" y="3597"/>
                  <a:pt x="7977" y="3613"/>
                  <a:pt x="8024" y="3623"/>
                </a:cubicBezTo>
                <a:cubicBezTo>
                  <a:pt x="8102" y="3640"/>
                  <a:pt x="8101" y="3649"/>
                  <a:pt x="8026" y="3726"/>
                </a:cubicBezTo>
                <a:cubicBezTo>
                  <a:pt x="7954" y="3799"/>
                  <a:pt x="7952" y="3817"/>
                  <a:pt x="8018" y="3853"/>
                </a:cubicBezTo>
                <a:cubicBezTo>
                  <a:pt x="8059" y="3876"/>
                  <a:pt x="8091" y="3905"/>
                  <a:pt x="8088" y="3918"/>
                </a:cubicBezTo>
                <a:cubicBezTo>
                  <a:pt x="8084" y="3931"/>
                  <a:pt x="8098" y="3968"/>
                  <a:pt x="8119" y="4001"/>
                </a:cubicBezTo>
                <a:cubicBezTo>
                  <a:pt x="8141" y="4033"/>
                  <a:pt x="8133" y="4092"/>
                  <a:pt x="8102" y="4131"/>
                </a:cubicBezTo>
                <a:cubicBezTo>
                  <a:pt x="8064" y="4178"/>
                  <a:pt x="8061" y="4232"/>
                  <a:pt x="8094" y="4290"/>
                </a:cubicBezTo>
                <a:cubicBezTo>
                  <a:pt x="8131" y="4355"/>
                  <a:pt x="8126" y="4389"/>
                  <a:pt x="8072" y="4419"/>
                </a:cubicBezTo>
                <a:cubicBezTo>
                  <a:pt x="7974" y="4473"/>
                  <a:pt x="8052" y="4614"/>
                  <a:pt x="8180" y="4614"/>
                </a:cubicBezTo>
                <a:cubicBezTo>
                  <a:pt x="8308" y="4614"/>
                  <a:pt x="8364" y="4756"/>
                  <a:pt x="8380" y="5113"/>
                </a:cubicBezTo>
                <a:cubicBezTo>
                  <a:pt x="8387" y="5272"/>
                  <a:pt x="8419" y="5423"/>
                  <a:pt x="8450" y="5450"/>
                </a:cubicBezTo>
                <a:cubicBezTo>
                  <a:pt x="8481" y="5476"/>
                  <a:pt x="8522" y="5552"/>
                  <a:pt x="8541" y="5620"/>
                </a:cubicBezTo>
                <a:cubicBezTo>
                  <a:pt x="8559" y="5688"/>
                  <a:pt x="8584" y="5779"/>
                  <a:pt x="8597" y="5822"/>
                </a:cubicBezTo>
                <a:cubicBezTo>
                  <a:pt x="8616" y="5888"/>
                  <a:pt x="8566" y="5916"/>
                  <a:pt x="8266" y="6010"/>
                </a:cubicBezTo>
                <a:cubicBezTo>
                  <a:pt x="7586" y="6222"/>
                  <a:pt x="6868" y="6360"/>
                  <a:pt x="6422" y="6362"/>
                </a:cubicBezTo>
                <a:cubicBezTo>
                  <a:pt x="6231" y="6363"/>
                  <a:pt x="5993" y="6405"/>
                  <a:pt x="5622" y="6504"/>
                </a:cubicBezTo>
                <a:cubicBezTo>
                  <a:pt x="5332" y="6582"/>
                  <a:pt x="5061" y="6646"/>
                  <a:pt x="5020" y="6646"/>
                </a:cubicBezTo>
                <a:cubicBezTo>
                  <a:pt x="4986" y="6646"/>
                  <a:pt x="4919" y="6667"/>
                  <a:pt x="4843" y="6695"/>
                </a:cubicBezTo>
                <a:cubicBezTo>
                  <a:pt x="4837" y="6750"/>
                  <a:pt x="4707" y="6861"/>
                  <a:pt x="4657" y="6840"/>
                </a:cubicBezTo>
                <a:cubicBezTo>
                  <a:pt x="4631" y="6830"/>
                  <a:pt x="4492" y="6916"/>
                  <a:pt x="4347" y="7032"/>
                </a:cubicBezTo>
                <a:cubicBezTo>
                  <a:pt x="4202" y="7148"/>
                  <a:pt x="4034" y="7279"/>
                  <a:pt x="3973" y="7323"/>
                </a:cubicBezTo>
                <a:cubicBezTo>
                  <a:pt x="3913" y="7366"/>
                  <a:pt x="3863" y="7414"/>
                  <a:pt x="3863" y="7429"/>
                </a:cubicBezTo>
                <a:cubicBezTo>
                  <a:pt x="3863" y="7444"/>
                  <a:pt x="3758" y="7504"/>
                  <a:pt x="3629" y="7563"/>
                </a:cubicBezTo>
                <a:cubicBezTo>
                  <a:pt x="3614" y="7571"/>
                  <a:pt x="3599" y="7575"/>
                  <a:pt x="3583" y="7581"/>
                </a:cubicBezTo>
                <a:cubicBezTo>
                  <a:pt x="3581" y="7609"/>
                  <a:pt x="3562" y="7645"/>
                  <a:pt x="3526" y="7706"/>
                </a:cubicBezTo>
                <a:cubicBezTo>
                  <a:pt x="3479" y="7785"/>
                  <a:pt x="3440" y="7898"/>
                  <a:pt x="3440" y="7958"/>
                </a:cubicBezTo>
                <a:cubicBezTo>
                  <a:pt x="3440" y="8056"/>
                  <a:pt x="3380" y="8161"/>
                  <a:pt x="3044" y="8643"/>
                </a:cubicBezTo>
                <a:cubicBezTo>
                  <a:pt x="2990" y="8721"/>
                  <a:pt x="2937" y="8825"/>
                  <a:pt x="2926" y="8873"/>
                </a:cubicBezTo>
                <a:cubicBezTo>
                  <a:pt x="2892" y="9035"/>
                  <a:pt x="2868" y="9053"/>
                  <a:pt x="2720" y="9028"/>
                </a:cubicBezTo>
                <a:lnTo>
                  <a:pt x="2578" y="9005"/>
                </a:lnTo>
                <a:lnTo>
                  <a:pt x="2624" y="9178"/>
                </a:lnTo>
                <a:cubicBezTo>
                  <a:pt x="2715" y="9522"/>
                  <a:pt x="2607" y="10142"/>
                  <a:pt x="2460" y="10121"/>
                </a:cubicBezTo>
                <a:cubicBezTo>
                  <a:pt x="2442" y="10118"/>
                  <a:pt x="2421" y="10090"/>
                  <a:pt x="2405" y="10052"/>
                </a:cubicBezTo>
                <a:cubicBezTo>
                  <a:pt x="2405" y="10052"/>
                  <a:pt x="2405" y="10053"/>
                  <a:pt x="2405" y="10054"/>
                </a:cubicBezTo>
                <a:cubicBezTo>
                  <a:pt x="2310" y="10600"/>
                  <a:pt x="2202" y="10923"/>
                  <a:pt x="2029" y="11180"/>
                </a:cubicBezTo>
                <a:cubicBezTo>
                  <a:pt x="1871" y="11417"/>
                  <a:pt x="1846" y="11489"/>
                  <a:pt x="1856" y="11694"/>
                </a:cubicBezTo>
                <a:cubicBezTo>
                  <a:pt x="1869" y="11964"/>
                  <a:pt x="1668" y="12638"/>
                  <a:pt x="1544" y="12735"/>
                </a:cubicBezTo>
                <a:cubicBezTo>
                  <a:pt x="1482" y="12784"/>
                  <a:pt x="1380" y="12797"/>
                  <a:pt x="1058" y="12797"/>
                </a:cubicBezTo>
                <a:cubicBezTo>
                  <a:pt x="834" y="12797"/>
                  <a:pt x="505" y="12807"/>
                  <a:pt x="326" y="12820"/>
                </a:cubicBezTo>
                <a:lnTo>
                  <a:pt x="97" y="12836"/>
                </a:lnTo>
                <a:lnTo>
                  <a:pt x="119" y="12837"/>
                </a:lnTo>
                <a:cubicBezTo>
                  <a:pt x="185" y="12839"/>
                  <a:pt x="262" y="12837"/>
                  <a:pt x="291" y="12833"/>
                </a:cubicBezTo>
                <a:cubicBezTo>
                  <a:pt x="446" y="12809"/>
                  <a:pt x="1428" y="12806"/>
                  <a:pt x="1586" y="12827"/>
                </a:cubicBezTo>
                <a:cubicBezTo>
                  <a:pt x="1731" y="12848"/>
                  <a:pt x="1769" y="12869"/>
                  <a:pt x="1764" y="12931"/>
                </a:cubicBezTo>
                <a:cubicBezTo>
                  <a:pt x="1761" y="12974"/>
                  <a:pt x="1753" y="13017"/>
                  <a:pt x="1746" y="13027"/>
                </a:cubicBezTo>
                <a:cubicBezTo>
                  <a:pt x="1739" y="13037"/>
                  <a:pt x="1731" y="13064"/>
                  <a:pt x="1727" y="13088"/>
                </a:cubicBezTo>
                <a:cubicBezTo>
                  <a:pt x="1724" y="13113"/>
                  <a:pt x="1685" y="13133"/>
                  <a:pt x="1641" y="13133"/>
                </a:cubicBezTo>
                <a:cubicBezTo>
                  <a:pt x="1598" y="13133"/>
                  <a:pt x="1530" y="13161"/>
                  <a:pt x="1492" y="13195"/>
                </a:cubicBezTo>
                <a:cubicBezTo>
                  <a:pt x="1460" y="13224"/>
                  <a:pt x="1417" y="13240"/>
                  <a:pt x="1385" y="13238"/>
                </a:cubicBezTo>
                <a:cubicBezTo>
                  <a:pt x="1359" y="13269"/>
                  <a:pt x="1334" y="13452"/>
                  <a:pt x="1328" y="13657"/>
                </a:cubicBezTo>
                <a:cubicBezTo>
                  <a:pt x="1325" y="13761"/>
                  <a:pt x="1318" y="13866"/>
                  <a:pt x="1307" y="13950"/>
                </a:cubicBezTo>
                <a:cubicBezTo>
                  <a:pt x="1318" y="13950"/>
                  <a:pt x="1327" y="13953"/>
                  <a:pt x="1336" y="13959"/>
                </a:cubicBezTo>
                <a:cubicBezTo>
                  <a:pt x="1398" y="14000"/>
                  <a:pt x="1315" y="14168"/>
                  <a:pt x="1156" y="14322"/>
                </a:cubicBezTo>
                <a:cubicBezTo>
                  <a:pt x="1104" y="14373"/>
                  <a:pt x="1037" y="14452"/>
                  <a:pt x="1007" y="14498"/>
                </a:cubicBezTo>
                <a:cubicBezTo>
                  <a:pt x="977" y="14544"/>
                  <a:pt x="906" y="14633"/>
                  <a:pt x="849" y="14695"/>
                </a:cubicBezTo>
                <a:cubicBezTo>
                  <a:pt x="719" y="14839"/>
                  <a:pt x="628" y="15164"/>
                  <a:pt x="601" y="15590"/>
                </a:cubicBezTo>
                <a:cubicBezTo>
                  <a:pt x="575" y="16010"/>
                  <a:pt x="554" y="16128"/>
                  <a:pt x="491" y="16212"/>
                </a:cubicBezTo>
                <a:cubicBezTo>
                  <a:pt x="464" y="16249"/>
                  <a:pt x="450" y="16374"/>
                  <a:pt x="460" y="16491"/>
                </a:cubicBezTo>
                <a:cubicBezTo>
                  <a:pt x="469" y="16608"/>
                  <a:pt x="461" y="16728"/>
                  <a:pt x="442" y="16757"/>
                </a:cubicBezTo>
                <a:cubicBezTo>
                  <a:pt x="376" y="16858"/>
                  <a:pt x="380" y="16898"/>
                  <a:pt x="456" y="16898"/>
                </a:cubicBezTo>
                <a:cubicBezTo>
                  <a:pt x="610" y="16898"/>
                  <a:pt x="605" y="17013"/>
                  <a:pt x="449" y="17097"/>
                </a:cubicBezTo>
                <a:cubicBezTo>
                  <a:pt x="238" y="17209"/>
                  <a:pt x="236" y="17399"/>
                  <a:pt x="444" y="17510"/>
                </a:cubicBezTo>
                <a:cubicBezTo>
                  <a:pt x="561" y="17572"/>
                  <a:pt x="586" y="17613"/>
                  <a:pt x="576" y="17712"/>
                </a:cubicBezTo>
                <a:cubicBezTo>
                  <a:pt x="547" y="17979"/>
                  <a:pt x="580" y="18053"/>
                  <a:pt x="798" y="18219"/>
                </a:cubicBezTo>
                <a:cubicBezTo>
                  <a:pt x="940" y="18326"/>
                  <a:pt x="1058" y="18383"/>
                  <a:pt x="1139" y="18383"/>
                </a:cubicBezTo>
                <a:cubicBezTo>
                  <a:pt x="1214" y="18383"/>
                  <a:pt x="1310" y="18425"/>
                  <a:pt x="1385" y="18490"/>
                </a:cubicBezTo>
                <a:cubicBezTo>
                  <a:pt x="1453" y="18549"/>
                  <a:pt x="1610" y="18677"/>
                  <a:pt x="1734" y="18774"/>
                </a:cubicBezTo>
                <a:cubicBezTo>
                  <a:pt x="1857" y="18872"/>
                  <a:pt x="1960" y="18970"/>
                  <a:pt x="1963" y="18994"/>
                </a:cubicBezTo>
                <a:cubicBezTo>
                  <a:pt x="1965" y="19018"/>
                  <a:pt x="1972" y="19084"/>
                  <a:pt x="1977" y="19142"/>
                </a:cubicBezTo>
                <a:cubicBezTo>
                  <a:pt x="1983" y="19217"/>
                  <a:pt x="2008" y="19245"/>
                  <a:pt x="2064" y="19236"/>
                </a:cubicBezTo>
                <a:cubicBezTo>
                  <a:pt x="2312" y="19195"/>
                  <a:pt x="2436" y="19277"/>
                  <a:pt x="2212" y="19333"/>
                </a:cubicBezTo>
                <a:cubicBezTo>
                  <a:pt x="2143" y="19351"/>
                  <a:pt x="2054" y="19390"/>
                  <a:pt x="2015" y="19421"/>
                </a:cubicBezTo>
                <a:cubicBezTo>
                  <a:pt x="1970" y="19458"/>
                  <a:pt x="1859" y="19479"/>
                  <a:pt x="1700" y="19480"/>
                </a:cubicBezTo>
                <a:cubicBezTo>
                  <a:pt x="1566" y="19480"/>
                  <a:pt x="1396" y="19504"/>
                  <a:pt x="1323" y="19532"/>
                </a:cubicBezTo>
                <a:cubicBezTo>
                  <a:pt x="1194" y="19581"/>
                  <a:pt x="1196" y="19582"/>
                  <a:pt x="1433" y="19584"/>
                </a:cubicBezTo>
                <a:cubicBezTo>
                  <a:pt x="1704" y="19585"/>
                  <a:pt x="1772" y="19610"/>
                  <a:pt x="1689" y="19677"/>
                </a:cubicBezTo>
                <a:cubicBezTo>
                  <a:pt x="1647" y="19711"/>
                  <a:pt x="1673" y="19736"/>
                  <a:pt x="1797" y="19779"/>
                </a:cubicBezTo>
                <a:cubicBezTo>
                  <a:pt x="1975" y="19840"/>
                  <a:pt x="1966" y="19911"/>
                  <a:pt x="1781" y="19901"/>
                </a:cubicBezTo>
                <a:cubicBezTo>
                  <a:pt x="1719" y="19898"/>
                  <a:pt x="1292" y="19897"/>
                  <a:pt x="833" y="19899"/>
                </a:cubicBezTo>
                <a:lnTo>
                  <a:pt x="13" y="19903"/>
                </a:lnTo>
                <a:cubicBezTo>
                  <a:pt x="7" y="20027"/>
                  <a:pt x="3" y="20207"/>
                  <a:pt x="2" y="20428"/>
                </a:cubicBezTo>
                <a:lnTo>
                  <a:pt x="0" y="21600"/>
                </a:lnTo>
                <a:lnTo>
                  <a:pt x="10796" y="21600"/>
                </a:lnTo>
                <a:lnTo>
                  <a:pt x="21594" y="21600"/>
                </a:lnTo>
                <a:lnTo>
                  <a:pt x="21591" y="15087"/>
                </a:lnTo>
                <a:lnTo>
                  <a:pt x="21588" y="8572"/>
                </a:lnTo>
                <a:lnTo>
                  <a:pt x="21048" y="8296"/>
                </a:lnTo>
                <a:cubicBezTo>
                  <a:pt x="20752" y="8144"/>
                  <a:pt x="20377" y="7975"/>
                  <a:pt x="20215" y="7920"/>
                </a:cubicBezTo>
                <a:cubicBezTo>
                  <a:pt x="20053" y="7865"/>
                  <a:pt x="19688" y="7707"/>
                  <a:pt x="19402" y="7569"/>
                </a:cubicBezTo>
                <a:cubicBezTo>
                  <a:pt x="19117" y="7431"/>
                  <a:pt x="18852" y="7317"/>
                  <a:pt x="18814" y="7317"/>
                </a:cubicBezTo>
                <a:cubicBezTo>
                  <a:pt x="18776" y="7317"/>
                  <a:pt x="18569" y="7229"/>
                  <a:pt x="18356" y="7120"/>
                </a:cubicBezTo>
                <a:cubicBezTo>
                  <a:pt x="18142" y="7011"/>
                  <a:pt x="17860" y="6884"/>
                  <a:pt x="17729" y="6837"/>
                </a:cubicBezTo>
                <a:cubicBezTo>
                  <a:pt x="17369" y="6707"/>
                  <a:pt x="16942" y="6494"/>
                  <a:pt x="16802" y="6374"/>
                </a:cubicBezTo>
                <a:cubicBezTo>
                  <a:pt x="16733" y="6316"/>
                  <a:pt x="16618" y="6165"/>
                  <a:pt x="16547" y="6039"/>
                </a:cubicBezTo>
                <a:cubicBezTo>
                  <a:pt x="16476" y="5913"/>
                  <a:pt x="16370" y="5746"/>
                  <a:pt x="16310" y="5668"/>
                </a:cubicBezTo>
                <a:lnTo>
                  <a:pt x="16202" y="5526"/>
                </a:lnTo>
                <a:lnTo>
                  <a:pt x="16336" y="5437"/>
                </a:lnTo>
                <a:cubicBezTo>
                  <a:pt x="16464" y="5351"/>
                  <a:pt x="16472" y="5318"/>
                  <a:pt x="16543" y="4645"/>
                </a:cubicBezTo>
                <a:cubicBezTo>
                  <a:pt x="16583" y="4258"/>
                  <a:pt x="16649" y="3846"/>
                  <a:pt x="16689" y="3729"/>
                </a:cubicBezTo>
                <a:cubicBezTo>
                  <a:pt x="16776" y="3476"/>
                  <a:pt x="16739" y="3380"/>
                  <a:pt x="16547" y="3364"/>
                </a:cubicBezTo>
                <a:cubicBezTo>
                  <a:pt x="16363" y="3350"/>
                  <a:pt x="16291" y="3257"/>
                  <a:pt x="16353" y="3112"/>
                </a:cubicBezTo>
                <a:cubicBezTo>
                  <a:pt x="16390" y="3026"/>
                  <a:pt x="16382" y="2978"/>
                  <a:pt x="16320" y="2915"/>
                </a:cubicBezTo>
                <a:cubicBezTo>
                  <a:pt x="16275" y="2869"/>
                  <a:pt x="16252" y="2817"/>
                  <a:pt x="16267" y="2800"/>
                </a:cubicBezTo>
                <a:cubicBezTo>
                  <a:pt x="16283" y="2783"/>
                  <a:pt x="16263" y="2696"/>
                  <a:pt x="16223" y="2607"/>
                </a:cubicBezTo>
                <a:cubicBezTo>
                  <a:pt x="16208" y="2574"/>
                  <a:pt x="16200" y="2546"/>
                  <a:pt x="16191" y="2518"/>
                </a:cubicBezTo>
                <a:cubicBezTo>
                  <a:pt x="16179" y="2512"/>
                  <a:pt x="16171" y="2499"/>
                  <a:pt x="16162" y="2481"/>
                </a:cubicBezTo>
                <a:cubicBezTo>
                  <a:pt x="16148" y="2448"/>
                  <a:pt x="16093" y="2365"/>
                  <a:pt x="16040" y="2297"/>
                </a:cubicBezTo>
                <a:cubicBezTo>
                  <a:pt x="15949" y="2181"/>
                  <a:pt x="15878" y="2017"/>
                  <a:pt x="15848" y="1856"/>
                </a:cubicBezTo>
                <a:cubicBezTo>
                  <a:pt x="15820" y="1709"/>
                  <a:pt x="15788" y="1660"/>
                  <a:pt x="15636" y="1529"/>
                </a:cubicBezTo>
                <a:cubicBezTo>
                  <a:pt x="15550" y="1456"/>
                  <a:pt x="15374" y="1289"/>
                  <a:pt x="15243" y="1158"/>
                </a:cubicBezTo>
                <a:cubicBezTo>
                  <a:pt x="15093" y="1009"/>
                  <a:pt x="14945" y="905"/>
                  <a:pt x="14846" y="878"/>
                </a:cubicBezTo>
                <a:cubicBezTo>
                  <a:pt x="14758" y="854"/>
                  <a:pt x="14623" y="794"/>
                  <a:pt x="14545" y="745"/>
                </a:cubicBezTo>
                <a:cubicBezTo>
                  <a:pt x="14278" y="575"/>
                  <a:pt x="13714" y="411"/>
                  <a:pt x="13365" y="402"/>
                </a:cubicBezTo>
                <a:cubicBezTo>
                  <a:pt x="13190" y="397"/>
                  <a:pt x="12939" y="379"/>
                  <a:pt x="12808" y="362"/>
                </a:cubicBezTo>
                <a:cubicBezTo>
                  <a:pt x="12677" y="344"/>
                  <a:pt x="12462" y="334"/>
                  <a:pt x="12331" y="339"/>
                </a:cubicBezTo>
                <a:close/>
                <a:moveTo>
                  <a:pt x="458" y="19623"/>
                </a:moveTo>
                <a:cubicBezTo>
                  <a:pt x="380" y="19625"/>
                  <a:pt x="395" y="19638"/>
                  <a:pt x="463" y="19688"/>
                </a:cubicBezTo>
                <a:cubicBezTo>
                  <a:pt x="572" y="19767"/>
                  <a:pt x="1015" y="19792"/>
                  <a:pt x="992" y="19717"/>
                </a:cubicBezTo>
                <a:cubicBezTo>
                  <a:pt x="976" y="19662"/>
                  <a:pt x="825" y="19627"/>
                  <a:pt x="569" y="19623"/>
                </a:cubicBezTo>
                <a:cubicBezTo>
                  <a:pt x="521" y="19622"/>
                  <a:pt x="484" y="19622"/>
                  <a:pt x="458" y="19623"/>
                </a:cubicBezTo>
                <a:close/>
                <a:moveTo>
                  <a:pt x="48" y="19642"/>
                </a:moveTo>
                <a:cubicBezTo>
                  <a:pt x="42" y="19645"/>
                  <a:pt x="37" y="19658"/>
                  <a:pt x="32" y="19679"/>
                </a:cubicBezTo>
                <a:lnTo>
                  <a:pt x="84" y="19649"/>
                </a:lnTo>
                <a:cubicBezTo>
                  <a:pt x="71" y="19649"/>
                  <a:pt x="62" y="19646"/>
                  <a:pt x="56" y="19642"/>
                </a:cubicBezTo>
                <a:cubicBezTo>
                  <a:pt x="53" y="19640"/>
                  <a:pt x="50" y="19641"/>
                  <a:pt x="48" y="1964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88" name="Dangers Facing The"/>
          <p:cNvSpPr txBox="1"/>
          <p:nvPr/>
        </p:nvSpPr>
        <p:spPr>
          <a:xfrm>
            <a:off x="0" y="126718"/>
            <a:ext cx="7168550" cy="1104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489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2224" y="285276"/>
            <a:ext cx="5675805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490" name="May WE BE" descr="May WE B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683" y="1169108"/>
            <a:ext cx="11827434" cy="1581045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91" name="ALIVE &amp; VIBRANT"/>
          <p:cNvSpPr txBox="1"/>
          <p:nvPr/>
        </p:nvSpPr>
        <p:spPr>
          <a:xfrm>
            <a:off x="5371787" y="1421151"/>
            <a:ext cx="6133085" cy="1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9CCED5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ALIVE &amp; VIBRANT</a:t>
            </a:r>
          </a:p>
        </p:txBody>
      </p:sp>
      <p:sp>
        <p:nvSpPr>
          <p:cNvPr id="492" name="Revelation 3:5–6 (NKJV)…"/>
          <p:cNvSpPr txBox="1"/>
          <p:nvPr/>
        </p:nvSpPr>
        <p:spPr>
          <a:xfrm>
            <a:off x="464805" y="2846584"/>
            <a:ext cx="7321625" cy="629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21936" dir="3407851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25729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3:5–6 (NKJV)</a:t>
            </a:r>
          </a:p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50800" dist="63500" dir="125729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5</a:t>
            </a:r>
            <a:r>
              <a:t> He who overcomes shall be clothed in white garments, and I will not blot out his name from the Book of Life; but I will confess his name before My Father and before His angels. </a:t>
            </a:r>
            <a:r>
              <a:rPr baseline="31999"/>
              <a:t>6</a:t>
            </a:r>
            <a:r>
              <a:t> “He who has an ear, let him hear what the Spirit says to the churches.” 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333" t="0" r="333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6" name="Dangers Facing The"/>
          <p:cNvSpPr txBox="1"/>
          <p:nvPr/>
        </p:nvSpPr>
        <p:spPr>
          <a:xfrm>
            <a:off x="0" y="135801"/>
            <a:ext cx="13004801" cy="1339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49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4" y="1594987"/>
            <a:ext cx="10626432" cy="1444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498" name="Charts by Don McClain…"/>
          <p:cNvSpPr txBox="1"/>
          <p:nvPr/>
        </p:nvSpPr>
        <p:spPr>
          <a:xfrm>
            <a:off x="488999" y="6958349"/>
            <a:ext cx="12026802" cy="2751018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6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JULY 15, 2018</a:t>
            </a:r>
          </a:p>
          <a:p>
            <a:pPr defTabSz="457200">
              <a:defRPr sz="21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/ P.O. Box 190062 / Little Rock AR 72219 / 501-568-1062</a:t>
            </a: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Email – </a:t>
            </a:r>
            <a:r>
              <a:rPr>
                <a:hlinkClick r:id="rId4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3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>
                <a:hlinkClick r:id="rId5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  <p:sp>
        <p:nvSpPr>
          <p:cNvPr id="499" name="Revelation 3:1–6"/>
          <p:cNvSpPr txBox="1"/>
          <p:nvPr/>
        </p:nvSpPr>
        <p:spPr>
          <a:xfrm>
            <a:off x="5830338" y="5831443"/>
            <a:ext cx="7644212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6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Revelation 3:1–6</a:t>
            </a:r>
          </a:p>
        </p:txBody>
      </p:sp>
      <p:pic>
        <p:nvPicPr>
          <p:cNvPr id="500" name="DANGER OF…" descr="DANGER OF…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96566" y="3408335"/>
            <a:ext cx="7164296" cy="2575558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Luke 15:13–24 (NKJV)…"/>
          <p:cNvSpPr txBox="1"/>
          <p:nvPr/>
        </p:nvSpPr>
        <p:spPr>
          <a:xfrm>
            <a:off x="383816" y="303679"/>
            <a:ext cx="12237169" cy="939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55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Luke 15:13–24 (NKJV)</a:t>
            </a:r>
          </a:p>
          <a:p>
            <a:pPr defTabSz="457200">
              <a:defRPr sz="4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And not many days after, the younger son gathered all together, journeyed to a far country, and there wasted his possessions with prodigal living. </a:t>
            </a:r>
            <a:r>
              <a:rPr baseline="31999"/>
              <a:t>14</a:t>
            </a:r>
            <a:r>
              <a:t> But when he had spent all, there arose a severe famine in that land, and he began to be in want. </a:t>
            </a:r>
            <a:r>
              <a:rPr baseline="31999"/>
              <a:t>15</a:t>
            </a:r>
            <a:r>
              <a:t> Then he went and joined himself to a citizen of that country, and he sent him into his fields to feed swine. </a:t>
            </a:r>
            <a:r>
              <a:rPr baseline="31999"/>
              <a:t>16</a:t>
            </a:r>
            <a:r>
              <a:t> And he would gladly have filled his stomach with the pods that the swine ate, and no one gave him </a:t>
            </a:r>
            <a:r>
              <a:rPr i="1"/>
              <a:t>anything</a:t>
            </a:r>
            <a: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Luke 15:13–24 (NKJV)…"/>
          <p:cNvSpPr txBox="1"/>
          <p:nvPr/>
        </p:nvSpPr>
        <p:spPr>
          <a:xfrm>
            <a:off x="383816" y="303679"/>
            <a:ext cx="12237169" cy="897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55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Luke 15:13–24 (NKJV)</a:t>
            </a:r>
          </a:p>
          <a:p>
            <a:pPr defTabSz="457200">
              <a:defRPr sz="46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17</a:t>
            </a:r>
            <a:r>
              <a:t> “But when he came to himself, he said, ‘How many of my father’s hired servants have bread enough and to spare, and I perish with hunger! </a:t>
            </a:r>
            <a:r>
              <a:rPr baseline="31999"/>
              <a:t>18</a:t>
            </a:r>
            <a:r>
              <a:t> I will arise and go to my father, and will say to him, “Father, I have sinned against heaven and before you, </a:t>
            </a:r>
            <a:r>
              <a:rPr baseline="31999"/>
              <a:t>19</a:t>
            </a:r>
            <a:r>
              <a:t> and I am no longer worthy to be called your son. Make me like one of your hired servants.” ’ </a:t>
            </a:r>
            <a:r>
              <a:rPr baseline="31999"/>
              <a:t>20</a:t>
            </a:r>
            <a:r>
              <a:t> “And he arose and came to his father. But when he was still a great way off, his father saw him and had compassion, and ran and fell on his neck and kissed him.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Luke 15:13–24 (NKJV)…"/>
          <p:cNvSpPr txBox="1"/>
          <p:nvPr/>
        </p:nvSpPr>
        <p:spPr>
          <a:xfrm>
            <a:off x="383816" y="303679"/>
            <a:ext cx="12237169" cy="89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55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Luke 15:13–24 (NKJV)</a:t>
            </a:r>
          </a:p>
          <a:p>
            <a:pPr defTabSz="457200">
              <a:defRPr sz="50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21</a:t>
            </a:r>
            <a:r>
              <a:t> And the son said to him, ‘Father, I have sinned against heaven and in your sight, and am no longer worthy to be called your son.’ </a:t>
            </a:r>
            <a:r>
              <a:rPr baseline="31999"/>
              <a:t>22</a:t>
            </a:r>
            <a:r>
              <a:t> “But the father said to his servants, ‘Bring out the best robe and put </a:t>
            </a:r>
            <a:r>
              <a:rPr i="1"/>
              <a:t>it</a:t>
            </a:r>
            <a:r>
              <a:t> on him, and put a ring on his hand and sandals on </a:t>
            </a:r>
            <a:r>
              <a:rPr i="1"/>
              <a:t>his</a:t>
            </a:r>
            <a:r>
              <a:t> feet. </a:t>
            </a:r>
            <a:r>
              <a:rPr baseline="31999"/>
              <a:t>23</a:t>
            </a:r>
            <a:r>
              <a:t> And bring the fatted calf here and kill </a:t>
            </a:r>
            <a:r>
              <a:rPr i="1"/>
              <a:t>it,</a:t>
            </a:r>
            <a:r>
              <a:t> and let us eat and be merry; </a:t>
            </a:r>
            <a:r>
              <a:rPr baseline="31999"/>
              <a:t>24</a:t>
            </a:r>
            <a:r>
              <a:t> for this my son was dead and is alive again; he was lost and is found.’ And they began to be merry.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84878"/>
          <a:stretch>
            <a:fillRect/>
          </a:stretch>
        </p:blipFill>
        <p:spPr>
          <a:xfrm>
            <a:off x="-1" y="1769425"/>
            <a:ext cx="13004801" cy="6404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2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84878"/>
          <a:stretch>
            <a:fillRect/>
          </a:stretch>
        </p:blipFill>
        <p:spPr>
          <a:xfrm>
            <a:off x="-1" y="-14375"/>
            <a:ext cx="13004801" cy="64044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ctangle"/>
          <p:cNvSpPr/>
          <p:nvPr/>
        </p:nvSpPr>
        <p:spPr>
          <a:xfrm>
            <a:off x="-22261" y="256377"/>
            <a:ext cx="13049322" cy="1921964"/>
          </a:xfrm>
          <a:prstGeom prst="rect">
            <a:avLst/>
          </a:prstGeom>
          <a:solidFill>
            <a:srgbClr val="EBEBEB">
              <a:alpha val="85316"/>
            </a:srgb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0" t="750" r="742" b="742"/>
          <a:stretch>
            <a:fillRect/>
          </a:stretch>
        </p:blipFill>
        <p:spPr>
          <a:xfrm>
            <a:off x="52405" y="18604"/>
            <a:ext cx="1585119" cy="158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39" y="0"/>
                  <a:pt x="10154" y="470"/>
                  <a:pt x="5311" y="5316"/>
                </a:cubicBezTo>
                <a:cubicBezTo>
                  <a:pt x="502" y="10127"/>
                  <a:pt x="0" y="10648"/>
                  <a:pt x="0" y="10805"/>
                </a:cubicBezTo>
                <a:cubicBezTo>
                  <a:pt x="0" y="10963"/>
                  <a:pt x="503" y="11481"/>
                  <a:pt x="5311" y="16289"/>
                </a:cubicBezTo>
                <a:cubicBezTo>
                  <a:pt x="10171" y="21149"/>
                  <a:pt x="10637" y="21600"/>
                  <a:pt x="10800" y="21600"/>
                </a:cubicBezTo>
                <a:cubicBezTo>
                  <a:pt x="10963" y="21600"/>
                  <a:pt x="11429" y="21149"/>
                  <a:pt x="16289" y="16289"/>
                </a:cubicBezTo>
                <a:cubicBezTo>
                  <a:pt x="21153" y="11426"/>
                  <a:pt x="21600" y="10963"/>
                  <a:pt x="21600" y="10800"/>
                </a:cubicBezTo>
                <a:cubicBezTo>
                  <a:pt x="21600" y="10637"/>
                  <a:pt x="21153" y="10174"/>
                  <a:pt x="16289" y="5311"/>
                </a:cubicBezTo>
                <a:cubicBezTo>
                  <a:pt x="11448" y="470"/>
                  <a:pt x="10961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32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5914" y="282117"/>
            <a:ext cx="3722066" cy="797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7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333" y="1125684"/>
            <a:ext cx="10354134" cy="9358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28" name="Facing The"/>
          <p:cNvSpPr txBox="1"/>
          <p:nvPr/>
        </p:nvSpPr>
        <p:spPr>
          <a:xfrm>
            <a:off x="6367639" y="103978"/>
            <a:ext cx="4161248" cy="11537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5400000">
              <a:srgbClr val="000000">
                <a:alpha val="3933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000000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Facing The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50" t="750" r="743" b="743"/>
          <a:stretch>
            <a:fillRect/>
          </a:stretch>
        </p:blipFill>
        <p:spPr>
          <a:xfrm>
            <a:off x="11397262" y="18634"/>
            <a:ext cx="1585119" cy="1585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39" y="0"/>
                  <a:pt x="10154" y="470"/>
                  <a:pt x="5311" y="5316"/>
                </a:cubicBezTo>
                <a:cubicBezTo>
                  <a:pt x="502" y="10128"/>
                  <a:pt x="0" y="10648"/>
                  <a:pt x="0" y="10805"/>
                </a:cubicBezTo>
                <a:cubicBezTo>
                  <a:pt x="0" y="10963"/>
                  <a:pt x="502" y="11481"/>
                  <a:pt x="5311" y="16289"/>
                </a:cubicBezTo>
                <a:cubicBezTo>
                  <a:pt x="10171" y="21149"/>
                  <a:pt x="10637" y="21600"/>
                  <a:pt x="10800" y="21600"/>
                </a:cubicBezTo>
                <a:cubicBezTo>
                  <a:pt x="10963" y="21600"/>
                  <a:pt x="11429" y="21149"/>
                  <a:pt x="16289" y="16289"/>
                </a:cubicBezTo>
                <a:cubicBezTo>
                  <a:pt x="21153" y="11426"/>
                  <a:pt x="21600" y="10963"/>
                  <a:pt x="21600" y="10800"/>
                </a:cubicBezTo>
                <a:cubicBezTo>
                  <a:pt x="21600" y="10637"/>
                  <a:pt x="21153" y="10174"/>
                  <a:pt x="16289" y="5311"/>
                </a:cubicBezTo>
                <a:cubicBezTo>
                  <a:pt x="11448" y="470"/>
                  <a:pt x="10961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30" name="PRIDE / SELFISHNESS"/>
          <p:cNvSpPr/>
          <p:nvPr/>
        </p:nvSpPr>
        <p:spPr>
          <a:xfrm>
            <a:off x="89829" y="3714145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090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PRIDE / </a:t>
            </a:r>
            <a:r>
              <a:rPr sz="2300"/>
              <a:t>SELFISHNESS</a:t>
            </a:r>
          </a:p>
        </p:txBody>
      </p:sp>
      <p:sp>
        <p:nvSpPr>
          <p:cNvPr id="331" name="ERROR / DIVISION"/>
          <p:cNvSpPr/>
          <p:nvPr/>
        </p:nvSpPr>
        <p:spPr>
          <a:xfrm>
            <a:off x="89829" y="5206111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175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ERROR / </a:t>
            </a:r>
            <a:r>
              <a:rPr sz="2300"/>
              <a:t>DIVISION</a:t>
            </a:r>
          </a:p>
        </p:txBody>
      </p:sp>
      <p:sp>
        <p:nvSpPr>
          <p:cNvPr id="332" name="APATHY / COMPROMISE"/>
          <p:cNvSpPr/>
          <p:nvPr/>
        </p:nvSpPr>
        <p:spPr>
          <a:xfrm>
            <a:off x="89829" y="8190044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212121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APATHY / </a:t>
            </a:r>
            <a:r>
              <a:rPr sz="2000"/>
              <a:t>COMPROMISE</a:t>
            </a:r>
          </a:p>
        </p:txBody>
      </p:sp>
      <p:sp>
        <p:nvSpPr>
          <p:cNvPr id="333" name="THE WORLD"/>
          <p:cNvSpPr/>
          <p:nvPr/>
        </p:nvSpPr>
        <p:spPr>
          <a:xfrm>
            <a:off x="89829" y="2222179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0433FF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THE WORLD</a:t>
            </a:r>
          </a:p>
        </p:txBody>
      </p:sp>
      <p:sp>
        <p:nvSpPr>
          <p:cNvPr id="334" name="STUFF / MATERIALISM"/>
          <p:cNvSpPr/>
          <p:nvPr/>
        </p:nvSpPr>
        <p:spPr>
          <a:xfrm>
            <a:off x="89829" y="6698077"/>
            <a:ext cx="2305234" cy="1371601"/>
          </a:xfrm>
          <a:prstGeom prst="roundRect">
            <a:avLst>
              <a:gd name="adj" fmla="val 24917"/>
            </a:avLst>
          </a:prstGeom>
          <a:gradFill>
            <a:gsLst>
              <a:gs pos="0">
                <a:srgbClr val="FFFFFF">
                  <a:alpha val="94287"/>
                </a:srgbClr>
              </a:gs>
              <a:gs pos="100000">
                <a:srgbClr val="945200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92376" dir="1913421">
              <a:srgbClr val="000000">
                <a:alpha val="998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STUFF / </a:t>
            </a:r>
            <a:r>
              <a:rPr sz="2300"/>
              <a:t>MATERIALISM</a:t>
            </a:r>
          </a:p>
        </p:txBody>
      </p:sp>
      <p:sp>
        <p:nvSpPr>
          <p:cNvPr id="335" name="So Far we have examined ……"/>
          <p:cNvSpPr txBox="1"/>
          <p:nvPr/>
        </p:nvSpPr>
        <p:spPr>
          <a:xfrm>
            <a:off x="2936209" y="3108397"/>
            <a:ext cx="10009018" cy="615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5471" dir="3218734">
              <a:srgbClr val="000000">
                <a:alpha val="210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700"/>
              </a:spcBef>
              <a:buSzPct val="76000"/>
              <a:buBlip>
                <a:blip r:embed="rId6"/>
              </a:buBlip>
              <a:defRPr b="1" sz="47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 Far we have examined …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Self-Righteousness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Liberalism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False Doctrine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Formalism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Persecution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Compromise</a:t>
            </a:r>
          </a:p>
          <a:p>
            <a:pPr lvl="2" marL="1371600" indent="-914400" algn="l">
              <a:spcBef>
                <a:spcPts val="1700"/>
              </a:spcBef>
              <a:buSzPct val="76000"/>
              <a:buBlip>
                <a:blip r:embed="rId7"/>
              </a:buBlip>
              <a:defRPr sz="35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Leaven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500"/>
                                        <p:tgtEl>
                                          <p:spTgt spid="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333" t="0" r="333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8" name="Dangers Facing The"/>
          <p:cNvSpPr txBox="1"/>
          <p:nvPr/>
        </p:nvSpPr>
        <p:spPr>
          <a:xfrm>
            <a:off x="0" y="135801"/>
            <a:ext cx="13004801" cy="1339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sp>
        <p:nvSpPr>
          <p:cNvPr id="339" name="Revelation 3:1–6"/>
          <p:cNvSpPr txBox="1"/>
          <p:nvPr/>
        </p:nvSpPr>
        <p:spPr>
          <a:xfrm>
            <a:off x="4807925" y="8004805"/>
            <a:ext cx="7644212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6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Revelation 3:1–6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40" t="1435" r="1433" b="1693"/>
          <a:stretch>
            <a:fillRect/>
          </a:stretch>
        </p:blipFill>
        <p:spPr>
          <a:xfrm>
            <a:off x="337240" y="2352642"/>
            <a:ext cx="6381751" cy="6338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7" fill="norm" stroke="1" extrusionOk="0">
                <a:moveTo>
                  <a:pt x="10866" y="0"/>
                </a:moveTo>
                <a:cubicBezTo>
                  <a:pt x="10814" y="0"/>
                  <a:pt x="10462" y="299"/>
                  <a:pt x="10083" y="665"/>
                </a:cubicBezTo>
                <a:cubicBezTo>
                  <a:pt x="9703" y="1031"/>
                  <a:pt x="9362" y="1323"/>
                  <a:pt x="9324" y="1315"/>
                </a:cubicBezTo>
                <a:cubicBezTo>
                  <a:pt x="9286" y="1306"/>
                  <a:pt x="9265" y="1338"/>
                  <a:pt x="9278" y="1386"/>
                </a:cubicBezTo>
                <a:cubicBezTo>
                  <a:pt x="9307" y="1494"/>
                  <a:pt x="8599" y="2130"/>
                  <a:pt x="8449" y="2130"/>
                </a:cubicBezTo>
                <a:cubicBezTo>
                  <a:pt x="8390" y="2130"/>
                  <a:pt x="8366" y="2171"/>
                  <a:pt x="8397" y="2222"/>
                </a:cubicBezTo>
                <a:cubicBezTo>
                  <a:pt x="8480" y="2357"/>
                  <a:pt x="8070" y="2696"/>
                  <a:pt x="7929" y="2609"/>
                </a:cubicBezTo>
                <a:cubicBezTo>
                  <a:pt x="7857" y="2564"/>
                  <a:pt x="7822" y="2597"/>
                  <a:pt x="7842" y="2693"/>
                </a:cubicBezTo>
                <a:cubicBezTo>
                  <a:pt x="7861" y="2780"/>
                  <a:pt x="7519" y="3221"/>
                  <a:pt x="7082" y="3674"/>
                </a:cubicBezTo>
                <a:cubicBezTo>
                  <a:pt x="5562" y="5248"/>
                  <a:pt x="3879" y="6868"/>
                  <a:pt x="3759" y="6873"/>
                </a:cubicBezTo>
                <a:cubicBezTo>
                  <a:pt x="3692" y="6875"/>
                  <a:pt x="3647" y="6928"/>
                  <a:pt x="3659" y="6990"/>
                </a:cubicBezTo>
                <a:cubicBezTo>
                  <a:pt x="3671" y="7052"/>
                  <a:pt x="3540" y="7239"/>
                  <a:pt x="3368" y="7404"/>
                </a:cubicBezTo>
                <a:cubicBezTo>
                  <a:pt x="3196" y="7570"/>
                  <a:pt x="3054" y="7662"/>
                  <a:pt x="3053" y="7607"/>
                </a:cubicBezTo>
                <a:cubicBezTo>
                  <a:pt x="3052" y="7552"/>
                  <a:pt x="2989" y="7626"/>
                  <a:pt x="2912" y="7773"/>
                </a:cubicBezTo>
                <a:cubicBezTo>
                  <a:pt x="2835" y="7919"/>
                  <a:pt x="2721" y="8029"/>
                  <a:pt x="2658" y="8016"/>
                </a:cubicBezTo>
                <a:cubicBezTo>
                  <a:pt x="2533" y="7990"/>
                  <a:pt x="2329" y="8207"/>
                  <a:pt x="2152" y="8556"/>
                </a:cubicBezTo>
                <a:cubicBezTo>
                  <a:pt x="2088" y="8682"/>
                  <a:pt x="1955" y="8770"/>
                  <a:pt x="1856" y="8753"/>
                </a:cubicBezTo>
                <a:cubicBezTo>
                  <a:pt x="1749" y="8734"/>
                  <a:pt x="1676" y="8791"/>
                  <a:pt x="1676" y="8894"/>
                </a:cubicBezTo>
                <a:cubicBezTo>
                  <a:pt x="1676" y="9085"/>
                  <a:pt x="1053" y="9759"/>
                  <a:pt x="916" y="9716"/>
                </a:cubicBezTo>
                <a:cubicBezTo>
                  <a:pt x="869" y="9702"/>
                  <a:pt x="829" y="9740"/>
                  <a:pt x="829" y="9805"/>
                </a:cubicBezTo>
                <a:cubicBezTo>
                  <a:pt x="829" y="9869"/>
                  <a:pt x="643" y="10136"/>
                  <a:pt x="415" y="10397"/>
                </a:cubicBezTo>
                <a:lnTo>
                  <a:pt x="0" y="10869"/>
                </a:lnTo>
                <a:lnTo>
                  <a:pt x="517" y="11355"/>
                </a:lnTo>
                <a:cubicBezTo>
                  <a:pt x="801" y="11622"/>
                  <a:pt x="1024" y="11892"/>
                  <a:pt x="1011" y="11954"/>
                </a:cubicBezTo>
                <a:cubicBezTo>
                  <a:pt x="999" y="12017"/>
                  <a:pt x="1100" y="12126"/>
                  <a:pt x="1236" y="12197"/>
                </a:cubicBezTo>
                <a:cubicBezTo>
                  <a:pt x="1582" y="12378"/>
                  <a:pt x="3580" y="14403"/>
                  <a:pt x="3515" y="14508"/>
                </a:cubicBezTo>
                <a:cubicBezTo>
                  <a:pt x="3486" y="14555"/>
                  <a:pt x="3502" y="14582"/>
                  <a:pt x="3550" y="14567"/>
                </a:cubicBezTo>
                <a:cubicBezTo>
                  <a:pt x="3686" y="14527"/>
                  <a:pt x="4647" y="15455"/>
                  <a:pt x="4581" y="15562"/>
                </a:cubicBezTo>
                <a:cubicBezTo>
                  <a:pt x="4548" y="15614"/>
                  <a:pt x="4562" y="15645"/>
                  <a:pt x="4610" y="15631"/>
                </a:cubicBezTo>
                <a:cubicBezTo>
                  <a:pt x="4728" y="15595"/>
                  <a:pt x="5280" y="15973"/>
                  <a:pt x="5280" y="16088"/>
                </a:cubicBezTo>
                <a:cubicBezTo>
                  <a:pt x="5280" y="16139"/>
                  <a:pt x="5682" y="16569"/>
                  <a:pt x="6174" y="17044"/>
                </a:cubicBezTo>
                <a:cubicBezTo>
                  <a:pt x="6799" y="17647"/>
                  <a:pt x="7049" y="17956"/>
                  <a:pt x="7004" y="18075"/>
                </a:cubicBezTo>
                <a:cubicBezTo>
                  <a:pt x="6958" y="18195"/>
                  <a:pt x="6985" y="18227"/>
                  <a:pt x="7095" y="18184"/>
                </a:cubicBezTo>
                <a:cubicBezTo>
                  <a:pt x="7252" y="18124"/>
                  <a:pt x="8088" y="18868"/>
                  <a:pt x="8088" y="19067"/>
                </a:cubicBezTo>
                <a:cubicBezTo>
                  <a:pt x="8088" y="19121"/>
                  <a:pt x="8121" y="19154"/>
                  <a:pt x="8162" y="19140"/>
                </a:cubicBezTo>
                <a:cubicBezTo>
                  <a:pt x="8202" y="19125"/>
                  <a:pt x="8804" y="19677"/>
                  <a:pt x="9498" y="20367"/>
                </a:cubicBezTo>
                <a:cubicBezTo>
                  <a:pt x="10394" y="21255"/>
                  <a:pt x="10812" y="21600"/>
                  <a:pt x="10933" y="21553"/>
                </a:cubicBezTo>
                <a:cubicBezTo>
                  <a:pt x="11027" y="21517"/>
                  <a:pt x="11492" y="21087"/>
                  <a:pt x="11969" y="20596"/>
                </a:cubicBezTo>
                <a:cubicBezTo>
                  <a:pt x="12445" y="20106"/>
                  <a:pt x="12875" y="19730"/>
                  <a:pt x="12925" y="19761"/>
                </a:cubicBezTo>
                <a:cubicBezTo>
                  <a:pt x="12975" y="19792"/>
                  <a:pt x="13016" y="19754"/>
                  <a:pt x="13016" y="19676"/>
                </a:cubicBezTo>
                <a:cubicBezTo>
                  <a:pt x="13016" y="19439"/>
                  <a:pt x="14055" y="18481"/>
                  <a:pt x="14315" y="18477"/>
                </a:cubicBezTo>
                <a:cubicBezTo>
                  <a:pt x="14494" y="18475"/>
                  <a:pt x="14547" y="18418"/>
                  <a:pt x="14529" y="18245"/>
                </a:cubicBezTo>
                <a:cubicBezTo>
                  <a:pt x="14513" y="18093"/>
                  <a:pt x="14661" y="17873"/>
                  <a:pt x="14967" y="17589"/>
                </a:cubicBezTo>
                <a:cubicBezTo>
                  <a:pt x="15221" y="17354"/>
                  <a:pt x="15559" y="16990"/>
                  <a:pt x="15718" y="16781"/>
                </a:cubicBezTo>
                <a:cubicBezTo>
                  <a:pt x="15877" y="16571"/>
                  <a:pt x="16050" y="16427"/>
                  <a:pt x="16103" y="16461"/>
                </a:cubicBezTo>
                <a:cubicBezTo>
                  <a:pt x="16157" y="16494"/>
                  <a:pt x="16188" y="16482"/>
                  <a:pt x="16172" y="16434"/>
                </a:cubicBezTo>
                <a:cubicBezTo>
                  <a:pt x="16134" y="16321"/>
                  <a:pt x="17081" y="15439"/>
                  <a:pt x="17240" y="15439"/>
                </a:cubicBezTo>
                <a:cubicBezTo>
                  <a:pt x="17306" y="15439"/>
                  <a:pt x="17361" y="15362"/>
                  <a:pt x="17361" y="15269"/>
                </a:cubicBezTo>
                <a:cubicBezTo>
                  <a:pt x="17361" y="15176"/>
                  <a:pt x="17456" y="15074"/>
                  <a:pt x="17573" y="15044"/>
                </a:cubicBezTo>
                <a:cubicBezTo>
                  <a:pt x="17689" y="15013"/>
                  <a:pt x="17785" y="14935"/>
                  <a:pt x="17786" y="14868"/>
                </a:cubicBezTo>
                <a:cubicBezTo>
                  <a:pt x="17789" y="14685"/>
                  <a:pt x="18757" y="13786"/>
                  <a:pt x="18913" y="13821"/>
                </a:cubicBezTo>
                <a:cubicBezTo>
                  <a:pt x="18989" y="13837"/>
                  <a:pt x="19079" y="13737"/>
                  <a:pt x="19114" y="13598"/>
                </a:cubicBezTo>
                <a:cubicBezTo>
                  <a:pt x="19148" y="13459"/>
                  <a:pt x="19722" y="12799"/>
                  <a:pt x="20388" y="12131"/>
                </a:cubicBezTo>
                <a:cubicBezTo>
                  <a:pt x="21055" y="11463"/>
                  <a:pt x="21600" y="10864"/>
                  <a:pt x="21600" y="10799"/>
                </a:cubicBezTo>
                <a:cubicBezTo>
                  <a:pt x="21600" y="10734"/>
                  <a:pt x="21076" y="10158"/>
                  <a:pt x="20435" y="9521"/>
                </a:cubicBezTo>
                <a:cubicBezTo>
                  <a:pt x="19795" y="8883"/>
                  <a:pt x="19282" y="8290"/>
                  <a:pt x="19296" y="8201"/>
                </a:cubicBezTo>
                <a:cubicBezTo>
                  <a:pt x="19310" y="8111"/>
                  <a:pt x="19256" y="8052"/>
                  <a:pt x="19174" y="8070"/>
                </a:cubicBezTo>
                <a:cubicBezTo>
                  <a:pt x="18997" y="8108"/>
                  <a:pt x="18527" y="7686"/>
                  <a:pt x="18527" y="7488"/>
                </a:cubicBezTo>
                <a:cubicBezTo>
                  <a:pt x="18527" y="7410"/>
                  <a:pt x="18488" y="7359"/>
                  <a:pt x="18442" y="7373"/>
                </a:cubicBezTo>
                <a:cubicBezTo>
                  <a:pt x="18313" y="7414"/>
                  <a:pt x="15348" y="4451"/>
                  <a:pt x="15413" y="4346"/>
                </a:cubicBezTo>
                <a:cubicBezTo>
                  <a:pt x="15444" y="4295"/>
                  <a:pt x="15427" y="4266"/>
                  <a:pt x="15375" y="4283"/>
                </a:cubicBezTo>
                <a:cubicBezTo>
                  <a:pt x="15253" y="4321"/>
                  <a:pt x="12637" y="1688"/>
                  <a:pt x="12675" y="1566"/>
                </a:cubicBezTo>
                <a:cubicBezTo>
                  <a:pt x="12691" y="1514"/>
                  <a:pt x="12605" y="1446"/>
                  <a:pt x="12484" y="1414"/>
                </a:cubicBezTo>
                <a:cubicBezTo>
                  <a:pt x="12364" y="1383"/>
                  <a:pt x="12195" y="1218"/>
                  <a:pt x="12107" y="1047"/>
                </a:cubicBezTo>
                <a:cubicBezTo>
                  <a:pt x="12019" y="877"/>
                  <a:pt x="11909" y="762"/>
                  <a:pt x="11863" y="791"/>
                </a:cubicBezTo>
                <a:cubicBezTo>
                  <a:pt x="11816" y="820"/>
                  <a:pt x="11595" y="653"/>
                  <a:pt x="11370" y="421"/>
                </a:cubicBezTo>
                <a:cubicBezTo>
                  <a:pt x="11144" y="189"/>
                  <a:pt x="10917" y="0"/>
                  <a:pt x="10866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</p:pic>
      <p:pic>
        <p:nvPicPr>
          <p:cNvPr id="34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9184" y="1594987"/>
            <a:ext cx="10626432" cy="1444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pic>
        <p:nvPicPr>
          <p:cNvPr id="342" name="DANGER OF…" descr="DANGER OF…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16690" y="4234320"/>
            <a:ext cx="7164296" cy="2575558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velation 3:1–6 (NKJV)…"/>
          <p:cNvSpPr txBox="1"/>
          <p:nvPr/>
        </p:nvSpPr>
        <p:spPr>
          <a:xfrm>
            <a:off x="340087" y="336549"/>
            <a:ext cx="12324627" cy="8420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sz="4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Revelation 3:1–6 (NKJV)</a:t>
            </a:r>
          </a:p>
          <a:p>
            <a:pPr marL="228600" marR="228600" indent="228600" algn="just" defTabSz="457200">
              <a:defRPr sz="4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“And to the angel of the church in Sardis write, ‘These things says He who has the seven Spirits of God and the seven stars: “I know your works, that you have a name that you are alive, but you are dead. </a:t>
            </a:r>
            <a:r>
              <a:rPr baseline="31999"/>
              <a:t>2</a:t>
            </a:r>
            <a:r>
              <a:t> Be watchful, and strengthen the things which remain, that are ready to die, for I have not found your works perfect before God. </a:t>
            </a:r>
            <a:r>
              <a:rPr baseline="31999"/>
              <a:t>3</a:t>
            </a:r>
            <a:r>
              <a:t> Remember therefore how you have received and heard; hold fast and repent. Therefore if you will not watch, I will come upon you as a thief, and you will not know what hour I will come upon you.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velation 3:1–6 (NKJV)…"/>
          <p:cNvSpPr txBox="1"/>
          <p:nvPr/>
        </p:nvSpPr>
        <p:spPr>
          <a:xfrm>
            <a:off x="340087" y="336549"/>
            <a:ext cx="12324627" cy="87757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sz="46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Revelation 3:1–6 (NKJV)</a:t>
            </a:r>
          </a:p>
          <a:p>
            <a:pPr marL="228600" marR="228600" indent="228600" algn="just" defTabSz="457200">
              <a:defRPr sz="50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You have a few names even in Sardis who have not defiled their garments; and they shall walk with Me in white, for they are worthy. </a:t>
            </a:r>
            <a:r>
              <a:rPr baseline="31999"/>
              <a:t>5</a:t>
            </a:r>
            <a:r>
              <a:t> He who overcomes shall be clothed in white garments, and I will not blot out his name from the Book of Life; but I will confess his name before My Father and before His angels. </a:t>
            </a:r>
            <a:r>
              <a:rPr baseline="31999"/>
              <a:t>6</a:t>
            </a:r>
            <a:r>
              <a:t> “He who has an ear, let him hear what the Spirit says to the churches.” 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9" name="Dangers Facing The"/>
          <p:cNvSpPr txBox="1"/>
          <p:nvPr/>
        </p:nvSpPr>
        <p:spPr>
          <a:xfrm>
            <a:off x="0" y="126718"/>
            <a:ext cx="7168550" cy="1104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5443" dir="2790630">
              <a:srgbClr val="000000">
                <a:alpha val="275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Dangers Facing The</a:t>
            </a:r>
          </a:p>
        </p:txBody>
      </p:sp>
      <p:pic>
        <p:nvPicPr>
          <p:cNvPr id="35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2224" y="285276"/>
            <a:ext cx="5675805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51" name="Revelation 3:1–6"/>
          <p:cNvSpPr txBox="1"/>
          <p:nvPr/>
        </p:nvSpPr>
        <p:spPr>
          <a:xfrm>
            <a:off x="5111454" y="7333846"/>
            <a:ext cx="7644212" cy="78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6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Revelation 3:1–6</a:t>
            </a:r>
          </a:p>
        </p:txBody>
      </p:sp>
      <p:sp>
        <p:nvSpPr>
          <p:cNvPr id="352" name="A church may appear to be alive but yet be dead –…"/>
          <p:cNvSpPr/>
          <p:nvPr/>
        </p:nvSpPr>
        <p:spPr>
          <a:xfrm>
            <a:off x="321222" y="2698182"/>
            <a:ext cx="4907194" cy="662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A church may appear to be alive but yet be dead –</a:t>
            </a:r>
            <a:endParaRPr sz="3300"/>
          </a:p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Churches can and do die –</a:t>
            </a:r>
            <a:endParaRPr sz="3300"/>
          </a:p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Even dead churches can have spiritually alive individuals –</a:t>
            </a:r>
            <a:endParaRPr sz="3300"/>
          </a:p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Dead churches can be resurrected –</a:t>
            </a:r>
            <a:endParaRPr sz="3300"/>
          </a:p>
          <a:p>
            <a:pPr marL="363449" indent="-363449" algn="l">
              <a:spcBef>
                <a:spcPts val="1900"/>
              </a:spcBef>
              <a:buSzPct val="80000"/>
              <a:buBlip>
                <a:blip r:embed="rId4"/>
              </a:buBlip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1616499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300"/>
              <a:t>Judgment is coming - </a:t>
            </a:r>
          </a:p>
        </p:txBody>
      </p:sp>
      <p:pic>
        <p:nvPicPr>
          <p:cNvPr id="353" name="DANGER OF" descr="DANGER O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683" y="1169108"/>
            <a:ext cx="11827434" cy="1581045"/>
          </a:xfrm>
          <a:prstGeom prst="rect">
            <a:avLst/>
          </a:prstGeom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</p:spPr>
      </p:pic>
      <p:sp>
        <p:nvSpPr>
          <p:cNvPr id="354" name="DYING CHURCHES"/>
          <p:cNvSpPr txBox="1"/>
          <p:nvPr/>
        </p:nvSpPr>
        <p:spPr>
          <a:xfrm>
            <a:off x="5509438" y="1421151"/>
            <a:ext cx="6241187" cy="1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9CCED5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DYING CHURCHES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HE DANGER  of  DYING CHURCHES"/>
          <p:cNvSpPr txBox="1"/>
          <p:nvPr/>
        </p:nvSpPr>
        <p:spPr>
          <a:xfrm>
            <a:off x="812047" y="171918"/>
            <a:ext cx="11380707" cy="9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DYING CHURCHES</a:t>
            </a:r>
          </a:p>
        </p:txBody>
      </p:sp>
      <p:pic>
        <p:nvPicPr>
          <p:cNvPr id="35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1023898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58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2787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59" name="The VIEW of MANY  &quot;professed christians” ……"/>
          <p:cNvSpPr/>
          <p:nvPr/>
        </p:nvSpPr>
        <p:spPr>
          <a:xfrm>
            <a:off x="5163453" y="3495232"/>
            <a:ext cx="7673150" cy="59563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72069" indent="-372069" algn="l">
              <a:spcBef>
                <a:spcPts val="1200"/>
              </a:spcBef>
              <a:buSzPct val="80000"/>
              <a:buBlip>
                <a:blip r:embed="rId3"/>
              </a:buBlip>
              <a:defRPr b="1" sz="46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4200"/>
              <a:t>The VIEW of MANY  "</a:t>
            </a:r>
            <a:r>
              <a:rPr sz="4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professed</a:t>
            </a:r>
            <a:r>
              <a:rPr sz="4200"/>
              <a:t> </a:t>
            </a:r>
            <a:r>
              <a:rPr sz="4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christians</a:t>
            </a:r>
            <a:r>
              <a:rPr sz="4200"/>
              <a:t>” …</a:t>
            </a:r>
            <a:endParaRPr sz="4200"/>
          </a:p>
          <a:p>
            <a:pPr lvl="1" marL="1136161" indent="-615461" algn="l">
              <a:spcBef>
                <a:spcPts val="1200"/>
              </a:spcBef>
              <a:buSzPct val="80000"/>
              <a:buBlip>
                <a:blip r:embed="rId4"/>
              </a:buBlip>
              <a:defRPr sz="39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500"/>
              <a:t>“Look at all the people …” -</a:t>
            </a:r>
            <a:endParaRPr sz="3500"/>
          </a:p>
          <a:p>
            <a:pPr lvl="1" marL="1136161" indent="-615461" algn="l">
              <a:spcBef>
                <a:spcPts val="1200"/>
              </a:spcBef>
              <a:buSzPct val="80000"/>
              <a:buBlip>
                <a:blip r:embed="rId4"/>
              </a:buBlip>
              <a:defRPr sz="39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500"/>
              <a:t>“Look at all the ‘GOOD …” -</a:t>
            </a:r>
            <a:endParaRPr sz="3500"/>
          </a:p>
          <a:p>
            <a:pPr lvl="1" marL="1136161" indent="-615461" algn="l">
              <a:spcBef>
                <a:spcPts val="1200"/>
              </a:spcBef>
              <a:buSzPct val="80000"/>
              <a:buBlip>
                <a:blip r:embed="rId4"/>
              </a:buBlip>
              <a:defRPr sz="39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500"/>
              <a:t>“Look at what they offer …” –</a:t>
            </a:r>
            <a:endParaRPr sz="3500"/>
          </a:p>
          <a:p>
            <a:pPr lvl="1" marL="1136161" indent="-615461" algn="l">
              <a:spcBef>
                <a:spcPts val="1200"/>
              </a:spcBef>
              <a:buSzPct val="80000"/>
              <a:buBlip>
                <a:blip r:embed="rId4"/>
              </a:buBlip>
              <a:defRPr sz="39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500"/>
              <a:t>“Look at their prominence in the community …” –</a:t>
            </a:r>
            <a:endParaRPr sz="3500"/>
          </a:p>
          <a:p>
            <a:pPr lvl="1" marL="1136161" indent="-615461" algn="l">
              <a:spcBef>
                <a:spcPts val="1200"/>
              </a:spcBef>
              <a:buSzPct val="80000"/>
              <a:buBlip>
                <a:blip r:embed="rId4"/>
              </a:buBlip>
              <a:defRPr sz="39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500"/>
              <a:t>“Look at their fantastic preacher …” –</a:t>
            </a:r>
          </a:p>
        </p:txBody>
      </p:sp>
      <p:sp>
        <p:nvSpPr>
          <p:cNvPr id="360" name="&quot;And to the angel of the church in Sardis write …” - Rev 2:18"/>
          <p:cNvSpPr/>
          <p:nvPr/>
        </p:nvSpPr>
        <p:spPr>
          <a:xfrm>
            <a:off x="6350" y="818536"/>
            <a:ext cx="12992101" cy="227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"And to the angel of the church in Sardis write …” - Rev 2:18</a:t>
            </a:r>
          </a:p>
        </p:txBody>
      </p:sp>
      <p:sp>
        <p:nvSpPr>
          <p:cNvPr id="361" name="Revelation 3:1 (NKJV)…"/>
          <p:cNvSpPr/>
          <p:nvPr/>
        </p:nvSpPr>
        <p:spPr>
          <a:xfrm>
            <a:off x="351924" y="3692082"/>
            <a:ext cx="4453689" cy="5626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000000"/>
              </a:buClr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51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". . .  "I know your works, that you have a name that you are alive, . . .”</a:t>
            </a:r>
          </a:p>
        </p:txBody>
      </p:sp>
      <p:pic>
        <p:nvPicPr>
          <p:cNvPr id="362" name="Appearance May NOT Be Reality" descr="Appearance May NOT Be Reality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350" y="2032309"/>
            <a:ext cx="13017500" cy="15875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HE DANGER  of  DYING CHURCHES"/>
          <p:cNvSpPr txBox="1"/>
          <p:nvPr/>
        </p:nvSpPr>
        <p:spPr>
          <a:xfrm>
            <a:off x="812047" y="171918"/>
            <a:ext cx="11380707" cy="9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>
                <a:solidFill>
                  <a:srgbClr val="000000"/>
                </a:solidFill>
              </a:defRPr>
            </a:pPr>
            <a:r>
              <a:t>THE DANGER  </a:t>
            </a:r>
            <a:r>
              <a:rPr>
                <a:latin typeface="Vivaldi"/>
                <a:ea typeface="Vivaldi"/>
                <a:cs typeface="Vivaldi"/>
                <a:sym typeface="Vivaldi"/>
              </a:rPr>
              <a:t>of</a:t>
            </a:r>
            <a:r>
              <a:t>  DYING CHURCHES</a:t>
            </a:r>
          </a:p>
        </p:txBody>
      </p:sp>
      <p:pic>
        <p:nvPicPr>
          <p:cNvPr id="365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1023898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pic>
        <p:nvPicPr>
          <p:cNvPr id="366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94913"/>
          <a:stretch>
            <a:fillRect/>
          </a:stretch>
        </p:blipFill>
        <p:spPr>
          <a:xfrm>
            <a:off x="-1" y="2787"/>
            <a:ext cx="13004801" cy="2154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904" dir="5400000">
              <a:srgbClr val="000000">
                <a:alpha val="94568"/>
              </a:srgbClr>
            </a:outerShdw>
          </a:effectLst>
        </p:spPr>
      </p:pic>
      <p:sp>
        <p:nvSpPr>
          <p:cNvPr id="367" name="The church at Sardis was considered “Sound” by most…"/>
          <p:cNvSpPr/>
          <p:nvPr/>
        </p:nvSpPr>
        <p:spPr>
          <a:xfrm>
            <a:off x="5163453" y="3495232"/>
            <a:ext cx="7673150" cy="5867401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39700" dist="90169" dir="5400000">
              <a:srgbClr val="000000">
                <a:alpha val="97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366753" indent="-366753" algn="l">
              <a:spcBef>
                <a:spcPts val="1200"/>
              </a:spcBef>
              <a:buSzPct val="80000"/>
              <a:buBlip>
                <a:blip r:embed="rId3"/>
              </a:buBlip>
              <a:defRPr b="1"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The church at Sardis was considered “Sound” by most </a:t>
            </a:r>
            <a:endParaRPr sz="3600"/>
          </a:p>
          <a:p>
            <a:pPr lvl="1" marL="887453" indent="-366753" algn="l">
              <a:spcBef>
                <a:spcPts val="1200"/>
              </a:spcBef>
              <a:buSzPct val="80000"/>
              <a:buBlip>
                <a:blip r:embed="rId4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Right “FORM” of doctrine</a:t>
            </a:r>
            <a:endParaRPr sz="3600"/>
          </a:p>
          <a:p>
            <a:pPr lvl="1" marL="887453" indent="-366753" algn="l">
              <a:spcBef>
                <a:spcPts val="1200"/>
              </a:spcBef>
              <a:buSzPct val="80000"/>
              <a:buBlip>
                <a:blip r:embed="rId4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Right “practices” in worship </a:t>
            </a:r>
            <a:endParaRPr sz="3600"/>
          </a:p>
          <a:p>
            <a:pPr lvl="1" marL="887453" indent="-366753" algn="l">
              <a:spcBef>
                <a:spcPts val="1200"/>
              </a:spcBef>
              <a:buSzPct val="80000"/>
              <a:buBlip>
                <a:blip r:embed="rId4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They agree with us on the important issues …</a:t>
            </a:r>
            <a:endParaRPr sz="3600"/>
          </a:p>
          <a:p>
            <a:pPr lvl="1" marL="887453" indent="-366753" algn="l">
              <a:spcBef>
                <a:spcPts val="1200"/>
              </a:spcBef>
              <a:buSzPct val="80000"/>
              <a:buBlip>
                <a:blip r:embed="rId4"/>
              </a:buBlip>
              <a:defRPr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Oppose what we oppose …</a:t>
            </a:r>
            <a:endParaRPr sz="3600"/>
          </a:p>
          <a:p>
            <a:pPr marL="366753" indent="-366753" algn="l">
              <a:spcBef>
                <a:spcPts val="1200"/>
              </a:spcBef>
              <a:buSzPct val="80000"/>
              <a:buBlip>
                <a:blip r:embed="rId3"/>
              </a:buBlip>
              <a:defRPr b="1" sz="4000"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3600"/>
              <a:t>These things are not necessarily signs of spiritual “life”!!</a:t>
            </a:r>
          </a:p>
        </p:txBody>
      </p:sp>
      <p:sp>
        <p:nvSpPr>
          <p:cNvPr id="368" name="&quot;And to the angel of the church in Sardis write …” - Rev 2:18"/>
          <p:cNvSpPr/>
          <p:nvPr/>
        </p:nvSpPr>
        <p:spPr>
          <a:xfrm>
            <a:off x="6350" y="818536"/>
            <a:ext cx="12992101" cy="227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spcBef>
                <a:spcPts val="1600"/>
              </a:spcBef>
              <a:defRPr sz="2400">
                <a:solidFill>
                  <a:srgbClr val="A61702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>
              <a:defRPr>
                <a:effectLst/>
              </a:defRPr>
            </a:pPr>
            <a:r>
              <a:t>"And to the angel of the church in Sardis write …” - Rev 2:18</a:t>
            </a:r>
          </a:p>
        </p:txBody>
      </p:sp>
      <p:sp>
        <p:nvSpPr>
          <p:cNvPr id="369" name="Revelation 3:1 (NKJV)…"/>
          <p:cNvSpPr/>
          <p:nvPr/>
        </p:nvSpPr>
        <p:spPr>
          <a:xfrm>
            <a:off x="351924" y="3692082"/>
            <a:ext cx="4453689" cy="5626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000000"/>
              </a:buClr>
              <a:defRPr sz="55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Revelation 3:1 </a:t>
            </a:r>
            <a:r>
              <a:rPr baseline="31999"/>
              <a:t>(NKJV) </a:t>
            </a:r>
          </a:p>
          <a:p>
            <a:pPr defTabSz="1295400">
              <a:buClr>
                <a:srgbClr val="000000"/>
              </a:buClr>
              <a:defRPr sz="5100">
                <a:solidFill>
                  <a:srgbClr val="000000"/>
                </a:solidFill>
                <a:effectLst>
                  <a:outerShdw sx="100000" sy="100000" kx="0" ky="0" algn="b" rotWithShape="0" blurRad="152400" dist="76200" dir="270000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". . .  "I know your works, that you have a name that you are alive, . . .”</a:t>
            </a:r>
          </a:p>
        </p:txBody>
      </p:sp>
      <p:pic>
        <p:nvPicPr>
          <p:cNvPr id="370" name="Appearance May NOT Be Reality" descr="Appearance May NOT Be Reality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350" y="2032309"/>
            <a:ext cx="13017500" cy="15875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7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0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