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0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1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72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82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83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91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tif"/><Relationship Id="rId3" Type="http://schemas.openxmlformats.org/officeDocument/2006/relationships/image" Target="../media/image6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tif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374" y="312213"/>
            <a:ext cx="12554052" cy="7432310"/>
          </a:xfrm>
          <a:prstGeom prst="rect">
            <a:avLst/>
          </a:prstGeom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</p:spPr>
      </p:pic>
      <p:sp>
        <p:nvSpPr>
          <p:cNvPr id="201" name="Lesson 7"/>
          <p:cNvSpPr txBox="1"/>
          <p:nvPr/>
        </p:nvSpPr>
        <p:spPr>
          <a:xfrm>
            <a:off x="439040" y="-30111"/>
            <a:ext cx="169909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Lesson 7</a:t>
            </a:r>
          </a:p>
        </p:txBody>
      </p:sp>
      <p:sp>
        <p:nvSpPr>
          <p:cNvPr id="202" name="“Working Out Our Own Salvation”…"/>
          <p:cNvSpPr txBox="1"/>
          <p:nvPr/>
        </p:nvSpPr>
        <p:spPr>
          <a:xfrm>
            <a:off x="588173" y="7578821"/>
            <a:ext cx="11828454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600">
                <a:solidFill>
                  <a:srgbClr val="FFFFFF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“Working Out Our Own Salvation” </a:t>
            </a:r>
          </a:p>
          <a:p>
            <a:pPr>
              <a:defRPr sz="5100">
                <a:solidFill>
                  <a:schemeClr val="accent2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(Philippians 2:12-18)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“Working Out Our Own Salvation”"/>
          <p:cNvSpPr txBox="1"/>
          <p:nvPr/>
        </p:nvSpPr>
        <p:spPr>
          <a:xfrm>
            <a:off x="1829912" y="162829"/>
            <a:ext cx="93449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“Working Out Our Own Salvation” </a:t>
            </a:r>
          </a:p>
        </p:txBody>
      </p:sp>
      <p:sp>
        <p:nvSpPr>
          <p:cNvPr id="246" name="Genuine Obedience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Genuine Obedience 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Forced compliance is NOT the type of obedience God is seeking  - God seeks and accepts ONLY willful submission — John 7:17; Rom. 6:16-18…"/>
          <p:cNvSpPr txBox="1"/>
          <p:nvPr/>
        </p:nvSpPr>
        <p:spPr>
          <a:xfrm>
            <a:off x="7073841" y="2337729"/>
            <a:ext cx="5745546" cy="706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Forced compliance is NOT the type of obedience God is seeking  - God seeks and accepts ONLY willful submission — John 7:17; Rom. 6:16-18</a:t>
            </a:r>
          </a:p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gospel is God’s power to save man / the preaching of the cross — Rom. 1:16,17; 1 Cor. 1:18-25</a:t>
            </a:r>
          </a:p>
        </p:txBody>
      </p:sp>
      <p:sp>
        <p:nvSpPr>
          <p:cNvPr id="249" name="Philippians 2:13 (NKJV)…"/>
          <p:cNvSpPr txBox="1"/>
          <p:nvPr/>
        </p:nvSpPr>
        <p:spPr>
          <a:xfrm>
            <a:off x="484324" y="6385276"/>
            <a:ext cx="6476879" cy="233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2:13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for it is God who works in you both to will and to do for </a:t>
            </a:r>
            <a:r>
              <a:rPr i="1"/>
              <a:t>His</a:t>
            </a:r>
            <a:r>
              <a:t> good pleasure.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“Working Out Our Own Salvation”"/>
          <p:cNvSpPr txBox="1"/>
          <p:nvPr/>
        </p:nvSpPr>
        <p:spPr>
          <a:xfrm>
            <a:off x="1829912" y="162829"/>
            <a:ext cx="93449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“Working Out Our Own Salvation” </a:t>
            </a:r>
          </a:p>
        </p:txBody>
      </p:sp>
      <p:sp>
        <p:nvSpPr>
          <p:cNvPr id="252" name="shine as lights in the world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shine as lights in the world</a:t>
            </a: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pecific instructions on how to work out God’s “good purpose” (v. 13)…"/>
          <p:cNvSpPr txBox="1"/>
          <p:nvPr/>
        </p:nvSpPr>
        <p:spPr>
          <a:xfrm>
            <a:off x="7101084" y="2573525"/>
            <a:ext cx="5745546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Specific instructions on how to work out God’s “good purpose” (v. 13)</a:t>
            </a:r>
          </a:p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6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order of the GK places emphasis on everything a believer does — The present tense of the verb </a:t>
            </a:r>
            <a:r>
              <a:rPr b="1"/>
              <a:t>do</a:t>
            </a:r>
            <a:r>
              <a:t> suggests that this was to be done continually. — 1 Cor. 15:58</a:t>
            </a:r>
          </a:p>
        </p:txBody>
      </p:sp>
      <p:sp>
        <p:nvSpPr>
          <p:cNvPr id="255" name="Philippians 2:14–15 (NKJV)…"/>
          <p:cNvSpPr txBox="1"/>
          <p:nvPr/>
        </p:nvSpPr>
        <p:spPr>
          <a:xfrm>
            <a:off x="484324" y="4001475"/>
            <a:ext cx="6476879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2:14–15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14</a:t>
            </a:r>
            <a:r>
              <a:t> Do all things without complaining and disputing, </a:t>
            </a:r>
            <a:r>
              <a:rPr baseline="31999"/>
              <a:t>15</a:t>
            </a:r>
            <a:r>
              <a:t> that you may become blameless and harmless, children of God without fault in the midst of a crooked and perverse generation, among whom you shine as lights in the world,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“Working Out Our Own Salvation”"/>
          <p:cNvSpPr txBox="1"/>
          <p:nvPr/>
        </p:nvSpPr>
        <p:spPr>
          <a:xfrm>
            <a:off x="1829912" y="162829"/>
            <a:ext cx="93449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“Working Out Our Own Salvation” </a:t>
            </a:r>
          </a:p>
        </p:txBody>
      </p:sp>
      <p:sp>
        <p:nvSpPr>
          <p:cNvPr id="258" name="shine as lights in the world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shine as lights in the world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Without complaining, (grumbling)…"/>
          <p:cNvSpPr txBox="1"/>
          <p:nvPr/>
        </p:nvSpPr>
        <p:spPr>
          <a:xfrm>
            <a:off x="7073841" y="2337729"/>
            <a:ext cx="5745546" cy="693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Without </a:t>
            </a:r>
            <a:r>
              <a:rPr b="1"/>
              <a:t>complaining</a:t>
            </a:r>
            <a:r>
              <a:t>, (grumbling)</a:t>
            </a:r>
          </a:p>
          <a:p>
            <a:pPr lvl="1" marL="9848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reason for God’s displeasure with Israel — 1 Cor 10:10</a:t>
            </a:r>
          </a:p>
          <a:p>
            <a:pPr lvl="1" marL="9848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Grumbling against one another will bring self condemnation - Jam 5:9; Gal 5:13-15</a:t>
            </a:r>
          </a:p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Without </a:t>
            </a:r>
            <a:r>
              <a:rPr b="1"/>
              <a:t>disputing</a:t>
            </a:r>
            <a:r>
              <a:t> — (Argue over opinions) — Rom 14:1; 2 Cor 12:20</a:t>
            </a:r>
          </a:p>
        </p:txBody>
      </p:sp>
      <p:sp>
        <p:nvSpPr>
          <p:cNvPr id="261" name="Philippians 2:14–15 (NKJV)…"/>
          <p:cNvSpPr txBox="1"/>
          <p:nvPr/>
        </p:nvSpPr>
        <p:spPr>
          <a:xfrm>
            <a:off x="484324" y="4001475"/>
            <a:ext cx="6476879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2:14–15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14</a:t>
            </a:r>
            <a:r>
              <a:t> Do all things without complaining and disputing, </a:t>
            </a:r>
            <a:r>
              <a:rPr baseline="31999"/>
              <a:t>15</a:t>
            </a:r>
            <a:r>
              <a:t> that you may become blameless and harmless, children of God without fault in the midst of a crooked and perverse generation, among whom you shine as lights in the world,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“Working Out Our Own Salvation”"/>
          <p:cNvSpPr txBox="1"/>
          <p:nvPr/>
        </p:nvSpPr>
        <p:spPr>
          <a:xfrm>
            <a:off x="1829912" y="162829"/>
            <a:ext cx="93449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“Working Out Our Own Salvation” </a:t>
            </a:r>
          </a:p>
        </p:txBody>
      </p:sp>
      <p:sp>
        <p:nvSpPr>
          <p:cNvPr id="264" name="shine as lights in the world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shine as lights in the world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Blameless (amemptoi, v. 15) means “above reproach.” This does not mean sinless perfection.…"/>
          <p:cNvSpPr txBox="1"/>
          <p:nvPr/>
        </p:nvSpPr>
        <p:spPr>
          <a:xfrm>
            <a:off x="7073841" y="2272386"/>
            <a:ext cx="5745546" cy="737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Blameless</a:t>
            </a:r>
            <a:r>
              <a:t> (</a:t>
            </a:r>
            <a:r>
              <a:rPr i="1"/>
              <a:t>amemptoi</a:t>
            </a:r>
            <a:r>
              <a:t>, v. 15) means “above reproach.” This does not mean sinless perfection.</a:t>
            </a:r>
          </a:p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Harmless</a:t>
            </a:r>
            <a:r>
              <a:t> — (akeraioi) Means  </a:t>
            </a:r>
            <a:r>
              <a:rPr b="1"/>
              <a:t>PURE</a:t>
            </a:r>
            <a:r>
              <a:t> — that which had not been diluted and of metal which had not been weakened in any way. </a:t>
            </a:r>
          </a:p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sz="34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How much harm is done by murmuring &amp; hypocritical Christians?</a:t>
            </a:r>
          </a:p>
        </p:txBody>
      </p:sp>
      <p:sp>
        <p:nvSpPr>
          <p:cNvPr id="267" name="Philippians 2:14–15 (NKJV)…"/>
          <p:cNvSpPr txBox="1"/>
          <p:nvPr/>
        </p:nvSpPr>
        <p:spPr>
          <a:xfrm>
            <a:off x="484324" y="4001475"/>
            <a:ext cx="6476879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2:14–15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14</a:t>
            </a:r>
            <a:r>
              <a:t> Do all things without complaining and disputing, </a:t>
            </a:r>
            <a:r>
              <a:rPr baseline="31999"/>
              <a:t>15</a:t>
            </a:r>
            <a:r>
              <a:t> that you may become blameless and harmless, children of God without fault in the midst of a crooked and perverse generation, among whom you shine as lights in the world,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“Working Out Our Own Salvation”"/>
          <p:cNvSpPr txBox="1"/>
          <p:nvPr/>
        </p:nvSpPr>
        <p:spPr>
          <a:xfrm>
            <a:off x="1829912" y="162829"/>
            <a:ext cx="93449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“Working Out Our Own Salvation” </a:t>
            </a:r>
          </a:p>
        </p:txBody>
      </p:sp>
      <p:sp>
        <p:nvSpPr>
          <p:cNvPr id="270" name="shine as lights in the world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shine as lights in the world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“Children of God without fault” — God’s people who truly and actually imitate Him — Eph 5:1…"/>
          <p:cNvSpPr txBox="1"/>
          <p:nvPr/>
        </p:nvSpPr>
        <p:spPr>
          <a:xfrm>
            <a:off x="7073841" y="2272386"/>
            <a:ext cx="5745546" cy="737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b="1" sz="34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“Children of God without fault” </a:t>
            </a:r>
            <a:r>
              <a:rPr b="0"/>
              <a:t>— God’s people who truly and actually imitate Him — Eph 5:1</a:t>
            </a:r>
          </a:p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b="1" sz="34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“In the midst of a crooked and perverse generation” </a:t>
            </a:r>
            <a:r>
              <a:rPr b="0"/>
              <a:t>— We are left in the world to be “</a:t>
            </a:r>
            <a:r>
              <a:t>Salt &amp; Light</a:t>
            </a:r>
            <a:r>
              <a:rPr b="0"/>
              <a:t>” — Mat. 5:13-16; John 17:15-21</a:t>
            </a:r>
            <a:endParaRPr b="0"/>
          </a:p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b="1" sz="34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0"/>
              <a:t>We cannot help the world if we are like it — 2 Cor 6:14-7:1; 1 Pet 1:13ff</a:t>
            </a:r>
          </a:p>
        </p:txBody>
      </p:sp>
      <p:sp>
        <p:nvSpPr>
          <p:cNvPr id="273" name="Philippians 2:14–15 (NKJV)…"/>
          <p:cNvSpPr txBox="1"/>
          <p:nvPr/>
        </p:nvSpPr>
        <p:spPr>
          <a:xfrm>
            <a:off x="484324" y="4001475"/>
            <a:ext cx="6476879" cy="5130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2:14–15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14</a:t>
            </a:r>
            <a:r>
              <a:t> Do all things without complaining and disputing, </a:t>
            </a:r>
            <a:r>
              <a:rPr baseline="31999"/>
              <a:t>15</a:t>
            </a:r>
            <a:r>
              <a:t> that you may become blameless and harmless, children of God without fault in the midst of a crooked and perverse generation, among whom you shine as lights in the world,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“Working Out Our Own Salvation”"/>
          <p:cNvSpPr txBox="1"/>
          <p:nvPr/>
        </p:nvSpPr>
        <p:spPr>
          <a:xfrm>
            <a:off x="1829912" y="162829"/>
            <a:ext cx="93449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“Working Out Our Own Salvation” </a:t>
            </a:r>
          </a:p>
        </p:txBody>
      </p:sp>
      <p:sp>
        <p:nvSpPr>
          <p:cNvPr id="276" name="shine as lights in the world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shine as lights in the world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“holding fast the word of life” — By holding FAST to the word of life - the word shines FORTH from us into a world of darkness — Eph 5:8; 1 There 5:5; Ro. 12:1,2…"/>
          <p:cNvSpPr txBox="1"/>
          <p:nvPr/>
        </p:nvSpPr>
        <p:spPr>
          <a:xfrm>
            <a:off x="7073841" y="2272386"/>
            <a:ext cx="5745546" cy="704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b="1"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“holding fast the word of life” </a:t>
            </a:r>
            <a:r>
              <a:rPr b="0"/>
              <a:t>— By holding </a:t>
            </a:r>
            <a:r>
              <a:t>FAST</a:t>
            </a:r>
            <a:r>
              <a:rPr b="0"/>
              <a:t> to the word of life - the word shines </a:t>
            </a:r>
            <a:r>
              <a:t>FORTH</a:t>
            </a:r>
            <a:r>
              <a:rPr b="0"/>
              <a:t> from us into a world of darkness — Eph 5:8; 1 There 5:5; Ro. 12:1,2</a:t>
            </a:r>
          </a:p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b="1"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0"/>
              <a:t>It is </a:t>
            </a:r>
            <a:r>
              <a:t>ONLY </a:t>
            </a:r>
            <a:r>
              <a:rPr b="0"/>
              <a:t>by abiding in Christ that we can have confidence when He comes</a:t>
            </a:r>
            <a:r>
              <a:t> </a:t>
            </a:r>
            <a:r>
              <a:rPr b="0"/>
              <a:t>— 1 Jn 2:28,29</a:t>
            </a:r>
            <a:endParaRPr b="0"/>
          </a:p>
          <a:p>
            <a:pPr marL="464102" indent="-464102" algn="l">
              <a:spcBef>
                <a:spcPts val="2000"/>
              </a:spcBef>
              <a:buSzPct val="52999"/>
              <a:buBlip>
                <a:blip r:embed="rId3"/>
              </a:buBlip>
              <a:defRPr b="1"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0"/>
              <a:t>Paul’s desires his efforts not be a waste — 1 Cor. 3:5-15; Gal 4:11; 1 Thes 3:5</a:t>
            </a:r>
          </a:p>
        </p:txBody>
      </p:sp>
      <p:sp>
        <p:nvSpPr>
          <p:cNvPr id="279" name="Philippians 2:16 (NKJV)…"/>
          <p:cNvSpPr txBox="1"/>
          <p:nvPr/>
        </p:nvSpPr>
        <p:spPr>
          <a:xfrm>
            <a:off x="484324" y="6317168"/>
            <a:ext cx="6476879" cy="289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2:16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16</a:t>
            </a:r>
            <a:r>
              <a:t> holding fast the word of life, so that I may rejoice in the day of Christ that I have not run in vain or labored in vain.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“Working Out Our Own Salvation”"/>
          <p:cNvSpPr txBox="1"/>
          <p:nvPr/>
        </p:nvSpPr>
        <p:spPr>
          <a:xfrm>
            <a:off x="1829912" y="162829"/>
            <a:ext cx="93449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“Working Out Our Own Salvation” </a:t>
            </a:r>
          </a:p>
        </p:txBody>
      </p:sp>
      <p:sp>
        <p:nvSpPr>
          <p:cNvPr id="282" name="shine as lights in the world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shine as lights in the world</a:t>
            </a:r>
          </a:p>
        </p:txBody>
      </p:sp>
      <p:pic>
        <p:nvPicPr>
          <p:cNvPr id="28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Philippians 2:16 (NKJV)…"/>
          <p:cNvSpPr txBox="1"/>
          <p:nvPr/>
        </p:nvSpPr>
        <p:spPr>
          <a:xfrm>
            <a:off x="484324" y="6317168"/>
            <a:ext cx="6476879" cy="289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2:16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16</a:t>
            </a:r>
            <a:r>
              <a:t> holding fast the word of life, so that I may rejoice in the day of Christ that I have not run in vain or labored in vain.</a:t>
            </a:r>
          </a:p>
        </p:txBody>
      </p:sp>
      <p:sp>
        <p:nvSpPr>
          <p:cNvPr id="285" name="Philippians 2:17–18 (NKJV)…"/>
          <p:cNvSpPr txBox="1"/>
          <p:nvPr/>
        </p:nvSpPr>
        <p:spPr>
          <a:xfrm>
            <a:off x="7274388" y="2454385"/>
            <a:ext cx="5462697" cy="708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2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2:17–18 (NKJV)</a:t>
            </a:r>
          </a:p>
          <a:p>
            <a:pPr defTabSz="457200">
              <a:defRPr sz="4200">
                <a:solidFill>
                  <a:srgbClr val="000000"/>
                </a:solidFill>
                <a:effectLst/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17</a:t>
            </a:r>
            <a:r>
              <a:t> Yes, and if I am being poured out </a:t>
            </a:r>
            <a:r>
              <a:rPr i="1"/>
              <a:t>as a drink offering</a:t>
            </a:r>
            <a:r>
              <a:t> on the sacrifice and service of your faith, I am glad and rejoice with you all. </a:t>
            </a:r>
            <a:r>
              <a:rPr baseline="31999"/>
              <a:t>18</a:t>
            </a:r>
            <a:r>
              <a:t> For the same reason you also be glad and rejoice with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88" name="“Working Out Our Own Salvation”"/>
          <p:cNvSpPr txBox="1"/>
          <p:nvPr/>
        </p:nvSpPr>
        <p:spPr>
          <a:xfrm>
            <a:off x="427913" y="189044"/>
            <a:ext cx="12148974" cy="990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“Working Out Our Own Salvation” </a:t>
            </a:r>
          </a:p>
        </p:txBody>
      </p:sp>
      <p:sp>
        <p:nvSpPr>
          <p:cNvPr id="289" name="Is our obedience GENUINE?…"/>
          <p:cNvSpPr txBox="1"/>
          <p:nvPr/>
        </p:nvSpPr>
        <p:spPr>
          <a:xfrm>
            <a:off x="317888" y="1384984"/>
            <a:ext cx="6236236" cy="81788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Is our obedience GENUINE?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 we “working out our salvation?”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we striving to live and work together in harmony? 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What of our influence on those around us? Are we SALT &amp; LIGHT?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Rectangle 1"/>
          <p:cNvSpPr/>
          <p:nvPr/>
        </p:nvSpPr>
        <p:spPr>
          <a:xfrm>
            <a:off x="-1" y="-1"/>
            <a:ext cx="13004801" cy="9753601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94" name="Charts by Don McClain…" descr="Charts by Don McClain…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4433" y="6212922"/>
            <a:ext cx="13273666" cy="3482849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  <p:sp>
        <p:nvSpPr>
          <p:cNvPr id="295" name="Philippians — Joy No Matter What"/>
          <p:cNvSpPr txBox="1"/>
          <p:nvPr/>
        </p:nvSpPr>
        <p:spPr>
          <a:xfrm>
            <a:off x="294946" y="283664"/>
            <a:ext cx="12414908" cy="853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51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—</a:t>
            </a:r>
            <a:r>
              <a:rPr>
                <a:solidFill>
                  <a:srgbClr val="78AAB3"/>
                </a:solidFill>
              </a:rPr>
              <a:t> </a:t>
            </a:r>
            <a:r>
              <a:rPr b="0">
                <a:solidFill>
                  <a:srgbClr val="78AAB3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Joy No Matter What</a:t>
            </a:r>
          </a:p>
        </p:txBody>
      </p:sp>
      <p:sp>
        <p:nvSpPr>
          <p:cNvPr id="296" name="“The Humbled &amp; Exalted Christ”"/>
          <p:cNvSpPr txBox="1"/>
          <p:nvPr/>
        </p:nvSpPr>
        <p:spPr>
          <a:xfrm>
            <a:off x="427913" y="1215114"/>
            <a:ext cx="12148974" cy="990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“The Humbled &amp; Exalted Christ”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631" t="0" r="21631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5" name="Philippians…"/>
          <p:cNvSpPr txBox="1"/>
          <p:nvPr/>
        </p:nvSpPr>
        <p:spPr>
          <a:xfrm>
            <a:off x="1999022" y="293508"/>
            <a:ext cx="11000731" cy="307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cap="all" sz="11600">
                <a:solidFill>
                  <a:srgbClr val="C0BD9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Philippians</a:t>
            </a:r>
          </a:p>
          <a:p>
            <a:pPr>
              <a:defRPr sz="8800">
                <a:solidFill>
                  <a:srgbClr val="9CCED5"/>
                </a:solidFill>
                <a:effectLst>
                  <a:outerShdw sx="100000" sy="100000" kx="0" ky="0" algn="b" rotWithShape="0" blurRad="50800" dist="63500" dir="2012766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Joy No Matter What</a:t>
            </a:r>
          </a:p>
        </p:txBody>
      </p:sp>
      <p:sp>
        <p:nvSpPr>
          <p:cNvPr id="206" name="Introduction To The Book of Philippians"/>
          <p:cNvSpPr txBox="1"/>
          <p:nvPr/>
        </p:nvSpPr>
        <p:spPr>
          <a:xfrm>
            <a:off x="4172382" y="3285575"/>
            <a:ext cx="7112497" cy="622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99389" dir="5400000">
              <a:srgbClr val="000000">
                <a:alpha val="9883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Introduction To The Book of Philippians</a:t>
            </a:r>
          </a:p>
        </p:txBody>
      </p:sp>
      <p:sp>
        <p:nvSpPr>
          <p:cNvPr id="207" name="Those IN CHRIST can HAVE TRUE JOY &amp; PEACE:…"/>
          <p:cNvSpPr txBox="1"/>
          <p:nvPr/>
        </p:nvSpPr>
        <p:spPr>
          <a:xfrm>
            <a:off x="2994410" y="4090913"/>
            <a:ext cx="9707490" cy="5461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63500" dir="5400000">
              <a:srgbClr val="000000">
                <a:alpha val="9895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1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Those IN CHRIST can HAVE TRUE JOY &amp; PEACE: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past - (our sins or what others have done to us)</a:t>
            </a:r>
          </a:p>
          <a:p>
            <a:pPr lvl="1" marL="685799" indent="-457199" algn="l">
              <a:spcBef>
                <a:spcPts val="1400"/>
              </a:spcBef>
              <a:buSzPct val="74000"/>
              <a:buBlip>
                <a:blip r:embed="rId3"/>
              </a:buBlip>
              <a:defRPr sz="4900">
                <a:solidFill>
                  <a:srgbClr val="B4B4B4"/>
                </a:solidFill>
                <a:effectLst>
                  <a:outerShdw sx="100000" sy="100000" kx="0" ky="0" algn="b" rotWithShape="0" blurRad="63500" dist="63500" dir="1860000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Regardless of our circumstances - (Our physical or material condition or how others are mistreating us)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500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Hebrews 2:9–18 (NKJV)…"/>
          <p:cNvSpPr txBox="1"/>
          <p:nvPr/>
        </p:nvSpPr>
        <p:spPr>
          <a:xfrm>
            <a:off x="431040" y="288193"/>
            <a:ext cx="12142719" cy="8661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800"/>
              </a:spcBef>
              <a:defRPr sz="4900">
                <a:solidFill>
                  <a:srgbClr val="FFFFFF"/>
                </a:solidFill>
                <a:effectLst>
                  <a:outerShdw sx="100000" sy="100000" kx="0" ky="0" algn="b" rotWithShape="0" blurRad="63500" dist="63500" dir="2220000">
                    <a:srgbClr val="000000"/>
                  </a:outerShdw>
                </a:effectLst>
                <a:latin typeface="Thames Nude Roman"/>
                <a:ea typeface="Thames Nude Roman"/>
                <a:cs typeface="Thames Nude Roman"/>
                <a:sym typeface="Thames Nude Roman"/>
              </a:defRPr>
            </a:pPr>
            <a:r>
              <a:t>Hebrews 2:9–18 (NKJV)</a:t>
            </a:r>
          </a:p>
          <a:p>
            <a:pPr defTabSz="457200">
              <a:spcBef>
                <a:spcPts val="1800"/>
              </a:spcBef>
              <a:defRPr sz="5400">
                <a:solidFill>
                  <a:srgbClr val="FFFFFF"/>
                </a:solidFill>
                <a:effectLst>
                  <a:outerShdw sx="100000" sy="100000" kx="0" ky="0" algn="b" rotWithShape="0" blurRad="63500" dist="63500" dir="222000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9</a:t>
            </a:r>
            <a:r>
              <a:t> But we see Jesus, who was made a little lower than the angels, for the suffering of death crowned with glory and honor, that He, by the grace of God, might taste death for everyone. </a:t>
            </a:r>
            <a:r>
              <a:rPr baseline="31999"/>
              <a:t>10</a:t>
            </a:r>
            <a:r>
              <a:t> For it was fitting for Him, for whom </a:t>
            </a:r>
            <a:r>
              <a:rPr i="1"/>
              <a:t>are</a:t>
            </a:r>
            <a:r>
              <a:t> all things and by whom </a:t>
            </a:r>
            <a:r>
              <a:rPr i="1"/>
              <a:t>are</a:t>
            </a:r>
            <a:r>
              <a:t> all things, in bringing many sons to glory, to make the captain of their salvation perfect through sufferings.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0" name="“Working Out Our Own Salvation”"/>
          <p:cNvSpPr txBox="1"/>
          <p:nvPr/>
        </p:nvSpPr>
        <p:spPr>
          <a:xfrm>
            <a:off x="427913" y="189044"/>
            <a:ext cx="12148974" cy="990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“Working Out Our Own Salvation” </a:t>
            </a:r>
          </a:p>
        </p:txBody>
      </p:sp>
      <p:sp>
        <p:nvSpPr>
          <p:cNvPr id="211" name="In 1:27 Paul had written about living the Christian life in harmony with the message on which it is based.…"/>
          <p:cNvSpPr txBox="1"/>
          <p:nvPr/>
        </p:nvSpPr>
        <p:spPr>
          <a:xfrm>
            <a:off x="467727" y="2033517"/>
            <a:ext cx="5718610" cy="72517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3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In 1:27 Paul had written about living the Christian life in harmony with the message on which it is based. 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53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He follows that with a call to show forth spiritual unity.</a:t>
            </a:r>
          </a:p>
        </p:txBody>
      </p:sp>
      <p:grpSp>
        <p:nvGrpSpPr>
          <p:cNvPr id="214" name="Group"/>
          <p:cNvGrpSpPr/>
          <p:nvPr/>
        </p:nvGrpSpPr>
        <p:grpSpPr>
          <a:xfrm>
            <a:off x="5317480" y="1759981"/>
            <a:ext cx="7050907" cy="7886007"/>
            <a:chOff x="0" y="0"/>
            <a:chExt cx="7050906" cy="7886006"/>
          </a:xfrm>
        </p:grpSpPr>
        <p:pic>
          <p:nvPicPr>
            <p:cNvPr id="21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53103" cy="788600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52400" dist="83463" dir="950785">
                <a:srgbClr val="000000">
                  <a:alpha val="98941"/>
                </a:srgbClr>
              </a:outerShdw>
            </a:effectLst>
          </p:spPr>
        </p:pic>
        <p:sp>
          <p:nvSpPr>
            <p:cNvPr id="213" name="DEMANDS HUMILITY…"/>
            <p:cNvSpPr/>
            <p:nvPr/>
          </p:nvSpPr>
          <p:spPr>
            <a:xfrm>
              <a:off x="2212627" y="5311974"/>
              <a:ext cx="4838280" cy="2326180"/>
            </a:xfrm>
            <a:prstGeom prst="roundRect">
              <a:avLst>
                <a:gd name="adj" fmla="val 8189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hueOff val="219888"/>
                    <a:satOff val="54520"/>
                    <a:lumOff val="-27850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152400" dist="83463" dir="950785">
                <a:srgbClr val="000000">
                  <a:alpha val="9894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1400"/>
                </a:spcBef>
                <a:defRPr sz="3300">
                  <a:solidFill>
                    <a:srgbClr val="FFFFFF"/>
                  </a:solidFill>
                  <a:effectLst>
                    <a:outerShdw sx="100000" sy="100000" kx="0" ky="0" algn="b" rotWithShape="0" blurRad="63500" dist="76200" dir="2887328">
                      <a:srgbClr val="000000"/>
                    </a:outerShdw>
                  </a:effectLst>
                </a:defRPr>
              </a:pPr>
              <a:r>
                <a:t>DEMANDS HUMILITY</a:t>
              </a:r>
            </a:p>
            <a:p>
              <a:pPr>
                <a:spcBef>
                  <a:spcPts val="1400"/>
                </a:spcBef>
                <a:defRPr sz="3300">
                  <a:solidFill>
                    <a:srgbClr val="FFFFFF"/>
                  </a:solidFill>
                  <a:effectLst>
                    <a:outerShdw sx="100000" sy="100000" kx="0" ky="0" algn="b" rotWithShape="0" blurRad="63500" dist="76200" dir="2887328">
                      <a:srgbClr val="000000"/>
                    </a:outerShdw>
                  </a:effectLst>
                </a:defRPr>
              </a:pPr>
              <a:r>
                <a:t>What better example than JESUS?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" r="0" b="7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7" name="“Working Out Our Own Salvation”"/>
          <p:cNvSpPr txBox="1"/>
          <p:nvPr/>
        </p:nvSpPr>
        <p:spPr>
          <a:xfrm>
            <a:off x="427913" y="189044"/>
            <a:ext cx="12148974" cy="9906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“Working Out Our Own Salvation” </a:t>
            </a:r>
          </a:p>
        </p:txBody>
      </p:sp>
      <p:sp>
        <p:nvSpPr>
          <p:cNvPr id="218" name="Knowledge / Discernment = Fruit — 1:9-11…"/>
          <p:cNvSpPr txBox="1"/>
          <p:nvPr/>
        </p:nvSpPr>
        <p:spPr>
          <a:xfrm>
            <a:off x="317888" y="1384984"/>
            <a:ext cx="6236236" cy="8064501"/>
          </a:xfrm>
          <a:prstGeom prst="rect">
            <a:avLst/>
          </a:prstGeom>
          <a:solidFill>
            <a:srgbClr val="9A9671">
              <a:alpha val="63904"/>
            </a:srgbClr>
          </a:solid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Knowledge / Discernment = Fruit — 1:9-11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Love for Christ / Hope in Christ = Service to Christ — 1:19-24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Standing fast in one spirit / Striving together for the faith of the gospel = Conduct worthy of the gospel —  1:27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700">
                <a:solidFill>
                  <a:srgbClr val="FFFFFF"/>
                </a:solidFill>
                <a:effectLst>
                  <a:outerShdw sx="100000" sy="100000" kx="0" ky="0" algn="b" rotWithShape="0" blurRad="50800" dist="63500" dir="1580544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Humility / Love = Unity — 2:1-11</a:t>
            </a:r>
          </a:p>
        </p:txBody>
      </p:sp>
      <p:grpSp>
        <p:nvGrpSpPr>
          <p:cNvPr id="221" name="Group"/>
          <p:cNvGrpSpPr/>
          <p:nvPr/>
        </p:nvGrpSpPr>
        <p:grpSpPr>
          <a:xfrm>
            <a:off x="5061990" y="1188481"/>
            <a:ext cx="7561888" cy="8457507"/>
            <a:chOff x="0" y="0"/>
            <a:chExt cx="7561887" cy="8457506"/>
          </a:xfrm>
        </p:grpSpPr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952621" cy="845750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52400" dist="83463" dir="950785">
                <a:srgbClr val="000000">
                  <a:alpha val="98941"/>
                </a:srgbClr>
              </a:outerShdw>
            </a:effectLst>
          </p:spPr>
        </p:pic>
        <p:sp>
          <p:nvSpPr>
            <p:cNvPr id="220" name="Things That Go Together…"/>
            <p:cNvSpPr/>
            <p:nvPr/>
          </p:nvSpPr>
          <p:spPr>
            <a:xfrm>
              <a:off x="2372976" y="5696933"/>
              <a:ext cx="5188912" cy="2494759"/>
            </a:xfrm>
            <a:prstGeom prst="roundRect">
              <a:avLst>
                <a:gd name="adj" fmla="val 8189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hueOff val="219888"/>
                    <a:satOff val="54520"/>
                    <a:lumOff val="-27850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152400" dist="83463" dir="950785">
                <a:srgbClr val="000000">
                  <a:alpha val="98941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1400"/>
                </a:spcBef>
                <a:defRPr sz="3300">
                  <a:solidFill>
                    <a:srgbClr val="FFFFFF"/>
                  </a:solidFill>
                  <a:effectLst>
                    <a:outerShdw sx="100000" sy="100000" kx="0" ky="0" algn="b" rotWithShape="0" blurRad="63500" dist="76200" dir="2887328">
                      <a:srgbClr val="000000"/>
                    </a:outerShdw>
                  </a:effectLst>
                </a:defRPr>
              </a:pPr>
              <a:r>
                <a:t>Things That Go Together</a:t>
              </a:r>
            </a:p>
            <a:p>
              <a:pPr>
                <a:spcBef>
                  <a:spcPts val="1400"/>
                </a:spcBef>
                <a:defRPr sz="3300">
                  <a:solidFill>
                    <a:srgbClr val="FFFFFF"/>
                  </a:solidFill>
                  <a:effectLst>
                    <a:outerShdw sx="100000" sy="100000" kx="0" ky="0" algn="b" rotWithShape="0" blurRad="63500" dist="76200" dir="2887328">
                      <a:srgbClr val="000000"/>
                    </a:outerShdw>
                  </a:effectLst>
                </a:defRPr>
              </a:pPr>
              <a:r>
                <a:t>Things That cannot be separated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hilippians 2:12–18 (NKJV)…"/>
          <p:cNvSpPr txBox="1"/>
          <p:nvPr/>
        </p:nvSpPr>
        <p:spPr>
          <a:xfrm>
            <a:off x="357297" y="343493"/>
            <a:ext cx="12290206" cy="8140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2:12–18 (NKJV)</a:t>
            </a:r>
          </a:p>
          <a:p>
            <a:pPr defTabSz="457200">
              <a:spcBef>
                <a:spcPts val="800"/>
              </a:spcBef>
              <a:defRPr sz="56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12</a:t>
            </a:r>
            <a:r>
              <a:t> Therefore, my beloved, as you have always obeyed, not as in my presence only, but now much more in my absence, work out your own salvation with fear and trembling; </a:t>
            </a:r>
            <a:r>
              <a:rPr baseline="31999"/>
              <a:t>13</a:t>
            </a:r>
            <a:r>
              <a:t> for it is God who works in you both to will and to do for </a:t>
            </a:r>
            <a:r>
              <a:rPr i="1"/>
              <a:t>His</a:t>
            </a:r>
            <a:r>
              <a:t> good pleasure. </a:t>
            </a:r>
            <a:r>
              <a:rPr baseline="31999"/>
              <a:t>14</a:t>
            </a:r>
            <a:r>
              <a:t> Do all things without complaining and disputing,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hilippians 2:12–18 (NKJV)…"/>
          <p:cNvSpPr txBox="1"/>
          <p:nvPr/>
        </p:nvSpPr>
        <p:spPr>
          <a:xfrm>
            <a:off x="357297" y="343493"/>
            <a:ext cx="12290206" cy="8318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Philippians 2:12–18 (NKJV)</a:t>
            </a:r>
          </a:p>
          <a:p>
            <a:pPr defTabSz="457200">
              <a:spcBef>
                <a:spcPts val="80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15</a:t>
            </a:r>
            <a:r>
              <a:t> that you may become blameless and harmless, children of God without fault in the midst of a crooked and perverse generation, among whom you shine as lights in the world, </a:t>
            </a:r>
            <a:r>
              <a:rPr baseline="31999"/>
              <a:t>16</a:t>
            </a:r>
            <a:r>
              <a:t> holding fast the word of life, so that I may rejoice in the day of Christ that I have not run in vain or labored in vain. </a:t>
            </a:r>
            <a:r>
              <a:rPr baseline="31999"/>
              <a:t>17</a:t>
            </a:r>
            <a:r>
              <a:t> Yes, and if I am being poured out </a:t>
            </a:r>
            <a:r>
              <a:rPr i="1"/>
              <a:t>as a drink offering</a:t>
            </a:r>
            <a:r>
              <a:t> on the sacrifice and service of your faith, I am glad and rejoice with you all. </a:t>
            </a:r>
            <a:r>
              <a:rPr baseline="31999"/>
              <a:t>18</a:t>
            </a:r>
            <a:r>
              <a:t> For the same reason you also be glad and rejoice with me.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“Working Out Our Own Salvation”"/>
          <p:cNvSpPr txBox="1"/>
          <p:nvPr/>
        </p:nvSpPr>
        <p:spPr>
          <a:xfrm>
            <a:off x="1829912" y="162829"/>
            <a:ext cx="93449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“Working Out Our Own Salvation” </a:t>
            </a:r>
          </a:p>
        </p:txBody>
      </p:sp>
      <p:sp>
        <p:nvSpPr>
          <p:cNvPr id="228" name="Genuine Obedience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Genuine Obedience 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Works without faith is just as dead as faith without works — James 2:19-26…"/>
          <p:cNvSpPr txBox="1"/>
          <p:nvPr/>
        </p:nvSpPr>
        <p:spPr>
          <a:xfrm>
            <a:off x="7260288" y="2471925"/>
            <a:ext cx="5586342" cy="685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7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Works without faith is just as dead as faith without works — James 2:19-26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7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Obedience MUST be from the heart — Romans 6:16-18; 1 Peter 1:22; Hebrews 11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700">
                <a:solidFill>
                  <a:srgbClr val="535353"/>
                </a:solidFill>
                <a:effectLst/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The need for obedience regardless of where we are, who is with us or who knows what we are doing — Gen. 39:9; Dan 1:5</a:t>
            </a:r>
          </a:p>
        </p:txBody>
      </p:sp>
      <p:sp>
        <p:nvSpPr>
          <p:cNvPr id="231" name="Philippians 2:12 (NKJV)…"/>
          <p:cNvSpPr txBox="1"/>
          <p:nvPr/>
        </p:nvSpPr>
        <p:spPr>
          <a:xfrm>
            <a:off x="484324" y="5186565"/>
            <a:ext cx="6476879" cy="401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2:12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12</a:t>
            </a:r>
            <a:r>
              <a:t> Therefore, my beloved, as you have always obeyed, not as in my presence only, but now much more in my absence, work out your own salvation with fear and trembling;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2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“Working Out Our Own Salvation”"/>
          <p:cNvSpPr txBox="1"/>
          <p:nvPr/>
        </p:nvSpPr>
        <p:spPr>
          <a:xfrm>
            <a:off x="1829912" y="162829"/>
            <a:ext cx="93449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“Working Out Our Own Salvation” </a:t>
            </a:r>
          </a:p>
        </p:txBody>
      </p:sp>
      <p:sp>
        <p:nvSpPr>
          <p:cNvPr id="234" name="Genuine Obedience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Genuine Obedience 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“Work out your own salvation” — Man is NOT completely passive in our salvation — ch. 3:13, 14;  Lu. 13:23, 24; Jno. 6:27–29. Ro. 2:7. 1 Co. 9:24–27; 15:58. Ga. 6:7–9; He. 4:11; 6:10, 11; 12:1. 2 Pe. 1:5–10…"/>
          <p:cNvSpPr txBox="1"/>
          <p:nvPr/>
        </p:nvSpPr>
        <p:spPr>
          <a:xfrm>
            <a:off x="7219423" y="2335708"/>
            <a:ext cx="5586342" cy="72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</a:t>
            </a:r>
            <a:r>
              <a:rPr b="1"/>
              <a:t>Work out your own salvation</a:t>
            </a:r>
            <a:r>
              <a:t>” — Man is NOT completely passive in our salvation — ch. 3:13, 14;  Lu. 13:23, 24; Jno. 6:27–29. Ro. 2:7. 1 Co. 9:24–27; 15:58. Ga. 6:7–9; He. 4:11; 6:10, 11; 12:1. 2 Pe. 1:5–10</a:t>
            </a:r>
          </a:p>
          <a:p>
            <a:pPr marL="464102" indent="-464102" algn="l">
              <a:spcBef>
                <a:spcPts val="14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Reverence</a:t>
            </a:r>
            <a:r>
              <a:t> for God and </a:t>
            </a:r>
            <a:r>
              <a:rPr b="1"/>
              <a:t>dread</a:t>
            </a:r>
            <a:r>
              <a:t> of falling short of what He demands of us —  Ps. 2:11; 119:120; Is. 66:2, 5; Ep. 6:5; He. 4:1; 10:39; 12:28, 29.</a:t>
            </a:r>
          </a:p>
        </p:txBody>
      </p:sp>
      <p:sp>
        <p:nvSpPr>
          <p:cNvPr id="237" name="Philippians 2:12 (NKJV)…"/>
          <p:cNvSpPr txBox="1"/>
          <p:nvPr/>
        </p:nvSpPr>
        <p:spPr>
          <a:xfrm>
            <a:off x="484324" y="5186565"/>
            <a:ext cx="6476879" cy="4013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2:12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12</a:t>
            </a:r>
            <a:r>
              <a:t> Therefore, my beloved, as you have always obeyed, not as in my presence only, but now much more in my absence, work out your own salvation with fear and trembling;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“Working Out Our Own Salvation”"/>
          <p:cNvSpPr txBox="1"/>
          <p:nvPr/>
        </p:nvSpPr>
        <p:spPr>
          <a:xfrm>
            <a:off x="1829912" y="162829"/>
            <a:ext cx="934497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rgbClr val="5F8C9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>
                <a:effectLst/>
              </a:defRPr>
            </a:pPr>
            <a:r>
              <a:t>“Working Out Our Own Salvation” </a:t>
            </a:r>
          </a:p>
        </p:txBody>
      </p:sp>
      <p:sp>
        <p:nvSpPr>
          <p:cNvPr id="240" name="Genuine Obedience"/>
          <p:cNvSpPr txBox="1"/>
          <p:nvPr/>
        </p:nvSpPr>
        <p:spPr>
          <a:xfrm>
            <a:off x="427913" y="1073299"/>
            <a:ext cx="12148974" cy="1028701"/>
          </a:xfrm>
          <a:prstGeom prst="rect">
            <a:avLst/>
          </a:prstGeom>
          <a:solidFill>
            <a:srgbClr val="7888A0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all" sz="6500">
                <a:solidFill>
                  <a:srgbClr val="FFFFFF"/>
                </a:solidFill>
                <a:effectLst>
                  <a:outerShdw sx="100000" sy="100000" kx="0" ky="0" algn="b" rotWithShape="0" blurRad="50800" dist="63500" dir="1734141">
                    <a:srgbClr val="000000"/>
                  </a:outerShdw>
                </a:effectLst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>
              <a:defRPr sz="8600"/>
            </a:pPr>
            <a:r>
              <a:rPr sz="6500"/>
              <a:t>Genuine Obedience 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1554" t="0" r="10212" b="0"/>
          <a:stretch>
            <a:fillRect/>
          </a:stretch>
        </p:blipFill>
        <p:spPr>
          <a:xfrm>
            <a:off x="401515" y="2174269"/>
            <a:ext cx="6642305" cy="730109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God is at work in those who trust &amp; obey — Any effort put forth APART from God is fruitless — 1 The. 2:13; Jn 15:5…"/>
          <p:cNvSpPr txBox="1"/>
          <p:nvPr/>
        </p:nvSpPr>
        <p:spPr>
          <a:xfrm>
            <a:off x="7087463" y="2092538"/>
            <a:ext cx="5745546" cy="76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64102" indent="-464102" algn="l">
              <a:spcBef>
                <a:spcPts val="8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God is at work in those who </a:t>
            </a:r>
            <a:r>
              <a:rPr b="1"/>
              <a:t>trust</a:t>
            </a:r>
            <a:r>
              <a:t> &amp; </a:t>
            </a:r>
            <a:r>
              <a:rPr b="1"/>
              <a:t>obey</a:t>
            </a:r>
            <a:r>
              <a:t> — Any effort put forth APART from God is fruitless — 1 The. 2:13; Jn 15:5</a:t>
            </a:r>
          </a:p>
          <a:p>
            <a:pPr marL="464102" indent="-464102" algn="l">
              <a:spcBef>
                <a:spcPts val="800"/>
              </a:spcBef>
              <a:buSzPct val="52999"/>
              <a:buBlip>
                <a:blip r:embed="rId3"/>
              </a:buBlip>
              <a:defRPr sz="3200">
                <a:solidFill>
                  <a:srgbClr val="535353"/>
                </a:solidFill>
                <a:effectLst/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As God worked through Noah, Abraham, Joseph, Moses, Joshua,  etc. to accomplish His will - God will work his good pleasure in us who are </a:t>
            </a:r>
            <a:r>
              <a:rPr b="1"/>
              <a:t>willing</a:t>
            </a:r>
            <a:r>
              <a:t>, </a:t>
            </a:r>
            <a:r>
              <a:rPr b="1"/>
              <a:t>humble</a:t>
            </a:r>
            <a:r>
              <a:t>, </a:t>
            </a:r>
            <a:r>
              <a:rPr b="1"/>
              <a:t>trusting</a:t>
            </a:r>
            <a:r>
              <a:t>, &amp; </a:t>
            </a:r>
            <a:r>
              <a:rPr b="1"/>
              <a:t>obedient</a:t>
            </a:r>
            <a:r>
              <a:t> — Jn 7:17; Col 2:12,13; 1 Pet 1:22; Josh. 6; Ep. 3:16; 6:10-18; Phili. 4:13</a:t>
            </a:r>
          </a:p>
        </p:txBody>
      </p:sp>
      <p:sp>
        <p:nvSpPr>
          <p:cNvPr id="243" name="Philippians 2:13 (NKJV)…"/>
          <p:cNvSpPr txBox="1"/>
          <p:nvPr/>
        </p:nvSpPr>
        <p:spPr>
          <a:xfrm>
            <a:off x="484324" y="6385277"/>
            <a:ext cx="6476879" cy="2336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98979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Philippians 2:13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63500" dist="63500" dir="2083827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13</a:t>
            </a:r>
            <a:r>
              <a:t> for it is God who works in you both to will and to do for </a:t>
            </a:r>
            <a:r>
              <a:rPr i="1"/>
              <a:t>His</a:t>
            </a:r>
            <a:r>
              <a:t> good pleasure.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2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