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6" name="Shape 206"/>
          <p:cNvSpPr/>
          <p:nvPr>
            <p:ph type="sldImg"/>
          </p:nvPr>
        </p:nvSpPr>
        <p:spPr>
          <a:xfrm>
            <a:off x="1143000" y="685800"/>
            <a:ext cx="4572000" cy="3429000"/>
          </a:xfrm>
          <a:prstGeom prst="rect">
            <a:avLst/>
          </a:prstGeom>
        </p:spPr>
        <p:txBody>
          <a:bodyPr/>
          <a:lstStyle/>
          <a:p>
            <a:pPr/>
          </a:p>
        </p:txBody>
      </p:sp>
      <p:sp>
        <p:nvSpPr>
          <p:cNvPr id="207" name="Shape 2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GOLD_Snow_Leopard_Wallpaper_by_RiCk_C.tiff" descr="GOLD_Snow_Leopard_Wallpaper_by_RiCk_C.tiff"/>
          <p:cNvPicPr>
            <a:picLocks noChangeAspect="0"/>
          </p:cNvPicPr>
          <p:nvPr/>
        </p:nvPicPr>
        <p:blipFill>
          <a:blip r:embed="rId3">
            <a:extLst/>
          </a:blip>
          <a:stretch>
            <a:fillRect/>
          </a:stretch>
        </p:blipFill>
        <p:spPr>
          <a:xfrm>
            <a:off x="2116" y="-12700"/>
            <a:ext cx="13042901" cy="9766300"/>
          </a:xfrm>
          <a:prstGeom prst="rect">
            <a:avLst/>
          </a:prstGeom>
          <a:ln w="12700">
            <a:miter lim="400000"/>
          </a:ln>
        </p:spPr>
      </p:pic>
      <p:sp>
        <p:nvSpPr>
          <p:cNvPr id="126" name="Slide Number"/>
          <p:cNvSpPr txBox="1"/>
          <p:nvPr>
            <p:ph type="sldNum" sz="quarter" idx="2"/>
          </p:nvPr>
        </p:nvSpPr>
        <p:spPr>
          <a:xfrm>
            <a:off x="12753565" y="255693"/>
            <a:ext cx="251235" cy="266701"/>
          </a:xfrm>
          <a:prstGeom prst="rect">
            <a:avLst/>
          </a:prstGeom>
          <a:ln>
            <a:round/>
          </a:ln>
        </p:spPr>
        <p:txBody>
          <a:bodyPr lIns="0" tIns="0" rIns="0" bIns="0" anchor="b"/>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7" name="Body Level One…"/>
          <p:cNvSpPr txBox="1"/>
          <p:nvPr>
            <p:ph type="body" idx="1"/>
          </p:nvPr>
        </p:nvSpPr>
        <p:spPr>
          <a:xfrm>
            <a:off x="1270000" y="1270000"/>
            <a:ext cx="10464800" cy="7213600"/>
          </a:xfrm>
          <a:prstGeom prst="rect">
            <a:avLst/>
          </a:prstGeom>
        </p:spPr>
        <p:txBody>
          <a:bodyPr>
            <a:noAutofit/>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8" name="Slide Number"/>
          <p:cNvSpPr txBox="1"/>
          <p:nvPr>
            <p:ph type="sldNum" sz="quarter" idx="2"/>
          </p:nvPr>
        </p:nvSpPr>
        <p:spPr>
          <a:xfrm>
            <a:off x="6324600" y="9258300"/>
            <a:ext cx="342900" cy="368300"/>
          </a:xfrm>
          <a:prstGeom prst="rect">
            <a:avLst/>
          </a:prstGeom>
        </p:spPr>
        <p:txBody>
          <a:bodyPr anchor="b"/>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761C00"/>
            </a:gs>
            <a:gs pos="100000">
              <a:srgbClr val="000000"/>
            </a:gs>
          </a:gsLst>
          <a:path path="circle">
            <a:fillToRect l="50000" t="50000" r="50000" b="50000"/>
          </a:path>
        </a:gradFill>
      </p:bgPr>
    </p:bg>
    <p:spTree>
      <p:nvGrpSpPr>
        <p:cNvPr id="1" name=""/>
        <p:cNvGrpSpPr/>
        <p:nvPr/>
      </p:nvGrpSpPr>
      <p:grpSpPr>
        <a:xfrm>
          <a:off x="0" y="0"/>
          <a:ext cx="0" cy="0"/>
          <a:chOff x="0" y="0"/>
          <a:chExt cx="0" cy="0"/>
        </a:xfrm>
      </p:grpSpPr>
      <p:sp>
        <p:nvSpPr>
          <p:cNvPr id="155" name="Slide Number"/>
          <p:cNvSpPr txBox="1"/>
          <p:nvPr>
            <p:ph type="sldNum" sz="quarter" idx="2"/>
          </p:nvPr>
        </p:nvSpPr>
        <p:spPr>
          <a:xfrm>
            <a:off x="11958432" y="8882097"/>
            <a:ext cx="396129" cy="409449"/>
          </a:xfrm>
          <a:prstGeom prst="rect">
            <a:avLst/>
          </a:prstGeom>
        </p:spPr>
        <p:txBody>
          <a:bodyPr lIns="65023" tIns="65023" rIns="65023" bIns="65023" anchor="t"/>
          <a:lstStyle>
            <a:lvl1pPr algn="r" defTabSz="1300480">
              <a:defRPr>
                <a:solidFill>
                  <a:srgbClr val="FFFFFF"/>
                </a:solidFill>
                <a:latin typeface="Century Gothic"/>
                <a:ea typeface="Century Gothic"/>
                <a:cs typeface="Century Gothic"/>
                <a:sym typeface="Century Gothic"/>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pic>
        <p:nvPicPr>
          <p:cNvPr id="162" name="Babylon2.jpeg" descr="Babylon2.jpeg"/>
          <p:cNvPicPr>
            <a:picLocks noChangeAspect="1"/>
          </p:cNvPicPr>
          <p:nvPr/>
        </p:nvPicPr>
        <p:blipFill>
          <a:blip r:embed="rId2">
            <a:extLst/>
          </a:blip>
          <a:stretch>
            <a:fillRect/>
          </a:stretch>
        </p:blipFill>
        <p:spPr>
          <a:xfrm>
            <a:off x="-1" y="2253262"/>
            <a:ext cx="13004802" cy="6845583"/>
          </a:xfrm>
          <a:prstGeom prst="rect">
            <a:avLst/>
          </a:prstGeom>
          <a:ln w="12700">
            <a:miter lim="400000"/>
          </a:ln>
        </p:spPr>
      </p:pic>
      <p:sp>
        <p:nvSpPr>
          <p:cNvPr id="163" name="Rectangle"/>
          <p:cNvSpPr/>
          <p:nvPr/>
        </p:nvSpPr>
        <p:spPr>
          <a:xfrm>
            <a:off x="-1" y="2208106"/>
            <a:ext cx="13004802" cy="7014917"/>
          </a:xfrm>
          <a:prstGeom prst="rect">
            <a:avLst/>
          </a:prstGeom>
          <a:solidFill>
            <a:srgbClr val="000080">
              <a:alpha val="63999"/>
            </a:srgbClr>
          </a:solidFill>
          <a:ln w="12700">
            <a:miter lim="400000"/>
          </a:ln>
        </p:spPr>
        <p:txBody>
          <a:bodyPr lIns="65023" tIns="65023" rIns="65023" bIns="65023" anchor="ctr"/>
          <a:lstStyle/>
          <a:p>
            <a:pPr algn="l" defTabSz="1300480">
              <a:defRPr sz="2400">
                <a:solidFill>
                  <a:srgbClr val="000000"/>
                </a:solidFill>
                <a:effectLst/>
                <a:latin typeface="Arial"/>
                <a:ea typeface="Arial"/>
                <a:cs typeface="Arial"/>
                <a:sym typeface="Arial"/>
              </a:defRPr>
            </a:pPr>
          </a:p>
        </p:txBody>
      </p:sp>
      <p:sp>
        <p:nvSpPr>
          <p:cNvPr id="164" name="Title Text"/>
          <p:cNvSpPr txBox="1"/>
          <p:nvPr>
            <p:ph type="title"/>
          </p:nvPr>
        </p:nvSpPr>
        <p:spPr>
          <a:xfrm>
            <a:off x="975359" y="866986"/>
            <a:ext cx="11054082" cy="1625601"/>
          </a:xfrm>
          <a:prstGeom prst="rect">
            <a:avLst/>
          </a:prstGeom>
        </p:spPr>
        <p:txBody>
          <a:bodyPr lIns="63217" tIns="63217" rIns="63217" bIns="63217"/>
          <a:lstStyle>
            <a:lvl1pPr defTabSz="1300480">
              <a:defRPr b="0" sz="6200">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165" name="Body Level One…"/>
          <p:cNvSpPr txBox="1"/>
          <p:nvPr>
            <p:ph type="body" idx="1"/>
          </p:nvPr>
        </p:nvSpPr>
        <p:spPr>
          <a:xfrm>
            <a:off x="975359" y="2817706"/>
            <a:ext cx="11054082" cy="5852161"/>
          </a:xfrm>
          <a:prstGeom prst="rect">
            <a:avLst/>
          </a:prstGeom>
        </p:spPr>
        <p:txBody>
          <a:bodyPr lIns="63217" tIns="63217" rIns="63217" bIns="63217" anchor="t"/>
          <a:lstStyle>
            <a:lvl1pPr marL="471487" indent="-471487" defTabSz="1300480">
              <a:spcBef>
                <a:spcPts val="1000"/>
              </a:spcBef>
              <a:buSzPct val="100000"/>
              <a:defRPr sz="4400">
                <a:solidFill>
                  <a:srgbClr val="000000"/>
                </a:solidFill>
                <a:latin typeface="Times New Roman"/>
                <a:ea typeface="Times New Roman"/>
                <a:cs typeface="Times New Roman"/>
                <a:sym typeface="Times New Roman"/>
              </a:defRPr>
            </a:lvl1pPr>
            <a:lvl2pPr marL="906235" indent="-449035" defTabSz="1300480">
              <a:spcBef>
                <a:spcPts val="1000"/>
              </a:spcBef>
              <a:buSzPct val="100000"/>
              <a:buChar char="–"/>
              <a:defRPr sz="4400">
                <a:solidFill>
                  <a:srgbClr val="000000"/>
                </a:solidFill>
                <a:latin typeface="Times New Roman"/>
                <a:ea typeface="Times New Roman"/>
                <a:cs typeface="Times New Roman"/>
                <a:sym typeface="Times New Roman"/>
              </a:defRPr>
            </a:lvl2pPr>
            <a:lvl3pPr marL="1333500" indent="-419100" defTabSz="1300480">
              <a:spcBef>
                <a:spcPts val="1000"/>
              </a:spcBef>
              <a:buSzPct val="100000"/>
              <a:defRPr sz="4400">
                <a:solidFill>
                  <a:srgbClr val="000000"/>
                </a:solidFill>
                <a:latin typeface="Times New Roman"/>
                <a:ea typeface="Times New Roman"/>
                <a:cs typeface="Times New Roman"/>
                <a:sym typeface="Times New Roman"/>
              </a:defRPr>
            </a:lvl3pPr>
            <a:lvl4pPr marL="1874520" indent="-502920" defTabSz="1300480">
              <a:spcBef>
                <a:spcPts val="1000"/>
              </a:spcBef>
              <a:buSzPct val="100000"/>
              <a:buChar char="–"/>
              <a:defRPr sz="4400">
                <a:solidFill>
                  <a:srgbClr val="000000"/>
                </a:solidFill>
                <a:latin typeface="Times New Roman"/>
                <a:ea typeface="Times New Roman"/>
                <a:cs typeface="Times New Roman"/>
                <a:sym typeface="Times New Roman"/>
              </a:defRPr>
            </a:lvl4pPr>
            <a:lvl5pPr marL="2387600" indent="-558800" defTabSz="1300480">
              <a:spcBef>
                <a:spcPts val="1000"/>
              </a:spcBef>
              <a:buSzPct val="100000"/>
              <a:defRPr sz="44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6" name="Slide Number"/>
          <p:cNvSpPr txBox="1"/>
          <p:nvPr>
            <p:ph type="sldNum" sz="quarter" idx="2"/>
          </p:nvPr>
        </p:nvSpPr>
        <p:spPr>
          <a:xfrm>
            <a:off x="6285653" y="8779792"/>
            <a:ext cx="3034454" cy="520701"/>
          </a:xfrm>
          <a:prstGeom prst="rect">
            <a:avLst/>
          </a:prstGeom>
        </p:spPr>
        <p:txBody>
          <a:bodyPr lIns="65023" tIns="65023" rIns="65023" bIns="65023"/>
          <a:lstStyle>
            <a:lvl1pPr algn="r" defTabSz="1300480">
              <a:defRPr sz="1600">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173" name="Title Text"/>
          <p:cNvSpPr txBox="1"/>
          <p:nvPr>
            <p:ph type="title"/>
          </p:nvPr>
        </p:nvSpPr>
        <p:spPr>
          <a:xfrm>
            <a:off x="650239" y="108373"/>
            <a:ext cx="11704322" cy="1517227"/>
          </a:xfrm>
          <a:prstGeom prst="rect">
            <a:avLst/>
          </a:prstGeom>
        </p:spPr>
        <p:txBody>
          <a:bodyPr lIns="65023" tIns="65023" rIns="65023" bIns="65023"/>
          <a:lstStyle>
            <a:lvl1pPr defTabSz="1300480">
              <a:defRPr b="0" i="1" sz="6200">
                <a:solidFill>
                  <a:srgbClr val="FFFF00"/>
                </a:solidFill>
                <a:effectLst>
                  <a:outerShdw sx="100000" sy="100000" kx="0" ky="0" algn="b" rotWithShape="0" blurRad="12700" dist="25400" dir="2700000">
                    <a:srgbClr val="FFFFFF"/>
                  </a:outerShdw>
                </a:effectLst>
                <a:latin typeface="Humanst521 BT"/>
                <a:ea typeface="Humanst521 BT"/>
                <a:cs typeface="Humanst521 BT"/>
                <a:sym typeface="Humanst521 BT"/>
              </a:defRPr>
            </a:lvl1pPr>
          </a:lstStyle>
          <a:p>
            <a:pPr/>
            <a:r>
              <a:t>Title Text</a:t>
            </a:r>
          </a:p>
        </p:txBody>
      </p:sp>
      <p:sp>
        <p:nvSpPr>
          <p:cNvPr id="174"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1pPr>
            <a:lvl2pPr marL="906235" indent="-449035" defTabSz="1300480">
              <a:spcBef>
                <a:spcPts val="1000"/>
              </a:spcBef>
              <a:buSzPct val="100000"/>
              <a:buChar char="–"/>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2pPr>
            <a:lvl3pPr marL="1333500" indent="-419100" defTabSz="1300480">
              <a:spcBef>
                <a:spcPts val="1000"/>
              </a:spcBef>
              <a:buSzPct val="100000"/>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3pPr>
            <a:lvl4pPr marL="1874520" indent="-502920" defTabSz="1300480">
              <a:spcBef>
                <a:spcPts val="1000"/>
              </a:spcBef>
              <a:buSzPct val="100000"/>
              <a:buChar char="–"/>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4pPr>
            <a:lvl5pPr marL="2387600" indent="-558800" defTabSz="1300480">
              <a:spcBef>
                <a:spcPts val="1000"/>
              </a:spcBef>
              <a:buSzPct val="100000"/>
              <a:buChar char="»"/>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82"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89" name="Title Text"/>
          <p:cNvSpPr txBox="1"/>
          <p:nvPr>
            <p:ph type="title"/>
          </p:nvPr>
        </p:nvSpPr>
        <p:spPr>
          <a:xfrm>
            <a:off x="975359" y="325119"/>
            <a:ext cx="11054082" cy="1083735"/>
          </a:xfrm>
          <a:prstGeom prst="rect">
            <a:avLst/>
          </a:prstGeom>
        </p:spPr>
        <p:txBody>
          <a:bodyPr lIns="65023" tIns="65023" rIns="65023" bIns="65023"/>
          <a:lstStyle>
            <a:lvl1pPr defTabSz="1300480">
              <a:defRPr b="0" i="1" sz="6200">
                <a:solidFill>
                  <a:srgbClr val="3333CC"/>
                </a:solidFill>
                <a:latin typeface="Humanst521 BT"/>
                <a:ea typeface="Humanst521 BT"/>
                <a:cs typeface="Humanst521 BT"/>
                <a:sym typeface="Humanst521 BT"/>
              </a:defRPr>
            </a:lvl1pPr>
          </a:lstStyle>
          <a:p>
            <a:pPr>
              <a:defRPr>
                <a:effectLst/>
              </a:defRPr>
            </a:pPr>
            <a:r>
              <a:t>Title Text</a:t>
            </a:r>
          </a:p>
        </p:txBody>
      </p:sp>
      <p:sp>
        <p:nvSpPr>
          <p:cNvPr id="190" name="Body Level One…"/>
          <p:cNvSpPr txBox="1"/>
          <p:nvPr>
            <p:ph type="body" idx="1"/>
          </p:nvPr>
        </p:nvSpPr>
        <p:spPr>
          <a:xfrm>
            <a:off x="975359" y="1950719"/>
            <a:ext cx="11054082" cy="6610775"/>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Humanst521 BT"/>
                <a:ea typeface="Humanst521 BT"/>
                <a:cs typeface="Humanst521 BT"/>
                <a:sym typeface="Humanst521 BT"/>
              </a:defRPr>
            </a:lvl1pPr>
            <a:lvl2pPr marL="906235" indent="-449035" defTabSz="1300480">
              <a:spcBef>
                <a:spcPts val="1000"/>
              </a:spcBef>
              <a:buSzPct val="100000"/>
              <a:buChar char="–"/>
              <a:defRPr sz="4400">
                <a:solidFill>
                  <a:srgbClr val="000000"/>
                </a:solidFill>
                <a:latin typeface="Humanst521 BT"/>
                <a:ea typeface="Humanst521 BT"/>
                <a:cs typeface="Humanst521 BT"/>
                <a:sym typeface="Humanst521 BT"/>
              </a:defRPr>
            </a:lvl2pPr>
            <a:lvl3pPr marL="1333500" indent="-419100" defTabSz="1300480">
              <a:spcBef>
                <a:spcPts val="1000"/>
              </a:spcBef>
              <a:buSzPct val="100000"/>
              <a:defRPr sz="4400">
                <a:solidFill>
                  <a:srgbClr val="000000"/>
                </a:solidFill>
                <a:latin typeface="Humanst521 BT"/>
                <a:ea typeface="Humanst521 BT"/>
                <a:cs typeface="Humanst521 BT"/>
                <a:sym typeface="Humanst521 BT"/>
              </a:defRPr>
            </a:lvl3pPr>
            <a:lvl4pPr marL="1874520" indent="-502920" defTabSz="1300480">
              <a:spcBef>
                <a:spcPts val="1000"/>
              </a:spcBef>
              <a:buSzPct val="100000"/>
              <a:buChar char="–"/>
              <a:defRPr sz="4400">
                <a:solidFill>
                  <a:srgbClr val="000000"/>
                </a:solidFill>
                <a:latin typeface="Humanst521 BT"/>
                <a:ea typeface="Humanst521 BT"/>
                <a:cs typeface="Humanst521 BT"/>
                <a:sym typeface="Humanst521 BT"/>
              </a:defRPr>
            </a:lvl4pPr>
            <a:lvl5pPr marL="2387600" indent="-558800" defTabSz="1300480">
              <a:spcBef>
                <a:spcPts val="1000"/>
              </a:spcBef>
              <a:buSzPct val="100000"/>
              <a:buChar char="»"/>
              <a:defRPr sz="4400">
                <a:solidFill>
                  <a:srgbClr val="000000"/>
                </a:solidFill>
                <a:latin typeface="Humanst521 BT"/>
                <a:ea typeface="Humanst521 BT"/>
                <a:cs typeface="Humanst521 BT"/>
                <a:sym typeface="Humanst521 B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1"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198" name="Title Text"/>
          <p:cNvSpPr txBox="1"/>
          <p:nvPr>
            <p:ph type="title"/>
          </p:nvPr>
        </p:nvSpPr>
        <p:spPr>
          <a:xfrm>
            <a:off x="975359" y="3029937"/>
            <a:ext cx="11054082" cy="2090704"/>
          </a:xfrm>
          <a:prstGeom prst="rect">
            <a:avLst/>
          </a:prstGeom>
        </p:spPr>
        <p:txBody>
          <a:bodyPr lIns="65023" tIns="65023" rIns="65023" bIns="65023"/>
          <a:lstStyle>
            <a:lvl1pPr defTabSz="1300480">
              <a:defRPr b="0" i="1" sz="6200">
                <a:solidFill>
                  <a:srgbClr val="FFFF00"/>
                </a:solidFill>
                <a:effectLst>
                  <a:outerShdw sx="100000" sy="100000" kx="0" ky="0" algn="b" rotWithShape="0" blurRad="12700" dist="25400" dir="2700000">
                    <a:srgbClr val="FFFFFF"/>
                  </a:outerShdw>
                </a:effectLst>
                <a:latin typeface="Humanst521 BT"/>
                <a:ea typeface="Humanst521 BT"/>
                <a:cs typeface="Humanst521 BT"/>
                <a:sym typeface="Humanst521 BT"/>
              </a:defRPr>
            </a:lvl1pPr>
          </a:lstStyle>
          <a:p>
            <a:pPr/>
            <a:r>
              <a:t>Title Text</a:t>
            </a:r>
          </a:p>
        </p:txBody>
      </p:sp>
      <p:sp>
        <p:nvSpPr>
          <p:cNvPr id="199" name="Body Level One…"/>
          <p:cNvSpPr txBox="1"/>
          <p:nvPr>
            <p:ph type="body" sz="quarter" idx="1"/>
          </p:nvPr>
        </p:nvSpPr>
        <p:spPr>
          <a:xfrm>
            <a:off x="1950719" y="5527040"/>
            <a:ext cx="9103362" cy="2492587"/>
          </a:xfrm>
          <a:prstGeom prst="rect">
            <a:avLst/>
          </a:prstGeom>
        </p:spPr>
        <p:txBody>
          <a:bodyPr lIns="65023" tIns="65023" rIns="65023" bIns="65023" anchor="t"/>
          <a:lstStyle>
            <a:lvl1pPr marL="0" indent="0" algn="ctr" defTabSz="1300480">
              <a:spcBef>
                <a:spcPts val="1000"/>
              </a:spcBef>
              <a:buSzTx/>
              <a:buNone/>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1pPr>
            <a:lvl2pPr marL="0" indent="457200" algn="ctr" defTabSz="1300480">
              <a:spcBef>
                <a:spcPts val="1000"/>
              </a:spcBef>
              <a:buSzTx/>
              <a:buNone/>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2pPr>
            <a:lvl3pPr marL="0" indent="914400" algn="ctr" defTabSz="1300480">
              <a:spcBef>
                <a:spcPts val="1000"/>
              </a:spcBef>
              <a:buSzTx/>
              <a:buNone/>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3pPr>
            <a:lvl4pPr marL="0" indent="1371600" algn="ctr" defTabSz="1300480">
              <a:spcBef>
                <a:spcPts val="1000"/>
              </a:spcBef>
              <a:buSzTx/>
              <a:buNone/>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4pPr>
            <a:lvl5pPr marL="0" indent="1828800" algn="ctr" defTabSz="1300480">
              <a:spcBef>
                <a:spcPts val="1000"/>
              </a:spcBef>
              <a:buSzTx/>
              <a:buNone/>
              <a:defRPr sz="4400">
                <a:solidFill>
                  <a:srgbClr val="FFFFFF"/>
                </a:solidFill>
                <a:effectLst>
                  <a:outerShdw sx="100000" sy="100000" kx="0" ky="0" algn="b" rotWithShape="0" blurRad="12700" dist="25400" dir="2700000">
                    <a:srgbClr val="808080"/>
                  </a:outerShdw>
                </a:effectLst>
                <a:latin typeface="Humanst521 BT"/>
                <a:ea typeface="Humanst521 BT"/>
                <a:cs typeface="Humanst521 BT"/>
                <a:sym typeface="Humanst521 BT"/>
              </a:defRPr>
            </a:lvl5pPr>
          </a:lstStyle>
          <a:p>
            <a:pPr/>
            <a:r>
              <a:t>Body Level One</a:t>
            </a:r>
          </a:p>
          <a:p>
            <a:pPr lvl="1"/>
            <a:r>
              <a:t>Body Level Two</a:t>
            </a:r>
          </a:p>
          <a:p>
            <a:pPr lvl="2"/>
            <a:r>
              <a:t>Body Level Three</a:t>
            </a:r>
          </a:p>
          <a:p>
            <a:pPr lvl="3"/>
            <a:r>
              <a:t>Body Level Four</a:t>
            </a:r>
          </a:p>
          <a:p>
            <a:pPr lvl="4"/>
            <a:r>
              <a:t>Body Level Five</a:t>
            </a:r>
          </a:p>
        </p:txBody>
      </p:sp>
      <p:sp>
        <p:nvSpPr>
          <p:cNvPr id="200"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 Id="rId3" Type="http://schemas.openxmlformats.org/officeDocument/2006/relationships/image" Target="../media/image5.png"/><Relationship Id="rId4"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 Id="rId3" Type="http://schemas.openxmlformats.org/officeDocument/2006/relationships/image" Target="../media/image5.png"/><Relationship Id="rId4" Type="http://schemas.openxmlformats.org/officeDocument/2006/relationships/image" Target="../media/image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2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4.png"/><Relationship Id="rId4" Type="http://schemas.openxmlformats.org/officeDocument/2006/relationships/image" Target="../media/image2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210" name="“Faith To Endure The Fire”"/>
          <p:cNvSpPr txBox="1"/>
          <p:nvPr/>
        </p:nvSpPr>
        <p:spPr>
          <a:xfrm>
            <a:off x="2705677" y="7023512"/>
            <a:ext cx="9904016" cy="21582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 Will Give Way To Our Mighty King” </a:t>
            </a:r>
          </a:p>
        </p:txBody>
      </p:sp>
      <p:sp>
        <p:nvSpPr>
          <p:cNvPr id="211" name="Daniel 3:1-30"/>
          <p:cNvSpPr txBox="1"/>
          <p:nvPr/>
        </p:nvSpPr>
        <p:spPr>
          <a:xfrm>
            <a:off x="6063225" y="4549292"/>
            <a:ext cx="4306520"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200">
                <a:solidFill>
                  <a:srgbClr val="FFCE57"/>
                </a:solidFill>
                <a:latin typeface="Thames Nude Roman"/>
                <a:ea typeface="Thames Nude Roman"/>
                <a:cs typeface="Thames Nude Roman"/>
                <a:sym typeface="Thames Nude Roman"/>
              </a:defRPr>
            </a:lvl1pPr>
          </a:lstStyle>
          <a:p>
            <a:pPr>
              <a:defRPr>
                <a:effectLst/>
              </a:defRPr>
            </a:pPr>
            <a:r>
              <a:t>7:1-28</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157638500_2257x3000.jpeg" descr="157638500_2257x3000.jpeg"/>
          <p:cNvPicPr>
            <a:picLocks noChangeAspect="1"/>
          </p:cNvPicPr>
          <p:nvPr>
            <p:ph type="pic" idx="13"/>
          </p:nvPr>
        </p:nvPicPr>
        <p:blipFill>
          <a:blip r:embed="rId2">
            <a:extLst/>
          </a:blip>
          <a:stretch>
            <a:fillRect/>
          </a:stretch>
        </p:blipFill>
        <p:spPr>
          <a:prstGeom prst="rect">
            <a:avLst/>
          </a:prstGeom>
        </p:spPr>
      </p:pic>
      <p:sp>
        <p:nvSpPr>
          <p:cNvPr id="254" name="Demonstrated Faith ...…"/>
          <p:cNvSpPr txBox="1"/>
          <p:nvPr/>
        </p:nvSpPr>
        <p:spPr>
          <a:xfrm>
            <a:off x="4033764" y="2776737"/>
            <a:ext cx="8652373" cy="67056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30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"sea" symbolizes the mass of humanity - cf. Is 17:12; Re 17:15</a:t>
            </a:r>
          </a:p>
          <a:p>
            <a:pPr marL="525929" indent="-525929" algn="l">
              <a:spcBef>
                <a:spcPts val="30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lion w/ eagle's wings - 4</a:t>
            </a:r>
          </a:p>
          <a:p>
            <a:pPr marL="525929" indent="-525929" algn="l">
              <a:spcBef>
                <a:spcPts val="30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bear w/ ribs in its mouth - 5</a:t>
            </a:r>
          </a:p>
          <a:p>
            <a:pPr marL="525929" indent="-525929" algn="l">
              <a:spcBef>
                <a:spcPts val="30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leopard w/ 4 wings &amp;  4-heads — 6</a:t>
            </a:r>
          </a:p>
          <a:p>
            <a:pPr marL="525929" indent="-525929" algn="l">
              <a:spcBef>
                <a:spcPts val="30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dreadful and terrible beast w/ iron teeth; devouring, destroying everything with its feet. “It was different from all the beasts that were before it, and it had ten horns” — 7</a:t>
            </a:r>
          </a:p>
        </p:txBody>
      </p:sp>
      <p:sp>
        <p:nvSpPr>
          <p:cNvPr id="255" name="The vision of the four beast - 2-8"/>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vision of the four beast - 2-8</a:t>
            </a:r>
          </a:p>
        </p:txBody>
      </p:sp>
      <p:sp>
        <p:nvSpPr>
          <p:cNvPr id="256"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pic>
        <p:nvPicPr>
          <p:cNvPr id="257" name="Image" descr="Image"/>
          <p:cNvPicPr>
            <a:picLocks noChangeAspect="1"/>
          </p:cNvPicPr>
          <p:nvPr/>
        </p:nvPicPr>
        <p:blipFill>
          <a:blip r:embed="rId5">
            <a:extLst/>
          </a:blip>
          <a:stretch>
            <a:fillRect/>
          </a:stretch>
        </p:blipFill>
        <p:spPr>
          <a:xfrm flipH="1">
            <a:off x="101439" y="2211332"/>
            <a:ext cx="3886976" cy="7564223"/>
          </a:xfrm>
          <a:prstGeom prst="rect">
            <a:avLst/>
          </a:prstGeom>
          <a:ln w="12700">
            <a:miter lim="400000"/>
          </a:ln>
          <a:effectLst>
            <a:outerShdw sx="100000" sy="100000" kx="0" ky="0" algn="b" rotWithShape="0" blurRad="127000" dist="62182" dir="3094916">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4">
                                            <p:txEl>
                                              <p:pRg st="1" end="1"/>
                                            </p:txEl>
                                          </p:spTgt>
                                        </p:tgtEl>
                                        <p:attrNameLst>
                                          <p:attrName>style.visibility</p:attrName>
                                        </p:attrNameLst>
                                      </p:cBhvr>
                                      <p:to>
                                        <p:strVal val="visible"/>
                                      </p:to>
                                    </p:set>
                                    <p:animEffect filter="fade" transition="in">
                                      <p:cBhvr>
                                        <p:cTn id="7" dur="1500"/>
                                        <p:tgtEl>
                                          <p:spTgt spid="2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4">
                                            <p:txEl>
                                              <p:pRg st="2" end="2"/>
                                            </p:txEl>
                                          </p:spTgt>
                                        </p:tgtEl>
                                        <p:attrNameLst>
                                          <p:attrName>style.visibility</p:attrName>
                                        </p:attrNameLst>
                                      </p:cBhvr>
                                      <p:to>
                                        <p:strVal val="visible"/>
                                      </p:to>
                                    </p:set>
                                    <p:animEffect filter="fade" transition="in">
                                      <p:cBhvr>
                                        <p:cTn id="12" dur="1500"/>
                                        <p:tgtEl>
                                          <p:spTgt spid="2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54">
                                            <p:txEl>
                                              <p:pRg st="3" end="3"/>
                                            </p:txEl>
                                          </p:spTgt>
                                        </p:tgtEl>
                                        <p:attrNameLst>
                                          <p:attrName>style.visibility</p:attrName>
                                        </p:attrNameLst>
                                      </p:cBhvr>
                                      <p:to>
                                        <p:strVal val="visible"/>
                                      </p:to>
                                    </p:set>
                                    <p:animEffect filter="fade" transition="in">
                                      <p:cBhvr>
                                        <p:cTn id="17" dur="1500"/>
                                        <p:tgtEl>
                                          <p:spTgt spid="25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54">
                                            <p:txEl>
                                              <p:pRg st="4" end="4"/>
                                            </p:txEl>
                                          </p:spTgt>
                                        </p:tgtEl>
                                        <p:attrNameLst>
                                          <p:attrName>style.visibility</p:attrName>
                                        </p:attrNameLst>
                                      </p:cBhvr>
                                      <p:to>
                                        <p:strVal val="visible"/>
                                      </p:to>
                                    </p:set>
                                    <p:animEffect filter="fade" transition="in">
                                      <p:cBhvr>
                                        <p:cTn id="22" dur="1500"/>
                                        <p:tgtEl>
                                          <p:spTgt spid="25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Babylon"/>
          <p:cNvSpPr/>
          <p:nvPr/>
        </p:nvSpPr>
        <p:spPr>
          <a:xfrm>
            <a:off x="6736764" y="3207232"/>
            <a:ext cx="3447516" cy="1467329"/>
          </a:xfrm>
          <a:prstGeom prst="leftRightArrow">
            <a:avLst>
              <a:gd name="adj1" fmla="val 72262"/>
              <a:gd name="adj2" fmla="val 34742"/>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165100" dist="125734" dir="5400000">
              <a:srgbClr val="000000">
                <a:alpha val="64229"/>
              </a:srgbClr>
            </a:outerShdw>
          </a:effectLst>
          <a:extLst>
            <a:ext uri="{C572A759-6A51-4108-AA02-DFA0A04FC94B}">
              <ma14:wrappingTextBoxFlag xmlns:ma14="http://schemas.microsoft.com/office/mac/drawingml/2011/main" val="1"/>
            </a:ext>
          </a:extLst>
        </p:spPr>
        <p:txBody>
          <a:bodyPr lIns="50800" tIns="50800" rIns="50800" bIns="50800" anchor="ctr"/>
          <a:lstStyle>
            <a:lvl1pPr>
              <a:spcBef>
                <a:spcPts val="5700"/>
              </a:spcBef>
              <a:defRPr sz="3900">
                <a:solidFill>
                  <a:srgbClr val="FFFFFF"/>
                </a:solidFill>
                <a:effectLst>
                  <a:outerShdw sx="100000" sy="100000" kx="0" ky="0" algn="b" rotWithShape="0" blurRad="63500" dist="63500" dir="1812773">
                    <a:srgbClr val="000000"/>
                  </a:outerShdw>
                </a:effectLst>
                <a:uFill>
                  <a:solidFill>
                    <a:srgbClr val="FFFFFF"/>
                  </a:solidFill>
                </a:uFill>
                <a:latin typeface="American Typewriter"/>
                <a:ea typeface="American Typewriter"/>
                <a:cs typeface="American Typewriter"/>
                <a:sym typeface="American Typewriter"/>
              </a:defRPr>
            </a:lvl1pPr>
          </a:lstStyle>
          <a:p>
            <a:pPr/>
            <a:r>
              <a:t>Babylon</a:t>
            </a:r>
          </a:p>
        </p:txBody>
      </p:sp>
      <p:sp>
        <p:nvSpPr>
          <p:cNvPr id="260" name="Medes &amp; Persians"/>
          <p:cNvSpPr/>
          <p:nvPr/>
        </p:nvSpPr>
        <p:spPr>
          <a:xfrm>
            <a:off x="6736764" y="4630460"/>
            <a:ext cx="3447516" cy="1940822"/>
          </a:xfrm>
          <a:prstGeom prst="leftRightArrow">
            <a:avLst>
              <a:gd name="adj1" fmla="val 66149"/>
              <a:gd name="adj2" fmla="val 25793"/>
            </a:avLst>
          </a:prstGeom>
          <a:gradFill>
            <a:gsLst>
              <a:gs pos="0">
                <a:schemeClr val="accent3"/>
              </a:gs>
              <a:gs pos="100000">
                <a:schemeClr val="accent3">
                  <a:hueOff val="-1022247"/>
                  <a:satOff val="34289"/>
                  <a:lumOff val="-18384"/>
                </a:schemeClr>
              </a:gs>
            </a:gsLst>
            <a:lin ang="5400000"/>
          </a:gradFill>
          <a:ln w="12700">
            <a:miter lim="400000"/>
          </a:ln>
          <a:effectLst>
            <a:outerShdw sx="100000" sy="100000" kx="0" ky="0" algn="b" rotWithShape="0" blurRad="165100" dist="125734" dir="5400000">
              <a:srgbClr val="000000">
                <a:alpha val="64229"/>
              </a:srgbClr>
            </a:outerShdw>
          </a:effectLst>
          <a:extLst>
            <a:ext uri="{C572A759-6A51-4108-AA02-DFA0A04FC94B}">
              <ma14:wrappingTextBoxFlag xmlns:ma14="http://schemas.microsoft.com/office/mac/drawingml/2011/main" val="1"/>
            </a:ext>
          </a:extLst>
        </p:spPr>
        <p:txBody>
          <a:bodyPr lIns="50800" tIns="50800" rIns="50800" bIns="50800" anchor="ctr"/>
          <a:lstStyle>
            <a:lvl1pPr>
              <a:spcBef>
                <a:spcPts val="5700"/>
              </a:spcBef>
              <a:defRPr sz="3600">
                <a:solidFill>
                  <a:srgbClr val="FFFFFF"/>
                </a:solidFill>
                <a:effectLst>
                  <a:outerShdw sx="100000" sy="100000" kx="0" ky="0" algn="b" rotWithShape="0" blurRad="63500" dist="63500" dir="1812773">
                    <a:srgbClr val="000000"/>
                  </a:outerShdw>
                </a:effectLst>
                <a:uFill>
                  <a:solidFill>
                    <a:srgbClr val="FFFFFF"/>
                  </a:solidFill>
                </a:uFill>
                <a:latin typeface="American Typewriter"/>
                <a:ea typeface="American Typewriter"/>
                <a:cs typeface="American Typewriter"/>
                <a:sym typeface="American Typewriter"/>
              </a:defRPr>
            </a:lvl1pPr>
          </a:lstStyle>
          <a:p>
            <a:pPr/>
            <a:r>
              <a:t>Medes &amp; Persians </a:t>
            </a:r>
          </a:p>
        </p:txBody>
      </p:sp>
      <p:sp>
        <p:nvSpPr>
          <p:cNvPr id="261" name="Greece"/>
          <p:cNvSpPr/>
          <p:nvPr/>
        </p:nvSpPr>
        <p:spPr>
          <a:xfrm>
            <a:off x="6736764" y="6507565"/>
            <a:ext cx="3447516" cy="1463041"/>
          </a:xfrm>
          <a:prstGeom prst="leftRightArrow">
            <a:avLst>
              <a:gd name="adj1" fmla="val 66149"/>
              <a:gd name="adj2" fmla="val 34217"/>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65100" dist="125734" dir="5400000">
              <a:srgbClr val="000000">
                <a:alpha val="64229"/>
              </a:srgbClr>
            </a:outerShdw>
          </a:effectLst>
          <a:extLst>
            <a:ext uri="{C572A759-6A51-4108-AA02-DFA0A04FC94B}">
              <ma14:wrappingTextBoxFlag xmlns:ma14="http://schemas.microsoft.com/office/mac/drawingml/2011/main" val="1"/>
            </a:ext>
          </a:extLst>
        </p:spPr>
        <p:txBody>
          <a:bodyPr lIns="50800" tIns="50800" rIns="50800" bIns="50800" anchor="ctr"/>
          <a:lstStyle>
            <a:lvl1pPr>
              <a:spcBef>
                <a:spcPts val="5700"/>
              </a:spcBef>
              <a:defRPr sz="4200">
                <a:solidFill>
                  <a:srgbClr val="FFFFFF"/>
                </a:solidFill>
                <a:effectLst>
                  <a:outerShdw sx="100000" sy="100000" kx="0" ky="0" algn="b" rotWithShape="0" blurRad="63500" dist="63500" dir="1812773">
                    <a:srgbClr val="000000"/>
                  </a:outerShdw>
                </a:effectLst>
                <a:uFill>
                  <a:solidFill>
                    <a:srgbClr val="FFFFFF"/>
                  </a:solidFill>
                </a:uFill>
                <a:latin typeface="American Typewriter"/>
                <a:ea typeface="American Typewriter"/>
                <a:cs typeface="American Typewriter"/>
                <a:sym typeface="American Typewriter"/>
              </a:defRPr>
            </a:lvl1pPr>
          </a:lstStyle>
          <a:p>
            <a:pPr/>
            <a:r>
              <a:t>Greece </a:t>
            </a:r>
          </a:p>
        </p:txBody>
      </p:sp>
      <p:sp>
        <p:nvSpPr>
          <p:cNvPr id="262" name="Rome"/>
          <p:cNvSpPr/>
          <p:nvPr/>
        </p:nvSpPr>
        <p:spPr>
          <a:xfrm>
            <a:off x="6736764" y="8128101"/>
            <a:ext cx="3447516" cy="1463041"/>
          </a:xfrm>
          <a:prstGeom prst="leftRightArrow">
            <a:avLst>
              <a:gd name="adj1" fmla="val 66149"/>
              <a:gd name="adj2" fmla="val 34217"/>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65100" dist="125734" dir="5400000">
              <a:srgbClr val="000000">
                <a:alpha val="64229"/>
              </a:srgbClr>
            </a:outerShdw>
          </a:effectLst>
          <a:extLst>
            <a:ext uri="{C572A759-6A51-4108-AA02-DFA0A04FC94B}">
              <ma14:wrappingTextBoxFlag xmlns:ma14="http://schemas.microsoft.com/office/mac/drawingml/2011/main" val="1"/>
            </a:ext>
          </a:extLst>
        </p:spPr>
        <p:txBody>
          <a:bodyPr lIns="50800" tIns="50800" rIns="50800" bIns="50800" anchor="ctr"/>
          <a:lstStyle>
            <a:lvl1pPr>
              <a:spcBef>
                <a:spcPts val="5700"/>
              </a:spcBef>
              <a:defRPr sz="4200">
                <a:solidFill>
                  <a:srgbClr val="FFFFFF"/>
                </a:solidFill>
                <a:effectLst>
                  <a:outerShdw sx="100000" sy="100000" kx="0" ky="0" algn="b" rotWithShape="0" blurRad="63500" dist="63500" dir="1812773">
                    <a:srgbClr val="000000"/>
                  </a:outerShdw>
                </a:effectLst>
                <a:uFill>
                  <a:solidFill>
                    <a:srgbClr val="FFFFFF"/>
                  </a:solidFill>
                </a:uFill>
                <a:latin typeface="American Typewriter"/>
                <a:ea typeface="American Typewriter"/>
                <a:cs typeface="American Typewriter"/>
                <a:sym typeface="American Typewriter"/>
              </a:defRPr>
            </a:lvl1pPr>
          </a:lstStyle>
          <a:p>
            <a:pPr/>
            <a:r>
              <a:t>Rome</a:t>
            </a:r>
          </a:p>
        </p:txBody>
      </p:sp>
      <p:pic>
        <p:nvPicPr>
          <p:cNvPr id="263" name="Image" descr="Image"/>
          <p:cNvPicPr>
            <a:picLocks noChangeAspect="1"/>
          </p:cNvPicPr>
          <p:nvPr/>
        </p:nvPicPr>
        <p:blipFill>
          <a:blip r:embed="rId2">
            <a:extLst/>
          </a:blip>
          <a:stretch>
            <a:fillRect/>
          </a:stretch>
        </p:blipFill>
        <p:spPr>
          <a:xfrm>
            <a:off x="5242859" y="2962029"/>
            <a:ext cx="2170825" cy="6903219"/>
          </a:xfrm>
          <a:prstGeom prst="rect">
            <a:avLst/>
          </a:prstGeom>
          <a:ln w="12700">
            <a:miter lim="400000"/>
          </a:ln>
        </p:spPr>
      </p:pic>
      <p:pic>
        <p:nvPicPr>
          <p:cNvPr id="264" name="Image" descr="Image"/>
          <p:cNvPicPr>
            <a:picLocks noChangeAspect="1"/>
          </p:cNvPicPr>
          <p:nvPr/>
        </p:nvPicPr>
        <p:blipFill>
          <a:blip r:embed="rId3">
            <a:extLst/>
          </a:blip>
          <a:stretch>
            <a:fillRect/>
          </a:stretch>
        </p:blipFill>
        <p:spPr>
          <a:xfrm>
            <a:off x="9512886" y="2900985"/>
            <a:ext cx="3547310" cy="6903219"/>
          </a:xfrm>
          <a:prstGeom prst="rect">
            <a:avLst/>
          </a:prstGeom>
          <a:ln w="12700">
            <a:miter lim="400000"/>
          </a:ln>
        </p:spPr>
      </p:pic>
      <p:sp>
        <p:nvSpPr>
          <p:cNvPr id="265" name="The vision of the four beast - 2-8"/>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vision of the four beast - 2-8</a:t>
            </a:r>
          </a:p>
        </p:txBody>
      </p:sp>
      <p:sp>
        <p:nvSpPr>
          <p:cNvPr id="266"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67" name="Connection with Nebuchadnezzars vision in Chapter 2"/>
          <p:cNvSpPr txBox="1"/>
          <p:nvPr/>
        </p:nvSpPr>
        <p:spPr>
          <a:xfrm>
            <a:off x="415404" y="2401839"/>
            <a:ext cx="12173992" cy="671803"/>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Connection with Nebuchadnezzars vision in Chapter 2</a:t>
            </a:r>
          </a:p>
        </p:txBody>
      </p:sp>
      <p:sp>
        <p:nvSpPr>
          <p:cNvPr id="268" name="Daniel 7:17 (NKJV)…"/>
          <p:cNvSpPr txBox="1"/>
          <p:nvPr/>
        </p:nvSpPr>
        <p:spPr>
          <a:xfrm>
            <a:off x="375757" y="3944137"/>
            <a:ext cx="4842190" cy="5384801"/>
          </a:xfrm>
          <a:prstGeom prst="rect">
            <a:avLst/>
          </a:prstGeom>
          <a:solidFill>
            <a:srgbClr val="525252"/>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000">
                <a:solidFill>
                  <a:srgbClr val="FFFFFF"/>
                </a:solidFill>
                <a:effectLst>
                  <a:outerShdw sx="100000" sy="100000" kx="0" ky="0" algn="b" rotWithShape="0" blurRad="12700" dist="63500" dir="18900000">
                    <a:srgbClr val="000000"/>
                  </a:outerShdw>
                </a:effectLst>
                <a:latin typeface="Boulder"/>
                <a:ea typeface="Boulder"/>
                <a:cs typeface="Boulder"/>
                <a:sym typeface="Boulder"/>
              </a:defRPr>
            </a:pPr>
            <a:r>
              <a:t>Daniel 7:17 (NKJV)</a:t>
            </a:r>
          </a:p>
          <a:p>
            <a:pPr defTabSz="457200">
              <a:defRPr sz="50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rPr baseline="31999"/>
              <a:t>17</a:t>
            </a:r>
            <a:r>
              <a:t> ‘Those great beasts, which are four, </a:t>
            </a:r>
            <a:r>
              <a:rPr i="1"/>
              <a:t>are</a:t>
            </a:r>
            <a:r>
              <a:t> four kings </a:t>
            </a:r>
            <a:r>
              <a:rPr i="1"/>
              <a:t>which</a:t>
            </a:r>
            <a:r>
              <a:t> arise out of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statue and beasts.jpeg" descr="statue and beasts.jpeg"/>
          <p:cNvPicPr>
            <a:picLocks noChangeAspect="0"/>
          </p:cNvPicPr>
          <p:nvPr/>
        </p:nvPicPr>
        <p:blipFill>
          <a:blip r:embed="rId2">
            <a:extLst/>
          </a:blip>
          <a:stretch>
            <a:fillRect/>
          </a:stretch>
        </p:blipFill>
        <p:spPr>
          <a:xfrm>
            <a:off x="394792" y="3002294"/>
            <a:ext cx="4739456" cy="6991890"/>
          </a:xfrm>
          <a:prstGeom prst="rect">
            <a:avLst/>
          </a:prstGeom>
        </p:spPr>
      </p:pic>
      <p:sp>
        <p:nvSpPr>
          <p:cNvPr id="271" name="Demonstrated Faith ...…"/>
          <p:cNvSpPr txBox="1"/>
          <p:nvPr/>
        </p:nvSpPr>
        <p:spPr>
          <a:xfrm>
            <a:off x="5196174" y="3336509"/>
            <a:ext cx="7642551" cy="60671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200"/>
              </a:spcBef>
              <a:buSzPct val="80000"/>
              <a:buBlip>
                <a:blip r:embed="rId3"/>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rPr>
                <a:latin typeface="Boulder"/>
                <a:ea typeface="Boulder"/>
                <a:cs typeface="Boulder"/>
                <a:sym typeface="Boulder"/>
              </a:rPr>
              <a:t>The lion</a:t>
            </a:r>
            <a:r>
              <a:t> = Babylon; the wings plucked probably a reference to Nebuchadnezzars rise. humiliation &amp; restoration.</a:t>
            </a:r>
          </a:p>
          <a:p>
            <a:pPr marL="525929" indent="-525929" algn="l">
              <a:spcBef>
                <a:spcPts val="1200"/>
              </a:spcBef>
              <a:buSzPct val="80000"/>
              <a:buBlip>
                <a:blip r:embed="rId3"/>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rPr>
                <a:latin typeface="Boulder"/>
                <a:ea typeface="Boulder"/>
                <a:cs typeface="Boulder"/>
                <a:sym typeface="Boulder"/>
              </a:rPr>
              <a:t>The bear</a:t>
            </a:r>
            <a:r>
              <a:t> with ribs in its mouth = Medo-Persian empire &amp; its victories over Egypt, Syria, and Babylon.</a:t>
            </a:r>
          </a:p>
          <a:p>
            <a:pPr marL="525929" indent="-525929" algn="l">
              <a:spcBef>
                <a:spcPts val="1200"/>
              </a:spcBef>
              <a:buSzPct val="80000"/>
              <a:buBlip>
                <a:blip r:embed="rId3"/>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rPr>
                <a:latin typeface="Boulder"/>
                <a:ea typeface="Boulder"/>
                <a:cs typeface="Boulder"/>
                <a:sym typeface="Boulder"/>
              </a:rPr>
              <a:t>Leopard</a:t>
            </a:r>
            <a:r>
              <a:t> with 4 wings &amp; 4 heads =  Greek empire of Alexander the Great /  its rapid conquest, 4 heads prophetic of its division by                   4 generals after Alexander's death</a:t>
            </a:r>
          </a:p>
        </p:txBody>
      </p:sp>
      <p:sp>
        <p:nvSpPr>
          <p:cNvPr id="272" name="The vision of the four beast - 2-8"/>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vision of the four beast - 2-8</a:t>
            </a:r>
          </a:p>
        </p:txBody>
      </p:sp>
      <p:sp>
        <p:nvSpPr>
          <p:cNvPr id="273"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74" name="Connection with Nebuchadnezzars vision in Chapter 2"/>
          <p:cNvSpPr txBox="1"/>
          <p:nvPr/>
        </p:nvSpPr>
        <p:spPr>
          <a:xfrm>
            <a:off x="415404" y="2401839"/>
            <a:ext cx="12173992" cy="671802"/>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Connection with Nebuchadnezzars vision in Chapter 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1">
                                            <p:txEl>
                                              <p:pRg st="1" end="1"/>
                                            </p:txEl>
                                          </p:spTgt>
                                        </p:tgtEl>
                                        <p:attrNameLst>
                                          <p:attrName>style.visibility</p:attrName>
                                        </p:attrNameLst>
                                      </p:cBhvr>
                                      <p:to>
                                        <p:strVal val="visible"/>
                                      </p:to>
                                    </p:set>
                                    <p:animEffect filter="fade" transition="in">
                                      <p:cBhvr>
                                        <p:cTn id="7" dur="1500"/>
                                        <p:tgtEl>
                                          <p:spTgt spid="2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1">
                                            <p:txEl>
                                              <p:pRg st="2" end="2"/>
                                            </p:txEl>
                                          </p:spTgt>
                                        </p:tgtEl>
                                        <p:attrNameLst>
                                          <p:attrName>style.visibility</p:attrName>
                                        </p:attrNameLst>
                                      </p:cBhvr>
                                      <p:to>
                                        <p:strVal val="visible"/>
                                      </p:to>
                                    </p:set>
                                    <p:animEffect filter="fade" transition="in">
                                      <p:cBhvr>
                                        <p:cTn id="12" dur="1500"/>
                                        <p:tgtEl>
                                          <p:spTgt spid="27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statue and beasts.jpeg" descr="statue and beasts.jpeg"/>
          <p:cNvPicPr>
            <a:picLocks noChangeAspect="0"/>
          </p:cNvPicPr>
          <p:nvPr/>
        </p:nvPicPr>
        <p:blipFill>
          <a:blip r:embed="rId2">
            <a:extLst/>
          </a:blip>
          <a:stretch>
            <a:fillRect/>
          </a:stretch>
        </p:blipFill>
        <p:spPr>
          <a:xfrm>
            <a:off x="394792" y="3002294"/>
            <a:ext cx="4739456" cy="6991890"/>
          </a:xfrm>
          <a:prstGeom prst="rect">
            <a:avLst/>
          </a:prstGeom>
        </p:spPr>
      </p:pic>
      <p:sp>
        <p:nvSpPr>
          <p:cNvPr id="277" name="Demonstrated Faith ...…"/>
          <p:cNvSpPr txBox="1"/>
          <p:nvPr/>
        </p:nvSpPr>
        <p:spPr>
          <a:xfrm>
            <a:off x="4915833" y="3196513"/>
            <a:ext cx="8110933" cy="62559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0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a:t>
            </a:r>
            <a:r>
              <a:rPr>
                <a:latin typeface="Boulder"/>
                <a:ea typeface="Boulder"/>
                <a:cs typeface="Boulder"/>
                <a:sym typeface="Boulder"/>
              </a:rPr>
              <a:t>dreadful &amp; terrible beast</a:t>
            </a:r>
            <a:r>
              <a:t> = </a:t>
            </a:r>
            <a:r>
              <a:rPr>
                <a:latin typeface="Boulder"/>
                <a:ea typeface="Boulder"/>
                <a:cs typeface="Boulder"/>
                <a:sym typeface="Boulder"/>
              </a:rPr>
              <a:t>ROME</a:t>
            </a:r>
            <a:r>
              <a:t> </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Exceedingly strong, with huge iron teeth / Devouring, breaking in pieces, trampling with its feet</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Different from all the beasts before it  / (</a:t>
            </a:r>
            <a:r>
              <a:rPr i="1" sz="3400">
                <a:latin typeface="Hoefler Text"/>
                <a:ea typeface="Hoefler Text"/>
                <a:cs typeface="Hoefler Text"/>
                <a:sym typeface="Hoefler Text"/>
              </a:rPr>
              <a:t>Rev., was a conglomeration of a lion, bear and leopard - Re 13:1-2</a:t>
            </a:r>
            <a:r>
              <a:t>)</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ten horns and little horn represents emperors or kings who ruled during events involving the establishment of God's kingdom - cf. Dan 2:44</a:t>
            </a:r>
          </a:p>
        </p:txBody>
      </p:sp>
      <p:sp>
        <p:nvSpPr>
          <p:cNvPr id="278" name="The vision of the four beast - 2-8"/>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vision of the four beast - 2-8</a:t>
            </a:r>
          </a:p>
        </p:txBody>
      </p:sp>
      <p:sp>
        <p:nvSpPr>
          <p:cNvPr id="279"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80" name="Connection with Nebuchadnezzars vision in Chapter 2"/>
          <p:cNvSpPr txBox="1"/>
          <p:nvPr/>
        </p:nvSpPr>
        <p:spPr>
          <a:xfrm>
            <a:off x="415404" y="2401839"/>
            <a:ext cx="12173992" cy="671803"/>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Connection with Nebuchadnezzars vision in Chapter 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bg/>
                                          </p:spTgt>
                                        </p:tgtEl>
                                        <p:attrNameLst>
                                          <p:attrName>style.visibility</p:attrName>
                                        </p:attrNameLst>
                                      </p:cBhvr>
                                      <p:to>
                                        <p:strVal val="visible"/>
                                      </p:to>
                                    </p:set>
                                    <p:animEffect filter="wipe(left)" transition="in">
                                      <p:cBhvr>
                                        <p:cTn id="7" dur="1000"/>
                                        <p:tgtEl>
                                          <p:spTgt spid="27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7">
                                            <p:txEl>
                                              <p:pRg st="0" end="0"/>
                                            </p:txEl>
                                          </p:spTgt>
                                        </p:tgtEl>
                                        <p:attrNameLst>
                                          <p:attrName>style.visibility</p:attrName>
                                        </p:attrNameLst>
                                      </p:cBhvr>
                                      <p:to>
                                        <p:strVal val="visible"/>
                                      </p:to>
                                    </p:set>
                                    <p:animEffect filter="wipe(left)" transition="in">
                                      <p:cBhvr>
                                        <p:cTn id="10" dur="1000"/>
                                        <p:tgtEl>
                                          <p:spTgt spid="2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7">
                                            <p:txEl>
                                              <p:pRg st="1" end="1"/>
                                            </p:txEl>
                                          </p:spTgt>
                                        </p:tgtEl>
                                        <p:attrNameLst>
                                          <p:attrName>style.visibility</p:attrName>
                                        </p:attrNameLst>
                                      </p:cBhvr>
                                      <p:to>
                                        <p:strVal val="visible"/>
                                      </p:to>
                                    </p:set>
                                    <p:animEffect filter="wipe(left)" transition="in">
                                      <p:cBhvr>
                                        <p:cTn id="15" dur="1000"/>
                                        <p:tgtEl>
                                          <p:spTgt spid="27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7">
                                            <p:txEl>
                                              <p:pRg st="2" end="2"/>
                                            </p:txEl>
                                          </p:spTgt>
                                        </p:tgtEl>
                                        <p:attrNameLst>
                                          <p:attrName>style.visibility</p:attrName>
                                        </p:attrNameLst>
                                      </p:cBhvr>
                                      <p:to>
                                        <p:strVal val="visible"/>
                                      </p:to>
                                    </p:set>
                                    <p:animEffect filter="wipe(left)" transition="in">
                                      <p:cBhvr>
                                        <p:cTn id="20" dur="1000"/>
                                        <p:tgtEl>
                                          <p:spTgt spid="27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7">
                                            <p:txEl>
                                              <p:pRg st="3" end="3"/>
                                            </p:txEl>
                                          </p:spTgt>
                                        </p:tgtEl>
                                        <p:attrNameLst>
                                          <p:attrName>style.visibility</p:attrName>
                                        </p:attrNameLst>
                                      </p:cBhvr>
                                      <p:to>
                                        <p:strVal val="visible"/>
                                      </p:to>
                                    </p:set>
                                    <p:animEffect filter="wipe(left)" transition="in">
                                      <p:cBhvr>
                                        <p:cTn id="25" dur="1000"/>
                                        <p:tgtEl>
                                          <p:spTgt spid="27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Demonstrated Faith ...…"/>
          <p:cNvSpPr txBox="1"/>
          <p:nvPr/>
        </p:nvSpPr>
        <p:spPr>
          <a:xfrm>
            <a:off x="4915833" y="2702579"/>
            <a:ext cx="8110933"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900"/>
              </a:spcBef>
              <a:buSzPct val="80000"/>
              <a:buBlip>
                <a:blip r:embed="rId2"/>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books are opened (LIKE final judgment scene in Rev. 20:12, but NOT FINAL)</a:t>
            </a:r>
          </a:p>
          <a:p>
            <a:pPr marL="525929" indent="-525929" algn="l">
              <a:spcBef>
                <a:spcPts val="1900"/>
              </a:spcBef>
              <a:buSzPct val="80000"/>
              <a:buBlip>
                <a:blip r:embed="rId2"/>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4th beast (with little horn) is slain and burned; other beasts lose dominion</a:t>
            </a:r>
          </a:p>
          <a:p>
            <a:pPr marL="525929" indent="-525929" algn="l">
              <a:spcBef>
                <a:spcPts val="1900"/>
              </a:spcBef>
              <a:buSzPct val="80000"/>
              <a:buBlip>
                <a:blip r:embed="rId2"/>
              </a:buBlip>
              <a:defRPr sz="35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	With the judgment against Rome, </a:t>
            </a:r>
            <a:br/>
            <a:r>
              <a:t>the world empires are put to an end. No world empire arose again after the destruction of the Roman Empire. I believe this is what John sees in Revelation 20:2-3.</a:t>
            </a:r>
          </a:p>
        </p:txBody>
      </p:sp>
      <p:sp>
        <p:nvSpPr>
          <p:cNvPr id="283"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84" name="Daniel 7:9 (NKJV)…"/>
          <p:cNvSpPr txBox="1"/>
          <p:nvPr/>
        </p:nvSpPr>
        <p:spPr>
          <a:xfrm>
            <a:off x="141085" y="2557155"/>
            <a:ext cx="4616625" cy="6794501"/>
          </a:xfrm>
          <a:prstGeom prst="rect">
            <a:avLst/>
          </a:prstGeom>
          <a:ln w="12700">
            <a:miter lim="400000"/>
          </a:ln>
          <a:effectLst>
            <a:outerShdw sx="100000" sy="100000" kx="0" ky="0" algn="b" rotWithShape="0" blurRad="50800" dist="25400" dir="5400000">
              <a:srgbClr val="000000">
                <a:alpha val="9899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FFFFFF"/>
                </a:solidFill>
                <a:effectLst>
                  <a:outerShdw sx="100000" sy="100000" kx="0" ky="0" algn="b" rotWithShape="0" blurRad="50800" dist="63500" dir="1740267">
                    <a:srgbClr val="000000"/>
                  </a:outerShdw>
                </a:effectLst>
                <a:latin typeface="Boulder"/>
                <a:ea typeface="Boulder"/>
                <a:cs typeface="Boulder"/>
                <a:sym typeface="Boulder"/>
              </a:defRPr>
            </a:pPr>
            <a:r>
              <a:t>Daniel 7:9 (NKJV)</a:t>
            </a:r>
          </a:p>
          <a:p>
            <a:pPr defTabSz="457200">
              <a:defRPr sz="3700">
                <a:solidFill>
                  <a:srgbClr val="FFFFFF"/>
                </a:solidFill>
                <a:effectLst>
                  <a:outerShdw sx="100000" sy="100000" kx="0" ky="0" algn="b" rotWithShape="0" blurRad="50800" dist="63500" dir="1740267">
                    <a:srgbClr val="000000"/>
                  </a:outerShdw>
                </a:effectLst>
                <a:latin typeface="Hoefler Text"/>
                <a:ea typeface="Hoefler Text"/>
                <a:cs typeface="Hoefler Text"/>
                <a:sym typeface="Hoefler Text"/>
              </a:defRPr>
            </a:pPr>
            <a:r>
              <a:rPr baseline="31999"/>
              <a:t>9</a:t>
            </a:r>
            <a:r>
              <a:t> “I watched till thrones were put in place, And the Ancient of Days was seated; His garment </a:t>
            </a:r>
            <a:r>
              <a:rPr i="1"/>
              <a:t>was</a:t>
            </a:r>
            <a:r>
              <a:t> white as snow, And the hair of His head </a:t>
            </a:r>
            <a:r>
              <a:rPr i="1"/>
              <a:t>was</a:t>
            </a:r>
            <a:r>
              <a:t> like pure wool. His throne </a:t>
            </a:r>
            <a:r>
              <a:rPr i="1"/>
              <a:t>was</a:t>
            </a:r>
            <a:r>
              <a:t> a fiery flame, Its wheels a burning fire;</a:t>
            </a:r>
          </a:p>
        </p:txBody>
      </p:sp>
      <p:sp>
        <p:nvSpPr>
          <p:cNvPr id="285" name="destruction of the 4th beast —9-12"/>
          <p:cNvSpPr/>
          <p:nvPr/>
        </p:nvSpPr>
        <p:spPr>
          <a:xfrm>
            <a:off x="301989" y="1236389"/>
            <a:ext cx="12400822" cy="1042579"/>
          </a:xfrm>
          <a:prstGeom prst="roundRect">
            <a:avLst>
              <a:gd name="adj" fmla="val 18272"/>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destruction of the 4th beast —9-12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wipe(left)" transition="in">
                                      <p:cBhvr>
                                        <p:cTn id="7" dur="1000"/>
                                        <p:tgtEl>
                                          <p:spTgt spid="28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wipe(left)" transition="in">
                                      <p:cBhvr>
                                        <p:cTn id="10" dur="1000"/>
                                        <p:tgtEl>
                                          <p:spTgt spid="2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2">
                                            <p:txEl>
                                              <p:pRg st="1" end="1"/>
                                            </p:txEl>
                                          </p:spTgt>
                                        </p:tgtEl>
                                        <p:attrNameLst>
                                          <p:attrName>style.visibility</p:attrName>
                                        </p:attrNameLst>
                                      </p:cBhvr>
                                      <p:to>
                                        <p:strVal val="visible"/>
                                      </p:to>
                                    </p:set>
                                    <p:animEffect filter="wipe(left)" transition="in">
                                      <p:cBhvr>
                                        <p:cTn id="15" dur="1000"/>
                                        <p:tgtEl>
                                          <p:spTgt spid="2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2">
                                            <p:txEl>
                                              <p:pRg st="2" end="2"/>
                                            </p:txEl>
                                          </p:spTgt>
                                        </p:tgtEl>
                                        <p:attrNameLst>
                                          <p:attrName>style.visibility</p:attrName>
                                        </p:attrNameLst>
                                      </p:cBhvr>
                                      <p:to>
                                        <p:strVal val="visible"/>
                                      </p:to>
                                    </p:set>
                                    <p:animEffect filter="wipe(left)" transition="in">
                                      <p:cBhvr>
                                        <p:cTn id="20" dur="1000"/>
                                        <p:tgtEl>
                                          <p:spTgt spid="2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Demonstrated Faith ...…"/>
          <p:cNvSpPr txBox="1"/>
          <p:nvPr/>
        </p:nvSpPr>
        <p:spPr>
          <a:xfrm>
            <a:off x="6747748" y="2538105"/>
            <a:ext cx="6238969" cy="693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9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Son of Man receives kingdom / ascension of Jesus seen from a heavenly view (cf. Acts 1:9)</a:t>
            </a:r>
          </a:p>
          <a:p>
            <a:pPr marL="525929" indent="-525929" algn="l">
              <a:spcBef>
                <a:spcPts val="19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Dominion (authority) over all peoples (cf. Matt. 28:18; Eph. 1:20-23)</a:t>
            </a:r>
          </a:p>
          <a:p>
            <a:pPr marL="525929" indent="-525929" algn="l">
              <a:spcBef>
                <a:spcPts val="19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Everlasting kingdom – will never be destroyed (cf. Heb. 12:28)</a:t>
            </a:r>
          </a:p>
          <a:p>
            <a:pPr marL="525929" indent="-525929" algn="l">
              <a:spcBef>
                <a:spcPts val="19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	This everlasting kingdom is established “in the days of these kings” (Dan. 2:44).</a:t>
            </a:r>
          </a:p>
        </p:txBody>
      </p:sp>
      <p:sp>
        <p:nvSpPr>
          <p:cNvPr id="288" name="The coronation of the Son of Man - 7:13-14"/>
          <p:cNvSpPr/>
          <p:nvPr/>
        </p:nvSpPr>
        <p:spPr>
          <a:xfrm>
            <a:off x="301989" y="1236389"/>
            <a:ext cx="12400822" cy="1042579"/>
          </a:xfrm>
          <a:prstGeom prst="roundRect">
            <a:avLst>
              <a:gd name="adj" fmla="val 18272"/>
            </a:avLst>
          </a:prstGeom>
          <a:gradFill>
            <a:gsLst>
              <a:gs pos="0">
                <a:schemeClr val="accent6"/>
              </a:gs>
              <a:gs pos="100000">
                <a:schemeClr val="accent6">
                  <a:hueOff val="-119600"/>
                  <a:satOff val="-3645"/>
                  <a:lumOff val="-22201"/>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7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coronation of the Son of Man - 7:13-14</a:t>
            </a:r>
          </a:p>
        </p:txBody>
      </p:sp>
      <p:sp>
        <p:nvSpPr>
          <p:cNvPr id="289"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90" name="Daniel 7:13–14 (NKJV)…"/>
          <p:cNvSpPr txBox="1"/>
          <p:nvPr/>
        </p:nvSpPr>
        <p:spPr>
          <a:xfrm>
            <a:off x="141085" y="2557155"/>
            <a:ext cx="6352695" cy="6896101"/>
          </a:xfrm>
          <a:prstGeom prst="rect">
            <a:avLst/>
          </a:prstGeom>
          <a:ln w="12700">
            <a:miter lim="400000"/>
          </a:ln>
          <a:effectLst>
            <a:outerShdw sx="100000" sy="100000" kx="0" ky="0" algn="b" rotWithShape="0" blurRad="50800" dist="25400" dir="5400000">
              <a:srgbClr val="000000">
                <a:alpha val="9899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FFFF"/>
                </a:solidFill>
                <a:effectLst>
                  <a:outerShdw sx="100000" sy="100000" kx="0" ky="0" algn="b" rotWithShape="0" blurRad="50800" dist="63500" dir="1740267">
                    <a:srgbClr val="000000"/>
                  </a:outerShdw>
                </a:effectLst>
                <a:latin typeface="Boulder"/>
                <a:ea typeface="Boulder"/>
                <a:cs typeface="Boulder"/>
                <a:sym typeface="Boulder"/>
              </a:defRPr>
            </a:pPr>
            <a:r>
              <a:t>Daniel 7:13–14 (NKJV)</a:t>
            </a:r>
          </a:p>
          <a:p>
            <a:pPr defTabSz="457200">
              <a:defRPr sz="3200">
                <a:solidFill>
                  <a:srgbClr val="FFFFFF"/>
                </a:solidFill>
                <a:effectLst>
                  <a:outerShdw sx="100000" sy="100000" kx="0" ky="0" algn="b" rotWithShape="0" blurRad="50800" dist="63500" dir="1740267">
                    <a:srgbClr val="000000"/>
                  </a:outerShdw>
                </a:effectLst>
                <a:latin typeface="Hoefler Text"/>
                <a:ea typeface="Hoefler Text"/>
                <a:cs typeface="Hoefler Text"/>
                <a:sym typeface="Hoefler Text"/>
              </a:defRPr>
            </a:pPr>
            <a:r>
              <a:rPr baseline="31999"/>
              <a:t>13</a:t>
            </a:r>
            <a:r>
              <a:t> “I was watching in the night visions, And behold, </a:t>
            </a:r>
            <a:r>
              <a:rPr i="1"/>
              <a:t>One</a:t>
            </a:r>
            <a:r>
              <a:t> like the Son of Man, Coming with the clouds of heaven! He came to the Ancient of Days, And they brought Him near before Him. </a:t>
            </a:r>
            <a:r>
              <a:rPr baseline="31999"/>
              <a:t>14</a:t>
            </a:r>
            <a:r>
              <a:t> Then to Him was given dominion and glory and a kingdom, That all peoples, nations, and languages should serve Him. His dominion </a:t>
            </a:r>
            <a:r>
              <a:rPr i="1"/>
              <a:t>is</a:t>
            </a:r>
            <a:r>
              <a:t> an everlasting dominion, Which shall not pass away, And His kingdom </a:t>
            </a:r>
            <a:r>
              <a:rPr i="1"/>
              <a:t>the one</a:t>
            </a:r>
            <a:r>
              <a:t> Which shall not be destroyed.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7">
                                            <p:bg/>
                                          </p:spTgt>
                                        </p:tgtEl>
                                        <p:attrNameLst>
                                          <p:attrName>style.visibility</p:attrName>
                                        </p:attrNameLst>
                                      </p:cBhvr>
                                      <p:to>
                                        <p:strVal val="visible"/>
                                      </p:to>
                                    </p:set>
                                    <p:animEffect filter="wipe(left)" transition="in">
                                      <p:cBhvr>
                                        <p:cTn id="7" dur="1250"/>
                                        <p:tgtEl>
                                          <p:spTgt spid="28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7">
                                            <p:txEl>
                                              <p:pRg st="0" end="0"/>
                                            </p:txEl>
                                          </p:spTgt>
                                        </p:tgtEl>
                                        <p:attrNameLst>
                                          <p:attrName>style.visibility</p:attrName>
                                        </p:attrNameLst>
                                      </p:cBhvr>
                                      <p:to>
                                        <p:strVal val="visible"/>
                                      </p:to>
                                    </p:set>
                                    <p:animEffect filter="wipe(left)" transition="in">
                                      <p:cBhvr>
                                        <p:cTn id="10" dur="1250"/>
                                        <p:tgtEl>
                                          <p:spTgt spid="2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7">
                                            <p:txEl>
                                              <p:pRg st="1" end="1"/>
                                            </p:txEl>
                                          </p:spTgt>
                                        </p:tgtEl>
                                        <p:attrNameLst>
                                          <p:attrName>style.visibility</p:attrName>
                                        </p:attrNameLst>
                                      </p:cBhvr>
                                      <p:to>
                                        <p:strVal val="visible"/>
                                      </p:to>
                                    </p:set>
                                    <p:animEffect filter="wipe(left)" transition="in">
                                      <p:cBhvr>
                                        <p:cTn id="15" dur="1250"/>
                                        <p:tgtEl>
                                          <p:spTgt spid="2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7">
                                            <p:txEl>
                                              <p:pRg st="2" end="2"/>
                                            </p:txEl>
                                          </p:spTgt>
                                        </p:tgtEl>
                                        <p:attrNameLst>
                                          <p:attrName>style.visibility</p:attrName>
                                        </p:attrNameLst>
                                      </p:cBhvr>
                                      <p:to>
                                        <p:strVal val="visible"/>
                                      </p:to>
                                    </p:set>
                                    <p:animEffect filter="wipe(left)" transition="in">
                                      <p:cBhvr>
                                        <p:cTn id="20" dur="1250"/>
                                        <p:tgtEl>
                                          <p:spTgt spid="2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87">
                                            <p:txEl>
                                              <p:pRg st="3" end="3"/>
                                            </p:txEl>
                                          </p:spTgt>
                                        </p:tgtEl>
                                        <p:attrNameLst>
                                          <p:attrName>style.visibility</p:attrName>
                                        </p:attrNameLst>
                                      </p:cBhvr>
                                      <p:to>
                                        <p:strVal val="visible"/>
                                      </p:to>
                                    </p:set>
                                    <p:animEffect filter="wipe(left)" transition="in">
                                      <p:cBhvr>
                                        <p:cTn id="25" dur="1250"/>
                                        <p:tgtEl>
                                          <p:spTgt spid="2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vision of the 4th beast  Explained- 15-27"/>
          <p:cNvSpPr/>
          <p:nvPr/>
        </p:nvSpPr>
        <p:spPr>
          <a:xfrm>
            <a:off x="301989" y="1236389"/>
            <a:ext cx="12400822" cy="1042579"/>
          </a:xfrm>
          <a:prstGeom prst="roundRect">
            <a:avLst>
              <a:gd name="adj" fmla="val 18272"/>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vision of the 4th beast  Explained- 15-27</a:t>
            </a:r>
          </a:p>
        </p:txBody>
      </p:sp>
      <p:sp>
        <p:nvSpPr>
          <p:cNvPr id="293"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94" name="Demonstrated Faith ...…"/>
          <p:cNvSpPr txBox="1"/>
          <p:nvPr/>
        </p:nvSpPr>
        <p:spPr>
          <a:xfrm>
            <a:off x="4915833" y="2702579"/>
            <a:ext cx="8110933" cy="6426201"/>
          </a:xfrm>
          <a:prstGeom prst="rect">
            <a:avLst/>
          </a:prstGeom>
          <a:ln w="12700">
            <a:miter lim="400000"/>
          </a:ln>
          <a:effectLst>
            <a:outerShdw sx="100000" sy="100000" kx="0" ky="0" algn="b" rotWithShape="0" blurRad="127000" dist="62182" dir="3094916">
              <a:srgbClr val="000000">
                <a:alpha val="3049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900"/>
              </a:spcBef>
              <a:buSzPct val="80000"/>
              <a:buBlip>
                <a:blip r:embed="rId3"/>
              </a:buBlip>
              <a:defRPr sz="4200">
                <a:solidFill>
                  <a:srgbClr val="000000"/>
                </a:solidFill>
                <a:effectLst/>
                <a:uFill>
                  <a:solidFill>
                    <a:srgbClr val="FFFFFF"/>
                  </a:solidFill>
                </a:uFill>
                <a:latin typeface="American Typewriter"/>
                <a:ea typeface="American Typewriter"/>
                <a:cs typeface="American Typewriter"/>
                <a:sym typeface="American Typewriter"/>
              </a:defRPr>
            </a:pPr>
            <a:r>
              <a:t>The overall meaning (15-18)</a:t>
            </a:r>
          </a:p>
          <a:p>
            <a:pPr marL="525929" indent="-525929" algn="l">
              <a:spcBef>
                <a:spcPts val="1900"/>
              </a:spcBef>
              <a:buSzPct val="80000"/>
              <a:buBlip>
                <a:blip r:embed="rId3"/>
              </a:buBlip>
              <a:defRPr sz="4200">
                <a:solidFill>
                  <a:srgbClr val="000000"/>
                </a:solidFill>
                <a:effectLst/>
                <a:uFill>
                  <a:solidFill>
                    <a:srgbClr val="FFFFFF"/>
                  </a:solidFill>
                </a:uFill>
                <a:latin typeface="American Typewriter"/>
                <a:ea typeface="American Typewriter"/>
                <a:cs typeface="American Typewriter"/>
                <a:sym typeface="American Typewriter"/>
              </a:defRPr>
            </a:pPr>
            <a:r>
              <a:t>the beasts are four kings</a:t>
            </a:r>
          </a:p>
          <a:p>
            <a:pPr marL="525929" indent="-525929" algn="l">
              <a:spcBef>
                <a:spcPts val="1900"/>
              </a:spcBef>
              <a:buSzPct val="80000"/>
              <a:buBlip>
                <a:blip r:embed="rId3"/>
              </a:buBlip>
              <a:defRPr sz="4200">
                <a:solidFill>
                  <a:srgbClr val="000000"/>
                </a:solidFill>
                <a:effectLst/>
                <a:uFill>
                  <a:solidFill>
                    <a:srgbClr val="FFFFFF"/>
                  </a:solidFill>
                </a:uFill>
                <a:latin typeface="American Typewriter"/>
                <a:ea typeface="American Typewriter"/>
                <a:cs typeface="American Typewriter"/>
                <a:sym typeface="American Typewriter"/>
              </a:defRPr>
            </a:pPr>
            <a:r>
              <a:t>the saints will be delivered from persecutions and possess the everlasting kingdom forever</a:t>
            </a:r>
          </a:p>
          <a:p>
            <a:pPr marL="525929" indent="-525929" algn="l">
              <a:spcBef>
                <a:spcPts val="1900"/>
              </a:spcBef>
              <a:buSzPct val="80000"/>
              <a:buBlip>
                <a:blip r:embed="rId3"/>
              </a:buBlip>
              <a:defRPr sz="4200">
                <a:solidFill>
                  <a:srgbClr val="000000"/>
                </a:solidFill>
                <a:effectLst/>
                <a:uFill>
                  <a:solidFill>
                    <a:srgbClr val="FFFFFF"/>
                  </a:solidFill>
                </a:uFill>
                <a:latin typeface="American Typewriter"/>
                <a:ea typeface="American Typewriter"/>
                <a:cs typeface="American Typewriter"/>
                <a:sym typeface="American Typewriter"/>
              </a:defRPr>
            </a:pPr>
            <a:r>
              <a:t>	This is the primary interpretation – all other details are secondary.</a:t>
            </a:r>
          </a:p>
        </p:txBody>
      </p:sp>
      <p:pic>
        <p:nvPicPr>
          <p:cNvPr id="295" name="Image" descr="Image"/>
          <p:cNvPicPr>
            <a:picLocks noChangeAspect="1"/>
          </p:cNvPicPr>
          <p:nvPr/>
        </p:nvPicPr>
        <p:blipFill>
          <a:blip r:embed="rId4">
            <a:extLst/>
          </a:blip>
          <a:stretch>
            <a:fillRect/>
          </a:stretch>
        </p:blipFill>
        <p:spPr>
          <a:xfrm flipH="1">
            <a:off x="101439" y="2211332"/>
            <a:ext cx="3886976" cy="7564223"/>
          </a:xfrm>
          <a:prstGeom prst="rect">
            <a:avLst/>
          </a:prstGeom>
          <a:ln w="12700">
            <a:miter lim="400000"/>
          </a:ln>
          <a:effectLst>
            <a:outerShdw sx="100000" sy="100000" kx="0" ky="0" algn="b" rotWithShape="0" blurRad="127000" dist="62182" dir="3094916">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txEl>
                                              <p:pRg st="1" end="1"/>
                                            </p:txEl>
                                          </p:spTgt>
                                        </p:tgtEl>
                                        <p:attrNameLst>
                                          <p:attrName>style.visibility</p:attrName>
                                        </p:attrNameLst>
                                      </p:cBhvr>
                                      <p:to>
                                        <p:strVal val="visible"/>
                                      </p:to>
                                    </p:set>
                                    <p:animEffect filter="wipe(left)" transition="in">
                                      <p:cBhvr>
                                        <p:cTn id="7" dur="100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4">
                                            <p:txEl>
                                              <p:pRg st="2" end="2"/>
                                            </p:txEl>
                                          </p:spTgt>
                                        </p:tgtEl>
                                        <p:attrNameLst>
                                          <p:attrName>style.visibility</p:attrName>
                                        </p:attrNameLst>
                                      </p:cBhvr>
                                      <p:to>
                                        <p:strVal val="visible"/>
                                      </p:to>
                                    </p:set>
                                    <p:animEffect filter="wipe(left)" transition="in">
                                      <p:cBhvr>
                                        <p:cTn id="12" dur="1000"/>
                                        <p:tgtEl>
                                          <p:spTgt spid="2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4">
                                            <p:txEl>
                                              <p:pRg st="3" end="3"/>
                                            </p:txEl>
                                          </p:spTgt>
                                        </p:tgtEl>
                                        <p:attrNameLst>
                                          <p:attrName>style.visibility</p:attrName>
                                        </p:attrNameLst>
                                      </p:cBhvr>
                                      <p:to>
                                        <p:strVal val="visible"/>
                                      </p:to>
                                    </p:set>
                                    <p:animEffect filter="wipe(left)" transition="in">
                                      <p:cBhvr>
                                        <p:cTn id="17" dur="1000"/>
                                        <p:tgtEl>
                                          <p:spTgt spid="29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vision of the 4th beast  Explained- 15-27"/>
          <p:cNvSpPr/>
          <p:nvPr/>
        </p:nvSpPr>
        <p:spPr>
          <a:xfrm>
            <a:off x="301989" y="1236389"/>
            <a:ext cx="12400822" cy="1042579"/>
          </a:xfrm>
          <a:prstGeom prst="roundRect">
            <a:avLst>
              <a:gd name="adj" fmla="val 18272"/>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vision of the 4th beast  Explained- 15-27</a:t>
            </a:r>
          </a:p>
        </p:txBody>
      </p:sp>
      <p:sp>
        <p:nvSpPr>
          <p:cNvPr id="298"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99" name="Demonstrated Faith ...…"/>
          <p:cNvSpPr txBox="1"/>
          <p:nvPr/>
        </p:nvSpPr>
        <p:spPr>
          <a:xfrm>
            <a:off x="4148858" y="2702579"/>
            <a:ext cx="8877908" cy="6680201"/>
          </a:xfrm>
          <a:prstGeom prst="rect">
            <a:avLst/>
          </a:prstGeom>
          <a:ln w="12700">
            <a:miter lim="400000"/>
          </a:ln>
          <a:effectLst>
            <a:outerShdw sx="100000" sy="100000" kx="0" ky="0" algn="b" rotWithShape="0" blurRad="127000" dist="62182" dir="3094916">
              <a:srgbClr val="000000">
                <a:alpha val="3049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900"/>
              </a:spcBef>
              <a:buSzPct val="80000"/>
              <a:buBlip>
                <a:blip r:embed="rId3"/>
              </a:buBlip>
              <a:defRPr sz="4400">
                <a:solidFill>
                  <a:srgbClr val="000000"/>
                </a:solidFill>
                <a:effectLst/>
                <a:uFill>
                  <a:solidFill>
                    <a:srgbClr val="FFFFFF"/>
                  </a:solidFill>
                </a:uFill>
                <a:latin typeface="American Typewriter"/>
                <a:ea typeface="American Typewriter"/>
                <a:cs typeface="American Typewriter"/>
                <a:sym typeface="American Typewriter"/>
              </a:defRPr>
            </a:pPr>
            <a:r>
              <a:t>The details (19-28)</a:t>
            </a:r>
          </a:p>
          <a:p>
            <a:pPr lvl="1" marL="932329" indent="-525929" algn="l">
              <a:spcBef>
                <a:spcPts val="1900"/>
              </a:spcBef>
              <a:buSzPct val="80000"/>
              <a:buBlip>
                <a:blip r:embed="rId3"/>
              </a:buBlip>
              <a:defRPr sz="3500">
                <a:solidFill>
                  <a:srgbClr val="000000"/>
                </a:solidFill>
                <a:effectLst/>
                <a:uFill>
                  <a:solidFill>
                    <a:srgbClr val="FFFFFF"/>
                  </a:solidFill>
                </a:uFill>
                <a:latin typeface="American Typewriter"/>
                <a:ea typeface="American Typewriter"/>
                <a:cs typeface="American Typewriter"/>
                <a:sym typeface="American Typewriter"/>
              </a:defRPr>
            </a:pPr>
            <a:r>
              <a:t>v. 23 – fourth beast will devour whole earth (ROME)</a:t>
            </a:r>
          </a:p>
          <a:p>
            <a:pPr lvl="1" marL="932329" indent="-525929" algn="l">
              <a:spcBef>
                <a:spcPts val="1900"/>
              </a:spcBef>
              <a:buSzPct val="80000"/>
              <a:buBlip>
                <a:blip r:embed="rId3"/>
              </a:buBlip>
              <a:defRPr sz="3500">
                <a:solidFill>
                  <a:srgbClr val="000000"/>
                </a:solidFill>
                <a:effectLst/>
                <a:uFill>
                  <a:solidFill>
                    <a:srgbClr val="FFFFFF"/>
                  </a:solidFill>
                </a:uFill>
                <a:latin typeface="American Typewriter"/>
                <a:ea typeface="American Typewriter"/>
                <a:cs typeface="American Typewriter"/>
                <a:sym typeface="American Typewriter"/>
              </a:defRPr>
            </a:pPr>
            <a:r>
              <a:t>v. 24 – ten horns are ten kings, and another horn will arise after them</a:t>
            </a:r>
          </a:p>
          <a:p>
            <a:pPr lvl="1" marL="932329" indent="-525929" algn="l">
              <a:spcBef>
                <a:spcPts val="1900"/>
              </a:spcBef>
              <a:buSzPct val="80000"/>
              <a:buBlip>
                <a:blip r:embed="rId3"/>
              </a:buBlip>
              <a:defRPr sz="3500">
                <a:solidFill>
                  <a:srgbClr val="000000"/>
                </a:solidFill>
                <a:effectLst/>
                <a:uFill>
                  <a:solidFill>
                    <a:srgbClr val="FFFFFF"/>
                  </a:solidFill>
                </a:uFill>
                <a:latin typeface="American Typewriter"/>
                <a:ea typeface="American Typewriter"/>
                <a:cs typeface="American Typewriter"/>
                <a:sym typeface="American Typewriter"/>
              </a:defRPr>
            </a:pPr>
            <a:r>
              <a:t>vs. 24-25 – little horn is different; subdues 3 kings, speaks out against the Most High, wears down saints, tries to change times and laws, saints given into his hand for time, times, and half a time</a:t>
            </a:r>
          </a:p>
        </p:txBody>
      </p:sp>
      <p:pic>
        <p:nvPicPr>
          <p:cNvPr id="300" name="Image" descr="Image"/>
          <p:cNvPicPr>
            <a:picLocks noChangeAspect="1"/>
          </p:cNvPicPr>
          <p:nvPr/>
        </p:nvPicPr>
        <p:blipFill>
          <a:blip r:embed="rId4">
            <a:extLst/>
          </a:blip>
          <a:stretch>
            <a:fillRect/>
          </a:stretch>
        </p:blipFill>
        <p:spPr>
          <a:xfrm flipH="1">
            <a:off x="101439" y="2211332"/>
            <a:ext cx="3886976" cy="7564223"/>
          </a:xfrm>
          <a:prstGeom prst="rect">
            <a:avLst/>
          </a:prstGeom>
          <a:ln w="12700">
            <a:miter lim="400000"/>
          </a:ln>
          <a:effectLst>
            <a:outerShdw sx="100000" sy="100000" kx="0" ky="0" algn="b" rotWithShape="0" blurRad="127000" dist="62182" dir="3094916">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9">
                                            <p:bg/>
                                          </p:spTgt>
                                        </p:tgtEl>
                                        <p:attrNameLst>
                                          <p:attrName>style.visibility</p:attrName>
                                        </p:attrNameLst>
                                      </p:cBhvr>
                                      <p:to>
                                        <p:strVal val="visible"/>
                                      </p:to>
                                    </p:set>
                                    <p:animEffect filter="wipe(left)" transition="in">
                                      <p:cBhvr>
                                        <p:cTn id="7" dur="1000"/>
                                        <p:tgtEl>
                                          <p:spTgt spid="29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9">
                                            <p:txEl>
                                              <p:pRg st="0" end="0"/>
                                            </p:txEl>
                                          </p:spTgt>
                                        </p:tgtEl>
                                        <p:attrNameLst>
                                          <p:attrName>style.visibility</p:attrName>
                                        </p:attrNameLst>
                                      </p:cBhvr>
                                      <p:to>
                                        <p:strVal val="visible"/>
                                      </p:to>
                                    </p:set>
                                    <p:animEffect filter="wipe(left)" transition="in">
                                      <p:cBhvr>
                                        <p:cTn id="10" dur="1000"/>
                                        <p:tgtEl>
                                          <p:spTgt spid="2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9">
                                            <p:txEl>
                                              <p:pRg st="1" end="1"/>
                                            </p:txEl>
                                          </p:spTgt>
                                        </p:tgtEl>
                                        <p:attrNameLst>
                                          <p:attrName>style.visibility</p:attrName>
                                        </p:attrNameLst>
                                      </p:cBhvr>
                                      <p:to>
                                        <p:strVal val="visible"/>
                                      </p:to>
                                    </p:set>
                                    <p:animEffect filter="wipe(left)" transition="in">
                                      <p:cBhvr>
                                        <p:cTn id="15" dur="1000"/>
                                        <p:tgtEl>
                                          <p:spTgt spid="2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9">
                                            <p:txEl>
                                              <p:pRg st="2" end="2"/>
                                            </p:txEl>
                                          </p:spTgt>
                                        </p:tgtEl>
                                        <p:attrNameLst>
                                          <p:attrName>style.visibility</p:attrName>
                                        </p:attrNameLst>
                                      </p:cBhvr>
                                      <p:to>
                                        <p:strVal val="visible"/>
                                      </p:to>
                                    </p:set>
                                    <p:animEffect filter="wipe(left)" transition="in">
                                      <p:cBhvr>
                                        <p:cTn id="20" dur="1000"/>
                                        <p:tgtEl>
                                          <p:spTgt spid="29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99">
                                            <p:txEl>
                                              <p:pRg st="3" end="3"/>
                                            </p:txEl>
                                          </p:spTgt>
                                        </p:tgtEl>
                                        <p:attrNameLst>
                                          <p:attrName>style.visibility</p:attrName>
                                        </p:attrNameLst>
                                      </p:cBhvr>
                                      <p:to>
                                        <p:strVal val="visible"/>
                                      </p:to>
                                    </p:set>
                                    <p:animEffect filter="wipe(left)" transition="in">
                                      <p:cBhvr>
                                        <p:cTn id="25" dur="1000"/>
                                        <p:tgtEl>
                                          <p:spTgt spid="29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Title"/>
          <p:cNvSpPr txBox="1"/>
          <p:nvPr>
            <p:ph type="title"/>
          </p:nvPr>
        </p:nvSpPr>
        <p:spPr>
          <a:xfrm>
            <a:off x="650239" y="108373"/>
            <a:ext cx="11704322" cy="1517227"/>
          </a:xfrm>
          <a:prstGeom prst="rect">
            <a:avLst/>
          </a:prstGeom>
        </p:spPr>
        <p:txBody>
          <a:bodyPr/>
          <a:lstStyle/>
          <a:p>
            <a:pPr/>
          </a:p>
        </p:txBody>
      </p:sp>
      <p:sp>
        <p:nvSpPr>
          <p:cNvPr id="303" name="Body"/>
          <p:cNvSpPr txBox="1"/>
          <p:nvPr>
            <p:ph type="body" idx="1"/>
          </p:nvPr>
        </p:nvSpPr>
        <p:spPr>
          <a:xfrm>
            <a:off x="650239" y="2275839"/>
            <a:ext cx="11704322" cy="6436926"/>
          </a:xfrm>
          <a:prstGeom prst="rect">
            <a:avLst/>
          </a:prstGeom>
        </p:spPr>
        <p:txBody>
          <a:bodyPr/>
          <a:lstStyle/>
          <a:p>
            <a:pPr>
              <a:buChar char="•"/>
            </a:pPr>
          </a:p>
        </p:txBody>
      </p:sp>
      <p:pic>
        <p:nvPicPr>
          <p:cNvPr id="304" name="image.png" descr="image.png"/>
          <p:cNvPicPr>
            <a:picLocks noChangeAspect="1"/>
          </p:cNvPicPr>
          <p:nvPr/>
        </p:nvPicPr>
        <p:blipFill>
          <a:blip r:embed="rId2">
            <a:extLst/>
          </a:blip>
          <a:stretch>
            <a:fillRect/>
          </a:stretch>
        </p:blipFill>
        <p:spPr>
          <a:xfrm>
            <a:off x="602826" y="318346"/>
            <a:ext cx="11704321" cy="91101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Domitian"/>
          <p:cNvSpPr txBox="1"/>
          <p:nvPr>
            <p:ph type="title"/>
          </p:nvPr>
        </p:nvSpPr>
        <p:spPr>
          <a:xfrm>
            <a:off x="975359" y="-1"/>
            <a:ext cx="11054082" cy="1408855"/>
          </a:xfrm>
          <a:prstGeom prst="rect">
            <a:avLst/>
          </a:prstGeom>
        </p:spPr>
        <p:txBody>
          <a:bodyPr/>
          <a:lstStyle>
            <a:lvl1pPr>
              <a:defRPr b="1" sz="7600">
                <a:solidFill>
                  <a:srgbClr val="000000"/>
                </a:solidFill>
              </a:defRPr>
            </a:lvl1pPr>
          </a:lstStyle>
          <a:p>
            <a:pPr>
              <a:defRPr>
                <a:effectLst/>
              </a:defRPr>
            </a:pPr>
            <a:r>
              <a:t>Domitian</a:t>
            </a:r>
          </a:p>
        </p:txBody>
      </p:sp>
      <p:pic>
        <p:nvPicPr>
          <p:cNvPr id="307" name="image.png" descr="image.png"/>
          <p:cNvPicPr>
            <a:picLocks noChangeAspect="1"/>
          </p:cNvPicPr>
          <p:nvPr/>
        </p:nvPicPr>
        <p:blipFill>
          <a:blip r:embed="rId2">
            <a:extLst/>
          </a:blip>
          <a:stretch>
            <a:fillRect/>
          </a:stretch>
        </p:blipFill>
        <p:spPr>
          <a:xfrm>
            <a:off x="-1" y="1950719"/>
            <a:ext cx="6001175" cy="6841068"/>
          </a:xfrm>
          <a:prstGeom prst="rect">
            <a:avLst/>
          </a:prstGeom>
          <a:ln w="12700">
            <a:miter lim="400000"/>
          </a:ln>
        </p:spPr>
      </p:pic>
      <p:sp>
        <p:nvSpPr>
          <p:cNvPr id="308" name="Emperor worship began under Augustus in the eastern part of the Roman empire, but no record exists of him promoting the practice.…"/>
          <p:cNvSpPr txBox="1"/>
          <p:nvPr/>
        </p:nvSpPr>
        <p:spPr>
          <a:xfrm>
            <a:off x="6340788" y="1400280"/>
            <a:ext cx="6548243" cy="81545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1300480">
              <a:lnSpc>
                <a:spcPct val="95000"/>
              </a:lnSpc>
              <a:spcBef>
                <a:spcPts val="2300"/>
              </a:spcBef>
              <a:defRPr b="1" i="1" sz="3400">
                <a:solidFill>
                  <a:srgbClr val="000000"/>
                </a:solidFill>
                <a:effectLst>
                  <a:outerShdw sx="100000" sy="100000" kx="0" ky="0" algn="b" rotWithShape="0" blurRad="12700" dist="25400" dir="2700000">
                    <a:srgbClr val="DDDDDD"/>
                  </a:outerShdw>
                </a:effectLst>
                <a:latin typeface="Humanst521 BT"/>
                <a:ea typeface="Humanst521 BT"/>
                <a:cs typeface="Humanst521 BT"/>
                <a:sym typeface="Humanst521 BT"/>
              </a:defRPr>
            </a:pPr>
            <a:r>
              <a:t>Emperor worship</a:t>
            </a:r>
            <a:r>
              <a:rPr b="0" i="0"/>
              <a:t> began under Augustus in the eastern part of the Roman empire, but no record exists of him promoting the practice. </a:t>
            </a:r>
          </a:p>
          <a:p>
            <a:pPr algn="l" defTabSz="1300480">
              <a:lnSpc>
                <a:spcPct val="95000"/>
              </a:lnSpc>
              <a:spcBef>
                <a:spcPts val="2300"/>
              </a:spcBef>
              <a:defRPr sz="3400">
                <a:solidFill>
                  <a:srgbClr val="000000"/>
                </a:solidFill>
                <a:effectLst>
                  <a:outerShdw sx="100000" sy="100000" kx="0" ky="0" algn="b" rotWithShape="0" blurRad="12700" dist="25400" dir="2700000">
                    <a:srgbClr val="DDDDDD"/>
                  </a:outerShdw>
                </a:effectLst>
                <a:latin typeface="Humanst521 BT"/>
                <a:ea typeface="Humanst521 BT"/>
                <a:cs typeface="Humanst521 BT"/>
                <a:sym typeface="Humanst521 BT"/>
              </a:defRPr>
            </a:pPr>
            <a:r>
              <a:t>Although Caligula was the first emperor to encourage people to worship him as a god, </a:t>
            </a:r>
            <a:r>
              <a:rPr b="1" i="1"/>
              <a:t>Domitian was the first to actively demand that his subjects worship him.</a:t>
            </a:r>
            <a:endParaRPr b="1" i="1"/>
          </a:p>
          <a:p>
            <a:pPr algn="l" defTabSz="1300480">
              <a:lnSpc>
                <a:spcPct val="95000"/>
              </a:lnSpc>
              <a:spcBef>
                <a:spcPts val="2300"/>
              </a:spcBef>
              <a:defRPr sz="3400">
                <a:solidFill>
                  <a:srgbClr val="000000"/>
                </a:solidFill>
                <a:effectLst>
                  <a:outerShdw sx="100000" sy="100000" kx="0" ky="0" algn="b" rotWithShape="0" blurRad="12700" dist="25400" dir="2700000">
                    <a:srgbClr val="DDDDDD"/>
                  </a:outerShdw>
                </a:effectLst>
                <a:latin typeface="Humanst521 BT"/>
                <a:ea typeface="Humanst521 BT"/>
                <a:cs typeface="Humanst521 BT"/>
                <a:sym typeface="Humanst521 BT"/>
              </a:defRPr>
            </a:pPr>
            <a:r>
              <a:t>Domitian “</a:t>
            </a:r>
            <a:r>
              <a:rPr i="1"/>
              <a:t>signed documents dominus et deus</a:t>
            </a:r>
            <a:r>
              <a:t> (‘Lord and God’) and required people to address him similarly. Coins of the period represent him enthroned as ‘</a:t>
            </a:r>
            <a:r>
              <a:rPr b="1"/>
              <a:t>father of the gods</a:t>
            </a:r>
            <a:r>
              <a:t>’.”</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8">
                                            <p:txEl>
                                              <p:pRg st="1" end="1"/>
                                            </p:txEl>
                                          </p:spTgt>
                                        </p:tgtEl>
                                        <p:attrNameLst>
                                          <p:attrName>style.visibility</p:attrName>
                                        </p:attrNameLst>
                                      </p:cBhvr>
                                      <p:to>
                                        <p:strVal val="visible"/>
                                      </p:to>
                                    </p:set>
                                    <p:animEffect filter="fade" transition="in">
                                      <p:cBhvr>
                                        <p:cTn id="7" dur="2000"/>
                                        <p:tgtEl>
                                          <p:spTgt spid="3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8">
                                            <p:txEl>
                                              <p:pRg st="2" end="2"/>
                                            </p:txEl>
                                          </p:spTgt>
                                        </p:tgtEl>
                                        <p:attrNameLst>
                                          <p:attrName>style.visibility</p:attrName>
                                        </p:attrNameLst>
                                      </p:cBhvr>
                                      <p:to>
                                        <p:strVal val="visible"/>
                                      </p:to>
                                    </p:set>
                                    <p:animEffect filter="fade" transition="in">
                                      <p:cBhvr>
                                        <p:cTn id="12" dur="2000"/>
                                        <p:tgtEl>
                                          <p:spTgt spid="30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14"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15" name="In 605 B.C., Judah, as God had stated through Jeremiah, had found itself under Babylonian control.…"/>
          <p:cNvSpPr txBox="1"/>
          <p:nvPr/>
        </p:nvSpPr>
        <p:spPr>
          <a:xfrm>
            <a:off x="627585" y="2427324"/>
            <a:ext cx="12090136" cy="5842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4"/>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605 B.C., First wave of captives carried away to Babylon - including Daniel, Hananiah, Mishael, and Azariah. (Daniel 1)</a:t>
            </a:r>
          </a:p>
          <a:p>
            <a:pPr lvl="2" marL="783770" indent="-783770" algn="l">
              <a:spcBef>
                <a:spcPts val="1200"/>
              </a:spcBef>
              <a:buSzPct val="80000"/>
              <a:buBlip>
                <a:blip r:embed="rId4"/>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603 B.C. Nebuchadnezzar’s dream — (Daniel 2)</a:t>
            </a:r>
          </a:p>
          <a:p>
            <a:pPr lvl="2" marL="783770" indent="-783770" algn="l">
              <a:spcBef>
                <a:spcPts val="1200"/>
              </a:spcBef>
              <a:buSzPct val="80000"/>
              <a:buBlip>
                <a:blip r:embed="rId4"/>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587 B.C. Nebuchadnezzar’s 18th year, the image of gold - Hananiah, Mishael, and Azariah refuse and are thrown into the fiery furnace - (Daniel 3)</a:t>
            </a:r>
          </a:p>
          <a:p>
            <a:pPr lvl="2" marL="783770" indent="-783770" algn="l">
              <a:spcBef>
                <a:spcPts val="1200"/>
              </a:spcBef>
              <a:buSzPct val="80000"/>
              <a:buBlip>
                <a:blip r:embed="rId4"/>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4 takes place after 587 BC …</a:t>
            </a:r>
          </a:p>
        </p:txBody>
      </p:sp>
      <p:sp>
        <p:nvSpPr>
          <p:cNvPr id="216"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5">
                                            <p:txEl>
                                              <p:pRg st="1" end="1"/>
                                            </p:txEl>
                                          </p:spTgt>
                                        </p:tgtEl>
                                        <p:attrNameLst>
                                          <p:attrName>style.visibility</p:attrName>
                                        </p:attrNameLst>
                                      </p:cBhvr>
                                      <p:to>
                                        <p:strVal val="visible"/>
                                      </p:to>
                                    </p:set>
                                    <p:animEffect filter="wipe(left)" transition="in">
                                      <p:cBhvr>
                                        <p:cTn id="7" dur="1500"/>
                                        <p:tgtEl>
                                          <p:spTgt spid="2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5">
                                            <p:txEl>
                                              <p:pRg st="2" end="2"/>
                                            </p:txEl>
                                          </p:spTgt>
                                        </p:tgtEl>
                                        <p:attrNameLst>
                                          <p:attrName>style.visibility</p:attrName>
                                        </p:attrNameLst>
                                      </p:cBhvr>
                                      <p:to>
                                        <p:strVal val="visible"/>
                                      </p:to>
                                    </p:set>
                                    <p:animEffect filter="wipe(left)" transition="in">
                                      <p:cBhvr>
                                        <p:cTn id="12" dur="1500"/>
                                        <p:tgtEl>
                                          <p:spTgt spid="2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15">
                                            <p:txEl>
                                              <p:pRg st="3" end="3"/>
                                            </p:txEl>
                                          </p:spTgt>
                                        </p:tgtEl>
                                        <p:attrNameLst>
                                          <p:attrName>style.visibility</p:attrName>
                                        </p:attrNameLst>
                                      </p:cBhvr>
                                      <p:to>
                                        <p:strVal val="visible"/>
                                      </p:to>
                                    </p:set>
                                    <p:animEffect filter="wipe(left)" transition="in">
                                      <p:cBhvr>
                                        <p:cTn id="17" dur="1500"/>
                                        <p:tgtEl>
                                          <p:spTgt spid="21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mitian"/>
          <p:cNvSpPr txBox="1"/>
          <p:nvPr>
            <p:ph type="title"/>
          </p:nvPr>
        </p:nvSpPr>
        <p:spPr>
          <a:xfrm>
            <a:off x="975359" y="-1"/>
            <a:ext cx="11054082" cy="1408855"/>
          </a:xfrm>
          <a:prstGeom prst="rect">
            <a:avLst/>
          </a:prstGeom>
        </p:spPr>
        <p:txBody>
          <a:bodyPr/>
          <a:lstStyle>
            <a:lvl1pPr>
              <a:defRPr b="1" sz="7600">
                <a:solidFill>
                  <a:srgbClr val="000000"/>
                </a:solidFill>
              </a:defRPr>
            </a:lvl1pPr>
          </a:lstStyle>
          <a:p>
            <a:pPr>
              <a:defRPr>
                <a:effectLst/>
              </a:defRPr>
            </a:pPr>
            <a:r>
              <a:t>Domitian</a:t>
            </a:r>
          </a:p>
        </p:txBody>
      </p:sp>
      <p:sp>
        <p:nvSpPr>
          <p:cNvPr id="311" name="The “little horn” would “try to change the set times and the laws” (v. 25).…"/>
          <p:cNvSpPr txBox="1"/>
          <p:nvPr>
            <p:ph type="body" sz="half" idx="1"/>
          </p:nvPr>
        </p:nvSpPr>
        <p:spPr>
          <a:xfrm>
            <a:off x="6394026" y="1842346"/>
            <a:ext cx="6177282" cy="7911255"/>
          </a:xfrm>
          <a:prstGeom prst="rect">
            <a:avLst/>
          </a:prstGeom>
        </p:spPr>
        <p:txBody>
          <a:bodyPr/>
          <a:lstStyle/>
          <a:p>
            <a:pPr marL="0" indent="0">
              <a:lnSpc>
                <a:spcPct val="95000"/>
              </a:lnSpc>
              <a:spcBef>
                <a:spcPts val="1900"/>
              </a:spcBef>
              <a:buSzTx/>
              <a:buNone/>
              <a:defRPr sz="3800">
                <a:effectLst>
                  <a:outerShdw sx="100000" sy="100000" kx="0" ky="0" algn="b" rotWithShape="0" blurRad="12700" dist="25400" dir="2700000">
                    <a:srgbClr val="DDDDDD"/>
                  </a:outerShdw>
                </a:effectLst>
              </a:defRPr>
            </a:pPr>
            <a:r>
              <a:t>The “little horn” would “try to change the set times and the laws” (v. 25). </a:t>
            </a:r>
          </a:p>
          <a:p>
            <a:pPr marL="0" indent="0">
              <a:lnSpc>
                <a:spcPct val="95000"/>
              </a:lnSpc>
              <a:spcBef>
                <a:spcPts val="1900"/>
              </a:spcBef>
              <a:buSzTx/>
              <a:buNone/>
              <a:defRPr b="1" i="1" sz="3800">
                <a:effectLst>
                  <a:outerShdw sx="100000" sy="100000" kx="0" ky="0" algn="b" rotWithShape="0" blurRad="12700" dist="25400" dir="2700000">
                    <a:srgbClr val="DDDDDD"/>
                  </a:outerShdw>
                </a:effectLst>
              </a:defRPr>
            </a:pPr>
            <a:r>
              <a:t>Domitian had the names of two months changed</a:t>
            </a:r>
            <a:r>
              <a:rPr b="0" i="0"/>
              <a:t> from September and October to Germanicus (his surname) and Domitianus (months of his accession and birth). </a:t>
            </a:r>
          </a:p>
          <a:p>
            <a:pPr marL="0" indent="0">
              <a:lnSpc>
                <a:spcPct val="95000"/>
              </a:lnSpc>
              <a:spcBef>
                <a:spcPts val="1900"/>
              </a:spcBef>
              <a:buSzTx/>
              <a:buNone/>
              <a:defRPr sz="3800">
                <a:effectLst>
                  <a:outerShdw sx="100000" sy="100000" kx="0" ky="0" algn="b" rotWithShape="0" blurRad="12700" dist="25400" dir="2700000">
                    <a:srgbClr val="DDDDDD"/>
                  </a:outerShdw>
                </a:effectLst>
              </a:defRPr>
            </a:pPr>
            <a:r>
              <a:t>The calendar went back to the old names immediately after Domitian’s death.</a:t>
            </a:r>
          </a:p>
        </p:txBody>
      </p:sp>
      <p:pic>
        <p:nvPicPr>
          <p:cNvPr id="312" name="image.png" descr="image.png"/>
          <p:cNvPicPr>
            <a:picLocks noChangeAspect="1"/>
          </p:cNvPicPr>
          <p:nvPr/>
        </p:nvPicPr>
        <p:blipFill>
          <a:blip r:embed="rId2">
            <a:extLst/>
          </a:blip>
          <a:stretch>
            <a:fillRect/>
          </a:stretch>
        </p:blipFill>
        <p:spPr>
          <a:xfrm>
            <a:off x="-1" y="1950719"/>
            <a:ext cx="6001175" cy="68410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Domitian"/>
          <p:cNvSpPr txBox="1"/>
          <p:nvPr>
            <p:ph type="title"/>
          </p:nvPr>
        </p:nvSpPr>
        <p:spPr>
          <a:xfrm>
            <a:off x="975359" y="-1"/>
            <a:ext cx="11054082" cy="1408855"/>
          </a:xfrm>
          <a:prstGeom prst="rect">
            <a:avLst/>
          </a:prstGeom>
        </p:spPr>
        <p:txBody>
          <a:bodyPr/>
          <a:lstStyle>
            <a:lvl1pPr>
              <a:defRPr b="1" sz="7600">
                <a:solidFill>
                  <a:srgbClr val="000000"/>
                </a:solidFill>
              </a:defRPr>
            </a:lvl1pPr>
          </a:lstStyle>
          <a:p>
            <a:pPr>
              <a:defRPr>
                <a:effectLst/>
              </a:defRPr>
            </a:pPr>
            <a:r>
              <a:t>Domitian</a:t>
            </a:r>
          </a:p>
        </p:txBody>
      </p:sp>
      <p:sp>
        <p:nvSpPr>
          <p:cNvPr id="315" name="Domitian also changed  many laws. He even changed the law about the election  of senators, giving himself the right to choose every senator.…"/>
          <p:cNvSpPr txBox="1"/>
          <p:nvPr>
            <p:ph type="body" sz="half" idx="1"/>
          </p:nvPr>
        </p:nvSpPr>
        <p:spPr>
          <a:xfrm>
            <a:off x="6285653" y="1842346"/>
            <a:ext cx="6502401" cy="7044268"/>
          </a:xfrm>
          <a:prstGeom prst="rect">
            <a:avLst/>
          </a:prstGeom>
        </p:spPr>
        <p:txBody>
          <a:bodyPr/>
          <a:lstStyle/>
          <a:p>
            <a:pPr marL="0" indent="0">
              <a:lnSpc>
                <a:spcPct val="95000"/>
              </a:lnSpc>
              <a:spcBef>
                <a:spcPts val="2300"/>
              </a:spcBef>
              <a:buSzTx/>
              <a:buNone/>
              <a:defRPr sz="3800">
                <a:effectLst>
                  <a:outerShdw sx="100000" sy="100000" kx="0" ky="0" algn="b" rotWithShape="0" blurRad="12700" dist="25400" dir="2700000">
                    <a:srgbClr val="DDDDDD"/>
                  </a:outerShdw>
                </a:effectLst>
              </a:defRPr>
            </a:pPr>
            <a:r>
              <a:t>Domitian also changed </a:t>
            </a:r>
            <a:br/>
            <a:r>
              <a:t>many laws. He even changed </a:t>
            </a:r>
            <a:r>
              <a:rPr b="1" i="1"/>
              <a:t>the law about the election </a:t>
            </a:r>
            <a:br>
              <a:rPr b="1" i="1"/>
            </a:br>
            <a:r>
              <a:rPr b="1" i="1"/>
              <a:t>of senators</a:t>
            </a:r>
            <a:r>
              <a:t>, giving himself the right to choose every senator. </a:t>
            </a:r>
          </a:p>
          <a:p>
            <a:pPr marL="0" indent="0">
              <a:lnSpc>
                <a:spcPct val="95000"/>
              </a:lnSpc>
              <a:spcBef>
                <a:spcPts val="2300"/>
              </a:spcBef>
              <a:buSzTx/>
              <a:buNone/>
              <a:defRPr sz="3800">
                <a:effectLst>
                  <a:outerShdw sx="100000" sy="100000" kx="0" ky="0" algn="b" rotWithShape="0" blurRad="12700" dist="25400" dir="2700000">
                    <a:srgbClr val="DDDDDD"/>
                  </a:outerShdw>
                </a:effectLst>
              </a:defRPr>
            </a:pPr>
            <a:r>
              <a:t>His tyrannical and cruel reign was so resented that </a:t>
            </a:r>
            <a:r>
              <a:rPr b="1" i="1"/>
              <a:t>upon his assassination, all his laws and decrees were declared void</a:t>
            </a:r>
            <a:r>
              <a:t>, and all images of him were destroyed.</a:t>
            </a:r>
          </a:p>
        </p:txBody>
      </p:sp>
      <p:pic>
        <p:nvPicPr>
          <p:cNvPr id="316" name="image.png" descr="image.png"/>
          <p:cNvPicPr>
            <a:picLocks noChangeAspect="1"/>
          </p:cNvPicPr>
          <p:nvPr/>
        </p:nvPicPr>
        <p:blipFill>
          <a:blip r:embed="rId2">
            <a:extLst/>
          </a:blip>
          <a:stretch>
            <a:fillRect/>
          </a:stretch>
        </p:blipFill>
        <p:spPr>
          <a:xfrm>
            <a:off x="-1" y="1950719"/>
            <a:ext cx="6001175" cy="68410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Arrow"/>
          <p:cNvSpPr/>
          <p:nvPr/>
        </p:nvSpPr>
        <p:spPr>
          <a:xfrm>
            <a:off x="302088" y="2729522"/>
            <a:ext cx="8354418" cy="1406657"/>
          </a:xfrm>
          <a:prstGeom prst="rightArrow">
            <a:avLst>
              <a:gd name="adj1" fmla="val 67833"/>
              <a:gd name="adj2" fmla="val 27890"/>
            </a:avLst>
          </a:prstGeom>
          <a:solidFill>
            <a:schemeClr val="accent4">
              <a:hueOff val="481991"/>
              <a:satOff val="11971"/>
              <a:lumOff val="19007"/>
            </a:schemeClr>
          </a:solid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solidFill>
                  <a:schemeClr val="accent4">
                    <a:hueOff val="481991"/>
                    <a:satOff val="11971"/>
                    <a:lumOff val="19007"/>
                  </a:schemeClr>
                </a:solidFill>
              </a:defRPr>
            </a:pPr>
          </a:p>
        </p:txBody>
      </p:sp>
      <p:sp>
        <p:nvSpPr>
          <p:cNvPr id="319" name="Arrow"/>
          <p:cNvSpPr/>
          <p:nvPr/>
        </p:nvSpPr>
        <p:spPr>
          <a:xfrm>
            <a:off x="302088" y="4031558"/>
            <a:ext cx="8354418" cy="1406658"/>
          </a:xfrm>
          <a:prstGeom prst="rightArrow">
            <a:avLst>
              <a:gd name="adj1" fmla="val 67833"/>
              <a:gd name="adj2" fmla="val 27890"/>
            </a:avLst>
          </a:prstGeom>
          <a:blipFill>
            <a:blip r:embed="rId2"/>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pPr>
          </a:p>
        </p:txBody>
      </p:sp>
      <p:sp>
        <p:nvSpPr>
          <p:cNvPr id="320" name="Arrow"/>
          <p:cNvSpPr/>
          <p:nvPr/>
        </p:nvSpPr>
        <p:spPr>
          <a:xfrm>
            <a:off x="302088" y="5333595"/>
            <a:ext cx="8354418" cy="1406657"/>
          </a:xfrm>
          <a:prstGeom prst="rightArrow">
            <a:avLst>
              <a:gd name="adj1" fmla="val 67833"/>
              <a:gd name="adj2" fmla="val 27890"/>
            </a:avLst>
          </a:prstGeom>
          <a:blipFill>
            <a:blip r:embed="rId3"/>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pPr>
          </a:p>
        </p:txBody>
      </p:sp>
      <p:sp>
        <p:nvSpPr>
          <p:cNvPr id="321" name="Arrow"/>
          <p:cNvSpPr/>
          <p:nvPr/>
        </p:nvSpPr>
        <p:spPr>
          <a:xfrm>
            <a:off x="302088" y="6635632"/>
            <a:ext cx="8354418" cy="1406658"/>
          </a:xfrm>
          <a:prstGeom prst="rightArrow">
            <a:avLst>
              <a:gd name="adj1" fmla="val 67833"/>
              <a:gd name="adj2" fmla="val 27890"/>
            </a:avLst>
          </a:prstGeom>
          <a:blipFill>
            <a:blip r:embed="rId4"/>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pPr>
          </a:p>
        </p:txBody>
      </p:sp>
      <p:pic>
        <p:nvPicPr>
          <p:cNvPr id="322" name="Image" descr="Image"/>
          <p:cNvPicPr>
            <a:picLocks noChangeAspect="0"/>
          </p:cNvPicPr>
          <p:nvPr/>
        </p:nvPicPr>
        <p:blipFill>
          <a:blip r:embed="rId5">
            <a:extLst/>
          </a:blip>
          <a:stretch>
            <a:fillRect/>
          </a:stretch>
        </p:blipFill>
        <p:spPr>
          <a:xfrm flipH="1">
            <a:off x="-180146" y="2580785"/>
            <a:ext cx="4060710" cy="5621407"/>
          </a:xfrm>
          <a:prstGeom prst="rect">
            <a:avLst/>
          </a:prstGeom>
          <a:effectLst>
            <a:outerShdw sx="100000" sy="100000" kx="0" ky="0" algn="b" rotWithShape="0" blurRad="63500" dist="63500" dir="2932076">
              <a:srgbClr val="000000"/>
            </a:outerShdw>
          </a:effectLst>
        </p:spPr>
      </p:pic>
      <p:sp>
        <p:nvSpPr>
          <p:cNvPr id="323" name="Kingdom Would Be Established"/>
          <p:cNvSpPr txBox="1"/>
          <p:nvPr/>
        </p:nvSpPr>
        <p:spPr>
          <a:xfrm>
            <a:off x="-1" y="1785673"/>
            <a:ext cx="13004801" cy="1019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6100">
                <a:ln w="23402">
                  <a:solidFill>
                    <a:srgbClr val="FFFFFF"/>
                  </a:solidFill>
                </a:ln>
                <a:solidFill>
                  <a:srgbClr val="FFFFFF"/>
                </a:solidFill>
                <a:effectLst>
                  <a:outerShdw sx="100000" sy="100000" kx="0" ky="0" algn="b" rotWithShape="0" blurRad="63500" dist="63500" dir="7680000">
                    <a:srgbClr val="000000"/>
                  </a:outerShdw>
                </a:effectLst>
                <a:latin typeface="Californian FB"/>
                <a:ea typeface="Californian FB"/>
                <a:cs typeface="Californian FB"/>
                <a:sym typeface="Californian FB"/>
              </a:defRPr>
            </a:lvl1pPr>
          </a:lstStyle>
          <a:p>
            <a:pPr/>
            <a:r>
              <a:t>Kingdom Would Be Established </a:t>
            </a:r>
          </a:p>
        </p:txBody>
      </p:sp>
      <p:sp>
        <p:nvSpPr>
          <p:cNvPr id="324" name="“The days of these kings,” Daniel 2:44…"/>
          <p:cNvSpPr txBox="1"/>
          <p:nvPr/>
        </p:nvSpPr>
        <p:spPr>
          <a:xfrm>
            <a:off x="577909" y="8093166"/>
            <a:ext cx="11848982"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100"/>
            </a:pPr>
            <a:r>
              <a:t>“The days of these kings</a:t>
            </a:r>
            <a:r>
              <a:t>,” Daniel 2:44</a:t>
            </a:r>
          </a:p>
          <a:p>
            <a:pPr defTabSz="457200">
              <a:defRPr i="1" sz="4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a stone was cut out without hands</a:t>
            </a:r>
          </a:p>
        </p:txBody>
      </p:sp>
      <p:sp>
        <p:nvSpPr>
          <p:cNvPr id="325" name="Babylonian Empire 605 B.C. - 536 B.C.…"/>
          <p:cNvSpPr txBox="1"/>
          <p:nvPr/>
        </p:nvSpPr>
        <p:spPr>
          <a:xfrm>
            <a:off x="8612020" y="2851032"/>
            <a:ext cx="4282064" cy="5080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700"/>
              </a:spcBef>
              <a:defRPr sz="3200"/>
            </a:pPr>
            <a:r>
              <a:t>Babylonian Empire 605 B.C. - 536 B.C.</a:t>
            </a:r>
          </a:p>
          <a:p>
            <a:pPr>
              <a:spcBef>
                <a:spcPts val="2700"/>
              </a:spcBef>
              <a:defRPr sz="3200"/>
            </a:pPr>
            <a:r>
              <a:t>Medo-Persian Empire 536 B.C. - 330 B.C.</a:t>
            </a:r>
          </a:p>
          <a:p>
            <a:pPr>
              <a:spcBef>
                <a:spcPts val="2700"/>
              </a:spcBef>
              <a:defRPr sz="3200"/>
            </a:pPr>
            <a:r>
              <a:t>Grecian Empire 330 B.C. - 30 B.C.</a:t>
            </a:r>
          </a:p>
          <a:p>
            <a:pPr>
              <a:spcBef>
                <a:spcPts val="2700"/>
              </a:spcBef>
              <a:defRPr sz="3200"/>
            </a:pPr>
            <a:r>
              <a:t>Roman Empire 30 B.C. - 337 A.D.</a:t>
            </a:r>
          </a:p>
        </p:txBody>
      </p:sp>
      <p:sp>
        <p:nvSpPr>
          <p:cNvPr id="326"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pic>
        <p:nvPicPr>
          <p:cNvPr id="327" name="Image" descr="Image"/>
          <p:cNvPicPr>
            <a:picLocks noChangeAspect="1"/>
          </p:cNvPicPr>
          <p:nvPr/>
        </p:nvPicPr>
        <p:blipFill>
          <a:blip r:embed="rId6">
            <a:extLst/>
          </a:blip>
          <a:stretch>
            <a:fillRect/>
          </a:stretch>
        </p:blipFill>
        <p:spPr>
          <a:xfrm flipH="1">
            <a:off x="4149598" y="2573228"/>
            <a:ext cx="2695625" cy="5245802"/>
          </a:xfrm>
          <a:prstGeom prst="rect">
            <a:avLst/>
          </a:prstGeom>
          <a:ln w="12700">
            <a:miter lim="400000"/>
          </a:ln>
          <a:effectLst>
            <a:outerShdw sx="100000" sy="100000" kx="0" ky="0" algn="b" rotWithShape="0" blurRad="127000" dist="62182" dir="3094916">
              <a:srgbClr val="000000"/>
            </a:outerShdw>
          </a:effectLst>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When:…"/>
          <p:cNvSpPr txBox="1"/>
          <p:nvPr/>
        </p:nvSpPr>
        <p:spPr>
          <a:xfrm>
            <a:off x="84200" y="1645468"/>
            <a:ext cx="8544009" cy="5656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300"/>
              </a:spcBef>
              <a:buSzPct val="50000"/>
              <a:buBlip>
                <a:blip r:embed="rId2"/>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When</a:t>
            </a:r>
            <a:r>
              <a:t>:</a:t>
            </a:r>
          </a:p>
          <a:p>
            <a:pPr lvl="1" marL="1041400" indent="-520700" algn="l">
              <a:lnSpc>
                <a:spcPct val="120000"/>
              </a:lnSpc>
              <a:spcBef>
                <a:spcPts val="300"/>
              </a:spcBef>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Days of Roman kings – Dan. 2:44</a:t>
            </a:r>
          </a:p>
          <a:p>
            <a:pPr lvl="1" marL="1041400" indent="-520700" algn="l">
              <a:lnSpc>
                <a:spcPct val="120000"/>
              </a:lnSpc>
              <a:spcBef>
                <a:spcPts val="300"/>
              </a:spcBef>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“At hand” in Jesus’ day – Mt. 4:17</a:t>
            </a:r>
          </a:p>
          <a:p>
            <a:pPr lvl="1" marL="1041400" indent="-520700" algn="l">
              <a:lnSpc>
                <a:spcPct val="120000"/>
              </a:lnSpc>
              <a:spcBef>
                <a:spcPts val="300"/>
              </a:spcBef>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In Jesus’ generation – Mk. 9:1</a:t>
            </a:r>
          </a:p>
          <a:p>
            <a:pPr marL="520700" indent="-520700" algn="l">
              <a:lnSpc>
                <a:spcPct val="120000"/>
              </a:lnSpc>
              <a:spcBef>
                <a:spcPts val="300"/>
              </a:spcBef>
              <a:buSzPct val="50000"/>
              <a:buBlip>
                <a:blip r:embed="rId2"/>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Where</a:t>
            </a:r>
            <a:r>
              <a:t>:</a:t>
            </a:r>
          </a:p>
          <a:p>
            <a:pPr lvl="1" marL="1041400" indent="-520700" algn="l">
              <a:lnSpc>
                <a:spcPct val="120000"/>
              </a:lnSpc>
              <a:spcBef>
                <a:spcPts val="300"/>
              </a:spcBef>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Law going from Jerusalem – Isa. 2:3</a:t>
            </a:r>
          </a:p>
          <a:p>
            <a:pPr lvl="1" marL="1041400" indent="-520700" algn="l">
              <a:lnSpc>
                <a:spcPct val="120000"/>
              </a:lnSpc>
              <a:spcBef>
                <a:spcPts val="300"/>
              </a:spcBef>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King coming to Jerusalem – Zec. 9:9</a:t>
            </a:r>
          </a:p>
          <a:p>
            <a:pPr lvl="1" marL="1041400" indent="-520700" algn="l">
              <a:lnSpc>
                <a:spcPct val="120000"/>
              </a:lnSpc>
              <a:spcBef>
                <a:spcPts val="300"/>
              </a:spcBef>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Tarry in Jerusalem – Lk. 24:49</a:t>
            </a:r>
          </a:p>
          <a:p>
            <a:pPr lvl="1" marL="1041400" indent="-520700" algn="l">
              <a:lnSpc>
                <a:spcPct val="120000"/>
              </a:lnSpc>
              <a:spcBef>
                <a:spcPts val="300"/>
              </a:spcBef>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Not depart from Jerusalem – Ac. 1:4</a:t>
            </a:r>
          </a:p>
        </p:txBody>
      </p:sp>
      <p:sp>
        <p:nvSpPr>
          <p:cNvPr id="330" name="Established…"/>
          <p:cNvSpPr/>
          <p:nvPr/>
        </p:nvSpPr>
        <p:spPr>
          <a:xfrm>
            <a:off x="8594580" y="1990026"/>
            <a:ext cx="3803818" cy="5646338"/>
          </a:xfrm>
          <a:prstGeom prst="roundRect">
            <a:avLst>
              <a:gd name="adj" fmla="val 1550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000"/>
              </a:spcBef>
              <a:defRPr b="1" sz="3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Established</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First Pentecost after the resurrection of Jesus Christ from the dead</a:t>
            </a:r>
          </a:p>
          <a:p>
            <a:pPr>
              <a:spcBef>
                <a:spcPts val="1000"/>
              </a:spcBef>
              <a:defRPr b="1" sz="4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Acts 2</a:t>
            </a:r>
          </a:p>
          <a:p>
            <a:pPr>
              <a:spcBef>
                <a:spcPts val="10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right time &amp; place</a:t>
            </a:r>
          </a:p>
          <a:p>
            <a:pPr>
              <a:spcBef>
                <a:spcPts val="10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After Acts 2 the language changes from “AT HAND” to “The kingdom is preached”</a:t>
            </a:r>
          </a:p>
        </p:txBody>
      </p:sp>
      <p:sp>
        <p:nvSpPr>
          <p:cNvPr id="331" name="NT Presence"/>
          <p:cNvSpPr/>
          <p:nvPr/>
        </p:nvSpPr>
        <p:spPr>
          <a:xfrm>
            <a:off x="8507044" y="1421086"/>
            <a:ext cx="3978890" cy="914401"/>
          </a:xfrm>
          <a:prstGeom prst="rect">
            <a:avLst/>
          </a:prstGeom>
          <a:gradFill>
            <a:gsLst>
              <a:gs pos="0">
                <a:schemeClr val="accent2"/>
              </a:gs>
              <a:gs pos="100000">
                <a:schemeClr val="accent2">
                  <a:hueOff val="219888"/>
                  <a:satOff val="54520"/>
                  <a:lumOff val="-27850"/>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defRPr>
            </a:lvl1pPr>
          </a:lstStyle>
          <a:p>
            <a:pPr/>
            <a:r>
              <a:t>NT Presence</a:t>
            </a:r>
          </a:p>
        </p:txBody>
      </p:sp>
      <p:sp>
        <p:nvSpPr>
          <p:cNvPr id="332" name="David prophesied God “would raise up the Christ to sit on his throne” (Acts 2:25-31)."/>
          <p:cNvSpPr/>
          <p:nvPr/>
        </p:nvSpPr>
        <p:spPr>
          <a:xfrm>
            <a:off x="174881" y="7510329"/>
            <a:ext cx="6666620" cy="1943728"/>
          </a:xfrm>
          <a:prstGeom prst="rect">
            <a:avLst/>
          </a:prstGeom>
          <a:gradFill>
            <a:gsLst>
              <a:gs pos="0">
                <a:schemeClr val="accent4"/>
              </a:gs>
              <a:gs pos="100000">
                <a:schemeClr val="accent4">
                  <a:hueOff val="-903206"/>
                  <a:satOff val="-17119"/>
                  <a:lumOff val="-2084"/>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50800" dist="38100" dir="2503852">
                    <a:srgbClr val="000000"/>
                  </a:outerShdw>
                </a:effectLst>
              </a:defRPr>
            </a:lvl1pPr>
          </a:lstStyle>
          <a:p>
            <a:pPr/>
            <a:r>
              <a:t>David prophesied God “would raise up the Christ to sit on his throne” (Acts 2:25-31).</a:t>
            </a:r>
          </a:p>
        </p:txBody>
      </p:sp>
      <p:sp>
        <p:nvSpPr>
          <p:cNvPr id="333" name="“This Jesus God has raised up…being exalted…has made this Jesus…Lord” (2:32-36)"/>
          <p:cNvSpPr/>
          <p:nvPr/>
        </p:nvSpPr>
        <p:spPr>
          <a:xfrm>
            <a:off x="6969845" y="7510329"/>
            <a:ext cx="5902363" cy="1943728"/>
          </a:xfrm>
          <a:prstGeom prst="rect">
            <a:avLst/>
          </a:prstGeom>
          <a:gradFill>
            <a:gsLst>
              <a:gs pos="0">
                <a:schemeClr val="accent6"/>
              </a:gs>
              <a:gs pos="100000">
                <a:schemeClr val="accent6">
                  <a:hueOff val="-119600"/>
                  <a:satOff val="-3645"/>
                  <a:lumOff val="-22201"/>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38100" dist="12700" dir="5400000">
                    <a:srgbClr val="000000">
                      <a:alpha val="80000"/>
                    </a:srgbClr>
                  </a:outerShdw>
                </a:effectLst>
              </a:defRPr>
            </a:lvl1pPr>
          </a:lstStyle>
          <a:p>
            <a:pPr/>
            <a:r>
              <a:t>“This Jesus God has raised up…being exalted…has made this Jesus…Lord” (2:32-36)</a:t>
            </a:r>
          </a:p>
        </p:txBody>
      </p:sp>
      <p:sp>
        <p:nvSpPr>
          <p:cNvPr id="334"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1"/>
                                        </p:tgtEl>
                                        <p:attrNameLst>
                                          <p:attrName>style.visibility</p:attrName>
                                        </p:attrNameLst>
                                      </p:cBhvr>
                                      <p:to>
                                        <p:strVal val="visible"/>
                                      </p:to>
                                    </p:set>
                                    <p:animEffect filter="wipe(left)" transition="in">
                                      <p:cBhvr>
                                        <p:cTn id="7" dur="2000"/>
                                        <p:tgtEl>
                                          <p:spTgt spid="331"/>
                                        </p:tgtEl>
                                      </p:cBhvr>
                                    </p:animEffect>
                                  </p:childTnLst>
                                </p:cTn>
                              </p:par>
                            </p:childTnLst>
                          </p:cTn>
                        </p:par>
                        <p:par>
                          <p:cTn id="8" fill="hold">
                            <p:stCondLst>
                              <p:cond delay="2000"/>
                            </p:stCondLst>
                            <p:childTnLst>
                              <p:par>
                                <p:cTn id="9" presetClass="entr" nodeType="afterEffect" presetSubtype="8" presetID="22" grpId="2" fill="hold">
                                  <p:stCondLst>
                                    <p:cond delay="0"/>
                                  </p:stCondLst>
                                  <p:iterate type="el" backwards="0">
                                    <p:tmAbs val="0"/>
                                  </p:iterate>
                                  <p:childTnLst>
                                    <p:set>
                                      <p:cBhvr>
                                        <p:cTn id="10" fill="hold"/>
                                        <p:tgtEl>
                                          <p:spTgt spid="330"/>
                                        </p:tgtEl>
                                        <p:attrNameLst>
                                          <p:attrName>style.visibility</p:attrName>
                                        </p:attrNameLst>
                                      </p:cBhvr>
                                      <p:to>
                                        <p:strVal val="visible"/>
                                      </p:to>
                                    </p:set>
                                    <p:animEffect filter="wipe(left)" transition="in">
                                      <p:cBhvr>
                                        <p:cTn id="11" dur="2000"/>
                                        <p:tgtEl>
                                          <p:spTgt spid="33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332"/>
                                        </p:tgtEl>
                                        <p:attrNameLst>
                                          <p:attrName>style.visibility</p:attrName>
                                        </p:attrNameLst>
                                      </p:cBhvr>
                                      <p:to>
                                        <p:strVal val="visible"/>
                                      </p:to>
                                    </p:set>
                                    <p:animEffect filter="fade" transition="in">
                                      <p:cBhvr>
                                        <p:cTn id="16" dur="1500"/>
                                        <p:tgtEl>
                                          <p:spTgt spid="332"/>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333"/>
                                        </p:tgtEl>
                                        <p:attrNameLst>
                                          <p:attrName>style.visibility</p:attrName>
                                        </p:attrNameLst>
                                      </p:cBhvr>
                                      <p:to>
                                        <p:strVal val="visible"/>
                                      </p:to>
                                    </p:set>
                                    <p:animEffect filter="fade" transition="in">
                                      <p:cBhvr>
                                        <p:cTn id="21" dur="15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3"/>
      <p:bldP build="whole" bldLvl="1" animBg="1" rev="0" advAuto="0" spid="331" grpId="1"/>
      <p:bldP build="whole" bldLvl="1" animBg="1" rev="0" advAuto="0" spid="330" grpId="2"/>
      <p:bldP build="whole" bldLvl="1" animBg="1" rev="0" advAuto="0" spid="333" grpId="4"/>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Image" descr="Image"/>
          <p:cNvPicPr>
            <a:picLocks noChangeAspect="1"/>
          </p:cNvPicPr>
          <p:nvPr>
            <p:ph type="pic" idx="13"/>
          </p:nvPr>
        </p:nvPicPr>
        <p:blipFill>
          <a:blip r:embed="rId2">
            <a:extLst/>
          </a:blip>
          <a:srcRect l="12500" t="0" r="12500" b="0"/>
          <a:stretch>
            <a:fillRect/>
          </a:stretch>
        </p:blipFill>
        <p:spPr>
          <a:prstGeom prst="rect">
            <a:avLst/>
          </a:prstGeom>
        </p:spPr>
      </p:pic>
      <p:sp>
        <p:nvSpPr>
          <p:cNvPr id="337" name="The kingdom was prophesied for thousands of years — Gen. 49:10; 2 Sam. 7:12-16; Dan. 2:44; 7:13-14; Isa. 9:7; Ezek. 21:25-27; Zech. 9:9…"/>
          <p:cNvSpPr txBox="1"/>
          <p:nvPr/>
        </p:nvSpPr>
        <p:spPr>
          <a:xfrm>
            <a:off x="3638417" y="1674615"/>
            <a:ext cx="9080662" cy="7899401"/>
          </a:xfrm>
          <a:prstGeom prst="rect">
            <a:avLst/>
          </a:prstGeom>
          <a:solidFill>
            <a:srgbClr val="C9C9C9">
              <a:alpha val="5832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 kingdom was prophesied for thousands of years — Gen. 49:10; 2 Sam. 7:12-16; Dan. 2:44; 7:13-14; Isa. 9:7; Ezek. 21:25-27; Zech. 9:9</a:t>
            </a:r>
          </a:p>
          <a:p>
            <a:pPr marL="520700" indent="-520700" algn="l">
              <a:lnSpc>
                <a:spcPct val="120000"/>
              </a:lnSpc>
              <a:spcBef>
                <a:spcPts val="1400"/>
              </a:spcBef>
              <a:buSzPct val="50000"/>
              <a:buBlip>
                <a:blip r:embed="rId3"/>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 kingdom was established on Pentecost in Acts 2</a:t>
            </a:r>
          </a:p>
          <a:p>
            <a:pPr marL="520700" indent="-520700" algn="l">
              <a:lnSpc>
                <a:spcPct val="120000"/>
              </a:lnSpc>
              <a:spcBef>
                <a:spcPts val="1400"/>
              </a:spcBef>
              <a:buSzPct val="50000"/>
              <a:buBlip>
                <a:blip r:embed="rId3"/>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There is one kingdom in existence today w/ one King — Acts 2:36; 1 Pet. 3:22; Rev. 19:16</a:t>
            </a:r>
          </a:p>
          <a:p>
            <a:pPr marL="520700" indent="-520700" algn="l">
              <a:lnSpc>
                <a:spcPct val="120000"/>
              </a:lnSpc>
              <a:spcBef>
                <a:spcPts val="1400"/>
              </a:spcBef>
              <a:buSzPct val="50000"/>
              <a:buBlip>
                <a:blip r:embed="rId3"/>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 kingdom will be delivered to the Father in the end — 1 Cor. 15:24-26; </a:t>
            </a:r>
          </a:p>
        </p:txBody>
      </p:sp>
      <p:sp>
        <p:nvSpPr>
          <p:cNvPr id="338" name="God’s Indestructible"/>
          <p:cNvSpPr txBox="1"/>
          <p:nvPr/>
        </p:nvSpPr>
        <p:spPr>
          <a:xfrm>
            <a:off x="141597" y="166679"/>
            <a:ext cx="7301447" cy="116606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100">
                <a:solidFill>
                  <a:srgbClr val="FFFFFF"/>
                </a:solidFill>
                <a:effectLst>
                  <a:outerShdw sx="100000" sy="100000" kx="0" ky="0" algn="b" rotWithShape="0" blurRad="63500" dist="63500" dir="2422214">
                    <a:srgbClr val="000000"/>
                  </a:outerShdw>
                </a:effectLst>
                <a:latin typeface="Vivaldi"/>
                <a:ea typeface="Vivaldi"/>
                <a:cs typeface="Vivaldi"/>
                <a:sym typeface="Vivaldi"/>
              </a:defRPr>
            </a:lvl1pPr>
          </a:lstStyle>
          <a:p>
            <a:pPr/>
            <a:r>
              <a:t>God’s Indestructible</a:t>
            </a:r>
          </a:p>
        </p:txBody>
      </p:sp>
      <p:pic>
        <p:nvPicPr>
          <p:cNvPr id="339" name="Picture 28" descr="Picture 28"/>
          <p:cNvPicPr>
            <a:picLocks noChangeAspect="0"/>
          </p:cNvPicPr>
          <p:nvPr/>
        </p:nvPicPr>
        <p:blipFill>
          <a:blip r:embed="rId4">
            <a:extLst/>
          </a:blip>
          <a:stretch>
            <a:fillRect/>
          </a:stretch>
        </p:blipFill>
        <p:spPr>
          <a:xfrm>
            <a:off x="7208680" y="-96923"/>
            <a:ext cx="5628955" cy="1693267"/>
          </a:xfrm>
          <a:prstGeom prst="rect">
            <a:avLst/>
          </a:prstGeom>
          <a:ln w="12700">
            <a:miter lim="400000"/>
          </a:ln>
          <a:effectLst>
            <a:outerShdw sx="100000" sy="100000" kx="0" ky="0" algn="b" rotWithShape="0" blurRad="101600" dist="75081" dir="5400000">
              <a:srgbClr val="000000">
                <a:alpha val="9967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7">
                                            <p:bg/>
                                          </p:spTgt>
                                        </p:tgtEl>
                                        <p:attrNameLst>
                                          <p:attrName>style.visibility</p:attrName>
                                        </p:attrNameLst>
                                      </p:cBhvr>
                                      <p:to>
                                        <p:strVal val="visible"/>
                                      </p:to>
                                    </p:set>
                                    <p:animEffect filter="wipe(left)" transition="in">
                                      <p:cBhvr>
                                        <p:cTn id="7" dur="500"/>
                                        <p:tgtEl>
                                          <p:spTgt spid="33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7">
                                            <p:txEl>
                                              <p:pRg st="0" end="0"/>
                                            </p:txEl>
                                          </p:spTgt>
                                        </p:tgtEl>
                                        <p:attrNameLst>
                                          <p:attrName>style.visibility</p:attrName>
                                        </p:attrNameLst>
                                      </p:cBhvr>
                                      <p:to>
                                        <p:strVal val="visible"/>
                                      </p:to>
                                    </p:set>
                                    <p:animEffect filter="wipe(left)" transition="in">
                                      <p:cBhvr>
                                        <p:cTn id="10" dur="500"/>
                                        <p:tgtEl>
                                          <p:spTgt spid="3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7">
                                            <p:txEl>
                                              <p:pRg st="1" end="1"/>
                                            </p:txEl>
                                          </p:spTgt>
                                        </p:tgtEl>
                                        <p:attrNameLst>
                                          <p:attrName>style.visibility</p:attrName>
                                        </p:attrNameLst>
                                      </p:cBhvr>
                                      <p:to>
                                        <p:strVal val="visible"/>
                                      </p:to>
                                    </p:set>
                                    <p:animEffect filter="wipe(left)" transition="in">
                                      <p:cBhvr>
                                        <p:cTn id="15" dur="500"/>
                                        <p:tgtEl>
                                          <p:spTgt spid="33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7">
                                            <p:txEl>
                                              <p:pRg st="2" end="2"/>
                                            </p:txEl>
                                          </p:spTgt>
                                        </p:tgtEl>
                                        <p:attrNameLst>
                                          <p:attrName>style.visibility</p:attrName>
                                        </p:attrNameLst>
                                      </p:cBhvr>
                                      <p:to>
                                        <p:strVal val="visible"/>
                                      </p:to>
                                    </p:set>
                                    <p:animEffect filter="wipe(left)" transition="in">
                                      <p:cBhvr>
                                        <p:cTn id="20" dur="500"/>
                                        <p:tgtEl>
                                          <p:spTgt spid="33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37">
                                            <p:txEl>
                                              <p:pRg st="3" end="3"/>
                                            </p:txEl>
                                          </p:spTgt>
                                        </p:tgtEl>
                                        <p:attrNameLst>
                                          <p:attrName>style.visibility</p:attrName>
                                        </p:attrNameLst>
                                      </p:cBhvr>
                                      <p:to>
                                        <p:strVal val="visible"/>
                                      </p:to>
                                    </p:set>
                                    <p:animEffect filter="wipe(left)" transition="in">
                                      <p:cBhvr>
                                        <p:cTn id="25" dur="500"/>
                                        <p:tgtEl>
                                          <p:spTgt spid="33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42"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343" name="Dark Days For Judah …"/>
          <p:cNvSpPr txBox="1"/>
          <p:nvPr/>
        </p:nvSpPr>
        <p:spPr>
          <a:xfrm>
            <a:off x="3995368" y="5346289"/>
            <a:ext cx="8628981" cy="36322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pPr>
            <a:r>
              <a:t>Accuracy of prophecy</a:t>
            </a:r>
          </a:p>
          <a:p>
            <a: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pPr>
            <a:r>
              <a:t>God is indeed in control</a:t>
            </a:r>
          </a:p>
          <a:p>
            <a: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pPr>
            <a:r>
              <a:t>Jesus is NOW King - will we obey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47" name="Charts by Don McClain…"/>
          <p:cNvSpPr txBox="1"/>
          <p:nvPr/>
        </p:nvSpPr>
        <p:spPr>
          <a:xfrm>
            <a:off x="488998" y="6421570"/>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August 12,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http://w65stchurchofchrist.org/coc/sermons/</a:t>
            </a:r>
            <a:r>
              <a:t> </a:t>
            </a:r>
          </a:p>
        </p:txBody>
      </p:sp>
      <p:sp>
        <p:nvSpPr>
          <p:cNvPr id="348"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Daniel 2:37–45 (NKJV)…"/>
          <p:cNvSpPr txBox="1"/>
          <p:nvPr/>
        </p:nvSpPr>
        <p:spPr>
          <a:xfrm>
            <a:off x="361559" y="294940"/>
            <a:ext cx="12281681" cy="859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2:37–45 (NKJV)</a:t>
            </a:r>
          </a:p>
          <a:p>
            <a:pPr defTabSz="457200">
              <a:defRPr sz="4800">
                <a:solidFill>
                  <a:srgbClr val="000000"/>
                </a:solidFill>
                <a:effectLst/>
                <a:latin typeface="Hoefler Text"/>
                <a:ea typeface="Hoefler Text"/>
                <a:cs typeface="Hoefler Text"/>
                <a:sym typeface="Hoefler Text"/>
              </a:defRPr>
            </a:pPr>
            <a:r>
              <a:rPr baseline="31999"/>
              <a:t>37</a:t>
            </a:r>
            <a:r>
              <a:t> You, O king, </a:t>
            </a:r>
            <a:r>
              <a:rPr i="1"/>
              <a:t>are</a:t>
            </a:r>
            <a:r>
              <a:t> a king of kings. For the God of heaven has given you a kingdom, power, strength, and glory; </a:t>
            </a:r>
            <a:r>
              <a:rPr baseline="31999"/>
              <a:t>38</a:t>
            </a:r>
            <a:r>
              <a:t> and wherever the children of men dwell, or the beasts of the field and the birds of the heaven, He has given </a:t>
            </a:r>
            <a:r>
              <a:rPr i="1"/>
              <a:t>them</a:t>
            </a:r>
            <a:r>
              <a:t> into your hand, and has made you ruler over them all—you </a:t>
            </a:r>
            <a:r>
              <a:rPr i="1"/>
              <a:t>are</a:t>
            </a:r>
            <a:r>
              <a:t> this head of gold. </a:t>
            </a:r>
            <a:r>
              <a:rPr baseline="31999"/>
              <a:t>39</a:t>
            </a:r>
            <a:r>
              <a:t> But after you shall arise another kingdom inferior to yours; then another, a third kingdom of bronze, which shall rule over all the earth.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Daniel 2:37–45 (NKJV)…"/>
          <p:cNvSpPr txBox="1"/>
          <p:nvPr/>
        </p:nvSpPr>
        <p:spPr>
          <a:xfrm>
            <a:off x="361559" y="294940"/>
            <a:ext cx="12281681" cy="897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2:37–45 (NKJV)</a:t>
            </a:r>
          </a:p>
          <a:p>
            <a:pPr defTabSz="457200">
              <a:defRPr sz="5100">
                <a:solidFill>
                  <a:srgbClr val="000000"/>
                </a:solidFill>
                <a:effectLst/>
                <a:latin typeface="Hoefler Text"/>
                <a:ea typeface="Hoefler Text"/>
                <a:cs typeface="Hoefler Text"/>
                <a:sym typeface="Hoefler Text"/>
              </a:defRPr>
            </a:pPr>
            <a:r>
              <a:rPr baseline="31999"/>
              <a:t>40</a:t>
            </a:r>
            <a:r>
              <a:t> And the fourth kingdom shall be as strong as iron, inasmuch as iron breaks in pieces and shatters everything; and like iron that crushes, </a:t>
            </a:r>
            <a:r>
              <a:rPr i="1"/>
              <a:t>that kingdom</a:t>
            </a:r>
            <a:r>
              <a:t> will break in pieces and crush all the others. </a:t>
            </a:r>
            <a:r>
              <a:rPr baseline="31999"/>
              <a:t>41</a:t>
            </a:r>
            <a:r>
              <a:t> Whereas you saw the feet and toes, partly of potter’s clay and partly of iron, the kingdom shall be divided; yet the strength of the iron shall be in it, just as you saw the iron mixed with ceramic clay.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19"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20" name="In 605 B.C., Judah, as God had stated through Jeremiah, had found itself under Babylonian control.…"/>
          <p:cNvSpPr txBox="1"/>
          <p:nvPr/>
        </p:nvSpPr>
        <p:spPr>
          <a:xfrm>
            <a:off x="627585" y="2427324"/>
            <a:ext cx="12090136" cy="6756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Nebuchadnezzar died 562 b.c. after ruling 43 years.&amp; succeeded by his son, Evil-Merodach.... (Jer 52:31; II Kings 25:27-30)</a:t>
            </a:r>
          </a:p>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Evil-Merodach ruled for two years (562-560 b.c., 2 Kings 25:27-30; Jer. 52:31-34) &amp; was murdered in August 560 by Neriglissar, his brother-in-law.</a:t>
            </a:r>
          </a:p>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Neriglissar ruled 4 years (560-556 b.c.). [Jer 39:3, 13]. At his death, succeeded by his young son Labashi-Marduk, who ruled two months (May and June 556)</a:t>
            </a:r>
          </a:p>
        </p:txBody>
      </p:sp>
      <p:sp>
        <p:nvSpPr>
          <p:cNvPr id="221"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0">
                                            <p:txEl>
                                              <p:pRg st="1" end="1"/>
                                            </p:txEl>
                                          </p:spTgt>
                                        </p:tgtEl>
                                        <p:attrNameLst>
                                          <p:attrName>style.visibility</p:attrName>
                                        </p:attrNameLst>
                                      </p:cBhvr>
                                      <p:to>
                                        <p:strVal val="visible"/>
                                      </p:to>
                                    </p:set>
                                    <p:animEffect filter="wipe(left)" transition="in">
                                      <p:cBhvr>
                                        <p:cTn id="7" dur="1500"/>
                                        <p:tgtEl>
                                          <p:spTgt spid="2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0">
                                            <p:txEl>
                                              <p:pRg st="2" end="2"/>
                                            </p:txEl>
                                          </p:spTgt>
                                        </p:tgtEl>
                                        <p:attrNameLst>
                                          <p:attrName>style.visibility</p:attrName>
                                        </p:attrNameLst>
                                      </p:cBhvr>
                                      <p:to>
                                        <p:strVal val="visible"/>
                                      </p:to>
                                    </p:set>
                                    <p:animEffect filter="wipe(left)" transition="in">
                                      <p:cBhvr>
                                        <p:cTn id="12" dur="1500"/>
                                        <p:tgtEl>
                                          <p:spTgt spid="22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Daniel 2:37–45 (NKJV)…"/>
          <p:cNvSpPr txBox="1"/>
          <p:nvPr/>
        </p:nvSpPr>
        <p:spPr>
          <a:xfrm>
            <a:off x="361559" y="294940"/>
            <a:ext cx="12281681" cy="872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2:37–45 (NKJV)</a:t>
            </a:r>
          </a:p>
          <a:p>
            <a:pPr defTabSz="457200">
              <a:defRPr sz="4900">
                <a:solidFill>
                  <a:srgbClr val="000000"/>
                </a:solidFill>
                <a:effectLst/>
                <a:latin typeface="Hoefler Text"/>
                <a:ea typeface="Hoefler Text"/>
                <a:cs typeface="Hoefler Text"/>
                <a:sym typeface="Hoefler Text"/>
              </a:defRPr>
            </a:pPr>
            <a:r>
              <a:rPr baseline="31999"/>
              <a:t>42</a:t>
            </a:r>
            <a:r>
              <a:t> And </a:t>
            </a:r>
            <a:r>
              <a:rPr i="1"/>
              <a:t>as</a:t>
            </a:r>
            <a:r>
              <a:t> the toes of the feet </a:t>
            </a:r>
            <a:r>
              <a:rPr i="1"/>
              <a:t>were</a:t>
            </a:r>
            <a:r>
              <a:t> partly of iron and partly of clay, </a:t>
            </a:r>
            <a:r>
              <a:rPr i="1"/>
              <a:t>so</a:t>
            </a:r>
            <a:r>
              <a:t> the kingdom shall be partly strong and partly fragile. </a:t>
            </a:r>
            <a:r>
              <a:rPr baseline="31999"/>
              <a:t>43</a:t>
            </a:r>
            <a:r>
              <a:t> As you saw iron mixed with ceramic clay, they will mingle with the seed of men; but they will not adhere to one another, just as iron does not mix with clay. </a:t>
            </a:r>
            <a:r>
              <a:rPr baseline="31999"/>
              <a:t>44</a:t>
            </a:r>
            <a:r>
              <a:t> And in the days of these kings the God of heaven will set up a kingdom which shall never be destroyed; and the kingdom shall not be left to other people;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Daniel 2:37–45 (NKJV)…"/>
          <p:cNvSpPr txBox="1"/>
          <p:nvPr/>
        </p:nvSpPr>
        <p:spPr>
          <a:xfrm>
            <a:off x="361559" y="294940"/>
            <a:ext cx="12281681" cy="820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2:37–45 (NKJV)</a:t>
            </a:r>
          </a:p>
          <a:p>
            <a:pPr defTabSz="457200">
              <a:defRPr sz="5100">
                <a:solidFill>
                  <a:srgbClr val="000000"/>
                </a:solidFill>
                <a:effectLst/>
                <a:latin typeface="Hoefler Text"/>
                <a:ea typeface="Hoefler Text"/>
                <a:cs typeface="Hoefler Text"/>
                <a:sym typeface="Hoefler Text"/>
              </a:defRPr>
            </a:pPr>
            <a:r>
              <a:t>it shall break in pieces and consume all these kingdoms, and it shall stand forever. </a:t>
            </a:r>
            <a:r>
              <a:rPr baseline="31999"/>
              <a:t>45</a:t>
            </a:r>
            <a:r>
              <a:t> 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24"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25" name="In 605 B.C., Judah, as God had stated through Jeremiah, had found itself under Babylonian control.…"/>
          <p:cNvSpPr txBox="1"/>
          <p:nvPr/>
        </p:nvSpPr>
        <p:spPr>
          <a:xfrm>
            <a:off x="560837" y="2312124"/>
            <a:ext cx="11205122" cy="6908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Labashi-Marduk,  was assassinated and succeeded by Nabonidus, who reigned 17 years (556-539 b.c.). </a:t>
            </a:r>
          </a:p>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553 B.C. Nabonidus went to the oasis of Tayma &amp; devoted himself to the worship of the moon god, Sin. </a:t>
            </a:r>
          </a:p>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He appointed his son, Belshazzar, as ruler of Babylon in his place. 554-553 BC</a:t>
            </a:r>
          </a:p>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October 12, 539 B.C., the Persian armies overthrew the city of Babylon.</a:t>
            </a:r>
          </a:p>
        </p:txBody>
      </p:sp>
      <p:sp>
        <p:nvSpPr>
          <p:cNvPr id="226"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5">
                                            <p:txEl>
                                              <p:pRg st="1" end="1"/>
                                            </p:txEl>
                                          </p:spTgt>
                                        </p:tgtEl>
                                        <p:attrNameLst>
                                          <p:attrName>style.visibility</p:attrName>
                                        </p:attrNameLst>
                                      </p:cBhvr>
                                      <p:to>
                                        <p:strVal val="visible"/>
                                      </p:to>
                                    </p:set>
                                    <p:animEffect filter="wipe(left)" transition="in">
                                      <p:cBhvr>
                                        <p:cTn id="7" dur="1500"/>
                                        <p:tgtEl>
                                          <p:spTgt spid="2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5">
                                            <p:txEl>
                                              <p:pRg st="2" end="2"/>
                                            </p:txEl>
                                          </p:spTgt>
                                        </p:tgtEl>
                                        <p:attrNameLst>
                                          <p:attrName>style.visibility</p:attrName>
                                        </p:attrNameLst>
                                      </p:cBhvr>
                                      <p:to>
                                        <p:strVal val="visible"/>
                                      </p:to>
                                    </p:set>
                                    <p:animEffect filter="wipe(left)" transition="in">
                                      <p:cBhvr>
                                        <p:cTn id="12" dur="1500"/>
                                        <p:tgtEl>
                                          <p:spTgt spid="2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5">
                                            <p:txEl>
                                              <p:pRg st="3" end="3"/>
                                            </p:txEl>
                                          </p:spTgt>
                                        </p:tgtEl>
                                        <p:attrNameLst>
                                          <p:attrName>style.visibility</p:attrName>
                                        </p:attrNameLst>
                                      </p:cBhvr>
                                      <p:to>
                                        <p:strVal val="visible"/>
                                      </p:to>
                                    </p:set>
                                    <p:animEffect filter="wipe(left)" transition="in">
                                      <p:cBhvr>
                                        <p:cTn id="17" dur="1500"/>
                                        <p:tgtEl>
                                          <p:spTgt spid="22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2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1"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32"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7 - Daniels Vision 553-554 BC</a:t>
            </a:r>
          </a:p>
        </p:txBody>
      </p:sp>
      <p:sp>
        <p:nvSpPr>
          <p:cNvPr id="233" name="God reveals many things about His purpose and plan in history, specifically about the nation of Israel and the everlasting kingdom to come."/>
          <p:cNvSpPr txBox="1"/>
          <p:nvPr/>
        </p:nvSpPr>
        <p:spPr>
          <a:xfrm>
            <a:off x="1073868" y="7088439"/>
            <a:ext cx="11544170" cy="24384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2" marL="783771" indent="-783771" algn="l">
              <a:spcBef>
                <a:spcPts val="1200"/>
              </a:spcBef>
              <a:buSzPct val="80000"/>
              <a:buBlip>
                <a:blip r:embed="rId4"/>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p>
          <a:p>
            <a:pPr lvl="2" marL="783771" indent="-783771" algn="l">
              <a:spcBef>
                <a:spcPts val="1200"/>
              </a:spcBef>
              <a:buSzPct val="80000"/>
              <a:buBlip>
                <a:blip r:embed="rId4"/>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God reveals many things about His purpose and plan in history, specifically about the nation of Israel and the everlasting kingdom to come.</a:t>
            </a:r>
          </a:p>
        </p:txBody>
      </p:sp>
      <p:sp>
        <p:nvSpPr>
          <p:cNvPr id="234" name="Demonstrated Faith ...…"/>
          <p:cNvSpPr txBox="1"/>
          <p:nvPr/>
        </p:nvSpPr>
        <p:spPr>
          <a:xfrm>
            <a:off x="1073868" y="2408386"/>
            <a:ext cx="11544171" cy="53467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000"/>
              </a:spcBef>
              <a:buSzPct val="80000"/>
              <a:buBlip>
                <a:blip r:embed="rId4"/>
              </a:buBlip>
              <a:defRPr sz="3600">
                <a:solidFill>
                  <a:srgbClr val="FFFFFF"/>
                </a:solidFill>
                <a:effectLst>
                  <a:outerShdw sx="100000" sy="100000" kx="0" ky="0" algn="b" rotWithShape="0" blurRad="76200" dist="76200" dir="3600000">
                    <a:srgbClr val="000000"/>
                  </a:outerShdw>
                </a:effectLst>
                <a:uFill>
                  <a:solidFill>
                    <a:srgbClr val="FFFFFF"/>
                  </a:solidFill>
                </a:uFill>
                <a:latin typeface="Boulder"/>
                <a:ea typeface="Boulder"/>
                <a:cs typeface="Boulder"/>
                <a:sym typeface="Boulder"/>
              </a:defRPr>
            </a:pPr>
            <a:r>
              <a:t>Daniel naturally divides itself into two parts...</a:t>
            </a:r>
          </a:p>
          <a:p>
            <a:pPr lvl="1" marL="932329" indent="-525929" algn="l">
              <a:spcBef>
                <a:spcPts val="10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Personal history of Daniel – 1:1-6:28</a:t>
            </a:r>
          </a:p>
          <a:p>
            <a:pPr lvl="1" marL="932329" indent="-525929" algn="l">
              <a:spcBef>
                <a:spcPts val="10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Visions and prophecies of Daniel - 7:1-12:13</a:t>
            </a:r>
          </a:p>
          <a:p>
            <a:pPr marL="5259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second half of the book contains four visions seen by Daniel...</a:t>
            </a:r>
          </a:p>
          <a:p>
            <a:pPr lvl="1" marL="932329" indent="-525929" algn="l">
              <a:spcBef>
                <a:spcPts val="10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four beasts - 7:1-28</a:t>
            </a:r>
          </a:p>
          <a:p>
            <a:pPr lvl="1" marL="932329" indent="-525929" algn="l">
              <a:spcBef>
                <a:spcPts val="10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ram and the goat - 8:1-27</a:t>
            </a:r>
          </a:p>
          <a:p>
            <a:pPr lvl="1" marL="932329" indent="-525929" algn="l">
              <a:spcBef>
                <a:spcPts val="10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seventy weeks - 9:1-27</a:t>
            </a:r>
          </a:p>
          <a:p>
            <a:pPr lvl="1" marL="932329" indent="-525929" algn="l">
              <a:spcBef>
                <a:spcPts val="10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time of the end - 10:1-12:13</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4">
                                            <p:txEl>
                                              <p:pRg st="1" end="1"/>
                                            </p:txEl>
                                          </p:spTgt>
                                        </p:tgtEl>
                                        <p:attrNameLst>
                                          <p:attrName>style.visibility</p:attrName>
                                        </p:attrNameLst>
                                      </p:cBhvr>
                                      <p:to>
                                        <p:strVal val="visible"/>
                                      </p:to>
                                    </p:set>
                                    <p:animEffect filter="fade" transition="in">
                                      <p:cBhvr>
                                        <p:cTn id="7" dur="1500"/>
                                        <p:tgtEl>
                                          <p:spTgt spid="2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34">
                                            <p:txEl>
                                              <p:pRg st="2" end="2"/>
                                            </p:txEl>
                                          </p:spTgt>
                                        </p:tgtEl>
                                        <p:attrNameLst>
                                          <p:attrName>style.visibility</p:attrName>
                                        </p:attrNameLst>
                                      </p:cBhvr>
                                      <p:to>
                                        <p:strVal val="visible"/>
                                      </p:to>
                                    </p:set>
                                    <p:animEffect filter="fade" transition="in">
                                      <p:cBhvr>
                                        <p:cTn id="12" dur="1500"/>
                                        <p:tgtEl>
                                          <p:spTgt spid="2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34">
                                            <p:txEl>
                                              <p:pRg st="3" end="3"/>
                                            </p:txEl>
                                          </p:spTgt>
                                        </p:tgtEl>
                                        <p:attrNameLst>
                                          <p:attrName>style.visibility</p:attrName>
                                        </p:attrNameLst>
                                      </p:cBhvr>
                                      <p:to>
                                        <p:strVal val="visible"/>
                                      </p:to>
                                    </p:set>
                                    <p:animEffect filter="fade" transition="in">
                                      <p:cBhvr>
                                        <p:cTn id="17" dur="1500"/>
                                        <p:tgtEl>
                                          <p:spTgt spid="23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34">
                                            <p:txEl>
                                              <p:pRg st="4" end="4"/>
                                            </p:txEl>
                                          </p:spTgt>
                                        </p:tgtEl>
                                        <p:attrNameLst>
                                          <p:attrName>style.visibility</p:attrName>
                                        </p:attrNameLst>
                                      </p:cBhvr>
                                      <p:to>
                                        <p:strVal val="visible"/>
                                      </p:to>
                                    </p:set>
                                    <p:animEffect filter="fade" transition="in">
                                      <p:cBhvr>
                                        <p:cTn id="22" dur="1500"/>
                                        <p:tgtEl>
                                          <p:spTgt spid="23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34">
                                            <p:txEl>
                                              <p:pRg st="5" end="5"/>
                                            </p:txEl>
                                          </p:spTgt>
                                        </p:tgtEl>
                                        <p:attrNameLst>
                                          <p:attrName>style.visibility</p:attrName>
                                        </p:attrNameLst>
                                      </p:cBhvr>
                                      <p:to>
                                        <p:strVal val="visible"/>
                                      </p:to>
                                    </p:set>
                                    <p:animEffect filter="fade" transition="in">
                                      <p:cBhvr>
                                        <p:cTn id="27" dur="1500"/>
                                        <p:tgtEl>
                                          <p:spTgt spid="23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34">
                                            <p:txEl>
                                              <p:pRg st="6" end="6"/>
                                            </p:txEl>
                                          </p:spTgt>
                                        </p:tgtEl>
                                        <p:attrNameLst>
                                          <p:attrName>style.visibility</p:attrName>
                                        </p:attrNameLst>
                                      </p:cBhvr>
                                      <p:to>
                                        <p:strVal val="visible"/>
                                      </p:to>
                                    </p:set>
                                    <p:animEffect filter="fade" transition="in">
                                      <p:cBhvr>
                                        <p:cTn id="32" dur="1500"/>
                                        <p:tgtEl>
                                          <p:spTgt spid="23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234">
                                            <p:txEl>
                                              <p:pRg st="7" end="7"/>
                                            </p:txEl>
                                          </p:spTgt>
                                        </p:tgtEl>
                                        <p:attrNameLst>
                                          <p:attrName>style.visibility</p:attrName>
                                        </p:attrNameLst>
                                      </p:cBhvr>
                                      <p:to>
                                        <p:strVal val="visible"/>
                                      </p:to>
                                    </p:set>
                                    <p:animEffect filter="fade" transition="in">
                                      <p:cBhvr>
                                        <p:cTn id="37" dur="1500"/>
                                        <p:tgtEl>
                                          <p:spTgt spid="23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 presetID="2" grpId="2" fill="hold">
                                  <p:stCondLst>
                                    <p:cond delay="0"/>
                                  </p:stCondLst>
                                  <p:iterate type="el" backwards="0">
                                    <p:tmAbs val="0"/>
                                  </p:iterate>
                                  <p:childTnLst>
                                    <p:set>
                                      <p:cBhvr>
                                        <p:cTn id="41" fill="hold"/>
                                        <p:tgtEl>
                                          <p:spTgt spid="233"/>
                                        </p:tgtEl>
                                        <p:attrNameLst>
                                          <p:attrName>style.visibility</p:attrName>
                                        </p:attrNameLst>
                                      </p:cBhvr>
                                      <p:to>
                                        <p:strVal val="visible"/>
                                      </p:to>
                                    </p:set>
                                    <p:anim calcmode="lin" valueType="num">
                                      <p:cBhvr>
                                        <p:cTn id="42" dur="1500" fill="hold"/>
                                        <p:tgtEl>
                                          <p:spTgt spid="233"/>
                                        </p:tgtEl>
                                        <p:attrNameLst>
                                          <p:attrName>ppt_x</p:attrName>
                                        </p:attrNameLst>
                                      </p:cBhvr>
                                      <p:tavLst>
                                        <p:tav tm="0">
                                          <p:val>
                                            <p:strVal val="#ppt_x"/>
                                          </p:val>
                                        </p:tav>
                                        <p:tav tm="100000">
                                          <p:val>
                                            <p:strVal val="#ppt_x"/>
                                          </p:val>
                                        </p:tav>
                                      </p:tavLst>
                                    </p:anim>
                                    <p:anim calcmode="lin" valueType="num">
                                      <p:cBhvr>
                                        <p:cTn id="43" dur="1500" fill="hold"/>
                                        <p:tgtEl>
                                          <p:spTgt spid="2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 grpId="1"/>
      <p:bldP build="whole" bldLvl="1" animBg="1" rev="0" advAuto="0" spid="233"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37"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9" name="Daniel 7:1 (NKJV)…"/>
          <p:cNvSpPr txBox="1"/>
          <p:nvPr/>
        </p:nvSpPr>
        <p:spPr>
          <a:xfrm>
            <a:off x="94033" y="2520366"/>
            <a:ext cx="5377558" cy="6604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7:1 (NKJV)</a:t>
            </a:r>
          </a:p>
          <a:p>
            <a:pPr defTabSz="457200">
              <a:defRPr sz="4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a:t>
            </a:r>
            <a:r>
              <a:t> In the first year of Belshazzar king of Babylon, Daniel had a dream and visions of his head </a:t>
            </a:r>
            <a:r>
              <a:rPr i="1"/>
              <a:t>while</a:t>
            </a:r>
            <a:r>
              <a:t> on his bed. Then he wrote down the dream, telling the main facts.</a:t>
            </a:r>
          </a:p>
        </p:txBody>
      </p:sp>
      <p:sp>
        <p:nvSpPr>
          <p:cNvPr id="240"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41"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7 - Daniels Vision 553-554 BC</a:t>
            </a:r>
          </a:p>
        </p:txBody>
      </p:sp>
      <p:sp>
        <p:nvSpPr>
          <p:cNvPr id="242" name="In 605 B.C., Judah, as God had stated through Jeremiah, had found itself under Babylonian control.…"/>
          <p:cNvSpPr txBox="1"/>
          <p:nvPr/>
        </p:nvSpPr>
        <p:spPr>
          <a:xfrm>
            <a:off x="5847267" y="2342566"/>
            <a:ext cx="6812539" cy="69596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4"/>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vision recorded by the Prophet Daniel in this chapter was revealed to him in the first year of Belshazzar’s reign, 553 b.c., </a:t>
            </a:r>
          </a:p>
          <a:p>
            <a:pPr lvl="2" marL="783771" indent="-783771" algn="l">
              <a:spcBef>
                <a:spcPts val="1200"/>
              </a:spcBef>
              <a:buSzPct val="80000"/>
              <a:buBlip>
                <a:blip r:embed="rId4"/>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Daniel’s dream predated by 14 years his experience in the lions’ den (6) -  539. </a:t>
            </a:r>
          </a:p>
          <a:p>
            <a:pPr lvl="2" marL="783771" indent="-783771" algn="l">
              <a:spcBef>
                <a:spcPts val="1200"/>
              </a:spcBef>
              <a:buSzPct val="80000"/>
              <a:buBlip>
                <a:blip r:embed="rId4"/>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Daniel was about 68 years of age, for he was taken captive (at about the age of 16) 52 years earlier in 605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2">
                                            <p:bg/>
                                          </p:spTgt>
                                        </p:tgtEl>
                                        <p:attrNameLst>
                                          <p:attrName>style.visibility</p:attrName>
                                        </p:attrNameLst>
                                      </p:cBhvr>
                                      <p:to>
                                        <p:strVal val="visible"/>
                                      </p:to>
                                    </p:set>
                                    <p:animEffect filter="wipe(left)" transition="in">
                                      <p:cBhvr>
                                        <p:cTn id="7" dur="1500"/>
                                        <p:tgtEl>
                                          <p:spTgt spid="24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2">
                                            <p:txEl>
                                              <p:pRg st="0" end="0"/>
                                            </p:txEl>
                                          </p:spTgt>
                                        </p:tgtEl>
                                        <p:attrNameLst>
                                          <p:attrName>style.visibility</p:attrName>
                                        </p:attrNameLst>
                                      </p:cBhvr>
                                      <p:to>
                                        <p:strVal val="visible"/>
                                      </p:to>
                                    </p:set>
                                    <p:animEffect filter="wipe(left)" transition="in">
                                      <p:cBhvr>
                                        <p:cTn id="10" dur="1500"/>
                                        <p:tgtEl>
                                          <p:spTgt spid="2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2">
                                            <p:txEl>
                                              <p:pRg st="1" end="1"/>
                                            </p:txEl>
                                          </p:spTgt>
                                        </p:tgtEl>
                                        <p:attrNameLst>
                                          <p:attrName>style.visibility</p:attrName>
                                        </p:attrNameLst>
                                      </p:cBhvr>
                                      <p:to>
                                        <p:strVal val="visible"/>
                                      </p:to>
                                    </p:set>
                                    <p:animEffect filter="wipe(left)" transition="in">
                                      <p:cBhvr>
                                        <p:cTn id="15" dur="1500"/>
                                        <p:tgtEl>
                                          <p:spTgt spid="2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42">
                                            <p:txEl>
                                              <p:pRg st="2" end="2"/>
                                            </p:txEl>
                                          </p:spTgt>
                                        </p:tgtEl>
                                        <p:attrNameLst>
                                          <p:attrName>style.visibility</p:attrName>
                                        </p:attrNameLst>
                                      </p:cBhvr>
                                      <p:to>
                                        <p:strVal val="visible"/>
                                      </p:to>
                                    </p:set>
                                    <p:animEffect filter="wipe(left)" transition="in">
                                      <p:cBhvr>
                                        <p:cTn id="20" dur="1500"/>
                                        <p:tgtEl>
                                          <p:spTgt spid="24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45"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7 - Daniels Vision 553-554 BC</a:t>
            </a:r>
          </a:p>
        </p:txBody>
      </p:sp>
      <p:sp>
        <p:nvSpPr>
          <p:cNvPr id="246"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
        <p:nvSpPr>
          <p:cNvPr id="247" name="Demonstrated Faith ...…"/>
          <p:cNvSpPr txBox="1"/>
          <p:nvPr/>
        </p:nvSpPr>
        <p:spPr>
          <a:xfrm>
            <a:off x="843113" y="2696639"/>
            <a:ext cx="10764055" cy="64135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100"/>
              </a:spcBef>
              <a:buSzPct val="80000"/>
              <a:buBlip>
                <a:blip r:embed="rId4"/>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four beast - 2-8</a:t>
            </a:r>
          </a:p>
          <a:p>
            <a:pPr marL="525929" indent="-525929" algn="l">
              <a:spcBef>
                <a:spcPts val="1100"/>
              </a:spcBef>
              <a:buSzPct val="80000"/>
              <a:buBlip>
                <a:blip r:embed="rId4"/>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Ancient of days — 9,10</a:t>
            </a:r>
          </a:p>
          <a:p>
            <a:pPr marL="525929" indent="-525929" algn="l">
              <a:spcBef>
                <a:spcPts val="1100"/>
              </a:spcBef>
              <a:buSzPct val="80000"/>
              <a:buBlip>
                <a:blip r:embed="rId4"/>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destruction of the fourth beast — 11,12</a:t>
            </a:r>
          </a:p>
          <a:p>
            <a:pPr marL="525929" indent="-525929" algn="l">
              <a:spcBef>
                <a:spcPts val="1100"/>
              </a:spcBef>
              <a:buSzPct val="80000"/>
              <a:buBlip>
                <a:blip r:embed="rId4"/>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one “like the son of man” — 13,14</a:t>
            </a:r>
          </a:p>
          <a:p>
            <a:pPr marL="525929" indent="-525929" algn="l">
              <a:spcBef>
                <a:spcPts val="1100"/>
              </a:spcBef>
              <a:buSzPct val="80000"/>
              <a:buBlip>
                <a:blip r:embed="rId4"/>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prophets reaction — 15,16</a:t>
            </a:r>
          </a:p>
          <a:p>
            <a:pPr marL="525929" indent="-525929" algn="l">
              <a:spcBef>
                <a:spcPts val="1100"/>
              </a:spcBef>
              <a:buSzPct val="80000"/>
              <a:buBlip>
                <a:blip r:embed="rId4"/>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four beast and the gift of the eternal kingdom —17,18</a:t>
            </a:r>
          </a:p>
          <a:p>
            <a:pPr marL="525929" indent="-525929" algn="l">
              <a:spcBef>
                <a:spcPts val="1100"/>
              </a:spcBef>
              <a:buSzPct val="80000"/>
              <a:buBlip>
                <a:blip r:embed="rId4"/>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Daniel requests and is given an explanation of the fourth beast — 19-27</a:t>
            </a:r>
          </a:p>
          <a:p>
            <a:pPr marL="525929" indent="-525929" algn="l">
              <a:spcBef>
                <a:spcPts val="1100"/>
              </a:spcBef>
              <a:buSzPct val="80000"/>
              <a:buBlip>
                <a:blip r:embed="rId4"/>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affect of the vision on Daniel — 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7">
                                            <p:txEl>
                                              <p:pRg st="1" end="1"/>
                                            </p:txEl>
                                          </p:spTgt>
                                        </p:tgtEl>
                                        <p:attrNameLst>
                                          <p:attrName>style.visibility</p:attrName>
                                        </p:attrNameLst>
                                      </p:cBhvr>
                                      <p:to>
                                        <p:strVal val="visible"/>
                                      </p:to>
                                    </p:set>
                                    <p:animEffect filter="fade" transition="in">
                                      <p:cBhvr>
                                        <p:cTn id="7" dur="1500"/>
                                        <p:tgtEl>
                                          <p:spTgt spid="2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7">
                                            <p:txEl>
                                              <p:pRg st="2" end="2"/>
                                            </p:txEl>
                                          </p:spTgt>
                                        </p:tgtEl>
                                        <p:attrNameLst>
                                          <p:attrName>style.visibility</p:attrName>
                                        </p:attrNameLst>
                                      </p:cBhvr>
                                      <p:to>
                                        <p:strVal val="visible"/>
                                      </p:to>
                                    </p:set>
                                    <p:animEffect filter="fade" transition="in">
                                      <p:cBhvr>
                                        <p:cTn id="12" dur="1500"/>
                                        <p:tgtEl>
                                          <p:spTgt spid="2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47">
                                            <p:txEl>
                                              <p:pRg st="3" end="3"/>
                                            </p:txEl>
                                          </p:spTgt>
                                        </p:tgtEl>
                                        <p:attrNameLst>
                                          <p:attrName>style.visibility</p:attrName>
                                        </p:attrNameLst>
                                      </p:cBhvr>
                                      <p:to>
                                        <p:strVal val="visible"/>
                                      </p:to>
                                    </p:set>
                                    <p:animEffect filter="fade" transition="in">
                                      <p:cBhvr>
                                        <p:cTn id="17" dur="1500"/>
                                        <p:tgtEl>
                                          <p:spTgt spid="2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47">
                                            <p:txEl>
                                              <p:pRg st="4" end="4"/>
                                            </p:txEl>
                                          </p:spTgt>
                                        </p:tgtEl>
                                        <p:attrNameLst>
                                          <p:attrName>style.visibility</p:attrName>
                                        </p:attrNameLst>
                                      </p:cBhvr>
                                      <p:to>
                                        <p:strVal val="visible"/>
                                      </p:to>
                                    </p:set>
                                    <p:animEffect filter="fade" transition="in">
                                      <p:cBhvr>
                                        <p:cTn id="22" dur="1500"/>
                                        <p:tgtEl>
                                          <p:spTgt spid="2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47">
                                            <p:txEl>
                                              <p:pRg st="5" end="5"/>
                                            </p:txEl>
                                          </p:spTgt>
                                        </p:tgtEl>
                                        <p:attrNameLst>
                                          <p:attrName>style.visibility</p:attrName>
                                        </p:attrNameLst>
                                      </p:cBhvr>
                                      <p:to>
                                        <p:strVal val="visible"/>
                                      </p:to>
                                    </p:set>
                                    <p:animEffect filter="fade" transition="in">
                                      <p:cBhvr>
                                        <p:cTn id="27" dur="1500"/>
                                        <p:tgtEl>
                                          <p:spTgt spid="24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47">
                                            <p:txEl>
                                              <p:pRg st="6" end="6"/>
                                            </p:txEl>
                                          </p:spTgt>
                                        </p:tgtEl>
                                        <p:attrNameLst>
                                          <p:attrName>style.visibility</p:attrName>
                                        </p:attrNameLst>
                                      </p:cBhvr>
                                      <p:to>
                                        <p:strVal val="visible"/>
                                      </p:to>
                                    </p:set>
                                    <p:animEffect filter="fade" transition="in">
                                      <p:cBhvr>
                                        <p:cTn id="32" dur="1500"/>
                                        <p:tgtEl>
                                          <p:spTgt spid="24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247">
                                            <p:txEl>
                                              <p:pRg st="7" end="7"/>
                                            </p:txEl>
                                          </p:spTgt>
                                        </p:tgtEl>
                                        <p:attrNameLst>
                                          <p:attrName>style.visibility</p:attrName>
                                        </p:attrNameLst>
                                      </p:cBhvr>
                                      <p:to>
                                        <p:strVal val="visible"/>
                                      </p:to>
                                    </p:set>
                                    <p:animEffect filter="fade" transition="in">
                                      <p:cBhvr>
                                        <p:cTn id="37" dur="1500"/>
                                        <p:tgtEl>
                                          <p:spTgt spid="24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Daniel 7:2–8 (NKJV)…"/>
          <p:cNvSpPr txBox="1"/>
          <p:nvPr/>
        </p:nvSpPr>
        <p:spPr>
          <a:xfrm>
            <a:off x="229025" y="250100"/>
            <a:ext cx="12546749" cy="942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5500">
                <a:solidFill>
                  <a:srgbClr val="000000"/>
                </a:solidFill>
                <a:effectLst/>
                <a:latin typeface="Thames Nude Roman"/>
                <a:ea typeface="Thames Nude Roman"/>
                <a:cs typeface="Thames Nude Roman"/>
                <a:sym typeface="Thames Nude Roman"/>
              </a:defRPr>
            </a:pPr>
            <a:r>
              <a:t>Daniel 7:2–8 (NKJV)</a:t>
            </a:r>
          </a:p>
          <a:p>
            <a:pPr defTabSz="457200">
              <a:defRPr sz="4400">
                <a:solidFill>
                  <a:srgbClr val="000000"/>
                </a:solidFill>
                <a:effectLst/>
                <a:latin typeface="Hoefler Text"/>
                <a:ea typeface="Hoefler Text"/>
                <a:cs typeface="Hoefler Text"/>
                <a:sym typeface="Hoefler Text"/>
              </a:defRPr>
            </a:pPr>
            <a:r>
              <a:rPr baseline="31999"/>
              <a:t>2</a:t>
            </a:r>
            <a:r>
              <a:t> Daniel spoke, saying, “I saw in my vision by night, and behold, the four winds of heaven were stirring up the Great Sea. </a:t>
            </a:r>
            <a:r>
              <a:rPr baseline="31999"/>
              <a:t>3</a:t>
            </a:r>
            <a:r>
              <a:t> And four great beasts came up from the sea, each different from the other. </a:t>
            </a:r>
            <a:r>
              <a:rPr baseline="31999"/>
              <a:t>4</a:t>
            </a:r>
            <a:r>
              <a:t> The first </a:t>
            </a:r>
            <a:r>
              <a:rPr i="1"/>
              <a:t>was</a:t>
            </a:r>
            <a:r>
              <a:t> like a lion, and had eagle’s wings. I watched till its wings were plucked off; and it was lifted up from the earth and made to stand on two feet like a man, and a man’s heart was given to it.  </a:t>
            </a:r>
            <a:r>
              <a:rPr baseline="31999"/>
              <a:t>5</a:t>
            </a:r>
            <a:r>
              <a:t> “And suddenly another beast, a second, like a bear. It was raised up on one side, and </a:t>
            </a:r>
            <a:r>
              <a:rPr i="1"/>
              <a:t>had</a:t>
            </a:r>
            <a:r>
              <a:t> three ribs in its mouth between its teeth. And they said thus to it: ‘Arise, devour much flesh!’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Daniel 7:2–8 (NKJV)…"/>
          <p:cNvSpPr txBox="1"/>
          <p:nvPr/>
        </p:nvSpPr>
        <p:spPr>
          <a:xfrm>
            <a:off x="229025" y="250100"/>
            <a:ext cx="12546749" cy="927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5500">
                <a:solidFill>
                  <a:srgbClr val="000000"/>
                </a:solidFill>
                <a:effectLst/>
                <a:latin typeface="Thames Nude Roman"/>
                <a:ea typeface="Thames Nude Roman"/>
                <a:cs typeface="Thames Nude Roman"/>
                <a:sym typeface="Thames Nude Roman"/>
              </a:defRPr>
            </a:pPr>
            <a:r>
              <a:t>Daniel 7:2–8 (NKJV)</a:t>
            </a:r>
          </a:p>
          <a:p>
            <a:pPr defTabSz="457200">
              <a:defRPr sz="4000">
                <a:solidFill>
                  <a:srgbClr val="000000"/>
                </a:solidFill>
                <a:effectLst/>
                <a:latin typeface="Hoefler Text"/>
                <a:ea typeface="Hoefler Text"/>
                <a:cs typeface="Hoefler Text"/>
                <a:sym typeface="Hoefler Text"/>
              </a:defRPr>
            </a:pPr>
            <a:r>
              <a:rPr baseline="31999"/>
              <a:t>6</a:t>
            </a:r>
            <a:r>
              <a:t> “After this I looked, and there was another, like a leopard, which had on its back four wings of a bird. The beast also had four heads, and dominion was given to it. </a:t>
            </a:r>
            <a:r>
              <a:rPr baseline="31999"/>
              <a:t>7</a:t>
            </a:r>
            <a:r>
              <a:t> “After this I saw in the night visions, and behold, a fourth beast, dreadful and terrible, exceedingly strong. It had huge iron teeth; it was devouring, breaking in pieces, and trampling the residue with its feet. It </a:t>
            </a:r>
            <a:r>
              <a:rPr i="1"/>
              <a:t>was</a:t>
            </a:r>
            <a:r>
              <a:t> different from all the beasts that </a:t>
            </a:r>
            <a:r>
              <a:rPr i="1"/>
              <a:t>were</a:t>
            </a:r>
            <a:r>
              <a:t> before it, and it had ten horns. </a:t>
            </a:r>
            <a:r>
              <a:rPr baseline="31999"/>
              <a:t>8</a:t>
            </a:r>
            <a:r>
              <a:t> I was considering the horns, and there was another horn, a little one, coming up among them, before whom three of the first horns were plucked out by the roots. And there, in this horn, </a:t>
            </a:r>
            <a:r>
              <a:rPr i="1"/>
              <a:t>were</a:t>
            </a:r>
            <a:r>
              <a:t> eyes like the eyes of a man, and a mouth speaking pompous words.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