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hape 2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Relationship Id="rId3" Type="http://schemas.openxmlformats.org/officeDocument/2006/relationships/image" Target="../media/image5.pn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tif"/><Relationship Id="rId4" Type="http://schemas.openxmlformats.org/officeDocument/2006/relationships/image" Target="../media/image7.png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8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7600">
                <a:solidFill>
                  <a:srgbClr val="85604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4" name="Body Level One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1pPr>
            <a:lvl2pPr marL="762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2pPr>
            <a:lvl3pPr marL="1143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3pPr>
            <a:lvl4pPr marL="1524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4pPr>
            <a:lvl5pPr marL="1905000" indent="-381000">
              <a:spcBef>
                <a:spcPts val="3200"/>
              </a:spcBef>
              <a:buClr>
                <a:srgbClr val="9A7865"/>
              </a:buClr>
              <a:buSzPct val="40000"/>
              <a:buFont typeface="Georgia"/>
              <a:buBlip>
                <a:blip r:embed="rId3"/>
              </a:buBlip>
              <a:defRPr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11798" y="9321800"/>
            <a:ext cx="368504" cy="4258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 - 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pic>
        <p:nvPicPr>
          <p:cNvPr id="163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sp>
        <p:nvSpPr>
          <p:cNvPr id="164" name="Don McClain"/>
          <p:cNvSpPr/>
          <p:nvPr/>
        </p:nvSpPr>
        <p:spPr>
          <a:xfrm>
            <a:off x="0" y="9323775"/>
            <a:ext cx="50038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165" name="W. 65th St church of Christ - 9/16/2007"/>
          <p:cNvSpPr/>
          <p:nvPr/>
        </p:nvSpPr>
        <p:spPr>
          <a:xfrm>
            <a:off x="5740400" y="9323775"/>
            <a:ext cx="72771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W. 65th St church of Christ - 9/16/2007</a:t>
            </a:r>
          </a:p>
        </p:txBody>
      </p:sp>
      <p:pic>
        <p:nvPicPr>
          <p:cNvPr id="166" name="300_HQ_Stunning_Wallpapers-5.jpg_elephant-bleu-2560x1600.png" descr="300_HQ_Stunning_Wallpapers-5.jpg_elephant-bleu-2560x160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78"/>
            <a:ext cx="13017500" cy="9791701"/>
          </a:xfrm>
          <a:prstGeom prst="rect">
            <a:avLst/>
          </a:prstGeom>
          <a:ln w="25400">
            <a:miter lim="400000"/>
          </a:ln>
        </p:spPr>
      </p:pic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606932" y="497185"/>
            <a:ext cx="397868" cy="37723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1295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3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Image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7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ClrTx/>
              <a:buSzPct val="120000"/>
              <a:buFontTx/>
              <a:buChar char="•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7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ClrTx/>
              <a:buSzPct val="30000"/>
              <a:buFontTx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6311798" y="9327743"/>
            <a:ext cx="368504" cy="425858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51573F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Image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/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Image"/>
          <p:cNvSpPr/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Image"/>
          <p:cNvSpPr/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image" Target="../media/image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image" Target="../media/image9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image" Target="../media/image9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image" Target="../media/image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image" Target="../media/image9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image" Target="../media/image9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2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9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hyperlink" Target="http://" TargetMode="External"/><Relationship Id="rId4" Type="http://schemas.openxmlformats.org/officeDocument/2006/relationships/hyperlink" Target="http://w65stchurchofchrist.org/coc/sermons/" TargetMode="Externa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9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374" y="312213"/>
            <a:ext cx="12554052" cy="7432310"/>
          </a:xfrm>
          <a:prstGeom prst="rect">
            <a:avLst/>
          </a:prstGeom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</p:spPr>
      </p:pic>
      <p:sp>
        <p:nvSpPr>
          <p:cNvPr id="243" name="Lesson 8"/>
          <p:cNvSpPr txBox="1"/>
          <p:nvPr/>
        </p:nvSpPr>
        <p:spPr>
          <a:xfrm>
            <a:off x="439040" y="-30111"/>
            <a:ext cx="16990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Lesson 8</a:t>
            </a:r>
          </a:p>
        </p:txBody>
      </p:sp>
      <p:sp>
        <p:nvSpPr>
          <p:cNvPr id="244" name="“Hold Such Men In Esteem”…"/>
          <p:cNvSpPr txBox="1"/>
          <p:nvPr/>
        </p:nvSpPr>
        <p:spPr>
          <a:xfrm>
            <a:off x="588173" y="7578821"/>
            <a:ext cx="11828454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“Hold Such Men In Esteem” </a:t>
            </a:r>
          </a:p>
          <a:p>
            <a:pPr>
              <a:defRPr sz="5100">
                <a:solidFill>
                  <a:srgbClr val="54BFB9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(Philippians 2:19-30)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“Hold Such Men In Esteem”"/>
          <p:cNvSpPr txBox="1"/>
          <p:nvPr/>
        </p:nvSpPr>
        <p:spPr>
          <a:xfrm>
            <a:off x="2801937" y="162829"/>
            <a:ext cx="74009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“Hold Such Men In Esteem” </a:t>
            </a:r>
          </a:p>
        </p:txBody>
      </p:sp>
      <p:sp>
        <p:nvSpPr>
          <p:cNvPr id="273" name="TIMOTHY, PAUL'S &quot;SON&quot; (19-24)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TIMOTHY, PAUL'S "SON" (19-24)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imothy’s character…"/>
          <p:cNvSpPr txBox="1"/>
          <p:nvPr/>
        </p:nvSpPr>
        <p:spPr>
          <a:xfrm>
            <a:off x="7108307" y="2174269"/>
            <a:ext cx="5738324" cy="749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800"/>
              </a:spcBef>
              <a:buSzPct val="52999"/>
              <a:buBlip>
                <a:blip r:embed="rId3"/>
              </a:buBlip>
              <a:defRPr sz="4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Timothy’s character  </a:t>
            </a:r>
          </a:p>
          <a:p>
            <a:pPr lvl="1" marL="984802" indent="-464102" algn="l">
              <a:spcBef>
                <a:spcPts val="8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Paul &amp; Timothy were likeminded i.e., truly "united in spirit” - 2:2  </a:t>
            </a:r>
          </a:p>
          <a:p>
            <a:pPr lvl="1" marL="984802" indent="-464102" algn="l">
              <a:spcBef>
                <a:spcPts val="8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Timothy was the best "alternate"  Who would "sincerely care for your state" (20b, 21b)</a:t>
            </a:r>
          </a:p>
          <a:p>
            <a:pPr lvl="1" marL="984802" indent="-464102" algn="l">
              <a:spcBef>
                <a:spcPts val="8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Timothy had first joined Paul just before going to Philippi - they knew him well — (22; cf. Ac 16:1-12; Acts 19:21, 22; 20:3-6; II Cor. 1:1). </a:t>
            </a:r>
          </a:p>
        </p:txBody>
      </p:sp>
      <p:sp>
        <p:nvSpPr>
          <p:cNvPr id="276" name="Philippians 2:20–22 (NKJV)…"/>
          <p:cNvSpPr txBox="1"/>
          <p:nvPr/>
        </p:nvSpPr>
        <p:spPr>
          <a:xfrm>
            <a:off x="484324" y="4229828"/>
            <a:ext cx="6476879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2:20–22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20</a:t>
            </a:r>
            <a:r>
              <a:t> For I have no one like-minded, who will sincerely care for your state. </a:t>
            </a:r>
            <a:r>
              <a:rPr baseline="31999"/>
              <a:t>21</a:t>
            </a:r>
            <a:r>
              <a:t> For all seek their own, not the things which are of Christ Jesus. </a:t>
            </a:r>
            <a:r>
              <a:rPr baseline="31999"/>
              <a:t>22</a:t>
            </a:r>
            <a:r>
              <a:t> But you know his proven character, that as a son with </a:t>
            </a:r>
            <a:r>
              <a:rPr i="1"/>
              <a:t>his</a:t>
            </a:r>
            <a:r>
              <a:t> father he served with me in the gospel.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“Hold Such Men In Esteem”"/>
          <p:cNvSpPr txBox="1"/>
          <p:nvPr/>
        </p:nvSpPr>
        <p:spPr>
          <a:xfrm>
            <a:off x="2801937" y="162829"/>
            <a:ext cx="74009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“Hold Such Men In Esteem” </a:t>
            </a:r>
          </a:p>
        </p:txBody>
      </p:sp>
      <p:sp>
        <p:nvSpPr>
          <p:cNvPr id="279" name="TIMOTHY, PAUL'S &quot;SON&quot; (19-24)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TIMOTHY, PAUL'S "SON" (19-24)</a:t>
            </a:r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All Others Seek Their Own - 21…"/>
          <p:cNvSpPr txBox="1"/>
          <p:nvPr/>
        </p:nvSpPr>
        <p:spPr>
          <a:xfrm>
            <a:off x="7108307" y="2174269"/>
            <a:ext cx="5738324" cy="715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Others Seek Their Own - 21  </a:t>
            </a:r>
          </a:p>
          <a:p>
            <a:pPr lvl="1" marL="9848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Indicative of the keen disappointment which the apostle had in some others. cf. Phil. 1:15, 17; 2 Tim 4:10.16</a:t>
            </a:r>
          </a:p>
          <a:p>
            <a:pPr lvl="1" marL="9848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others with Paul at the time were spiritually unqualified — (</a:t>
            </a:r>
            <a:r>
              <a:rPr i="1" sz="3000"/>
              <a:t>Luke, Aristarchus,  Tychicus,  Crescens, and Titus were not in Rome at the time</a:t>
            </a:r>
            <a:r>
              <a:t>)</a:t>
            </a:r>
          </a:p>
        </p:txBody>
      </p:sp>
      <p:sp>
        <p:nvSpPr>
          <p:cNvPr id="282" name="Philippians 2:20–22 (NKJV)…"/>
          <p:cNvSpPr txBox="1"/>
          <p:nvPr/>
        </p:nvSpPr>
        <p:spPr>
          <a:xfrm>
            <a:off x="484324" y="4229828"/>
            <a:ext cx="6476879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2:20–22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20</a:t>
            </a:r>
            <a:r>
              <a:t> For I have no one like-minded, who will sincerely care for your state. </a:t>
            </a:r>
            <a:r>
              <a:rPr baseline="31999"/>
              <a:t>21</a:t>
            </a:r>
            <a:r>
              <a:t> For all seek their own, not the things which are of Christ Jesus. </a:t>
            </a:r>
            <a:r>
              <a:rPr baseline="31999"/>
              <a:t>22</a:t>
            </a:r>
            <a:r>
              <a:t> But you know his proven character, that as a son with </a:t>
            </a:r>
            <a:r>
              <a:rPr i="1"/>
              <a:t>his</a:t>
            </a:r>
            <a:r>
              <a:t> father he served with me in the gospel.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“Hold Such Men In Esteem”"/>
          <p:cNvSpPr txBox="1"/>
          <p:nvPr/>
        </p:nvSpPr>
        <p:spPr>
          <a:xfrm>
            <a:off x="2801937" y="162829"/>
            <a:ext cx="74009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“Hold Such Men In Esteem” </a:t>
            </a:r>
          </a:p>
        </p:txBody>
      </p:sp>
      <p:sp>
        <p:nvSpPr>
          <p:cNvPr id="285" name="EPAPHRODITUS, My &quot;BROTHER&quot; (25-30)"/>
          <p:cNvSpPr txBox="1"/>
          <p:nvPr/>
        </p:nvSpPr>
        <p:spPr>
          <a:xfrm>
            <a:off x="427913" y="1143149"/>
            <a:ext cx="12148974" cy="889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600"/>
            </a:pPr>
            <a:r>
              <a:rPr sz="5500"/>
              <a:t>EPAPHRODITUS, My "BROTHER" (25-30)</a:t>
            </a: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&quot;My brother&quot; - in Christ…"/>
          <p:cNvSpPr txBox="1"/>
          <p:nvPr/>
        </p:nvSpPr>
        <p:spPr>
          <a:xfrm>
            <a:off x="7108307" y="2294125"/>
            <a:ext cx="5738324" cy="706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</a:t>
            </a:r>
            <a:r>
              <a:rPr b="1"/>
              <a:t>My brothe</a:t>
            </a:r>
            <a:r>
              <a:t>r" - in Christ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</a:t>
            </a:r>
            <a:r>
              <a:rPr b="1"/>
              <a:t>Fellow-worker</a:t>
            </a:r>
            <a:r>
              <a:t>" - of spreading the gospel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</a:t>
            </a:r>
            <a:r>
              <a:rPr b="1"/>
              <a:t>Fellow-soldier</a:t>
            </a:r>
            <a:r>
              <a:t>" - shared in the conflicts with the enemies of Christ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</a:t>
            </a:r>
            <a:r>
              <a:rPr b="1"/>
              <a:t>Your messenger</a:t>
            </a:r>
            <a:r>
              <a:t>" - bore the gift from Philippi to Paul </a:t>
            </a:r>
            <a:r>
              <a:rPr sz="2100"/>
              <a:t>(600 miles)</a:t>
            </a:r>
            <a:r>
              <a:t>- cf. Php 4:18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</a:t>
            </a:r>
            <a:r>
              <a:rPr b="1"/>
              <a:t>Who ministered to my needs</a:t>
            </a:r>
            <a:r>
              <a:t>" - he offered himself in service to Paul</a:t>
            </a:r>
          </a:p>
        </p:txBody>
      </p:sp>
      <p:sp>
        <p:nvSpPr>
          <p:cNvPr id="288" name="Philippians 2:25 (NKJV)…"/>
          <p:cNvSpPr txBox="1"/>
          <p:nvPr/>
        </p:nvSpPr>
        <p:spPr>
          <a:xfrm>
            <a:off x="484324" y="5331526"/>
            <a:ext cx="6476879" cy="401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2:25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25</a:t>
            </a:r>
            <a:r>
              <a:t> Yet I considered it necessary to send to you Epaphroditus, my brother, fellow worker, and fellow soldier, but your messenger and the one who ministered to my need;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“Hold Such Men In Esteem”"/>
          <p:cNvSpPr txBox="1"/>
          <p:nvPr/>
        </p:nvSpPr>
        <p:spPr>
          <a:xfrm>
            <a:off x="2801937" y="162829"/>
            <a:ext cx="74009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“Hold Such Men In Esteem” </a:t>
            </a:r>
          </a:p>
        </p:txBody>
      </p:sp>
      <p:sp>
        <p:nvSpPr>
          <p:cNvPr id="291" name="EPAPHRODITUS, My &quot;BROTHER&quot; (25-30)"/>
          <p:cNvSpPr txBox="1"/>
          <p:nvPr/>
        </p:nvSpPr>
        <p:spPr>
          <a:xfrm>
            <a:off x="427913" y="1143149"/>
            <a:ext cx="12148974" cy="889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600"/>
            </a:pPr>
            <a:r>
              <a:rPr sz="5500"/>
              <a:t>EPAPHRODITUS, My "BROTHER" (25-30)</a:t>
            </a:r>
          </a:p>
        </p:txBody>
      </p:sp>
      <p:pic>
        <p:nvPicPr>
          <p:cNvPr id="2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Trustworthy - (The church  in Philippi trusted him with their gift - 4:18)…"/>
          <p:cNvSpPr txBox="1"/>
          <p:nvPr/>
        </p:nvSpPr>
        <p:spPr>
          <a:xfrm>
            <a:off x="7108307" y="2424589"/>
            <a:ext cx="5854575" cy="707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Trustworthy</a:t>
            </a:r>
            <a:r>
              <a:t> - (The church  in Philippi trusted him with their gift - 4:18)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Dearly loved</a:t>
            </a:r>
            <a:r>
              <a:t> - (by Paul &amp; the church in Philippi — 2:26,27,28)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 hard worker</a:t>
            </a:r>
            <a:r>
              <a:t> - (almost worked himself to death for the Lord — 2:25,30)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Brave &amp; devoted </a:t>
            </a:r>
            <a:r>
              <a:t>- (he risked his life for the cause of Christ in service to his brethren — 2:26,30)</a:t>
            </a:r>
          </a:p>
        </p:txBody>
      </p:sp>
      <p:sp>
        <p:nvSpPr>
          <p:cNvPr id="294" name="Philippians 2:26–28 (NKJV)…"/>
          <p:cNvSpPr txBox="1"/>
          <p:nvPr/>
        </p:nvSpPr>
        <p:spPr>
          <a:xfrm>
            <a:off x="484324" y="2174269"/>
            <a:ext cx="6476879" cy="7543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2:26–28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26</a:t>
            </a:r>
            <a:r>
              <a:t> since he was longing for you all, and was distressed because you had heard that he was sick. </a:t>
            </a:r>
            <a:r>
              <a:rPr baseline="31999"/>
              <a:t>27</a:t>
            </a:r>
            <a:r>
              <a:t> For indeed he was sick almost unto death; but God had mercy on him, and not only on him but on me also, lest I should have sorrow upon sorrow. </a:t>
            </a:r>
            <a:r>
              <a:rPr baseline="31999"/>
              <a:t>28</a:t>
            </a:r>
            <a:r>
              <a:t> Therefore I sent him the more eagerly, that when you see him again you may rejoice, and I may be less sorrowful.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“Hold Such Men In Esteem”"/>
          <p:cNvSpPr txBox="1"/>
          <p:nvPr/>
        </p:nvSpPr>
        <p:spPr>
          <a:xfrm>
            <a:off x="2801937" y="162829"/>
            <a:ext cx="74009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“Hold Such Men In Esteem” </a:t>
            </a:r>
          </a:p>
        </p:txBody>
      </p:sp>
      <p:sp>
        <p:nvSpPr>
          <p:cNvPr id="297" name="EPAPHRODITUS, My &quot;BROTHER&quot; (25-30)"/>
          <p:cNvSpPr txBox="1"/>
          <p:nvPr/>
        </p:nvSpPr>
        <p:spPr>
          <a:xfrm>
            <a:off x="427913" y="1143149"/>
            <a:ext cx="12148974" cy="889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7600"/>
            </a:pPr>
            <a:r>
              <a:rPr sz="5500"/>
              <a:t>EPAPHRODITUS, My "BROTHER" (25-30)</a:t>
            </a: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This faithful minister must be received with deep gratitude to the Lord —…"/>
          <p:cNvSpPr txBox="1"/>
          <p:nvPr/>
        </p:nvSpPr>
        <p:spPr>
          <a:xfrm>
            <a:off x="7108307" y="2424589"/>
            <a:ext cx="5854575" cy="689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faithful minister must be received with deep gratitude to the Lord — 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Such sacrificial service for the Lord should be respected, encouraged and supported! </a:t>
            </a:r>
          </a:p>
          <a:p>
            <a:pPr lvl="1" marL="9848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was NOT an elder, or famous preacher / he was a servant, as all of us should be in whatever capacity we are able! — Rom 12:6-8</a:t>
            </a:r>
          </a:p>
        </p:txBody>
      </p:sp>
      <p:sp>
        <p:nvSpPr>
          <p:cNvPr id="300" name="Philippians 2:29–30 (NKJV)…"/>
          <p:cNvSpPr txBox="1"/>
          <p:nvPr/>
        </p:nvSpPr>
        <p:spPr>
          <a:xfrm>
            <a:off x="484324" y="4751685"/>
            <a:ext cx="6476879" cy="4572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2:29–30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29</a:t>
            </a:r>
            <a:r>
              <a:t> Receive him therefore in the Lord with all gladness, and hold such men in esteem; </a:t>
            </a:r>
            <a:r>
              <a:rPr baseline="31999"/>
              <a:t>30</a:t>
            </a:r>
            <a:r>
              <a:t> because for the work of Christ he came close to death, not regarding his life, to supply what was lacking in your service toward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“Hold Such Men In Esteem”"/>
          <p:cNvSpPr txBox="1"/>
          <p:nvPr/>
        </p:nvSpPr>
        <p:spPr>
          <a:xfrm>
            <a:off x="2801937" y="162829"/>
            <a:ext cx="74009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“Hold Such Men In Esteem” </a:t>
            </a:r>
          </a:p>
        </p:txBody>
      </p:sp>
      <p:sp>
        <p:nvSpPr>
          <p:cNvPr id="303" name="hold in high esteem"/>
          <p:cNvSpPr txBox="1"/>
          <p:nvPr/>
        </p:nvSpPr>
        <p:spPr>
          <a:xfrm>
            <a:off x="427913" y="984399"/>
            <a:ext cx="12148974" cy="12065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77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9800"/>
            </a:pPr>
            <a:r>
              <a:rPr sz="7700"/>
              <a:t>hold in high esteem</a:t>
            </a:r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The church today needs more people like these two men, (Preachers like Timothy &amp; Ministers like Epaphroditus)…"/>
          <p:cNvSpPr txBox="1"/>
          <p:nvPr/>
        </p:nvSpPr>
        <p:spPr>
          <a:xfrm>
            <a:off x="7108307" y="2424589"/>
            <a:ext cx="5854575" cy="671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church today needs more people like these two men, (</a:t>
            </a:r>
            <a:r>
              <a:rPr i="1"/>
              <a:t>Preachers like Timothy &amp; Ministers like Epaphroditus</a:t>
            </a:r>
            <a:r>
              <a:t>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Not only do we need to be sacrificial servants - we need to encourage others as well —</a:t>
            </a:r>
            <a:r>
              <a:rPr i="1"/>
              <a:t> our elders, our deacons, Bible class teachers, song leaders, those who LABOR behind the scenes!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1 Corinthians 16:13–18 (NKJV)…"/>
          <p:cNvSpPr txBox="1"/>
          <p:nvPr/>
        </p:nvSpPr>
        <p:spPr>
          <a:xfrm>
            <a:off x="613033" y="501149"/>
            <a:ext cx="11778734" cy="84722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66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2200"/>
              </a:spcBef>
              <a:defRPr sz="42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1 Corinthians 16:13–18 (NKJV)</a:t>
            </a:r>
          </a:p>
          <a:p>
            <a:pPr defTabSz="457200">
              <a:defRPr sz="51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rPr baseline="31999"/>
              <a:t>13</a:t>
            </a:r>
            <a:r>
              <a:t> Watch, stand fast in the faith, be brave, be strong. </a:t>
            </a:r>
            <a:r>
              <a:rPr baseline="31999"/>
              <a:t>14</a:t>
            </a:r>
            <a:r>
              <a:t> Let all </a:t>
            </a:r>
            <a:r>
              <a:rPr i="1"/>
              <a:t>that</a:t>
            </a:r>
            <a:r>
              <a:t> you </a:t>
            </a:r>
            <a:r>
              <a:rPr i="1"/>
              <a:t>do</a:t>
            </a:r>
            <a:r>
              <a:t> be done with love. </a:t>
            </a:r>
            <a:r>
              <a:rPr baseline="31999"/>
              <a:t>15</a:t>
            </a:r>
            <a:r>
              <a:t> I urge you, brethren—you know the household of Stephanas, that it is the firstfruits of Achaia, and </a:t>
            </a:r>
            <a:r>
              <a:rPr i="1"/>
              <a:t>that</a:t>
            </a:r>
            <a:r>
              <a:t> they have devoted themselves to the ministry of the saints—</a:t>
            </a:r>
            <a:r>
              <a:rPr baseline="31999"/>
              <a:t>16</a:t>
            </a:r>
            <a:r>
              <a:t> that you also submit to such, and to everyone who works and labors with </a:t>
            </a:r>
            <a:r>
              <a:rPr i="1"/>
              <a:t>us</a:t>
            </a:r>
            <a: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1 Corinthians 16:13–18 (NKJV)…"/>
          <p:cNvSpPr txBox="1"/>
          <p:nvPr/>
        </p:nvSpPr>
        <p:spPr>
          <a:xfrm>
            <a:off x="613033" y="501149"/>
            <a:ext cx="11778734" cy="83370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66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2200"/>
              </a:spcBef>
              <a:defRPr sz="42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1 Corinthians 16:13–18 (NKJV)</a:t>
            </a:r>
          </a:p>
          <a:p>
            <a:pPr defTabSz="457200">
              <a:defRPr sz="64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rPr baseline="31999"/>
              <a:t>17</a:t>
            </a:r>
            <a:r>
              <a:t> I am glad about the coming of Stephanas, Fortunatus, and Achaicus, for what was lacking on your part they supplied. </a:t>
            </a:r>
            <a:r>
              <a:rPr baseline="31999"/>
              <a:t>18</a:t>
            </a:r>
            <a:r>
              <a:t> For they refreshed my spirit and yours. Therefore acknowledge such 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pic>
        <p:nvPicPr>
          <p:cNvPr id="312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1"/>
          </a:xfrm>
          <a:prstGeom prst="rect">
            <a:avLst/>
          </a:prstGeom>
          <a:ln w="25400">
            <a:miter lim="400000"/>
          </a:ln>
        </p:spPr>
      </p:pic>
      <p:sp>
        <p:nvSpPr>
          <p:cNvPr id="313" name="Don McClain"/>
          <p:cNvSpPr/>
          <p:nvPr/>
        </p:nvSpPr>
        <p:spPr>
          <a:xfrm>
            <a:off x="0" y="9323775"/>
            <a:ext cx="50038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Don McClain</a:t>
            </a:r>
          </a:p>
        </p:txBody>
      </p:sp>
      <p:sp>
        <p:nvSpPr>
          <p:cNvPr id="314" name="W. 65th St church of Christ - 9/16/2007"/>
          <p:cNvSpPr/>
          <p:nvPr/>
        </p:nvSpPr>
        <p:spPr>
          <a:xfrm>
            <a:off x="5740400" y="9323775"/>
            <a:ext cx="7277100" cy="4318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 defTabSz="1295400"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ariah"/>
                <a:ea typeface="Mariah"/>
                <a:cs typeface="Mariah"/>
                <a:sym typeface="Mariah"/>
              </a:defRPr>
            </a:lvl1pPr>
          </a:lstStyle>
          <a:p>
            <a:pPr/>
            <a:r>
              <a:t>W. 65th St church of Christ - 9/16/2007</a:t>
            </a:r>
          </a:p>
        </p:txBody>
      </p:sp>
      <p:pic>
        <p:nvPicPr>
          <p:cNvPr id="315" name="300_HQ_Stunning_Wallpapers-5.jpg_elephant-bleu-2560x1600.png" descr="300_HQ_Stunning_Wallpapers-5.jpg_elephant-bleu-2560x160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78"/>
            <a:ext cx="13017500" cy="9791701"/>
          </a:xfrm>
          <a:prstGeom prst="rect">
            <a:avLst/>
          </a:prstGeom>
          <a:ln w="25400">
            <a:miter lim="400000"/>
          </a:ln>
        </p:spPr>
      </p:pic>
      <p:sp>
        <p:nvSpPr>
          <p:cNvPr id="316" name="Slide Number"/>
          <p:cNvSpPr txBox="1"/>
          <p:nvPr>
            <p:ph type="sldNum" sz="quarter" idx="2"/>
          </p:nvPr>
        </p:nvSpPr>
        <p:spPr>
          <a:xfrm>
            <a:off x="12606932" y="495299"/>
            <a:ext cx="397868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7" name="baptism.png" descr="baptis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700" y="1693333"/>
            <a:ext cx="6717620" cy="8149167"/>
          </a:xfrm>
          <a:prstGeom prst="rect">
            <a:avLst/>
          </a:prstGeom>
        </p:spPr>
      </p:pic>
      <p:sp>
        <p:nvSpPr>
          <p:cNvPr id="318" name="Real, genuine joy can ONLY be found in real, genuine sacrificial service in God’s cause ……"/>
          <p:cNvSpPr/>
          <p:nvPr/>
        </p:nvSpPr>
        <p:spPr>
          <a:xfrm>
            <a:off x="6227134" y="2281766"/>
            <a:ext cx="6289939" cy="6972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1657885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marL="645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i="1" sz="45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Real, genuine joy can ONLY be found in real, genuine sacrificial service in God’s cause … </a:t>
            </a:r>
          </a:p>
          <a:p>
            <a:pPr lvl="2" marL="1026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First must obey the gospel — Heb 5:8,9; Mk 16:16</a:t>
            </a:r>
          </a:p>
          <a:p>
            <a:pPr lvl="2" marL="1026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Growing in faith, diligently serving the Lord — 2 Pet 1:5-10</a:t>
            </a:r>
          </a:p>
          <a:p>
            <a:pPr lvl="2" marL="1026583" indent="-264583" algn="l" defTabSz="457200">
              <a:spcBef>
                <a:spcPts val="800"/>
              </a:spcBef>
              <a:buClr>
                <a:srgbClr val="9A7865"/>
              </a:buClr>
              <a:buSzPct val="40000"/>
              <a:buFont typeface="Georgia"/>
              <a:buBlip>
                <a:blip r:embed="rId5"/>
              </a:buBlip>
              <a:defRPr sz="3600">
                <a:solidFill>
                  <a:srgbClr val="FFFFFF"/>
                </a:solidFill>
                <a:effectLst>
                  <a:outerShdw sx="100000" sy="100000" kx="0" ky="0" algn="b" rotWithShape="0" blurRad="63500" dist="63500" dir="35244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Eternal joy awaits — (Rom 8:18; 1 Cor 15:58)</a:t>
            </a:r>
          </a:p>
        </p:txBody>
      </p:sp>
      <p:sp>
        <p:nvSpPr>
          <p:cNvPr id="319" name="“Hold Such Men In Esteem”"/>
          <p:cNvSpPr txBox="1"/>
          <p:nvPr/>
        </p:nvSpPr>
        <p:spPr>
          <a:xfrm>
            <a:off x="2801937" y="162829"/>
            <a:ext cx="74009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“Hold Such Men In Esteem” </a:t>
            </a:r>
          </a:p>
        </p:txBody>
      </p:sp>
      <p:sp>
        <p:nvSpPr>
          <p:cNvPr id="320" name="hold in high esteem"/>
          <p:cNvSpPr txBox="1"/>
          <p:nvPr/>
        </p:nvSpPr>
        <p:spPr>
          <a:xfrm>
            <a:off x="427913" y="984399"/>
            <a:ext cx="12148974" cy="12065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77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9800"/>
            </a:pPr>
            <a:r>
              <a:rPr sz="7700"/>
              <a:t>hold in high esteem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1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631" t="0" r="21631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7" name="Philippians…"/>
          <p:cNvSpPr txBox="1"/>
          <p:nvPr/>
        </p:nvSpPr>
        <p:spPr>
          <a:xfrm>
            <a:off x="1999022" y="293508"/>
            <a:ext cx="11000731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116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</a:t>
            </a:r>
          </a:p>
          <a:p>
            <a:pPr>
              <a:defRPr sz="8800">
                <a:solidFill>
                  <a:srgbClr val="9CCED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Joy No Matter What</a:t>
            </a:r>
          </a:p>
        </p:txBody>
      </p:sp>
      <p:sp>
        <p:nvSpPr>
          <p:cNvPr id="248" name="Those IN CHRIST can HAVE TRUE JOY &amp; PEACE:…"/>
          <p:cNvSpPr txBox="1"/>
          <p:nvPr/>
        </p:nvSpPr>
        <p:spPr>
          <a:xfrm>
            <a:off x="2994410" y="4090913"/>
            <a:ext cx="9707490" cy="546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1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Those IN CHRIST can HAVE TRUE JOY &amp; PEACE: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past - (our sins or what others have done to us)</a:t>
            </a: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circumstances - (Our physical or material condition or how others are mistreating us)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25" name="Philippians — Joy No Matter What"/>
          <p:cNvSpPr txBox="1"/>
          <p:nvPr/>
        </p:nvSpPr>
        <p:spPr>
          <a:xfrm>
            <a:off x="294946" y="283664"/>
            <a:ext cx="12414908" cy="853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51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—</a:t>
            </a:r>
            <a:r>
              <a:rPr>
                <a:solidFill>
                  <a:srgbClr val="78AAB3"/>
                </a:solidFill>
              </a:rPr>
              <a:t>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Joy No Matter What</a:t>
            </a:r>
          </a:p>
        </p:txBody>
      </p:sp>
      <p:sp>
        <p:nvSpPr>
          <p:cNvPr id="326" name="“Hold Such Men In Esteem”"/>
          <p:cNvSpPr txBox="1"/>
          <p:nvPr/>
        </p:nvSpPr>
        <p:spPr>
          <a:xfrm>
            <a:off x="1763182" y="1287169"/>
            <a:ext cx="9478436" cy="850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100">
                <a:solidFill>
                  <a:schemeClr val="accent2">
                    <a:hueOff val="-602737"/>
                    <a:satOff val="7170"/>
                    <a:lumOff val="14117"/>
                  </a:schemeClr>
                </a:solidFill>
                <a:effectLst>
                  <a:outerShdw sx="100000" sy="100000" kx="0" ky="0" algn="b" rotWithShape="0" blurRad="50800" dist="63500" dir="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“Hold Such Men In Esteem” </a:t>
            </a:r>
          </a:p>
        </p:txBody>
      </p:sp>
      <p:sp>
        <p:nvSpPr>
          <p:cNvPr id="327" name="Charts by Don McClain…"/>
          <p:cNvSpPr txBox="1"/>
          <p:nvPr/>
        </p:nvSpPr>
        <p:spPr>
          <a:xfrm>
            <a:off x="488999" y="6676103"/>
            <a:ext cx="12026802" cy="2751017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6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March 11, 2018</a:t>
            </a:r>
          </a:p>
          <a:p>
            <a:pPr defTabSz="457200">
              <a:defRPr sz="21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/ P.O. Box 190062 / Little Rock AR 72219 / 501-568-1062</a:t>
            </a:r>
          </a:p>
          <a:p>
            <a:pPr defTabSz="457200">
              <a:defRPr sz="25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Email – </a:t>
            </a:r>
            <a:r>
              <a:rPr>
                <a:hlinkClick r:id="rId3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3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>
                <a:hlinkClick r:id="rId4" invalidUrl="" action="" tgtFrame="" tooltip="" history="1" highlightClick="0" endSnd="0"/>
              </a:rPr>
              <a:t>http://w65stchurchofchrist.org/coc/sermons/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1 Corinthians 16:13–18 (NKJV)…"/>
          <p:cNvSpPr txBox="1"/>
          <p:nvPr/>
        </p:nvSpPr>
        <p:spPr>
          <a:xfrm>
            <a:off x="613033" y="501149"/>
            <a:ext cx="11778734" cy="84722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66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2200"/>
              </a:spcBef>
              <a:defRPr sz="42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1 Corinthians 16:13–18 (NKJV)</a:t>
            </a:r>
          </a:p>
          <a:p>
            <a:pPr defTabSz="457200">
              <a:defRPr sz="51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rPr baseline="31999"/>
              <a:t>13</a:t>
            </a:r>
            <a:r>
              <a:t> Watch, stand fast in the faith, be brave, be strong. </a:t>
            </a:r>
            <a:r>
              <a:rPr baseline="31999"/>
              <a:t>14</a:t>
            </a:r>
            <a:r>
              <a:t> Let all </a:t>
            </a:r>
            <a:r>
              <a:rPr i="1"/>
              <a:t>that</a:t>
            </a:r>
            <a:r>
              <a:t> you </a:t>
            </a:r>
            <a:r>
              <a:rPr i="1"/>
              <a:t>do</a:t>
            </a:r>
            <a:r>
              <a:t> be done with love. </a:t>
            </a:r>
            <a:r>
              <a:rPr baseline="31999"/>
              <a:t>15</a:t>
            </a:r>
            <a:r>
              <a:t> I urge you, brethren—you know the household of Stephanas, that it is the firstfruits of Achaia, and </a:t>
            </a:r>
            <a:r>
              <a:rPr i="1"/>
              <a:t>that</a:t>
            </a:r>
            <a:r>
              <a:t> they have devoted themselves to the ministry of the saints—</a:t>
            </a:r>
            <a:r>
              <a:rPr baseline="31999"/>
              <a:t>16</a:t>
            </a:r>
            <a:r>
              <a:t> that you also submit to such, and to everyone who works and labors with </a:t>
            </a:r>
            <a:r>
              <a:rPr i="1"/>
              <a:t>us</a:t>
            </a:r>
            <a: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1 Corinthians 16:13–18 (NKJV)…"/>
          <p:cNvSpPr txBox="1"/>
          <p:nvPr/>
        </p:nvSpPr>
        <p:spPr>
          <a:xfrm>
            <a:off x="613033" y="501149"/>
            <a:ext cx="11778734" cy="83370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66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2200"/>
              </a:spcBef>
              <a:defRPr sz="4200">
                <a:solidFill>
                  <a:srgbClr val="000000"/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1 Corinthians 16:13–18 (NKJV)</a:t>
            </a:r>
          </a:p>
          <a:p>
            <a:pPr defTabSz="457200">
              <a:defRPr sz="64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pPr>
            <a:r>
              <a:rPr baseline="31999"/>
              <a:t>17</a:t>
            </a:r>
            <a:r>
              <a:t> I am glad about the coming of Stephanas, Fortunatus, and Achaicus, for what was lacking on your part they supplied. </a:t>
            </a:r>
            <a:r>
              <a:rPr baseline="31999"/>
              <a:t>18</a:t>
            </a:r>
            <a:r>
              <a:t> For they refreshed my spirit and yours. Therefore acknowledge such 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1" name="“Paul’s Prayer For The Brethren In Philippi” - (1:3-11)…"/>
          <p:cNvSpPr txBox="1"/>
          <p:nvPr/>
        </p:nvSpPr>
        <p:spPr>
          <a:xfrm>
            <a:off x="467727" y="2033517"/>
            <a:ext cx="6297885" cy="75438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“Paul’s Prayer For The Brethren In Philippi” - (1:3-11)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“Making The Most of Our Circumstances”  - (1:12-26)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“Conduct Worthy of The Gospel” — (1:21-30)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“Joyful Unity In Christ” — (Philippians 2:1-5) —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“The Humbled &amp; Exalted Christ” — (2:5-11) —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8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“Working Out Our Own Salvation”  — (2:12-18) </a:t>
            </a:r>
          </a:p>
        </p:txBody>
      </p:sp>
      <p:sp>
        <p:nvSpPr>
          <p:cNvPr id="252" name="“Hold Such Men In Esteem”"/>
          <p:cNvSpPr txBox="1"/>
          <p:nvPr/>
        </p:nvSpPr>
        <p:spPr>
          <a:xfrm>
            <a:off x="427913" y="189044"/>
            <a:ext cx="12148974" cy="990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“Hold Such Men In Esteem”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5" name="“Hold Such Men In Esteem”"/>
          <p:cNvSpPr txBox="1"/>
          <p:nvPr/>
        </p:nvSpPr>
        <p:spPr>
          <a:xfrm>
            <a:off x="427913" y="189044"/>
            <a:ext cx="12148974" cy="990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“Hold Such Men In Esteem” </a:t>
            </a:r>
          </a:p>
        </p:txBody>
      </p:sp>
      <p:sp>
        <p:nvSpPr>
          <p:cNvPr id="256" name="This lesson focuses on Paul's remarks concerning two men; one described as a “son,” the other as a    &quot;brother&quot; (Php 2:19-30)…"/>
          <p:cNvSpPr txBox="1"/>
          <p:nvPr/>
        </p:nvSpPr>
        <p:spPr>
          <a:xfrm>
            <a:off x="346880" y="1616920"/>
            <a:ext cx="6236236" cy="77470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lesson focuses on Paul's remarks concerning two men; one described as a “son,” the other as a    "brother" (Php 2:19-30)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These two men demonstrated the type of  “humility &amp; sacrificial service" expected of the disciple of Jesus Christ.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hilippians 2:19–30 (NKJV)…"/>
          <p:cNvSpPr txBox="1"/>
          <p:nvPr/>
        </p:nvSpPr>
        <p:spPr>
          <a:xfrm>
            <a:off x="357297" y="343493"/>
            <a:ext cx="12290206" cy="899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2:19–30 (NKJV)</a:t>
            </a:r>
          </a:p>
          <a:p>
            <a:pPr defTabSz="457200">
              <a:spcBef>
                <a:spcPts val="800"/>
              </a:spcBef>
              <a:defRPr sz="56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19</a:t>
            </a:r>
            <a:r>
              <a:t> But I trust in the Lord Jesus to send Timothy to you shortly, that I also may be encouraged when I know your state. </a:t>
            </a:r>
            <a:r>
              <a:rPr baseline="31999"/>
              <a:t>20</a:t>
            </a:r>
            <a:r>
              <a:t> For I have no one like-minded, who will sincerely care for your state. </a:t>
            </a:r>
            <a:r>
              <a:rPr baseline="31999"/>
              <a:t>21</a:t>
            </a:r>
            <a:r>
              <a:t> For all seek their own, not the things which are of Christ Jesus. </a:t>
            </a:r>
            <a:r>
              <a:rPr baseline="31999"/>
              <a:t>22</a:t>
            </a:r>
            <a:r>
              <a:t> But you know his proven character, that as a son with </a:t>
            </a:r>
            <a:r>
              <a:rPr i="1"/>
              <a:t>his</a:t>
            </a:r>
            <a:r>
              <a:t> father he served with me in the gospel.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hilippians 2:19–30 (NKJV)…"/>
          <p:cNvSpPr txBox="1"/>
          <p:nvPr/>
        </p:nvSpPr>
        <p:spPr>
          <a:xfrm>
            <a:off x="357297" y="343493"/>
            <a:ext cx="12290206" cy="9105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2:19–30 (NKJV)</a:t>
            </a:r>
          </a:p>
          <a:p>
            <a:pPr defTabSz="457200">
              <a:spcBef>
                <a:spcPts val="800"/>
              </a:spcBef>
              <a:defRPr sz="57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23</a:t>
            </a:r>
            <a:r>
              <a:t> Therefore I hope to send him at once, as soon as I see how it goes with me. </a:t>
            </a:r>
            <a:r>
              <a:rPr baseline="31999"/>
              <a:t>24</a:t>
            </a:r>
            <a:r>
              <a:t> But I trust in the Lord that I myself shall also come shortly. </a:t>
            </a:r>
            <a:r>
              <a:rPr baseline="31999"/>
              <a:t>25</a:t>
            </a:r>
            <a:r>
              <a:t> Yet I considered it necessary to send to you Epaphroditus, my brother, fellow worker, and fellow soldier, but your messenger and the one who ministered to my need;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hilippians 2:19–30 (NKJV)…"/>
          <p:cNvSpPr txBox="1"/>
          <p:nvPr/>
        </p:nvSpPr>
        <p:spPr>
          <a:xfrm>
            <a:off x="357297" y="343493"/>
            <a:ext cx="12290206" cy="876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2:19–30 (NKJV)</a:t>
            </a:r>
          </a:p>
          <a:p>
            <a:pPr defTabSz="457200">
              <a:spcBef>
                <a:spcPts val="8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26</a:t>
            </a:r>
            <a:r>
              <a:t> since he was longing for you all, and was distressed because you had heard that he was sick. </a:t>
            </a:r>
            <a:r>
              <a:rPr baseline="31999"/>
              <a:t>27</a:t>
            </a:r>
            <a:r>
              <a:t> For indeed he was sick almost unto death; but God had mercy on him, and not only on him but on me also, lest I should have sorrow upon sorrow. </a:t>
            </a:r>
            <a:r>
              <a:rPr baseline="31999"/>
              <a:t>28</a:t>
            </a:r>
            <a:r>
              <a:t> Therefore I sent him the more eagerly, that when you see him again you may rejoice, and I may be less sorrowful.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hilippians 2:19–30 (NKJV)…"/>
          <p:cNvSpPr txBox="1"/>
          <p:nvPr/>
        </p:nvSpPr>
        <p:spPr>
          <a:xfrm>
            <a:off x="357297" y="343493"/>
            <a:ext cx="12290206" cy="871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2:19–30 (NKJV)</a:t>
            </a:r>
          </a:p>
          <a:p>
            <a:pPr defTabSz="457200">
              <a:spcBef>
                <a:spcPts val="800"/>
              </a:spcBef>
              <a:defRPr sz="69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29</a:t>
            </a:r>
            <a:r>
              <a:t> Receive him therefore in the Lord with all gladness, and hold such men in esteem; </a:t>
            </a:r>
            <a:r>
              <a:rPr baseline="31999"/>
              <a:t>30</a:t>
            </a:r>
            <a:r>
              <a:t> because for the work of Christ he came close to death, not regarding his life, to supply what was lacking in your service toward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“Hold Such Men In Esteem”"/>
          <p:cNvSpPr txBox="1"/>
          <p:nvPr/>
        </p:nvSpPr>
        <p:spPr>
          <a:xfrm>
            <a:off x="2801937" y="162829"/>
            <a:ext cx="740092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“Hold Such Men In Esteem” </a:t>
            </a:r>
          </a:p>
        </p:txBody>
      </p:sp>
      <p:sp>
        <p:nvSpPr>
          <p:cNvPr id="267" name="TIMOTHY, PAUL'S &quot;SON&quot; (19-24)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TIMOTHY, PAUL'S "SON" (19-24)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Paul planned to send Timothy to Philippi — 19,23…"/>
          <p:cNvSpPr txBox="1"/>
          <p:nvPr/>
        </p:nvSpPr>
        <p:spPr>
          <a:xfrm>
            <a:off x="7108306" y="2174269"/>
            <a:ext cx="5738324" cy="741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42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Paul planned to send Timothy to Philippi — 19,23</a:t>
            </a:r>
          </a:p>
          <a:p>
            <a:pPr lvl="1" marL="9848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“I trust in the Lord” i.e., ”If the Lord wills" (19a cf. Jm 4:15)</a:t>
            </a:r>
          </a:p>
          <a:p>
            <a:pPr lvl="1" marL="9848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Paul desired to be encouraged by their faith (19b)</a:t>
            </a:r>
          </a:p>
          <a:p>
            <a:pPr lvl="1" marL="984802" indent="-464102" algn="l">
              <a:spcBef>
                <a:spcPts val="12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Would be delayed until Paul's condition was known (23b)</a:t>
            </a:r>
          </a:p>
        </p:txBody>
      </p:sp>
      <p:sp>
        <p:nvSpPr>
          <p:cNvPr id="270" name="Philippians 2:19 (NKJV)…"/>
          <p:cNvSpPr txBox="1"/>
          <p:nvPr/>
        </p:nvSpPr>
        <p:spPr>
          <a:xfrm>
            <a:off x="484324" y="6244775"/>
            <a:ext cx="6476879" cy="289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2:19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19</a:t>
            </a:r>
            <a:r>
              <a:t> But I trust in the Lord Jesus to send Timothy to you shortly, that I also may be encouraged when I know your state.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9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