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26"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7"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8"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pic>
        <p:nvPicPr>
          <p:cNvPr id="155" name="Babylon2.jpeg" descr="Babylon2.jpeg"/>
          <p:cNvPicPr>
            <a:picLocks noChangeAspect="1"/>
          </p:cNvPicPr>
          <p:nvPr/>
        </p:nvPicPr>
        <p:blipFill>
          <a:blip r:embed="rId2">
            <a:extLst/>
          </a:blip>
          <a:stretch>
            <a:fillRect/>
          </a:stretch>
        </p:blipFill>
        <p:spPr>
          <a:xfrm>
            <a:off x="-1" y="2253262"/>
            <a:ext cx="13004802" cy="6845583"/>
          </a:xfrm>
          <a:prstGeom prst="rect">
            <a:avLst/>
          </a:prstGeom>
          <a:ln w="12700">
            <a:miter lim="400000"/>
          </a:ln>
        </p:spPr>
      </p:pic>
      <p:sp>
        <p:nvSpPr>
          <p:cNvPr id="156" name="Rectangle"/>
          <p:cNvSpPr/>
          <p:nvPr/>
        </p:nvSpPr>
        <p:spPr>
          <a:xfrm>
            <a:off x="-1" y="2208106"/>
            <a:ext cx="13004802" cy="7014917"/>
          </a:xfrm>
          <a:prstGeom prst="rect">
            <a:avLst/>
          </a:prstGeom>
          <a:solidFill>
            <a:srgbClr val="000080">
              <a:alpha val="63999"/>
            </a:srgbClr>
          </a:solidFill>
          <a:ln w="12700">
            <a:miter lim="400000"/>
          </a:ln>
        </p:spPr>
        <p:txBody>
          <a:bodyPr lIns="65023" tIns="65023" rIns="65023" bIns="65023" anchor="ctr"/>
          <a:lstStyle/>
          <a:p>
            <a:pPr algn="l" defTabSz="1300480">
              <a:defRPr sz="2400">
                <a:solidFill>
                  <a:srgbClr val="000000"/>
                </a:solidFill>
                <a:effectLst/>
                <a:latin typeface="Arial"/>
                <a:ea typeface="Arial"/>
                <a:cs typeface="Arial"/>
                <a:sym typeface="Arial"/>
              </a:defRPr>
            </a:pPr>
          </a:p>
        </p:txBody>
      </p:sp>
      <p:sp>
        <p:nvSpPr>
          <p:cNvPr id="157" name="Title Text"/>
          <p:cNvSpPr txBox="1"/>
          <p:nvPr>
            <p:ph type="title"/>
          </p:nvPr>
        </p:nvSpPr>
        <p:spPr>
          <a:xfrm>
            <a:off x="975359" y="866986"/>
            <a:ext cx="11054082" cy="1625601"/>
          </a:xfrm>
          <a:prstGeom prst="rect">
            <a:avLst/>
          </a:prstGeom>
        </p:spPr>
        <p:txBody>
          <a:bodyPr lIns="63217" tIns="63217" rIns="63217" bIns="63217"/>
          <a:lstStyle>
            <a:lvl1pPr defTabSz="1300480">
              <a:defRPr b="0" sz="6200">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158" name="Body Level One…"/>
          <p:cNvSpPr txBox="1"/>
          <p:nvPr>
            <p:ph type="body" idx="1"/>
          </p:nvPr>
        </p:nvSpPr>
        <p:spPr>
          <a:xfrm>
            <a:off x="975359" y="2817706"/>
            <a:ext cx="11054082" cy="5852161"/>
          </a:xfrm>
          <a:prstGeom prst="rect">
            <a:avLst/>
          </a:prstGeom>
        </p:spPr>
        <p:txBody>
          <a:bodyPr lIns="63217" tIns="63217" rIns="63217" bIns="63217" anchor="t"/>
          <a:lstStyle>
            <a:lvl1pPr marL="471487" indent="-471487" defTabSz="1300480">
              <a:spcBef>
                <a:spcPts val="1000"/>
              </a:spcBef>
              <a:buSzPct val="100000"/>
              <a:defRPr sz="4400">
                <a:solidFill>
                  <a:srgbClr val="000000"/>
                </a:solidFill>
                <a:latin typeface="Times New Roman"/>
                <a:ea typeface="Times New Roman"/>
                <a:cs typeface="Times New Roman"/>
                <a:sym typeface="Times New Roman"/>
              </a:defRPr>
            </a:lvl1pPr>
            <a:lvl2pPr marL="906235" indent="-449035" defTabSz="1300480">
              <a:spcBef>
                <a:spcPts val="1000"/>
              </a:spcBef>
              <a:buSzPct val="100000"/>
              <a:buChar char="–"/>
              <a:defRPr sz="4400">
                <a:solidFill>
                  <a:srgbClr val="000000"/>
                </a:solidFill>
                <a:latin typeface="Times New Roman"/>
                <a:ea typeface="Times New Roman"/>
                <a:cs typeface="Times New Roman"/>
                <a:sym typeface="Times New Roman"/>
              </a:defRPr>
            </a:lvl2pPr>
            <a:lvl3pPr marL="1333500" indent="-419100" defTabSz="1300480">
              <a:spcBef>
                <a:spcPts val="1000"/>
              </a:spcBef>
              <a:buSzPct val="100000"/>
              <a:defRPr sz="4400">
                <a:solidFill>
                  <a:srgbClr val="000000"/>
                </a:solidFill>
                <a:latin typeface="Times New Roman"/>
                <a:ea typeface="Times New Roman"/>
                <a:cs typeface="Times New Roman"/>
                <a:sym typeface="Times New Roman"/>
              </a:defRPr>
            </a:lvl3pPr>
            <a:lvl4pPr marL="1874520" indent="-502920" defTabSz="1300480">
              <a:spcBef>
                <a:spcPts val="1000"/>
              </a:spcBef>
              <a:buSzPct val="100000"/>
              <a:buChar char="–"/>
              <a:defRPr sz="4400">
                <a:solidFill>
                  <a:srgbClr val="000000"/>
                </a:solidFill>
                <a:latin typeface="Times New Roman"/>
                <a:ea typeface="Times New Roman"/>
                <a:cs typeface="Times New Roman"/>
                <a:sym typeface="Times New Roman"/>
              </a:defRPr>
            </a:lvl4pPr>
            <a:lvl5pPr marL="2387600" indent="-558800" defTabSz="1300480">
              <a:spcBef>
                <a:spcPts val="1000"/>
              </a:spcBef>
              <a:buSzPct val="100000"/>
              <a:defRPr sz="44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9" name="Slide Number"/>
          <p:cNvSpPr txBox="1"/>
          <p:nvPr>
            <p:ph type="sldNum" sz="quarter" idx="2"/>
          </p:nvPr>
        </p:nvSpPr>
        <p:spPr>
          <a:xfrm>
            <a:off x="6285653" y="8779792"/>
            <a:ext cx="3034454" cy="520701"/>
          </a:xfrm>
          <a:prstGeom prst="rect">
            <a:avLst/>
          </a:prstGeom>
        </p:spPr>
        <p:txBody>
          <a:bodyPr lIns="65023" tIns="65023" rIns="65023" bIns="65023"/>
          <a:lstStyle>
            <a:lvl1pPr algn="r" defTabSz="1300480">
              <a:defRPr sz="16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6"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7.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5.png"/><Relationship Id="rId4" Type="http://schemas.openxmlformats.org/officeDocument/2006/relationships/image" Target="../media/image6.tif"/><Relationship Id="rId5"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6.tif"/><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7.png"/><Relationship Id="rId4" Type="http://schemas.openxmlformats.org/officeDocument/2006/relationships/image" Target="../media/image6.tif"/><Relationship Id="rId5"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8.png"/><Relationship Id="rId4" Type="http://schemas.openxmlformats.org/officeDocument/2006/relationships/image" Target="../media/image6.tif"/><Relationship Id="rId5"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6.tif"/><Relationship Id="rId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7.tif"/><Relationship Id="rId4"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21.png"/><Relationship Id="rId4" Type="http://schemas.openxmlformats.org/officeDocument/2006/relationships/image" Target="../media/image6.tif"/><Relationship Id="rId5"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6.tif"/><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176" name="“Faith To Endure The Fire”"/>
          <p:cNvSpPr txBox="1"/>
          <p:nvPr/>
        </p:nvSpPr>
        <p:spPr>
          <a:xfrm>
            <a:off x="1696293" y="7513720"/>
            <a:ext cx="11004875" cy="1116826"/>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177" name="Daniel 3:1-30"/>
          <p:cNvSpPr txBox="1"/>
          <p:nvPr/>
        </p:nvSpPr>
        <p:spPr>
          <a:xfrm>
            <a:off x="6063225" y="4549292"/>
            <a:ext cx="4306520"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8:1-27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Demonstrated Faith ...…"/>
          <p:cNvSpPr txBox="1"/>
          <p:nvPr/>
        </p:nvSpPr>
        <p:spPr>
          <a:xfrm>
            <a:off x="5204838" y="2776737"/>
            <a:ext cx="7679495" cy="65024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sz="41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sees a little horn come out of the four with great power - 8:9-12</a:t>
            </a:r>
          </a:p>
          <a:p>
            <a:pPr lvl="1" marL="932329" indent="-525929" algn="l">
              <a:spcBef>
                <a:spcPts val="3100"/>
              </a:spcBef>
              <a:buSzPct val="80000"/>
              <a:buBlip>
                <a:blip r:embed="rId2"/>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Which grew exceedingly great toward the south and east toward the Glorious Land</a:t>
            </a:r>
          </a:p>
          <a:p>
            <a:pPr lvl="1" marL="932329" indent="-525929" algn="l">
              <a:spcBef>
                <a:spcPts val="3100"/>
              </a:spcBef>
              <a:buSzPct val="80000"/>
              <a:buBlip>
                <a:blip r:embed="rId2"/>
              </a:buBlip>
              <a:defRPr sz="34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It grew up to the host of heaven,             1) Casting down and trampling to the ground some of the host, 2) Exalting himself as high as the Prince of host</a:t>
            </a:r>
          </a:p>
        </p:txBody>
      </p:sp>
      <p:sp>
        <p:nvSpPr>
          <p:cNvPr id="231" name="The Little HoRn &amp; Its Sins (8:9-12)"/>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3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Little HoRn &amp; Its Sins (8:9-12)</a:t>
            </a:r>
          </a:p>
        </p:txBody>
      </p:sp>
      <p:sp>
        <p:nvSpPr>
          <p:cNvPr id="232"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pic>
        <p:nvPicPr>
          <p:cNvPr id="233" name="Image" descr="Image"/>
          <p:cNvPicPr>
            <a:picLocks noChangeAspect="1"/>
          </p:cNvPicPr>
          <p:nvPr/>
        </p:nvPicPr>
        <p:blipFill>
          <a:blip r:embed="rId4">
            <a:extLst/>
          </a:blip>
          <a:srcRect l="0" t="4917" r="52032" b="4917"/>
          <a:stretch>
            <a:fillRect/>
          </a:stretch>
        </p:blipFill>
        <p:spPr>
          <a:xfrm>
            <a:off x="298504" y="2776737"/>
            <a:ext cx="4846395" cy="68324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0">
                                            <p:bg/>
                                          </p:spTgt>
                                        </p:tgtEl>
                                        <p:attrNameLst>
                                          <p:attrName>style.visibility</p:attrName>
                                        </p:attrNameLst>
                                      </p:cBhvr>
                                      <p:to>
                                        <p:strVal val="visible"/>
                                      </p:to>
                                    </p:set>
                                    <p:animEffect filter="fade" transition="in">
                                      <p:cBhvr>
                                        <p:cTn id="7" dur="1500"/>
                                        <p:tgtEl>
                                          <p:spTgt spid="23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0">
                                            <p:txEl>
                                              <p:pRg st="0" end="0"/>
                                            </p:txEl>
                                          </p:spTgt>
                                        </p:tgtEl>
                                        <p:attrNameLst>
                                          <p:attrName>style.visibility</p:attrName>
                                        </p:attrNameLst>
                                      </p:cBhvr>
                                      <p:to>
                                        <p:strVal val="visible"/>
                                      </p:to>
                                    </p:set>
                                    <p:animEffect filter="fade" transition="in">
                                      <p:cBhvr>
                                        <p:cTn id="10" dur="1500"/>
                                        <p:tgtEl>
                                          <p:spTgt spid="2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0">
                                            <p:txEl>
                                              <p:pRg st="1" end="1"/>
                                            </p:txEl>
                                          </p:spTgt>
                                        </p:tgtEl>
                                        <p:attrNameLst>
                                          <p:attrName>style.visibility</p:attrName>
                                        </p:attrNameLst>
                                      </p:cBhvr>
                                      <p:to>
                                        <p:strVal val="visible"/>
                                      </p:to>
                                    </p:set>
                                    <p:animEffect filter="fade" transition="in">
                                      <p:cBhvr>
                                        <p:cTn id="15" dur="1500"/>
                                        <p:tgtEl>
                                          <p:spTgt spid="2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0">
                                            <p:txEl>
                                              <p:pRg st="2" end="2"/>
                                            </p:txEl>
                                          </p:spTgt>
                                        </p:tgtEl>
                                        <p:attrNameLst>
                                          <p:attrName>style.visibility</p:attrName>
                                        </p:attrNameLst>
                                      </p:cBhvr>
                                      <p:to>
                                        <p:strVal val="visible"/>
                                      </p:to>
                                    </p:set>
                                    <p:animEffect filter="fade" transition="in">
                                      <p:cBhvr>
                                        <p:cTn id="20" dur="1500"/>
                                        <p:tgtEl>
                                          <p:spTgt spid="2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Demonstrated Faith ...…"/>
          <p:cNvSpPr txBox="1"/>
          <p:nvPr/>
        </p:nvSpPr>
        <p:spPr>
          <a:xfrm>
            <a:off x="5204838" y="2776737"/>
            <a:ext cx="7679495" cy="68326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sz="41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He saw a little horn come out of the four with great power - 8:9-12</a:t>
            </a:r>
          </a:p>
          <a:p>
            <a:pPr marL="525929" indent="-525929" algn="l">
              <a:spcBef>
                <a:spcPts val="1200"/>
              </a:spcBef>
              <a:buSzPct val="80000"/>
              <a:buBlip>
                <a:blip r:embed="rId2"/>
              </a:buBlip>
              <a:defRPr sz="41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By this powerful horn...</a:t>
            </a:r>
          </a:p>
          <a:p>
            <a:pPr lvl="1" marL="932329" indent="-525929" algn="l">
              <a:spcBef>
                <a:spcPts val="12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daily sacrifices were taken away</a:t>
            </a:r>
          </a:p>
          <a:p>
            <a:pPr lvl="1" marL="932329" indent="-525929" algn="l">
              <a:spcBef>
                <a:spcPts val="12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place of His (God's) sanctuary was cast down</a:t>
            </a:r>
          </a:p>
          <a:p>
            <a:pPr lvl="1" marL="932329" indent="-525929" algn="l">
              <a:spcBef>
                <a:spcPts val="12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An army was given him to oppose the daily sacrifices                (because of transgression)</a:t>
            </a:r>
          </a:p>
        </p:txBody>
      </p:sp>
      <p:sp>
        <p:nvSpPr>
          <p:cNvPr id="236"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37" name="The Little HoRn &amp; Its Sins (8:9-12)"/>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3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Little HoRn &amp; Its Sins (8:9-12)</a:t>
            </a:r>
          </a:p>
        </p:txBody>
      </p:sp>
      <p:pic>
        <p:nvPicPr>
          <p:cNvPr id="238" name="Image" descr="Image"/>
          <p:cNvPicPr>
            <a:picLocks noChangeAspect="1"/>
          </p:cNvPicPr>
          <p:nvPr/>
        </p:nvPicPr>
        <p:blipFill>
          <a:blip r:embed="rId4">
            <a:extLst/>
          </a:blip>
          <a:srcRect l="0" t="4917" r="52032" b="4917"/>
          <a:stretch>
            <a:fillRect/>
          </a:stretch>
        </p:blipFill>
        <p:spPr>
          <a:xfrm>
            <a:off x="298504" y="2776737"/>
            <a:ext cx="4846395" cy="68324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5">
                                            <p:bg/>
                                          </p:spTgt>
                                        </p:tgtEl>
                                        <p:attrNameLst>
                                          <p:attrName>style.visibility</p:attrName>
                                        </p:attrNameLst>
                                      </p:cBhvr>
                                      <p:to>
                                        <p:strVal val="visible"/>
                                      </p:to>
                                    </p:set>
                                    <p:animEffect filter="fade" transition="in">
                                      <p:cBhvr>
                                        <p:cTn id="7" dur="1500"/>
                                        <p:tgtEl>
                                          <p:spTgt spid="23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5">
                                            <p:txEl>
                                              <p:pRg st="0" end="0"/>
                                            </p:txEl>
                                          </p:spTgt>
                                        </p:tgtEl>
                                        <p:attrNameLst>
                                          <p:attrName>style.visibility</p:attrName>
                                        </p:attrNameLst>
                                      </p:cBhvr>
                                      <p:to>
                                        <p:strVal val="visible"/>
                                      </p:to>
                                    </p:set>
                                    <p:animEffect filter="fade" transition="in">
                                      <p:cBhvr>
                                        <p:cTn id="10" dur="1500"/>
                                        <p:tgtEl>
                                          <p:spTgt spid="2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35">
                                            <p:txEl>
                                              <p:pRg st="1" end="1"/>
                                            </p:txEl>
                                          </p:spTgt>
                                        </p:tgtEl>
                                        <p:attrNameLst>
                                          <p:attrName>style.visibility</p:attrName>
                                        </p:attrNameLst>
                                      </p:cBhvr>
                                      <p:to>
                                        <p:strVal val="visible"/>
                                      </p:to>
                                    </p:set>
                                    <p:animEffect filter="fade" transition="in">
                                      <p:cBhvr>
                                        <p:cTn id="15" dur="1500"/>
                                        <p:tgtEl>
                                          <p:spTgt spid="2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35">
                                            <p:txEl>
                                              <p:pRg st="2" end="2"/>
                                            </p:txEl>
                                          </p:spTgt>
                                        </p:tgtEl>
                                        <p:attrNameLst>
                                          <p:attrName>style.visibility</p:attrName>
                                        </p:attrNameLst>
                                      </p:cBhvr>
                                      <p:to>
                                        <p:strVal val="visible"/>
                                      </p:to>
                                    </p:set>
                                    <p:animEffect filter="fade" transition="in">
                                      <p:cBhvr>
                                        <p:cTn id="20" dur="1500"/>
                                        <p:tgtEl>
                                          <p:spTgt spid="23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35">
                                            <p:txEl>
                                              <p:pRg st="3" end="3"/>
                                            </p:txEl>
                                          </p:spTgt>
                                        </p:tgtEl>
                                        <p:attrNameLst>
                                          <p:attrName>style.visibility</p:attrName>
                                        </p:attrNameLst>
                                      </p:cBhvr>
                                      <p:to>
                                        <p:strVal val="visible"/>
                                      </p:to>
                                    </p:set>
                                    <p:animEffect filter="fade" transition="in">
                                      <p:cBhvr>
                                        <p:cTn id="25" dur="1500"/>
                                        <p:tgtEl>
                                          <p:spTgt spid="23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35">
                                            <p:txEl>
                                              <p:pRg st="4" end="4"/>
                                            </p:txEl>
                                          </p:spTgt>
                                        </p:tgtEl>
                                        <p:attrNameLst>
                                          <p:attrName>style.visibility</p:attrName>
                                        </p:attrNameLst>
                                      </p:cBhvr>
                                      <p:to>
                                        <p:strVal val="visible"/>
                                      </p:to>
                                    </p:set>
                                    <p:animEffect filter="fade" transition="in">
                                      <p:cBhvr>
                                        <p:cTn id="30" dur="1500"/>
                                        <p:tgtEl>
                                          <p:spTgt spid="23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Daniel 8:13–14 (NKJV)…"/>
          <p:cNvSpPr txBox="1"/>
          <p:nvPr/>
        </p:nvSpPr>
        <p:spPr>
          <a:xfrm>
            <a:off x="229025" y="250100"/>
            <a:ext cx="12546749" cy="866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8:13–14 (NKJV)</a:t>
            </a:r>
          </a:p>
          <a:p>
            <a:pPr defTabSz="457200">
              <a:defRPr sz="5300">
                <a:solidFill>
                  <a:srgbClr val="000000"/>
                </a:solidFill>
                <a:effectLst/>
                <a:latin typeface="Hoefler Text"/>
                <a:ea typeface="Hoefler Text"/>
                <a:cs typeface="Hoefler Text"/>
                <a:sym typeface="Hoefler Text"/>
              </a:defRPr>
            </a:pPr>
            <a:r>
              <a:rPr baseline="31999"/>
              <a:t>13</a:t>
            </a:r>
            <a:r>
              <a:t> Then I heard a holy one speaking; and </a:t>
            </a:r>
            <a:r>
              <a:rPr i="1"/>
              <a:t>another</a:t>
            </a:r>
            <a:r>
              <a:t> holy one said to that certain </a:t>
            </a:r>
            <a:r>
              <a:rPr i="1"/>
              <a:t>one</a:t>
            </a:r>
            <a:r>
              <a:t> who was speaking, “How long </a:t>
            </a:r>
            <a:r>
              <a:rPr i="1"/>
              <a:t>will</a:t>
            </a:r>
            <a:r>
              <a:t> the vision </a:t>
            </a:r>
            <a:r>
              <a:rPr i="1"/>
              <a:t>be, concerning</a:t>
            </a:r>
            <a:r>
              <a:t> the daily </a:t>
            </a:r>
            <a:r>
              <a:rPr i="1"/>
              <a:t>sacrifices</a:t>
            </a:r>
            <a:r>
              <a:t> and the transgression of desolation, the giving of both the sanctuary and the host to be trampled underfoot?” </a:t>
            </a:r>
            <a:r>
              <a:rPr baseline="31999"/>
              <a:t>14</a:t>
            </a:r>
            <a:r>
              <a:t> And he said to me, “For two thousand three hundred days; then the sanctuary shall be cleansed.”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43" name="GABRIEL EXPLAINS THE VISION — (8:15-27)"/>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sp>
        <p:nvSpPr>
          <p:cNvPr id="244" name="Daniel 8:15–17 (NKJV)…"/>
          <p:cNvSpPr txBox="1"/>
          <p:nvPr/>
        </p:nvSpPr>
        <p:spPr>
          <a:xfrm>
            <a:off x="507879" y="2579911"/>
            <a:ext cx="11989042" cy="648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effectLst/>
                <a:latin typeface="Hoefler Text"/>
                <a:ea typeface="Hoefler Text"/>
                <a:cs typeface="Hoefler Text"/>
                <a:sym typeface="Hoefler Text"/>
              </a:defRPr>
            </a:pPr>
            <a:r>
              <a:t>Daniel 8:15–17 (NKJV)</a:t>
            </a:r>
          </a:p>
          <a:p>
            <a:pPr defTabSz="457200">
              <a:defRPr sz="4200">
                <a:solidFill>
                  <a:srgbClr val="000000"/>
                </a:solidFill>
                <a:effectLst/>
                <a:latin typeface="Hoefler Text"/>
                <a:ea typeface="Hoefler Text"/>
                <a:cs typeface="Hoefler Text"/>
                <a:sym typeface="Hoefler Text"/>
              </a:defRPr>
            </a:pPr>
            <a:r>
              <a:rPr baseline="31999"/>
              <a:t>15</a:t>
            </a:r>
            <a:r>
              <a:t> Then it happened, when I, Daniel, had seen the vision and was seeking the meaning, that suddenly there stood before me one having the appearance of a man. </a:t>
            </a:r>
            <a:r>
              <a:rPr baseline="31999"/>
              <a:t>16</a:t>
            </a:r>
            <a:r>
              <a:t> And I heard a man’s voice between </a:t>
            </a:r>
            <a:r>
              <a:rPr i="1"/>
              <a:t>the banks of</a:t>
            </a:r>
            <a:r>
              <a:t> the Ulai, who called, and said, “Gabriel, make this </a:t>
            </a:r>
            <a:r>
              <a:rPr i="1"/>
              <a:t>man</a:t>
            </a:r>
            <a:r>
              <a:t> understand the vision.” </a:t>
            </a:r>
            <a:r>
              <a:rPr baseline="31999"/>
              <a:t>17</a:t>
            </a:r>
            <a:r>
              <a:t> So he came near where I stood, and when he came I was afraid and fell on my face; but he said to me, “Understand, son of man, that the vision </a:t>
            </a:r>
            <a:r>
              <a:rPr i="1"/>
              <a:t>refers</a:t>
            </a:r>
            <a:r>
              <a:t> to the time of the end.”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Demonstrated Faith ...…"/>
          <p:cNvSpPr txBox="1"/>
          <p:nvPr/>
        </p:nvSpPr>
        <p:spPr>
          <a:xfrm>
            <a:off x="5344374" y="2713237"/>
            <a:ext cx="7326517" cy="63500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2-horned ram depicts the kings of Media and Persia — 8:20</a:t>
            </a:r>
          </a:p>
          <a:p>
            <a:pPr lvl="1" marL="932329" indent="-525929" algn="l">
              <a:spcBef>
                <a:spcPts val="1200"/>
              </a:spcBef>
              <a:buSzPct val="80000"/>
              <a:buBlip>
                <a:blip r:embed="rId2"/>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The larger horn may represent Persia's greater influence - Dan 8:3</a:t>
            </a:r>
          </a:p>
          <a:p>
            <a:pPr lvl="1" marL="932329" indent="-525929" algn="l">
              <a:spcBef>
                <a:spcPts val="1200"/>
              </a:spcBef>
              <a:buSzPct val="80000"/>
              <a:buBlip>
                <a:blip r:embed="rId2"/>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expansion of the Medo-Persian empire illustrated by the ram pushing westward, northward, and southward - Dan 8:4</a:t>
            </a:r>
          </a:p>
        </p:txBody>
      </p:sp>
      <p:sp>
        <p:nvSpPr>
          <p:cNvPr id="247"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48" name="GABRIEL EXPLAINS THE VISION — (8:15-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grpSp>
        <p:nvGrpSpPr>
          <p:cNvPr id="251" name="Image"/>
          <p:cNvGrpSpPr/>
          <p:nvPr/>
        </p:nvGrpSpPr>
        <p:grpSpPr>
          <a:xfrm>
            <a:off x="144965" y="2714725"/>
            <a:ext cx="5196468" cy="6913676"/>
            <a:chOff x="0" y="0"/>
            <a:chExt cx="5196466" cy="6913674"/>
          </a:xfrm>
        </p:grpSpPr>
        <p:pic>
          <p:nvPicPr>
            <p:cNvPr id="250"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49"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animEffect filter="fade" transition="in">
                                      <p:cBhvr>
                                        <p:cTn id="7" dur="1500"/>
                                        <p:tgtEl>
                                          <p:spTgt spid="24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6">
                                            <p:txEl>
                                              <p:pRg st="0" end="0"/>
                                            </p:txEl>
                                          </p:spTgt>
                                        </p:tgtEl>
                                        <p:attrNameLst>
                                          <p:attrName>style.visibility</p:attrName>
                                        </p:attrNameLst>
                                      </p:cBhvr>
                                      <p:to>
                                        <p:strVal val="visible"/>
                                      </p:to>
                                    </p:set>
                                    <p:animEffect filter="fade" transition="in">
                                      <p:cBhvr>
                                        <p:cTn id="10" dur="1500"/>
                                        <p:tgtEl>
                                          <p:spTgt spid="2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6">
                                            <p:txEl>
                                              <p:pRg st="1" end="1"/>
                                            </p:txEl>
                                          </p:spTgt>
                                        </p:tgtEl>
                                        <p:attrNameLst>
                                          <p:attrName>style.visibility</p:attrName>
                                        </p:attrNameLst>
                                      </p:cBhvr>
                                      <p:to>
                                        <p:strVal val="visible"/>
                                      </p:to>
                                    </p:set>
                                    <p:animEffect filter="fade" transition="in">
                                      <p:cBhvr>
                                        <p:cTn id="15" dur="1500"/>
                                        <p:tgtEl>
                                          <p:spTgt spid="2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46">
                                            <p:txEl>
                                              <p:pRg st="2" end="2"/>
                                            </p:txEl>
                                          </p:spTgt>
                                        </p:tgtEl>
                                        <p:attrNameLst>
                                          <p:attrName>style.visibility</p:attrName>
                                        </p:attrNameLst>
                                      </p:cBhvr>
                                      <p:to>
                                        <p:strVal val="visible"/>
                                      </p:to>
                                    </p:set>
                                    <p:animEffect filter="fade" transition="in">
                                      <p:cBhvr>
                                        <p:cTn id="20" dur="1500"/>
                                        <p:tgtEl>
                                          <p:spTgt spid="2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Demonstrated Faith ...…"/>
          <p:cNvSpPr txBox="1"/>
          <p:nvPr/>
        </p:nvSpPr>
        <p:spPr>
          <a:xfrm>
            <a:off x="5344374" y="2713237"/>
            <a:ext cx="7326517" cy="65532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one-horned male goat - Dan 8:21 - depicts the kingdom of Greece from the west - Dan 8:5</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large horn represents it's first king (Alexander the Great)</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speed of the goat aptly reflects Alexander's conquests - Dan 8:5</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Alexander defeated the Persians in three decisive battles - Dan 8:6-7</a:t>
            </a:r>
          </a:p>
        </p:txBody>
      </p:sp>
      <p:sp>
        <p:nvSpPr>
          <p:cNvPr id="25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55" name="GABRIEL EXPLAINS THE VISION — (8:15-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grpSp>
        <p:nvGrpSpPr>
          <p:cNvPr id="258" name="Image"/>
          <p:cNvGrpSpPr/>
          <p:nvPr/>
        </p:nvGrpSpPr>
        <p:grpSpPr>
          <a:xfrm>
            <a:off x="144965" y="2714725"/>
            <a:ext cx="5196468" cy="6913676"/>
            <a:chOff x="0" y="0"/>
            <a:chExt cx="5196466" cy="6913674"/>
          </a:xfrm>
        </p:grpSpPr>
        <p:pic>
          <p:nvPicPr>
            <p:cNvPr id="257"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56"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fade" transition="in">
                                      <p:cBhvr>
                                        <p:cTn id="7" dur="1500"/>
                                        <p:tgtEl>
                                          <p:spTgt spid="25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fade" transition="in">
                                      <p:cBhvr>
                                        <p:cTn id="10" dur="15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fade" transition="in">
                                      <p:cBhvr>
                                        <p:cTn id="15" dur="15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fade" transition="in">
                                      <p:cBhvr>
                                        <p:cTn id="20" dur="1500"/>
                                        <p:tgtEl>
                                          <p:spTgt spid="2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3">
                                            <p:txEl>
                                              <p:pRg st="3" end="3"/>
                                            </p:txEl>
                                          </p:spTgt>
                                        </p:tgtEl>
                                        <p:attrNameLst>
                                          <p:attrName>style.visibility</p:attrName>
                                        </p:attrNameLst>
                                      </p:cBhvr>
                                      <p:to>
                                        <p:strVal val="visible"/>
                                      </p:to>
                                    </p:set>
                                    <p:animEffect filter="fade" transition="in">
                                      <p:cBhvr>
                                        <p:cTn id="25" dur="1500"/>
                                        <p:tgtEl>
                                          <p:spTgt spid="25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emonstrated Faith ...…"/>
          <p:cNvSpPr txBox="1"/>
          <p:nvPr/>
        </p:nvSpPr>
        <p:spPr>
          <a:xfrm>
            <a:off x="5344374" y="2713237"/>
            <a:ext cx="7326517" cy="67691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broken horn and four horns that arose in its place - Dan 8:22</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Alexander died @ 33 years of age  &amp; his empire was divided between his four generals - 8:8</a:t>
            </a:r>
          </a:p>
          <a:p>
            <a:pPr lvl="2" marL="13387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1) Ptolemy (Egypt)</a:t>
            </a:r>
          </a:p>
          <a:p>
            <a:pPr lvl="2" marL="13387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2) Seleucus I (Syria)</a:t>
            </a:r>
          </a:p>
          <a:p>
            <a:pPr lvl="2" marL="13387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3) Cassander (Macedonia &amp; Greece)</a:t>
            </a:r>
          </a:p>
          <a:p>
            <a:pPr lvl="2" marL="13387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4) Lysimachus (Thrace and Asia Minor)  </a:t>
            </a:r>
          </a:p>
        </p:txBody>
      </p:sp>
      <p:sp>
        <p:nvSpPr>
          <p:cNvPr id="261"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62" name="GABRIEL EXPLAINS THE VISION — (8:15-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grpSp>
        <p:nvGrpSpPr>
          <p:cNvPr id="265" name="Image"/>
          <p:cNvGrpSpPr/>
          <p:nvPr/>
        </p:nvGrpSpPr>
        <p:grpSpPr>
          <a:xfrm>
            <a:off x="144965" y="2714725"/>
            <a:ext cx="5196468" cy="6913676"/>
            <a:chOff x="0" y="0"/>
            <a:chExt cx="5196466" cy="6913674"/>
          </a:xfrm>
        </p:grpSpPr>
        <p:pic>
          <p:nvPicPr>
            <p:cNvPr id="264"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63"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0">
                                            <p:bg/>
                                          </p:spTgt>
                                        </p:tgtEl>
                                        <p:attrNameLst>
                                          <p:attrName>style.visibility</p:attrName>
                                        </p:attrNameLst>
                                      </p:cBhvr>
                                      <p:to>
                                        <p:strVal val="visible"/>
                                      </p:to>
                                    </p:set>
                                    <p:animEffect filter="fade" transition="in">
                                      <p:cBhvr>
                                        <p:cTn id="7" dur="1500"/>
                                        <p:tgtEl>
                                          <p:spTgt spid="26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0">
                                            <p:txEl>
                                              <p:pRg st="0" end="0"/>
                                            </p:txEl>
                                          </p:spTgt>
                                        </p:tgtEl>
                                        <p:attrNameLst>
                                          <p:attrName>style.visibility</p:attrName>
                                        </p:attrNameLst>
                                      </p:cBhvr>
                                      <p:to>
                                        <p:strVal val="visible"/>
                                      </p:to>
                                    </p:set>
                                    <p:animEffect filter="fade" transition="in">
                                      <p:cBhvr>
                                        <p:cTn id="10" dur="1500"/>
                                        <p:tgtEl>
                                          <p:spTgt spid="2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0">
                                            <p:txEl>
                                              <p:pRg st="1" end="1"/>
                                            </p:txEl>
                                          </p:spTgt>
                                        </p:tgtEl>
                                        <p:attrNameLst>
                                          <p:attrName>style.visibility</p:attrName>
                                        </p:attrNameLst>
                                      </p:cBhvr>
                                      <p:to>
                                        <p:strVal val="visible"/>
                                      </p:to>
                                    </p:set>
                                    <p:animEffect filter="fade" transition="in">
                                      <p:cBhvr>
                                        <p:cTn id="15" dur="1500"/>
                                        <p:tgtEl>
                                          <p:spTgt spid="2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0">
                                            <p:txEl>
                                              <p:pRg st="2" end="2"/>
                                            </p:txEl>
                                          </p:spTgt>
                                        </p:tgtEl>
                                        <p:attrNameLst>
                                          <p:attrName>style.visibility</p:attrName>
                                        </p:attrNameLst>
                                      </p:cBhvr>
                                      <p:to>
                                        <p:strVal val="visible"/>
                                      </p:to>
                                    </p:set>
                                    <p:animEffect filter="fade" transition="in">
                                      <p:cBhvr>
                                        <p:cTn id="20" dur="1500"/>
                                        <p:tgtEl>
                                          <p:spTgt spid="26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60">
                                            <p:txEl>
                                              <p:pRg st="3" end="3"/>
                                            </p:txEl>
                                          </p:spTgt>
                                        </p:tgtEl>
                                        <p:attrNameLst>
                                          <p:attrName>style.visibility</p:attrName>
                                        </p:attrNameLst>
                                      </p:cBhvr>
                                      <p:to>
                                        <p:strVal val="visible"/>
                                      </p:to>
                                    </p:set>
                                    <p:animEffect filter="fade" transition="in">
                                      <p:cBhvr>
                                        <p:cTn id="25" dur="1500"/>
                                        <p:tgtEl>
                                          <p:spTgt spid="26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60">
                                            <p:txEl>
                                              <p:pRg st="4" end="4"/>
                                            </p:txEl>
                                          </p:spTgt>
                                        </p:tgtEl>
                                        <p:attrNameLst>
                                          <p:attrName>style.visibility</p:attrName>
                                        </p:attrNameLst>
                                      </p:cBhvr>
                                      <p:to>
                                        <p:strVal val="visible"/>
                                      </p:to>
                                    </p:set>
                                    <p:animEffect filter="fade" transition="in">
                                      <p:cBhvr>
                                        <p:cTn id="30" dur="1500"/>
                                        <p:tgtEl>
                                          <p:spTgt spid="26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60">
                                            <p:txEl>
                                              <p:pRg st="5" end="5"/>
                                            </p:txEl>
                                          </p:spTgt>
                                        </p:tgtEl>
                                        <p:attrNameLst>
                                          <p:attrName>style.visibility</p:attrName>
                                        </p:attrNameLst>
                                      </p:cBhvr>
                                      <p:to>
                                        <p:strVal val="visible"/>
                                      </p:to>
                                    </p:set>
                                    <p:animEffect filter="fade" transition="in">
                                      <p:cBhvr>
                                        <p:cTn id="35" dur="1500"/>
                                        <p:tgtEl>
                                          <p:spTgt spid="26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Image" descr="Image"/>
          <p:cNvPicPr>
            <a:picLocks noChangeAspect="1"/>
          </p:cNvPicPr>
          <p:nvPr>
            <p:ph type="pic" idx="13"/>
          </p:nvPr>
        </p:nvPicPr>
        <p:blipFill>
          <a:blip r:embed="rId2">
            <a:extLst/>
          </a:blip>
          <a:srcRect l="4436" t="0" r="18829" b="0"/>
          <a:stretch>
            <a:fillRect/>
          </a:stretch>
        </p:blipFill>
        <p:spPr>
          <a:xfrm>
            <a:off x="0" y="0"/>
            <a:ext cx="13004800" cy="9753600"/>
          </a:xfrm>
          <a:prstGeom prst="rect">
            <a:avLst/>
          </a:prstGeom>
        </p:spPr>
      </p:pic>
      <p:sp>
        <p:nvSpPr>
          <p:cNvPr id="268" name="1) Ptolemy (Egypt)…"/>
          <p:cNvSpPr/>
          <p:nvPr/>
        </p:nvSpPr>
        <p:spPr>
          <a:xfrm>
            <a:off x="5464099" y="332633"/>
            <a:ext cx="7421829" cy="2287485"/>
          </a:xfrm>
          <a:prstGeom prst="roundRect">
            <a:avLst>
              <a:gd name="adj" fmla="val 8328"/>
            </a:avLst>
          </a:prstGeom>
          <a:solidFill>
            <a:srgbClr val="525252"/>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1) Ptolemy (Egypt)</a:t>
            </a:r>
          </a:p>
          <a:p>
            <a:pPr>
              <a:defRPr sz="3000">
                <a:solidFill>
                  <a:srgbClr val="FFFFFF"/>
                </a:solidFill>
                <a:effectLst>
                  <a:outerShdw sx="100000" sy="100000" kx="0" ky="0" algn="b" rotWithShape="0" blurRad="38100" dist="12700" dir="5400000">
                    <a:srgbClr val="000000">
                      <a:alpha val="80000"/>
                    </a:srgbClr>
                  </a:outerShdw>
                </a:effectLst>
              </a:defRPr>
            </a:pPr>
            <a:r>
              <a:t>2) Seleucus I (Syria)</a:t>
            </a:r>
          </a:p>
          <a:p>
            <a:pPr>
              <a:defRPr sz="3000">
                <a:solidFill>
                  <a:srgbClr val="FFFFFF"/>
                </a:solidFill>
                <a:effectLst>
                  <a:outerShdw sx="100000" sy="100000" kx="0" ky="0" algn="b" rotWithShape="0" blurRad="38100" dist="12700" dir="5400000">
                    <a:srgbClr val="000000">
                      <a:alpha val="80000"/>
                    </a:srgbClr>
                  </a:outerShdw>
                </a:effectLst>
              </a:defRPr>
            </a:pPr>
            <a:r>
              <a:t>3) Cassander (Macedonia &amp; Greece)</a:t>
            </a:r>
          </a:p>
          <a:p>
            <a:pPr>
              <a:defRPr sz="3000">
                <a:solidFill>
                  <a:srgbClr val="FFFFFF"/>
                </a:solidFill>
                <a:effectLst>
                  <a:outerShdw sx="100000" sy="100000" kx="0" ky="0" algn="b" rotWithShape="0" blurRad="38100" dist="12700" dir="5400000">
                    <a:srgbClr val="000000">
                      <a:alpha val="80000"/>
                    </a:srgbClr>
                  </a:outerShdw>
                </a:effectLst>
              </a:defRPr>
            </a:pPr>
            <a:r>
              <a:t>4) Lysimachus (Thrace and Asia Minor)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emonstrated Faith ...…"/>
          <p:cNvSpPr txBox="1"/>
          <p:nvPr/>
        </p:nvSpPr>
        <p:spPr>
          <a:xfrm>
            <a:off x="5344374" y="2530286"/>
            <a:ext cx="7326517" cy="70358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The rather small horn that grew exceedingly = A king that later arises (8:23-25)</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In the latter period of the rule of the four kingdoms (8:23)</a:t>
            </a:r>
          </a:p>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When the transgressors have reached their fullness, A king shall arise, (8:23, 25)</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1) Insolent (5794, ‘az) (8:23)</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2) Skilled in intrigue (2420, chiydah) (8:23)</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3) Shrewd (7922, sekel) (8:25)</a:t>
            </a:r>
          </a:p>
        </p:txBody>
      </p:sp>
      <p:sp>
        <p:nvSpPr>
          <p:cNvPr id="271"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72" name="GABRIEL EXPLAINS THE VISION — (8:15-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grpSp>
        <p:nvGrpSpPr>
          <p:cNvPr id="275" name="Image"/>
          <p:cNvGrpSpPr/>
          <p:nvPr/>
        </p:nvGrpSpPr>
        <p:grpSpPr>
          <a:xfrm>
            <a:off x="144965" y="2714725"/>
            <a:ext cx="5196468" cy="6913676"/>
            <a:chOff x="0" y="0"/>
            <a:chExt cx="5196466" cy="6913674"/>
          </a:xfrm>
        </p:grpSpPr>
        <p:pic>
          <p:nvPicPr>
            <p:cNvPr id="274"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73"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0">
                                            <p:bg/>
                                          </p:spTgt>
                                        </p:tgtEl>
                                        <p:attrNameLst>
                                          <p:attrName>style.visibility</p:attrName>
                                        </p:attrNameLst>
                                      </p:cBhvr>
                                      <p:to>
                                        <p:strVal val="visible"/>
                                      </p:to>
                                    </p:set>
                                    <p:animEffect filter="fade" transition="in">
                                      <p:cBhvr>
                                        <p:cTn id="7" dur="1500"/>
                                        <p:tgtEl>
                                          <p:spTgt spid="27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0">
                                            <p:txEl>
                                              <p:pRg st="0" end="0"/>
                                            </p:txEl>
                                          </p:spTgt>
                                        </p:tgtEl>
                                        <p:attrNameLst>
                                          <p:attrName>style.visibility</p:attrName>
                                        </p:attrNameLst>
                                      </p:cBhvr>
                                      <p:to>
                                        <p:strVal val="visible"/>
                                      </p:to>
                                    </p:set>
                                    <p:animEffect filter="fade" transition="in">
                                      <p:cBhvr>
                                        <p:cTn id="10" dur="1500"/>
                                        <p:tgtEl>
                                          <p:spTgt spid="2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0">
                                            <p:txEl>
                                              <p:pRg st="1" end="1"/>
                                            </p:txEl>
                                          </p:spTgt>
                                        </p:tgtEl>
                                        <p:attrNameLst>
                                          <p:attrName>style.visibility</p:attrName>
                                        </p:attrNameLst>
                                      </p:cBhvr>
                                      <p:to>
                                        <p:strVal val="visible"/>
                                      </p:to>
                                    </p:set>
                                    <p:animEffect filter="fade" transition="in">
                                      <p:cBhvr>
                                        <p:cTn id="15" dur="1500"/>
                                        <p:tgtEl>
                                          <p:spTgt spid="2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0">
                                            <p:txEl>
                                              <p:pRg st="2" end="2"/>
                                            </p:txEl>
                                          </p:spTgt>
                                        </p:tgtEl>
                                        <p:attrNameLst>
                                          <p:attrName>style.visibility</p:attrName>
                                        </p:attrNameLst>
                                      </p:cBhvr>
                                      <p:to>
                                        <p:strVal val="visible"/>
                                      </p:to>
                                    </p:set>
                                    <p:animEffect filter="fade" transition="in">
                                      <p:cBhvr>
                                        <p:cTn id="20" dur="1500"/>
                                        <p:tgtEl>
                                          <p:spTgt spid="27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0">
                                            <p:txEl>
                                              <p:pRg st="3" end="3"/>
                                            </p:txEl>
                                          </p:spTgt>
                                        </p:tgtEl>
                                        <p:attrNameLst>
                                          <p:attrName>style.visibility</p:attrName>
                                        </p:attrNameLst>
                                      </p:cBhvr>
                                      <p:to>
                                        <p:strVal val="visible"/>
                                      </p:to>
                                    </p:set>
                                    <p:animEffect filter="fade" transition="in">
                                      <p:cBhvr>
                                        <p:cTn id="25" dur="1500"/>
                                        <p:tgtEl>
                                          <p:spTgt spid="27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70">
                                            <p:txEl>
                                              <p:pRg st="4" end="4"/>
                                            </p:txEl>
                                          </p:spTgt>
                                        </p:tgtEl>
                                        <p:attrNameLst>
                                          <p:attrName>style.visibility</p:attrName>
                                        </p:attrNameLst>
                                      </p:cBhvr>
                                      <p:to>
                                        <p:strVal val="visible"/>
                                      </p:to>
                                    </p:set>
                                    <p:animEffect filter="fade" transition="in">
                                      <p:cBhvr>
                                        <p:cTn id="30" dur="1500"/>
                                        <p:tgtEl>
                                          <p:spTgt spid="27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70">
                                            <p:txEl>
                                              <p:pRg st="5" end="5"/>
                                            </p:txEl>
                                          </p:spTgt>
                                        </p:tgtEl>
                                        <p:attrNameLst>
                                          <p:attrName>style.visibility</p:attrName>
                                        </p:attrNameLst>
                                      </p:cBhvr>
                                      <p:to>
                                        <p:strVal val="visible"/>
                                      </p:to>
                                    </p:set>
                                    <p:animEffect filter="fade" transition="in">
                                      <p:cBhvr>
                                        <p:cTn id="35" dur="1500"/>
                                        <p:tgtEl>
                                          <p:spTgt spid="27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emonstrated Faith ...…"/>
          <p:cNvSpPr txBox="1"/>
          <p:nvPr/>
        </p:nvSpPr>
        <p:spPr>
          <a:xfrm>
            <a:off x="5344374" y="2530286"/>
            <a:ext cx="7326517" cy="71374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This king’s power (8:24)</a:t>
            </a:r>
          </a:p>
          <a:p>
            <a:pPr lvl="1"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1) Mighty but not by his own power (8:24)</a:t>
            </a:r>
          </a:p>
          <a:p>
            <a: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His evil deeds (24-25)</a:t>
            </a:r>
          </a:p>
          <a:p>
            <a:pPr lvl="1" marL="1030941" indent="-624541"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Destroy exceedingly (8:24-25)</a:t>
            </a:r>
          </a:p>
          <a:p>
            <a:pPr lvl="1" marL="1030941" indent="-624541"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Will prosper (8:24)</a:t>
            </a:r>
          </a:p>
          <a:p>
            <a:pPr lvl="1" marL="1030941" indent="-624541"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Will perform his will (8:24)</a:t>
            </a:r>
          </a:p>
          <a:p>
            <a:pPr lvl="1" marL="1030941" indent="-624541"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Will cause deceit / to succeed by his influence (8:25) </a:t>
            </a:r>
          </a:p>
          <a:p>
            <a:pPr lvl="1" marL="1030941" indent="-624541"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Will magnify himself (8:25)</a:t>
            </a:r>
          </a:p>
          <a:p>
            <a:pPr lvl="1" marL="1030941" indent="-624541"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Will oppose the Prince of princes (8:25)</a:t>
            </a:r>
          </a:p>
        </p:txBody>
      </p:sp>
      <p:sp>
        <p:nvSpPr>
          <p:cNvPr id="278"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79" name="GABRIEL EXPLAINS THE VISION — (8:15-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grpSp>
        <p:nvGrpSpPr>
          <p:cNvPr id="282" name="Image"/>
          <p:cNvGrpSpPr/>
          <p:nvPr/>
        </p:nvGrpSpPr>
        <p:grpSpPr>
          <a:xfrm>
            <a:off x="144965" y="2714725"/>
            <a:ext cx="5196468" cy="6913676"/>
            <a:chOff x="0" y="0"/>
            <a:chExt cx="5196466" cy="6913674"/>
          </a:xfrm>
        </p:grpSpPr>
        <p:pic>
          <p:nvPicPr>
            <p:cNvPr id="281"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80"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Effect filter="fade" transition="in">
                                      <p:cBhvr>
                                        <p:cTn id="7" dur="1500"/>
                                        <p:tgtEl>
                                          <p:spTgt spid="27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7">
                                            <p:txEl>
                                              <p:pRg st="0" end="0"/>
                                            </p:txEl>
                                          </p:spTgt>
                                        </p:tgtEl>
                                        <p:attrNameLst>
                                          <p:attrName>style.visibility</p:attrName>
                                        </p:attrNameLst>
                                      </p:cBhvr>
                                      <p:to>
                                        <p:strVal val="visible"/>
                                      </p:to>
                                    </p:set>
                                    <p:animEffect filter="fade" transition="in">
                                      <p:cBhvr>
                                        <p:cTn id="10" dur="1500"/>
                                        <p:tgtEl>
                                          <p:spTgt spid="2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7">
                                            <p:txEl>
                                              <p:pRg st="1" end="1"/>
                                            </p:txEl>
                                          </p:spTgt>
                                        </p:tgtEl>
                                        <p:attrNameLst>
                                          <p:attrName>style.visibility</p:attrName>
                                        </p:attrNameLst>
                                      </p:cBhvr>
                                      <p:to>
                                        <p:strVal val="visible"/>
                                      </p:to>
                                    </p:set>
                                    <p:animEffect filter="fade" transition="in">
                                      <p:cBhvr>
                                        <p:cTn id="15" dur="1500"/>
                                        <p:tgtEl>
                                          <p:spTgt spid="27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7">
                                            <p:txEl>
                                              <p:pRg st="2" end="2"/>
                                            </p:txEl>
                                          </p:spTgt>
                                        </p:tgtEl>
                                        <p:attrNameLst>
                                          <p:attrName>style.visibility</p:attrName>
                                        </p:attrNameLst>
                                      </p:cBhvr>
                                      <p:to>
                                        <p:strVal val="visible"/>
                                      </p:to>
                                    </p:set>
                                    <p:animEffect filter="fade" transition="in">
                                      <p:cBhvr>
                                        <p:cTn id="20" dur="1500"/>
                                        <p:tgtEl>
                                          <p:spTgt spid="27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77">
                                            <p:txEl>
                                              <p:pRg st="3" end="3"/>
                                            </p:txEl>
                                          </p:spTgt>
                                        </p:tgtEl>
                                        <p:attrNameLst>
                                          <p:attrName>style.visibility</p:attrName>
                                        </p:attrNameLst>
                                      </p:cBhvr>
                                      <p:to>
                                        <p:strVal val="visible"/>
                                      </p:to>
                                    </p:set>
                                    <p:animEffect filter="fade" transition="in">
                                      <p:cBhvr>
                                        <p:cTn id="25" dur="1500"/>
                                        <p:tgtEl>
                                          <p:spTgt spid="27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77">
                                            <p:txEl>
                                              <p:pRg st="4" end="4"/>
                                            </p:txEl>
                                          </p:spTgt>
                                        </p:tgtEl>
                                        <p:attrNameLst>
                                          <p:attrName>style.visibility</p:attrName>
                                        </p:attrNameLst>
                                      </p:cBhvr>
                                      <p:to>
                                        <p:strVal val="visible"/>
                                      </p:to>
                                    </p:set>
                                    <p:animEffect filter="fade" transition="in">
                                      <p:cBhvr>
                                        <p:cTn id="30" dur="1500"/>
                                        <p:tgtEl>
                                          <p:spTgt spid="27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77">
                                            <p:txEl>
                                              <p:pRg st="5" end="5"/>
                                            </p:txEl>
                                          </p:spTgt>
                                        </p:tgtEl>
                                        <p:attrNameLst>
                                          <p:attrName>style.visibility</p:attrName>
                                        </p:attrNameLst>
                                      </p:cBhvr>
                                      <p:to>
                                        <p:strVal val="visible"/>
                                      </p:to>
                                    </p:set>
                                    <p:animEffect filter="fade" transition="in">
                                      <p:cBhvr>
                                        <p:cTn id="35" dur="1500"/>
                                        <p:tgtEl>
                                          <p:spTgt spid="27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77">
                                            <p:txEl>
                                              <p:pRg st="6" end="6"/>
                                            </p:txEl>
                                          </p:spTgt>
                                        </p:tgtEl>
                                        <p:attrNameLst>
                                          <p:attrName>style.visibility</p:attrName>
                                        </p:attrNameLst>
                                      </p:cBhvr>
                                      <p:to>
                                        <p:strVal val="visible"/>
                                      </p:to>
                                    </p:set>
                                    <p:animEffect filter="fade" transition="in">
                                      <p:cBhvr>
                                        <p:cTn id="40" dur="1500"/>
                                        <p:tgtEl>
                                          <p:spTgt spid="27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277">
                                            <p:txEl>
                                              <p:pRg st="7" end="7"/>
                                            </p:txEl>
                                          </p:spTgt>
                                        </p:tgtEl>
                                        <p:attrNameLst>
                                          <p:attrName>style.visibility</p:attrName>
                                        </p:attrNameLst>
                                      </p:cBhvr>
                                      <p:to>
                                        <p:strVal val="visible"/>
                                      </p:to>
                                    </p:set>
                                    <p:animEffect filter="fade" transition="in">
                                      <p:cBhvr>
                                        <p:cTn id="45" dur="1500"/>
                                        <p:tgtEl>
                                          <p:spTgt spid="277">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277">
                                            <p:txEl>
                                              <p:pRg st="8" end="8"/>
                                            </p:txEl>
                                          </p:spTgt>
                                        </p:tgtEl>
                                        <p:attrNameLst>
                                          <p:attrName>style.visibility</p:attrName>
                                        </p:attrNameLst>
                                      </p:cBhvr>
                                      <p:to>
                                        <p:strVal val="visible"/>
                                      </p:to>
                                    </p:set>
                                    <p:animEffect filter="fade" transition="in">
                                      <p:cBhvr>
                                        <p:cTn id="50" dur="1500"/>
                                        <p:tgtEl>
                                          <p:spTgt spid="277">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180"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1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2" name="God reveals many things about His purpose and plan in history, specifically about the nation of Israel and the everlasting kingdom to come."/>
          <p:cNvSpPr txBox="1"/>
          <p:nvPr/>
        </p:nvSpPr>
        <p:spPr>
          <a:xfrm>
            <a:off x="1073868" y="7088439"/>
            <a:ext cx="11544170"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183" name="Demonstrated Faith ...…"/>
          <p:cNvSpPr txBox="1"/>
          <p:nvPr/>
        </p:nvSpPr>
        <p:spPr>
          <a:xfrm>
            <a:off x="1073868" y="2408386"/>
            <a:ext cx="11544171" cy="53467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3"/>
              </a:buBlip>
              <a:defRPr sz="36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9" indent="-525929"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18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185"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5"/>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3">
                                            <p:txEl>
                                              <p:pRg st="1" end="1"/>
                                            </p:txEl>
                                          </p:spTgt>
                                        </p:tgtEl>
                                        <p:attrNameLst>
                                          <p:attrName>style.visibility</p:attrName>
                                        </p:attrNameLst>
                                      </p:cBhvr>
                                      <p:to>
                                        <p:strVal val="visible"/>
                                      </p:to>
                                    </p:set>
                                    <p:animEffect filter="fade" transition="in">
                                      <p:cBhvr>
                                        <p:cTn id="7" dur="1500"/>
                                        <p:tgtEl>
                                          <p:spTgt spid="1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83">
                                            <p:txEl>
                                              <p:pRg st="2" end="2"/>
                                            </p:txEl>
                                          </p:spTgt>
                                        </p:tgtEl>
                                        <p:attrNameLst>
                                          <p:attrName>style.visibility</p:attrName>
                                        </p:attrNameLst>
                                      </p:cBhvr>
                                      <p:to>
                                        <p:strVal val="visible"/>
                                      </p:to>
                                    </p:set>
                                    <p:animEffect filter="fade" transition="in">
                                      <p:cBhvr>
                                        <p:cTn id="12" dur="1500"/>
                                        <p:tgtEl>
                                          <p:spTgt spid="1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83">
                                            <p:txEl>
                                              <p:pRg st="3" end="3"/>
                                            </p:txEl>
                                          </p:spTgt>
                                        </p:tgtEl>
                                        <p:attrNameLst>
                                          <p:attrName>style.visibility</p:attrName>
                                        </p:attrNameLst>
                                      </p:cBhvr>
                                      <p:to>
                                        <p:strVal val="visible"/>
                                      </p:to>
                                    </p:set>
                                    <p:animEffect filter="fade" transition="in">
                                      <p:cBhvr>
                                        <p:cTn id="17" dur="1500"/>
                                        <p:tgtEl>
                                          <p:spTgt spid="1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83">
                                            <p:txEl>
                                              <p:pRg st="4" end="4"/>
                                            </p:txEl>
                                          </p:spTgt>
                                        </p:tgtEl>
                                        <p:attrNameLst>
                                          <p:attrName>style.visibility</p:attrName>
                                        </p:attrNameLst>
                                      </p:cBhvr>
                                      <p:to>
                                        <p:strVal val="visible"/>
                                      </p:to>
                                    </p:set>
                                    <p:animEffect filter="fade" transition="in">
                                      <p:cBhvr>
                                        <p:cTn id="22" dur="1500"/>
                                        <p:tgtEl>
                                          <p:spTgt spid="1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83">
                                            <p:txEl>
                                              <p:pRg st="5" end="5"/>
                                            </p:txEl>
                                          </p:spTgt>
                                        </p:tgtEl>
                                        <p:attrNameLst>
                                          <p:attrName>style.visibility</p:attrName>
                                        </p:attrNameLst>
                                      </p:cBhvr>
                                      <p:to>
                                        <p:strVal val="visible"/>
                                      </p:to>
                                    </p:set>
                                    <p:animEffect filter="fade" transition="in">
                                      <p:cBhvr>
                                        <p:cTn id="27" dur="1500"/>
                                        <p:tgtEl>
                                          <p:spTgt spid="18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183">
                                            <p:txEl>
                                              <p:pRg st="6" end="6"/>
                                            </p:txEl>
                                          </p:spTgt>
                                        </p:tgtEl>
                                        <p:attrNameLst>
                                          <p:attrName>style.visibility</p:attrName>
                                        </p:attrNameLst>
                                      </p:cBhvr>
                                      <p:to>
                                        <p:strVal val="visible"/>
                                      </p:to>
                                    </p:set>
                                    <p:animEffect filter="fade" transition="in">
                                      <p:cBhvr>
                                        <p:cTn id="32" dur="1500"/>
                                        <p:tgtEl>
                                          <p:spTgt spid="18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183">
                                            <p:txEl>
                                              <p:pRg st="7" end="7"/>
                                            </p:txEl>
                                          </p:spTgt>
                                        </p:tgtEl>
                                        <p:attrNameLst>
                                          <p:attrName>style.visibility</p:attrName>
                                        </p:attrNameLst>
                                      </p:cBhvr>
                                      <p:to>
                                        <p:strVal val="visible"/>
                                      </p:to>
                                    </p:set>
                                    <p:animEffect filter="fade" transition="in">
                                      <p:cBhvr>
                                        <p:cTn id="37" dur="1500"/>
                                        <p:tgtEl>
                                          <p:spTgt spid="18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 presetID="2" grpId="2" fill="hold">
                                  <p:stCondLst>
                                    <p:cond delay="0"/>
                                  </p:stCondLst>
                                  <p:iterate type="el" backwards="0">
                                    <p:tmAbs val="0"/>
                                  </p:iterate>
                                  <p:childTnLst>
                                    <p:set>
                                      <p:cBhvr>
                                        <p:cTn id="41" fill="hold"/>
                                        <p:tgtEl>
                                          <p:spTgt spid="182"/>
                                        </p:tgtEl>
                                        <p:attrNameLst>
                                          <p:attrName>style.visibility</p:attrName>
                                        </p:attrNameLst>
                                      </p:cBhvr>
                                      <p:to>
                                        <p:strVal val="visible"/>
                                      </p:to>
                                    </p:set>
                                    <p:anim calcmode="lin" valueType="num">
                                      <p:cBhvr>
                                        <p:cTn id="42" dur="1500" fill="hold"/>
                                        <p:tgtEl>
                                          <p:spTgt spid="182"/>
                                        </p:tgtEl>
                                        <p:attrNameLst>
                                          <p:attrName>ppt_x</p:attrName>
                                        </p:attrNameLst>
                                      </p:cBhvr>
                                      <p:tavLst>
                                        <p:tav tm="0">
                                          <p:val>
                                            <p:strVal val="#ppt_x"/>
                                          </p:val>
                                        </p:tav>
                                        <p:tav tm="100000">
                                          <p:val>
                                            <p:strVal val="#ppt_x"/>
                                          </p:val>
                                        </p:tav>
                                      </p:tavLst>
                                    </p:anim>
                                    <p:anim calcmode="lin" valueType="num">
                                      <p:cBhvr>
                                        <p:cTn id="43" dur="1500" fill="hold"/>
                                        <p:tgtEl>
                                          <p:spTgt spid="1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 grpId="2"/>
      <p:bldP build="p" bldLvl="5" animBg="1" rev="0" advAuto="0" spid="18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emonstrated Faith ...…"/>
          <p:cNvSpPr txBox="1"/>
          <p:nvPr/>
        </p:nvSpPr>
        <p:spPr>
          <a:xfrm>
            <a:off x="5344374" y="2713237"/>
            <a:ext cx="7326517" cy="69596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5929" indent="-525929" algn="l">
              <a:spcBef>
                <a:spcPts val="3000"/>
              </a:spcBef>
              <a:buSzPct val="80000"/>
              <a:buBlip>
                <a:blip r:embed="rId2"/>
              </a:buBlip>
              <a:defRPr sz="5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lvl1pPr>
          </a:lstStyle>
          <a:p>
            <a:pPr/>
            <a:r>
              <a:t>Antiochus Epiphanes repressed the Jews for 6.4 years (6 years and 140 days) which would seem to correspond to a LITERAL 2300 days (171 to 165 BC).</a:t>
            </a:r>
          </a:p>
        </p:txBody>
      </p:sp>
      <p:sp>
        <p:nvSpPr>
          <p:cNvPr id="285"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pic>
        <p:nvPicPr>
          <p:cNvPr id="286" name="Image" descr="Image"/>
          <p:cNvPicPr>
            <a:picLocks noChangeAspect="1"/>
          </p:cNvPicPr>
          <p:nvPr/>
        </p:nvPicPr>
        <p:blipFill>
          <a:blip r:embed="rId3">
            <a:extLst/>
          </a:blip>
          <a:srcRect l="0" t="4917" r="52032" b="4917"/>
          <a:stretch>
            <a:fillRect/>
          </a:stretch>
        </p:blipFill>
        <p:spPr>
          <a:xfrm>
            <a:off x="298504" y="2776737"/>
            <a:ext cx="4846395" cy="6832432"/>
          </a:xfrm>
          <a:prstGeom prst="rect">
            <a:avLst/>
          </a:prstGeom>
          <a:ln w="12700">
            <a:miter lim="400000"/>
          </a:ln>
        </p:spPr>
      </p:pic>
      <p:sp>
        <p:nvSpPr>
          <p:cNvPr id="287" name="conversation between two holy ones -8:13,14"/>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5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conversation between two holy ones -8:13,14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bg/>
                                          </p:spTgt>
                                        </p:tgtEl>
                                        <p:attrNameLst>
                                          <p:attrName>style.visibility</p:attrName>
                                        </p:attrNameLst>
                                      </p:cBhvr>
                                      <p:to>
                                        <p:strVal val="visible"/>
                                      </p:to>
                                    </p:set>
                                    <p:animEffect filter="fade" transition="in">
                                      <p:cBhvr>
                                        <p:cTn id="7" dur="1500"/>
                                        <p:tgtEl>
                                          <p:spTgt spid="28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4">
                                            <p:txEl>
                                              <p:pRg st="0" end="0"/>
                                            </p:txEl>
                                          </p:spTgt>
                                        </p:tgtEl>
                                        <p:attrNameLst>
                                          <p:attrName>style.visibility</p:attrName>
                                        </p:attrNameLst>
                                      </p:cBhvr>
                                      <p:to>
                                        <p:strVal val="visible"/>
                                      </p:to>
                                    </p:set>
                                    <p:animEffect filter="fade" transition="in">
                                      <p:cBhvr>
                                        <p:cTn id="10" dur="1500"/>
                                        <p:tgtEl>
                                          <p:spTgt spid="284">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Demonstrated Faith ...…"/>
          <p:cNvSpPr txBox="1"/>
          <p:nvPr/>
        </p:nvSpPr>
        <p:spPr>
          <a:xfrm>
            <a:off x="5344374" y="2530286"/>
            <a:ext cx="7326517" cy="70993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5929" indent="-525929" algn="l">
              <a:spcBef>
                <a:spcPts val="1200"/>
              </a:spcBef>
              <a:buSzPct val="80000"/>
              <a:buBlip>
                <a:blip r:embed="rId2"/>
              </a:buBlip>
              <a:defRPr>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lvl1pPr>
            <a:lvl2pPr marL="932329" indent="-525929" algn="l">
              <a:spcBef>
                <a:spcPts val="1200"/>
              </a:spcBef>
              <a:buSzPct val="80000"/>
              <a:buBlip>
                <a:blip r:embed="rId2"/>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lvl2pPr>
          </a:lstStyle>
          <a:p>
            <a:pPr/>
            <a:r>
              <a:t>The fate of this king – He will be broken without human agency (8:25)</a:t>
            </a:r>
          </a:p>
          <a:p>
            <a:pPr lvl="1"/>
            <a:r>
              <a:t>·The death of Antiochus Epiphanes is recorded in the noninspired 1 Maccabees 6:8-16. According to this account, he realized at his death that he had offended the God of heaven. “After suffering several reverses in battle against both the Jews and the Persians, Antiochus died of grief and insanity.” 163 BC</a:t>
            </a:r>
          </a:p>
        </p:txBody>
      </p:sp>
      <p:sp>
        <p:nvSpPr>
          <p:cNvPr id="290"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91" name="GABRIEL EXPLAINS THE VISION — (8:15-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grpSp>
        <p:nvGrpSpPr>
          <p:cNvPr id="294" name="Image"/>
          <p:cNvGrpSpPr/>
          <p:nvPr/>
        </p:nvGrpSpPr>
        <p:grpSpPr>
          <a:xfrm>
            <a:off x="144965" y="2714725"/>
            <a:ext cx="5196468" cy="6913676"/>
            <a:chOff x="0" y="0"/>
            <a:chExt cx="5196466" cy="6913674"/>
          </a:xfrm>
        </p:grpSpPr>
        <p:pic>
          <p:nvPicPr>
            <p:cNvPr id="293"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92"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9">
                                            <p:bg/>
                                          </p:spTgt>
                                        </p:tgtEl>
                                        <p:attrNameLst>
                                          <p:attrName>style.visibility</p:attrName>
                                        </p:attrNameLst>
                                      </p:cBhvr>
                                      <p:to>
                                        <p:strVal val="visible"/>
                                      </p:to>
                                    </p:set>
                                    <p:animEffect filter="fade" transition="in">
                                      <p:cBhvr>
                                        <p:cTn id="7" dur="1500"/>
                                        <p:tgtEl>
                                          <p:spTgt spid="28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9">
                                            <p:txEl>
                                              <p:pRg st="0" end="0"/>
                                            </p:txEl>
                                          </p:spTgt>
                                        </p:tgtEl>
                                        <p:attrNameLst>
                                          <p:attrName>style.visibility</p:attrName>
                                        </p:attrNameLst>
                                      </p:cBhvr>
                                      <p:to>
                                        <p:strVal val="visible"/>
                                      </p:to>
                                    </p:set>
                                    <p:animEffect filter="fade" transition="in">
                                      <p:cBhvr>
                                        <p:cTn id="10" dur="1500"/>
                                        <p:tgtEl>
                                          <p:spTgt spid="2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9">
                                            <p:txEl>
                                              <p:pRg st="1" end="1"/>
                                            </p:txEl>
                                          </p:spTgt>
                                        </p:tgtEl>
                                        <p:attrNameLst>
                                          <p:attrName>style.visibility</p:attrName>
                                        </p:attrNameLst>
                                      </p:cBhvr>
                                      <p:to>
                                        <p:strVal val="visible"/>
                                      </p:to>
                                    </p:set>
                                    <p:animEffect filter="fade" transition="in">
                                      <p:cBhvr>
                                        <p:cTn id="15" dur="1500"/>
                                        <p:tgtEl>
                                          <p:spTgt spid="2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
        <p:nvSpPr>
          <p:cNvPr id="297" name="GABRIEL EXPLAINS THE VISION — (8:15-27)"/>
          <p:cNvSpPr/>
          <p:nvPr/>
        </p:nvSpPr>
        <p:spPr>
          <a:xfrm>
            <a:off x="301989" y="1236389"/>
            <a:ext cx="12400822" cy="1042579"/>
          </a:xfrm>
          <a:prstGeom prst="roundRect">
            <a:avLst>
              <a:gd name="adj" fmla="val 18272"/>
            </a:avLst>
          </a:prstGeom>
          <a:blipFill>
            <a:blip r:embed="rId2"/>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9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GABRIEL EXPLAINS THE VISION — (8:15-27)</a:t>
            </a:r>
          </a:p>
        </p:txBody>
      </p:sp>
      <p:sp>
        <p:nvSpPr>
          <p:cNvPr id="298" name="Daniel 8:26–27 (NKJV)…"/>
          <p:cNvSpPr txBox="1"/>
          <p:nvPr/>
        </p:nvSpPr>
        <p:spPr>
          <a:xfrm>
            <a:off x="507879" y="2579911"/>
            <a:ext cx="11989042"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effectLst/>
                <a:latin typeface="Hoefler Text"/>
                <a:ea typeface="Hoefler Text"/>
                <a:cs typeface="Hoefler Text"/>
                <a:sym typeface="Hoefler Text"/>
              </a:defRPr>
            </a:pPr>
            <a:r>
              <a:t>Daniel 8:26–27 (NKJV)</a:t>
            </a:r>
          </a:p>
          <a:p>
            <a:pPr defTabSz="457200">
              <a:defRPr sz="5000">
                <a:solidFill>
                  <a:srgbClr val="000000"/>
                </a:solidFill>
                <a:effectLst/>
                <a:latin typeface="Hoefler Text"/>
                <a:ea typeface="Hoefler Text"/>
                <a:cs typeface="Hoefler Text"/>
                <a:sym typeface="Hoefler Text"/>
              </a:defRPr>
            </a:pPr>
            <a:r>
              <a:rPr baseline="31999"/>
              <a:t>26</a:t>
            </a:r>
            <a:r>
              <a:t> “And the vision of the evenings and mornings Which was told is true; Therefore seal up the vision, For </a:t>
            </a:r>
            <a:r>
              <a:rPr i="1"/>
              <a:t>it refers</a:t>
            </a:r>
            <a:r>
              <a:t> to many days </a:t>
            </a:r>
            <a:r>
              <a:rPr i="1"/>
              <a:t>in the future</a:t>
            </a:r>
            <a:r>
              <a:t>.” </a:t>
            </a:r>
            <a:r>
              <a:rPr baseline="31999"/>
              <a:t>27</a:t>
            </a:r>
            <a:r>
              <a:t> And I, Daniel, fainted and was sick for days; afterward I arose and went about the king’s business. I was astonished by the vision, but no one understood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301" name="Demonstrated Faith ...…"/>
          <p:cNvSpPr txBox="1"/>
          <p:nvPr/>
        </p:nvSpPr>
        <p:spPr>
          <a:xfrm>
            <a:off x="308112" y="2265649"/>
            <a:ext cx="12388576" cy="72009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551 B.C. Daniel receives the vision of the Ram and He-Goat (Daniel 8:1)</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October 12, 539 B.C., the Persian armies overthrew the city of Babylon.</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331 B.C. Persia falls to Alexander (Daniel 8:1–7)</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323 B.C. Alexander dies (Daniel 8:8)</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171 B.C. Antiochus Epiphanes [the Illustrious] — (175 to 163 BC) plunders the 2nd Temple (Daniel 8:11; 11:30ff.)</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Judas Macabaeus cleansed the temple in 164 BC. This event was commemorated at the Feast of Dedication which is mentioned in John 10:22.</a:t>
            </a:r>
          </a:p>
        </p:txBody>
      </p:sp>
      <p:sp>
        <p:nvSpPr>
          <p:cNvPr id="302"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4"/>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
        <p:nvSpPr>
          <p:cNvPr id="303"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1">
                                            <p:bg/>
                                          </p:spTgt>
                                        </p:tgtEl>
                                        <p:attrNameLst>
                                          <p:attrName>style.visibility</p:attrName>
                                        </p:attrNameLst>
                                      </p:cBhvr>
                                      <p:to>
                                        <p:strVal val="visible"/>
                                      </p:to>
                                    </p:set>
                                    <p:animEffect filter="fade" transition="in">
                                      <p:cBhvr>
                                        <p:cTn id="7" dur="1500"/>
                                        <p:tgtEl>
                                          <p:spTgt spid="30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1">
                                            <p:txEl>
                                              <p:pRg st="0" end="0"/>
                                            </p:txEl>
                                          </p:spTgt>
                                        </p:tgtEl>
                                        <p:attrNameLst>
                                          <p:attrName>style.visibility</p:attrName>
                                        </p:attrNameLst>
                                      </p:cBhvr>
                                      <p:to>
                                        <p:strVal val="visible"/>
                                      </p:to>
                                    </p:set>
                                    <p:animEffect filter="fade" transition="in">
                                      <p:cBhvr>
                                        <p:cTn id="10" dur="1500"/>
                                        <p:tgtEl>
                                          <p:spTgt spid="3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1">
                                            <p:txEl>
                                              <p:pRg st="1" end="1"/>
                                            </p:txEl>
                                          </p:spTgt>
                                        </p:tgtEl>
                                        <p:attrNameLst>
                                          <p:attrName>style.visibility</p:attrName>
                                        </p:attrNameLst>
                                      </p:cBhvr>
                                      <p:to>
                                        <p:strVal val="visible"/>
                                      </p:to>
                                    </p:set>
                                    <p:animEffect filter="fade" transition="in">
                                      <p:cBhvr>
                                        <p:cTn id="15" dur="1500"/>
                                        <p:tgtEl>
                                          <p:spTgt spid="3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1">
                                            <p:txEl>
                                              <p:pRg st="2" end="2"/>
                                            </p:txEl>
                                          </p:spTgt>
                                        </p:tgtEl>
                                        <p:attrNameLst>
                                          <p:attrName>style.visibility</p:attrName>
                                        </p:attrNameLst>
                                      </p:cBhvr>
                                      <p:to>
                                        <p:strVal val="visible"/>
                                      </p:to>
                                    </p:set>
                                    <p:animEffect filter="fade" transition="in">
                                      <p:cBhvr>
                                        <p:cTn id="20" dur="1500"/>
                                        <p:tgtEl>
                                          <p:spTgt spid="3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01">
                                            <p:txEl>
                                              <p:pRg st="3" end="3"/>
                                            </p:txEl>
                                          </p:spTgt>
                                        </p:tgtEl>
                                        <p:attrNameLst>
                                          <p:attrName>style.visibility</p:attrName>
                                        </p:attrNameLst>
                                      </p:cBhvr>
                                      <p:to>
                                        <p:strVal val="visible"/>
                                      </p:to>
                                    </p:set>
                                    <p:animEffect filter="fade" transition="in">
                                      <p:cBhvr>
                                        <p:cTn id="25" dur="1500"/>
                                        <p:tgtEl>
                                          <p:spTgt spid="30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01">
                                            <p:txEl>
                                              <p:pRg st="4" end="4"/>
                                            </p:txEl>
                                          </p:spTgt>
                                        </p:tgtEl>
                                        <p:attrNameLst>
                                          <p:attrName>style.visibility</p:attrName>
                                        </p:attrNameLst>
                                      </p:cBhvr>
                                      <p:to>
                                        <p:strVal val="visible"/>
                                      </p:to>
                                    </p:set>
                                    <p:animEffect filter="fade" transition="in">
                                      <p:cBhvr>
                                        <p:cTn id="30" dur="1500"/>
                                        <p:tgtEl>
                                          <p:spTgt spid="30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01">
                                            <p:txEl>
                                              <p:pRg st="5" end="5"/>
                                            </p:txEl>
                                          </p:spTgt>
                                        </p:tgtEl>
                                        <p:attrNameLst>
                                          <p:attrName>style.visibility</p:attrName>
                                        </p:attrNameLst>
                                      </p:cBhvr>
                                      <p:to>
                                        <p:strVal val="visible"/>
                                      </p:to>
                                    </p:set>
                                    <p:animEffect filter="fade" transition="in">
                                      <p:cBhvr>
                                        <p:cTn id="35" dur="1500"/>
                                        <p:tgtEl>
                                          <p:spTgt spid="30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Arrow"/>
          <p:cNvSpPr/>
          <p:nvPr/>
        </p:nvSpPr>
        <p:spPr>
          <a:xfrm>
            <a:off x="302088" y="2729522"/>
            <a:ext cx="8354418" cy="1406657"/>
          </a:xfrm>
          <a:prstGeom prst="rightArrow">
            <a:avLst>
              <a:gd name="adj1" fmla="val 67833"/>
              <a:gd name="adj2" fmla="val 27890"/>
            </a:avLst>
          </a:prstGeom>
          <a:solidFill>
            <a:schemeClr val="accent4">
              <a:hueOff val="481991"/>
              <a:satOff val="11971"/>
              <a:lumOff val="19007"/>
            </a:schemeClr>
          </a:solid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chemeClr val="accent4">
                    <a:hueOff val="481991"/>
                    <a:satOff val="11971"/>
                    <a:lumOff val="19007"/>
                  </a:schemeClr>
                </a:solidFill>
              </a:defRPr>
            </a:pPr>
          </a:p>
        </p:txBody>
      </p:sp>
      <p:sp>
        <p:nvSpPr>
          <p:cNvPr id="306" name="Arrow"/>
          <p:cNvSpPr/>
          <p:nvPr/>
        </p:nvSpPr>
        <p:spPr>
          <a:xfrm>
            <a:off x="302088" y="4031558"/>
            <a:ext cx="8354418" cy="1406658"/>
          </a:xfrm>
          <a:prstGeom prst="rightArrow">
            <a:avLst>
              <a:gd name="adj1" fmla="val 67833"/>
              <a:gd name="adj2" fmla="val 27890"/>
            </a:avLst>
          </a:prstGeom>
          <a:blipFill>
            <a:blip r:embed="rId2"/>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sp>
        <p:nvSpPr>
          <p:cNvPr id="307" name="Arrow"/>
          <p:cNvSpPr/>
          <p:nvPr/>
        </p:nvSpPr>
        <p:spPr>
          <a:xfrm>
            <a:off x="302088" y="5333595"/>
            <a:ext cx="8354418" cy="1406657"/>
          </a:xfrm>
          <a:prstGeom prst="rightArrow">
            <a:avLst>
              <a:gd name="adj1" fmla="val 67833"/>
              <a:gd name="adj2" fmla="val 27890"/>
            </a:avLst>
          </a:prstGeom>
          <a:blipFill>
            <a:blip r:embed="rId3"/>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sp>
        <p:nvSpPr>
          <p:cNvPr id="308" name="Arrow"/>
          <p:cNvSpPr/>
          <p:nvPr/>
        </p:nvSpPr>
        <p:spPr>
          <a:xfrm>
            <a:off x="302088" y="6635632"/>
            <a:ext cx="8354418" cy="1406658"/>
          </a:xfrm>
          <a:prstGeom prst="rightArrow">
            <a:avLst>
              <a:gd name="adj1" fmla="val 67833"/>
              <a:gd name="adj2" fmla="val 27890"/>
            </a:avLst>
          </a:prstGeom>
          <a:blipFill>
            <a:blip r:embed="rId4"/>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pic>
        <p:nvPicPr>
          <p:cNvPr id="309" name="Image" descr="Image"/>
          <p:cNvPicPr>
            <a:picLocks noChangeAspect="0"/>
          </p:cNvPicPr>
          <p:nvPr/>
        </p:nvPicPr>
        <p:blipFill>
          <a:blip r:embed="rId5">
            <a:extLst/>
          </a:blip>
          <a:stretch>
            <a:fillRect/>
          </a:stretch>
        </p:blipFill>
        <p:spPr>
          <a:xfrm flipH="1">
            <a:off x="-180146" y="2580785"/>
            <a:ext cx="4060710" cy="5621407"/>
          </a:xfrm>
          <a:prstGeom prst="rect">
            <a:avLst/>
          </a:prstGeom>
          <a:effectLst>
            <a:outerShdw sx="100000" sy="100000" kx="0" ky="0" algn="b" rotWithShape="0" blurRad="63500" dist="63500" dir="2932076">
              <a:srgbClr val="000000"/>
            </a:outerShdw>
          </a:effectLst>
        </p:spPr>
      </p:pic>
      <p:sp>
        <p:nvSpPr>
          <p:cNvPr id="310" name="Kingdom Would Be Established"/>
          <p:cNvSpPr txBox="1"/>
          <p:nvPr/>
        </p:nvSpPr>
        <p:spPr>
          <a:xfrm>
            <a:off x="-1" y="1488631"/>
            <a:ext cx="13004801"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6100">
                <a:ln w="23402">
                  <a:solidFill>
                    <a:srgbClr val="FFFFFF"/>
                  </a:solidFill>
                </a:ln>
                <a:solidFill>
                  <a:srgbClr val="FFFFFF"/>
                </a:solidFill>
                <a:effectLst>
                  <a:outerShdw sx="100000" sy="100000" kx="0" ky="0" algn="b" rotWithShape="0" blurRad="63500" dist="63500" dir="7680000">
                    <a:srgbClr val="000000"/>
                  </a:outerShdw>
                </a:effectLst>
                <a:latin typeface="Californian FB"/>
                <a:ea typeface="Californian FB"/>
                <a:cs typeface="Californian FB"/>
                <a:sym typeface="Californian FB"/>
              </a:defRPr>
            </a:lvl1pPr>
          </a:lstStyle>
          <a:p>
            <a:pPr/>
            <a:r>
              <a:t>Kingdom Would Be Established </a:t>
            </a:r>
          </a:p>
        </p:txBody>
      </p:sp>
      <p:sp>
        <p:nvSpPr>
          <p:cNvPr id="311" name="“The days of these kings,” Daniel 2:44…"/>
          <p:cNvSpPr txBox="1"/>
          <p:nvPr/>
        </p:nvSpPr>
        <p:spPr>
          <a:xfrm>
            <a:off x="577909" y="8093166"/>
            <a:ext cx="1184898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pPr>
            <a:r>
              <a:t>“The days of these kings</a:t>
            </a:r>
            <a:r>
              <a:t>,” Daniel 2:44</a:t>
            </a:r>
          </a:p>
          <a:p>
            <a:pPr defTabSz="457200">
              <a:defRPr i="1"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a stone was cut out without hands</a:t>
            </a:r>
          </a:p>
        </p:txBody>
      </p:sp>
      <p:sp>
        <p:nvSpPr>
          <p:cNvPr id="312" name="Babylonian Empire 605 B.C. - 536 B.C.…"/>
          <p:cNvSpPr txBox="1"/>
          <p:nvPr/>
        </p:nvSpPr>
        <p:spPr>
          <a:xfrm>
            <a:off x="8612020" y="2851032"/>
            <a:ext cx="4282064" cy="5080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700"/>
              </a:spcBef>
              <a:defRPr sz="3200"/>
            </a:pPr>
            <a:r>
              <a:t>Babylonian Empire 605 B.C. - 536 B.C.</a:t>
            </a:r>
          </a:p>
          <a:p>
            <a:pPr>
              <a:spcBef>
                <a:spcPts val="2700"/>
              </a:spcBef>
              <a:defRPr sz="3200"/>
            </a:pPr>
            <a:r>
              <a:t>Medo-Persian Empire 536 B.C. - 330 B.C.</a:t>
            </a:r>
          </a:p>
          <a:p>
            <a:pPr>
              <a:spcBef>
                <a:spcPts val="2700"/>
              </a:spcBef>
              <a:defRPr sz="3200"/>
            </a:pPr>
            <a:r>
              <a:t>Grecian Empire 330 B.C. - 30 B.C.</a:t>
            </a:r>
          </a:p>
          <a:p>
            <a:pPr>
              <a:spcBef>
                <a:spcPts val="2700"/>
              </a:spcBef>
              <a:defRPr sz="3200"/>
            </a:pPr>
            <a:r>
              <a:t>Roman Empire 30 B.C. - 337 A.D.</a:t>
            </a:r>
          </a:p>
        </p:txBody>
      </p:sp>
      <p:pic>
        <p:nvPicPr>
          <p:cNvPr id="313" name="Image" descr="Image"/>
          <p:cNvPicPr>
            <a:picLocks noChangeAspect="1"/>
          </p:cNvPicPr>
          <p:nvPr/>
        </p:nvPicPr>
        <p:blipFill>
          <a:blip r:embed="rId6">
            <a:extLst/>
          </a:blip>
          <a:stretch>
            <a:fillRect/>
          </a:stretch>
        </p:blipFill>
        <p:spPr>
          <a:xfrm flipH="1">
            <a:off x="4149598" y="2573228"/>
            <a:ext cx="2695625" cy="5245802"/>
          </a:xfrm>
          <a:prstGeom prst="rect">
            <a:avLst/>
          </a:prstGeom>
          <a:ln w="12700">
            <a:miter lim="400000"/>
          </a:ln>
          <a:effectLst>
            <a:outerShdw sx="100000" sy="100000" kx="0" ky="0" algn="b" rotWithShape="0" blurRad="127000" dist="62182" dir="3094916">
              <a:srgbClr val="000000"/>
            </a:outerShdw>
          </a:effectLst>
        </p:spPr>
      </p:pic>
      <p:sp>
        <p:nvSpPr>
          <p:cNvPr id="31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17" name="Dark Days For Judah …"/>
          <p:cNvSpPr txBox="1"/>
          <p:nvPr/>
        </p:nvSpPr>
        <p:spPr>
          <a:xfrm>
            <a:off x="1255458" y="5712190"/>
            <a:ext cx="11399383" cy="341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Accuracy of prophecy -  and should remind us of God's power to fulfill His Word</a:t>
            </a:r>
          </a:p>
          <a:p>
            <a: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God is indeed in control</a:t>
            </a:r>
          </a:p>
        </p:txBody>
      </p:sp>
      <p:sp>
        <p:nvSpPr>
          <p:cNvPr id="318"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22"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19,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323" name="“Faith To Endure The Fire”"/>
          <p:cNvSpPr txBox="1"/>
          <p:nvPr/>
        </p:nvSpPr>
        <p:spPr>
          <a:xfrm>
            <a:off x="299342" y="29242"/>
            <a:ext cx="12406116" cy="1191072"/>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Four Beasts &amp; Our Mighty King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Isaiah 46:8–13 (NKJV)…"/>
          <p:cNvSpPr txBox="1"/>
          <p:nvPr/>
        </p:nvSpPr>
        <p:spPr>
          <a:xfrm>
            <a:off x="361559" y="294940"/>
            <a:ext cx="12281681" cy="866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Isaiah 46:8–13 (NKJV)</a:t>
            </a:r>
          </a:p>
          <a:p>
            <a:pPr defTabSz="457200">
              <a:defRPr sz="5400">
                <a:solidFill>
                  <a:srgbClr val="000000"/>
                </a:solidFill>
                <a:effectLst/>
                <a:latin typeface="Hoefler Text"/>
                <a:ea typeface="Hoefler Text"/>
                <a:cs typeface="Hoefler Text"/>
                <a:sym typeface="Hoefler Text"/>
              </a:defRPr>
            </a:pPr>
            <a:r>
              <a:rPr baseline="31999"/>
              <a:t>8</a:t>
            </a:r>
            <a:r>
              <a:t> “Remember this, and show yourselves men; Recall to mind, O you transgressors. </a:t>
            </a:r>
            <a:r>
              <a:rPr baseline="31999"/>
              <a:t>9</a:t>
            </a:r>
            <a:r>
              <a:t> Remember the former things of old, For I </a:t>
            </a:r>
            <a:r>
              <a:rPr i="1"/>
              <a:t>am</a:t>
            </a:r>
            <a:r>
              <a:t> God, and </a:t>
            </a:r>
            <a:r>
              <a:rPr i="1"/>
              <a:t>there is</a:t>
            </a:r>
            <a:r>
              <a:t> no other; </a:t>
            </a:r>
            <a:r>
              <a:rPr i="1"/>
              <a:t>I am</a:t>
            </a:r>
            <a:r>
              <a:t> God, and </a:t>
            </a:r>
            <a:r>
              <a:rPr i="1"/>
              <a:t>there is</a:t>
            </a:r>
            <a:r>
              <a:t> none like Me, </a:t>
            </a:r>
            <a:r>
              <a:rPr baseline="31999"/>
              <a:t>10</a:t>
            </a:r>
            <a:r>
              <a:t> Declaring the end from the beginning, And from ancient times </a:t>
            </a:r>
            <a:r>
              <a:rPr i="1"/>
              <a:t>things</a:t>
            </a:r>
            <a:r>
              <a:t> that are not </a:t>
            </a:r>
            <a:r>
              <a:rPr i="1"/>
              <a:t>yet</a:t>
            </a:r>
            <a:r>
              <a:t> done, Saying, ‘My counsel shall stand, And I will do all My pleasure,’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Isaiah 46:8–13 (NKJV)…"/>
          <p:cNvSpPr txBox="1"/>
          <p:nvPr/>
        </p:nvSpPr>
        <p:spPr>
          <a:xfrm>
            <a:off x="361559" y="294940"/>
            <a:ext cx="12281681" cy="935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Isaiah 46:8–13 (NKJV)</a:t>
            </a:r>
          </a:p>
          <a:p>
            <a:pPr defTabSz="457200">
              <a:defRPr sz="5300">
                <a:solidFill>
                  <a:srgbClr val="000000"/>
                </a:solidFill>
                <a:effectLst/>
                <a:latin typeface="Hoefler Text"/>
                <a:ea typeface="Hoefler Text"/>
                <a:cs typeface="Hoefler Text"/>
                <a:sym typeface="Hoefler Text"/>
              </a:defRPr>
            </a:pPr>
            <a:r>
              <a:rPr baseline="31999"/>
              <a:t>11</a:t>
            </a:r>
            <a:r>
              <a:t> Calling a bird of prey from the east, The man who executes My counsel, from a far country. Indeed I have spoken </a:t>
            </a:r>
            <a:r>
              <a:rPr i="1"/>
              <a:t>it;</a:t>
            </a:r>
            <a:r>
              <a:t> I will also bring it to pass. I have purposed </a:t>
            </a:r>
            <a:r>
              <a:rPr i="1"/>
              <a:t>it;</a:t>
            </a:r>
            <a:r>
              <a:t> I will also do it. </a:t>
            </a:r>
            <a:r>
              <a:rPr baseline="31999"/>
              <a:t>12</a:t>
            </a:r>
            <a:r>
              <a:t> “Listen to Me, you stubborn-hearted, Who </a:t>
            </a:r>
            <a:r>
              <a:rPr i="1"/>
              <a:t>are</a:t>
            </a:r>
            <a:r>
              <a:t> far from righteousness: </a:t>
            </a:r>
            <a:r>
              <a:rPr baseline="31999"/>
              <a:t>13</a:t>
            </a:r>
            <a:r>
              <a:t> I bring My righteousness near, it shall not be far off; My salvation shall not linger. And I will place salvation in Zion, For Israel My glory.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Babylon"/>
          <p:cNvSpPr/>
          <p:nvPr/>
        </p:nvSpPr>
        <p:spPr>
          <a:xfrm>
            <a:off x="6736764" y="3207232"/>
            <a:ext cx="3447516" cy="1467329"/>
          </a:xfrm>
          <a:prstGeom prst="leftRightArrow">
            <a:avLst>
              <a:gd name="adj1" fmla="val 72262"/>
              <a:gd name="adj2" fmla="val 34742"/>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39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Babylon</a:t>
            </a:r>
          </a:p>
        </p:txBody>
      </p:sp>
      <p:sp>
        <p:nvSpPr>
          <p:cNvPr id="188" name="Medes &amp; Persians"/>
          <p:cNvSpPr/>
          <p:nvPr/>
        </p:nvSpPr>
        <p:spPr>
          <a:xfrm>
            <a:off x="6736764" y="4630460"/>
            <a:ext cx="3447516" cy="1940822"/>
          </a:xfrm>
          <a:prstGeom prst="leftRightArrow">
            <a:avLst>
              <a:gd name="adj1" fmla="val 66149"/>
              <a:gd name="adj2" fmla="val 25793"/>
            </a:avLst>
          </a:prstGeom>
          <a:gradFill>
            <a:gsLst>
              <a:gs pos="0">
                <a:schemeClr val="accent3"/>
              </a:gs>
              <a:gs pos="100000">
                <a:schemeClr val="accent3">
                  <a:hueOff val="-1022247"/>
                  <a:satOff val="34289"/>
                  <a:lumOff val="-18384"/>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36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Medes &amp; Persians </a:t>
            </a:r>
          </a:p>
        </p:txBody>
      </p:sp>
      <p:sp>
        <p:nvSpPr>
          <p:cNvPr id="189" name="Greece"/>
          <p:cNvSpPr/>
          <p:nvPr/>
        </p:nvSpPr>
        <p:spPr>
          <a:xfrm>
            <a:off x="6736764" y="6507564"/>
            <a:ext cx="3447516" cy="1463041"/>
          </a:xfrm>
          <a:prstGeom prst="leftRightArrow">
            <a:avLst>
              <a:gd name="adj1" fmla="val 66149"/>
              <a:gd name="adj2" fmla="val 34217"/>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42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Greece </a:t>
            </a:r>
          </a:p>
        </p:txBody>
      </p:sp>
      <p:sp>
        <p:nvSpPr>
          <p:cNvPr id="190" name="Rome"/>
          <p:cNvSpPr/>
          <p:nvPr/>
        </p:nvSpPr>
        <p:spPr>
          <a:xfrm>
            <a:off x="6736764" y="8128100"/>
            <a:ext cx="3447516" cy="1463041"/>
          </a:xfrm>
          <a:prstGeom prst="leftRightArrow">
            <a:avLst>
              <a:gd name="adj1" fmla="val 66149"/>
              <a:gd name="adj2" fmla="val 34217"/>
            </a:avLst>
          </a:prstGeom>
          <a:gradFill>
            <a:gsLst>
              <a:gs pos="0">
                <a:schemeClr val="accent5">
                  <a:hueOff val="96663"/>
                  <a:satOff val="-16428"/>
                  <a:lumOff val="3004"/>
                </a:schemeClr>
              </a:gs>
              <a:gs pos="100000">
                <a:schemeClr val="accent5">
                  <a:hueOff val="-467607"/>
                  <a:satOff val="-18937"/>
                  <a:lumOff val="-6537"/>
                </a:schemeClr>
              </a:gs>
            </a:gsLst>
            <a:lin ang="5400000"/>
          </a:gradFill>
          <a:ln w="12700">
            <a:miter lim="400000"/>
          </a:ln>
          <a:effectLst>
            <a:outerShdw sx="100000" sy="100000" kx="0" ky="0" algn="b" rotWithShape="0" blurRad="165100" dist="125734" dir="5400000">
              <a:srgbClr val="000000">
                <a:alpha val="64229"/>
              </a:srgbClr>
            </a:outerShdw>
          </a:effectLst>
          <a:extLst>
            <a:ext uri="{C572A759-6A51-4108-AA02-DFA0A04FC94B}">
              <ma14:wrappingTextBoxFlag xmlns:ma14="http://schemas.microsoft.com/office/mac/drawingml/2011/main" val="1"/>
            </a:ext>
          </a:extLst>
        </p:spPr>
        <p:txBody>
          <a:bodyPr lIns="50800" tIns="50800" rIns="50800" bIns="50800" anchor="ctr"/>
          <a:lstStyle>
            <a:lvl1pPr>
              <a:spcBef>
                <a:spcPts val="5700"/>
              </a:spcBef>
              <a:defRPr sz="4200">
                <a:solidFill>
                  <a:srgbClr val="FFFFFF"/>
                </a:solidFill>
                <a:effectLst>
                  <a:outerShdw sx="100000" sy="100000" kx="0" ky="0" algn="b" rotWithShape="0" blurRad="63500" dist="63500" dir="1812773">
                    <a:srgbClr val="000000"/>
                  </a:outerShdw>
                </a:effectLst>
                <a:uFill>
                  <a:solidFill>
                    <a:srgbClr val="FFFFFF"/>
                  </a:solidFill>
                </a:uFill>
                <a:latin typeface="American Typewriter"/>
                <a:ea typeface="American Typewriter"/>
                <a:cs typeface="American Typewriter"/>
                <a:sym typeface="American Typewriter"/>
              </a:defRPr>
            </a:lvl1pPr>
          </a:lstStyle>
          <a:p>
            <a:pPr/>
            <a:r>
              <a:t>Rome</a:t>
            </a:r>
          </a:p>
        </p:txBody>
      </p:sp>
      <p:pic>
        <p:nvPicPr>
          <p:cNvPr id="191" name="Image" descr="Image"/>
          <p:cNvPicPr>
            <a:picLocks noChangeAspect="1"/>
          </p:cNvPicPr>
          <p:nvPr/>
        </p:nvPicPr>
        <p:blipFill>
          <a:blip r:embed="rId2">
            <a:extLst/>
          </a:blip>
          <a:stretch>
            <a:fillRect/>
          </a:stretch>
        </p:blipFill>
        <p:spPr>
          <a:xfrm>
            <a:off x="5242859" y="2962029"/>
            <a:ext cx="2170825" cy="6903219"/>
          </a:xfrm>
          <a:prstGeom prst="rect">
            <a:avLst/>
          </a:prstGeom>
          <a:ln w="12700">
            <a:miter lim="400000"/>
          </a:ln>
        </p:spPr>
      </p:pic>
      <p:pic>
        <p:nvPicPr>
          <p:cNvPr id="192" name="Image" descr="Image"/>
          <p:cNvPicPr>
            <a:picLocks noChangeAspect="1"/>
          </p:cNvPicPr>
          <p:nvPr/>
        </p:nvPicPr>
        <p:blipFill>
          <a:blip r:embed="rId3">
            <a:extLst/>
          </a:blip>
          <a:stretch>
            <a:fillRect/>
          </a:stretch>
        </p:blipFill>
        <p:spPr>
          <a:xfrm>
            <a:off x="9512886" y="2900985"/>
            <a:ext cx="3547310" cy="6903219"/>
          </a:xfrm>
          <a:prstGeom prst="rect">
            <a:avLst/>
          </a:prstGeom>
          <a:ln w="12700">
            <a:miter lim="400000"/>
          </a:ln>
        </p:spPr>
      </p:pic>
      <p:sp>
        <p:nvSpPr>
          <p:cNvPr id="193" name="The vision of the four beast - 2-8"/>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4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The vision of the four beast - 2-8</a:t>
            </a:r>
          </a:p>
        </p:txBody>
      </p:sp>
      <p:sp>
        <p:nvSpPr>
          <p:cNvPr id="194" name="Connection with Nebuchadnezzars vision in Chapter 2"/>
          <p:cNvSpPr txBox="1"/>
          <p:nvPr/>
        </p:nvSpPr>
        <p:spPr>
          <a:xfrm>
            <a:off x="415404" y="2401839"/>
            <a:ext cx="12173992" cy="671803"/>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Connection with Nebuchadnezzars vision in Chapter 2</a:t>
            </a:r>
          </a:p>
        </p:txBody>
      </p:sp>
      <p:sp>
        <p:nvSpPr>
          <p:cNvPr id="195" name="Daniel 7:17 (NKJV)…"/>
          <p:cNvSpPr txBox="1"/>
          <p:nvPr/>
        </p:nvSpPr>
        <p:spPr>
          <a:xfrm>
            <a:off x="375757" y="3944137"/>
            <a:ext cx="4842190" cy="5384801"/>
          </a:xfrm>
          <a:prstGeom prst="rect">
            <a:avLst/>
          </a:prstGeom>
          <a:solidFill>
            <a:srgbClr val="525252"/>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000">
                <a:solidFill>
                  <a:srgbClr val="FFFFFF"/>
                </a:solidFill>
                <a:effectLst>
                  <a:outerShdw sx="100000" sy="100000" kx="0" ky="0" algn="b" rotWithShape="0" blurRad="12700" dist="63500" dir="18900000">
                    <a:srgbClr val="000000"/>
                  </a:outerShdw>
                </a:effectLst>
                <a:latin typeface="Boulder"/>
                <a:ea typeface="Boulder"/>
                <a:cs typeface="Boulder"/>
                <a:sym typeface="Boulder"/>
              </a:defRPr>
            </a:pPr>
            <a:r>
              <a:t>Daniel 7:17 (NKJV)</a:t>
            </a:r>
          </a:p>
          <a:p>
            <a:pPr defTabSz="457200">
              <a:defRPr sz="50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9"/>
              <a:t>17</a:t>
            </a:r>
            <a:r>
              <a:t> ‘Those great beasts, which are four, </a:t>
            </a:r>
            <a:r>
              <a:rPr i="1"/>
              <a:t>are</a:t>
            </a:r>
            <a:r>
              <a:t> four kings </a:t>
            </a:r>
            <a:r>
              <a:rPr i="1"/>
              <a:t>which</a:t>
            </a:r>
            <a:r>
              <a:t> arise out of the earth.</a:t>
            </a:r>
          </a:p>
        </p:txBody>
      </p:sp>
      <p:sp>
        <p:nvSpPr>
          <p:cNvPr id="196"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199"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 name="Daniel 8:1 (NKJV)…"/>
          <p:cNvSpPr txBox="1"/>
          <p:nvPr/>
        </p:nvSpPr>
        <p:spPr>
          <a:xfrm>
            <a:off x="94033" y="2520366"/>
            <a:ext cx="5377558" cy="6350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8:1 (NKJV)</a:t>
            </a:r>
          </a:p>
          <a:p>
            <a:pPr defTabSz="457200">
              <a:defRPr sz="43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third year of the reign of King Belshazzar a vision appeared </a:t>
            </a:r>
            <a:r>
              <a:rPr i="1"/>
              <a:t>to</a:t>
            </a:r>
            <a:r>
              <a:t> me—to me, Daniel—after the one that appeared to me the first time.</a:t>
            </a:r>
          </a:p>
        </p:txBody>
      </p:sp>
      <p:sp>
        <p:nvSpPr>
          <p:cNvPr id="202"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
        <p:nvSpPr>
          <p:cNvPr id="203" name="In 605 B.C., Judah, as God had stated through Jeremiah, had found itself under Babylonian control.…"/>
          <p:cNvSpPr txBox="1"/>
          <p:nvPr/>
        </p:nvSpPr>
        <p:spPr>
          <a:xfrm>
            <a:off x="5801529" y="2312124"/>
            <a:ext cx="6812539" cy="6985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0" indent="-783770" algn="l">
              <a:spcBef>
                <a:spcPts val="1200"/>
              </a:spcBef>
              <a:buSzPct val="80000"/>
              <a:buBlip>
                <a:blip r:embed="rId4"/>
              </a:buBlip>
              <a:defRPr sz="4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Belshazzar’s third year, 8:1, 551-552 BC - with his “first year,” 7:1 - 554-553 BC). - (1)</a:t>
            </a:r>
          </a:p>
          <a:p>
            <a:pPr lvl="2" marL="783770" indent="-783770" algn="l">
              <a:spcBef>
                <a:spcPts val="1200"/>
              </a:spcBef>
              <a:buSzPct val="80000"/>
              <a:buBlip>
                <a:blip r:embed="rId4"/>
              </a:buBlip>
              <a:defRPr sz="44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Daniel saw himself in the palace in Susa, one of the Persian royal cities, more than 200 miles east of Babylon on the Ulai Canal - (2)</a:t>
            </a:r>
          </a:p>
        </p:txBody>
      </p:sp>
      <p:sp>
        <p:nvSpPr>
          <p:cNvPr id="204"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animEffect filter="wipe(left)" transition="in">
                                      <p:cBhvr>
                                        <p:cTn id="7" dur="1500"/>
                                        <p:tgtEl>
                                          <p:spTgt spid="2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3">
                                            <p:txEl>
                                              <p:pRg st="0" end="0"/>
                                            </p:txEl>
                                          </p:spTgt>
                                        </p:tgtEl>
                                        <p:attrNameLst>
                                          <p:attrName>style.visibility</p:attrName>
                                        </p:attrNameLst>
                                      </p:cBhvr>
                                      <p:to>
                                        <p:strVal val="visible"/>
                                      </p:to>
                                    </p:set>
                                    <p:animEffect filter="wipe(left)" transition="in">
                                      <p:cBhvr>
                                        <p:cTn id="10" dur="15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3">
                                            <p:txEl>
                                              <p:pRg st="1" end="1"/>
                                            </p:txEl>
                                          </p:spTgt>
                                        </p:tgtEl>
                                        <p:attrNameLst>
                                          <p:attrName>style.visibility</p:attrName>
                                        </p:attrNameLst>
                                      </p:cBhvr>
                                      <p:to>
                                        <p:strVal val="visible"/>
                                      </p:to>
                                    </p:set>
                                    <p:animEffect filter="wipe(left)" transition="in">
                                      <p:cBhvr>
                                        <p:cTn id="15" dur="1500"/>
                                        <p:tgtEl>
                                          <p:spTgt spid="2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07"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9" name="Daniel 8:2 (NKJV)…"/>
          <p:cNvSpPr txBox="1"/>
          <p:nvPr/>
        </p:nvSpPr>
        <p:spPr>
          <a:xfrm>
            <a:off x="94033" y="2520366"/>
            <a:ext cx="5377558" cy="6604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8:2 (NKJV)</a:t>
            </a:r>
          </a:p>
          <a:p>
            <a:pPr defTabSz="457200">
              <a:defRPr sz="40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2</a:t>
            </a:r>
            <a:r>
              <a:t> I saw in the vision, and it so happened while I was looking, that I </a:t>
            </a:r>
            <a:r>
              <a:rPr i="1"/>
              <a:t>was</a:t>
            </a:r>
            <a:r>
              <a:t> in Shushan, the citadel, which </a:t>
            </a:r>
            <a:r>
              <a:rPr i="1"/>
              <a:t>is</a:t>
            </a:r>
            <a:r>
              <a:t> in the province of Elam; and I saw in the vision that I was by the River Ulai.</a:t>
            </a:r>
          </a:p>
        </p:txBody>
      </p:sp>
      <p:sp>
        <p:nvSpPr>
          <p:cNvPr id="210"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3"/>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
        <p:nvSpPr>
          <p:cNvPr id="211" name="In 605 B.C., Judah, as God had stated through Jeremiah, had found itself under Babylonian control.…"/>
          <p:cNvSpPr txBox="1"/>
          <p:nvPr/>
        </p:nvSpPr>
        <p:spPr>
          <a:xfrm>
            <a:off x="5801529" y="2265649"/>
            <a:ext cx="6812540" cy="72390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Later the Persian king Xerxes, ( Ahasuerus) built a magnificent palace there, which was where the events recorded in the Book of Esther took place (cf. Es. 1:2). 485 to 465 b.c.</a:t>
            </a:r>
          </a:p>
          <a:p>
            <a:pPr lvl="2" marL="783771" indent="-783771" algn="l">
              <a:spcBef>
                <a:spcPts val="1200"/>
              </a:spcBef>
              <a:buSzPct val="80000"/>
              <a:buBlip>
                <a:blip r:embed="rId4"/>
              </a:buBlip>
              <a:defRPr sz="42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Nehemiah was King Artaxerxes’ cupbearer in the Susa palace (Neh. 1:1). Around 444 BC</a:t>
            </a:r>
          </a:p>
        </p:txBody>
      </p:sp>
      <p:sp>
        <p:nvSpPr>
          <p:cNvPr id="212"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1">
                                            <p:bg/>
                                          </p:spTgt>
                                        </p:tgtEl>
                                        <p:attrNameLst>
                                          <p:attrName>style.visibility</p:attrName>
                                        </p:attrNameLst>
                                      </p:cBhvr>
                                      <p:to>
                                        <p:strVal val="visible"/>
                                      </p:to>
                                    </p:set>
                                    <p:animEffect filter="wipe(left)" transition="in">
                                      <p:cBhvr>
                                        <p:cTn id="7" dur="1500"/>
                                        <p:tgtEl>
                                          <p:spTgt spid="21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1">
                                            <p:txEl>
                                              <p:pRg st="0" end="0"/>
                                            </p:txEl>
                                          </p:spTgt>
                                        </p:tgtEl>
                                        <p:attrNameLst>
                                          <p:attrName>style.visibility</p:attrName>
                                        </p:attrNameLst>
                                      </p:cBhvr>
                                      <p:to>
                                        <p:strVal val="visible"/>
                                      </p:to>
                                    </p:set>
                                    <p:animEffect filter="wipe(left)" transition="in">
                                      <p:cBhvr>
                                        <p:cTn id="10" dur="1500"/>
                                        <p:tgtEl>
                                          <p:spTgt spid="2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11">
                                            <p:txEl>
                                              <p:pRg st="1" end="1"/>
                                            </p:txEl>
                                          </p:spTgt>
                                        </p:tgtEl>
                                        <p:attrNameLst>
                                          <p:attrName>style.visibility</p:attrName>
                                        </p:attrNameLst>
                                      </p:cBhvr>
                                      <p:to>
                                        <p:strVal val="visible"/>
                                      </p:to>
                                    </p:set>
                                    <p:animEffect filter="wipe(left)" transition="in">
                                      <p:cBhvr>
                                        <p:cTn id="15" dur="1500"/>
                                        <p:tgtEl>
                                          <p:spTgt spid="21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157638500_2257x3000.jpeg" descr="157638500_2257x3000.jpeg"/>
          <p:cNvPicPr>
            <a:picLocks noChangeAspect="1"/>
          </p:cNvPicPr>
          <p:nvPr>
            <p:ph type="pic" idx="13"/>
          </p:nvPr>
        </p:nvPicPr>
        <p:blipFill>
          <a:blip r:embed="rId2">
            <a:extLst/>
          </a:blip>
          <a:srcRect l="9447" t="0" r="9447" b="0"/>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ph type="pic" idx="13"/>
          </p:nvPr>
        </p:nvPicPr>
        <p:blipFill>
          <a:blip r:embed="rId2">
            <a:extLst/>
          </a:blip>
          <a:srcRect l="12828" t="0" r="12828" b="0"/>
          <a:stretch>
            <a:fillRect/>
          </a:stretch>
        </p:blipFill>
        <p:spPr>
          <a:xfrm>
            <a:off x="0" y="0"/>
            <a:ext cx="13004800" cy="9753600"/>
          </a:xfrm>
          <a:prstGeom prst="rect">
            <a:avLst/>
          </a:prstGeom>
        </p:spPr>
      </p:pic>
      <p:sp>
        <p:nvSpPr>
          <p:cNvPr id="217" name="Demonstrated Faith ...…"/>
          <p:cNvSpPr txBox="1"/>
          <p:nvPr/>
        </p:nvSpPr>
        <p:spPr>
          <a:xfrm>
            <a:off x="308112" y="2265649"/>
            <a:ext cx="12388576" cy="72009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551 B.C. Daniel receives the vision of the Ram and He-Goat (Daniel 8:1)</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October 12, 539 B.C., the Persian armies overthrew the city of Babylon.</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331 B.C. Persia falls to Alexander (Daniel 8:1–7)</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323 B.C. Alexander dies (Daniel 8:8)</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171 B.C. Antiochus Epiphanes [the Illustrious] — (175 to 163 BC) plunders the 2nd Temple (Daniel 8:11; 11:30ff.)</a:t>
            </a:r>
          </a:p>
          <a:p>
            <a:pPr marL="525929" indent="-525929" algn="l">
              <a:spcBef>
                <a:spcPts val="11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Judas Macabaeus cleansed the temple in 164 BC. This event was commemorated at the Feast of Dedication which is mentioned in John 10:22.</a:t>
            </a:r>
          </a:p>
        </p:txBody>
      </p:sp>
      <p:sp>
        <p:nvSpPr>
          <p:cNvPr id="218"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4"/>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
        <p:nvSpPr>
          <p:cNvPr id="219"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animEffect filter="fade" transition="in">
                                      <p:cBhvr>
                                        <p:cTn id="7" dur="1500"/>
                                        <p:tgtEl>
                                          <p:spTgt spid="21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7">
                                            <p:txEl>
                                              <p:pRg st="0" end="0"/>
                                            </p:txEl>
                                          </p:spTgt>
                                        </p:tgtEl>
                                        <p:attrNameLst>
                                          <p:attrName>style.visibility</p:attrName>
                                        </p:attrNameLst>
                                      </p:cBhvr>
                                      <p:to>
                                        <p:strVal val="visible"/>
                                      </p:to>
                                    </p:set>
                                    <p:animEffect filter="fade" transition="in">
                                      <p:cBhvr>
                                        <p:cTn id="10" dur="1500"/>
                                        <p:tgtEl>
                                          <p:spTgt spid="2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7">
                                            <p:txEl>
                                              <p:pRg st="1" end="1"/>
                                            </p:txEl>
                                          </p:spTgt>
                                        </p:tgtEl>
                                        <p:attrNameLst>
                                          <p:attrName>style.visibility</p:attrName>
                                        </p:attrNameLst>
                                      </p:cBhvr>
                                      <p:to>
                                        <p:strVal val="visible"/>
                                      </p:to>
                                    </p:set>
                                    <p:animEffect filter="fade" transition="in">
                                      <p:cBhvr>
                                        <p:cTn id="15" dur="1500"/>
                                        <p:tgtEl>
                                          <p:spTgt spid="2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7">
                                            <p:txEl>
                                              <p:pRg st="2" end="2"/>
                                            </p:txEl>
                                          </p:spTgt>
                                        </p:tgtEl>
                                        <p:attrNameLst>
                                          <p:attrName>style.visibility</p:attrName>
                                        </p:attrNameLst>
                                      </p:cBhvr>
                                      <p:to>
                                        <p:strVal val="visible"/>
                                      </p:to>
                                    </p:set>
                                    <p:animEffect filter="fade" transition="in">
                                      <p:cBhvr>
                                        <p:cTn id="20" dur="1500"/>
                                        <p:tgtEl>
                                          <p:spTgt spid="2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17">
                                            <p:txEl>
                                              <p:pRg st="3" end="3"/>
                                            </p:txEl>
                                          </p:spTgt>
                                        </p:tgtEl>
                                        <p:attrNameLst>
                                          <p:attrName>style.visibility</p:attrName>
                                        </p:attrNameLst>
                                      </p:cBhvr>
                                      <p:to>
                                        <p:strVal val="visible"/>
                                      </p:to>
                                    </p:set>
                                    <p:animEffect filter="fade" transition="in">
                                      <p:cBhvr>
                                        <p:cTn id="25" dur="1500"/>
                                        <p:tgtEl>
                                          <p:spTgt spid="2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17">
                                            <p:txEl>
                                              <p:pRg st="4" end="4"/>
                                            </p:txEl>
                                          </p:spTgt>
                                        </p:tgtEl>
                                        <p:attrNameLst>
                                          <p:attrName>style.visibility</p:attrName>
                                        </p:attrNameLst>
                                      </p:cBhvr>
                                      <p:to>
                                        <p:strVal val="visible"/>
                                      </p:to>
                                    </p:set>
                                    <p:animEffect filter="fade" transition="in">
                                      <p:cBhvr>
                                        <p:cTn id="30" dur="1500"/>
                                        <p:tgtEl>
                                          <p:spTgt spid="2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17">
                                            <p:txEl>
                                              <p:pRg st="5" end="5"/>
                                            </p:txEl>
                                          </p:spTgt>
                                        </p:tgtEl>
                                        <p:attrNameLst>
                                          <p:attrName>style.visibility</p:attrName>
                                        </p:attrNameLst>
                                      </p:cBhvr>
                                      <p:to>
                                        <p:strVal val="visible"/>
                                      </p:to>
                                    </p:set>
                                    <p:animEffect filter="fade" transition="in">
                                      <p:cBhvr>
                                        <p:cTn id="35" dur="1500"/>
                                        <p:tgtEl>
                                          <p:spTgt spid="21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Daniel 8:3–4 (NKJV)…"/>
          <p:cNvSpPr txBox="1"/>
          <p:nvPr/>
        </p:nvSpPr>
        <p:spPr>
          <a:xfrm>
            <a:off x="229025" y="250100"/>
            <a:ext cx="12546749" cy="909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5500">
                <a:solidFill>
                  <a:srgbClr val="000000"/>
                </a:solidFill>
                <a:effectLst/>
                <a:latin typeface="Thames Nude Roman"/>
                <a:ea typeface="Thames Nude Roman"/>
                <a:cs typeface="Thames Nude Roman"/>
                <a:sym typeface="Thames Nude Roman"/>
              </a:defRPr>
            </a:pPr>
            <a:r>
              <a:t>Daniel 8:3–4 (NKJV)</a:t>
            </a:r>
          </a:p>
          <a:p>
            <a:pPr defTabSz="457200">
              <a:defRPr sz="5100">
                <a:solidFill>
                  <a:srgbClr val="000000"/>
                </a:solidFill>
                <a:effectLst/>
                <a:latin typeface="Hoefler Text"/>
                <a:ea typeface="Hoefler Text"/>
                <a:cs typeface="Hoefler Text"/>
                <a:sym typeface="Hoefler Text"/>
              </a:defRPr>
            </a:pPr>
            <a:r>
              <a:rPr baseline="31999"/>
              <a:t>3</a:t>
            </a:r>
            <a:r>
              <a:t> Then I lifted my eyes and saw, and there, standing beside the river, was a ram which had two horns, and the two horns </a:t>
            </a:r>
            <a:r>
              <a:rPr i="1"/>
              <a:t>were</a:t>
            </a:r>
            <a:r>
              <a:t> high; but one </a:t>
            </a:r>
            <a:r>
              <a:rPr i="1"/>
              <a:t>was</a:t>
            </a:r>
            <a:r>
              <a:t> higher than the other, and the higher </a:t>
            </a:r>
            <a:r>
              <a:rPr i="1"/>
              <a:t>one</a:t>
            </a:r>
            <a:r>
              <a:t> came up last. </a:t>
            </a:r>
            <a:r>
              <a:rPr baseline="31999"/>
              <a:t>4</a:t>
            </a:r>
            <a:r>
              <a:t> I saw the ram pushing westward, northward, and southward, so that no animal could withstand him; nor </a:t>
            </a:r>
            <a:r>
              <a:rPr i="1"/>
              <a:t>was there any</a:t>
            </a:r>
            <a:r>
              <a:t> that could deliver from his hand, but he did according to his will and became great.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Demonstrated Faith ...…"/>
          <p:cNvSpPr txBox="1"/>
          <p:nvPr/>
        </p:nvSpPr>
        <p:spPr>
          <a:xfrm>
            <a:off x="5204838" y="2776737"/>
            <a:ext cx="7679495" cy="6616701"/>
          </a:xfrm>
          <a:prstGeom prst="rect">
            <a:avLst/>
          </a:prstGeom>
          <a:solidFill>
            <a:srgbClr val="525252"/>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45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Sees a two-horned ram - 8:3-4</a:t>
            </a:r>
          </a:p>
          <a:p>
            <a:pPr marL="525929" indent="-525929" algn="l">
              <a:spcBef>
                <a:spcPts val="45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 Sees a 1-horned male goat - 8:5</a:t>
            </a:r>
          </a:p>
          <a:p>
            <a:pPr marL="525929" indent="-525929" algn="l">
              <a:spcBef>
                <a:spcPts val="45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goat defeats the ram - 8:6-7</a:t>
            </a:r>
          </a:p>
          <a:p>
            <a:pPr marL="525929" indent="-525929" algn="l">
              <a:spcBef>
                <a:spcPts val="4500"/>
              </a:spcBef>
              <a:buSzPct val="80000"/>
              <a:buBlip>
                <a:blip r:embed="rId2"/>
              </a:buBlip>
              <a:defRPr sz="36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goat becomes great, but when he became strong, the large horn was broken. In its place four notable ones came up toward the four winds of heaven- Dan 8:8</a:t>
            </a:r>
          </a:p>
        </p:txBody>
      </p:sp>
      <p:sp>
        <p:nvSpPr>
          <p:cNvPr id="224" name="Battle Between Ram &amp; Goat (8:1-8)"/>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3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Battle Between Ram &amp; Goat (8:1-8)</a:t>
            </a:r>
          </a:p>
        </p:txBody>
      </p:sp>
      <p:sp>
        <p:nvSpPr>
          <p:cNvPr id="225" name="“Faith To Endure The Fire”"/>
          <p:cNvSpPr txBox="1"/>
          <p:nvPr/>
        </p:nvSpPr>
        <p:spPr>
          <a:xfrm>
            <a:off x="999962" y="149964"/>
            <a:ext cx="11004876" cy="11168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7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“The Vision of the Ram &amp; Goat”</a:t>
            </a:r>
          </a:p>
        </p:txBody>
      </p:sp>
      <p:grpSp>
        <p:nvGrpSpPr>
          <p:cNvPr id="228" name="Image"/>
          <p:cNvGrpSpPr/>
          <p:nvPr/>
        </p:nvGrpSpPr>
        <p:grpSpPr>
          <a:xfrm>
            <a:off x="144965" y="2714725"/>
            <a:ext cx="5196468" cy="6913676"/>
            <a:chOff x="0" y="0"/>
            <a:chExt cx="5196466" cy="6913674"/>
          </a:xfrm>
        </p:grpSpPr>
        <p:pic>
          <p:nvPicPr>
            <p:cNvPr id="227" name="Image" descr="Image"/>
            <p:cNvPicPr>
              <a:picLocks noChangeAspect="1"/>
            </p:cNvPicPr>
            <p:nvPr/>
          </p:nvPicPr>
          <p:blipFill>
            <a:blip r:embed="rId4">
              <a:extLst/>
            </a:blip>
            <a:stretch>
              <a:fillRect/>
            </a:stretch>
          </p:blipFill>
          <p:spPr>
            <a:xfrm>
              <a:off x="215900" y="139700"/>
              <a:ext cx="4764667" cy="6354875"/>
            </a:xfrm>
            <a:prstGeom prst="rect">
              <a:avLst/>
            </a:prstGeom>
            <a:ln>
              <a:noFill/>
            </a:ln>
            <a:effectLst/>
          </p:spPr>
        </p:pic>
        <p:pic>
          <p:nvPicPr>
            <p:cNvPr id="226" name="Image" descr="Image"/>
            <p:cNvPicPr>
              <a:picLocks noChangeAspect="0"/>
            </p:cNvPicPr>
            <p:nvPr/>
          </p:nvPicPr>
          <p:blipFill>
            <a:blip r:embed="rId5">
              <a:extLst/>
            </a:blip>
            <a:stretch>
              <a:fillRect/>
            </a:stretch>
          </p:blipFill>
          <p:spPr>
            <a:xfrm>
              <a:off x="0" y="0"/>
              <a:ext cx="5196467" cy="691367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3">
                                            <p:bg/>
                                          </p:spTgt>
                                        </p:tgtEl>
                                        <p:attrNameLst>
                                          <p:attrName>style.visibility</p:attrName>
                                        </p:attrNameLst>
                                      </p:cBhvr>
                                      <p:to>
                                        <p:strVal val="visible"/>
                                      </p:to>
                                    </p:set>
                                    <p:animEffect filter="fade" transition="in">
                                      <p:cBhvr>
                                        <p:cTn id="7" dur="1500"/>
                                        <p:tgtEl>
                                          <p:spTgt spid="22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23">
                                            <p:txEl>
                                              <p:pRg st="0" end="0"/>
                                            </p:txEl>
                                          </p:spTgt>
                                        </p:tgtEl>
                                        <p:attrNameLst>
                                          <p:attrName>style.visibility</p:attrName>
                                        </p:attrNameLst>
                                      </p:cBhvr>
                                      <p:to>
                                        <p:strVal val="visible"/>
                                      </p:to>
                                    </p:set>
                                    <p:animEffect filter="fade" transition="in">
                                      <p:cBhvr>
                                        <p:cTn id="10" dur="1500"/>
                                        <p:tgtEl>
                                          <p:spTgt spid="2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23">
                                            <p:txEl>
                                              <p:pRg st="1" end="1"/>
                                            </p:txEl>
                                          </p:spTgt>
                                        </p:tgtEl>
                                        <p:attrNameLst>
                                          <p:attrName>style.visibility</p:attrName>
                                        </p:attrNameLst>
                                      </p:cBhvr>
                                      <p:to>
                                        <p:strVal val="visible"/>
                                      </p:to>
                                    </p:set>
                                    <p:animEffect filter="fade" transition="in">
                                      <p:cBhvr>
                                        <p:cTn id="15" dur="1500"/>
                                        <p:tgtEl>
                                          <p:spTgt spid="2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23">
                                            <p:txEl>
                                              <p:pRg st="2" end="2"/>
                                            </p:txEl>
                                          </p:spTgt>
                                        </p:tgtEl>
                                        <p:attrNameLst>
                                          <p:attrName>style.visibility</p:attrName>
                                        </p:attrNameLst>
                                      </p:cBhvr>
                                      <p:to>
                                        <p:strVal val="visible"/>
                                      </p:to>
                                    </p:set>
                                    <p:animEffect filter="fade" transition="in">
                                      <p:cBhvr>
                                        <p:cTn id="20" dur="1500"/>
                                        <p:tgtEl>
                                          <p:spTgt spid="2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23">
                                            <p:txEl>
                                              <p:pRg st="3" end="3"/>
                                            </p:txEl>
                                          </p:spTgt>
                                        </p:tgtEl>
                                        <p:attrNameLst>
                                          <p:attrName>style.visibility</p:attrName>
                                        </p:attrNameLst>
                                      </p:cBhvr>
                                      <p:to>
                                        <p:strVal val="visible"/>
                                      </p:to>
                                    </p:set>
                                    <p:animEffect filter="fade" transition="in">
                                      <p:cBhvr>
                                        <p:cTn id="25" dur="1500"/>
                                        <p:tgtEl>
                                          <p:spTgt spid="22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