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9" name="Shape 27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5.png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tif"/><Relationship Id="rId4" Type="http://schemas.openxmlformats.org/officeDocument/2006/relationships/image" Target="../media/image7.png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tif"/><Relationship Id="rId4" Type="http://schemas.openxmlformats.org/officeDocument/2006/relationships/image" Target="../media/image8.png"/></Relationships>
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tif"/></Relationships>
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"/></Relationships>
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Line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Line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Lorem Ipsum Dolor"/>
          <p:cNvSpPr txBox="1"/>
          <p:nvPr>
            <p:ph type="body" sz="quarter" idx="13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17" name="Title Text"/>
          <p:cNvSpPr txBox="1"/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Johnny Appleseed"/>
          <p:cNvSpPr txBox="1"/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i="1" sz="30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08" name="“Type a quote here.”"/>
          <p:cNvSpPr txBox="1"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7600">
                <a:solidFill>
                  <a:srgbClr val="85604A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4" name="Body Level One…"/>
          <p:cNvSpPr txBox="1"/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200"/>
              </a:spcBef>
              <a:buClr>
                <a:srgbClr val="9A7865"/>
              </a:buClr>
              <a:buSzPct val="40000"/>
              <a:buFont typeface="Georgia"/>
              <a:buBlip>
                <a:blip r:embed="rId3"/>
              </a:buBlip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1pPr>
            <a:lvl2pPr marL="762000" indent="-381000">
              <a:spcBef>
                <a:spcPts val="3200"/>
              </a:spcBef>
              <a:buClr>
                <a:srgbClr val="9A7865"/>
              </a:buClr>
              <a:buSzPct val="40000"/>
              <a:buFont typeface="Georgia"/>
              <a:buBlip>
                <a:blip r:embed="rId3"/>
              </a:buBlip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2pPr>
            <a:lvl3pPr marL="1143000" indent="-381000">
              <a:spcBef>
                <a:spcPts val="3200"/>
              </a:spcBef>
              <a:buClr>
                <a:srgbClr val="9A7865"/>
              </a:buClr>
              <a:buSzPct val="40000"/>
              <a:buFont typeface="Georgia"/>
              <a:buBlip>
                <a:blip r:embed="rId3"/>
              </a:buBlip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3pPr>
            <a:lvl4pPr marL="1524000" indent="-381000">
              <a:spcBef>
                <a:spcPts val="3200"/>
              </a:spcBef>
              <a:buClr>
                <a:srgbClr val="9A7865"/>
              </a:buClr>
              <a:buSzPct val="40000"/>
              <a:buFont typeface="Georgia"/>
              <a:buBlip>
                <a:blip r:embed="rId3"/>
              </a:buBlip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4pPr>
            <a:lvl5pPr marL="1905000" indent="-381000">
              <a:spcBef>
                <a:spcPts val="3200"/>
              </a:spcBef>
              <a:buClr>
                <a:srgbClr val="9A7865"/>
              </a:buClr>
              <a:buSzPct val="40000"/>
              <a:buFont typeface="Georgia"/>
              <a:buBlip>
                <a:blip r:embed="rId3"/>
              </a:buBlip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6311798" y="9321800"/>
            <a:ext cx="368504" cy="42585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1573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 - 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25400">
            <a:miter lim="400000"/>
          </a:ln>
        </p:spPr>
      </p:pic>
      <p:pic>
        <p:nvPicPr>
          <p:cNvPr id="163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25400">
            <a:miter lim="400000"/>
          </a:ln>
        </p:spPr>
      </p:pic>
      <p:sp>
        <p:nvSpPr>
          <p:cNvPr id="164" name="Don McClain"/>
          <p:cNvSpPr/>
          <p:nvPr/>
        </p:nvSpPr>
        <p:spPr>
          <a:xfrm>
            <a:off x="0" y="9323775"/>
            <a:ext cx="5003800" cy="4318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1295400"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riah"/>
                <a:ea typeface="Mariah"/>
                <a:cs typeface="Mariah"/>
                <a:sym typeface="Mariah"/>
              </a:defRPr>
            </a:lvl1pPr>
          </a:lstStyle>
          <a:p>
            <a:pPr/>
            <a:r>
              <a:t>Don McClain</a:t>
            </a:r>
          </a:p>
        </p:txBody>
      </p:sp>
      <p:sp>
        <p:nvSpPr>
          <p:cNvPr id="165" name="W. 65th St church of Christ - 9/16/2007"/>
          <p:cNvSpPr/>
          <p:nvPr/>
        </p:nvSpPr>
        <p:spPr>
          <a:xfrm>
            <a:off x="5740400" y="9323775"/>
            <a:ext cx="7277100" cy="4318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 defTabSz="1295400"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riah"/>
                <a:ea typeface="Mariah"/>
                <a:cs typeface="Mariah"/>
                <a:sym typeface="Mariah"/>
              </a:defRPr>
            </a:lvl1pPr>
          </a:lstStyle>
          <a:p>
            <a:pPr/>
            <a:r>
              <a:t>W. 65th St church of Christ - 9/16/2007</a:t>
            </a:r>
          </a:p>
        </p:txBody>
      </p:sp>
      <p:pic>
        <p:nvPicPr>
          <p:cNvPr id="166" name="300_HQ_Stunning_Wallpapers-5.jpg_elephant-bleu-2560x1600.png" descr="300_HQ_Stunning_Wallpapers-5.jpg_elephant-bleu-2560x1600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378"/>
            <a:ext cx="13017500" cy="9791701"/>
          </a:xfrm>
          <a:prstGeom prst="rect">
            <a:avLst/>
          </a:prstGeom>
          <a:ln w="25400">
            <a:miter lim="400000"/>
          </a:ln>
        </p:spPr>
      </p:pic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12606932" y="497185"/>
            <a:ext cx="397868" cy="377230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/>
          <a:lstStyle>
            <a:lvl1pPr algn="r" defTabSz="12954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75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3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4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Line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Line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Lorem Ipsum Dolor"/>
          <p:cNvSpPr txBox="1"/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31" name="Image"/>
          <p:cNvSpPr/>
          <p:nvPr>
            <p:ph type="pic" idx="14"/>
          </p:nvPr>
        </p:nvSpPr>
        <p:spPr>
          <a:xfrm>
            <a:off x="596900" y="633461"/>
            <a:ext cx="11811000" cy="520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2" name="Title Text"/>
          <p:cNvSpPr txBox="1"/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7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ClrTx/>
              <a:buSzPct val="120000"/>
              <a:buFontTx/>
              <a:buChar char="•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ClrTx/>
              <a:buSzPct val="120000"/>
              <a:buFontTx/>
              <a:buChar char="•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ClrTx/>
              <a:buSzPct val="120000"/>
              <a:buFontTx/>
              <a:buChar char="•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ClrTx/>
              <a:buSzPct val="120000"/>
              <a:buFontTx/>
              <a:buChar char="•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ClrTx/>
              <a:buSzPct val="120000"/>
              <a:buFontTx/>
              <a:buChar char="•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8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defRPr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7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6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lide Number"/>
          <p:cNvSpPr txBox="1"/>
          <p:nvPr>
            <p:ph type="sldNum" sz="quarter" idx="2"/>
          </p:nvPr>
        </p:nvSpPr>
        <p:spPr>
          <a:xfrm>
            <a:off x="6311798" y="9327743"/>
            <a:ext cx="368504" cy="425858"/>
          </a:xfrm>
          <a:prstGeom prst="rect">
            <a:avLst/>
          </a:prstGeom>
        </p:spPr>
        <p:txBody>
          <a:bodyPr anchor="b"/>
          <a:lstStyle>
            <a:lvl1pPr>
              <a:defRPr b="1">
                <a:solidFill>
                  <a:srgbClr val="51573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2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>
            <a:noAutofit/>
          </a:bodyPr>
          <a:lstStyle>
            <a:lvl1pPr marL="8636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 - 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Don McClain"/>
          <p:cNvSpPr/>
          <p:nvPr/>
        </p:nvSpPr>
        <p:spPr>
          <a:xfrm>
            <a:off x="0" y="9323775"/>
            <a:ext cx="5003800" cy="4318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1295400">
              <a:buClr>
                <a:srgbClr val="000000"/>
              </a:buClr>
              <a:buFont typeface="Mariah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riah"/>
                <a:ea typeface="Mariah"/>
                <a:cs typeface="Mariah"/>
                <a:sym typeface="Mariah"/>
              </a:defRPr>
            </a:lvl1pPr>
          </a:lstStyle>
          <a:p>
            <a:pPr/>
            <a:r>
              <a:t>Don McClain</a:t>
            </a:r>
          </a:p>
        </p:txBody>
      </p:sp>
      <p:sp>
        <p:nvSpPr>
          <p:cNvPr id="253" name="W. 65th St church of Christ - 9/16/2007"/>
          <p:cNvSpPr/>
          <p:nvPr/>
        </p:nvSpPr>
        <p:spPr>
          <a:xfrm>
            <a:off x="5740400" y="9323775"/>
            <a:ext cx="7277100" cy="4318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 defTabSz="1295400">
              <a:buClr>
                <a:srgbClr val="000000"/>
              </a:buClr>
              <a:buFont typeface="Mariah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riah"/>
                <a:ea typeface="Mariah"/>
                <a:cs typeface="Mariah"/>
                <a:sym typeface="Mariah"/>
              </a:defRPr>
            </a:lvl1pPr>
          </a:lstStyle>
          <a:p>
            <a:pPr/>
            <a:r>
              <a:t>W. 65th St church of Christ - 9/16/2007</a:t>
            </a:r>
          </a:p>
        </p:txBody>
      </p:sp>
      <p:pic>
        <p:nvPicPr>
          <p:cNvPr id="254" name="300_HQ_Stunning_Wallpapers-5.jpg_elephant-bleu-2560x1600.tiff" descr="300_HQ_Stunning_Wallpapers-5.jpg_elephant-bleu-2560x1600.tif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378"/>
            <a:ext cx="13017500" cy="9791701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lide Number"/>
          <p:cNvSpPr txBox="1"/>
          <p:nvPr>
            <p:ph type="sldNum" sz="quarter" idx="2"/>
          </p:nvPr>
        </p:nvSpPr>
        <p:spPr>
          <a:xfrm>
            <a:off x="12606932" y="499070"/>
            <a:ext cx="397868" cy="377231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b"/>
          <a:lstStyle>
            <a:lvl1pPr algn="r" defTabSz="12954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 - Blank cop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300_HQ_Stunning_Wallpapers-5.jpg_elephant-bleu-2560x1600.tiff" descr="300_HQ_Stunning_Wallpapers-5.jpg_elephant-bleu-2560x1600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78"/>
            <a:ext cx="13017500" cy="979170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Don McClain"/>
          <p:cNvSpPr/>
          <p:nvPr/>
        </p:nvSpPr>
        <p:spPr>
          <a:xfrm>
            <a:off x="0" y="9323775"/>
            <a:ext cx="5003800" cy="4318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1295400">
              <a:buClr>
                <a:srgbClr val="000000"/>
              </a:buClr>
              <a:buFont typeface="Mariah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riah"/>
                <a:ea typeface="Mariah"/>
                <a:cs typeface="Mariah"/>
                <a:sym typeface="Mariah"/>
              </a:defRPr>
            </a:lvl1pPr>
          </a:lstStyle>
          <a:p>
            <a:pPr/>
            <a:r>
              <a:t>Don McClain</a:t>
            </a:r>
          </a:p>
        </p:txBody>
      </p:sp>
      <p:sp>
        <p:nvSpPr>
          <p:cNvPr id="264" name="W. 65th St church of Christ - 9/16/2007"/>
          <p:cNvSpPr/>
          <p:nvPr/>
        </p:nvSpPr>
        <p:spPr>
          <a:xfrm>
            <a:off x="5740400" y="9323775"/>
            <a:ext cx="7277100" cy="4318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 defTabSz="1295400">
              <a:buClr>
                <a:srgbClr val="000000"/>
              </a:buClr>
              <a:buFont typeface="Mariah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riah"/>
                <a:ea typeface="Mariah"/>
                <a:cs typeface="Mariah"/>
                <a:sym typeface="Mariah"/>
              </a:defRPr>
            </a:lvl1pPr>
          </a:lstStyle>
          <a:p>
            <a:pPr/>
            <a:r>
              <a:t>W. 65th St church of Christ - 9/16/2007</a:t>
            </a:r>
          </a:p>
        </p:txBody>
      </p:sp>
      <p:sp>
        <p:nvSpPr>
          <p:cNvPr id="265" name="Slide Number"/>
          <p:cNvSpPr txBox="1"/>
          <p:nvPr>
            <p:ph type="sldNum" sz="quarter" idx="2"/>
          </p:nvPr>
        </p:nvSpPr>
        <p:spPr>
          <a:xfrm>
            <a:off x="12606932" y="499070"/>
            <a:ext cx="397868" cy="377231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b"/>
          <a:lstStyle>
            <a:lvl1pPr algn="r" defTabSz="12954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lide Number"/>
          <p:cNvSpPr txBox="1"/>
          <p:nvPr>
            <p:ph type="sldNum" sz="quarter" idx="2"/>
          </p:nvPr>
        </p:nvSpPr>
        <p:spPr>
          <a:xfrm>
            <a:off x="12005834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/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Line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" name="Lorem Ipsum Dolor"/>
          <p:cNvSpPr txBox="1"/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52" name="Image"/>
          <p:cNvSpPr/>
          <p:nvPr>
            <p:ph type="pic" sz="half" idx="14"/>
          </p:nvPr>
        </p:nvSpPr>
        <p:spPr>
          <a:xfrm>
            <a:off x="6818219" y="647699"/>
            <a:ext cx="5588001" cy="8331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"/>
          <p:cNvSpPr/>
          <p:nvPr>
            <p:ph type="pic" sz="half" idx="13"/>
          </p:nvPr>
        </p:nvSpPr>
        <p:spPr>
          <a:xfrm>
            <a:off x="6819900" y="2654300"/>
            <a:ext cx="5588000" cy="635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/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quarter" idx="13"/>
          </p:nvPr>
        </p:nvSpPr>
        <p:spPr>
          <a:xfrm>
            <a:off x="6856319" y="4772799"/>
            <a:ext cx="5499101" cy="4229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Image"/>
          <p:cNvSpPr/>
          <p:nvPr>
            <p:ph type="pic" sz="quarter" idx="14"/>
          </p:nvPr>
        </p:nvSpPr>
        <p:spPr>
          <a:xfrm>
            <a:off x="6860562" y="609600"/>
            <a:ext cx="5499101" cy="3530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Image"/>
          <p:cNvSpPr/>
          <p:nvPr>
            <p:ph type="pic" sz="half" idx="15"/>
          </p:nvPr>
        </p:nvSpPr>
        <p:spPr>
          <a:xfrm>
            <a:off x="557119" y="609599"/>
            <a:ext cx="5588001" cy="8394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Line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228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457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685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9144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11430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1371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1600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1828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Relationship Id="rId3" Type="http://schemas.openxmlformats.org/officeDocument/2006/relationships/image" Target="../media/image1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Relationship Id="rId3" Type="http://schemas.openxmlformats.org/officeDocument/2006/relationships/image" Target="../media/image1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Relationship Id="rId3" Type="http://schemas.openxmlformats.org/officeDocument/2006/relationships/image" Target="../media/image1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Relationship Id="rId3" Type="http://schemas.openxmlformats.org/officeDocument/2006/relationships/image" Target="../media/image11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Relationship Id="rId3" Type="http://schemas.openxmlformats.org/officeDocument/2006/relationships/image" Target="../media/image1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Relationship Id="rId3" Type="http://schemas.openxmlformats.org/officeDocument/2006/relationships/image" Target="../media/image11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Relationship Id="rId3" Type="http://schemas.openxmlformats.org/officeDocument/2006/relationships/image" Target="../media/image11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Relationship Id="rId3" Type="http://schemas.openxmlformats.org/officeDocument/2006/relationships/image" Target="../media/image11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11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Relationship Id="rId3" Type="http://schemas.openxmlformats.org/officeDocument/2006/relationships/image" Target="../media/image11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Relationship Id="rId3" Type="http://schemas.openxmlformats.org/officeDocument/2006/relationships/image" Target="../media/image11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Relationship Id="rId3" Type="http://schemas.openxmlformats.org/officeDocument/2006/relationships/image" Target="../media/image11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Relationship Id="rId3" Type="http://schemas.openxmlformats.org/officeDocument/2006/relationships/image" Target="../media/image11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Relationship Id="rId3" Type="http://schemas.openxmlformats.org/officeDocument/2006/relationships/image" Target="../media/image11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Relationship Id="rId3" Type="http://schemas.openxmlformats.org/officeDocument/2006/relationships/image" Target="../media/image11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11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hyperlink" Target="http://" TargetMode="External"/><Relationship Id="rId4" Type="http://schemas.openxmlformats.org/officeDocument/2006/relationships/hyperlink" Target="http://w65stchurchofchrist.org/coc/sermons/" TargetMode="Externa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11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Relationship Id="rId3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374" y="312213"/>
            <a:ext cx="12554052" cy="7432310"/>
          </a:xfrm>
          <a:prstGeom prst="rect">
            <a:avLst/>
          </a:prstGeom>
          <a:effectLst>
            <a:outerShdw sx="100000" sy="100000" kx="0" ky="0" algn="b" rotWithShape="0" blurRad="63500" dist="63500" dir="5400000">
              <a:srgbClr val="000000">
                <a:alpha val="98952"/>
              </a:srgbClr>
            </a:outerShdw>
          </a:effectLst>
        </p:spPr>
      </p:pic>
      <p:sp>
        <p:nvSpPr>
          <p:cNvPr id="282" name="Lesson 9"/>
          <p:cNvSpPr txBox="1"/>
          <p:nvPr/>
        </p:nvSpPr>
        <p:spPr>
          <a:xfrm>
            <a:off x="439040" y="-30111"/>
            <a:ext cx="169909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Lesson 9</a:t>
            </a:r>
          </a:p>
        </p:txBody>
      </p:sp>
      <p:sp>
        <p:nvSpPr>
          <p:cNvPr id="283" name="“That I May Gain Christ”…"/>
          <p:cNvSpPr txBox="1"/>
          <p:nvPr/>
        </p:nvSpPr>
        <p:spPr>
          <a:xfrm>
            <a:off x="588173" y="7578821"/>
            <a:ext cx="11828454" cy="179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6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“That I May Gain Christ” </a:t>
            </a:r>
          </a:p>
          <a:p>
            <a:pPr>
              <a:defRPr sz="5100">
                <a:solidFill>
                  <a:srgbClr val="54BFB9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(Philippians 3:1-11)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“That I May Gain Christ” — (Phili 3:1-11)"/>
          <p:cNvSpPr txBox="1"/>
          <p:nvPr/>
        </p:nvSpPr>
        <p:spPr>
          <a:xfrm>
            <a:off x="279806" y="105679"/>
            <a:ext cx="1244518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— (Phili 3:1-11) </a:t>
            </a:r>
          </a:p>
        </p:txBody>
      </p:sp>
      <p:sp>
        <p:nvSpPr>
          <p:cNvPr id="312" name="Warning against Judaizers - 1,2"/>
          <p:cNvSpPr txBox="1"/>
          <p:nvPr/>
        </p:nvSpPr>
        <p:spPr>
          <a:xfrm>
            <a:off x="427913" y="1124099"/>
            <a:ext cx="12148974" cy="9271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7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800"/>
            </a:pPr>
            <a:r>
              <a:rPr sz="5700"/>
              <a:t>Warning against Judaizers - 1,2</a:t>
            </a:r>
          </a:p>
        </p:txBody>
      </p:sp>
      <p:pic>
        <p:nvPicPr>
          <p:cNvPr id="31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They taught that in order to be saved one had to be physically   circumcision and keep the Law of - Ac 15:1-2…"/>
          <p:cNvSpPr txBox="1"/>
          <p:nvPr/>
        </p:nvSpPr>
        <p:spPr>
          <a:xfrm>
            <a:off x="7122803" y="2344925"/>
            <a:ext cx="5738324" cy="695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They taught that in order to be saved one had to be physically   circumcision and keep the Law of - Ac 15:1-2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Note the threefold re-iteration, Beware... beware... beware!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DOGS</a:t>
            </a:r>
            <a:r>
              <a:t> - </a:t>
            </a:r>
            <a:r>
              <a:rPr i="1"/>
              <a:t>not your pet</a:t>
            </a:r>
            <a:r>
              <a:t> - unclean and filthy (Prov. 26:11; cf. II Peter 2:22; Matt. 7:6; Rev. 22:15). </a:t>
            </a:r>
          </a:p>
        </p:txBody>
      </p:sp>
      <p:sp>
        <p:nvSpPr>
          <p:cNvPr id="315" name="Philippians 3:1–2 (NKJV)…"/>
          <p:cNvSpPr txBox="1"/>
          <p:nvPr/>
        </p:nvSpPr>
        <p:spPr>
          <a:xfrm>
            <a:off x="484324" y="4766181"/>
            <a:ext cx="6476879" cy="4572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3:1–2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</a:t>
            </a:r>
            <a:r>
              <a:t> Finally, my brethren, rejoice in the Lord. For me to write the same things to you </a:t>
            </a:r>
            <a:r>
              <a:rPr i="1"/>
              <a:t>is</a:t>
            </a:r>
            <a:r>
              <a:t> not tedious, but for you </a:t>
            </a:r>
            <a:r>
              <a:rPr i="1"/>
              <a:t>it is</a:t>
            </a:r>
            <a:r>
              <a:t> safe. </a:t>
            </a:r>
            <a:r>
              <a:rPr baseline="31999"/>
              <a:t>2</a:t>
            </a:r>
            <a:r>
              <a:t> Beware of dogs, beware of evil workers, beware of the mutilation!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“That I May Gain Christ” — (Phili 3:1-11)"/>
          <p:cNvSpPr txBox="1"/>
          <p:nvPr/>
        </p:nvSpPr>
        <p:spPr>
          <a:xfrm>
            <a:off x="279806" y="105679"/>
            <a:ext cx="1244518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— (Phili 3:1-11) </a:t>
            </a:r>
          </a:p>
        </p:txBody>
      </p:sp>
      <p:sp>
        <p:nvSpPr>
          <p:cNvPr id="318" name="Warning against Judaizers - 1,2"/>
          <p:cNvSpPr txBox="1"/>
          <p:nvPr/>
        </p:nvSpPr>
        <p:spPr>
          <a:xfrm>
            <a:off x="427913" y="1124099"/>
            <a:ext cx="12148974" cy="9271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7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800"/>
            </a:pPr>
            <a:r>
              <a:rPr sz="5700"/>
              <a:t>Warning against Judaizers - 1,2</a:t>
            </a:r>
          </a:p>
        </p:txBody>
      </p:sp>
      <p:pic>
        <p:nvPicPr>
          <p:cNvPr id="31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EVIL WORKERS - These men are wicked laborers, malicious toilers. Cf. &quot;deceitful workers&quot; (II Cor. 11:13) and &quot;workers of iniquity&quot; (Luke 13:27).…"/>
          <p:cNvSpPr txBox="1"/>
          <p:nvPr/>
        </p:nvSpPr>
        <p:spPr>
          <a:xfrm>
            <a:off x="7122803" y="2344925"/>
            <a:ext cx="5738324" cy="702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EVIL WORKERS </a:t>
            </a:r>
            <a:r>
              <a:t>- These men are wicked laborers, malicious toilers. Cf. "deceitful workers" (II Cor. 11:13) and "workers of iniquity" (Luke 13:27). 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MUTILATION</a:t>
            </a:r>
            <a:r>
              <a:t> - calls them “katatome” (to cut off) Cf. Paul's denunciation of Judaizers in Gal. (1:6-9; 3:1; 5:1-12, note esp vs. 12; 6:12-15) </a:t>
            </a:r>
          </a:p>
        </p:txBody>
      </p:sp>
      <p:sp>
        <p:nvSpPr>
          <p:cNvPr id="321" name="Philippians 3:1–2 (NKJV)…"/>
          <p:cNvSpPr txBox="1"/>
          <p:nvPr/>
        </p:nvSpPr>
        <p:spPr>
          <a:xfrm>
            <a:off x="484324" y="4766181"/>
            <a:ext cx="6476879" cy="4572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3:1–2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</a:t>
            </a:r>
            <a:r>
              <a:t> Finally, my brethren, rejoice in the Lord. For me to write the same things to you </a:t>
            </a:r>
            <a:r>
              <a:rPr i="1"/>
              <a:t>is</a:t>
            </a:r>
            <a:r>
              <a:t> not tedious, but for you </a:t>
            </a:r>
            <a:r>
              <a:rPr i="1"/>
              <a:t>it is</a:t>
            </a:r>
            <a:r>
              <a:t> safe. </a:t>
            </a:r>
            <a:r>
              <a:rPr baseline="31999"/>
              <a:t>2</a:t>
            </a:r>
            <a:r>
              <a:t> Beware of dogs, beware of evil workers, beware of the mutilation!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“That I May Gain Christ” — (Phili 3:1-11)"/>
          <p:cNvSpPr txBox="1"/>
          <p:nvPr/>
        </p:nvSpPr>
        <p:spPr>
          <a:xfrm>
            <a:off x="279806" y="105679"/>
            <a:ext cx="1244518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— (Phili 3:1-11) </a:t>
            </a:r>
          </a:p>
        </p:txBody>
      </p:sp>
      <p:sp>
        <p:nvSpPr>
          <p:cNvPr id="324" name="the true circumcision - 3"/>
          <p:cNvSpPr txBox="1"/>
          <p:nvPr/>
        </p:nvSpPr>
        <p:spPr>
          <a:xfrm>
            <a:off x="427913" y="1124099"/>
            <a:ext cx="12148974" cy="9271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7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800"/>
            </a:pPr>
            <a:r>
              <a:rPr sz="5700"/>
              <a:t>the true circumcision - 3</a:t>
            </a:r>
          </a:p>
        </p:txBody>
      </p:sp>
      <p:pic>
        <p:nvPicPr>
          <p:cNvPr id="32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We Christians are the truly circumcized ones. (Rom 2:25-29; 9:24; Gal 6:15,16; Col. 2:11-13)…"/>
          <p:cNvSpPr txBox="1"/>
          <p:nvPr/>
        </p:nvSpPr>
        <p:spPr>
          <a:xfrm>
            <a:off x="7122803" y="2344925"/>
            <a:ext cx="5738324" cy="717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Christians are the truly circumcized ones. (Rom 2:25-29; 9:24; Gal 6:15,16; Col. 2:11-13)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notion that God today recognizes two favored “groups” the “church” &amp; the “Jews” is thoroughly unscriptural. — Acts 15:11; Rom 11:26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Lord has but one flock with one shepherd — John 10:16; Eph 5:25</a:t>
            </a:r>
          </a:p>
        </p:txBody>
      </p:sp>
      <p:sp>
        <p:nvSpPr>
          <p:cNvPr id="327" name="Philippians 3:3 (NKJV)…"/>
          <p:cNvSpPr txBox="1"/>
          <p:nvPr/>
        </p:nvSpPr>
        <p:spPr>
          <a:xfrm>
            <a:off x="484324" y="6288263"/>
            <a:ext cx="6476879" cy="289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3:3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3</a:t>
            </a:r>
            <a:r>
              <a:t> For we are the circumcision, who worship God in the Spirit, rejoice in Christ Jesus, and have no confidence in the flesh,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“That I May Gain Christ” — (Phili 3:1-11)"/>
          <p:cNvSpPr txBox="1"/>
          <p:nvPr/>
        </p:nvSpPr>
        <p:spPr>
          <a:xfrm>
            <a:off x="279806" y="105679"/>
            <a:ext cx="1244518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— (Phili 3:1-11) </a:t>
            </a:r>
          </a:p>
        </p:txBody>
      </p:sp>
      <p:sp>
        <p:nvSpPr>
          <p:cNvPr id="330" name="the true circumcision - 3"/>
          <p:cNvSpPr txBox="1"/>
          <p:nvPr/>
        </p:nvSpPr>
        <p:spPr>
          <a:xfrm>
            <a:off x="427913" y="1124099"/>
            <a:ext cx="12148974" cy="9271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7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800"/>
            </a:pPr>
            <a:r>
              <a:rPr sz="5700"/>
              <a:t>the true circumcision - 3</a:t>
            </a:r>
          </a:p>
        </p:txBody>
      </p:sp>
      <p:pic>
        <p:nvPicPr>
          <p:cNvPr id="33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Worship God in the Spirit — John 4:19-24; Her 12:28,29…"/>
          <p:cNvSpPr txBox="1"/>
          <p:nvPr/>
        </p:nvSpPr>
        <p:spPr>
          <a:xfrm>
            <a:off x="7122803" y="2344925"/>
            <a:ext cx="5738324" cy="734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Worship God in the Spirit </a:t>
            </a:r>
            <a:r>
              <a:t>— John 4:19-24; Her 12:28,29</a:t>
            </a:r>
            <a:endParaRPr b="1"/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Rejoice in Christ Jesus</a:t>
            </a:r>
            <a:r>
              <a:t> — rejoice (</a:t>
            </a:r>
            <a:r>
              <a:rPr i="1"/>
              <a:t>kauchōmenoi</a:t>
            </a:r>
            <a:r>
              <a:t>) as used here means “boast” or “exult” with confidence in (cf. 1:26; 2:16; 2 Co. 10:17; Gal. 6:14).</a:t>
            </a:r>
            <a:endParaRPr b="1"/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Have no confidence in the flesh </a:t>
            </a:r>
            <a:r>
              <a:t>— confidence not in the Law, but in Christ - salvation gained in Him - Col. 2:11-13</a:t>
            </a:r>
          </a:p>
        </p:txBody>
      </p:sp>
      <p:sp>
        <p:nvSpPr>
          <p:cNvPr id="333" name="Philippians 3:3 (NKJV)…"/>
          <p:cNvSpPr txBox="1"/>
          <p:nvPr/>
        </p:nvSpPr>
        <p:spPr>
          <a:xfrm>
            <a:off x="484324" y="6288263"/>
            <a:ext cx="6476879" cy="289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3:3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3</a:t>
            </a:r>
            <a:r>
              <a:t> For we are the circumcision, who worship God in the Spirit, rejoice in Christ Jesus, and have no confidence in the flesh,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“That I May Gain Christ” — (Phili 3:1-11)"/>
          <p:cNvSpPr txBox="1"/>
          <p:nvPr/>
        </p:nvSpPr>
        <p:spPr>
          <a:xfrm>
            <a:off x="279806" y="105679"/>
            <a:ext cx="1244518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— (Phili 3:1-11) </a:t>
            </a:r>
          </a:p>
        </p:txBody>
      </p:sp>
      <p:sp>
        <p:nvSpPr>
          <p:cNvPr id="336" name="Paul’s past “standing” in the flesh (4-6)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000"/>
            </a:pPr>
            <a:r>
              <a:rPr sz="4900"/>
              <a:t>Paul’s past “standing” in the flesh (4-6)</a:t>
            </a:r>
          </a:p>
        </p:txBody>
      </p:sp>
      <p:pic>
        <p:nvPicPr>
          <p:cNvPr id="33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If ANYONE could have “gloried in the flesh” it would have been Paul:"/>
          <p:cNvSpPr txBox="1"/>
          <p:nvPr/>
        </p:nvSpPr>
        <p:spPr>
          <a:xfrm>
            <a:off x="7263743" y="2840225"/>
            <a:ext cx="5542401" cy="596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1200"/>
              </a:spcBef>
              <a:defRPr sz="63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If ANYONE could have “gloried in the flesh” it would have been Paul:</a:t>
            </a:r>
          </a:p>
        </p:txBody>
      </p:sp>
      <p:sp>
        <p:nvSpPr>
          <p:cNvPr id="339" name="Philippians 3:4 (NKJV)…"/>
          <p:cNvSpPr txBox="1"/>
          <p:nvPr/>
        </p:nvSpPr>
        <p:spPr>
          <a:xfrm>
            <a:off x="484324" y="5650438"/>
            <a:ext cx="6476879" cy="3644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3:4 (NKJV)</a:t>
            </a:r>
          </a:p>
          <a:p>
            <a:pPr defTabSz="457200"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4</a:t>
            </a:r>
            <a:r>
              <a:t> though I also might have confidence in the flesh. If anyone else thinks he may have confidence in the flesh, I more so: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“That I May Gain Christ” — (Phili 3:1-11)"/>
          <p:cNvSpPr txBox="1"/>
          <p:nvPr/>
        </p:nvSpPr>
        <p:spPr>
          <a:xfrm>
            <a:off x="279806" y="105679"/>
            <a:ext cx="1244518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— (Phili 3:1-11) </a:t>
            </a:r>
          </a:p>
        </p:txBody>
      </p:sp>
      <p:sp>
        <p:nvSpPr>
          <p:cNvPr id="342" name="Paul’s past “standing” in the flesh (4-6)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000"/>
            </a:pPr>
            <a:r>
              <a:rPr sz="4900"/>
              <a:t>Paul’s past “standing” in the flesh (4-6)</a:t>
            </a:r>
          </a:p>
        </p:txBody>
      </p:sp>
      <p:pic>
        <p:nvPicPr>
          <p:cNvPr id="34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Ritual purity - (circumcised 8th day) - Gen 17:12; Lk. 2:21;…"/>
          <p:cNvSpPr txBox="1"/>
          <p:nvPr/>
        </p:nvSpPr>
        <p:spPr>
          <a:xfrm>
            <a:off x="7002815" y="2300128"/>
            <a:ext cx="5914201" cy="734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Ritual purity</a:t>
            </a:r>
            <a:r>
              <a:t> - (</a:t>
            </a:r>
            <a:r>
              <a:rPr sz="2600"/>
              <a:t>circumcised 8th day</a:t>
            </a:r>
            <a:r>
              <a:t>) - Gen 17:12; Lk. 2:21; 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Racial purity</a:t>
            </a:r>
            <a:r>
              <a:t> - (</a:t>
            </a:r>
            <a:r>
              <a:rPr i="1" sz="2700"/>
              <a:t>stock of Israel, tribe of Benjamin</a:t>
            </a:r>
            <a:r>
              <a:t>) - Rom 11:1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Cultural purity</a:t>
            </a:r>
            <a:r>
              <a:t> - (</a:t>
            </a:r>
            <a:r>
              <a:rPr sz="2600"/>
              <a:t>Hebrew of Hebrews, purist, resisted Helenization</a:t>
            </a:r>
            <a:r>
              <a:t>) - Acts 6:1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Religiously zealous</a:t>
            </a:r>
            <a:r>
              <a:t> - (</a:t>
            </a:r>
            <a:r>
              <a:rPr sz="2800"/>
              <a:t>Pharisee, separatists, traditionalists, strictest sect; persecuted the church,</a:t>
            </a:r>
            <a:r>
              <a:t> cf. John 16:2,3; Acts 8:3; 22:3,4; 26:5,9,10; Gal 1:13,14; Rom 10:1-3)</a:t>
            </a:r>
          </a:p>
        </p:txBody>
      </p:sp>
      <p:sp>
        <p:nvSpPr>
          <p:cNvPr id="345" name="Philippians 3:5–6 (NKJV)…"/>
          <p:cNvSpPr txBox="1"/>
          <p:nvPr/>
        </p:nvSpPr>
        <p:spPr>
          <a:xfrm>
            <a:off x="484324" y="2954178"/>
            <a:ext cx="6476879" cy="6032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3:5–6 (NKJV)</a:t>
            </a:r>
          </a:p>
          <a:p>
            <a:pPr defTabSz="457200"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5</a:t>
            </a:r>
            <a:r>
              <a:t> circumcised the eighth day, of the stock of Israel, </a:t>
            </a:r>
            <a:r>
              <a:rPr i="1"/>
              <a:t>of</a:t>
            </a:r>
            <a:r>
              <a:t> the tribe of Benjamin, a Hebrew of the Hebrews; concerning the law, a Pharisee; </a:t>
            </a:r>
            <a:r>
              <a:rPr baseline="31999"/>
              <a:t>6</a:t>
            </a:r>
            <a:r>
              <a:t> concerning zeal, persecuting the church; concerning the righteousness which is in the law, blameless.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“That I May Gain Christ” — (Phili 3:1-11)"/>
          <p:cNvSpPr txBox="1"/>
          <p:nvPr/>
        </p:nvSpPr>
        <p:spPr>
          <a:xfrm>
            <a:off x="279806" y="105679"/>
            <a:ext cx="1244518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— (Phili 3:1-11) </a:t>
            </a:r>
          </a:p>
        </p:txBody>
      </p:sp>
      <p:sp>
        <p:nvSpPr>
          <p:cNvPr id="348" name="Paul LOST IT ALL TO GAIN CHRIST (7-11)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000"/>
            </a:pPr>
            <a:r>
              <a:rPr sz="4900"/>
              <a:t>Paul LOST IT ALL TO GAIN CHRIST (7-11)</a:t>
            </a:r>
          </a:p>
        </p:txBody>
      </p:sp>
      <p:pic>
        <p:nvPicPr>
          <p:cNvPr id="34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No flesh will be justified in God’s sight by the works of the Law - (Rom 3:20a; cf. Gal 5:4).…"/>
          <p:cNvSpPr txBox="1"/>
          <p:nvPr/>
        </p:nvSpPr>
        <p:spPr>
          <a:xfrm>
            <a:off x="7002815" y="2300128"/>
            <a:ext cx="5914201" cy="717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No flesh will be justified in God’s sight by the works of the Law - (Rom 3:20a; cf. Gal 5:4). 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Redemption is found only through faith in Christ (cf Rom 3:24; John 14:6; Acts 4:12; Gal. 3:24-28) 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Paul viewed his prior spiritual achievements: as “loss.” rather than “profit,” - (cf Acts 9:1-22; 22:1-21; 26:12-23) </a:t>
            </a:r>
          </a:p>
        </p:txBody>
      </p:sp>
      <p:sp>
        <p:nvSpPr>
          <p:cNvPr id="351" name="Philippians 3:7–8 (NKJV)…"/>
          <p:cNvSpPr txBox="1"/>
          <p:nvPr/>
        </p:nvSpPr>
        <p:spPr>
          <a:xfrm>
            <a:off x="484324" y="3577507"/>
            <a:ext cx="6476879" cy="568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3:7–8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7</a:t>
            </a:r>
            <a:r>
              <a:t> But what things were gain to me, these I have counted loss for Christ. </a:t>
            </a:r>
            <a:r>
              <a:rPr baseline="31999"/>
              <a:t>8</a:t>
            </a:r>
            <a:r>
              <a:t> Yet indeed I also count all things loss for the excellence of the knowledge of Christ Jesus my Lord, for whom I have suffered the loss of all things, and count them as rubbish, that I may gain Christ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“That I May Gain Christ” — (Phili 3:1-11)"/>
          <p:cNvSpPr txBox="1"/>
          <p:nvPr/>
        </p:nvSpPr>
        <p:spPr>
          <a:xfrm>
            <a:off x="279806" y="105679"/>
            <a:ext cx="1244518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— (Phili 3:1-11) </a:t>
            </a:r>
          </a:p>
        </p:txBody>
      </p:sp>
      <p:sp>
        <p:nvSpPr>
          <p:cNvPr id="354" name="Paul LOST IT ALL TO GAIN CHRIST (7-11)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000"/>
            </a:pPr>
            <a:r>
              <a:rPr sz="4900"/>
              <a:t>Paul LOST IT ALL TO GAIN CHRIST (7-11)</a:t>
            </a:r>
          </a:p>
        </p:txBody>
      </p:sp>
      <p:pic>
        <p:nvPicPr>
          <p:cNvPr id="35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Indeed I also Count - i.e. to lead before the mind, consider, esteem -…"/>
          <p:cNvSpPr txBox="1"/>
          <p:nvPr/>
        </p:nvSpPr>
        <p:spPr>
          <a:xfrm>
            <a:off x="7002815" y="2300128"/>
            <a:ext cx="5914201" cy="717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Indeed I also Count</a:t>
            </a:r>
            <a:r>
              <a:t> - i.e. to lead before the mind, consider, esteem -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Paul could not maintain confidence in the flesh and have this </a:t>
            </a:r>
            <a:r>
              <a:rPr b="1"/>
              <a:t>surpassing knowledge in Christ</a:t>
            </a:r>
            <a:r>
              <a:t> at the same time.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Paul considered </a:t>
            </a:r>
            <a:r>
              <a:rPr b="1"/>
              <a:t>the</a:t>
            </a:r>
            <a:r>
              <a:t> </a:t>
            </a:r>
            <a:r>
              <a:rPr b="1"/>
              <a:t>greatness of knowing Christ Jesus</a:t>
            </a:r>
            <a:r>
              <a:t> far superior to all he had and could have in Judaism.</a:t>
            </a:r>
          </a:p>
        </p:txBody>
      </p:sp>
      <p:sp>
        <p:nvSpPr>
          <p:cNvPr id="357" name="Philippians 3:7–8 (NKJV)…"/>
          <p:cNvSpPr txBox="1"/>
          <p:nvPr/>
        </p:nvSpPr>
        <p:spPr>
          <a:xfrm>
            <a:off x="484324" y="3577507"/>
            <a:ext cx="6476879" cy="568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3:7–8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7</a:t>
            </a:r>
            <a:r>
              <a:t> But what things were gain to me, these I have counted loss for Christ. </a:t>
            </a:r>
            <a:r>
              <a:rPr baseline="31999"/>
              <a:t>8</a:t>
            </a:r>
            <a:r>
              <a:t> Yet indeed I also count all things loss for the excellence of the knowledge of Christ Jesus my Lord, for whom I have suffered the loss of all things, and count them as rubbish, that I may gain Christ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“That I May Gain Christ” — (Phili 3:1-11)"/>
          <p:cNvSpPr txBox="1"/>
          <p:nvPr/>
        </p:nvSpPr>
        <p:spPr>
          <a:xfrm>
            <a:off x="279806" y="105679"/>
            <a:ext cx="1244518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— (Phili 3:1-11) </a:t>
            </a:r>
          </a:p>
        </p:txBody>
      </p:sp>
      <p:sp>
        <p:nvSpPr>
          <p:cNvPr id="360" name="Paul LOST IT ALL TO GAIN CHRIST (7-11)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000"/>
            </a:pPr>
            <a:r>
              <a:rPr sz="4900"/>
              <a:t>Paul LOST IT ALL TO GAIN CHRIST (7-11)</a:t>
            </a:r>
          </a:p>
        </p:txBody>
      </p:sp>
      <p:pic>
        <p:nvPicPr>
          <p:cNvPr id="36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Paul emphasizes that this knowledge of Christ is “the only knowledge worth having, a knowledge so transcendent in value that it compensates for the loss of everything else.” [F.F. Bruce]"/>
          <p:cNvSpPr txBox="1"/>
          <p:nvPr/>
        </p:nvSpPr>
        <p:spPr>
          <a:xfrm>
            <a:off x="7002815" y="2471925"/>
            <a:ext cx="5914201" cy="670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1200"/>
              </a:spcBef>
              <a:defRPr b="1" sz="43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/>
            </a:pPr>
            <a:r>
              <a:rPr b="1"/>
              <a:t>Paul emphasizes that this knowledge of Christ is “the only knowledge worth having, a knowledge so transcendent in value that it compensates for the loss of everything else.” [F.F. Bruce]</a:t>
            </a:r>
          </a:p>
        </p:txBody>
      </p:sp>
      <p:sp>
        <p:nvSpPr>
          <p:cNvPr id="363" name="Philippians 3:7–8 (NKJV)…"/>
          <p:cNvSpPr txBox="1"/>
          <p:nvPr/>
        </p:nvSpPr>
        <p:spPr>
          <a:xfrm>
            <a:off x="484324" y="3577507"/>
            <a:ext cx="6476879" cy="568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3:7–8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7</a:t>
            </a:r>
            <a:r>
              <a:t> But what things were gain to me, these I have counted loss for Christ. </a:t>
            </a:r>
            <a:r>
              <a:rPr baseline="31999"/>
              <a:t>8</a:t>
            </a:r>
            <a:r>
              <a:t> Yet indeed I also count all things loss for the excellence of the knowledge of Christ Jesus my Lord, for whom I have suffered the loss of all things, and count them as rubbish, that I may gain Christ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“That I May Gain Christ” — (Phili 3:1-11)"/>
          <p:cNvSpPr txBox="1"/>
          <p:nvPr/>
        </p:nvSpPr>
        <p:spPr>
          <a:xfrm>
            <a:off x="279806" y="105679"/>
            <a:ext cx="1244518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— (Phili 3:1-11) </a:t>
            </a:r>
          </a:p>
        </p:txBody>
      </p:sp>
      <p:sp>
        <p:nvSpPr>
          <p:cNvPr id="366" name="Paul LOST IT ALL TO GAIN CHRIST (7-11)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000"/>
            </a:pPr>
            <a:r>
              <a:rPr sz="4900"/>
              <a:t>Paul LOST IT ALL TO GAIN CHRIST (7-11)</a:t>
            </a:r>
          </a:p>
        </p:txBody>
      </p:sp>
      <p:pic>
        <p:nvPicPr>
          <p:cNvPr id="36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His position -…"/>
          <p:cNvSpPr txBox="1"/>
          <p:nvPr/>
        </p:nvSpPr>
        <p:spPr>
          <a:xfrm>
            <a:off x="7002815" y="2300128"/>
            <a:ext cx="5914201" cy="695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His position - 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His good standing -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His friends turned their backs on him. 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 went from being one of the most loved men among the Jews to being one of the most hated. 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 abandoned a safe existence, and ultimately he would lose his life. </a:t>
            </a:r>
          </a:p>
        </p:txBody>
      </p:sp>
      <p:sp>
        <p:nvSpPr>
          <p:cNvPr id="369" name="Philippians 3:7–8 (NKJV)…"/>
          <p:cNvSpPr txBox="1"/>
          <p:nvPr/>
        </p:nvSpPr>
        <p:spPr>
          <a:xfrm>
            <a:off x="484324" y="3577507"/>
            <a:ext cx="6476879" cy="568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3:7–8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7</a:t>
            </a:r>
            <a:r>
              <a:t> But what things were gain to me, these I have counted loss for Christ. </a:t>
            </a:r>
            <a:r>
              <a:rPr baseline="31999"/>
              <a:t>8</a:t>
            </a:r>
            <a:r>
              <a:t> Yet indeed I also count all things loss for the excellence of the knowledge of Christ Jesus my Lord, for whom I have suffered the loss of all things, and count them as rubbish, that I may gain Christ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500"/>
                                        <p:tgtEl>
                                          <p:spTgt spid="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6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1631" t="0" r="21631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86" name="Philippians…"/>
          <p:cNvSpPr txBox="1"/>
          <p:nvPr/>
        </p:nvSpPr>
        <p:spPr>
          <a:xfrm>
            <a:off x="1999022" y="293508"/>
            <a:ext cx="11000731" cy="307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cap="all" sz="11600">
                <a:solidFill>
                  <a:srgbClr val="C0BD95"/>
                </a:solidFill>
                <a:effectLst>
                  <a:outerShdw sx="100000" sy="100000" kx="0" ky="0" algn="b" rotWithShape="0" blurRad="50800" dist="63500" dir="201276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Philippians</a:t>
            </a:r>
          </a:p>
          <a:p>
            <a:pPr>
              <a:defRPr sz="8800">
                <a:solidFill>
                  <a:srgbClr val="9CCED5"/>
                </a:solidFill>
                <a:effectLst>
                  <a:outerShdw sx="100000" sy="100000" kx="0" ky="0" algn="b" rotWithShape="0" blurRad="50800" dist="63500" dir="2012766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Joy No Matter What</a:t>
            </a:r>
          </a:p>
        </p:txBody>
      </p:sp>
      <p:sp>
        <p:nvSpPr>
          <p:cNvPr id="287" name="Those IN CHRIST can HAVE TRUE JOY &amp; PEACE:…"/>
          <p:cNvSpPr txBox="1"/>
          <p:nvPr/>
        </p:nvSpPr>
        <p:spPr>
          <a:xfrm>
            <a:off x="2994410" y="4090913"/>
            <a:ext cx="9707490" cy="5461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3500" dir="5400000">
              <a:srgbClr val="000000">
                <a:alpha val="9895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199" indent="-457199" algn="l">
              <a:spcBef>
                <a:spcPts val="1400"/>
              </a:spcBef>
              <a:buSzPct val="74000"/>
              <a:buBlip>
                <a:blip r:embed="rId3"/>
              </a:buBlip>
              <a:defRPr sz="4900">
                <a:solidFill>
                  <a:srgbClr val="B4B4B4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Those IN CHRIST can HAVE TRUE JOY &amp; PEACE: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lvl="1" marL="685799" indent="-457199" algn="l">
              <a:spcBef>
                <a:spcPts val="1400"/>
              </a:spcBef>
              <a:buSzPct val="74000"/>
              <a:buBlip>
                <a:blip r:embed="rId3"/>
              </a:buBlip>
              <a:defRPr sz="4900">
                <a:solidFill>
                  <a:srgbClr val="B4B4B4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Regardless of our past - (our sins or what others have done to us)</a:t>
            </a:r>
          </a:p>
          <a:p>
            <a:pPr lvl="1" marL="685799" indent="-457199" algn="l">
              <a:spcBef>
                <a:spcPts val="1400"/>
              </a:spcBef>
              <a:buSzPct val="74000"/>
              <a:buBlip>
                <a:blip r:embed="rId3"/>
              </a:buBlip>
              <a:defRPr sz="4900">
                <a:solidFill>
                  <a:srgbClr val="B4B4B4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Regardless of our circumstances - (Our physical or material condition or how others are mistreating us)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“That I May Gain Christ” — (Phili 3:1-11)"/>
          <p:cNvSpPr txBox="1"/>
          <p:nvPr/>
        </p:nvSpPr>
        <p:spPr>
          <a:xfrm>
            <a:off x="279806" y="105679"/>
            <a:ext cx="1244518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— (Phili 3:1-11) </a:t>
            </a:r>
          </a:p>
        </p:txBody>
      </p:sp>
      <p:sp>
        <p:nvSpPr>
          <p:cNvPr id="372" name="Paul LOST IT ALL TO GAIN CHRIST (7-11)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000"/>
            </a:pPr>
            <a:r>
              <a:rPr sz="4900"/>
              <a:t>Paul LOST IT ALL TO GAIN CHRIST (7-11)</a:t>
            </a:r>
          </a:p>
        </p:txBody>
      </p:sp>
      <p:pic>
        <p:nvPicPr>
          <p:cNvPr id="37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“And count them as rubbish” -- Greek, &quot;refuse (such as excrements, dregs, dross) cast to the dogs,&quot; as the derivation expresses. A &quot;loss&quot; is of something having value; but &quot;refuse&quot; is thrown away as not worthy of being any more touched or looked at. - [Jamieson, Fausset &amp; Brown Bible Commentary]"/>
          <p:cNvSpPr txBox="1"/>
          <p:nvPr/>
        </p:nvSpPr>
        <p:spPr>
          <a:xfrm>
            <a:off x="7002815" y="2300128"/>
            <a:ext cx="5914201" cy="687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</a:t>
            </a:r>
            <a:r>
              <a:rPr b="1"/>
              <a:t>And count them as rubbish</a:t>
            </a:r>
            <a:r>
              <a:t>” -- Greek, "refuse (</a:t>
            </a:r>
            <a:r>
              <a:rPr i="1"/>
              <a:t>such as excrements, dregs, dross</a:t>
            </a:r>
            <a:r>
              <a:t>) cast to the dogs," as the derivation expresses. A "loss" is of something having value; but "refuse" is thrown away as not worthy of being any more touched or looked at. - [Jamieson, Fausset &amp; Brown Bible Commentary]</a:t>
            </a:r>
          </a:p>
        </p:txBody>
      </p:sp>
      <p:sp>
        <p:nvSpPr>
          <p:cNvPr id="375" name="Philippians 3:7–8 (NKJV)…"/>
          <p:cNvSpPr txBox="1"/>
          <p:nvPr/>
        </p:nvSpPr>
        <p:spPr>
          <a:xfrm>
            <a:off x="484324" y="3577507"/>
            <a:ext cx="6476879" cy="568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3:7–8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7</a:t>
            </a:r>
            <a:r>
              <a:t> But what things were gain to me, these I have counted loss for Christ. </a:t>
            </a:r>
            <a:r>
              <a:rPr baseline="31999"/>
              <a:t>8</a:t>
            </a:r>
            <a:r>
              <a:t> Yet indeed I also count all things loss for the excellence of the knowledge of Christ Jesus my Lord, for whom I have suffered the loss of all things, and count them as rubbish, that I may gain Christ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“That I May Gain Christ” — (Phili 3:1-11)"/>
          <p:cNvSpPr txBox="1"/>
          <p:nvPr/>
        </p:nvSpPr>
        <p:spPr>
          <a:xfrm>
            <a:off x="279806" y="105679"/>
            <a:ext cx="1244518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— (Phili 3:1-11) </a:t>
            </a:r>
          </a:p>
        </p:txBody>
      </p:sp>
      <p:sp>
        <p:nvSpPr>
          <p:cNvPr id="378" name="Paul LOST IT ALL TO GAIN CHRIST (7-11)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000"/>
            </a:pPr>
            <a:r>
              <a:rPr sz="4900"/>
              <a:t>Paul LOST IT ALL TO GAIN CHRIST (7-11)</a:t>
            </a:r>
          </a:p>
        </p:txBody>
      </p:sp>
      <p:pic>
        <p:nvPicPr>
          <p:cNvPr id="37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Paul’s former religious achievements viewed as worthless &amp; filthy - as all things contrary to the teaching of Christ should be viewed.…"/>
          <p:cNvSpPr txBox="1"/>
          <p:nvPr/>
        </p:nvSpPr>
        <p:spPr>
          <a:xfrm>
            <a:off x="7002815" y="2300128"/>
            <a:ext cx="5914201" cy="718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Paul’s former religious achievements viewed as worthless &amp; filthy - </a:t>
            </a:r>
            <a:r>
              <a:rPr b="1"/>
              <a:t>as all things contrary to the teaching of Christ should be viewed.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One may be a faithful &amp; devout Muslim, Jew, Catholic, Protestant , etc., but all such should be counted as loss for the excellence of knowing Christ, and considered as garbage to gain Christ!</a:t>
            </a:r>
          </a:p>
        </p:txBody>
      </p:sp>
      <p:sp>
        <p:nvSpPr>
          <p:cNvPr id="381" name="Philippians 3:7–8 (NKJV)…"/>
          <p:cNvSpPr txBox="1"/>
          <p:nvPr/>
        </p:nvSpPr>
        <p:spPr>
          <a:xfrm>
            <a:off x="484324" y="3577507"/>
            <a:ext cx="6476879" cy="568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3:7–8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7</a:t>
            </a:r>
            <a:r>
              <a:t> But what things were gain to me, these I have counted loss for Christ. </a:t>
            </a:r>
            <a:r>
              <a:rPr baseline="31999"/>
              <a:t>8</a:t>
            </a:r>
            <a:r>
              <a:t> Yet indeed I also count all things loss for the excellence of the knowledge of Christ Jesus my Lord, for whom I have suffered the loss of all things, and count them as rubbish, that I may gain Christ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8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“That I May Gain Christ” — (Phili 3:1-11)"/>
          <p:cNvSpPr txBox="1"/>
          <p:nvPr/>
        </p:nvSpPr>
        <p:spPr>
          <a:xfrm>
            <a:off x="279806" y="105679"/>
            <a:ext cx="1244518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— (Phili 3:1-11) </a:t>
            </a:r>
          </a:p>
        </p:txBody>
      </p:sp>
      <p:sp>
        <p:nvSpPr>
          <p:cNvPr id="384" name="Paul LOST IT ALL TO GAIN CHRIST (7-11)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000"/>
            </a:pPr>
            <a:r>
              <a:rPr sz="4900"/>
              <a:t>Paul LOST IT ALL TO GAIN CHRIST (7-11)</a:t>
            </a:r>
          </a:p>
        </p:txBody>
      </p:sp>
      <p:pic>
        <p:nvPicPr>
          <p:cNvPr id="38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To gain Christ [to win Christ / receive blessing] (3:8)…"/>
          <p:cNvSpPr txBox="1"/>
          <p:nvPr/>
        </p:nvSpPr>
        <p:spPr>
          <a:xfrm>
            <a:off x="7002815" y="2402075"/>
            <a:ext cx="5914201" cy="684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To gain</a:t>
            </a:r>
            <a:r>
              <a:t> Christ [</a:t>
            </a:r>
            <a:r>
              <a:rPr i="1"/>
              <a:t>to win Christ / receive blessing</a:t>
            </a:r>
            <a:r>
              <a:t>] (3:8)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To be found in</a:t>
            </a:r>
            <a:r>
              <a:t> Christ - [</a:t>
            </a:r>
            <a:r>
              <a:rPr i="1"/>
              <a:t>The sphere of every spiritual blessing</a:t>
            </a:r>
            <a:r>
              <a:t>] (3:9; Gal 3:26,27; John 15:1-10; Eph 1:3ff)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To be righteous through faith in Christ</a:t>
            </a:r>
            <a:r>
              <a:t> - [</a:t>
            </a:r>
            <a:r>
              <a:rPr i="1"/>
              <a:t>right standing before God cannot be merited, but received</a:t>
            </a:r>
            <a:r>
              <a:t>] (3:9; Rom 3:21-4:8; 6:16-19; Acts 2:38; 22:16)</a:t>
            </a:r>
          </a:p>
        </p:txBody>
      </p:sp>
      <p:sp>
        <p:nvSpPr>
          <p:cNvPr id="387" name="Philippians 3:9 (NKJV)…"/>
          <p:cNvSpPr txBox="1"/>
          <p:nvPr/>
        </p:nvSpPr>
        <p:spPr>
          <a:xfrm>
            <a:off x="484324" y="4809669"/>
            <a:ext cx="6476879" cy="4572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3:9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… that I may gain Christ </a:t>
            </a:r>
            <a:r>
              <a:rPr baseline="31999"/>
              <a:t>9</a:t>
            </a:r>
            <a:r>
              <a:t> and be found in Him, not having my own righteousness, which </a:t>
            </a:r>
            <a:r>
              <a:rPr i="1"/>
              <a:t>is</a:t>
            </a:r>
            <a:r>
              <a:t> from the law, but that which </a:t>
            </a:r>
            <a:r>
              <a:rPr i="1"/>
              <a:t>is</a:t>
            </a:r>
            <a:r>
              <a:t> through faith in Christ, the righteousness which is from God by faith;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8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“That I May Gain Christ” — (Phili 3:1-11)"/>
          <p:cNvSpPr txBox="1"/>
          <p:nvPr/>
        </p:nvSpPr>
        <p:spPr>
          <a:xfrm>
            <a:off x="279806" y="105679"/>
            <a:ext cx="1244518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— (Phili 3:1-11) </a:t>
            </a:r>
          </a:p>
        </p:txBody>
      </p:sp>
      <p:sp>
        <p:nvSpPr>
          <p:cNvPr id="390" name="Paul LOST IT ALL TO GAIN CHRIST (7-11)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000"/>
            </a:pPr>
            <a:r>
              <a:rPr sz="4900"/>
              <a:t>Paul LOST IT ALL TO GAIN CHRIST (7-11)</a:t>
            </a:r>
          </a:p>
        </p:txBody>
      </p:sp>
      <p:pic>
        <p:nvPicPr>
          <p:cNvPr id="39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To know Christ - [not merely to know about Him, but to know Him] (3:10)…"/>
          <p:cNvSpPr txBox="1"/>
          <p:nvPr/>
        </p:nvSpPr>
        <p:spPr>
          <a:xfrm>
            <a:off x="7002815" y="2402075"/>
            <a:ext cx="5914201" cy="734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To know Christ </a:t>
            </a:r>
            <a:r>
              <a:t>- [not merely to know about Him, but to know Him] (3:10)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To know the power of His resurrection</a:t>
            </a:r>
            <a:r>
              <a:t> - [</a:t>
            </a:r>
            <a:r>
              <a:rPr i="1" sz="2500"/>
              <a:t>empowerment</a:t>
            </a:r>
            <a:r>
              <a:t>] (3:10; Rom 6:4; Col. 3:1,2; Eph 1:18-20)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To know the fellowship of Christ’s sufferings - being conformed to His death</a:t>
            </a:r>
            <a:r>
              <a:t> - [</a:t>
            </a:r>
            <a:r>
              <a:rPr i="1"/>
              <a:t>living for Christ / dying to self</a:t>
            </a:r>
            <a:r>
              <a:t>] (3:10; 1:29; Luke 9:23; Rom 6; 2 Cor. 4:10,11; Gal 2:20,21; Col. 3:3)</a:t>
            </a:r>
          </a:p>
        </p:txBody>
      </p:sp>
      <p:sp>
        <p:nvSpPr>
          <p:cNvPr id="393" name="Philippians 3:10–11 (NKJV)…"/>
          <p:cNvSpPr txBox="1"/>
          <p:nvPr/>
        </p:nvSpPr>
        <p:spPr>
          <a:xfrm>
            <a:off x="484324" y="5389510"/>
            <a:ext cx="6476879" cy="3937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3:10–11 (NKJV)</a:t>
            </a:r>
          </a:p>
          <a:p>
            <a:pPr defTabSz="457200"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10</a:t>
            </a:r>
            <a:r>
              <a:t> that I may know Him and the power of His resurrection, and the fellowship of His sufferings, being conformed to His death, </a:t>
            </a:r>
            <a:r>
              <a:rPr baseline="31999"/>
              <a:t>11</a:t>
            </a:r>
            <a:r>
              <a:t> if, by any means, I may attain to the resurrection from the dead.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9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9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“That I May Gain Christ” — (Phili 3:1-11)"/>
          <p:cNvSpPr txBox="1"/>
          <p:nvPr/>
        </p:nvSpPr>
        <p:spPr>
          <a:xfrm>
            <a:off x="279806" y="105679"/>
            <a:ext cx="1244518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— (Phili 3:1-11) </a:t>
            </a:r>
          </a:p>
        </p:txBody>
      </p:sp>
      <p:sp>
        <p:nvSpPr>
          <p:cNvPr id="396" name="Paul LOST IT ALL TO GAIN CHRIST (7-11)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000"/>
            </a:pPr>
            <a:r>
              <a:rPr sz="4900"/>
              <a:t>Paul LOST IT ALL TO GAIN CHRIST (7-11)</a:t>
            </a:r>
          </a:p>
        </p:txBody>
      </p:sp>
      <p:pic>
        <p:nvPicPr>
          <p:cNvPr id="39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Resurrection to a heavenly life is worth attaining by every sacrifice, and by every possible means -"/>
          <p:cNvSpPr txBox="1"/>
          <p:nvPr/>
        </p:nvSpPr>
        <p:spPr>
          <a:xfrm>
            <a:off x="7002815" y="2277800"/>
            <a:ext cx="5914201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b="1"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/>
            </a:pPr>
            <a:r>
              <a:rPr b="1"/>
              <a:t>Resurrection to a heavenly life is worth attaining by every sacrifice, and by every possible means - </a:t>
            </a:r>
          </a:p>
        </p:txBody>
      </p:sp>
      <p:sp>
        <p:nvSpPr>
          <p:cNvPr id="399" name="Philippians 3:10–11 (NKJV)…"/>
          <p:cNvSpPr txBox="1"/>
          <p:nvPr/>
        </p:nvSpPr>
        <p:spPr>
          <a:xfrm>
            <a:off x="484324" y="5389510"/>
            <a:ext cx="6476879" cy="3937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3:10–11 (NKJV)</a:t>
            </a:r>
          </a:p>
          <a:p>
            <a:pPr defTabSz="457200"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10</a:t>
            </a:r>
            <a:r>
              <a:t> that I may know Him and the power of His resurrection, and the fellowship of His sufferings, being conformed to His death, </a:t>
            </a:r>
            <a:r>
              <a:rPr baseline="31999"/>
              <a:t>11</a:t>
            </a:r>
            <a:r>
              <a:t> if, by any means, I may attain to the resurrection from the dead.</a:t>
            </a:r>
          </a:p>
        </p:txBody>
      </p:sp>
      <p:sp>
        <p:nvSpPr>
          <p:cNvPr id="400" name="Matthew 16:24–27 (NKJV)…"/>
          <p:cNvSpPr txBox="1"/>
          <p:nvPr/>
        </p:nvSpPr>
        <p:spPr>
          <a:xfrm>
            <a:off x="7136997" y="4484896"/>
            <a:ext cx="5645837" cy="473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1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Matthew 16:24–27 (NKJV)</a:t>
            </a:r>
          </a:p>
          <a:p>
            <a:pPr defTabSz="457200">
              <a:defRPr sz="34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24</a:t>
            </a:r>
            <a:r>
              <a:t> Then Jesus said to His disciples, “If anyone desires to come after Me, let him deny himself, and take up his cross, and follow Me. </a:t>
            </a:r>
            <a:r>
              <a:rPr baseline="31999"/>
              <a:t>25</a:t>
            </a:r>
            <a:r>
              <a:t> For whoever desires to save his life will lose it, but whoever loses his life for My sake will find it.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“That I May Gain Christ” — (Phili 3:1-11)"/>
          <p:cNvSpPr txBox="1"/>
          <p:nvPr/>
        </p:nvSpPr>
        <p:spPr>
          <a:xfrm>
            <a:off x="279806" y="105679"/>
            <a:ext cx="1244518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— (Phili 3:1-11) </a:t>
            </a:r>
          </a:p>
        </p:txBody>
      </p:sp>
      <p:sp>
        <p:nvSpPr>
          <p:cNvPr id="403" name="Paul LOST IT ALL TO GAIN CHRIST (7-11)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000"/>
            </a:pPr>
            <a:r>
              <a:rPr sz="4900"/>
              <a:t>Paul LOST IT ALL TO GAIN CHRIST (7-11)</a:t>
            </a:r>
          </a:p>
        </p:txBody>
      </p:sp>
      <p:pic>
        <p:nvPicPr>
          <p:cNvPr id="40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Resurrection to a heavenly life is worth attaining by every sacrifice, and by every possible means -"/>
          <p:cNvSpPr txBox="1"/>
          <p:nvPr/>
        </p:nvSpPr>
        <p:spPr>
          <a:xfrm>
            <a:off x="7002815" y="2277800"/>
            <a:ext cx="5914201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b="1"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/>
            </a:pPr>
            <a:r>
              <a:rPr b="1"/>
              <a:t>Resurrection to a heavenly life is worth attaining by every sacrifice, and by every possible means - </a:t>
            </a:r>
          </a:p>
        </p:txBody>
      </p:sp>
      <p:sp>
        <p:nvSpPr>
          <p:cNvPr id="406" name="Philippians 3:10–11 (NKJV)…"/>
          <p:cNvSpPr txBox="1"/>
          <p:nvPr/>
        </p:nvSpPr>
        <p:spPr>
          <a:xfrm>
            <a:off x="484324" y="5389510"/>
            <a:ext cx="6476879" cy="3937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3:10–11 (NKJV)</a:t>
            </a:r>
          </a:p>
          <a:p>
            <a:pPr defTabSz="457200"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10</a:t>
            </a:r>
            <a:r>
              <a:t> that I may know Him and the power of His resurrection, and the fellowship of His sufferings, being conformed to His death, </a:t>
            </a:r>
            <a:r>
              <a:rPr baseline="31999"/>
              <a:t>11</a:t>
            </a:r>
            <a:r>
              <a:t> if, by any means, I may attain to the resurrection from the dead.</a:t>
            </a:r>
          </a:p>
        </p:txBody>
      </p:sp>
      <p:sp>
        <p:nvSpPr>
          <p:cNvPr id="407" name="Matthew 16:24–27 (NKJV)…"/>
          <p:cNvSpPr txBox="1"/>
          <p:nvPr/>
        </p:nvSpPr>
        <p:spPr>
          <a:xfrm>
            <a:off x="7136996" y="4484896"/>
            <a:ext cx="5645838" cy="491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1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Matthew 16:24–27 (NKJV)</a:t>
            </a:r>
          </a:p>
          <a:p>
            <a:pPr defTabSz="457200">
              <a:defRPr sz="32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26</a:t>
            </a:r>
            <a:r>
              <a:t> For what profit is it to a man if he gains the whole world, and loses his own soul? Or what will a man give in exchange for his soul? </a:t>
            </a:r>
            <a:r>
              <a:rPr baseline="31999"/>
              <a:t>27</a:t>
            </a:r>
            <a:r>
              <a:t> For the Son of Man will come in the glory of His Father with His angels, and then He will reward each according to his works.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“That I May Gain Christ” — (Phili 3:1-11)"/>
          <p:cNvSpPr txBox="1"/>
          <p:nvPr/>
        </p:nvSpPr>
        <p:spPr>
          <a:xfrm>
            <a:off x="279806" y="105679"/>
            <a:ext cx="1244518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— (Phili 3:1-11) </a:t>
            </a:r>
          </a:p>
        </p:txBody>
      </p:sp>
      <p:sp>
        <p:nvSpPr>
          <p:cNvPr id="410" name="Paul LOST IT ALL TO GAIN CHRIST (7-11)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000"/>
            </a:pPr>
            <a:r>
              <a:rPr sz="4900"/>
              <a:t>Paul LOST IT ALL TO GAIN CHRIST (7-11)</a:t>
            </a:r>
          </a:p>
        </p:txBody>
      </p:sp>
      <p:pic>
        <p:nvPicPr>
          <p:cNvPr id="41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Resurrection to a heavenly life is worth attaining by every sacrifice, and by every possible means -"/>
          <p:cNvSpPr txBox="1"/>
          <p:nvPr/>
        </p:nvSpPr>
        <p:spPr>
          <a:xfrm>
            <a:off x="7002815" y="2277800"/>
            <a:ext cx="5914201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b="1"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/>
            </a:pPr>
            <a:r>
              <a:rPr b="1"/>
              <a:t>Resurrection to a heavenly life is worth attaining by every sacrifice, and by every possible means - </a:t>
            </a:r>
          </a:p>
        </p:txBody>
      </p:sp>
      <p:sp>
        <p:nvSpPr>
          <p:cNvPr id="413" name="Philippians 3:10–11 (NKJV)…"/>
          <p:cNvSpPr txBox="1"/>
          <p:nvPr/>
        </p:nvSpPr>
        <p:spPr>
          <a:xfrm>
            <a:off x="484324" y="5389510"/>
            <a:ext cx="6476879" cy="3937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3:10–11 (NKJV)</a:t>
            </a:r>
          </a:p>
          <a:p>
            <a:pPr defTabSz="457200"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10</a:t>
            </a:r>
            <a:r>
              <a:t> that I may know Him and the power of His resurrection, and the fellowship of His sufferings, being conformed to His death, </a:t>
            </a:r>
            <a:r>
              <a:rPr baseline="31999"/>
              <a:t>11</a:t>
            </a:r>
            <a:r>
              <a:t> if, by any means, I may attain to the resurrection from the dead.</a:t>
            </a:r>
          </a:p>
        </p:txBody>
      </p:sp>
      <p:sp>
        <p:nvSpPr>
          <p:cNvPr id="414" name="Philippians 3:12-14 (NKJV)"/>
          <p:cNvSpPr txBox="1"/>
          <p:nvPr/>
        </p:nvSpPr>
        <p:spPr>
          <a:xfrm>
            <a:off x="7136996" y="4484896"/>
            <a:ext cx="564583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defRPr b="1" sz="31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Philippians 3:12-14 (NKJV) </a:t>
            </a:r>
          </a:p>
        </p:txBody>
      </p:sp>
      <p:sp>
        <p:nvSpPr>
          <p:cNvPr id="415" name="But I press on … - 12…"/>
          <p:cNvSpPr txBox="1"/>
          <p:nvPr/>
        </p:nvSpPr>
        <p:spPr>
          <a:xfrm>
            <a:off x="7336223" y="5193391"/>
            <a:ext cx="5645838" cy="353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200"/>
              </a:spcBef>
              <a:buSzPct val="52999"/>
              <a:buBlip>
                <a:blip r:embed="rId4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But I press on … - 12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4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Forgetting those things which are behind … 13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4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Reaching forward … - 13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4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 press toward the goal for the prize … - 14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4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4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1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“That I May Gain Christ” — (Phili 3:1-11)"/>
          <p:cNvSpPr txBox="1"/>
          <p:nvPr/>
        </p:nvSpPr>
        <p:spPr>
          <a:xfrm>
            <a:off x="279806" y="105679"/>
            <a:ext cx="1244518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— (Phili 3:1-11) </a:t>
            </a:r>
          </a:p>
        </p:txBody>
      </p:sp>
      <p:sp>
        <p:nvSpPr>
          <p:cNvPr id="418" name="What is really important to us?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000"/>
            </a:pPr>
            <a:r>
              <a:rPr sz="4900"/>
              <a:t>What is really important to us? </a:t>
            </a:r>
          </a:p>
        </p:txBody>
      </p:sp>
      <p:sp>
        <p:nvSpPr>
          <p:cNvPr id="419" name="It is obvious what was important to Paul: Jesus - all He is &amp; has.…"/>
          <p:cNvSpPr txBox="1"/>
          <p:nvPr/>
        </p:nvSpPr>
        <p:spPr>
          <a:xfrm>
            <a:off x="6662158" y="2395967"/>
            <a:ext cx="6254858" cy="695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200"/>
              </a:spcBef>
              <a:buSzPct val="52999"/>
              <a:buBlip>
                <a:blip r:embed="rId2"/>
              </a:buBlip>
              <a:defRPr sz="35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is obvious what was important to Paul: Jesus - all He is &amp; has. 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2"/>
              </a:buBlip>
              <a:defRPr sz="35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With regard to profit and loss, we, as the apostle Paul, should view everything as loss except the Lord. 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2"/>
              </a:buBlip>
              <a:defRPr sz="35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Our only gain (profit) is in knowing the Lord, being in the Lord, living for the Lord &amp; living with the Lord!</a:t>
            </a:r>
          </a:p>
        </p:txBody>
      </p:sp>
      <p:pic>
        <p:nvPicPr>
          <p:cNvPr id="420" name="lose+religion+2-crop.tiff" descr="lose+religion+2-crop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0" y="2277334"/>
            <a:ext cx="5988369" cy="71968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88900" dir="246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1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“That I May Gain Christ” — (Phili 3:1-11)"/>
          <p:cNvSpPr txBox="1"/>
          <p:nvPr/>
        </p:nvSpPr>
        <p:spPr>
          <a:xfrm>
            <a:off x="279806" y="105679"/>
            <a:ext cx="1244518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— (Phili 3:1-11) </a:t>
            </a:r>
          </a:p>
        </p:txBody>
      </p:sp>
      <p:sp>
        <p:nvSpPr>
          <p:cNvPr id="423" name="What is really important to us?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000"/>
            </a:pPr>
            <a:r>
              <a:rPr sz="4900"/>
              <a:t>What is really important to us? </a:t>
            </a:r>
          </a:p>
        </p:txBody>
      </p:sp>
      <p:sp>
        <p:nvSpPr>
          <p:cNvPr id="424" name="If, after searching your heart, you find anything standing between you and the Lord, as Paul did, “count it but rubbish” so you might gain Christ.…"/>
          <p:cNvSpPr txBox="1"/>
          <p:nvPr/>
        </p:nvSpPr>
        <p:spPr>
          <a:xfrm>
            <a:off x="6662159" y="2395967"/>
            <a:ext cx="6254857" cy="685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200"/>
              </a:spcBef>
              <a:buSzPct val="52999"/>
              <a:buBlip>
                <a:blip r:embed="rId2"/>
              </a:buBlip>
              <a:defRPr sz="43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If, after searching your heart, you find anything standing between you and the Lord, as Paul did, “count it but rubbish” so you might gain Christ. 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2"/>
              </a:buBlip>
              <a:defRPr sz="43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Surrender your life to Him today!</a:t>
            </a:r>
          </a:p>
        </p:txBody>
      </p:sp>
      <p:pic>
        <p:nvPicPr>
          <p:cNvPr id="425" name="lose+religion+2-crop.tiff" descr="lose+religion+2-crop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0" y="2277334"/>
            <a:ext cx="5988369" cy="71968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88900" dir="246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2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“That I May Gain Christ” — (Phili 3:1-11)"/>
          <p:cNvSpPr txBox="1"/>
          <p:nvPr/>
        </p:nvSpPr>
        <p:spPr>
          <a:xfrm>
            <a:off x="279806" y="105679"/>
            <a:ext cx="1244518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— (Phili 3:1-11) </a:t>
            </a:r>
          </a:p>
        </p:txBody>
      </p:sp>
      <p:sp>
        <p:nvSpPr>
          <p:cNvPr id="428" name="What is really important to us?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000"/>
            </a:pPr>
            <a:r>
              <a:rPr sz="4900"/>
              <a:t>What is really important to us? </a:t>
            </a:r>
          </a:p>
        </p:txBody>
      </p:sp>
      <p:sp>
        <p:nvSpPr>
          <p:cNvPr id="429" name="What is worth more to you than Christ and eternal life which is found in Him?…"/>
          <p:cNvSpPr txBox="1"/>
          <p:nvPr/>
        </p:nvSpPr>
        <p:spPr>
          <a:xfrm>
            <a:off x="6662159" y="2395967"/>
            <a:ext cx="6254857" cy="665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200"/>
              </a:spcBef>
              <a:buSzPct val="52999"/>
              <a:buBlip>
                <a:blip r:embed="rId2"/>
              </a:buBlip>
              <a:defRPr sz="5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What is worth more to you than Christ and eternal life which is found in Him? 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2"/>
              </a:buBlip>
              <a:defRPr sz="5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What will you give in exchange for your soul?</a:t>
            </a:r>
          </a:p>
        </p:txBody>
      </p:sp>
      <p:pic>
        <p:nvPicPr>
          <p:cNvPr id="430" name="lose+religion+2-crop.tiff" descr="lose+religion+2-crop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0" y="2277334"/>
            <a:ext cx="5988369" cy="71968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88900" dir="246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2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3" r="0" b="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90" name="“Paul’s Prayer For The Brethren In Philippi” - (1:3-11)…"/>
          <p:cNvSpPr txBox="1"/>
          <p:nvPr/>
        </p:nvSpPr>
        <p:spPr>
          <a:xfrm>
            <a:off x="467727" y="2033517"/>
            <a:ext cx="6297885" cy="7543801"/>
          </a:xfrm>
          <a:prstGeom prst="rect">
            <a:avLst/>
          </a:prstGeom>
          <a:solidFill>
            <a:srgbClr val="9A9671">
              <a:alpha val="63904"/>
            </a:srgbClr>
          </a:solid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8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“Paul’s Prayer For The Brethren In Philippi” - (1:3-11)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8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“Making The Most of Our Circumstances”  - (1:12-26)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8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“Conduct Worthy of The Gospel” — (1:21-30)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8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“Joyful Unity In Christ” — (Philippians 2:1-5) —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8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“The Humbled &amp; Exalted Christ” — (2:5-11) —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8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“Working Out Our Own Salvation”  — (2:12-18) </a:t>
            </a:r>
          </a:p>
        </p:txBody>
      </p:sp>
      <p:sp>
        <p:nvSpPr>
          <p:cNvPr id="291" name="“That I May Gain Christ”"/>
          <p:cNvSpPr txBox="1"/>
          <p:nvPr/>
        </p:nvSpPr>
        <p:spPr>
          <a:xfrm>
            <a:off x="427913" y="125544"/>
            <a:ext cx="12148974" cy="11176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25400">
            <a:miter lim="400000"/>
          </a:ln>
        </p:spPr>
      </p:pic>
      <p:pic>
        <p:nvPicPr>
          <p:cNvPr id="433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25400">
            <a:miter lim="400000"/>
          </a:ln>
        </p:spPr>
      </p:pic>
      <p:sp>
        <p:nvSpPr>
          <p:cNvPr id="434" name="Don McClain"/>
          <p:cNvSpPr/>
          <p:nvPr/>
        </p:nvSpPr>
        <p:spPr>
          <a:xfrm>
            <a:off x="0" y="9323775"/>
            <a:ext cx="5003800" cy="4318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1295400"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riah"/>
                <a:ea typeface="Mariah"/>
                <a:cs typeface="Mariah"/>
                <a:sym typeface="Mariah"/>
              </a:defRPr>
            </a:lvl1pPr>
          </a:lstStyle>
          <a:p>
            <a:pPr/>
            <a:r>
              <a:t>Don McClain</a:t>
            </a:r>
          </a:p>
        </p:txBody>
      </p:sp>
      <p:sp>
        <p:nvSpPr>
          <p:cNvPr id="435" name="W. 65th St church of Christ - 9/16/2007"/>
          <p:cNvSpPr/>
          <p:nvPr/>
        </p:nvSpPr>
        <p:spPr>
          <a:xfrm>
            <a:off x="5740400" y="9323775"/>
            <a:ext cx="7277100" cy="4318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 defTabSz="1295400"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riah"/>
                <a:ea typeface="Mariah"/>
                <a:cs typeface="Mariah"/>
                <a:sym typeface="Mariah"/>
              </a:defRPr>
            </a:lvl1pPr>
          </a:lstStyle>
          <a:p>
            <a:pPr/>
            <a:r>
              <a:t>W. 65th St church of Christ - 9/16/2007</a:t>
            </a:r>
          </a:p>
        </p:txBody>
      </p:sp>
      <p:pic>
        <p:nvPicPr>
          <p:cNvPr id="436" name="300_HQ_Stunning_Wallpapers-5.jpg_elephant-bleu-2560x1600.png" descr="300_HQ_Stunning_Wallpapers-5.jpg_elephant-bleu-2560x1600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378"/>
            <a:ext cx="13017500" cy="9791701"/>
          </a:xfrm>
          <a:prstGeom prst="rect">
            <a:avLst/>
          </a:prstGeom>
          <a:ln w="25400">
            <a:miter lim="400000"/>
          </a:ln>
        </p:spPr>
      </p:pic>
      <p:sp>
        <p:nvSpPr>
          <p:cNvPr id="437" name="Slide Number"/>
          <p:cNvSpPr txBox="1"/>
          <p:nvPr>
            <p:ph type="sldNum" sz="quarter" idx="2"/>
          </p:nvPr>
        </p:nvSpPr>
        <p:spPr>
          <a:xfrm>
            <a:off x="12606932" y="495299"/>
            <a:ext cx="397868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8" name="baptism.png" descr="baptism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9700" y="1693333"/>
            <a:ext cx="6717620" cy="8149167"/>
          </a:xfrm>
          <a:prstGeom prst="rect">
            <a:avLst/>
          </a:prstGeom>
        </p:spPr>
      </p:pic>
      <p:sp>
        <p:nvSpPr>
          <p:cNvPr id="439" name="Are you truly giving all that you may gain Christ and the true joy found in Him?…"/>
          <p:cNvSpPr/>
          <p:nvPr/>
        </p:nvSpPr>
        <p:spPr>
          <a:xfrm>
            <a:off x="6357598" y="2180166"/>
            <a:ext cx="6289939" cy="7175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3500" dir="1657885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marL="645583" indent="-264583" algn="l" defTabSz="457200">
              <a:spcBef>
                <a:spcPts val="800"/>
              </a:spcBef>
              <a:buClr>
                <a:srgbClr val="9A7865"/>
              </a:buClr>
              <a:buSzPct val="40000"/>
              <a:buFont typeface="Georgia"/>
              <a:buBlip>
                <a:blip r:embed="rId5"/>
              </a:buBlip>
              <a:defRPr i="1" sz="4800">
                <a:solidFill>
                  <a:srgbClr val="FFFFFF"/>
                </a:solidFill>
                <a:effectLst>
                  <a:outerShdw sx="100000" sy="100000" kx="0" ky="0" algn="b" rotWithShape="0" blurRad="63500" dist="63500" dir="35244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Are you truly giving all that you may gain Christ and the true joy found in Him?</a:t>
            </a:r>
          </a:p>
          <a:p>
            <a:pPr lvl="2" marL="1026583" indent="-264583" algn="l" defTabSz="457200">
              <a:spcBef>
                <a:spcPts val="800"/>
              </a:spcBef>
              <a:buClr>
                <a:srgbClr val="9A7865"/>
              </a:buClr>
              <a:buSzPct val="40000"/>
              <a:buFont typeface="Georgia"/>
              <a:buBlip>
                <a:blip r:embed="rId5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35244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First must obey the gospel — Heb 5:8,9; Mk 16:16</a:t>
            </a:r>
          </a:p>
          <a:p>
            <a:pPr lvl="2" marL="1026583" indent="-264583" algn="l" defTabSz="457200">
              <a:spcBef>
                <a:spcPts val="800"/>
              </a:spcBef>
              <a:buClr>
                <a:srgbClr val="9A7865"/>
              </a:buClr>
              <a:buSzPct val="40000"/>
              <a:buFont typeface="Georgia"/>
              <a:buBlip>
                <a:blip r:embed="rId5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35244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Growing in faith, diligently serving the Lord — 2 Pet 1:5-10</a:t>
            </a:r>
          </a:p>
          <a:p>
            <a:pPr lvl="2" marL="1026583" indent="-264583" algn="l" defTabSz="457200">
              <a:spcBef>
                <a:spcPts val="800"/>
              </a:spcBef>
              <a:buClr>
                <a:srgbClr val="9A7865"/>
              </a:buClr>
              <a:buSzPct val="40000"/>
              <a:buFont typeface="Georgia"/>
              <a:buBlip>
                <a:blip r:embed="rId5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35244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Eternal joy awaits — (Rom 8:18; 1 Cor 15:58)</a:t>
            </a:r>
          </a:p>
        </p:txBody>
      </p:sp>
      <p:sp>
        <p:nvSpPr>
          <p:cNvPr id="440" name="“That I May Gain Christ” — (Phili 3:1-11)"/>
          <p:cNvSpPr txBox="1"/>
          <p:nvPr/>
        </p:nvSpPr>
        <p:spPr>
          <a:xfrm>
            <a:off x="279806" y="105679"/>
            <a:ext cx="1244518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C9C3B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— (Phili 3:1-11) </a:t>
            </a:r>
          </a:p>
        </p:txBody>
      </p:sp>
      <p:sp>
        <p:nvSpPr>
          <p:cNvPr id="441" name="What is really important to us?"/>
          <p:cNvSpPr txBox="1"/>
          <p:nvPr/>
        </p:nvSpPr>
        <p:spPr>
          <a:xfrm>
            <a:off x="427913" y="1181249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000"/>
            </a:pPr>
            <a:r>
              <a:rPr sz="4900"/>
              <a:t>What is really important to us?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4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3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Rectangle 1"/>
          <p:cNvSpPr/>
          <p:nvPr/>
        </p:nvSpPr>
        <p:spPr>
          <a:xfrm>
            <a:off x="-1" y="-1"/>
            <a:ext cx="13004801" cy="9753601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3" r="0" b="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46" name="Philippians — Joy No Matter What"/>
          <p:cNvSpPr txBox="1"/>
          <p:nvPr/>
        </p:nvSpPr>
        <p:spPr>
          <a:xfrm>
            <a:off x="294946" y="283664"/>
            <a:ext cx="12414908" cy="853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cap="all" sz="5100">
                <a:solidFill>
                  <a:srgbClr val="C0BD95"/>
                </a:solidFill>
                <a:effectLst>
                  <a:outerShdw sx="100000" sy="100000" kx="0" ky="0" algn="b" rotWithShape="0" blurRad="50800" dist="63500" dir="201276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Philippians </a:t>
            </a:r>
            <a:r>
              <a:rPr b="0">
                <a:solidFill>
                  <a:srgbClr val="78AAB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—</a:t>
            </a:r>
            <a:r>
              <a:rPr>
                <a:solidFill>
                  <a:srgbClr val="78AAB3"/>
                </a:solidFill>
              </a:rPr>
              <a:t> </a:t>
            </a:r>
            <a:r>
              <a:rPr b="0">
                <a:solidFill>
                  <a:srgbClr val="78AAB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Joy No Matter What</a:t>
            </a:r>
          </a:p>
        </p:txBody>
      </p:sp>
      <p:sp>
        <p:nvSpPr>
          <p:cNvPr id="447" name="Charts by Don McClain…"/>
          <p:cNvSpPr txBox="1"/>
          <p:nvPr/>
        </p:nvSpPr>
        <p:spPr>
          <a:xfrm>
            <a:off x="488999" y="6676103"/>
            <a:ext cx="12026802" cy="2751017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6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pPr>
            <a:r>
              <a:t>Charts by Don McClain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Preached March 18, 2018</a:t>
            </a:r>
          </a:p>
          <a:p>
            <a:pPr defTabSz="457200">
              <a:defRPr sz="21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West 65th Street church of Christ / P.O. Box 190062 / Little Rock AR 72219 / 501-568-1062</a:t>
            </a:r>
          </a:p>
          <a:p>
            <a:pPr defTabSz="457200">
              <a:defRPr sz="25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Email – </a:t>
            </a:r>
            <a:r>
              <a:rPr>
                <a:hlinkClick r:id="rId3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defTabSz="457200">
              <a:defRPr sz="23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More Keynote, PPT &amp; Audio Sermons: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>
                <a:hlinkClick r:id="rId4" invalidUrl="" action="" tgtFrame="" tooltip="" history="1" highlightClick="0" endSnd="0"/>
              </a:rPr>
              <a:t>http://w65stchurchofchrist.org/coc/sermons/</a:t>
            </a:r>
            <a:r>
              <a:t> </a:t>
            </a:r>
          </a:p>
        </p:txBody>
      </p:sp>
      <p:sp>
        <p:nvSpPr>
          <p:cNvPr id="448" name="“That I May Gain Christ”"/>
          <p:cNvSpPr txBox="1"/>
          <p:nvPr/>
        </p:nvSpPr>
        <p:spPr>
          <a:xfrm>
            <a:off x="427913" y="1227242"/>
            <a:ext cx="12148974" cy="11176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Matthew 13:44–50 (NKJV)…"/>
          <p:cNvSpPr txBox="1"/>
          <p:nvPr/>
        </p:nvSpPr>
        <p:spPr>
          <a:xfrm>
            <a:off x="357297" y="343493"/>
            <a:ext cx="12290206" cy="8991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Matthew 13:44–50 (NKJV)</a:t>
            </a:r>
          </a:p>
          <a:p>
            <a:pPr defTabSz="457200">
              <a:spcBef>
                <a:spcPts val="800"/>
              </a:spcBef>
              <a:defRPr sz="56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44</a:t>
            </a:r>
            <a:r>
              <a:t> “Again, the kingdom of heaven is like treasure hidden in a field, which a man found and hid; and for joy over it he goes and sells all that he has and buys that field. </a:t>
            </a:r>
            <a:r>
              <a:rPr baseline="31999"/>
              <a:t>45</a:t>
            </a:r>
            <a:r>
              <a:t> “Again, the kingdom of heaven is like a merchant seeking beautiful pearls, </a:t>
            </a:r>
            <a:r>
              <a:rPr baseline="31999"/>
              <a:t>46</a:t>
            </a:r>
            <a:r>
              <a:t> who, when he had found one pearl of great price, went and sold all that he had and bought it.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Matthew 13:44–50 (NKJV)…"/>
          <p:cNvSpPr txBox="1"/>
          <p:nvPr/>
        </p:nvSpPr>
        <p:spPr>
          <a:xfrm>
            <a:off x="357297" y="343493"/>
            <a:ext cx="12290206" cy="8089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Matthew 13:44–50 (NKJV)</a:t>
            </a:r>
          </a:p>
          <a:p>
            <a:pPr defTabSz="457200">
              <a:spcBef>
                <a:spcPts val="800"/>
              </a:spcBef>
              <a:defRPr sz="6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47</a:t>
            </a:r>
            <a:r>
              <a:t> “Again, the kingdom of heaven is like a dragnet that was cast into the sea and gathered some of every kind, </a:t>
            </a:r>
            <a:r>
              <a:rPr baseline="31999"/>
              <a:t>48</a:t>
            </a:r>
            <a:r>
              <a:t> which, when it was full, they drew to shore; and they sat down and gathered the good into vessels, but threw the bad away.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Matthew 13:44–50 (NKJV)…"/>
          <p:cNvSpPr txBox="1"/>
          <p:nvPr/>
        </p:nvSpPr>
        <p:spPr>
          <a:xfrm>
            <a:off x="357297" y="343493"/>
            <a:ext cx="12290206" cy="8890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Matthew 13:44–50 (NKJV)</a:t>
            </a:r>
          </a:p>
          <a:p>
            <a:pPr defTabSz="457200">
              <a:spcBef>
                <a:spcPts val="800"/>
              </a:spcBef>
              <a:defRPr sz="71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49</a:t>
            </a:r>
            <a:r>
              <a:t> So it will be at the end of the age. The angels will come forth, separate the wicked from among the just, </a:t>
            </a:r>
            <a:r>
              <a:rPr baseline="31999"/>
              <a:t>50</a:t>
            </a:r>
            <a:r>
              <a:t> and cast them into the furnace of fire. There will be wailing and gnashing of teeth.”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3" r="0" b="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94" name="Last week we examined Paul's remarks concerning two men; one described as a “son,” the other as a    &quot;brother&quot; (Php 2:19-30)…"/>
          <p:cNvSpPr txBox="1"/>
          <p:nvPr/>
        </p:nvSpPr>
        <p:spPr>
          <a:xfrm>
            <a:off x="419361" y="2008313"/>
            <a:ext cx="6451637" cy="6985001"/>
          </a:xfrm>
          <a:prstGeom prst="rect">
            <a:avLst/>
          </a:prstGeom>
          <a:solidFill>
            <a:srgbClr val="9A9671">
              <a:alpha val="63904"/>
            </a:srgbClr>
          </a:solid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9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Last week we examined Paul's remarks concerning two men; one described as a “son,” the other as a    "brother" (Php 2:19-30)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9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These two men demonstrated the type of  “humility &amp; sacrificial service" expected of the disciple of Jesus Christ. </a:t>
            </a:r>
          </a:p>
        </p:txBody>
      </p:sp>
      <p:sp>
        <p:nvSpPr>
          <p:cNvPr id="295" name="“That I May Gain Christ”"/>
          <p:cNvSpPr txBox="1"/>
          <p:nvPr/>
        </p:nvSpPr>
        <p:spPr>
          <a:xfrm>
            <a:off x="427913" y="125544"/>
            <a:ext cx="12148974" cy="11176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hilippians 3:1–11 (NKJV)…"/>
          <p:cNvSpPr txBox="1"/>
          <p:nvPr/>
        </p:nvSpPr>
        <p:spPr>
          <a:xfrm>
            <a:off x="357297" y="343493"/>
            <a:ext cx="12290206" cy="9105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Philippians 3:1–11 (NKJV)</a:t>
            </a:r>
          </a:p>
          <a:p>
            <a:pPr defTabSz="457200">
              <a:spcBef>
                <a:spcPts val="800"/>
              </a:spcBef>
              <a:defRPr sz="57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</a:t>
            </a:r>
            <a:r>
              <a:t> Finally, my brethren, rejoice in the Lord. For me to write the same things to you </a:t>
            </a:r>
            <a:r>
              <a:rPr i="1"/>
              <a:t>is</a:t>
            </a:r>
            <a:r>
              <a:t> not tedious, but for you </a:t>
            </a:r>
            <a:r>
              <a:rPr i="1"/>
              <a:t>it is</a:t>
            </a:r>
            <a:r>
              <a:t> safe. </a:t>
            </a:r>
            <a:r>
              <a:rPr baseline="31999"/>
              <a:t>2</a:t>
            </a:r>
            <a:r>
              <a:t> Beware of dogs, beware of evil workers, beware of the mutilation! </a:t>
            </a:r>
            <a:r>
              <a:rPr baseline="31999"/>
              <a:t>3</a:t>
            </a:r>
            <a:r>
              <a:t> For we are the circumcision, who worship God in the Spirit, rejoice in Christ Jesus, and have no confidence in the flesh,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hilippians 3:1–11 (NKJV)…"/>
          <p:cNvSpPr txBox="1"/>
          <p:nvPr/>
        </p:nvSpPr>
        <p:spPr>
          <a:xfrm>
            <a:off x="357297" y="343493"/>
            <a:ext cx="12290206" cy="864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Philippians 3:1–11 (NKJV)</a:t>
            </a:r>
          </a:p>
          <a:p>
            <a:pPr defTabSz="457200">
              <a:spcBef>
                <a:spcPts val="800"/>
              </a:spcBef>
              <a:defRPr sz="5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4</a:t>
            </a:r>
            <a:r>
              <a:t> though I also might have confidence in the flesh. If anyone else thinks he may have confidence in the flesh, I more so: </a:t>
            </a:r>
            <a:r>
              <a:rPr baseline="31999"/>
              <a:t>5</a:t>
            </a:r>
            <a:r>
              <a:t> circumcised the eighth day, of the stock of Israel, </a:t>
            </a:r>
            <a:r>
              <a:rPr i="1"/>
              <a:t>of</a:t>
            </a:r>
            <a:r>
              <a:t> the tribe of Benjamin, a Hebrew of the Hebrews; concerning the law, a Pharisee; </a:t>
            </a:r>
            <a:r>
              <a:rPr baseline="31999"/>
              <a:t>6</a:t>
            </a:r>
            <a:r>
              <a:t> concerning zeal, persecuting the church; concerning the righteousness which is in the law, blameless.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hilippians 3:1–11 (NKJV)…"/>
          <p:cNvSpPr txBox="1"/>
          <p:nvPr/>
        </p:nvSpPr>
        <p:spPr>
          <a:xfrm>
            <a:off x="357297" y="343493"/>
            <a:ext cx="12290206" cy="8851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Philippians 3:1–11 (NKJV)</a:t>
            </a:r>
          </a:p>
          <a:p>
            <a:pPr defTabSz="457200">
              <a:spcBef>
                <a:spcPts val="800"/>
              </a:spcBef>
              <a:defRPr sz="62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7</a:t>
            </a:r>
            <a:r>
              <a:t> But what things were gain to me, these I have counted loss for Christ. </a:t>
            </a:r>
            <a:r>
              <a:rPr baseline="31999"/>
              <a:t>8</a:t>
            </a:r>
            <a:r>
              <a:t> Yet indeed I also count all things loss for the excellence of the knowledge of Christ Jesus my Lord, for whom I have suffered the loss of all things, and count them as rubbish, that I may gain Christ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hilippians 3:1–11 (NKJV)…"/>
          <p:cNvSpPr txBox="1"/>
          <p:nvPr/>
        </p:nvSpPr>
        <p:spPr>
          <a:xfrm>
            <a:off x="357297" y="343493"/>
            <a:ext cx="12290206" cy="864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Philippians 3:1–11 (NKJV)</a:t>
            </a:r>
          </a:p>
          <a:p>
            <a:pPr defTabSz="457200">
              <a:spcBef>
                <a:spcPts val="800"/>
              </a:spcBef>
              <a:defRPr sz="5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9</a:t>
            </a:r>
            <a:r>
              <a:t> and be found in Him, not having my own righteousness, which </a:t>
            </a:r>
            <a:r>
              <a:rPr i="1"/>
              <a:t>is</a:t>
            </a:r>
            <a:r>
              <a:t> from the law, but that which </a:t>
            </a:r>
            <a:r>
              <a:rPr i="1"/>
              <a:t>is</a:t>
            </a:r>
            <a:r>
              <a:t> through faith in Christ, the righteousness which is from God by faith; </a:t>
            </a:r>
            <a:r>
              <a:rPr baseline="31999"/>
              <a:t>10</a:t>
            </a:r>
            <a:r>
              <a:t> that I may know Him and the power of His resurrection, and the fellowship of His sufferings, being conformed to His death, </a:t>
            </a:r>
            <a:r>
              <a:rPr baseline="31999"/>
              <a:t>11</a:t>
            </a:r>
            <a:r>
              <a:t> if, by any means, I may attain to the resurrection from the dead.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“That I May Gain Christ” — (Phili 3:1-11)"/>
          <p:cNvSpPr txBox="1"/>
          <p:nvPr/>
        </p:nvSpPr>
        <p:spPr>
          <a:xfrm>
            <a:off x="279806" y="105679"/>
            <a:ext cx="12445188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“That I May Gain Christ” — (Phili 3:1-11) </a:t>
            </a:r>
          </a:p>
        </p:txBody>
      </p:sp>
      <p:sp>
        <p:nvSpPr>
          <p:cNvPr id="306" name="Warning against Judaizers - 1,2"/>
          <p:cNvSpPr txBox="1"/>
          <p:nvPr/>
        </p:nvSpPr>
        <p:spPr>
          <a:xfrm>
            <a:off x="427913" y="1124099"/>
            <a:ext cx="12148974" cy="9271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7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800"/>
            </a:pPr>
            <a:r>
              <a:rPr sz="5700"/>
              <a:t>Warning against Judaizers - 1,2</a:t>
            </a:r>
          </a:p>
        </p:txBody>
      </p:sp>
      <p:pic>
        <p:nvPicPr>
          <p:cNvPr id="30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he word finally is used to introduce a new subject - A dire warning concerning false teachers - 1…"/>
          <p:cNvSpPr txBox="1"/>
          <p:nvPr/>
        </p:nvSpPr>
        <p:spPr>
          <a:xfrm>
            <a:off x="7122803" y="2344925"/>
            <a:ext cx="5738324" cy="695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word </a:t>
            </a:r>
            <a:r>
              <a:rPr b="1"/>
              <a:t>finally</a:t>
            </a:r>
            <a:r>
              <a:t> is used to introduce a new subject - A dire warning concerning false teachers - 1</a:t>
            </a:r>
          </a:p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Throughout his ministry as an apostle of Jesus Christ, Paul had to contend with certain Jewish Christians Known today as "Judaizers", </a:t>
            </a:r>
          </a:p>
        </p:txBody>
      </p:sp>
      <p:sp>
        <p:nvSpPr>
          <p:cNvPr id="309" name="Philippians 3:1–2 (NKJV)…"/>
          <p:cNvSpPr txBox="1"/>
          <p:nvPr/>
        </p:nvSpPr>
        <p:spPr>
          <a:xfrm>
            <a:off x="484324" y="4766181"/>
            <a:ext cx="6476879" cy="4572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3:1–2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</a:t>
            </a:r>
            <a:r>
              <a:t> Finally, my brethren, rejoice in the Lord. For me to write the same things to you </a:t>
            </a:r>
            <a:r>
              <a:rPr i="1"/>
              <a:t>is</a:t>
            </a:r>
            <a:r>
              <a:t> not tedious, but for you </a:t>
            </a:r>
            <a:r>
              <a:rPr i="1"/>
              <a:t>it is</a:t>
            </a:r>
            <a:r>
              <a:t> safe. </a:t>
            </a:r>
            <a:r>
              <a:rPr baseline="31999"/>
              <a:t>2</a:t>
            </a:r>
            <a:r>
              <a:t> Beware of dogs, beware of evil workers, beware of the mutilation!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0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8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