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32"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pic>
        <p:nvPicPr>
          <p:cNvPr id="133"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sp>
        <p:nvSpPr>
          <p:cNvPr id="134"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Don McClain</a:t>
            </a:r>
          </a:p>
        </p:txBody>
      </p:sp>
      <p:sp>
        <p:nvSpPr>
          <p:cNvPr id="135"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W. 65th St church of Christ - 9/16/2007</a:t>
            </a:r>
          </a:p>
        </p:txBody>
      </p:sp>
      <p:pic>
        <p:nvPicPr>
          <p:cNvPr id="136"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25400">
            <a:miter lim="400000"/>
          </a:ln>
        </p:spPr>
      </p:pic>
      <p:sp>
        <p:nvSpPr>
          <p:cNvPr id="137" name="Slide Number"/>
          <p:cNvSpPr txBox="1"/>
          <p:nvPr>
            <p:ph type="sldNum" sz="quarter" idx="2"/>
          </p:nvPr>
        </p:nvSpPr>
        <p:spPr>
          <a:xfrm>
            <a:off x="12606932" y="497185"/>
            <a:ext cx="397868" cy="377230"/>
          </a:xfrm>
          <a:prstGeom prst="rect">
            <a:avLst/>
          </a:prstGeom>
          <a:ln>
            <a:round/>
          </a:ln>
        </p:spPr>
        <p:txBody>
          <a:bodyPr lIns="38100" tIns="38100" rIns="38100" bIns="38100"/>
          <a:lstStyle>
            <a:lvl1pPr algn="r" defTabSz="1295400">
              <a:defRPr sz="2400">
                <a:solidFill>
                  <a:srgbClr val="000000"/>
                </a:solidFill>
                <a:uFill>
                  <a:solidFill>
                    <a:srgbClr val="000000"/>
                  </a:solidFill>
                </a:u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53"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5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5"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6"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77"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8"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5"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6"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87"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8"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3"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2" name="Image" descr="Image"/>
          <p:cNvPicPr>
            <a:picLocks noChangeAspect="0"/>
          </p:cNvPicPr>
          <p:nvPr/>
        </p:nvPicPr>
        <p:blipFill>
          <a:blip r:embed="rId2">
            <a:extLst/>
          </a:blip>
          <a:stretch>
            <a:fillRect/>
          </a:stretch>
        </p:blipFill>
        <p:spPr>
          <a:xfrm>
            <a:off x="225374" y="312213"/>
            <a:ext cx="12554052" cy="7432310"/>
          </a:xfrm>
          <a:prstGeom prst="rect">
            <a:avLst/>
          </a:prstGeom>
          <a:effectLst>
            <a:outerShdw sx="100000" sy="100000" kx="0" ky="0" algn="b" rotWithShape="0" blurRad="63500" dist="63500" dir="5400000">
              <a:srgbClr val="000000">
                <a:alpha val="98952"/>
              </a:srgbClr>
            </a:outerShdw>
          </a:effectLst>
        </p:spPr>
      </p:pic>
      <p:sp>
        <p:nvSpPr>
          <p:cNvPr id="213" name="Lesson 11"/>
          <p:cNvSpPr txBox="1"/>
          <p:nvPr/>
        </p:nvSpPr>
        <p:spPr>
          <a:xfrm>
            <a:off x="324740" y="-30111"/>
            <a:ext cx="192769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FFFFFF"/>
                </a:solidFill>
                <a:latin typeface="Gill Sans Light"/>
                <a:ea typeface="Gill Sans Light"/>
                <a:cs typeface="Gill Sans Light"/>
                <a:sym typeface="Gill Sans Light"/>
              </a:defRPr>
            </a:lvl1pPr>
          </a:lstStyle>
          <a:p>
            <a:pPr>
              <a:defRPr>
                <a:effectLst/>
              </a:defRPr>
            </a:pPr>
            <a:r>
              <a:t>Lesson 11</a:t>
            </a:r>
          </a:p>
        </p:txBody>
      </p:sp>
      <p:sp>
        <p:nvSpPr>
          <p:cNvPr id="214" name="“Are We Enemies OR Proponents of The Cross”…"/>
          <p:cNvSpPr txBox="1"/>
          <p:nvPr/>
        </p:nvSpPr>
        <p:spPr>
          <a:xfrm>
            <a:off x="225374" y="7682217"/>
            <a:ext cx="12554052" cy="161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a:solidFill>
                  <a:srgbClr val="FFFFFF"/>
                </a:solidFill>
                <a:effectLst/>
                <a:latin typeface="Gill Sans Light"/>
                <a:ea typeface="Gill Sans Light"/>
                <a:cs typeface="Gill Sans Light"/>
                <a:sym typeface="Gill Sans Light"/>
              </a:defRPr>
            </a:pPr>
            <a:r>
              <a:t>“Are We Enemies OR Proponents of The Cross” </a:t>
            </a:r>
          </a:p>
          <a:p>
            <a:pPr>
              <a:defRPr sz="5300">
                <a:solidFill>
                  <a:srgbClr val="FFFFFF"/>
                </a:solidFill>
                <a:effectLst/>
                <a:latin typeface="Gill Sans Light"/>
                <a:ea typeface="Gill Sans Light"/>
                <a:cs typeface="Gill Sans Light"/>
                <a:sym typeface="Gill Sans Light"/>
              </a:defRPr>
            </a:pPr>
            <a:r>
              <a:t>(Philippians 3:17-4:1)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60" name="Reject The Ways of False Teachers - 18,19"/>
          <p:cNvSpPr txBox="1"/>
          <p:nvPr/>
        </p:nvSpPr>
        <p:spPr>
          <a:xfrm>
            <a:off x="427913" y="1206649"/>
            <a:ext cx="12148974" cy="7620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4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300">
                <a:solidFill>
                  <a:srgbClr val="E7CA7C"/>
                </a:solidFill>
              </a:rPr>
              <a:t>Reject</a:t>
            </a:r>
            <a:r>
              <a:rPr sz="4300"/>
              <a:t> The Ways of False Teachers - 18,19</a:t>
            </a:r>
          </a:p>
        </p:txBody>
      </p:sp>
      <p:pic>
        <p:nvPicPr>
          <p:cNvPr id="26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62" name="They are MANY - “For many walk&quot; — Mt 7:13-14…"/>
          <p:cNvSpPr txBox="1"/>
          <p:nvPr/>
        </p:nvSpPr>
        <p:spPr>
          <a:xfrm>
            <a:off x="7151351" y="2002025"/>
            <a:ext cx="5738324" cy="764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They are MANY</a:t>
            </a:r>
            <a:r>
              <a:t> - “</a:t>
            </a:r>
            <a:r>
              <a:rPr i="1"/>
              <a:t>For many walk</a:t>
            </a:r>
            <a:r>
              <a:t>" — Mt 7:13-14</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Their</a:t>
            </a:r>
            <a:r>
              <a:rPr b="1"/>
              <a:t> END </a:t>
            </a:r>
            <a:r>
              <a:t>- “</a:t>
            </a:r>
            <a:r>
              <a:rPr i="1"/>
              <a:t>whose end is destruction</a:t>
            </a:r>
            <a:r>
              <a:t>" - cf. 2 Th 1:7-9</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Their </a:t>
            </a:r>
            <a:r>
              <a:rPr b="1"/>
              <a:t>god</a:t>
            </a:r>
            <a:r>
              <a:t> - “"</a:t>
            </a:r>
            <a:r>
              <a:rPr i="1"/>
              <a:t>whose god is their belly</a:t>
            </a:r>
            <a:r>
              <a:t>” - Rom 16:18; 1 Tim 6:5; 2 Tim 3:4</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Their </a:t>
            </a:r>
            <a:r>
              <a:rPr b="1"/>
              <a:t>PRIDE</a:t>
            </a:r>
            <a:r>
              <a:t> - “</a:t>
            </a:r>
            <a:r>
              <a:rPr i="1"/>
              <a:t>whose glory is in their shame</a:t>
            </a:r>
            <a:r>
              <a:t>” — pride in shameful things - Gal 6:13; 1 Cor. 5:2</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Their </a:t>
            </a:r>
            <a:r>
              <a:rPr b="1"/>
              <a:t>FOCUS</a:t>
            </a:r>
            <a:r>
              <a:t> — "</a:t>
            </a:r>
            <a:r>
              <a:rPr i="1"/>
              <a:t>who set their mind on earthly things</a:t>
            </a:r>
            <a:r>
              <a:t>” —1 Jn 2:15-17</a:t>
            </a:r>
          </a:p>
        </p:txBody>
      </p:sp>
      <p:sp>
        <p:nvSpPr>
          <p:cNvPr id="263" name="Philippians 3:18–19 (NKJV)…"/>
          <p:cNvSpPr txBox="1"/>
          <p:nvPr/>
        </p:nvSpPr>
        <p:spPr>
          <a:xfrm>
            <a:off x="484324" y="4374722"/>
            <a:ext cx="6476879" cy="49149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3:18–19 (NKJV)</a:t>
            </a:r>
          </a:p>
          <a:p>
            <a:pPr defTabSz="457200">
              <a:defRPr sz="35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18</a:t>
            </a:r>
            <a:r>
              <a:t> For many walk, of whom I have told you often, and now tell you even weeping, </a:t>
            </a:r>
            <a:r>
              <a:rPr i="1"/>
              <a:t>that they are</a:t>
            </a:r>
            <a:r>
              <a:t> the enemies of the cross of Christ: </a:t>
            </a:r>
            <a:r>
              <a:rPr baseline="31999"/>
              <a:t>19</a:t>
            </a:r>
            <a:r>
              <a:t> whose end </a:t>
            </a:r>
            <a:r>
              <a:rPr i="1"/>
              <a:t>is</a:t>
            </a:r>
            <a:r>
              <a:t> destruction, whose god </a:t>
            </a:r>
            <a:r>
              <a:rPr i="1"/>
              <a:t>is their</a:t>
            </a:r>
            <a:r>
              <a:t> belly, and </a:t>
            </a:r>
            <a:r>
              <a:rPr i="1"/>
              <a:t>whose</a:t>
            </a:r>
            <a:r>
              <a:t> glory </a:t>
            </a:r>
            <a:r>
              <a:rPr i="1"/>
              <a:t>is</a:t>
            </a:r>
            <a:r>
              <a:t> in their shame—who set their mind on earthly things.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animEffect filter="fade" transition="in">
                                      <p:cBhvr>
                                        <p:cTn id="7" dur="1500"/>
                                        <p:tgtEl>
                                          <p:spTgt spid="26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2">
                                            <p:txEl>
                                              <p:pRg st="0" end="0"/>
                                            </p:txEl>
                                          </p:spTgt>
                                        </p:tgtEl>
                                        <p:attrNameLst>
                                          <p:attrName>style.visibility</p:attrName>
                                        </p:attrNameLst>
                                      </p:cBhvr>
                                      <p:to>
                                        <p:strVal val="visible"/>
                                      </p:to>
                                    </p:set>
                                    <p:animEffect filter="fade" transition="in">
                                      <p:cBhvr>
                                        <p:cTn id="10" dur="1500"/>
                                        <p:tgtEl>
                                          <p:spTgt spid="2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2">
                                            <p:txEl>
                                              <p:pRg st="1" end="1"/>
                                            </p:txEl>
                                          </p:spTgt>
                                        </p:tgtEl>
                                        <p:attrNameLst>
                                          <p:attrName>style.visibility</p:attrName>
                                        </p:attrNameLst>
                                      </p:cBhvr>
                                      <p:to>
                                        <p:strVal val="visible"/>
                                      </p:to>
                                    </p:set>
                                    <p:animEffect filter="fade" transition="in">
                                      <p:cBhvr>
                                        <p:cTn id="15" dur="1500"/>
                                        <p:tgtEl>
                                          <p:spTgt spid="26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2">
                                            <p:txEl>
                                              <p:pRg st="2" end="2"/>
                                            </p:txEl>
                                          </p:spTgt>
                                        </p:tgtEl>
                                        <p:attrNameLst>
                                          <p:attrName>style.visibility</p:attrName>
                                        </p:attrNameLst>
                                      </p:cBhvr>
                                      <p:to>
                                        <p:strVal val="visible"/>
                                      </p:to>
                                    </p:set>
                                    <p:animEffect filter="fade" transition="in">
                                      <p:cBhvr>
                                        <p:cTn id="20" dur="1500"/>
                                        <p:tgtEl>
                                          <p:spTgt spid="26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62">
                                            <p:txEl>
                                              <p:pRg st="3" end="3"/>
                                            </p:txEl>
                                          </p:spTgt>
                                        </p:tgtEl>
                                        <p:attrNameLst>
                                          <p:attrName>style.visibility</p:attrName>
                                        </p:attrNameLst>
                                      </p:cBhvr>
                                      <p:to>
                                        <p:strVal val="visible"/>
                                      </p:to>
                                    </p:set>
                                    <p:animEffect filter="fade" transition="in">
                                      <p:cBhvr>
                                        <p:cTn id="25" dur="1500"/>
                                        <p:tgtEl>
                                          <p:spTgt spid="26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62">
                                            <p:txEl>
                                              <p:pRg st="4" end="4"/>
                                            </p:txEl>
                                          </p:spTgt>
                                        </p:tgtEl>
                                        <p:attrNameLst>
                                          <p:attrName>style.visibility</p:attrName>
                                        </p:attrNameLst>
                                      </p:cBhvr>
                                      <p:to>
                                        <p:strVal val="visible"/>
                                      </p:to>
                                    </p:set>
                                    <p:animEffect filter="fade" transition="in">
                                      <p:cBhvr>
                                        <p:cTn id="30" dur="1500"/>
                                        <p:tgtEl>
                                          <p:spTgt spid="26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66" name="Reject The Ways of False Teachers - 18,19"/>
          <p:cNvSpPr txBox="1"/>
          <p:nvPr/>
        </p:nvSpPr>
        <p:spPr>
          <a:xfrm>
            <a:off x="427913" y="1206649"/>
            <a:ext cx="12148974" cy="7620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4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300">
                <a:solidFill>
                  <a:srgbClr val="E7CA7C"/>
                </a:solidFill>
              </a:rPr>
              <a:t>Reject</a:t>
            </a:r>
            <a:r>
              <a:rPr sz="4300"/>
              <a:t> The Ways of False Teachers - 18,19</a:t>
            </a:r>
          </a:p>
        </p:txBody>
      </p:sp>
      <p:pic>
        <p:nvPicPr>
          <p:cNvPr id="26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68" name="Christians, while living on earth, have their citizenship elsewhere—in heaven.  —  2 Co. 4:18; 5:1, 8; Ep. 2:6, 19; Col. 1:5; 3:1–3; 1 Pe. 1:3, 4.…"/>
          <p:cNvSpPr txBox="1"/>
          <p:nvPr/>
        </p:nvSpPr>
        <p:spPr>
          <a:xfrm>
            <a:off x="7151351" y="2402075"/>
            <a:ext cx="5738324"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Christians, while living on earth, have their citizenship elsewhere—in heaven.  —  2 Co. 4:18; 5:1, 8; Ep. 2:6, 19; Col. 1:5; 3:1–3; 1 Pe. 1:3, 4.</a:t>
            </a:r>
          </a:p>
          <a:p>
            <a:pPr lvl="1" marL="984802" indent="-464102" algn="l">
              <a:spcBef>
                <a:spcPts val="1200"/>
              </a:spcBef>
              <a:buSzPct val="52999"/>
              <a:buBlip>
                <a:blip r:embed="rId3"/>
              </a:buBlip>
              <a:defRPr i="1" sz="3200">
                <a:solidFill>
                  <a:srgbClr val="535353"/>
                </a:solidFill>
                <a:effectLst/>
                <a:latin typeface="Century Gothic"/>
                <a:ea typeface="Century Gothic"/>
                <a:cs typeface="Century Gothic"/>
                <a:sym typeface="Century Gothic"/>
              </a:defRPr>
            </a:pPr>
            <a:r>
              <a:t>This contrasts with those in verse 19 whose minds are exclusively on earthly things.</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We should view ourselves as PILGRIMS while here — (Heb. 11:13; I Peter 2:11).</a:t>
            </a:r>
          </a:p>
        </p:txBody>
      </p:sp>
      <p:sp>
        <p:nvSpPr>
          <p:cNvPr id="269" name="Philippians 3:20 (NKJV)…"/>
          <p:cNvSpPr txBox="1"/>
          <p:nvPr/>
        </p:nvSpPr>
        <p:spPr>
          <a:xfrm>
            <a:off x="484324" y="6144757"/>
            <a:ext cx="6476879" cy="30988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3:20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20</a:t>
            </a:r>
            <a:r>
              <a:t> For our citizenship is in heaven, from which we also eagerly wait for the Savior, the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8">
                                            <p:bg/>
                                          </p:spTgt>
                                        </p:tgtEl>
                                        <p:attrNameLst>
                                          <p:attrName>style.visibility</p:attrName>
                                        </p:attrNameLst>
                                      </p:cBhvr>
                                      <p:to>
                                        <p:strVal val="visible"/>
                                      </p:to>
                                    </p:set>
                                    <p:animEffect filter="fade" transition="in">
                                      <p:cBhvr>
                                        <p:cTn id="7" dur="1500"/>
                                        <p:tgtEl>
                                          <p:spTgt spid="26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8">
                                            <p:txEl>
                                              <p:pRg st="0" end="0"/>
                                            </p:txEl>
                                          </p:spTgt>
                                        </p:tgtEl>
                                        <p:attrNameLst>
                                          <p:attrName>style.visibility</p:attrName>
                                        </p:attrNameLst>
                                      </p:cBhvr>
                                      <p:to>
                                        <p:strVal val="visible"/>
                                      </p:to>
                                    </p:set>
                                    <p:animEffect filter="fade" transition="in">
                                      <p:cBhvr>
                                        <p:cTn id="10" dur="1500"/>
                                        <p:tgtEl>
                                          <p:spTgt spid="2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8">
                                            <p:txEl>
                                              <p:pRg st="1" end="1"/>
                                            </p:txEl>
                                          </p:spTgt>
                                        </p:tgtEl>
                                        <p:attrNameLst>
                                          <p:attrName>style.visibility</p:attrName>
                                        </p:attrNameLst>
                                      </p:cBhvr>
                                      <p:to>
                                        <p:strVal val="visible"/>
                                      </p:to>
                                    </p:set>
                                    <p:animEffect filter="fade" transition="in">
                                      <p:cBhvr>
                                        <p:cTn id="15" dur="1500"/>
                                        <p:tgtEl>
                                          <p:spTgt spid="2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8">
                                            <p:txEl>
                                              <p:pRg st="2" end="2"/>
                                            </p:txEl>
                                          </p:spTgt>
                                        </p:tgtEl>
                                        <p:attrNameLst>
                                          <p:attrName>style.visibility</p:attrName>
                                        </p:attrNameLst>
                                      </p:cBhvr>
                                      <p:to>
                                        <p:strVal val="visible"/>
                                      </p:to>
                                    </p:set>
                                    <p:animEffect filter="fade" transition="in">
                                      <p:cBhvr>
                                        <p:cTn id="20" dur="1500"/>
                                        <p:tgtEl>
                                          <p:spTgt spid="26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72" name="Reject The Ways of False Teachers - 18,19"/>
          <p:cNvSpPr txBox="1"/>
          <p:nvPr/>
        </p:nvSpPr>
        <p:spPr>
          <a:xfrm>
            <a:off x="427913" y="1206649"/>
            <a:ext cx="12148974" cy="7620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4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300">
                <a:solidFill>
                  <a:srgbClr val="E7CA7C"/>
                </a:solidFill>
              </a:rPr>
              <a:t>Reject</a:t>
            </a:r>
            <a:r>
              <a:rPr sz="4300"/>
              <a:t> The Ways of False Teachers - 18,19</a:t>
            </a:r>
          </a:p>
        </p:txBody>
      </p:sp>
      <p:pic>
        <p:nvPicPr>
          <p:cNvPr id="27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74" name="For Which We Eagerly Wait:…"/>
          <p:cNvSpPr txBox="1"/>
          <p:nvPr/>
        </p:nvSpPr>
        <p:spPr>
          <a:xfrm>
            <a:off x="7151351" y="2002025"/>
            <a:ext cx="5738324" cy="753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4400">
                <a:solidFill>
                  <a:srgbClr val="535353"/>
                </a:solidFill>
                <a:effectLst/>
                <a:latin typeface="Century Gothic"/>
                <a:ea typeface="Century Gothic"/>
                <a:cs typeface="Century Gothic"/>
                <a:sym typeface="Century Gothic"/>
              </a:defRPr>
            </a:pPr>
            <a:r>
              <a:t>For Which We Eagerly Wait:</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No room for apathy - Rev 3:14ff</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We await his manifestation in glory - (I Cor. 1:7; Col. 3:4).</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Waiting in faith (Gal. 5:5), with patient endurance (Rom. 8:25), unto salvation (Heb. 9:28; 10:36-39). </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Cf. 2 Cor. 4:16-5:5</a:t>
            </a:r>
          </a:p>
        </p:txBody>
      </p:sp>
      <p:sp>
        <p:nvSpPr>
          <p:cNvPr id="275" name="Philippians 3:20 (NKJV)…"/>
          <p:cNvSpPr txBox="1"/>
          <p:nvPr/>
        </p:nvSpPr>
        <p:spPr>
          <a:xfrm>
            <a:off x="484324" y="6144757"/>
            <a:ext cx="6476879" cy="30988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3:20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20</a:t>
            </a:r>
            <a:r>
              <a:t> For our citizenship is in heaven, from which we also eagerly wait for the Savior, the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4">
                                            <p:bg/>
                                          </p:spTgt>
                                        </p:tgtEl>
                                        <p:attrNameLst>
                                          <p:attrName>style.visibility</p:attrName>
                                        </p:attrNameLst>
                                      </p:cBhvr>
                                      <p:to>
                                        <p:strVal val="visible"/>
                                      </p:to>
                                    </p:set>
                                    <p:animEffect filter="fade" transition="in">
                                      <p:cBhvr>
                                        <p:cTn id="7" dur="1500"/>
                                        <p:tgtEl>
                                          <p:spTgt spid="27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4">
                                            <p:txEl>
                                              <p:pRg st="0" end="0"/>
                                            </p:txEl>
                                          </p:spTgt>
                                        </p:tgtEl>
                                        <p:attrNameLst>
                                          <p:attrName>style.visibility</p:attrName>
                                        </p:attrNameLst>
                                      </p:cBhvr>
                                      <p:to>
                                        <p:strVal val="visible"/>
                                      </p:to>
                                    </p:set>
                                    <p:animEffect filter="fade" transition="in">
                                      <p:cBhvr>
                                        <p:cTn id="10" dur="1500"/>
                                        <p:tgtEl>
                                          <p:spTgt spid="2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4">
                                            <p:txEl>
                                              <p:pRg st="1" end="1"/>
                                            </p:txEl>
                                          </p:spTgt>
                                        </p:tgtEl>
                                        <p:attrNameLst>
                                          <p:attrName>style.visibility</p:attrName>
                                        </p:attrNameLst>
                                      </p:cBhvr>
                                      <p:to>
                                        <p:strVal val="visible"/>
                                      </p:to>
                                    </p:set>
                                    <p:animEffect filter="fade" transition="in">
                                      <p:cBhvr>
                                        <p:cTn id="15" dur="1500"/>
                                        <p:tgtEl>
                                          <p:spTgt spid="27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4">
                                            <p:txEl>
                                              <p:pRg st="2" end="2"/>
                                            </p:txEl>
                                          </p:spTgt>
                                        </p:tgtEl>
                                        <p:attrNameLst>
                                          <p:attrName>style.visibility</p:attrName>
                                        </p:attrNameLst>
                                      </p:cBhvr>
                                      <p:to>
                                        <p:strVal val="visible"/>
                                      </p:to>
                                    </p:set>
                                    <p:animEffect filter="fade" transition="in">
                                      <p:cBhvr>
                                        <p:cTn id="20" dur="1500"/>
                                        <p:tgtEl>
                                          <p:spTgt spid="27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74">
                                            <p:txEl>
                                              <p:pRg st="3" end="3"/>
                                            </p:txEl>
                                          </p:spTgt>
                                        </p:tgtEl>
                                        <p:attrNameLst>
                                          <p:attrName>style.visibility</p:attrName>
                                        </p:attrNameLst>
                                      </p:cBhvr>
                                      <p:to>
                                        <p:strVal val="visible"/>
                                      </p:to>
                                    </p:set>
                                    <p:animEffect filter="fade" transition="in">
                                      <p:cBhvr>
                                        <p:cTn id="25" dur="1500"/>
                                        <p:tgtEl>
                                          <p:spTgt spid="27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74">
                                            <p:txEl>
                                              <p:pRg st="4" end="4"/>
                                            </p:txEl>
                                          </p:spTgt>
                                        </p:tgtEl>
                                        <p:attrNameLst>
                                          <p:attrName>style.visibility</p:attrName>
                                        </p:attrNameLst>
                                      </p:cBhvr>
                                      <p:to>
                                        <p:strVal val="visible"/>
                                      </p:to>
                                    </p:set>
                                    <p:animEffect filter="fade" transition="in">
                                      <p:cBhvr>
                                        <p:cTn id="30" dur="1500"/>
                                        <p:tgtEl>
                                          <p:spTgt spid="27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78" name="Reject The Ways of False Teachers - 18,19"/>
          <p:cNvSpPr txBox="1"/>
          <p:nvPr/>
        </p:nvSpPr>
        <p:spPr>
          <a:xfrm>
            <a:off x="427913" y="1206649"/>
            <a:ext cx="12148974" cy="7620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4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300">
                <a:solidFill>
                  <a:srgbClr val="E7CA7C"/>
                </a:solidFill>
              </a:rPr>
              <a:t>Reject</a:t>
            </a:r>
            <a:r>
              <a:rPr sz="4300"/>
              <a:t> The Ways of False Teachers - 18,19</a:t>
            </a:r>
          </a:p>
        </p:txBody>
      </p:sp>
      <p:pic>
        <p:nvPicPr>
          <p:cNvPr id="27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80" name="We shall be &quot;conformed to the image the Son” -(Rom. 8:29).…"/>
          <p:cNvSpPr txBox="1"/>
          <p:nvPr/>
        </p:nvSpPr>
        <p:spPr>
          <a:xfrm>
            <a:off x="7151351" y="2002025"/>
            <a:ext cx="5738324" cy="749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We shall be "</a:t>
            </a:r>
            <a:r>
              <a:rPr i="1"/>
              <a:t>conformed to the image the Son</a:t>
            </a:r>
            <a:r>
              <a:t>” -(Rom. 8:29). </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We shall "</a:t>
            </a:r>
            <a:r>
              <a:rPr i="1"/>
              <a:t>bear the image of the heavenly</a:t>
            </a:r>
            <a:r>
              <a:t>" (I Cor. 15:49). </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"When he will be manifested, we shall be like him, for we shall see him even as he is" (I John 3:2). </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The nature of this great change is detailed in I Cor. 15:42-44, 50-58.</a:t>
            </a:r>
          </a:p>
        </p:txBody>
      </p:sp>
      <p:sp>
        <p:nvSpPr>
          <p:cNvPr id="281" name="Philippians 3:21 (NKJV)…"/>
          <p:cNvSpPr txBox="1"/>
          <p:nvPr/>
        </p:nvSpPr>
        <p:spPr>
          <a:xfrm>
            <a:off x="484324" y="5188368"/>
            <a:ext cx="6476879" cy="42164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3:21 (NKJV)</a:t>
            </a:r>
          </a:p>
          <a:p>
            <a:pPr defTabSz="457200">
              <a:defRPr>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21</a:t>
            </a:r>
            <a:r>
              <a:t> who will transform our lowly body that it may be conformed to His glorious body, according to the working by which He is able even to subdue all things to Himself.</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0">
                                            <p:bg/>
                                          </p:spTgt>
                                        </p:tgtEl>
                                        <p:attrNameLst>
                                          <p:attrName>style.visibility</p:attrName>
                                        </p:attrNameLst>
                                      </p:cBhvr>
                                      <p:to>
                                        <p:strVal val="visible"/>
                                      </p:to>
                                    </p:set>
                                    <p:animEffect filter="fade" transition="in">
                                      <p:cBhvr>
                                        <p:cTn id="7" dur="1500"/>
                                        <p:tgtEl>
                                          <p:spTgt spid="28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0">
                                            <p:txEl>
                                              <p:pRg st="0" end="0"/>
                                            </p:txEl>
                                          </p:spTgt>
                                        </p:tgtEl>
                                        <p:attrNameLst>
                                          <p:attrName>style.visibility</p:attrName>
                                        </p:attrNameLst>
                                      </p:cBhvr>
                                      <p:to>
                                        <p:strVal val="visible"/>
                                      </p:to>
                                    </p:set>
                                    <p:animEffect filter="fade" transition="in">
                                      <p:cBhvr>
                                        <p:cTn id="10" dur="1500"/>
                                        <p:tgtEl>
                                          <p:spTgt spid="2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0">
                                            <p:txEl>
                                              <p:pRg st="1" end="1"/>
                                            </p:txEl>
                                          </p:spTgt>
                                        </p:tgtEl>
                                        <p:attrNameLst>
                                          <p:attrName>style.visibility</p:attrName>
                                        </p:attrNameLst>
                                      </p:cBhvr>
                                      <p:to>
                                        <p:strVal val="visible"/>
                                      </p:to>
                                    </p:set>
                                    <p:animEffect filter="fade" transition="in">
                                      <p:cBhvr>
                                        <p:cTn id="15" dur="1500"/>
                                        <p:tgtEl>
                                          <p:spTgt spid="28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0">
                                            <p:txEl>
                                              <p:pRg st="2" end="2"/>
                                            </p:txEl>
                                          </p:spTgt>
                                        </p:tgtEl>
                                        <p:attrNameLst>
                                          <p:attrName>style.visibility</p:attrName>
                                        </p:attrNameLst>
                                      </p:cBhvr>
                                      <p:to>
                                        <p:strVal val="visible"/>
                                      </p:to>
                                    </p:set>
                                    <p:animEffect filter="fade" transition="in">
                                      <p:cBhvr>
                                        <p:cTn id="20" dur="1500"/>
                                        <p:tgtEl>
                                          <p:spTgt spid="28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80">
                                            <p:txEl>
                                              <p:pRg st="3" end="3"/>
                                            </p:txEl>
                                          </p:spTgt>
                                        </p:tgtEl>
                                        <p:attrNameLst>
                                          <p:attrName>style.visibility</p:attrName>
                                        </p:attrNameLst>
                                      </p:cBhvr>
                                      <p:to>
                                        <p:strVal val="visible"/>
                                      </p:to>
                                    </p:set>
                                    <p:animEffect filter="fade" transition="in">
                                      <p:cBhvr>
                                        <p:cTn id="25" dur="1500"/>
                                        <p:tgtEl>
                                          <p:spTgt spid="2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84" name="The Two WAYS Have Two Very Different Destinies!"/>
          <p:cNvSpPr/>
          <p:nvPr/>
        </p:nvSpPr>
        <p:spPr>
          <a:xfrm>
            <a:off x="275204" y="1195166"/>
            <a:ext cx="12454392" cy="901701"/>
          </a:xfrm>
          <a:prstGeom prst="roundRect">
            <a:avLst>
              <a:gd name="adj" fmla="val 50000"/>
            </a:avLst>
          </a:prstGeom>
          <a:blipFill>
            <a:blip r:embed="rId3"/>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The Two WAYS Have Two Very Different Destinies!</a:t>
            </a:r>
          </a:p>
        </p:txBody>
      </p:sp>
      <p:sp>
        <p:nvSpPr>
          <p:cNvPr id="285" name="“Are We Enemies OR Proponents of The Cross?”"/>
          <p:cNvSpPr txBox="1"/>
          <p:nvPr/>
        </p:nvSpPr>
        <p:spPr>
          <a:xfrm>
            <a:off x="-25400" y="156479"/>
            <a:ext cx="13055601" cy="850901"/>
          </a:xfrm>
          <a:prstGeom prst="rect">
            <a:avLst/>
          </a:prstGeom>
          <a:ln w="12700">
            <a:miter lim="400000"/>
          </a:ln>
          <a:effectLst>
            <a:outerShdw sx="100000" sy="100000" kx="0" ky="0" algn="b" rotWithShape="0" blurRad="63500" dist="76200" dir="3136246">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FFFFFF"/>
                </a:solidFill>
                <a:effectLst>
                  <a:outerShdw sx="100000" sy="100000" kx="0" ky="0" algn="b" rotWithShape="0" blurRad="63500" dist="63500" dir="3389658">
                    <a:srgbClr val="000000"/>
                  </a:outerShdw>
                </a:effectLst>
                <a:latin typeface="Gill Sans Light"/>
                <a:ea typeface="Gill Sans Light"/>
                <a:cs typeface="Gill Sans Light"/>
                <a:sym typeface="Gill Sans Light"/>
              </a:defRPr>
            </a:lvl1pPr>
          </a:lstStyle>
          <a:p>
            <a:pPr/>
            <a:r>
              <a:t>“Are We Enemies OR Proponents of The Cross?” </a:t>
            </a:r>
          </a:p>
        </p:txBody>
      </p:sp>
      <p:sp>
        <p:nvSpPr>
          <p:cNvPr id="286" name="Philippians 4:1 (NKJV)…"/>
          <p:cNvSpPr txBox="1"/>
          <p:nvPr/>
        </p:nvSpPr>
        <p:spPr>
          <a:xfrm>
            <a:off x="303917" y="2643706"/>
            <a:ext cx="6028259" cy="6807201"/>
          </a:xfrm>
          <a:prstGeom prst="rect">
            <a:avLst/>
          </a:prstGeom>
          <a:ln w="12700">
            <a:miter lim="400000"/>
          </a:ln>
          <a:effectLst>
            <a:outerShdw sx="100000" sy="100000" kx="0" ky="0" algn="b" rotWithShape="0" blurRad="254000" dist="111381"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500">
                <a:solidFill>
                  <a:srgbClr val="FFFFFF"/>
                </a:solidFill>
                <a:effectLst>
                  <a:outerShdw sx="100000" sy="100000" kx="0" ky="0" algn="b" rotWithShape="0" blurRad="63500" dist="63500" dir="3426882">
                    <a:srgbClr val="000000"/>
                  </a:outerShdw>
                </a:effectLst>
                <a:latin typeface="Hoefler Text"/>
                <a:ea typeface="Hoefler Text"/>
                <a:cs typeface="Hoefler Text"/>
                <a:sym typeface="Hoefler Text"/>
              </a:defRPr>
            </a:pPr>
            <a:r>
              <a:t>Philippians 4:1 (NKJV)</a:t>
            </a:r>
          </a:p>
          <a:p>
            <a:pPr defTabSz="457200">
              <a:defRPr sz="5500">
                <a:solidFill>
                  <a:srgbClr val="FFFFFF"/>
                </a:solidFill>
                <a:effectLst>
                  <a:outerShdw sx="100000" sy="100000" kx="0" ky="0" algn="b" rotWithShape="0" blurRad="63500" dist="63500" dir="3426882">
                    <a:srgbClr val="000000"/>
                  </a:outerShdw>
                </a:effectLst>
                <a:latin typeface="Hoefler Text"/>
                <a:ea typeface="Hoefler Text"/>
                <a:cs typeface="Hoefler Text"/>
                <a:sym typeface="Hoefler Text"/>
              </a:defRPr>
            </a:pPr>
            <a:r>
              <a:rPr baseline="31999"/>
              <a:t>1</a:t>
            </a:r>
            <a:r>
              <a:t> Therefore, my beloved and longed-for brethren, my joy and crown, so stand fast in the Lord, beloved.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Are we following the approved pattern?…"/>
          <p:cNvSpPr txBox="1"/>
          <p:nvPr/>
        </p:nvSpPr>
        <p:spPr>
          <a:xfrm>
            <a:off x="6647884" y="2434067"/>
            <a:ext cx="6254858" cy="688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Are we following the approved pattern?</a:t>
            </a:r>
          </a:p>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Are we rejecting false teachers - Refusing to follow their destructive ways?</a:t>
            </a:r>
          </a:p>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Are we living for HEAVEN? - Eagerly waiting for our Lord’s return?</a:t>
            </a:r>
          </a:p>
        </p:txBody>
      </p:sp>
      <p:pic>
        <p:nvPicPr>
          <p:cNvPr id="289" name="lose+religion+2-crop.tiff" descr="lose+religion+2-crop.tiff"/>
          <p:cNvPicPr>
            <a:picLocks noChangeAspect="1"/>
          </p:cNvPicPr>
          <p:nvPr/>
        </p:nvPicPr>
        <p:blipFill>
          <a:blip r:embed="rId3">
            <a:extLst/>
          </a:blip>
          <a:stretch>
            <a:fillRect/>
          </a:stretch>
        </p:blipFill>
        <p:spPr>
          <a:xfrm>
            <a:off x="381000" y="2277334"/>
            <a:ext cx="5988369" cy="7196866"/>
          </a:xfrm>
          <a:prstGeom prst="rect">
            <a:avLst/>
          </a:prstGeom>
          <a:ln w="12700">
            <a:miter lim="400000"/>
          </a:ln>
          <a:effectLst>
            <a:outerShdw sx="100000" sy="100000" kx="0" ky="0" algn="b" rotWithShape="0" blurRad="177800" dist="88900" dir="2460000">
              <a:srgbClr val="000000"/>
            </a:outerShdw>
          </a:effectLst>
        </p:spPr>
      </p:pic>
      <p:sp>
        <p:nvSpPr>
          <p:cNvPr id="290"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91" name="Will Heaven Be Your Home?"/>
          <p:cNvSpPr txBox="1"/>
          <p:nvPr/>
        </p:nvSpPr>
        <p:spPr>
          <a:xfrm>
            <a:off x="427913" y="1073299"/>
            <a:ext cx="12148974" cy="1028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65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defRPr sz="7000"/>
            </a:pPr>
            <a:r>
              <a:rPr sz="6500"/>
              <a:t>Will Heaven Be Your Home?</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8">
                                            <p:bg/>
                                          </p:spTgt>
                                        </p:tgtEl>
                                        <p:attrNameLst>
                                          <p:attrName>style.visibility</p:attrName>
                                        </p:attrNameLst>
                                      </p:cBhvr>
                                      <p:to>
                                        <p:strVal val="visible"/>
                                      </p:to>
                                    </p:set>
                                    <p:animEffect filter="wipe(left)" transition="in">
                                      <p:cBhvr>
                                        <p:cTn id="7" dur="1500"/>
                                        <p:tgtEl>
                                          <p:spTgt spid="28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8">
                                            <p:txEl>
                                              <p:pRg st="0" end="0"/>
                                            </p:txEl>
                                          </p:spTgt>
                                        </p:tgtEl>
                                        <p:attrNameLst>
                                          <p:attrName>style.visibility</p:attrName>
                                        </p:attrNameLst>
                                      </p:cBhvr>
                                      <p:to>
                                        <p:strVal val="visible"/>
                                      </p:to>
                                    </p:set>
                                    <p:animEffect filter="wipe(left)" transition="in">
                                      <p:cBhvr>
                                        <p:cTn id="10" dur="1500"/>
                                        <p:tgtEl>
                                          <p:spTgt spid="2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8">
                                            <p:txEl>
                                              <p:pRg st="1" end="1"/>
                                            </p:txEl>
                                          </p:spTgt>
                                        </p:tgtEl>
                                        <p:attrNameLst>
                                          <p:attrName>style.visibility</p:attrName>
                                        </p:attrNameLst>
                                      </p:cBhvr>
                                      <p:to>
                                        <p:strVal val="visible"/>
                                      </p:to>
                                    </p:set>
                                    <p:animEffect filter="wipe(left)" transition="in">
                                      <p:cBhvr>
                                        <p:cTn id="15" dur="1500"/>
                                        <p:tgtEl>
                                          <p:spTgt spid="28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8">
                                            <p:txEl>
                                              <p:pRg st="2" end="2"/>
                                            </p:txEl>
                                          </p:spTgt>
                                        </p:tgtEl>
                                        <p:attrNameLst>
                                          <p:attrName>style.visibility</p:attrName>
                                        </p:attrNameLst>
                                      </p:cBhvr>
                                      <p:to>
                                        <p:strVal val="visible"/>
                                      </p:to>
                                    </p:set>
                                    <p:animEffect filter="wipe(left)" transition="in">
                                      <p:cBhvr>
                                        <p:cTn id="20" dur="1500"/>
                                        <p:tgtEl>
                                          <p:spTgt spid="2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3"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pic>
        <p:nvPicPr>
          <p:cNvPr id="294"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sp>
        <p:nvSpPr>
          <p:cNvPr id="295"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Don McClain</a:t>
            </a:r>
          </a:p>
        </p:txBody>
      </p:sp>
      <p:sp>
        <p:nvSpPr>
          <p:cNvPr id="296"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W. 65th St church of Christ - 9/16/2007</a:t>
            </a:r>
          </a:p>
        </p:txBody>
      </p:sp>
      <p:pic>
        <p:nvPicPr>
          <p:cNvPr id="297"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25400">
            <a:miter lim="400000"/>
          </a:ln>
        </p:spPr>
      </p:pic>
      <p:sp>
        <p:nvSpPr>
          <p:cNvPr id="298" name="Slide Number"/>
          <p:cNvSpPr txBox="1"/>
          <p:nvPr>
            <p:ph type="sldNum" sz="quarter" idx="2"/>
          </p:nvPr>
        </p:nvSpPr>
        <p:spPr>
          <a:xfrm>
            <a:off x="12606932" y="495299"/>
            <a:ext cx="397868" cy="381001"/>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299" name="baptism.png" descr="baptism.png"/>
          <p:cNvPicPr>
            <a:picLocks noChangeAspect="0"/>
          </p:cNvPicPr>
          <p:nvPr/>
        </p:nvPicPr>
        <p:blipFill>
          <a:blip r:embed="rId4">
            <a:extLst/>
          </a:blip>
          <a:stretch>
            <a:fillRect/>
          </a:stretch>
        </p:blipFill>
        <p:spPr>
          <a:xfrm>
            <a:off x="139700" y="1693333"/>
            <a:ext cx="6717620" cy="8149167"/>
          </a:xfrm>
          <a:prstGeom prst="rect">
            <a:avLst/>
          </a:prstGeom>
        </p:spPr>
      </p:pic>
      <p:sp>
        <p:nvSpPr>
          <p:cNvPr id="300" name="It starts with doing what you know to be true - then growing in knowledge &amp; service?…"/>
          <p:cNvSpPr txBox="1"/>
          <p:nvPr/>
        </p:nvSpPr>
        <p:spPr>
          <a:xfrm>
            <a:off x="6357598" y="2180166"/>
            <a:ext cx="6289939" cy="7175501"/>
          </a:xfrm>
          <a:prstGeom prst="rect">
            <a:avLst/>
          </a:prstGeom>
          <a:ln w="12700">
            <a:miter lim="400000"/>
          </a:ln>
          <a:effectLst>
            <a:outerShdw sx="100000" sy="100000" kx="0" ky="0" algn="b" rotWithShape="0" blurRad="63500" dist="63500" dir="165788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645583" indent="-264583" algn="l" defTabSz="457200">
              <a:spcBef>
                <a:spcPts val="800"/>
              </a:spcBef>
              <a:buClr>
                <a:srgbClr val="9A7865"/>
              </a:buClr>
              <a:buSzPct val="40000"/>
              <a:buFont typeface="Georgia"/>
              <a:buBlip>
                <a:blip r:embed="rId5"/>
              </a:buBlip>
              <a:defRPr i="1" sz="48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It starts with doing what you know to be true - then growing in knowledge &amp; service?</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First must obey the gospel — Heb 5:8,9; Mk 16:16</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Growing in faith, diligently serving the Lord — 2 Pet 1:5-10</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Eternal joy awaits — (Rom 8:18; 1 Cor 15:58)</a:t>
            </a:r>
          </a:p>
        </p:txBody>
      </p:sp>
      <p:sp>
        <p:nvSpPr>
          <p:cNvPr id="301" name="Will Heaven Be Your Home?"/>
          <p:cNvSpPr txBox="1"/>
          <p:nvPr/>
        </p:nvSpPr>
        <p:spPr>
          <a:xfrm>
            <a:off x="427913" y="1073299"/>
            <a:ext cx="12148974" cy="1028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65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defRPr sz="7000"/>
            </a:pPr>
            <a:r>
              <a:rPr sz="6500"/>
              <a:t>Will Heaven Be Your Home?</a:t>
            </a:r>
          </a:p>
        </p:txBody>
      </p:sp>
      <p:sp>
        <p:nvSpPr>
          <p:cNvPr id="302" name="“Are We Enemies OR Proponents of The Cross?”"/>
          <p:cNvSpPr txBox="1"/>
          <p:nvPr/>
        </p:nvSpPr>
        <p:spPr>
          <a:xfrm>
            <a:off x="-25400" y="156479"/>
            <a:ext cx="13055601" cy="850901"/>
          </a:xfrm>
          <a:prstGeom prst="rect">
            <a:avLst/>
          </a:prstGeom>
          <a:ln w="12700">
            <a:miter lim="400000"/>
          </a:ln>
          <a:effectLst>
            <a:outerShdw sx="100000" sy="100000" kx="0" ky="0" algn="b" rotWithShape="0" blurRad="63500" dist="76200" dir="3136246">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FFFFFF"/>
                </a:solidFill>
                <a:effectLst>
                  <a:outerShdw sx="100000" sy="100000" kx="0" ky="0" algn="b" rotWithShape="0" blurRad="63500" dist="63500" dir="3389658">
                    <a:srgbClr val="000000"/>
                  </a:outerShdw>
                </a:effectLst>
                <a:latin typeface="Gill Sans Light"/>
                <a:ea typeface="Gill Sans Light"/>
                <a:cs typeface="Gill Sans Light"/>
                <a:sym typeface="Gill Sans Light"/>
              </a:defRPr>
            </a:lvl1pPr>
          </a:lstStyle>
          <a:p>
            <a:pPr/>
            <a:r>
              <a:t>“Are We Enemies OR Proponents of The Cross?”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0">
                                            <p:txEl>
                                              <p:pRg st="1" end="1"/>
                                            </p:txEl>
                                          </p:spTgt>
                                        </p:tgtEl>
                                        <p:attrNameLst>
                                          <p:attrName>style.visibility</p:attrName>
                                        </p:attrNameLst>
                                      </p:cBhvr>
                                      <p:to>
                                        <p:strVal val="visible"/>
                                      </p:to>
                                    </p:set>
                                    <p:animEffect filter="wipe(left)" transition="in">
                                      <p:cBhvr>
                                        <p:cTn id="7" dur="500"/>
                                        <p:tgtEl>
                                          <p:spTgt spid="3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0">
                                            <p:txEl>
                                              <p:pRg st="2" end="2"/>
                                            </p:txEl>
                                          </p:spTgt>
                                        </p:tgtEl>
                                        <p:attrNameLst>
                                          <p:attrName>style.visibility</p:attrName>
                                        </p:attrNameLst>
                                      </p:cBhvr>
                                      <p:to>
                                        <p:strVal val="visible"/>
                                      </p:to>
                                    </p:set>
                                    <p:animEffect filter="wipe(left)" transition="in">
                                      <p:cBhvr>
                                        <p:cTn id="12" dur="500"/>
                                        <p:tgtEl>
                                          <p:spTgt spid="3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0">
                                            <p:txEl>
                                              <p:pRg st="3" end="3"/>
                                            </p:txEl>
                                          </p:spTgt>
                                        </p:tgtEl>
                                        <p:attrNameLst>
                                          <p:attrName>style.visibility</p:attrName>
                                        </p:attrNameLst>
                                      </p:cBhvr>
                                      <p:to>
                                        <p:strVal val="visible"/>
                                      </p:to>
                                    </p:set>
                                    <p:animEffect filter="wipe(left)" transition="in">
                                      <p:cBhvr>
                                        <p:cTn id="17" dur="500"/>
                                        <p:tgtEl>
                                          <p:spTgt spid="30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Rectangle 1"/>
          <p:cNvSpPr/>
          <p:nvPr/>
        </p:nvSpPr>
        <p:spPr>
          <a:xfrm>
            <a:off x="-1" y="-1"/>
            <a:ext cx="13004801" cy="9753601"/>
          </a:xfrm>
          <a:prstGeom prst="rect">
            <a:avLst/>
          </a:prstGeom>
          <a:solidFill>
            <a:srgbClr val="000000"/>
          </a:solidFill>
          <a:ln w="25400">
            <a:solidFill>
              <a:srgbClr val="000000"/>
            </a:solidFill>
          </a:ln>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307" name="“Are We Enemies OR Proponents of The Cross?”"/>
          <p:cNvSpPr txBox="1"/>
          <p:nvPr/>
        </p:nvSpPr>
        <p:spPr>
          <a:xfrm>
            <a:off x="-25400" y="156479"/>
            <a:ext cx="13055601" cy="850901"/>
          </a:xfrm>
          <a:prstGeom prst="rect">
            <a:avLst/>
          </a:prstGeom>
          <a:ln w="12700">
            <a:miter lim="400000"/>
          </a:ln>
          <a:effectLst>
            <a:outerShdw sx="100000" sy="100000" kx="0" ky="0" algn="b" rotWithShape="0" blurRad="63500" dist="76200" dir="5400000">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FFFFFF"/>
                </a:solidFill>
                <a:effectLst>
                  <a:outerShdw sx="100000" sy="100000" kx="0" ky="0" algn="b" rotWithShape="0" blurRad="63500" dist="63500" dir="3437431">
                    <a:srgbClr val="000000"/>
                  </a:outerShdw>
                </a:effectLst>
                <a:latin typeface="Gill Sans Light"/>
                <a:ea typeface="Gill Sans Light"/>
                <a:cs typeface="Gill Sans Light"/>
                <a:sym typeface="Gill Sans Light"/>
              </a:defRPr>
            </a:lvl1pPr>
          </a:lstStyle>
          <a:p>
            <a:pPr/>
            <a:r>
              <a:t>“Are We Enemies OR Proponents of The Cross?” </a:t>
            </a:r>
          </a:p>
        </p:txBody>
      </p:sp>
      <p:sp>
        <p:nvSpPr>
          <p:cNvPr id="308" name="Charts by Don McClain…"/>
          <p:cNvSpPr txBox="1"/>
          <p:nvPr/>
        </p:nvSpPr>
        <p:spPr>
          <a:xfrm>
            <a:off x="488999" y="6676103"/>
            <a:ext cx="12026802"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8,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4"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Colossians 3:1–11 (NKJV)…"/>
          <p:cNvSpPr txBox="1"/>
          <p:nvPr/>
        </p:nvSpPr>
        <p:spPr>
          <a:xfrm>
            <a:off x="480549" y="495300"/>
            <a:ext cx="12043702" cy="82550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300">
                <a:solidFill>
                  <a:srgbClr val="FFFFFF"/>
                </a:solidFill>
                <a:effectLst>
                  <a:outerShdw sx="100000" sy="100000" kx="0" ky="0" algn="b" rotWithShape="0" blurRad="76200" dist="63500" dir="1866200">
                    <a:srgbClr val="000000"/>
                  </a:outerShdw>
                </a:effectLst>
                <a:latin typeface="Thames Nude Roman"/>
                <a:ea typeface="Thames Nude Roman"/>
                <a:cs typeface="Thames Nude Roman"/>
                <a:sym typeface="Thames Nude Roman"/>
              </a:defRPr>
            </a:pPr>
            <a:r>
              <a:t>Colossians 3:1–11 (NKJV)</a:t>
            </a:r>
          </a:p>
          <a:p>
            <a:pPr defTabSz="457200">
              <a:spcBef>
                <a:spcPts val="1300"/>
              </a:spcBef>
              <a:defRPr sz="5200">
                <a:solidFill>
                  <a:srgbClr val="FFFFFF"/>
                </a:solidFill>
                <a:effectLst>
                  <a:outerShdw sx="100000" sy="100000" kx="0" ky="0" algn="b" rotWithShape="0" blurRad="76200" dist="63500" dir="1866200">
                    <a:srgbClr val="000000"/>
                  </a:outerShdw>
                </a:effectLst>
                <a:latin typeface="Century Gothic"/>
                <a:ea typeface="Century Gothic"/>
                <a:cs typeface="Century Gothic"/>
                <a:sym typeface="Century Gothic"/>
              </a:defRPr>
            </a:pPr>
            <a:r>
              <a:rPr baseline="31999"/>
              <a:t>1</a:t>
            </a:r>
            <a:r>
              <a:t> If then you were raised with Christ, seek those things which are above, where Christ is, sitting at the right hand of God. </a:t>
            </a:r>
            <a:r>
              <a:rPr baseline="31999"/>
              <a:t>2</a:t>
            </a:r>
            <a:r>
              <a:t> Set your mind on things above, not on things on the earth. </a:t>
            </a:r>
            <a:r>
              <a:rPr baseline="31999"/>
              <a:t>3</a:t>
            </a:r>
            <a:r>
              <a:t> For you died, and your life is hidden with Christ in God. </a:t>
            </a:r>
            <a:r>
              <a:rPr baseline="31999"/>
              <a:t>4</a:t>
            </a:r>
            <a:r>
              <a:t> When Christ </a:t>
            </a:r>
            <a:r>
              <a:rPr i="1"/>
              <a:t>who is</a:t>
            </a:r>
            <a:r>
              <a:t> our life appears, then you also will appear with Him in glory.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ph type="pic" idx="13"/>
          </p:nvPr>
        </p:nvPicPr>
        <p:blipFill>
          <a:blip r:embed="rId2">
            <a:extLst/>
          </a:blip>
          <a:srcRect l="21631" t="0" r="21631" b="0"/>
          <a:stretch>
            <a:fillRect/>
          </a:stretch>
        </p:blipFill>
        <p:spPr>
          <a:prstGeom prst="rect">
            <a:avLst/>
          </a:prstGeom>
        </p:spPr>
      </p:pic>
      <p:sp>
        <p:nvSpPr>
          <p:cNvPr id="217" name="Philippians — Joy No Matter What"/>
          <p:cNvSpPr txBox="1"/>
          <p:nvPr/>
        </p:nvSpPr>
        <p:spPr>
          <a:xfrm>
            <a:off x="1893172" y="376495"/>
            <a:ext cx="10869811"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400">
                <a:solidFill>
                  <a:srgbClr val="C0BD95"/>
                </a:solidFill>
                <a:effectLst>
                  <a:outerShdw sx="100000" sy="100000" kx="0" ky="0" algn="b" rotWithShape="0" blurRad="50800" dist="63500" dir="2012766">
                    <a:srgbClr val="000000"/>
                  </a:outerShdw>
                </a:effectLst>
                <a:latin typeface="Thames Nude Roman"/>
                <a:ea typeface="Thames Nude Roman"/>
                <a:cs typeface="Thames Nude Roman"/>
                <a:sym typeface="Thames Nude Roman"/>
              </a:defRPr>
            </a:pPr>
            <a:r>
              <a:t>Philippians — </a:t>
            </a:r>
            <a:r>
              <a:rPr cap="none" i="1">
                <a:solidFill>
                  <a:srgbClr val="9ED4BF"/>
                </a:solidFill>
                <a:latin typeface="Hoefler Text"/>
                <a:ea typeface="Hoefler Text"/>
                <a:cs typeface="Hoefler Text"/>
                <a:sym typeface="Hoefler Text"/>
              </a:rPr>
              <a:t>Joy No Matter What</a:t>
            </a:r>
          </a:p>
        </p:txBody>
      </p:sp>
      <p:sp>
        <p:nvSpPr>
          <p:cNvPr id="218" name="Regardless of our past - (our sins or what others have done to us)…"/>
          <p:cNvSpPr txBox="1"/>
          <p:nvPr/>
        </p:nvSpPr>
        <p:spPr>
          <a:xfrm>
            <a:off x="2980344" y="4778647"/>
            <a:ext cx="9601201" cy="4470401"/>
          </a:xfrm>
          <a:prstGeom prst="rect">
            <a:avLst/>
          </a:prstGeom>
          <a:ln w="12700">
            <a:miter lim="400000"/>
          </a:ln>
          <a:effectLst>
            <a:outerShdw sx="100000" sy="100000" kx="0" ky="0" algn="b" rotWithShape="0" blurRad="63500" dist="63500"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rgbClr val="E7CA7C"/>
                </a:solidFill>
              </a:rPr>
              <a:t>Regardless</a:t>
            </a:r>
            <a:r>
              <a:rPr>
                <a:solidFill>
                  <a:srgbClr val="E7CA7C"/>
                </a:solidFill>
              </a:rPr>
              <a:t> of our past</a:t>
            </a:r>
            <a:r>
              <a:t> - (our sins or what others have done to us)</a:t>
            </a:r>
          </a:p>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rgbClr val="E7CA7C"/>
                </a:solidFill>
              </a:rPr>
              <a:t>Regardless</a:t>
            </a:r>
            <a:r>
              <a:rPr>
                <a:solidFill>
                  <a:srgbClr val="E7CA7C"/>
                </a:solidFill>
              </a:rPr>
              <a:t> of our circumstances</a:t>
            </a:r>
            <a:r>
              <a:t> - (Our physical or material condition or how others are mistreating us)</a:t>
            </a:r>
          </a:p>
        </p:txBody>
      </p:sp>
      <p:pic>
        <p:nvPicPr>
          <p:cNvPr id="219" name="ALL those IN CHRIST can Have TRUE JOY &amp; PEACE:" descr="ALL those IN CHRIST can Have TRUE JOY &amp; PEACE:"/>
          <p:cNvPicPr>
            <a:picLocks noChangeAspect="0"/>
          </p:cNvPicPr>
          <p:nvPr/>
        </p:nvPicPr>
        <p:blipFill>
          <a:blip r:embed="rId4">
            <a:extLst/>
          </a:blip>
          <a:stretch>
            <a:fillRect/>
          </a:stretch>
        </p:blipFill>
        <p:spPr>
          <a:xfrm>
            <a:off x="2688244" y="2270086"/>
            <a:ext cx="10185401" cy="2667001"/>
          </a:xfrm>
          <a:prstGeom prst="rect">
            <a:avLst/>
          </a:prstGeom>
          <a:effectLst>
            <a:outerShdw sx="100000" sy="100000" kx="0" ky="0" algn="b" rotWithShape="0" blurRad="63500" dist="63500" dir="5400000">
              <a:srgbClr val="000000">
                <a:alpha val="9895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8">
                                            <p:txEl>
                                              <p:pRg st="1" end="1"/>
                                            </p:txEl>
                                          </p:spTgt>
                                        </p:tgtEl>
                                        <p:attrNameLst>
                                          <p:attrName>style.visibility</p:attrName>
                                        </p:attrNameLst>
                                      </p:cBhvr>
                                      <p:to>
                                        <p:strVal val="visible"/>
                                      </p:to>
                                    </p:set>
                                    <p:animEffect filter="dissolve" transition="in">
                                      <p:cBhvr>
                                        <p:cTn id="7" dur="1500"/>
                                        <p:tgtEl>
                                          <p:spTgt spid="21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Colossians 3:1–11 (NKJV)…"/>
          <p:cNvSpPr txBox="1"/>
          <p:nvPr/>
        </p:nvSpPr>
        <p:spPr>
          <a:xfrm>
            <a:off x="480549" y="495300"/>
            <a:ext cx="12043702" cy="90170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300">
                <a:solidFill>
                  <a:srgbClr val="FFFFFF"/>
                </a:solidFill>
                <a:effectLst>
                  <a:outerShdw sx="100000" sy="100000" kx="0" ky="0" algn="b" rotWithShape="0" blurRad="76200" dist="63500" dir="1866200">
                    <a:srgbClr val="000000"/>
                  </a:outerShdw>
                </a:effectLst>
                <a:latin typeface="Thames Nude Roman"/>
                <a:ea typeface="Thames Nude Roman"/>
                <a:cs typeface="Thames Nude Roman"/>
                <a:sym typeface="Thames Nude Roman"/>
              </a:defRPr>
            </a:pPr>
            <a:r>
              <a:t>Colossians 3:1–11 (NKJV)</a:t>
            </a:r>
          </a:p>
          <a:p>
            <a:pPr defTabSz="457200">
              <a:spcBef>
                <a:spcPts val="1300"/>
              </a:spcBef>
              <a:defRPr sz="4700">
                <a:solidFill>
                  <a:srgbClr val="FFFFFF"/>
                </a:solidFill>
                <a:effectLst>
                  <a:outerShdw sx="100000" sy="100000" kx="0" ky="0" algn="b" rotWithShape="0" blurRad="76200" dist="63500" dir="1866200">
                    <a:srgbClr val="000000"/>
                  </a:outerShdw>
                </a:effectLst>
                <a:latin typeface="Century Gothic"/>
                <a:ea typeface="Century Gothic"/>
                <a:cs typeface="Century Gothic"/>
                <a:sym typeface="Century Gothic"/>
              </a:defRPr>
            </a:pPr>
            <a:r>
              <a:rPr baseline="31999"/>
              <a:t>5</a:t>
            </a:r>
            <a:r>
              <a:t> Therefore put to death your members which are on the earth: fornication, uncleanness, passion, evil desire, and covetousness, which is idolatry. </a:t>
            </a:r>
            <a:r>
              <a:rPr baseline="31999"/>
              <a:t>6</a:t>
            </a:r>
            <a:r>
              <a:t> Because of these things the wrath of God is coming upon the sons of disobedience, </a:t>
            </a:r>
            <a:r>
              <a:rPr baseline="31999"/>
              <a:t>7</a:t>
            </a:r>
            <a:r>
              <a:t> in which you yourselves once walked when you lived in them. </a:t>
            </a:r>
            <a:r>
              <a:rPr baseline="31999"/>
              <a:t>8</a:t>
            </a:r>
            <a:r>
              <a:t> But now you yourselves are to put off all these: anger, wrath, malice, blasphemy, filthy language out of your mouth.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Colossians 3:1–11 (NKJV)…"/>
          <p:cNvSpPr txBox="1"/>
          <p:nvPr/>
        </p:nvSpPr>
        <p:spPr>
          <a:xfrm>
            <a:off x="480549" y="495300"/>
            <a:ext cx="12043702" cy="79121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300">
                <a:solidFill>
                  <a:srgbClr val="FFFFFF"/>
                </a:solidFill>
                <a:effectLst>
                  <a:outerShdw sx="100000" sy="100000" kx="0" ky="0" algn="b" rotWithShape="0" blurRad="76200" dist="63500" dir="1866200">
                    <a:srgbClr val="000000"/>
                  </a:outerShdw>
                </a:effectLst>
                <a:latin typeface="Thames Nude Roman"/>
                <a:ea typeface="Thames Nude Roman"/>
                <a:cs typeface="Thames Nude Roman"/>
                <a:sym typeface="Thames Nude Roman"/>
              </a:defRPr>
            </a:pPr>
            <a:r>
              <a:t>Colossians 3:1–11 (NKJV)</a:t>
            </a:r>
          </a:p>
          <a:p>
            <a:pPr defTabSz="457200">
              <a:spcBef>
                <a:spcPts val="1300"/>
              </a:spcBef>
              <a:defRPr sz="4900">
                <a:solidFill>
                  <a:srgbClr val="FFFFFF"/>
                </a:solidFill>
                <a:effectLst>
                  <a:outerShdw sx="100000" sy="100000" kx="0" ky="0" algn="b" rotWithShape="0" blurRad="76200" dist="63500" dir="1866200">
                    <a:srgbClr val="000000"/>
                  </a:outerShdw>
                </a:effectLst>
                <a:latin typeface="Century Gothic"/>
                <a:ea typeface="Century Gothic"/>
                <a:cs typeface="Century Gothic"/>
                <a:sym typeface="Century Gothic"/>
              </a:defRPr>
            </a:pPr>
            <a:r>
              <a:rPr baseline="31999"/>
              <a:t>9</a:t>
            </a:r>
            <a:r>
              <a:t> Do not lie to one another, since you have put off the old man with his deeds, </a:t>
            </a:r>
            <a:r>
              <a:rPr baseline="31999"/>
              <a:t>10</a:t>
            </a:r>
            <a:r>
              <a:t> and have put on the new </a:t>
            </a:r>
            <a:r>
              <a:rPr i="1"/>
              <a:t>man</a:t>
            </a:r>
            <a:r>
              <a:t> who is renewed in knowledge according to the image of Him who created him, </a:t>
            </a:r>
            <a:r>
              <a:rPr baseline="31999"/>
              <a:t>11</a:t>
            </a:r>
            <a:r>
              <a:t> where there is neither Greek nor Jew, circumcised nor uncircumcised, barbarian, Scythian, slave </a:t>
            </a:r>
            <a:r>
              <a:rPr i="1"/>
              <a:t>nor</a:t>
            </a:r>
            <a:r>
              <a:t> free, but Christ </a:t>
            </a:r>
            <a:r>
              <a:rPr i="1"/>
              <a:t>is</a:t>
            </a:r>
            <a:r>
              <a:t> all and in all.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22" name="Aware of his current state &amp; his need … 12a"/>
          <p:cNvSpPr txBox="1"/>
          <p:nvPr/>
        </p:nvSpPr>
        <p:spPr>
          <a:xfrm>
            <a:off x="545679" y="2722850"/>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Aware</a:t>
            </a:r>
            <a:r>
              <a:t> of his current state &amp; his need … 12a</a:t>
            </a:r>
          </a:p>
        </p:txBody>
      </p:sp>
      <p:sp>
        <p:nvSpPr>
          <p:cNvPr id="223" name="“The Mind of Paul - Focussed &amp; Determined”"/>
          <p:cNvSpPr txBox="1"/>
          <p:nvPr/>
        </p:nvSpPr>
        <p:spPr>
          <a:xfrm>
            <a:off x="68237" y="131079"/>
            <a:ext cx="12868326" cy="901701"/>
          </a:xfrm>
          <a:prstGeom prst="rect">
            <a:avLst/>
          </a:prstGeom>
          <a:ln w="12700">
            <a:miter lim="400000"/>
          </a:ln>
          <a:effectLst>
            <a:outerShdw sx="100000" sy="100000" kx="0" ky="0" algn="b" rotWithShape="0" blurRad="63500" dist="76200" dir="5400000">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effectLst>
                  <a:outerShdw sx="100000" sy="100000" kx="0" ky="0" algn="b" rotWithShape="0" blurRad="63500" dist="63500" dir="3437431">
                    <a:srgbClr val="000000"/>
                  </a:outerShdw>
                </a:effectLst>
                <a:latin typeface="Gill Sans Light"/>
                <a:ea typeface="Gill Sans Light"/>
                <a:cs typeface="Gill Sans Light"/>
                <a:sym typeface="Gill Sans Light"/>
              </a:defRPr>
            </a:lvl1pPr>
          </a:lstStyle>
          <a:p>
            <a:pPr/>
            <a:r>
              <a:t>“The Mind of Paul - Focussed &amp; Determined”</a:t>
            </a:r>
          </a:p>
        </p:txBody>
      </p:sp>
      <p:sp>
        <p:nvSpPr>
          <p:cNvPr id="224" name="How would you describe Paul’s frame of mind?"/>
          <p:cNvSpPr/>
          <p:nvPr/>
        </p:nvSpPr>
        <p:spPr>
          <a:xfrm>
            <a:off x="275204" y="1195166"/>
            <a:ext cx="12454392" cy="901701"/>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How would you describe Paul’s frame of mind? </a:t>
            </a:r>
          </a:p>
        </p:txBody>
      </p:sp>
      <p:sp>
        <p:nvSpPr>
          <p:cNvPr id="225" name="Focussed on the task of progression …13"/>
          <p:cNvSpPr txBox="1"/>
          <p:nvPr/>
        </p:nvSpPr>
        <p:spPr>
          <a:xfrm>
            <a:off x="545679" y="5429602"/>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Focussed</a:t>
            </a:r>
            <a:r>
              <a:t> on the task of progression …13</a:t>
            </a:r>
          </a:p>
        </p:txBody>
      </p:sp>
      <p:sp>
        <p:nvSpPr>
          <p:cNvPr id="226" name="Diligent, continuous effort to gain the prize … 14"/>
          <p:cNvSpPr txBox="1"/>
          <p:nvPr/>
        </p:nvSpPr>
        <p:spPr>
          <a:xfrm>
            <a:off x="545679" y="6782978"/>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Diligent</a:t>
            </a:r>
            <a:r>
              <a:t>, continuous effort to gain the prize … 14</a:t>
            </a:r>
          </a:p>
        </p:txBody>
      </p:sp>
      <p:sp>
        <p:nvSpPr>
          <p:cNvPr id="227" name="His plea for them, (us) to be likeminded … 15,16"/>
          <p:cNvSpPr txBox="1"/>
          <p:nvPr/>
        </p:nvSpPr>
        <p:spPr>
          <a:xfrm>
            <a:off x="545679" y="8136354"/>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His plea</a:t>
            </a:r>
            <a:r>
              <a:t> for them, (us) to be likeminded … 15,16</a:t>
            </a:r>
          </a:p>
        </p:txBody>
      </p:sp>
      <p:sp>
        <p:nvSpPr>
          <p:cNvPr id="228" name="Determined to faithfully serve Christ … 12b"/>
          <p:cNvSpPr txBox="1"/>
          <p:nvPr/>
        </p:nvSpPr>
        <p:spPr>
          <a:xfrm>
            <a:off x="545679" y="4076225"/>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Determined</a:t>
            </a:r>
            <a:r>
              <a:t> to faithfully serve Christ … 12b</a:t>
            </a:r>
          </a:p>
        </p:txBody>
      </p:sp>
      <p:sp>
        <p:nvSpPr>
          <p:cNvPr id="229" name="(Philippians 3:12-16)"/>
          <p:cNvSpPr txBox="1"/>
          <p:nvPr/>
        </p:nvSpPr>
        <p:spPr>
          <a:xfrm>
            <a:off x="7382715" y="8269704"/>
            <a:ext cx="5482996"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defRPr>
                <a:effectLst/>
              </a:defRPr>
            </a:pPr>
            <a:r>
              <a:t>(Philippians 3:12-16)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2"/>
                                        </p:tgtEl>
                                        <p:attrNameLst>
                                          <p:attrName>style.visibility</p:attrName>
                                        </p:attrNameLst>
                                      </p:cBhvr>
                                      <p:to>
                                        <p:strVal val="visible"/>
                                      </p:to>
                                    </p:set>
                                    <p:animEffect filter="wipe(left)" transition="in">
                                      <p:cBhvr>
                                        <p:cTn id="7" dur="1500"/>
                                        <p:tgtEl>
                                          <p:spTgt spid="2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28"/>
                                        </p:tgtEl>
                                        <p:attrNameLst>
                                          <p:attrName>style.visibility</p:attrName>
                                        </p:attrNameLst>
                                      </p:cBhvr>
                                      <p:to>
                                        <p:strVal val="visible"/>
                                      </p:to>
                                    </p:set>
                                    <p:animEffect filter="wipe(left)" transition="in">
                                      <p:cBhvr>
                                        <p:cTn id="12" dur="1500"/>
                                        <p:tgtEl>
                                          <p:spTgt spid="22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25"/>
                                        </p:tgtEl>
                                        <p:attrNameLst>
                                          <p:attrName>style.visibility</p:attrName>
                                        </p:attrNameLst>
                                      </p:cBhvr>
                                      <p:to>
                                        <p:strVal val="visible"/>
                                      </p:to>
                                    </p:set>
                                    <p:animEffect filter="wipe(left)" transition="in">
                                      <p:cBhvr>
                                        <p:cTn id="17" dur="1500"/>
                                        <p:tgtEl>
                                          <p:spTgt spid="22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26"/>
                                        </p:tgtEl>
                                        <p:attrNameLst>
                                          <p:attrName>style.visibility</p:attrName>
                                        </p:attrNameLst>
                                      </p:cBhvr>
                                      <p:to>
                                        <p:strVal val="visible"/>
                                      </p:to>
                                    </p:set>
                                    <p:animEffect filter="wipe(left)" transition="in">
                                      <p:cBhvr>
                                        <p:cTn id="22" dur="1500"/>
                                        <p:tgtEl>
                                          <p:spTgt spid="22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27"/>
                                        </p:tgtEl>
                                        <p:attrNameLst>
                                          <p:attrName>style.visibility</p:attrName>
                                        </p:attrNameLst>
                                      </p:cBhvr>
                                      <p:to>
                                        <p:strVal val="visible"/>
                                      </p:to>
                                    </p:set>
                                    <p:animEffect filter="wipe(left)" transition="in">
                                      <p:cBhvr>
                                        <p:cTn id="27" dur="1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 grpId="3"/>
      <p:bldP build="whole" bldLvl="1" animBg="1" rev="0" advAuto="0" spid="222" grpId="1"/>
      <p:bldP build="whole" bldLvl="1" animBg="1" rev="0" advAuto="0" spid="228" grpId="2"/>
      <p:bldP build="whole" bldLvl="1" animBg="1" rev="0" advAuto="0" spid="226" grpId="4"/>
      <p:bldP build="whole" bldLvl="1" animBg="1" rev="0" advAuto="0" spid="227"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Philippians 3:17–4:1 (NKJV)…"/>
          <p:cNvSpPr txBox="1"/>
          <p:nvPr/>
        </p:nvSpPr>
        <p:spPr>
          <a:xfrm>
            <a:off x="357297" y="343493"/>
            <a:ext cx="12290206" cy="87630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3:17–4:1 (NKJV)</a:t>
            </a:r>
          </a:p>
          <a:p>
            <a:pPr defTabSz="457200">
              <a:spcBef>
                <a:spcPts val="800"/>
              </a:spcBef>
              <a:defRPr sz="54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17</a:t>
            </a:r>
            <a:r>
              <a:t> Brethren, join in following my example, and note those who so walk, as you have us for a pattern. </a:t>
            </a:r>
            <a:r>
              <a:rPr baseline="31999"/>
              <a:t>18</a:t>
            </a:r>
            <a:r>
              <a:t> For many walk, of whom I have told you often, and now tell you even weeping, </a:t>
            </a:r>
            <a:r>
              <a:rPr i="1"/>
              <a:t>that they are</a:t>
            </a:r>
            <a:r>
              <a:t> the enemies of the cross of Christ: </a:t>
            </a:r>
            <a:r>
              <a:rPr baseline="31999"/>
              <a:t>19</a:t>
            </a:r>
            <a:r>
              <a:t> whose end </a:t>
            </a:r>
            <a:r>
              <a:rPr i="1"/>
              <a:t>is</a:t>
            </a:r>
            <a:r>
              <a:t> destruction, whose god </a:t>
            </a:r>
            <a:r>
              <a:rPr i="1"/>
              <a:t>is their</a:t>
            </a:r>
            <a:r>
              <a:t> belly, and </a:t>
            </a:r>
            <a:r>
              <a:rPr i="1"/>
              <a:t>whose</a:t>
            </a:r>
            <a:r>
              <a:t> glory </a:t>
            </a:r>
            <a:r>
              <a:rPr i="1"/>
              <a:t>is</a:t>
            </a:r>
            <a:r>
              <a:t> in their shame—who set their mind on earthly things.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Philippians 3:17–4:1 (NKJV)…"/>
          <p:cNvSpPr txBox="1"/>
          <p:nvPr/>
        </p:nvSpPr>
        <p:spPr>
          <a:xfrm>
            <a:off x="357297" y="343493"/>
            <a:ext cx="12290206" cy="84201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3:17–4:1 (NKJV)</a:t>
            </a:r>
          </a:p>
          <a:p>
            <a:pPr defTabSz="457200">
              <a:spcBef>
                <a:spcPts val="800"/>
              </a:spcBef>
              <a:defRPr sz="52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20</a:t>
            </a:r>
            <a:r>
              <a:t> For our citizenship is in heaven, from which we also eagerly wait for the Savior, the Lord Jesus Christ, </a:t>
            </a:r>
            <a:r>
              <a:rPr baseline="31999"/>
              <a:t>21</a:t>
            </a:r>
            <a:r>
              <a:t> who will transform our lowly body that it may be conformed to His glorious body, according to the working by which He is able even to subdue all things to Himself. </a:t>
            </a:r>
            <a:r>
              <a:rPr baseline="31999"/>
              <a:t>1</a:t>
            </a:r>
            <a:r>
              <a:t> Therefore, my beloved and longed-for brethren, my joy and crown, so stand fast in the Lord, beloved.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36" name="Follow The Approved Pattern - 17"/>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500">
                <a:solidFill>
                  <a:srgbClr val="E7CA7C"/>
                </a:solidFill>
              </a:rPr>
              <a:t>Follow</a:t>
            </a:r>
            <a:r>
              <a:rPr sz="4500"/>
              <a:t> The Approved Pattern - 17</a:t>
            </a:r>
          </a:p>
        </p:txBody>
      </p:sp>
      <p:pic>
        <p:nvPicPr>
          <p:cNvPr id="23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38" name="Brethren: Paul counsels the Philippian Christians to imitate him and others like him (19-30), rather than the “dogs and “evil doers” (3:2)…"/>
          <p:cNvSpPr txBox="1"/>
          <p:nvPr/>
        </p:nvSpPr>
        <p:spPr>
          <a:xfrm>
            <a:off x="7151352" y="2694175"/>
            <a:ext cx="5738324"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rPr b="1"/>
              <a:t>Brethren</a:t>
            </a:r>
            <a:r>
              <a:t>: Paul counsels the Philippian Christians to imitate him and others like him (19-30), rather than the “dogs and “evil doers” (3:2) </a:t>
            </a:r>
          </a:p>
          <a:p>
            <a:pPr marL="4641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Paul often admonished others to “imitate” him — 4:9; 1 Co. 4:16; 10:32, 33; 11:1; 1 Th. 1:6; 2:10–14; 2 Th. 3:7, 9; 1 Ti. 4:12.</a:t>
            </a:r>
          </a:p>
        </p:txBody>
      </p:sp>
      <p:sp>
        <p:nvSpPr>
          <p:cNvPr id="239" name="Philippians 3:17 (NKJV)…"/>
          <p:cNvSpPr txBox="1"/>
          <p:nvPr/>
        </p:nvSpPr>
        <p:spPr>
          <a:xfrm>
            <a:off x="484324" y="5959189"/>
            <a:ext cx="6476879" cy="31115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3:17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17</a:t>
            </a:r>
            <a:r>
              <a:t> Brethren, join in following my example, and note those who so walk, as you have us for a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8">
                                            <p:bg/>
                                          </p:spTgt>
                                        </p:tgtEl>
                                        <p:attrNameLst>
                                          <p:attrName>style.visibility</p:attrName>
                                        </p:attrNameLst>
                                      </p:cBhvr>
                                      <p:to>
                                        <p:strVal val="visible"/>
                                      </p:to>
                                    </p:set>
                                    <p:animEffect filter="fade" transition="in">
                                      <p:cBhvr>
                                        <p:cTn id="7" dur="1500"/>
                                        <p:tgtEl>
                                          <p:spTgt spid="23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8">
                                            <p:txEl>
                                              <p:pRg st="0" end="0"/>
                                            </p:txEl>
                                          </p:spTgt>
                                        </p:tgtEl>
                                        <p:attrNameLst>
                                          <p:attrName>style.visibility</p:attrName>
                                        </p:attrNameLst>
                                      </p:cBhvr>
                                      <p:to>
                                        <p:strVal val="visible"/>
                                      </p:to>
                                    </p:set>
                                    <p:animEffect filter="fade" transition="in">
                                      <p:cBhvr>
                                        <p:cTn id="10" dur="1500"/>
                                        <p:tgtEl>
                                          <p:spTgt spid="2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8">
                                            <p:txEl>
                                              <p:pRg st="1" end="1"/>
                                            </p:txEl>
                                          </p:spTgt>
                                        </p:tgtEl>
                                        <p:attrNameLst>
                                          <p:attrName>style.visibility</p:attrName>
                                        </p:attrNameLst>
                                      </p:cBhvr>
                                      <p:to>
                                        <p:strVal val="visible"/>
                                      </p:to>
                                    </p:set>
                                    <p:animEffect filter="fade" transition="in">
                                      <p:cBhvr>
                                        <p:cTn id="15" dur="1500"/>
                                        <p:tgtEl>
                                          <p:spTgt spid="23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42" name="Follow The Approved Pattern - 17"/>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500">
                <a:solidFill>
                  <a:srgbClr val="E7CA7C"/>
                </a:solidFill>
              </a:rPr>
              <a:t>Follow</a:t>
            </a:r>
            <a:r>
              <a:rPr sz="4500"/>
              <a:t> The Approved Pattern - 17</a:t>
            </a:r>
          </a:p>
        </p:txBody>
      </p:sp>
      <p:pic>
        <p:nvPicPr>
          <p:cNvPr id="24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44" name="Specifically: His plea for them, (us) to be likeminded … 12-16…"/>
          <p:cNvSpPr txBox="1"/>
          <p:nvPr/>
        </p:nvSpPr>
        <p:spPr>
          <a:xfrm>
            <a:off x="7165626" y="2351588"/>
            <a:ext cx="5738324" cy="680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3500">
                <a:solidFill>
                  <a:srgbClr val="535353"/>
                </a:solidFill>
                <a:effectLst/>
                <a:latin typeface="Century Gothic"/>
                <a:ea typeface="Century Gothic"/>
                <a:cs typeface="Century Gothic"/>
                <a:sym typeface="Century Gothic"/>
              </a:defRPr>
            </a:pPr>
            <a:r>
              <a:t>Specifically:</a:t>
            </a:r>
            <a:r>
              <a:rPr b="0"/>
              <a:t> His plea for them, (us) to be likeminded … 12-16</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Aware</a:t>
            </a:r>
            <a:r>
              <a:t> of YOUR current state &amp; need … 12a</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Determined</a:t>
            </a:r>
            <a:r>
              <a:t> to faithfully serve Christ … 12b</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Focussed</a:t>
            </a:r>
            <a:r>
              <a:t> on the task of progression …13</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Diligent</a:t>
            </a:r>
            <a:r>
              <a:t>, continuous effort to gain the prize … 14</a:t>
            </a:r>
          </a:p>
        </p:txBody>
      </p:sp>
      <p:sp>
        <p:nvSpPr>
          <p:cNvPr id="245" name="Philippians 3:17 (NKJV)…"/>
          <p:cNvSpPr txBox="1"/>
          <p:nvPr/>
        </p:nvSpPr>
        <p:spPr>
          <a:xfrm>
            <a:off x="484324" y="5959189"/>
            <a:ext cx="6476879" cy="31115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3:17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17</a:t>
            </a:r>
            <a:r>
              <a:t> Brethren, join in following my example, and note those who so walk, as you have us for a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animEffect filter="fade" transition="in">
                                      <p:cBhvr>
                                        <p:cTn id="7" dur="1500"/>
                                        <p:tgtEl>
                                          <p:spTgt spid="24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4">
                                            <p:txEl>
                                              <p:pRg st="0" end="0"/>
                                            </p:txEl>
                                          </p:spTgt>
                                        </p:tgtEl>
                                        <p:attrNameLst>
                                          <p:attrName>style.visibility</p:attrName>
                                        </p:attrNameLst>
                                      </p:cBhvr>
                                      <p:to>
                                        <p:strVal val="visible"/>
                                      </p:to>
                                    </p:set>
                                    <p:animEffect filter="fade" transition="in">
                                      <p:cBhvr>
                                        <p:cTn id="10" dur="1500"/>
                                        <p:tgtEl>
                                          <p:spTgt spid="2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4">
                                            <p:txEl>
                                              <p:pRg st="1" end="1"/>
                                            </p:txEl>
                                          </p:spTgt>
                                        </p:tgtEl>
                                        <p:attrNameLst>
                                          <p:attrName>style.visibility</p:attrName>
                                        </p:attrNameLst>
                                      </p:cBhvr>
                                      <p:to>
                                        <p:strVal val="visible"/>
                                      </p:to>
                                    </p:set>
                                    <p:animEffect filter="fade" transition="in">
                                      <p:cBhvr>
                                        <p:cTn id="15" dur="1500"/>
                                        <p:tgtEl>
                                          <p:spTgt spid="24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44">
                                            <p:txEl>
                                              <p:pRg st="2" end="2"/>
                                            </p:txEl>
                                          </p:spTgt>
                                        </p:tgtEl>
                                        <p:attrNameLst>
                                          <p:attrName>style.visibility</p:attrName>
                                        </p:attrNameLst>
                                      </p:cBhvr>
                                      <p:to>
                                        <p:strVal val="visible"/>
                                      </p:to>
                                    </p:set>
                                    <p:animEffect filter="fade" transition="in">
                                      <p:cBhvr>
                                        <p:cTn id="20" dur="1500"/>
                                        <p:tgtEl>
                                          <p:spTgt spid="24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44">
                                            <p:txEl>
                                              <p:pRg st="3" end="3"/>
                                            </p:txEl>
                                          </p:spTgt>
                                        </p:tgtEl>
                                        <p:attrNameLst>
                                          <p:attrName>style.visibility</p:attrName>
                                        </p:attrNameLst>
                                      </p:cBhvr>
                                      <p:to>
                                        <p:strVal val="visible"/>
                                      </p:to>
                                    </p:set>
                                    <p:animEffect filter="fade" transition="in">
                                      <p:cBhvr>
                                        <p:cTn id="25" dur="1500"/>
                                        <p:tgtEl>
                                          <p:spTgt spid="24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44">
                                            <p:txEl>
                                              <p:pRg st="4" end="4"/>
                                            </p:txEl>
                                          </p:spTgt>
                                        </p:tgtEl>
                                        <p:attrNameLst>
                                          <p:attrName>style.visibility</p:attrName>
                                        </p:attrNameLst>
                                      </p:cBhvr>
                                      <p:to>
                                        <p:strVal val="visible"/>
                                      </p:to>
                                    </p:set>
                                    <p:animEffect filter="fade" transition="in">
                                      <p:cBhvr>
                                        <p:cTn id="30" dur="1500"/>
                                        <p:tgtEl>
                                          <p:spTgt spid="24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48" name="Follow The Approved Pattern - 17"/>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500">
                <a:solidFill>
                  <a:srgbClr val="E7CA7C"/>
                </a:solidFill>
              </a:rPr>
              <a:t>Follow</a:t>
            </a:r>
            <a:r>
              <a:rPr sz="4500"/>
              <a:t> The Approved Pattern - 17</a:t>
            </a:r>
          </a:p>
        </p:txBody>
      </p:sp>
      <p:pic>
        <p:nvPicPr>
          <p:cNvPr id="24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50" name="WE SHOULD NOT ONLY BE GOOD IMITATORS, BUT ALSO GOOD EXAMPLES!…"/>
          <p:cNvSpPr txBox="1"/>
          <p:nvPr/>
        </p:nvSpPr>
        <p:spPr>
          <a:xfrm>
            <a:off x="7151352" y="2598925"/>
            <a:ext cx="5738324"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WE SHOULD NOT ONLY BE GOOD IMITATORS, BUT ALSO GOOD EXAMPLES!</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Preachers &amp; teachers of God’s word — 1 Tim 4:12; Ti 2:7-8; Heb 13:7</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Elders - 1 Pe 5:1-3</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Parents - Eph. 6:4</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Generally: Mt 5:13-16; Phili 2:15; 1 Pet 3:1,2</a:t>
            </a:r>
          </a:p>
        </p:txBody>
      </p:sp>
      <p:sp>
        <p:nvSpPr>
          <p:cNvPr id="251" name="Philippians 3:17 (NKJV)…"/>
          <p:cNvSpPr txBox="1"/>
          <p:nvPr/>
        </p:nvSpPr>
        <p:spPr>
          <a:xfrm>
            <a:off x="484324" y="5959189"/>
            <a:ext cx="6476879" cy="31115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3:17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17</a:t>
            </a:r>
            <a:r>
              <a:t> Brethren, join in following my example, and note those who so walk, as you have us for a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0">
                                            <p:bg/>
                                          </p:spTgt>
                                        </p:tgtEl>
                                        <p:attrNameLst>
                                          <p:attrName>style.visibility</p:attrName>
                                        </p:attrNameLst>
                                      </p:cBhvr>
                                      <p:to>
                                        <p:strVal val="visible"/>
                                      </p:to>
                                    </p:set>
                                    <p:animEffect filter="fade" transition="in">
                                      <p:cBhvr>
                                        <p:cTn id="7" dur="1500"/>
                                        <p:tgtEl>
                                          <p:spTgt spid="25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0">
                                            <p:txEl>
                                              <p:pRg st="0" end="0"/>
                                            </p:txEl>
                                          </p:spTgt>
                                        </p:tgtEl>
                                        <p:attrNameLst>
                                          <p:attrName>style.visibility</p:attrName>
                                        </p:attrNameLst>
                                      </p:cBhvr>
                                      <p:to>
                                        <p:strVal val="visible"/>
                                      </p:to>
                                    </p:set>
                                    <p:animEffect filter="fade" transition="in">
                                      <p:cBhvr>
                                        <p:cTn id="10" dur="1500"/>
                                        <p:tgtEl>
                                          <p:spTgt spid="2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0">
                                            <p:txEl>
                                              <p:pRg st="1" end="1"/>
                                            </p:txEl>
                                          </p:spTgt>
                                        </p:tgtEl>
                                        <p:attrNameLst>
                                          <p:attrName>style.visibility</p:attrName>
                                        </p:attrNameLst>
                                      </p:cBhvr>
                                      <p:to>
                                        <p:strVal val="visible"/>
                                      </p:to>
                                    </p:set>
                                    <p:animEffect filter="fade" transition="in">
                                      <p:cBhvr>
                                        <p:cTn id="15" dur="1500"/>
                                        <p:tgtEl>
                                          <p:spTgt spid="2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0">
                                            <p:txEl>
                                              <p:pRg st="2" end="2"/>
                                            </p:txEl>
                                          </p:spTgt>
                                        </p:tgtEl>
                                        <p:attrNameLst>
                                          <p:attrName>style.visibility</p:attrName>
                                        </p:attrNameLst>
                                      </p:cBhvr>
                                      <p:to>
                                        <p:strVal val="visible"/>
                                      </p:to>
                                    </p:set>
                                    <p:animEffect filter="fade" transition="in">
                                      <p:cBhvr>
                                        <p:cTn id="20" dur="1500"/>
                                        <p:tgtEl>
                                          <p:spTgt spid="25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50">
                                            <p:txEl>
                                              <p:pRg st="3" end="3"/>
                                            </p:txEl>
                                          </p:spTgt>
                                        </p:tgtEl>
                                        <p:attrNameLst>
                                          <p:attrName>style.visibility</p:attrName>
                                        </p:attrNameLst>
                                      </p:cBhvr>
                                      <p:to>
                                        <p:strVal val="visible"/>
                                      </p:to>
                                    </p:set>
                                    <p:animEffect filter="fade" transition="in">
                                      <p:cBhvr>
                                        <p:cTn id="25" dur="1500"/>
                                        <p:tgtEl>
                                          <p:spTgt spid="25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50">
                                            <p:txEl>
                                              <p:pRg st="4" end="4"/>
                                            </p:txEl>
                                          </p:spTgt>
                                        </p:tgtEl>
                                        <p:attrNameLst>
                                          <p:attrName>style.visibility</p:attrName>
                                        </p:attrNameLst>
                                      </p:cBhvr>
                                      <p:to>
                                        <p:strVal val="visible"/>
                                      </p:to>
                                    </p:set>
                                    <p:animEffect filter="fade" transition="in">
                                      <p:cBhvr>
                                        <p:cTn id="30" dur="1500"/>
                                        <p:tgtEl>
                                          <p:spTgt spid="25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Are We Enemies OR Proponents of The Cross?”"/>
          <p:cNvSpPr txBox="1"/>
          <p:nvPr/>
        </p:nvSpPr>
        <p:spPr>
          <a:xfrm>
            <a:off x="-25400" y="156479"/>
            <a:ext cx="130556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“Are We Enemies OR Proponents of The Cross?” </a:t>
            </a:r>
          </a:p>
        </p:txBody>
      </p:sp>
      <p:sp>
        <p:nvSpPr>
          <p:cNvPr id="254" name="Reject The Ways of False Teachers - 18,19"/>
          <p:cNvSpPr txBox="1"/>
          <p:nvPr/>
        </p:nvSpPr>
        <p:spPr>
          <a:xfrm>
            <a:off x="427913" y="1206649"/>
            <a:ext cx="12148974" cy="7620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4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300">
                <a:solidFill>
                  <a:srgbClr val="E7CA7C"/>
                </a:solidFill>
              </a:rPr>
              <a:t>Reject</a:t>
            </a:r>
            <a:r>
              <a:rPr sz="4300"/>
              <a:t> The Ways of False Teachers - 18,19</a:t>
            </a:r>
          </a:p>
        </p:txBody>
      </p:sp>
      <p:pic>
        <p:nvPicPr>
          <p:cNvPr id="25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56" name="They walk as ENEMIES -…"/>
          <p:cNvSpPr txBox="1"/>
          <p:nvPr/>
        </p:nvSpPr>
        <p:spPr>
          <a:xfrm>
            <a:off x="7165626" y="2284887"/>
            <a:ext cx="5738324" cy="737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They walk as </a:t>
            </a:r>
            <a:r>
              <a:rPr b="1"/>
              <a:t>ENEMIES</a:t>
            </a:r>
            <a:r>
              <a:t> - </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Probably referencing the Judaizers of vs. 2</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They denied the cross — Gal 2:21; 5:2,4,12</a:t>
            </a:r>
          </a:p>
          <a:p>
            <a:pPr marL="4641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Why weep over false teachers? </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Because of the harm they cause - Gal. 5:1-6; 2 Pet 2:1-3, 18,19</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Compassion for them because they are lost — Mat 5:44; Rom 12:14</a:t>
            </a:r>
          </a:p>
        </p:txBody>
      </p:sp>
      <p:sp>
        <p:nvSpPr>
          <p:cNvPr id="257" name="Philippians 3:18–19 (NKJV)…"/>
          <p:cNvSpPr txBox="1"/>
          <p:nvPr/>
        </p:nvSpPr>
        <p:spPr>
          <a:xfrm>
            <a:off x="484324" y="4374723"/>
            <a:ext cx="6476879" cy="49149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3:18–19 (NKJV)</a:t>
            </a:r>
          </a:p>
          <a:p>
            <a:pPr defTabSz="457200">
              <a:defRPr sz="35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18</a:t>
            </a:r>
            <a:r>
              <a:t> For many walk, of whom I have told you often, and now tell you even weeping, </a:t>
            </a:r>
            <a:r>
              <a:rPr i="1"/>
              <a:t>that they are</a:t>
            </a:r>
            <a:r>
              <a:t> the enemies of the cross of Christ: </a:t>
            </a:r>
            <a:r>
              <a:rPr baseline="31999"/>
              <a:t>19</a:t>
            </a:r>
            <a:r>
              <a:t> whose end </a:t>
            </a:r>
            <a:r>
              <a:rPr i="1"/>
              <a:t>is</a:t>
            </a:r>
            <a:r>
              <a:t> destruction, whose god </a:t>
            </a:r>
            <a:r>
              <a:rPr i="1"/>
              <a:t>is their</a:t>
            </a:r>
            <a:r>
              <a:t> belly, and </a:t>
            </a:r>
            <a:r>
              <a:rPr i="1"/>
              <a:t>whose</a:t>
            </a:r>
            <a:r>
              <a:t> glory </a:t>
            </a:r>
            <a:r>
              <a:rPr i="1"/>
              <a:t>is</a:t>
            </a:r>
            <a:r>
              <a:t> in their shame—who set their mind on earthly things.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fade" transition="in">
                                      <p:cBhvr>
                                        <p:cTn id="7" dur="1500"/>
                                        <p:tgtEl>
                                          <p:spTgt spid="25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fade" transition="in">
                                      <p:cBhvr>
                                        <p:cTn id="10" dur="1500"/>
                                        <p:tgtEl>
                                          <p:spTgt spid="2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6">
                                            <p:txEl>
                                              <p:pRg st="1" end="1"/>
                                            </p:txEl>
                                          </p:spTgt>
                                        </p:tgtEl>
                                        <p:attrNameLst>
                                          <p:attrName>style.visibility</p:attrName>
                                        </p:attrNameLst>
                                      </p:cBhvr>
                                      <p:to>
                                        <p:strVal val="visible"/>
                                      </p:to>
                                    </p:set>
                                    <p:animEffect filter="fade" transition="in">
                                      <p:cBhvr>
                                        <p:cTn id="15" dur="1500"/>
                                        <p:tgtEl>
                                          <p:spTgt spid="2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6">
                                            <p:txEl>
                                              <p:pRg st="2" end="2"/>
                                            </p:txEl>
                                          </p:spTgt>
                                        </p:tgtEl>
                                        <p:attrNameLst>
                                          <p:attrName>style.visibility</p:attrName>
                                        </p:attrNameLst>
                                      </p:cBhvr>
                                      <p:to>
                                        <p:strVal val="visible"/>
                                      </p:to>
                                    </p:set>
                                    <p:animEffect filter="fade" transition="in">
                                      <p:cBhvr>
                                        <p:cTn id="20" dur="1500"/>
                                        <p:tgtEl>
                                          <p:spTgt spid="25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56">
                                            <p:txEl>
                                              <p:pRg st="3" end="3"/>
                                            </p:txEl>
                                          </p:spTgt>
                                        </p:tgtEl>
                                        <p:attrNameLst>
                                          <p:attrName>style.visibility</p:attrName>
                                        </p:attrNameLst>
                                      </p:cBhvr>
                                      <p:to>
                                        <p:strVal val="visible"/>
                                      </p:to>
                                    </p:set>
                                    <p:animEffect filter="fade" transition="in">
                                      <p:cBhvr>
                                        <p:cTn id="25" dur="1500"/>
                                        <p:tgtEl>
                                          <p:spTgt spid="25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56">
                                            <p:txEl>
                                              <p:pRg st="4" end="4"/>
                                            </p:txEl>
                                          </p:spTgt>
                                        </p:tgtEl>
                                        <p:attrNameLst>
                                          <p:attrName>style.visibility</p:attrName>
                                        </p:attrNameLst>
                                      </p:cBhvr>
                                      <p:to>
                                        <p:strVal val="visible"/>
                                      </p:to>
                                    </p:set>
                                    <p:animEffect filter="fade" transition="in">
                                      <p:cBhvr>
                                        <p:cTn id="30" dur="1500"/>
                                        <p:tgtEl>
                                          <p:spTgt spid="25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56">
                                            <p:txEl>
                                              <p:pRg st="5" end="5"/>
                                            </p:txEl>
                                          </p:spTgt>
                                        </p:tgtEl>
                                        <p:attrNameLst>
                                          <p:attrName>style.visibility</p:attrName>
                                        </p:attrNameLst>
                                      </p:cBhvr>
                                      <p:to>
                                        <p:strVal val="visible"/>
                                      </p:to>
                                    </p:set>
                                    <p:animEffect filter="fade" transition="in">
                                      <p:cBhvr>
                                        <p:cTn id="35" dur="1500"/>
                                        <p:tgtEl>
                                          <p:spTgt spid="25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