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D6D6D">
              <a:alpha val="41000"/>
            </a:srgbClr>
          </a:solidFill>
        </a:fill>
      </a:tcStyle>
    </a:wholeTbl>
    <a:band2H>
      <a:tcTxStyle b="def" i="def"/>
      <a:tcStyle>
        <a:tcBdr/>
        <a:fill>
          <a:solidFill>
            <a:srgbClr val="4E4E4E">
              <a:alpha val="4100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F0F0F0"/>
              </a:solidFill>
              <a:prstDash val="solid"/>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56565">
              <a:alpha val="75000"/>
            </a:srgb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254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firstRow>
  </a:tblStyle>
  <a:tblStyle styleId="{C7B018BB-80A7-4F77-B60F-C8B233D01FF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D6D6D">
              <a:alpha val="41000"/>
            </a:srgbClr>
          </a:solidFill>
        </a:fill>
      </a:tcStyle>
    </a:wholeTbl>
    <a:band2H>
      <a:tcTxStyle b="def" i="def"/>
      <a:tcStyle>
        <a:tcBdr/>
        <a:fill>
          <a:solidFill>
            <a:srgbClr val="909090">
              <a:alpha val="41000"/>
            </a:srgbClr>
          </a:solidFill>
        </a:fill>
      </a:tcStyle>
    </a:band2H>
    <a:firstCol>
      <a:tcTxStyle b="off" i="off">
        <a:font>
          <a:latin typeface="Helvetica Neue Medium"/>
          <a:ea typeface="Helvetica Neue Medium"/>
          <a:cs typeface="Helvetica Neue Medium"/>
        </a:font>
        <a:srgbClr val="FFFFFF"/>
      </a:tcTxStyle>
      <a:tcStyle>
        <a:tcBdr>
          <a:left>
            <a:ln w="6350" cap="flat">
              <a:solidFill>
                <a:srgbClr val="484745"/>
              </a:solidFill>
              <a:prstDash val="solid"/>
              <a:miter lim="400000"/>
            </a:ln>
          </a:left>
          <a:right>
            <a:ln w="6350" cap="flat">
              <a:solidFill>
                <a:srgbClr val="5E5D5B"/>
              </a:solidFill>
              <a:prstDash val="solid"/>
              <a:miter lim="400000"/>
            </a:ln>
          </a:right>
          <a:top>
            <a:ln w="12700" cap="flat">
              <a:noFill/>
              <a:miter lim="400000"/>
            </a:ln>
          </a:top>
          <a:bottom>
            <a:ln w="12700" cap="flat">
              <a:noFill/>
              <a:miter lim="400000"/>
            </a:ln>
          </a:bottom>
          <a:insideH>
            <a:ln w="12700" cap="flat">
              <a:noFill/>
              <a:miter lim="400000"/>
            </a:ln>
          </a:insideH>
          <a:insideV>
            <a:ln w="6350" cap="flat">
              <a:solidFill>
                <a:srgbClr val="5E5D5B"/>
              </a:solidFill>
              <a:prstDash val="solid"/>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5E5D5B"/>
              </a:solidFill>
              <a:prstDash val="solid"/>
              <a:miter lim="400000"/>
            </a:ln>
          </a:top>
          <a:bottom>
            <a:ln w="6350" cap="flat">
              <a:solidFill>
                <a:srgbClr val="484745"/>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484745"/>
              </a:solidFill>
              <a:prstDash val="solid"/>
              <a:miter lim="400000"/>
            </a:ln>
          </a:top>
          <a:bottom>
            <a:ln w="6350" cap="flat">
              <a:solidFill>
                <a:srgbClr val="5E5D5B"/>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3F1DF"/>
              </a:solidFill>
              <a:custDash>
                <a:ds d="200000" sp="200000"/>
              </a:custDash>
              <a:miter lim="400000"/>
            </a:ln>
          </a:top>
          <a:bottom>
            <a:ln w="12700" cap="flat">
              <a:solidFill>
                <a:srgbClr val="F3F1DF"/>
              </a:solidFill>
              <a:custDash>
                <a:ds d="200000" sp="200000"/>
              </a:custDash>
              <a:miter lim="400000"/>
            </a:ln>
          </a:bottom>
          <a:insideH>
            <a:ln w="12700" cap="flat">
              <a:solidFill>
                <a:srgbClr val="F3F1DF"/>
              </a:solidFill>
              <a:custDash>
                <a:ds d="200000" sp="200000"/>
              </a:custDash>
              <a:miter lim="400000"/>
            </a:ln>
          </a:insideH>
          <a:insideV>
            <a:ln w="12700" cap="flat">
              <a:noFill/>
              <a:miter lim="400000"/>
            </a:ln>
          </a:insideV>
        </a:tcBdr>
        <a:fill>
          <a:solidFill>
            <a:srgbClr val="4D4D4D"/>
          </a:solidFill>
        </a:fill>
      </a:tcStyle>
    </a:wholeTbl>
    <a:band2H>
      <a:tcTxStyle b="def" i="def"/>
      <a:tcStyle>
        <a:tcBdr/>
        <a:fill>
          <a:solidFill>
            <a:srgbClr val="5A5A5A"/>
          </a:solidFill>
        </a:fill>
      </a:tcStyle>
    </a:band2H>
    <a:firstCol>
      <a:tcTxStyle b="off" i="off">
        <a:font>
          <a:latin typeface="Helvetica Neue Medium"/>
          <a:ea typeface="Helvetica Neue Medium"/>
          <a:cs typeface="Helvetica Neue Medium"/>
        </a:font>
        <a:srgbClr val="FFFFF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chemeClr val="accent3">
              <a:hueOff val="-1022247"/>
              <a:satOff val="34289"/>
              <a:lumOff val="-18384"/>
            </a:scheme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noFill/>
              <a:miter lim="400000"/>
            </a:ln>
          </a:insideV>
        </a:tcBdr>
        <a:fill>
          <a:solidFill>
            <a:srgbClr val="6D6D6D"/>
          </a:solidFill>
        </a:fill>
      </a:tcStyle>
    </a:wholeTbl>
    <a:band2H>
      <a:tcTxStyle b="def" i="def"/>
      <a:tcStyle>
        <a:tcBdr/>
        <a:fill>
          <a:solidFill>
            <a:srgbClr val="7D7D7D"/>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5C5C5B"/>
          </a:solidFill>
        </a:fill>
      </a:tcStyle>
    </a:firstCol>
    <a:lastRow>
      <a:tcTxStyle b="off" i="off">
        <a:font>
          <a:latin typeface="Helvetica Neue Medium"/>
          <a:ea typeface="Helvetica Neue Medium"/>
          <a:cs typeface="Helvetica Neue Medium"/>
        </a:font>
        <a:srgbClr val="282828"/>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A2A7A9"/>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chemeClr val="accent5">
              <a:hueOff val="96663"/>
              <a:satOff val="-16428"/>
              <a:lumOff val="3004"/>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5D5D5D"/>
          </a:solidFill>
        </a:fill>
      </a:tcStyle>
    </a:wholeTbl>
    <a:band2H>
      <a:tcTxStyle b="def" i="def"/>
      <a:tcStyle>
        <a:tcBdr/>
        <a:fill>
          <a:solidFill>
            <a:srgbClr val="696969"/>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6350" cap="flat">
              <a:solidFill>
                <a:srgbClr val="FFFFFF"/>
              </a:solidFill>
              <a:prstDash val="solid"/>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6350" cap="flat">
              <a:solidFill>
                <a:srgbClr val="FFFFFF"/>
              </a:solidFill>
              <a:prstDash val="solid"/>
              <a:miter lim="400000"/>
            </a:ln>
          </a:insideV>
        </a:tcBdr>
        <a:fill>
          <a:solidFill>
            <a:srgbClr val="78787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787878"/>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000000">
              <a:alpha val="10000"/>
            </a:srgbClr>
          </a:solidFill>
        </a:fill>
      </a:tcStyle>
    </a:wholeTbl>
    <a:band2H>
      <a:tcTxStyle b="def" i="def"/>
      <a:tcStyle>
        <a:tcBdr/>
        <a:fill>
          <a:solidFill>
            <a:srgbClr val="888888">
              <a:alpha val="10000"/>
            </a:srgbClr>
          </a:solidFill>
        </a:fill>
      </a:tcStyle>
    </a:band2H>
    <a:firstCol>
      <a:tcTxStyle b="off" i="off">
        <a:font>
          <a:latin typeface="Helvetica Neue Medium"/>
          <a:ea typeface="Helvetica Neue Medium"/>
          <a:cs typeface="Helvetica Neue Medium"/>
        </a:font>
        <a:srgbClr val="FFFFFF"/>
      </a:tcTxStyle>
      <a:tcStyle>
        <a:tcBdr>
          <a:left>
            <a:ln w="12700" cap="flat">
              <a:noFill/>
              <a:miter lim="400000"/>
            </a:ln>
          </a:left>
          <a:right>
            <a:ln w="254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noFill/>
              <a:miter lim="400000"/>
            </a:ln>
          </a:bottom>
          <a:insideH>
            <a:ln w="6350" cap="flat">
              <a:solidFill>
                <a:srgbClr val="F0F0F0"/>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56" name="Shape 256"/>
          <p:cNvSpPr/>
          <p:nvPr>
            <p:ph type="sldImg"/>
          </p:nvPr>
        </p:nvSpPr>
        <p:spPr>
          <a:xfrm>
            <a:off x="1143000" y="685800"/>
            <a:ext cx="4572000" cy="3429000"/>
          </a:xfrm>
          <a:prstGeom prst="rect">
            <a:avLst/>
          </a:prstGeom>
        </p:spPr>
        <p:txBody>
          <a:bodyPr/>
          <a:lstStyle/>
          <a:p>
            <a:pPr/>
          </a:p>
        </p:txBody>
      </p:sp>
      <p:sp>
        <p:nvSpPr>
          <p:cNvPr id="257" name="Shape 25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1.tif"/></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 Id="rId3" Type="http://schemas.openxmlformats.org/officeDocument/2006/relationships/image" Target="../media/image3.tif"/></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tif"/><Relationship Id="rId4" Type="http://schemas.openxmlformats.org/officeDocument/2006/relationships/image" Target="../media/image3.png"/></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 Id="rId3" Type="http://schemas.openxmlformats.org/officeDocument/2006/relationships/image" Target="../media/image4.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762000" y="2463800"/>
            <a:ext cx="11480800" cy="2540000"/>
          </a:xfrm>
          <a:prstGeom prst="rect">
            <a:avLst/>
          </a:prstGeom>
        </p:spPr>
        <p:txBody>
          <a:bodyPr anchor="b"/>
          <a:lstStyle/>
          <a:p>
            <a:pPr/>
            <a:r>
              <a:t>Title Text</a:t>
            </a:r>
          </a:p>
        </p:txBody>
      </p:sp>
      <p:sp>
        <p:nvSpPr>
          <p:cNvPr id="12" name="Body Level One…"/>
          <p:cNvSpPr txBox="1"/>
          <p:nvPr>
            <p:ph type="body" sz="quarter" idx="1"/>
          </p:nvPr>
        </p:nvSpPr>
        <p:spPr>
          <a:xfrm>
            <a:off x="762000" y="5156200"/>
            <a:ext cx="11480800" cy="8636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1059"/>
          </a:xfrm>
          <a:prstGeom prst="rect">
            <a:avLst/>
          </a:prstGeom>
        </p:spPr>
        <p:txBody>
          <a:bodyPr anchor="t">
            <a:spAutoFit/>
          </a:bodyPr>
          <a:lstStyle>
            <a:lvl1pPr marL="0" indent="0" algn="ctr">
              <a:lnSpc>
                <a:spcPct val="110000"/>
              </a:lnSpc>
              <a:spcBef>
                <a:spcPts val="0"/>
              </a:spcBef>
              <a:buSzTx/>
              <a:buNone/>
              <a:defRPr b="1" i="1" sz="2400">
                <a:solidFill>
                  <a:srgbClr val="FFFFFF"/>
                </a:solidFill>
                <a:latin typeface="+mn-lt"/>
                <a:ea typeface="+mn-ea"/>
                <a:cs typeface="+mn-cs"/>
                <a:sym typeface="Helvetica Neue"/>
              </a:defRPr>
            </a:lvl1pPr>
          </a:lstStyle>
          <a:p>
            <a:pPr/>
            <a:r>
              <a:t>–Johnny Appleseed</a:t>
            </a:r>
          </a:p>
        </p:txBody>
      </p:sp>
      <p:sp>
        <p:nvSpPr>
          <p:cNvPr id="94" name="“Type a quote here.”"/>
          <p:cNvSpPr txBox="1"/>
          <p:nvPr>
            <p:ph type="body" sz="quarter" idx="14"/>
          </p:nvPr>
        </p:nvSpPr>
        <p:spPr>
          <a:xfrm>
            <a:off x="1270000" y="4305300"/>
            <a:ext cx="10464800" cy="647700"/>
          </a:xfrm>
          <a:prstGeom prst="rect">
            <a:avLst/>
          </a:prstGeom>
        </p:spPr>
        <p:txBody>
          <a:bodyPr>
            <a:spAutoFit/>
          </a:bodyPr>
          <a:lstStyle>
            <a:lvl1pPr marL="0" indent="0" algn="ctr">
              <a:lnSpc>
                <a:spcPct val="110000"/>
              </a:lnSpc>
              <a:spcBef>
                <a:spcPts val="0"/>
              </a:spcBef>
              <a:buSzTx/>
              <a:buNone/>
              <a:defRPr b="1" sz="3600">
                <a:solidFill>
                  <a:srgbClr val="FFFFFF"/>
                </a:solidFill>
                <a:effectLst>
                  <a:outerShdw sx="100000" sy="100000" kx="0" ky="0" algn="b" rotWithShape="0" blurRad="50800" dist="25400" dir="5400000">
                    <a:srgbClr val="020202"/>
                  </a:outerShdw>
                </a:effectLst>
                <a:latin typeface="+mn-lt"/>
                <a:ea typeface="+mn-ea"/>
                <a:cs typeface="+mn-cs"/>
                <a:sym typeface="Helvetica Neue"/>
              </a:defRPr>
            </a:lvl1pPr>
          </a:lstStyle>
          <a:p>
            <a:pPr/>
            <a:r>
              <a:t>“Type a quote here.” </a:t>
            </a:r>
          </a:p>
        </p:txBody>
      </p:sp>
      <p:sp>
        <p:nvSpPr>
          <p:cNvPr id="95"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141703583_2880x1921.jpeg"/>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117" name="Rectangle"/>
          <p:cNvSpPr/>
          <p:nvPr/>
        </p:nvSpPr>
        <p:spPr>
          <a:xfrm>
            <a:off x="-1" y="-1"/>
            <a:ext cx="975361" cy="9753601"/>
          </a:xfrm>
          <a:prstGeom prst="rect">
            <a:avLst/>
          </a:prstGeom>
          <a:blipFill>
            <a:blip r:embed="rId2"/>
          </a:blipFill>
          <a:ln w="12700">
            <a:miter lim="400000"/>
          </a:ln>
        </p:spPr>
        <p:txBody>
          <a:bodyPr lIns="65023" tIns="65023" rIns="65023" bIns="65023" anchor="ctr"/>
          <a:lstStyle/>
          <a:p>
            <a:pPr algn="l" defTabSz="1300480">
              <a:defRPr sz="3400">
                <a:solidFill>
                  <a:srgbClr val="000000"/>
                </a:solidFill>
                <a:effectLst/>
                <a:latin typeface="Times New Roman"/>
                <a:ea typeface="Times New Roman"/>
                <a:cs typeface="Times New Roman"/>
                <a:sym typeface="Times New Roman"/>
              </a:defRPr>
            </a:pPr>
          </a:p>
        </p:txBody>
      </p:sp>
      <p:sp>
        <p:nvSpPr>
          <p:cNvPr id="118" name="Rectangle"/>
          <p:cNvSpPr/>
          <p:nvPr/>
        </p:nvSpPr>
        <p:spPr>
          <a:xfrm>
            <a:off x="-1" y="216746"/>
            <a:ext cx="13004802" cy="108374"/>
          </a:xfrm>
          <a:prstGeom prst="rect">
            <a:avLst/>
          </a:prstGeom>
          <a:solidFill>
            <a:srgbClr val="FFCC00"/>
          </a:solidFill>
          <a:ln w="12700">
            <a:miter lim="400000"/>
          </a:ln>
        </p:spPr>
        <p:txBody>
          <a:bodyPr lIns="65023" tIns="65023" rIns="65023" bIns="65023" anchor="ctr"/>
          <a:lstStyle/>
          <a:p>
            <a:pPr algn="l" defTabSz="1300480">
              <a:defRPr sz="3400">
                <a:solidFill>
                  <a:srgbClr val="000000"/>
                </a:solidFill>
                <a:effectLst/>
                <a:latin typeface="Times New Roman"/>
                <a:ea typeface="Times New Roman"/>
                <a:cs typeface="Times New Roman"/>
                <a:sym typeface="Times New Roman"/>
              </a:defRPr>
            </a:pPr>
          </a:p>
        </p:txBody>
      </p:sp>
      <p:sp>
        <p:nvSpPr>
          <p:cNvPr id="119" name="Rectangle"/>
          <p:cNvSpPr/>
          <p:nvPr/>
        </p:nvSpPr>
        <p:spPr>
          <a:xfrm>
            <a:off x="-1" y="9428480"/>
            <a:ext cx="13004802" cy="108374"/>
          </a:xfrm>
          <a:prstGeom prst="rect">
            <a:avLst/>
          </a:prstGeom>
          <a:solidFill>
            <a:srgbClr val="FFCC00"/>
          </a:solidFill>
          <a:ln w="12700">
            <a:miter lim="400000"/>
          </a:ln>
        </p:spPr>
        <p:txBody>
          <a:bodyPr lIns="65023" tIns="65023" rIns="65023" bIns="65023" anchor="ctr"/>
          <a:lstStyle/>
          <a:p>
            <a:pPr algn="l" defTabSz="1300480">
              <a:defRPr sz="3400">
                <a:solidFill>
                  <a:srgbClr val="000000"/>
                </a:solidFill>
                <a:effectLst/>
                <a:latin typeface="Times New Roman"/>
                <a:ea typeface="Times New Roman"/>
                <a:cs typeface="Times New Roman"/>
                <a:sym typeface="Times New Roman"/>
              </a:defRPr>
            </a:pPr>
          </a:p>
        </p:txBody>
      </p:sp>
      <p:sp>
        <p:nvSpPr>
          <p:cNvPr id="120" name="Slide Number"/>
          <p:cNvSpPr txBox="1"/>
          <p:nvPr>
            <p:ph type="sldNum" sz="quarter" idx="2"/>
          </p:nvPr>
        </p:nvSpPr>
        <p:spPr>
          <a:xfrm>
            <a:off x="11672379" y="8669866"/>
            <a:ext cx="357062" cy="396749"/>
          </a:xfrm>
          <a:prstGeom prst="rect">
            <a:avLst/>
          </a:prstGeom>
        </p:spPr>
        <p:txBody>
          <a:bodyPr lIns="65023" tIns="65023" rIns="65023" bIns="65023" anchor="t"/>
          <a:lstStyle>
            <a:lvl1pPr algn="r" defTabSz="1300480">
              <a:defRPr>
                <a:solidFill>
                  <a:srgbClr val="000000"/>
                </a:solidFill>
                <a:latin typeface="Garamond"/>
                <a:ea typeface="Garamond"/>
                <a:cs typeface="Garamond"/>
                <a:sym typeface="Garamond"/>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7" name="Title Text"/>
          <p:cNvSpPr txBox="1"/>
          <p:nvPr>
            <p:ph type="title"/>
          </p:nvPr>
        </p:nvSpPr>
        <p:spPr>
          <a:xfrm>
            <a:off x="2435224" y="3409950"/>
            <a:ext cx="8134352" cy="1809750"/>
          </a:xfrm>
          <a:prstGeom prst="rect">
            <a:avLst/>
          </a:prstGeom>
        </p:spPr>
        <p:txBody>
          <a:bodyPr lIns="38100" tIns="38100" rIns="38100" bIns="38100" anchor="b">
            <a:noAutofit/>
          </a:bodyPr>
          <a:lstStyle>
            <a:lvl1pPr>
              <a:defRPr b="0" sz="7800">
                <a:latin typeface="American Typewriter"/>
                <a:ea typeface="American Typewriter"/>
                <a:cs typeface="American Typewriter"/>
                <a:sym typeface="American Typewriter"/>
              </a:defRPr>
            </a:lvl1pPr>
          </a:lstStyle>
          <a:p>
            <a:pPr>
              <a:defRPr>
                <a:effectLst/>
              </a:defRPr>
            </a:pPr>
            <a:r>
              <a:t>Title Text</a:t>
            </a:r>
          </a:p>
        </p:txBody>
      </p:sp>
      <p:sp>
        <p:nvSpPr>
          <p:cNvPr id="128" name="Body Level One…"/>
          <p:cNvSpPr txBox="1"/>
          <p:nvPr>
            <p:ph type="body" sz="quarter" idx="1"/>
          </p:nvPr>
        </p:nvSpPr>
        <p:spPr>
          <a:xfrm>
            <a:off x="2435224" y="5238750"/>
            <a:ext cx="8134352" cy="1035051"/>
          </a:xfrm>
          <a:prstGeom prst="rect">
            <a:avLst/>
          </a:prstGeom>
        </p:spPr>
        <p:txBody>
          <a:bodyPr lIns="38100" tIns="38100" rIns="38100" bIns="38100" anchor="t">
            <a:noAutofit/>
          </a:bodyPr>
          <a:lstStyle>
            <a:lvl1pPr marL="0" indent="0" algn="ctr">
              <a:spcBef>
                <a:spcPts val="0"/>
              </a:spcBef>
              <a:buSzTx/>
              <a:buNone/>
              <a:defRPr sz="4000">
                <a:solidFill>
                  <a:srgbClr val="909696"/>
                </a:solidFill>
                <a:latin typeface="American Typewriter"/>
                <a:ea typeface="American Typewriter"/>
                <a:cs typeface="American Typewriter"/>
                <a:sym typeface="American Typewriter"/>
              </a:defRPr>
            </a:lvl1pPr>
            <a:lvl2pPr marL="0" indent="0" algn="ctr">
              <a:spcBef>
                <a:spcPts val="0"/>
              </a:spcBef>
              <a:buSzTx/>
              <a:buNone/>
              <a:defRPr sz="4000">
                <a:solidFill>
                  <a:srgbClr val="909696"/>
                </a:solidFill>
                <a:latin typeface="American Typewriter"/>
                <a:ea typeface="American Typewriter"/>
                <a:cs typeface="American Typewriter"/>
                <a:sym typeface="American Typewriter"/>
              </a:defRPr>
            </a:lvl2pPr>
            <a:lvl3pPr marL="0" indent="0" algn="ctr">
              <a:spcBef>
                <a:spcPts val="0"/>
              </a:spcBef>
              <a:buSzTx/>
              <a:buNone/>
              <a:defRPr sz="4000">
                <a:solidFill>
                  <a:srgbClr val="909696"/>
                </a:solidFill>
                <a:latin typeface="American Typewriter"/>
                <a:ea typeface="American Typewriter"/>
                <a:cs typeface="American Typewriter"/>
                <a:sym typeface="American Typewriter"/>
              </a:defRPr>
            </a:lvl3pPr>
            <a:lvl4pPr marL="0" indent="0" algn="ctr">
              <a:spcBef>
                <a:spcPts val="0"/>
              </a:spcBef>
              <a:buSzTx/>
              <a:buNone/>
              <a:defRPr sz="4000">
                <a:solidFill>
                  <a:srgbClr val="909696"/>
                </a:solidFill>
                <a:latin typeface="American Typewriter"/>
                <a:ea typeface="American Typewriter"/>
                <a:cs typeface="American Typewriter"/>
                <a:sym typeface="American Typewriter"/>
              </a:defRPr>
            </a:lvl4pPr>
            <a:lvl5pPr marL="0" indent="0" algn="ctr">
              <a:spcBef>
                <a:spcPts val="0"/>
              </a:spcBef>
              <a:buSzTx/>
              <a:buNone/>
              <a:defRPr sz="4000">
                <a:solidFill>
                  <a:srgbClr val="909696"/>
                </a:solidFill>
                <a:latin typeface="American Typewriter"/>
                <a:ea typeface="American Typewriter"/>
                <a:cs typeface="American Typewriter"/>
                <a:sym typeface="American Typewriter"/>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29" name="Slide Number"/>
          <p:cNvSpPr txBox="1"/>
          <p:nvPr>
            <p:ph type="sldNum" sz="quarter" idx="2"/>
          </p:nvPr>
        </p:nvSpPr>
        <p:spPr>
          <a:xfrm>
            <a:off x="6339171" y="8029575"/>
            <a:ext cx="329084" cy="304800"/>
          </a:xfrm>
          <a:prstGeom prst="rect">
            <a:avLst/>
          </a:prstGeom>
        </p:spPr>
        <p:txBody>
          <a:bodyPr lIns="38100" tIns="38100" rIns="38100" bIns="38100" anchor="t"/>
          <a:lstStyle>
            <a:lvl1pPr>
              <a:defRPr sz="1600">
                <a:solidFill>
                  <a:srgbClr val="FFFFFF"/>
                </a:solidFill>
                <a:latin typeface="American Typewriter"/>
                <a:ea typeface="American Typewriter"/>
                <a:cs typeface="American Typewriter"/>
                <a:sym typeface="American Typewriter"/>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36" name="Image" descr="Image"/>
          <p:cNvPicPr>
            <a:picLocks noChangeAspect="0"/>
          </p:cNvPicPr>
          <p:nvPr/>
        </p:nvPicPr>
        <p:blipFill>
          <a:blip r:embed="rId3">
            <a:extLst/>
          </a:blip>
          <a:stretch>
            <a:fillRect/>
          </a:stretch>
        </p:blipFill>
        <p:spPr>
          <a:xfrm>
            <a:off x="-1" y="6458"/>
            <a:ext cx="13004801" cy="9753384"/>
          </a:xfrm>
          <a:prstGeom prst="rect">
            <a:avLst/>
          </a:prstGeom>
          <a:ln w="12700">
            <a:miter lim="400000"/>
          </a:ln>
        </p:spPr>
      </p:pic>
      <p:sp>
        <p:nvSpPr>
          <p:cNvPr id="137" name="Slide Number"/>
          <p:cNvSpPr txBox="1"/>
          <p:nvPr>
            <p:ph type="sldNum" sz="quarter" idx="2"/>
          </p:nvPr>
        </p:nvSpPr>
        <p:spPr>
          <a:xfrm>
            <a:off x="6311798" y="9245600"/>
            <a:ext cx="368504" cy="381000"/>
          </a:xfrm>
          <a:prstGeom prst="rect">
            <a:avLst/>
          </a:prstGeom>
        </p:spPr>
        <p:txBody>
          <a:bodyPr anchor="t"/>
          <a:lstStyle>
            <a:lvl1pPr>
              <a:defRPr>
                <a:solidFill>
                  <a:srgbClr val="FFFFFF"/>
                </a:solidFill>
                <a:latin typeface="Helvetica Light"/>
                <a:ea typeface="Helvetica Light"/>
                <a:cs typeface="Helvetica Light"/>
                <a:sym typeface="Helvetica Ligh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761C00"/>
            </a:gs>
            <a:gs pos="100000">
              <a:srgbClr val="000000"/>
            </a:gs>
          </a:gsLst>
          <a:path path="circle">
            <a:fillToRect l="50000" t="50000" r="50000" b="50000"/>
          </a:path>
        </a:gradFill>
      </p:bgPr>
    </p:bg>
    <p:spTree>
      <p:nvGrpSpPr>
        <p:cNvPr id="1" name=""/>
        <p:cNvGrpSpPr/>
        <p:nvPr/>
      </p:nvGrpSpPr>
      <p:grpSpPr>
        <a:xfrm>
          <a:off x="0" y="0"/>
          <a:ext cx="0" cy="0"/>
          <a:chOff x="0" y="0"/>
          <a:chExt cx="0" cy="0"/>
        </a:xfrm>
      </p:grpSpPr>
      <p:sp>
        <p:nvSpPr>
          <p:cNvPr id="144" name="Slide Number"/>
          <p:cNvSpPr txBox="1"/>
          <p:nvPr>
            <p:ph type="sldNum" sz="quarter" idx="2"/>
          </p:nvPr>
        </p:nvSpPr>
        <p:spPr>
          <a:xfrm>
            <a:off x="11958431" y="8882098"/>
            <a:ext cx="396129" cy="409449"/>
          </a:xfrm>
          <a:prstGeom prst="rect">
            <a:avLst/>
          </a:prstGeom>
        </p:spPr>
        <p:txBody>
          <a:bodyPr lIns="65023" tIns="65023" rIns="65023" bIns="65023" anchor="t"/>
          <a:lstStyle>
            <a:lvl1pPr algn="r" defTabSz="1300480">
              <a:defRPr>
                <a:solidFill>
                  <a:srgbClr val="FFFFFF"/>
                </a:solidFill>
                <a:latin typeface="Century Gothic"/>
                <a:ea typeface="Century Gothic"/>
                <a:cs typeface="Century Gothic"/>
                <a:sym typeface="Century Gothic"/>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151" name="Rectangle"/>
          <p:cNvSpPr/>
          <p:nvPr/>
        </p:nvSpPr>
        <p:spPr>
          <a:xfrm>
            <a:off x="-1" y="-1"/>
            <a:ext cx="975361" cy="9753601"/>
          </a:xfrm>
          <a:prstGeom prst="rect">
            <a:avLst/>
          </a:prstGeom>
          <a:blipFill>
            <a:blip r:embed="rId2"/>
          </a:blipFill>
          <a:ln w="12700">
            <a:miter lim="400000"/>
          </a:ln>
        </p:spPr>
        <p:txBody>
          <a:bodyPr lIns="65023" tIns="65023" rIns="65023" bIns="65023" anchor="ctr"/>
          <a:lstStyle/>
          <a:p>
            <a:pPr algn="l" defTabSz="1300480">
              <a:defRPr sz="3400">
                <a:solidFill>
                  <a:srgbClr val="000000"/>
                </a:solidFill>
                <a:effectLst/>
                <a:latin typeface="Times New Roman"/>
                <a:ea typeface="Times New Roman"/>
                <a:cs typeface="Times New Roman"/>
                <a:sym typeface="Times New Roman"/>
              </a:defRPr>
            </a:pPr>
          </a:p>
        </p:txBody>
      </p:sp>
      <p:sp>
        <p:nvSpPr>
          <p:cNvPr id="152" name="Rectangle"/>
          <p:cNvSpPr/>
          <p:nvPr/>
        </p:nvSpPr>
        <p:spPr>
          <a:xfrm>
            <a:off x="-1" y="216746"/>
            <a:ext cx="13004802" cy="108374"/>
          </a:xfrm>
          <a:prstGeom prst="rect">
            <a:avLst/>
          </a:prstGeom>
          <a:solidFill>
            <a:srgbClr val="FFCC00"/>
          </a:solidFill>
          <a:ln w="12700">
            <a:miter lim="400000"/>
          </a:ln>
        </p:spPr>
        <p:txBody>
          <a:bodyPr lIns="65023" tIns="65023" rIns="65023" bIns="65023" anchor="ctr"/>
          <a:lstStyle/>
          <a:p>
            <a:pPr algn="l" defTabSz="1300480">
              <a:defRPr sz="3400">
                <a:solidFill>
                  <a:srgbClr val="000000"/>
                </a:solidFill>
                <a:effectLst/>
                <a:latin typeface="Times New Roman"/>
                <a:ea typeface="Times New Roman"/>
                <a:cs typeface="Times New Roman"/>
                <a:sym typeface="Times New Roman"/>
              </a:defRPr>
            </a:pPr>
          </a:p>
        </p:txBody>
      </p:sp>
      <p:sp>
        <p:nvSpPr>
          <p:cNvPr id="153" name="Rectangle"/>
          <p:cNvSpPr/>
          <p:nvPr/>
        </p:nvSpPr>
        <p:spPr>
          <a:xfrm>
            <a:off x="-1" y="9428480"/>
            <a:ext cx="13004802" cy="108374"/>
          </a:xfrm>
          <a:prstGeom prst="rect">
            <a:avLst/>
          </a:prstGeom>
          <a:solidFill>
            <a:srgbClr val="FFCC00"/>
          </a:solidFill>
          <a:ln w="12700">
            <a:miter lim="400000"/>
          </a:ln>
        </p:spPr>
        <p:txBody>
          <a:bodyPr lIns="65023" tIns="65023" rIns="65023" bIns="65023" anchor="ctr"/>
          <a:lstStyle/>
          <a:p>
            <a:pPr algn="l" defTabSz="1300480">
              <a:defRPr sz="3400">
                <a:solidFill>
                  <a:srgbClr val="000000"/>
                </a:solidFill>
                <a:effectLst/>
                <a:latin typeface="Times New Roman"/>
                <a:ea typeface="Times New Roman"/>
                <a:cs typeface="Times New Roman"/>
                <a:sym typeface="Times New Roman"/>
              </a:defRPr>
            </a:pPr>
          </a:p>
        </p:txBody>
      </p:sp>
      <p:sp>
        <p:nvSpPr>
          <p:cNvPr id="154" name="Slide Number"/>
          <p:cNvSpPr txBox="1"/>
          <p:nvPr>
            <p:ph type="sldNum" sz="quarter" idx="2"/>
          </p:nvPr>
        </p:nvSpPr>
        <p:spPr>
          <a:xfrm>
            <a:off x="11672379" y="8669866"/>
            <a:ext cx="357062" cy="396749"/>
          </a:xfrm>
          <a:prstGeom prst="rect">
            <a:avLst/>
          </a:prstGeom>
        </p:spPr>
        <p:txBody>
          <a:bodyPr lIns="65023" tIns="65023" rIns="65023" bIns="65023" anchor="t"/>
          <a:lstStyle>
            <a:lvl1pPr algn="r" defTabSz="1300480">
              <a:defRPr>
                <a:solidFill>
                  <a:srgbClr val="000000"/>
                </a:solidFill>
                <a:latin typeface="Garamond"/>
                <a:ea typeface="Garamond"/>
                <a:cs typeface="Garamond"/>
                <a:sym typeface="Garamond"/>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1" name="157638500_2257x3000.jpeg"/>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62"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69" name="GOLD_Snow_Leopard_Wallpaper_by_RiCk_C.tiff" descr="GOLD_Snow_Leopard_Wallpaper_by_RiCk_C.tiff"/>
          <p:cNvPicPr>
            <a:picLocks noChangeAspect="0"/>
          </p:cNvPicPr>
          <p:nvPr/>
        </p:nvPicPr>
        <p:blipFill>
          <a:blip r:embed="rId3">
            <a:extLst/>
          </a:blip>
          <a:stretch>
            <a:fillRect/>
          </a:stretch>
        </p:blipFill>
        <p:spPr>
          <a:xfrm>
            <a:off x="2116" y="-12700"/>
            <a:ext cx="13042901" cy="9766300"/>
          </a:xfrm>
          <a:prstGeom prst="rect">
            <a:avLst/>
          </a:prstGeom>
          <a:ln w="12700">
            <a:miter lim="400000"/>
          </a:ln>
        </p:spPr>
      </p:pic>
      <p:sp>
        <p:nvSpPr>
          <p:cNvPr id="170" name="Slide Number"/>
          <p:cNvSpPr txBox="1"/>
          <p:nvPr>
            <p:ph type="sldNum" sz="quarter" idx="2"/>
          </p:nvPr>
        </p:nvSpPr>
        <p:spPr>
          <a:xfrm>
            <a:off x="12753565" y="255693"/>
            <a:ext cx="251235" cy="266701"/>
          </a:xfrm>
          <a:prstGeom prst="rect">
            <a:avLst/>
          </a:prstGeom>
          <a:ln>
            <a:round/>
          </a:ln>
        </p:spPr>
        <p:txBody>
          <a:bodyPr lIns="0" tIns="0" rIns="0" bIns="0" anchor="b"/>
          <a:lstStyle>
            <a:lvl1pPr algn="r" defTabSz="1295400">
              <a:defRPr>
                <a:solidFill>
                  <a:srgbClr val="E7DBB0"/>
                </a:solidFill>
                <a:effectLst>
                  <a:outerShdw sx="100000" sy="100000" kx="0" ky="0" algn="b" rotWithShape="0" blurRad="63500" dist="0" dir="3600000">
                    <a:srgbClr val="000000">
                      <a:alpha val="70000"/>
                    </a:srgbClr>
                  </a:outerShdw>
                </a:effectLst>
                <a:uFill>
                  <a:solidFill>
                    <a:srgbClr val="E7DBB0"/>
                  </a:solidFill>
                </a:uFill>
                <a:latin typeface="Georgia"/>
                <a:ea typeface="Georgia"/>
                <a:cs typeface="Georgia"/>
                <a:sym typeface="Georg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141703583_2880x1921.jpeg"/>
          <p:cNvSpPr/>
          <p:nvPr>
            <p:ph type="pic" idx="13"/>
          </p:nvPr>
        </p:nvSpPr>
        <p:spPr>
          <a:xfrm>
            <a:off x="1104900" y="758938"/>
            <a:ext cx="10795000" cy="5943601"/>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21" name="Title Text"/>
          <p:cNvSpPr txBox="1"/>
          <p:nvPr>
            <p:ph type="title"/>
          </p:nvPr>
        </p:nvSpPr>
        <p:spPr>
          <a:xfrm>
            <a:off x="762000" y="6883400"/>
            <a:ext cx="11480800" cy="1079500"/>
          </a:xfrm>
          <a:prstGeom prst="rect">
            <a:avLst/>
          </a:prstGeom>
        </p:spPr>
        <p:txBody>
          <a:bodyPr anchor="b"/>
          <a:lstStyle/>
          <a:p>
            <a:pPr/>
            <a:r>
              <a:t>Title Text</a:t>
            </a:r>
          </a:p>
        </p:txBody>
      </p:sp>
      <p:sp>
        <p:nvSpPr>
          <p:cNvPr id="22" name="Body Level One…"/>
          <p:cNvSpPr txBox="1"/>
          <p:nvPr>
            <p:ph type="body" sz="quarter" idx="1"/>
          </p:nvPr>
        </p:nvSpPr>
        <p:spPr>
          <a:xfrm>
            <a:off x="762000" y="8128000"/>
            <a:ext cx="11480800" cy="9144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311798" y="924560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7"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84" name="Body Level One…"/>
          <p:cNvSpPr txBox="1"/>
          <p:nvPr>
            <p:ph type="body" idx="1"/>
          </p:nvPr>
        </p:nvSpPr>
        <p:spPr>
          <a:xfrm>
            <a:off x="1270000" y="1270000"/>
            <a:ext cx="10464800" cy="7213600"/>
          </a:xfrm>
          <a:prstGeom prst="rect">
            <a:avLst/>
          </a:prstGeom>
        </p:spPr>
        <p:txBody>
          <a:bodyPr>
            <a:noAutofit/>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85" name="Slide Number"/>
          <p:cNvSpPr txBox="1"/>
          <p:nvPr>
            <p:ph type="sldNum" sz="quarter" idx="2"/>
          </p:nvPr>
        </p:nvSpPr>
        <p:spPr>
          <a:xfrm>
            <a:off x="6324600" y="9258300"/>
            <a:ext cx="342900" cy="368300"/>
          </a:xfrm>
          <a:prstGeom prst="rect">
            <a:avLst/>
          </a:prstGeom>
        </p:spPr>
        <p:txBody>
          <a:bodyPr anchor="b"/>
          <a:lstStyle>
            <a:lvl1pPr>
              <a:defRPr>
                <a:solidFill>
                  <a:srgbClr val="FFFFFF"/>
                </a:solidFill>
                <a:latin typeface="Gill Sans"/>
                <a:ea typeface="Gill Sans"/>
                <a:cs typeface="Gill Sans"/>
                <a:sym typeface="Gill San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2" name="Slide Number"/>
          <p:cNvSpPr txBox="1"/>
          <p:nvPr>
            <p:ph type="sldNum" sz="quarter" idx="2"/>
          </p:nvPr>
        </p:nvSpPr>
        <p:spPr>
          <a:xfrm>
            <a:off x="6324599" y="9270999"/>
            <a:ext cx="342901" cy="355601"/>
          </a:xfrm>
          <a:prstGeom prst="rect">
            <a:avLst/>
          </a:prstGeom>
        </p:spPr>
        <p:txBody>
          <a:bodyPr anchor="b"/>
          <a:lstStyle>
            <a:lvl1pPr>
              <a:defRPr>
                <a:solidFill>
                  <a:srgbClr val="535353"/>
                </a:solidFill>
                <a:latin typeface="Gill Sans Light"/>
                <a:ea typeface="Gill Sans Light"/>
                <a:cs typeface="Gill Sans Light"/>
                <a:sym typeface="Gill Sans Ligh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99" name="Slide Number"/>
          <p:cNvSpPr txBox="1"/>
          <p:nvPr>
            <p:ph type="sldNum" sz="quarter" idx="2"/>
          </p:nvPr>
        </p:nvSpPr>
        <p:spPr>
          <a:xfrm>
            <a:off x="12005834" y="9130186"/>
            <a:ext cx="348727" cy="339202"/>
          </a:xfrm>
          <a:prstGeom prst="rect">
            <a:avLst/>
          </a:prstGeom>
        </p:spPr>
        <p:txBody>
          <a:bodyPr lIns="65023" tIns="65023" rIns="65023" bIns="65023"/>
          <a:lstStyle>
            <a:lvl1pPr algn="r" defTabSz="1300480">
              <a:defRPr sz="1600">
                <a:solidFill>
                  <a:srgbClr val="888888"/>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6"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7"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4"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p>
        </p:txBody>
      </p:sp>
      <p:sp>
        <p:nvSpPr>
          <p:cNvPr id="215" name="Title Text"/>
          <p:cNvSpPr txBox="1"/>
          <p:nvPr>
            <p:ph type="title"/>
          </p:nvPr>
        </p:nvSpPr>
        <p:spPr>
          <a:xfrm>
            <a:off x="1270000" y="254000"/>
            <a:ext cx="10464800" cy="1714500"/>
          </a:xfrm>
          <a:prstGeom prst="rect">
            <a:avLst/>
          </a:prstGeom>
        </p:spPr>
        <p:txBody>
          <a:bodyPr anchor="b"/>
          <a:lstStyle>
            <a:lvl1pPr>
              <a:defRPr b="0">
                <a:solidFill>
                  <a:srgbClr val="000000"/>
                </a:solidFill>
                <a:latin typeface="Copperplate"/>
                <a:ea typeface="Copperplate"/>
                <a:cs typeface="Copperplate"/>
                <a:sym typeface="Copperplate"/>
              </a:defRPr>
            </a:lvl1pPr>
          </a:lstStyle>
          <a:p>
            <a:pPr>
              <a:defRPr>
                <a:effectLst/>
              </a:defRPr>
            </a:pPr>
            <a:r>
              <a:t>Title Text</a:t>
            </a:r>
          </a:p>
        </p:txBody>
      </p:sp>
      <p:sp>
        <p:nvSpPr>
          <p:cNvPr id="216"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3"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0"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37"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238" name="Title Text"/>
          <p:cNvSpPr txBox="1"/>
          <p:nvPr>
            <p:ph type="title"/>
          </p:nvPr>
        </p:nvSpPr>
        <p:spPr>
          <a:xfrm>
            <a:off x="1270000" y="635000"/>
            <a:ext cx="10464800" cy="2108200"/>
          </a:xfrm>
          <a:prstGeom prst="rect">
            <a:avLst/>
          </a:prstGeom>
        </p:spPr>
        <p:txBody>
          <a:bodyPr/>
          <a:lstStyle>
            <a:lvl1pPr algn="l">
              <a:defRPr b="0" sz="7200">
                <a:solidFill>
                  <a:srgbClr val="3E231A"/>
                </a:solidFill>
                <a:latin typeface="Papyrus"/>
                <a:ea typeface="Papyrus"/>
                <a:cs typeface="Papyrus"/>
                <a:sym typeface="Papyrus"/>
              </a:defRPr>
            </a:lvl1pPr>
          </a:lstStyle>
          <a:p>
            <a:pPr>
              <a:defRPr>
                <a:effectLst/>
              </a:defRPr>
            </a:pPr>
            <a:r>
              <a:t>Title Text</a:t>
            </a:r>
          </a:p>
        </p:txBody>
      </p:sp>
      <p:sp>
        <p:nvSpPr>
          <p:cNvPr id="239"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40"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47"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248" name="Title Text"/>
          <p:cNvSpPr txBox="1"/>
          <p:nvPr>
            <p:ph type="title"/>
          </p:nvPr>
        </p:nvSpPr>
        <p:spPr>
          <a:xfrm>
            <a:off x="1079500" y="152400"/>
            <a:ext cx="10845800" cy="2095500"/>
          </a:xfrm>
          <a:prstGeom prst="rect">
            <a:avLst/>
          </a:prstGeom>
        </p:spPr>
        <p:txBody>
          <a:bodyPr/>
          <a:lstStyle>
            <a:lvl1pPr>
              <a:defRPr b="0" sz="7000">
                <a:latin typeface="American Typewriter"/>
                <a:ea typeface="American Typewriter"/>
                <a:cs typeface="American Typewriter"/>
                <a:sym typeface="American Typewriter"/>
              </a:defRPr>
            </a:lvl1pPr>
          </a:lstStyle>
          <a:p>
            <a:pPr>
              <a:defRPr>
                <a:effectLst/>
              </a:defRPr>
            </a:pPr>
            <a:r>
              <a:t>Title Text</a:t>
            </a:r>
          </a:p>
        </p:txBody>
      </p:sp>
      <p:sp>
        <p:nvSpPr>
          <p:cNvPr id="249"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50"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762000" y="3517900"/>
            <a:ext cx="11480800" cy="2717800"/>
          </a:xfrm>
          <a:prstGeom prst="rect">
            <a:avLst/>
          </a:prstGeom>
        </p:spPr>
        <p:txBody>
          <a:bodyPr/>
          <a:lstStyle/>
          <a:p>
            <a:pPr/>
            <a:r>
              <a:t>Title Text</a:t>
            </a:r>
          </a:p>
        </p:txBody>
      </p:sp>
      <p:sp>
        <p:nvSpPr>
          <p:cNvPr id="3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6548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39" name="Title Text"/>
          <p:cNvSpPr txBox="1"/>
          <p:nvPr>
            <p:ph type="title"/>
          </p:nvPr>
        </p:nvSpPr>
        <p:spPr>
          <a:xfrm>
            <a:off x="762000" y="419100"/>
            <a:ext cx="5384800" cy="4597400"/>
          </a:xfrm>
          <a:prstGeom prst="rect">
            <a:avLst/>
          </a:prstGeom>
        </p:spPr>
        <p:txBody>
          <a:bodyPr anchor="b"/>
          <a:lstStyle>
            <a:lvl1pPr>
              <a:defRPr sz="5200"/>
            </a:lvl1pPr>
          </a:lstStyle>
          <a:p>
            <a:pPr/>
            <a:r>
              <a:t>Title Text</a:t>
            </a:r>
          </a:p>
        </p:txBody>
      </p:sp>
      <p:sp>
        <p:nvSpPr>
          <p:cNvPr id="40" name="Body Level One…"/>
          <p:cNvSpPr txBox="1"/>
          <p:nvPr>
            <p:ph type="body" sz="quarter" idx="1"/>
          </p:nvPr>
        </p:nvSpPr>
        <p:spPr>
          <a:xfrm>
            <a:off x="762000" y="5245100"/>
            <a:ext cx="5384800" cy="38100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654800" y="2374900"/>
            <a:ext cx="5588000" cy="68072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762000" y="2374900"/>
            <a:ext cx="5384800" cy="6807200"/>
          </a:xfrm>
          <a:prstGeom prst="rect">
            <a:avLst/>
          </a:prstGeom>
        </p:spPr>
        <p:txBody>
          <a:bodyPr/>
          <a:lstStyle>
            <a:lvl1pPr marL="342900" indent="-342900">
              <a:spcBef>
                <a:spcPts val="3200"/>
              </a:spcBef>
              <a:buClr>
                <a:srgbClr val="EBEBEB"/>
              </a:buClr>
              <a:defRPr sz="2800"/>
            </a:lvl1pPr>
            <a:lvl2pPr marL="685800" indent="-342900">
              <a:spcBef>
                <a:spcPts val="3200"/>
              </a:spcBef>
              <a:buClr>
                <a:srgbClr val="EBEBEB"/>
              </a:buClr>
              <a:defRPr sz="2800"/>
            </a:lvl2pPr>
            <a:lvl3pPr marL="1028700" indent="-342900">
              <a:spcBef>
                <a:spcPts val="3200"/>
              </a:spcBef>
              <a:buClr>
                <a:srgbClr val="EBEBEB"/>
              </a:buClr>
              <a:defRPr sz="2800"/>
            </a:lvl3pPr>
            <a:lvl4pPr marL="1371600" indent="-342900">
              <a:spcBef>
                <a:spcPts val="3200"/>
              </a:spcBef>
              <a:buClr>
                <a:srgbClr val="EBEBEB"/>
              </a:buClr>
              <a:defRPr sz="2800"/>
            </a:lvl4pPr>
            <a:lvl5pPr marL="1714500" indent="-342900">
              <a:spcBef>
                <a:spcPts val="3200"/>
              </a:spcBef>
              <a:buClr>
                <a:srgbClr val="EBEBEB"/>
              </a:buClr>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965200"/>
            <a:ext cx="11480800" cy="7823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680200" y="5626100"/>
            <a:ext cx="5588000" cy="3441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4" name="Image"/>
          <p:cNvSpPr/>
          <p:nvPr>
            <p:ph type="pic" sz="half" idx="14"/>
          </p:nvPr>
        </p:nvSpPr>
        <p:spPr>
          <a:xfrm>
            <a:off x="6680200" y="419100"/>
            <a:ext cx="5588000" cy="49149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5" name="Image"/>
          <p:cNvSpPr/>
          <p:nvPr>
            <p:ph type="pic" sz="half" idx="15"/>
          </p:nvPr>
        </p:nvSpPr>
        <p:spPr>
          <a:xfrm>
            <a:off x="7620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 Id="rId3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762000" y="203200"/>
            <a:ext cx="11480800" cy="214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762000" y="2413000"/>
            <a:ext cx="11480800" cy="6362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11798" y="9255150"/>
            <a:ext cx="368504" cy="374600"/>
          </a:xfrm>
          <a:prstGeom prst="rect">
            <a:avLst/>
          </a:prstGeom>
          <a:ln w="12700">
            <a:miter lim="400000"/>
          </a:ln>
        </p:spPr>
        <p:txBody>
          <a:bodyPr wrap="none" lIns="50800" tIns="50800" rIns="50800" bIns="50800" anchor="ctr">
            <a:spAutoFit/>
          </a:bodyPr>
          <a:lstStyle>
            <a:lvl1pPr>
              <a:defRPr sz="1800">
                <a:latin typeface="+mn-lt"/>
                <a:ea typeface="+mn-ea"/>
                <a:cs typeface="+mn-cs"/>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9pPr>
    </p:titleStyle>
    <p:bodyStyle>
      <a:lvl1pPr marL="406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812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1219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1625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20320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2438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2844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3251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3657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0.png"/><Relationship Id="rId3" Type="http://schemas.openxmlformats.org/officeDocument/2006/relationships/image" Target="../media/image9.png"/><Relationship Id="rId4" Type="http://schemas.openxmlformats.org/officeDocument/2006/relationships/image" Target="../media/image1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0.png"/><Relationship Id="rId3" Type="http://schemas.openxmlformats.org/officeDocument/2006/relationships/image" Target="../media/image9.png"/><Relationship Id="rId4" Type="http://schemas.openxmlformats.org/officeDocument/2006/relationships/image" Target="../media/image1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0.png"/><Relationship Id="rId3" Type="http://schemas.openxmlformats.org/officeDocument/2006/relationships/image" Target="../media/image9.png"/><Relationship Id="rId4" Type="http://schemas.openxmlformats.org/officeDocument/2006/relationships/image" Target="../media/image15.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0.png"/><Relationship Id="rId3" Type="http://schemas.openxmlformats.org/officeDocument/2006/relationships/image" Target="../media/image9.png"/><Relationship Id="rId4" Type="http://schemas.openxmlformats.org/officeDocument/2006/relationships/image" Target="../media/image16.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0.png"/><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17.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8.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8.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0.png"/><Relationship Id="rId3" Type="http://schemas.openxmlformats.org/officeDocument/2006/relationships/image" Target="../media/image9.png"/><Relationship Id="rId4" Type="http://schemas.openxmlformats.org/officeDocument/2006/relationships/image" Target="../media/image19.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0.png"/><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20.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tif"/><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0.png"/><Relationship Id="rId3" Type="http://schemas.openxmlformats.org/officeDocument/2006/relationships/image" Target="../media/image21.png"/><Relationship Id="rId4" Type="http://schemas.openxmlformats.org/officeDocument/2006/relationships/image" Target="../media/image22.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0.png"/><Relationship Id="rId3" Type="http://schemas.openxmlformats.org/officeDocument/2006/relationships/image" Target="../media/image6.png"/><Relationship Id="rId4" Type="http://schemas.openxmlformats.org/officeDocument/2006/relationships/image" Target="../media/image23.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tif"/><Relationship Id="rId3" Type="http://schemas.openxmlformats.org/officeDocument/2006/relationships/hyperlink" Target="http://" TargetMode="External"/><Relationship Id="rId4" Type="http://schemas.openxmlformats.org/officeDocument/2006/relationships/hyperlink" Target="http://w65stchurchofchrist.org/coc/sermons/" TargetMode="External"/></Relationships>

</file>

<file path=ppt/slides/_rels/slide26.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tif"/><Relationship Id="rId3" Type="http://schemas.openxmlformats.org/officeDocument/2006/relationships/image" Target="../media/image9.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9.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0.png"/><Relationship Id="rId3" Type="http://schemas.openxmlformats.org/officeDocument/2006/relationships/image" Target="../media/image12.png"/><Relationship Id="rId4" Type="http://schemas.openxmlformats.org/officeDocument/2006/relationships/image" Target="../media/image9.png"/><Relationship Id="rId5"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9" name="Image" descr="Image"/>
          <p:cNvPicPr>
            <a:picLocks noChangeAspect="1"/>
          </p:cNvPicPr>
          <p:nvPr>
            <p:ph type="pic" idx="13"/>
          </p:nvPr>
        </p:nvPicPr>
        <p:blipFill>
          <a:blip r:embed="rId2">
            <a:extLst/>
          </a:blip>
          <a:srcRect l="17654" t="6872" r="17654" b="6873"/>
          <a:stretch>
            <a:fillRect/>
          </a:stretch>
        </p:blipFill>
        <p:spPr>
          <a:xfrm>
            <a:off x="0" y="-1"/>
            <a:ext cx="13004800" cy="9753601"/>
          </a:xfrm>
          <a:prstGeom prst="rect">
            <a:avLst/>
          </a:prstGeom>
        </p:spPr>
      </p:pic>
      <p:sp>
        <p:nvSpPr>
          <p:cNvPr id="260" name="“Faith To Endure The Fire”"/>
          <p:cNvSpPr txBox="1"/>
          <p:nvPr/>
        </p:nvSpPr>
        <p:spPr>
          <a:xfrm>
            <a:off x="303631" y="6736270"/>
            <a:ext cx="12397538" cy="2316125"/>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300">
                <a:solidFill>
                  <a:srgbClr val="FFFFFF"/>
                </a:solidFill>
                <a:effectLst>
                  <a:outerShdw sx="100000" sy="100000" kx="0" ky="0" algn="b" rotWithShape="0" blurRad="63500" dist="63500" dir="3524843">
                    <a:srgbClr val="000000"/>
                  </a:outerShdw>
                </a:effectLst>
                <a:latin typeface="Sonoma Script"/>
                <a:ea typeface="Sonoma Script"/>
                <a:cs typeface="Sonoma Script"/>
                <a:sym typeface="Sonoma Script"/>
              </a:defRPr>
            </a:lvl1pPr>
          </a:lstStyle>
          <a:p>
            <a:pPr/>
            <a:r>
              <a:t>“Daniel’s Vision of The Seventy Weeks”</a:t>
            </a:r>
          </a:p>
        </p:txBody>
      </p:sp>
      <p:sp>
        <p:nvSpPr>
          <p:cNvPr id="261" name="Daniel 3:1-30"/>
          <p:cNvSpPr txBox="1"/>
          <p:nvPr/>
        </p:nvSpPr>
        <p:spPr>
          <a:xfrm>
            <a:off x="5658375" y="4549292"/>
            <a:ext cx="5116221" cy="179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200">
                <a:solidFill>
                  <a:srgbClr val="FFCE57"/>
                </a:solidFill>
                <a:latin typeface="Thames Nude Roman"/>
                <a:ea typeface="Thames Nude Roman"/>
                <a:cs typeface="Thames Nude Roman"/>
                <a:sym typeface="Thames Nude Roman"/>
              </a:defRPr>
            </a:lvl1pPr>
          </a:lstStyle>
          <a:p>
            <a:pPr>
              <a:defRPr>
                <a:effectLst/>
              </a:defRPr>
            </a:pPr>
            <a:r>
              <a:t>9:20-27</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Daniel 9:20–27 (NKJV)…"/>
          <p:cNvSpPr txBox="1"/>
          <p:nvPr/>
        </p:nvSpPr>
        <p:spPr>
          <a:xfrm>
            <a:off x="361559" y="294940"/>
            <a:ext cx="12281681" cy="946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5100">
                <a:solidFill>
                  <a:srgbClr val="000000"/>
                </a:solidFill>
                <a:effectLst/>
                <a:latin typeface="Thames Nude Roman"/>
                <a:ea typeface="Thames Nude Roman"/>
                <a:cs typeface="Thames Nude Roman"/>
                <a:sym typeface="Thames Nude Roman"/>
              </a:defRPr>
            </a:pPr>
            <a:r>
              <a:t>Daniel 9:20–27 (NKJV)</a:t>
            </a:r>
          </a:p>
          <a:p>
            <a:pPr defTabSz="457200">
              <a:defRPr sz="4500">
                <a:solidFill>
                  <a:srgbClr val="000000"/>
                </a:solidFill>
                <a:effectLst/>
                <a:latin typeface="Hoefler Text"/>
                <a:ea typeface="Hoefler Text"/>
                <a:cs typeface="Hoefler Text"/>
                <a:sym typeface="Hoefler Text"/>
              </a:defRPr>
            </a:pPr>
            <a:r>
              <a:rPr baseline="31999"/>
              <a:t>26</a:t>
            </a:r>
            <a:r>
              <a:t> “And after the sixty-two weeks Messiah shall be cut off, but not for Himself; And the people of the prince who is to come Shall destroy the city and the sanctuary. The end of it </a:t>
            </a:r>
            <a:r>
              <a:rPr i="1"/>
              <a:t>shall be</a:t>
            </a:r>
            <a:r>
              <a:t> with a flood, And till the end of the war desolations are determined. </a:t>
            </a:r>
            <a:r>
              <a:rPr baseline="31999"/>
              <a:t>27</a:t>
            </a:r>
            <a:r>
              <a:t> Then he shall confirm a covenant with many for one week; But in the middle of the week He shall bring an end to sacrifice and offering. And on the wing of abominations shall be one who makes desolate, Even until the consummation, which is determined, Is poured out on the desolate.”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1" name="Image" descr="Image"/>
          <p:cNvPicPr>
            <a:picLocks noChangeAspect="0"/>
          </p:cNvPicPr>
          <p:nvPr/>
        </p:nvPicPr>
        <p:blipFill>
          <a:blip r:embed="rId2">
            <a:extLst/>
          </a:blip>
          <a:stretch>
            <a:fillRect/>
          </a:stretch>
        </p:blipFill>
        <p:spPr>
          <a:xfrm flipH="1">
            <a:off x="-41190" y="2069611"/>
            <a:ext cx="5775371" cy="7824085"/>
          </a:xfrm>
          <a:prstGeom prst="rect">
            <a:avLst/>
          </a:prstGeom>
        </p:spPr>
      </p:pic>
      <p:sp>
        <p:nvSpPr>
          <p:cNvPr id="302" name="Demonstrated Faith ...…"/>
          <p:cNvSpPr txBox="1"/>
          <p:nvPr/>
        </p:nvSpPr>
        <p:spPr>
          <a:xfrm>
            <a:off x="5402417" y="3175443"/>
            <a:ext cx="7380666" cy="579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800"/>
              </a:spcBef>
              <a:buSzPct val="80000"/>
              <a:buBlip>
                <a:blip r:embed="rId3"/>
              </a:buBlip>
              <a:defRPr sz="35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rPr b="1"/>
              <a:t>At The Time Of Evening Offering… </a:t>
            </a:r>
            <a:r>
              <a:t>Even as Daniel was confessing his sin and the sin of his people, and making supplication for the holy mountain of God (i.e., Jerusalem) - Dan 9:20-21</a:t>
            </a:r>
          </a:p>
          <a:p>
            <a:pPr marL="685799" indent="-685799" algn="l">
              <a:spcBef>
                <a:spcPts val="1800"/>
              </a:spcBef>
              <a:buSzPct val="80000"/>
              <a:buBlip>
                <a:blip r:embed="rId3"/>
              </a:buBlip>
              <a:defRPr sz="35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Gabriel was the same angel seen in the vision at the beginning - cf. Dan 8:16</a:t>
            </a:r>
          </a:p>
        </p:txBody>
      </p:sp>
      <p:sp>
        <p:nvSpPr>
          <p:cNvPr id="303" name="“Faith To Endure The Fire”"/>
          <p:cNvSpPr txBox="1"/>
          <p:nvPr/>
        </p:nvSpPr>
        <p:spPr>
          <a:xfrm>
            <a:off x="94233" y="69164"/>
            <a:ext cx="12816334" cy="1054888"/>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3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“Daniel’s Vision of The Seventy Weeks”</a:t>
            </a:r>
          </a:p>
        </p:txBody>
      </p:sp>
      <p:sp>
        <p:nvSpPr>
          <p:cNvPr id="304" name="God’s Answer To Daniel’s Prayer - (9:20-27)"/>
          <p:cNvSpPr/>
          <p:nvPr/>
        </p:nvSpPr>
        <p:spPr>
          <a:xfrm>
            <a:off x="301989" y="1236389"/>
            <a:ext cx="12400822" cy="1042579"/>
          </a:xfrm>
          <a:prstGeom prst="roundRect">
            <a:avLst>
              <a:gd name="adj" fmla="val 18272"/>
            </a:avLst>
          </a:prstGeom>
          <a:blipFill>
            <a:blip r:embed="rId4"/>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28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God’s Answer To Daniel’s Prayer - (9:20-27)</a:t>
            </a:r>
          </a:p>
        </p:txBody>
      </p:sp>
      <p:sp>
        <p:nvSpPr>
          <p:cNvPr id="305" name="The Arrival Of Gabriel - (20-23)"/>
          <p:cNvSpPr txBox="1"/>
          <p:nvPr/>
        </p:nvSpPr>
        <p:spPr>
          <a:xfrm>
            <a:off x="5441563" y="2465663"/>
            <a:ext cx="7380665" cy="659470"/>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700"/>
            </a:lvl1pPr>
          </a:lstStyle>
          <a:p>
            <a:pPr/>
            <a:r>
              <a:t>The Arrival Of Gabriel - (20-23)</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2">
                                            <p:bg/>
                                          </p:spTgt>
                                        </p:tgtEl>
                                        <p:attrNameLst>
                                          <p:attrName>style.visibility</p:attrName>
                                        </p:attrNameLst>
                                      </p:cBhvr>
                                      <p:to>
                                        <p:strVal val="visible"/>
                                      </p:to>
                                    </p:set>
                                    <p:animEffect filter="wipe(left)" transition="in">
                                      <p:cBhvr>
                                        <p:cTn id="7" dur="1500"/>
                                        <p:tgtEl>
                                          <p:spTgt spid="30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02">
                                            <p:txEl>
                                              <p:pRg st="0" end="0"/>
                                            </p:txEl>
                                          </p:spTgt>
                                        </p:tgtEl>
                                        <p:attrNameLst>
                                          <p:attrName>style.visibility</p:attrName>
                                        </p:attrNameLst>
                                      </p:cBhvr>
                                      <p:to>
                                        <p:strVal val="visible"/>
                                      </p:to>
                                    </p:set>
                                    <p:animEffect filter="wipe(left)" transition="in">
                                      <p:cBhvr>
                                        <p:cTn id="10" dur="1500"/>
                                        <p:tgtEl>
                                          <p:spTgt spid="30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02">
                                            <p:txEl>
                                              <p:pRg st="1" end="1"/>
                                            </p:txEl>
                                          </p:spTgt>
                                        </p:tgtEl>
                                        <p:attrNameLst>
                                          <p:attrName>style.visibility</p:attrName>
                                        </p:attrNameLst>
                                      </p:cBhvr>
                                      <p:to>
                                        <p:strVal val="visible"/>
                                      </p:to>
                                    </p:set>
                                    <p:animEffect filter="wipe(left)" transition="in">
                                      <p:cBhvr>
                                        <p:cTn id="15" dur="1500"/>
                                        <p:tgtEl>
                                          <p:spTgt spid="302">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2"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7" name="Image" descr="Image"/>
          <p:cNvPicPr>
            <a:picLocks noChangeAspect="0"/>
          </p:cNvPicPr>
          <p:nvPr/>
        </p:nvPicPr>
        <p:blipFill>
          <a:blip r:embed="rId2">
            <a:extLst/>
          </a:blip>
          <a:stretch>
            <a:fillRect/>
          </a:stretch>
        </p:blipFill>
        <p:spPr>
          <a:xfrm flipH="1">
            <a:off x="-41190" y="2069611"/>
            <a:ext cx="5775371" cy="7824085"/>
          </a:xfrm>
          <a:prstGeom prst="rect">
            <a:avLst/>
          </a:prstGeom>
        </p:spPr>
      </p:pic>
      <p:sp>
        <p:nvSpPr>
          <p:cNvPr id="308" name="Demonstrated Faith ...…"/>
          <p:cNvSpPr txBox="1"/>
          <p:nvPr/>
        </p:nvSpPr>
        <p:spPr>
          <a:xfrm>
            <a:off x="5402417" y="3175443"/>
            <a:ext cx="7380666" cy="6159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800"/>
              </a:spcBef>
              <a:buSzPct val="80000"/>
              <a:buBlip>
                <a:blip r:embed="rId3"/>
              </a:buBlip>
              <a:defRPr sz="4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rPr b="1"/>
              <a:t>To Give Daniel Skill To Understand... </a:t>
            </a:r>
            <a:r>
              <a:t>Commanded to do so even at the beginning of Daniel's prayer - Dan 9:22-23</a:t>
            </a:r>
          </a:p>
          <a:p>
            <a:pPr marL="685799" indent="-685799" algn="l">
              <a:spcBef>
                <a:spcPts val="1800"/>
              </a:spcBef>
              <a:buSzPct val="80000"/>
              <a:buBlip>
                <a:blip r:embed="rId3"/>
              </a:buBlip>
              <a:defRPr sz="4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 For Daniel was "greatly beloved" - vs. 23, cf. Dan 10:11,19</a:t>
            </a:r>
          </a:p>
        </p:txBody>
      </p:sp>
      <p:sp>
        <p:nvSpPr>
          <p:cNvPr id="309" name="“Faith To Endure The Fire”"/>
          <p:cNvSpPr txBox="1"/>
          <p:nvPr/>
        </p:nvSpPr>
        <p:spPr>
          <a:xfrm>
            <a:off x="94233" y="69164"/>
            <a:ext cx="12816334" cy="1054888"/>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3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“Daniel’s Vision of The Seventy Weeks”</a:t>
            </a:r>
          </a:p>
        </p:txBody>
      </p:sp>
      <p:sp>
        <p:nvSpPr>
          <p:cNvPr id="310" name="God’s Answer To Daniel’s Prayer - (9:20-27)"/>
          <p:cNvSpPr/>
          <p:nvPr/>
        </p:nvSpPr>
        <p:spPr>
          <a:xfrm>
            <a:off x="301989" y="1236389"/>
            <a:ext cx="12400822" cy="1042579"/>
          </a:xfrm>
          <a:prstGeom prst="roundRect">
            <a:avLst>
              <a:gd name="adj" fmla="val 18272"/>
            </a:avLst>
          </a:prstGeom>
          <a:blipFill>
            <a:blip r:embed="rId4"/>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28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God’s Answer To Daniel’s Prayer - (9:20-27)</a:t>
            </a:r>
          </a:p>
        </p:txBody>
      </p:sp>
      <p:sp>
        <p:nvSpPr>
          <p:cNvPr id="311" name="The Arrival Of Gabriel - (20-23)"/>
          <p:cNvSpPr txBox="1"/>
          <p:nvPr/>
        </p:nvSpPr>
        <p:spPr>
          <a:xfrm>
            <a:off x="5441563" y="2465662"/>
            <a:ext cx="7380665" cy="65947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700"/>
            </a:lvl1pPr>
          </a:lstStyle>
          <a:p>
            <a:pPr/>
            <a:r>
              <a:t>The Arrival Of Gabriel - (20-23)</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8">
                                            <p:txEl>
                                              <p:pRg st="1" end="1"/>
                                            </p:txEl>
                                          </p:spTgt>
                                        </p:tgtEl>
                                        <p:attrNameLst>
                                          <p:attrName>style.visibility</p:attrName>
                                        </p:attrNameLst>
                                      </p:cBhvr>
                                      <p:to>
                                        <p:strVal val="visible"/>
                                      </p:to>
                                    </p:set>
                                    <p:animEffect filter="wipe(left)" transition="in">
                                      <p:cBhvr>
                                        <p:cTn id="7" dur="1500"/>
                                        <p:tgtEl>
                                          <p:spTgt spid="30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8"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3" name="Image" descr="Image"/>
          <p:cNvPicPr>
            <a:picLocks noChangeAspect="0"/>
          </p:cNvPicPr>
          <p:nvPr/>
        </p:nvPicPr>
        <p:blipFill>
          <a:blip r:embed="rId2">
            <a:extLst/>
          </a:blip>
          <a:stretch>
            <a:fillRect/>
          </a:stretch>
        </p:blipFill>
        <p:spPr>
          <a:xfrm flipH="1">
            <a:off x="-41190" y="2069611"/>
            <a:ext cx="5775371" cy="7824085"/>
          </a:xfrm>
          <a:prstGeom prst="rect">
            <a:avLst/>
          </a:prstGeom>
        </p:spPr>
      </p:pic>
      <p:sp>
        <p:nvSpPr>
          <p:cNvPr id="314" name="Demonstrated Faith ...…"/>
          <p:cNvSpPr txBox="1"/>
          <p:nvPr/>
        </p:nvSpPr>
        <p:spPr>
          <a:xfrm>
            <a:off x="5402417" y="3175443"/>
            <a:ext cx="7380666" cy="6337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800"/>
              </a:spcBef>
              <a:buSzPct val="80000"/>
              <a:buBlip>
                <a:blip r:embed="rId3"/>
              </a:buBlip>
              <a:defRPr sz="34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Future provision for the removal &amp; abrogation of the nation of Israel's iniquities -</a:t>
            </a:r>
          </a:p>
          <a:p>
            <a:pPr marL="685800" indent="-685800" algn="l">
              <a:spcBef>
                <a:spcPts val="800"/>
              </a:spcBef>
              <a:buSzPct val="80000"/>
              <a:buBlip>
                <a:blip r:embed="rId3"/>
              </a:buBlip>
              <a:defRPr sz="34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Certainty of the vision - </a:t>
            </a:r>
          </a:p>
          <a:p>
            <a:pPr marL="685800" indent="-685800" algn="l">
              <a:spcBef>
                <a:spcPts val="800"/>
              </a:spcBef>
              <a:buSzPct val="80000"/>
              <a:buBlip>
                <a:blip r:embed="rId3"/>
              </a:buBlip>
              <a:defRPr sz="34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Rebuilding of Jerusalem and temple -</a:t>
            </a:r>
          </a:p>
          <a:p>
            <a:pPr marL="685800" indent="-685800" algn="l">
              <a:spcBef>
                <a:spcPts val="800"/>
              </a:spcBef>
              <a:buSzPct val="80000"/>
              <a:buBlip>
                <a:blip r:embed="rId3"/>
              </a:buBlip>
              <a:defRPr sz="34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The Messiah would be cut off</a:t>
            </a:r>
          </a:p>
          <a:p>
            <a:pPr marL="685800" indent="-685800" algn="l">
              <a:spcBef>
                <a:spcPts val="800"/>
              </a:spcBef>
              <a:buSzPct val="80000"/>
              <a:buBlip>
                <a:blip r:embed="rId3"/>
              </a:buBlip>
              <a:defRPr sz="34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The sanctuary would be destroyed </a:t>
            </a:r>
          </a:p>
          <a:p>
            <a:pPr marL="685800" indent="-685800" algn="l">
              <a:spcBef>
                <a:spcPts val="800"/>
              </a:spcBef>
              <a:buSzPct val="80000"/>
              <a:buBlip>
                <a:blip r:embed="rId3"/>
              </a:buBlip>
              <a:defRPr sz="34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The one (nation) that makes desolate will also be destroyed </a:t>
            </a:r>
          </a:p>
        </p:txBody>
      </p:sp>
      <p:sp>
        <p:nvSpPr>
          <p:cNvPr id="315" name="“Faith To Endure The Fire”"/>
          <p:cNvSpPr txBox="1"/>
          <p:nvPr/>
        </p:nvSpPr>
        <p:spPr>
          <a:xfrm>
            <a:off x="94233" y="69164"/>
            <a:ext cx="12816334" cy="1054888"/>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3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“Daniel’s Vision of The Seventy Weeks”</a:t>
            </a:r>
          </a:p>
        </p:txBody>
      </p:sp>
      <p:sp>
        <p:nvSpPr>
          <p:cNvPr id="316" name="God’s Answer To Daniel’s Prayer - (9:20-27)"/>
          <p:cNvSpPr/>
          <p:nvPr/>
        </p:nvSpPr>
        <p:spPr>
          <a:xfrm>
            <a:off x="301989" y="1236389"/>
            <a:ext cx="12400822" cy="1042579"/>
          </a:xfrm>
          <a:prstGeom prst="roundRect">
            <a:avLst>
              <a:gd name="adj" fmla="val 18272"/>
            </a:avLst>
          </a:prstGeom>
          <a:blipFill>
            <a:blip r:embed="rId4"/>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28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God’s Answer To Daniel’s Prayer - (9:20-27)</a:t>
            </a:r>
          </a:p>
        </p:txBody>
      </p:sp>
      <p:sp>
        <p:nvSpPr>
          <p:cNvPr id="317" name="Things Mentioned in the VISION"/>
          <p:cNvSpPr txBox="1"/>
          <p:nvPr/>
        </p:nvSpPr>
        <p:spPr>
          <a:xfrm>
            <a:off x="5441563" y="2465662"/>
            <a:ext cx="7380665" cy="65947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700"/>
            </a:lvl1pPr>
          </a:lstStyle>
          <a:p>
            <a:pPr/>
            <a:r>
              <a:t>Things Mentioned in the VISION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4">
                                            <p:bg/>
                                          </p:spTgt>
                                        </p:tgtEl>
                                        <p:attrNameLst>
                                          <p:attrName>style.visibility</p:attrName>
                                        </p:attrNameLst>
                                      </p:cBhvr>
                                      <p:to>
                                        <p:strVal val="visible"/>
                                      </p:to>
                                    </p:set>
                                    <p:animEffect filter="wipe(left)" transition="in">
                                      <p:cBhvr>
                                        <p:cTn id="7" dur="1500"/>
                                        <p:tgtEl>
                                          <p:spTgt spid="314">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14">
                                            <p:txEl>
                                              <p:pRg st="0" end="0"/>
                                            </p:txEl>
                                          </p:spTgt>
                                        </p:tgtEl>
                                        <p:attrNameLst>
                                          <p:attrName>style.visibility</p:attrName>
                                        </p:attrNameLst>
                                      </p:cBhvr>
                                      <p:to>
                                        <p:strVal val="visible"/>
                                      </p:to>
                                    </p:set>
                                    <p:animEffect filter="wipe(left)" transition="in">
                                      <p:cBhvr>
                                        <p:cTn id="10" dur="1500"/>
                                        <p:tgtEl>
                                          <p:spTgt spid="31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14">
                                            <p:txEl>
                                              <p:pRg st="1" end="1"/>
                                            </p:txEl>
                                          </p:spTgt>
                                        </p:tgtEl>
                                        <p:attrNameLst>
                                          <p:attrName>style.visibility</p:attrName>
                                        </p:attrNameLst>
                                      </p:cBhvr>
                                      <p:to>
                                        <p:strVal val="visible"/>
                                      </p:to>
                                    </p:set>
                                    <p:animEffect filter="wipe(left)" transition="in">
                                      <p:cBhvr>
                                        <p:cTn id="15" dur="1500"/>
                                        <p:tgtEl>
                                          <p:spTgt spid="31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14">
                                            <p:txEl>
                                              <p:pRg st="2" end="2"/>
                                            </p:txEl>
                                          </p:spTgt>
                                        </p:tgtEl>
                                        <p:attrNameLst>
                                          <p:attrName>style.visibility</p:attrName>
                                        </p:attrNameLst>
                                      </p:cBhvr>
                                      <p:to>
                                        <p:strVal val="visible"/>
                                      </p:to>
                                    </p:set>
                                    <p:animEffect filter="wipe(left)" transition="in">
                                      <p:cBhvr>
                                        <p:cTn id="20" dur="1500"/>
                                        <p:tgtEl>
                                          <p:spTgt spid="31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14">
                                            <p:txEl>
                                              <p:pRg st="3" end="3"/>
                                            </p:txEl>
                                          </p:spTgt>
                                        </p:tgtEl>
                                        <p:attrNameLst>
                                          <p:attrName>style.visibility</p:attrName>
                                        </p:attrNameLst>
                                      </p:cBhvr>
                                      <p:to>
                                        <p:strVal val="visible"/>
                                      </p:to>
                                    </p:set>
                                    <p:animEffect filter="wipe(left)" transition="in">
                                      <p:cBhvr>
                                        <p:cTn id="25" dur="1500"/>
                                        <p:tgtEl>
                                          <p:spTgt spid="31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14">
                                            <p:txEl>
                                              <p:pRg st="4" end="4"/>
                                            </p:txEl>
                                          </p:spTgt>
                                        </p:tgtEl>
                                        <p:attrNameLst>
                                          <p:attrName>style.visibility</p:attrName>
                                        </p:attrNameLst>
                                      </p:cBhvr>
                                      <p:to>
                                        <p:strVal val="visible"/>
                                      </p:to>
                                    </p:set>
                                    <p:animEffect filter="wipe(left)" transition="in">
                                      <p:cBhvr>
                                        <p:cTn id="30" dur="1500"/>
                                        <p:tgtEl>
                                          <p:spTgt spid="31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314">
                                            <p:txEl>
                                              <p:pRg st="5" end="5"/>
                                            </p:txEl>
                                          </p:spTgt>
                                        </p:tgtEl>
                                        <p:attrNameLst>
                                          <p:attrName>style.visibility</p:attrName>
                                        </p:attrNameLst>
                                      </p:cBhvr>
                                      <p:to>
                                        <p:strVal val="visible"/>
                                      </p:to>
                                    </p:set>
                                    <p:animEffect filter="wipe(left)" transition="in">
                                      <p:cBhvr>
                                        <p:cTn id="35" dur="1500"/>
                                        <p:tgtEl>
                                          <p:spTgt spid="314">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4"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9" name="Image" descr="Image"/>
          <p:cNvPicPr>
            <a:picLocks noChangeAspect="0"/>
          </p:cNvPicPr>
          <p:nvPr/>
        </p:nvPicPr>
        <p:blipFill>
          <a:blip r:embed="rId2">
            <a:extLst/>
          </a:blip>
          <a:stretch>
            <a:fillRect/>
          </a:stretch>
        </p:blipFill>
        <p:spPr>
          <a:xfrm flipH="1">
            <a:off x="-41190" y="2069611"/>
            <a:ext cx="5775371" cy="7824085"/>
          </a:xfrm>
          <a:prstGeom prst="rect">
            <a:avLst/>
          </a:prstGeom>
        </p:spPr>
      </p:pic>
      <p:sp>
        <p:nvSpPr>
          <p:cNvPr id="320" name="Demonstrated Faith ...…"/>
          <p:cNvSpPr txBox="1"/>
          <p:nvPr/>
        </p:nvSpPr>
        <p:spPr>
          <a:xfrm>
            <a:off x="5402417" y="3175443"/>
            <a:ext cx="7380666" cy="635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800"/>
              </a:spcBef>
              <a:buSzPct val="80000"/>
              <a:buBlip>
                <a:blip r:embed="rId3"/>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rPr b="1"/>
              <a:t>The Jews</a:t>
            </a:r>
            <a:r>
              <a:t> and their worship under the Old Law - as well as the law itself -</a:t>
            </a:r>
          </a:p>
          <a:p>
            <a:pPr marL="685800" indent="-685800" algn="l">
              <a:spcBef>
                <a:spcPts val="800"/>
              </a:spcBef>
              <a:buSzPct val="80000"/>
              <a:buBlip>
                <a:blip r:embed="rId3"/>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The coming of </a:t>
            </a:r>
            <a:r>
              <a:rPr b="1"/>
              <a:t>the Messiah - Jesus Christ </a:t>
            </a:r>
            <a:r>
              <a:t>- His death - and His redemptive work</a:t>
            </a:r>
          </a:p>
          <a:p>
            <a:pPr marL="685800" indent="-685800" algn="l">
              <a:spcBef>
                <a:spcPts val="800"/>
              </a:spcBef>
              <a:buSzPct val="80000"/>
              <a:buBlip>
                <a:blip r:embed="rId3"/>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The city of </a:t>
            </a:r>
            <a:r>
              <a:rPr b="1"/>
              <a:t>Jerusalem</a:t>
            </a:r>
            <a:r>
              <a:t> - its rebuilding - its troubles - and its ultimate destruction -</a:t>
            </a:r>
          </a:p>
          <a:p>
            <a:pPr marL="685800" indent="-685800" algn="l">
              <a:spcBef>
                <a:spcPts val="800"/>
              </a:spcBef>
              <a:buSzPct val="80000"/>
              <a:buBlip>
                <a:blip r:embed="rId3"/>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rPr b="1"/>
              <a:t>The Roman government</a:t>
            </a:r>
            <a:r>
              <a:t> - The desolator’s - &amp; the eventual desolated</a:t>
            </a:r>
          </a:p>
        </p:txBody>
      </p:sp>
      <p:sp>
        <p:nvSpPr>
          <p:cNvPr id="321" name="“Faith To Endure The Fire”"/>
          <p:cNvSpPr txBox="1"/>
          <p:nvPr/>
        </p:nvSpPr>
        <p:spPr>
          <a:xfrm>
            <a:off x="94233" y="69164"/>
            <a:ext cx="12816334" cy="1054888"/>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3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“Daniel’s Vision of The Seventy Weeks”</a:t>
            </a:r>
          </a:p>
        </p:txBody>
      </p:sp>
      <p:sp>
        <p:nvSpPr>
          <p:cNvPr id="322" name="God’s Answer To Daniel’s Prayer - (9:20-27)"/>
          <p:cNvSpPr/>
          <p:nvPr/>
        </p:nvSpPr>
        <p:spPr>
          <a:xfrm>
            <a:off x="301989" y="1236389"/>
            <a:ext cx="12400822" cy="1042579"/>
          </a:xfrm>
          <a:prstGeom prst="roundRect">
            <a:avLst>
              <a:gd name="adj" fmla="val 18272"/>
            </a:avLst>
          </a:prstGeom>
          <a:blipFill>
            <a:blip r:embed="rId4"/>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28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God’s Answer To Daniel’s Prayer - (9:20-27)</a:t>
            </a:r>
          </a:p>
        </p:txBody>
      </p:sp>
      <p:sp>
        <p:nvSpPr>
          <p:cNvPr id="323" name="Things Mentioned in the VISION"/>
          <p:cNvSpPr txBox="1"/>
          <p:nvPr/>
        </p:nvSpPr>
        <p:spPr>
          <a:xfrm>
            <a:off x="5441563" y="2465662"/>
            <a:ext cx="7380665" cy="65947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700"/>
            </a:lvl1pPr>
          </a:lstStyle>
          <a:p>
            <a:pPr/>
            <a:r>
              <a:t>Things Mentioned in the VISION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0">
                                            <p:txEl>
                                              <p:pRg st="1" end="1"/>
                                            </p:txEl>
                                          </p:spTgt>
                                        </p:tgtEl>
                                        <p:attrNameLst>
                                          <p:attrName>style.visibility</p:attrName>
                                        </p:attrNameLst>
                                      </p:cBhvr>
                                      <p:to>
                                        <p:strVal val="visible"/>
                                      </p:to>
                                    </p:set>
                                    <p:animEffect filter="wipe(left)" transition="in">
                                      <p:cBhvr>
                                        <p:cTn id="7" dur="1500"/>
                                        <p:tgtEl>
                                          <p:spTgt spid="32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20">
                                            <p:txEl>
                                              <p:pRg st="2" end="2"/>
                                            </p:txEl>
                                          </p:spTgt>
                                        </p:tgtEl>
                                        <p:attrNameLst>
                                          <p:attrName>style.visibility</p:attrName>
                                        </p:attrNameLst>
                                      </p:cBhvr>
                                      <p:to>
                                        <p:strVal val="visible"/>
                                      </p:to>
                                    </p:set>
                                    <p:animEffect filter="wipe(left)" transition="in">
                                      <p:cBhvr>
                                        <p:cTn id="12" dur="1500"/>
                                        <p:tgtEl>
                                          <p:spTgt spid="32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20">
                                            <p:txEl>
                                              <p:pRg st="3" end="3"/>
                                            </p:txEl>
                                          </p:spTgt>
                                        </p:tgtEl>
                                        <p:attrNameLst>
                                          <p:attrName>style.visibility</p:attrName>
                                        </p:attrNameLst>
                                      </p:cBhvr>
                                      <p:to>
                                        <p:strVal val="visible"/>
                                      </p:to>
                                    </p:set>
                                    <p:animEffect filter="wipe(left)" transition="in">
                                      <p:cBhvr>
                                        <p:cTn id="17" dur="1500"/>
                                        <p:tgtEl>
                                          <p:spTgt spid="32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0"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5" name="Image" descr="Image"/>
          <p:cNvPicPr>
            <a:picLocks noChangeAspect="0"/>
          </p:cNvPicPr>
          <p:nvPr/>
        </p:nvPicPr>
        <p:blipFill>
          <a:blip r:embed="rId2">
            <a:extLst/>
          </a:blip>
          <a:stretch>
            <a:fillRect/>
          </a:stretch>
        </p:blipFill>
        <p:spPr>
          <a:xfrm flipH="1">
            <a:off x="-41190" y="2069611"/>
            <a:ext cx="5775371" cy="7824085"/>
          </a:xfrm>
          <a:prstGeom prst="rect">
            <a:avLst/>
          </a:prstGeom>
        </p:spPr>
      </p:pic>
      <p:sp>
        <p:nvSpPr>
          <p:cNvPr id="326" name="Demonstrated Faith ...…"/>
          <p:cNvSpPr txBox="1"/>
          <p:nvPr/>
        </p:nvSpPr>
        <p:spPr>
          <a:xfrm>
            <a:off x="5402417" y="3175443"/>
            <a:ext cx="7380666" cy="635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900"/>
              </a:spcBef>
              <a:buSzPct val="80000"/>
              <a:buBlip>
                <a:blip r:embed="rId3"/>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rPr b="1"/>
              <a:t>70 "weeks" are determined for Daniel's people (Israel) and his holy city (Jerusalem) - Dan 9:24</a:t>
            </a:r>
            <a:endParaRPr b="1"/>
          </a:p>
          <a:p>
            <a:pPr marL="685800" indent="-685800" algn="l">
              <a:spcBef>
                <a:spcPts val="900"/>
              </a:spcBef>
              <a:buSzPct val="80000"/>
              <a:buBlip>
                <a:blip r:embed="rId3"/>
              </a:buBlip>
              <a:defRPr b="1" sz="31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Six things would occur related to the work of the coming Messiah</a:t>
            </a:r>
          </a:p>
          <a:p>
            <a:pPr lvl="1" marL="751114" indent="-522514" algn="l">
              <a:spcBef>
                <a:spcPts val="900"/>
              </a:spcBef>
              <a:buSzPct val="80000"/>
              <a:buBlip>
                <a:blip r:embed="rId4"/>
              </a:buBlip>
              <a:defRPr sz="28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rPr sz="3200"/>
              <a:t>To finish the transgression</a:t>
            </a:r>
            <a:endParaRPr sz="3200"/>
          </a:p>
          <a:p>
            <a:pPr lvl="1" marL="685800" indent="-457200" algn="l">
              <a:spcBef>
                <a:spcPts val="900"/>
              </a:spcBef>
              <a:buSzPct val="80000"/>
              <a:buBlip>
                <a:blip r:embed="rId4"/>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To make an end of sins</a:t>
            </a:r>
          </a:p>
          <a:p>
            <a:pPr lvl="1" marL="685800" indent="-457200" algn="l">
              <a:spcBef>
                <a:spcPts val="900"/>
              </a:spcBef>
              <a:buSzPct val="80000"/>
              <a:buBlip>
                <a:blip r:embed="rId4"/>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To make reconciliation for iniquity</a:t>
            </a:r>
          </a:p>
          <a:p>
            <a:pPr lvl="1" marL="685800" indent="-457200" algn="l">
              <a:spcBef>
                <a:spcPts val="900"/>
              </a:spcBef>
              <a:buSzPct val="80000"/>
              <a:buBlip>
                <a:blip r:embed="rId4"/>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To bring everlasting righteousness</a:t>
            </a:r>
          </a:p>
          <a:p>
            <a:pPr lvl="1" marL="685800" indent="-457200" algn="l">
              <a:spcBef>
                <a:spcPts val="900"/>
              </a:spcBef>
              <a:buSzPct val="80000"/>
              <a:buBlip>
                <a:blip r:embed="rId4"/>
              </a:buBlip>
              <a:defRPr sz="32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 To seal up the vision &amp; prophecy </a:t>
            </a:r>
          </a:p>
          <a:p>
            <a:pPr lvl="1" marL="685800" indent="-457200" algn="l">
              <a:spcBef>
                <a:spcPts val="900"/>
              </a:spcBef>
              <a:buSzPct val="80000"/>
              <a:buBlip>
                <a:blip r:embed="rId4"/>
              </a:buBlip>
              <a:defRPr sz="34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 To anoint the Most Holy </a:t>
            </a:r>
          </a:p>
        </p:txBody>
      </p:sp>
      <p:sp>
        <p:nvSpPr>
          <p:cNvPr id="327" name="“Faith To Endure The Fire”"/>
          <p:cNvSpPr txBox="1"/>
          <p:nvPr/>
        </p:nvSpPr>
        <p:spPr>
          <a:xfrm>
            <a:off x="94233" y="69164"/>
            <a:ext cx="12816334" cy="1054888"/>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3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“Daniel’s Vision of The Seventy Weeks”</a:t>
            </a:r>
          </a:p>
        </p:txBody>
      </p:sp>
      <p:sp>
        <p:nvSpPr>
          <p:cNvPr id="328" name="God’s Answer To Daniel’s Prayer - (9:20-27)"/>
          <p:cNvSpPr/>
          <p:nvPr/>
        </p:nvSpPr>
        <p:spPr>
          <a:xfrm>
            <a:off x="301989" y="1236389"/>
            <a:ext cx="12400822" cy="1042579"/>
          </a:xfrm>
          <a:prstGeom prst="roundRect">
            <a:avLst>
              <a:gd name="adj" fmla="val 18272"/>
            </a:avLst>
          </a:prstGeom>
          <a:blipFill>
            <a:blip r:embed="rId5"/>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28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God’s Answer To Daniel’s Prayer - (9:20-27)</a:t>
            </a:r>
          </a:p>
        </p:txBody>
      </p:sp>
      <p:sp>
        <p:nvSpPr>
          <p:cNvPr id="329" name="Statement Of What Is To Occur..."/>
          <p:cNvSpPr txBox="1"/>
          <p:nvPr/>
        </p:nvSpPr>
        <p:spPr>
          <a:xfrm>
            <a:off x="5441563" y="2465662"/>
            <a:ext cx="7380665" cy="65947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700"/>
            </a:lvl1pPr>
          </a:lstStyle>
          <a:p>
            <a:pPr/>
            <a:r>
              <a:t>Statement Of What Is To Occur...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6">
                                            <p:bg/>
                                          </p:spTgt>
                                        </p:tgtEl>
                                        <p:attrNameLst>
                                          <p:attrName>style.visibility</p:attrName>
                                        </p:attrNameLst>
                                      </p:cBhvr>
                                      <p:to>
                                        <p:strVal val="visible"/>
                                      </p:to>
                                    </p:set>
                                    <p:animEffect filter="wipe(left)" transition="in">
                                      <p:cBhvr>
                                        <p:cTn id="7" dur="1500"/>
                                        <p:tgtEl>
                                          <p:spTgt spid="32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26">
                                            <p:txEl>
                                              <p:pRg st="0" end="0"/>
                                            </p:txEl>
                                          </p:spTgt>
                                        </p:tgtEl>
                                        <p:attrNameLst>
                                          <p:attrName>style.visibility</p:attrName>
                                        </p:attrNameLst>
                                      </p:cBhvr>
                                      <p:to>
                                        <p:strVal val="visible"/>
                                      </p:to>
                                    </p:set>
                                    <p:animEffect filter="wipe(left)" transition="in">
                                      <p:cBhvr>
                                        <p:cTn id="10" dur="1500"/>
                                        <p:tgtEl>
                                          <p:spTgt spid="32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26">
                                            <p:txEl>
                                              <p:pRg st="1" end="1"/>
                                            </p:txEl>
                                          </p:spTgt>
                                        </p:tgtEl>
                                        <p:attrNameLst>
                                          <p:attrName>style.visibility</p:attrName>
                                        </p:attrNameLst>
                                      </p:cBhvr>
                                      <p:to>
                                        <p:strVal val="visible"/>
                                      </p:to>
                                    </p:set>
                                    <p:animEffect filter="wipe(left)" transition="in">
                                      <p:cBhvr>
                                        <p:cTn id="15" dur="1500"/>
                                        <p:tgtEl>
                                          <p:spTgt spid="32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26">
                                            <p:txEl>
                                              <p:pRg st="2" end="2"/>
                                            </p:txEl>
                                          </p:spTgt>
                                        </p:tgtEl>
                                        <p:attrNameLst>
                                          <p:attrName>style.visibility</p:attrName>
                                        </p:attrNameLst>
                                      </p:cBhvr>
                                      <p:to>
                                        <p:strVal val="visible"/>
                                      </p:to>
                                    </p:set>
                                    <p:animEffect filter="wipe(left)" transition="in">
                                      <p:cBhvr>
                                        <p:cTn id="20" dur="1500"/>
                                        <p:tgtEl>
                                          <p:spTgt spid="32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26">
                                            <p:txEl>
                                              <p:pRg st="3" end="3"/>
                                            </p:txEl>
                                          </p:spTgt>
                                        </p:tgtEl>
                                        <p:attrNameLst>
                                          <p:attrName>style.visibility</p:attrName>
                                        </p:attrNameLst>
                                      </p:cBhvr>
                                      <p:to>
                                        <p:strVal val="visible"/>
                                      </p:to>
                                    </p:set>
                                    <p:animEffect filter="wipe(left)" transition="in">
                                      <p:cBhvr>
                                        <p:cTn id="25" dur="1500"/>
                                        <p:tgtEl>
                                          <p:spTgt spid="32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26">
                                            <p:txEl>
                                              <p:pRg st="4" end="4"/>
                                            </p:txEl>
                                          </p:spTgt>
                                        </p:tgtEl>
                                        <p:attrNameLst>
                                          <p:attrName>style.visibility</p:attrName>
                                        </p:attrNameLst>
                                      </p:cBhvr>
                                      <p:to>
                                        <p:strVal val="visible"/>
                                      </p:to>
                                    </p:set>
                                    <p:animEffect filter="wipe(left)" transition="in">
                                      <p:cBhvr>
                                        <p:cTn id="30" dur="1500"/>
                                        <p:tgtEl>
                                          <p:spTgt spid="326">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326">
                                            <p:txEl>
                                              <p:pRg st="5" end="5"/>
                                            </p:txEl>
                                          </p:spTgt>
                                        </p:tgtEl>
                                        <p:attrNameLst>
                                          <p:attrName>style.visibility</p:attrName>
                                        </p:attrNameLst>
                                      </p:cBhvr>
                                      <p:to>
                                        <p:strVal val="visible"/>
                                      </p:to>
                                    </p:set>
                                    <p:animEffect filter="wipe(left)" transition="in">
                                      <p:cBhvr>
                                        <p:cTn id="35" dur="1500"/>
                                        <p:tgtEl>
                                          <p:spTgt spid="326">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2" grpId="1" fill="hold">
                                  <p:stCondLst>
                                    <p:cond delay="0"/>
                                  </p:stCondLst>
                                  <p:iterate type="el" backwards="0">
                                    <p:tmAbs val="0"/>
                                  </p:iterate>
                                  <p:childTnLst>
                                    <p:set>
                                      <p:cBhvr>
                                        <p:cTn id="39" fill="hold"/>
                                        <p:tgtEl>
                                          <p:spTgt spid="326">
                                            <p:txEl>
                                              <p:pRg st="6" end="6"/>
                                            </p:txEl>
                                          </p:spTgt>
                                        </p:tgtEl>
                                        <p:attrNameLst>
                                          <p:attrName>style.visibility</p:attrName>
                                        </p:attrNameLst>
                                      </p:cBhvr>
                                      <p:to>
                                        <p:strVal val="visible"/>
                                      </p:to>
                                    </p:set>
                                    <p:animEffect filter="wipe(left)" transition="in">
                                      <p:cBhvr>
                                        <p:cTn id="40" dur="1500"/>
                                        <p:tgtEl>
                                          <p:spTgt spid="326">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8" presetID="22" grpId="1" fill="hold">
                                  <p:stCondLst>
                                    <p:cond delay="0"/>
                                  </p:stCondLst>
                                  <p:iterate type="el" backwards="0">
                                    <p:tmAbs val="0"/>
                                  </p:iterate>
                                  <p:childTnLst>
                                    <p:set>
                                      <p:cBhvr>
                                        <p:cTn id="44" fill="hold"/>
                                        <p:tgtEl>
                                          <p:spTgt spid="326">
                                            <p:txEl>
                                              <p:pRg st="7" end="7"/>
                                            </p:txEl>
                                          </p:spTgt>
                                        </p:tgtEl>
                                        <p:attrNameLst>
                                          <p:attrName>style.visibility</p:attrName>
                                        </p:attrNameLst>
                                      </p:cBhvr>
                                      <p:to>
                                        <p:strVal val="visible"/>
                                      </p:to>
                                    </p:set>
                                    <p:animEffect filter="wipe(left)" transition="in">
                                      <p:cBhvr>
                                        <p:cTn id="45" dur="1500"/>
                                        <p:tgtEl>
                                          <p:spTgt spid="326">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6"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1" name="image7.png" descr="image7.png"/>
          <p:cNvPicPr>
            <a:picLocks noChangeAspect="0"/>
          </p:cNvPicPr>
          <p:nvPr/>
        </p:nvPicPr>
        <p:blipFill>
          <a:blip r:embed="rId2">
            <a:extLst/>
          </a:blip>
          <a:stretch>
            <a:fillRect/>
          </a:stretch>
        </p:blipFill>
        <p:spPr>
          <a:xfrm>
            <a:off x="-8144" y="3959"/>
            <a:ext cx="13021087" cy="974568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3" name="image7.png" descr="image7.png"/>
          <p:cNvPicPr>
            <a:picLocks noChangeAspect="0"/>
          </p:cNvPicPr>
          <p:nvPr/>
        </p:nvPicPr>
        <p:blipFill>
          <a:blip r:embed="rId2">
            <a:extLst/>
          </a:blip>
          <a:stretch>
            <a:fillRect/>
          </a:stretch>
        </p:blipFill>
        <p:spPr>
          <a:xfrm>
            <a:off x="-8144" y="3959"/>
            <a:ext cx="13021087" cy="9745681"/>
          </a:xfrm>
          <a:prstGeom prst="rect">
            <a:avLst/>
          </a:prstGeom>
          <a:ln w="12700">
            <a:miter lim="400000"/>
          </a:ln>
        </p:spPr>
      </p:pic>
      <p:sp>
        <p:nvSpPr>
          <p:cNvPr id="334" name="IN ORDER FOR PREMILLENNIALISM TO BE RIGHT…"/>
          <p:cNvSpPr txBox="1"/>
          <p:nvPr/>
        </p:nvSpPr>
        <p:spPr>
          <a:xfrm>
            <a:off x="520489" y="3262410"/>
            <a:ext cx="11963822" cy="1492514"/>
          </a:xfrm>
          <a:prstGeom prst="rect">
            <a:avLst/>
          </a:prstGeom>
          <a:gradFill>
            <a:gsLst>
              <a:gs pos="0">
                <a:schemeClr val="accent5">
                  <a:hueOff val="96663"/>
                  <a:satOff val="-16428"/>
                  <a:lumOff val="3004"/>
                </a:schemeClr>
              </a:gs>
              <a:gs pos="100000">
                <a:schemeClr val="accent5">
                  <a:hueOff val="-467607"/>
                  <a:satOff val="-18937"/>
                  <a:lumOff val="-6537"/>
                </a:schemeClr>
              </a:gs>
            </a:gsLst>
            <a:lin ang="5400000"/>
          </a:gradFill>
          <a:extLst>
            <a:ext uri="{C572A759-6A51-4108-AA02-DFA0A04FC94B}">
              <ma14:wrappingTextBoxFlag xmlns:ma14="http://schemas.microsoft.com/office/mac/drawingml/2011/main" val="1"/>
            </a:ext>
          </a:extLst>
        </p:spPr>
        <p:txBody>
          <a:bodyPr lIns="50800" tIns="50800" rIns="50800" bIns="50800" anchor="ctr">
            <a:spAutoFit/>
          </a:bodyPr>
          <a:lstStyle/>
          <a:p>
            <a:pPr>
              <a:defRPr sz="3900"/>
            </a:pPr>
            <a:r>
              <a:t>IN ORDER FOR PREMILLENNIALISM TO BE RIGHT</a:t>
            </a:r>
          </a:p>
          <a:p>
            <a:pPr>
              <a:defRPr sz="5100"/>
            </a:pPr>
            <a:r>
              <a:t>GOD HAS TO BE WRONG!!!!! </a:t>
            </a:r>
          </a:p>
          <a:p>
            <a:pPr>
              <a:defRPr sz="3900"/>
            </a:pPr>
            <a:r>
              <a:t>IN ORDER FOR PREMILLENNIALISM TO BE RIGHT</a:t>
            </a:r>
          </a:p>
          <a:p>
            <a:pPr>
              <a:defRPr sz="5100"/>
            </a:pPr>
            <a:r>
              <a:t>GOD HAS TO BE WRONG!!!!!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6" name="Image" descr="Image"/>
          <p:cNvPicPr>
            <a:picLocks noChangeAspect="0"/>
          </p:cNvPicPr>
          <p:nvPr/>
        </p:nvPicPr>
        <p:blipFill>
          <a:blip r:embed="rId2">
            <a:extLst/>
          </a:blip>
          <a:stretch>
            <a:fillRect/>
          </a:stretch>
        </p:blipFill>
        <p:spPr>
          <a:xfrm flipH="1">
            <a:off x="-41190" y="2069611"/>
            <a:ext cx="5775371" cy="7824085"/>
          </a:xfrm>
          <a:prstGeom prst="rect">
            <a:avLst/>
          </a:prstGeom>
        </p:spPr>
      </p:pic>
      <p:sp>
        <p:nvSpPr>
          <p:cNvPr id="337" name="Demonstrated Faith ...…"/>
          <p:cNvSpPr txBox="1"/>
          <p:nvPr/>
        </p:nvSpPr>
        <p:spPr>
          <a:xfrm>
            <a:off x="5441563" y="3534797"/>
            <a:ext cx="7380665" cy="604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900"/>
              </a:spcBef>
              <a:buSzPct val="80000"/>
              <a:buBlip>
                <a:blip r:embed="rId3"/>
              </a:buBlip>
              <a:defRPr sz="37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from the going forth of the command To restore and build Jerusalem  — The decree of Cyrus (539-538 BC) - cf. Ezr 1:1-4  </a:t>
            </a:r>
          </a:p>
          <a:p>
            <a:pPr marL="685799" indent="-685799" algn="l">
              <a:spcBef>
                <a:spcPts val="900"/>
              </a:spcBef>
              <a:buSzPct val="80000"/>
              <a:buBlip>
                <a:blip r:embed="rId3"/>
              </a:buBlip>
              <a:defRPr sz="37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Until Messiah the Prince,  — 7 weeks and 62 weeks - (69 weeks) / 483 years - Dan 9:25</a:t>
            </a:r>
          </a:p>
          <a:p>
            <a:pPr marL="685799" indent="-685799" algn="l">
              <a:spcBef>
                <a:spcPts val="900"/>
              </a:spcBef>
              <a:buSzPct val="80000"/>
              <a:buBlip>
                <a:blip r:embed="rId3"/>
              </a:buBlip>
              <a:defRPr sz="37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Within the first 7 sevens the City is completed - 432 BC </a:t>
            </a:r>
          </a:p>
        </p:txBody>
      </p:sp>
      <p:sp>
        <p:nvSpPr>
          <p:cNvPr id="338" name="“Faith To Endure The Fire”"/>
          <p:cNvSpPr txBox="1"/>
          <p:nvPr/>
        </p:nvSpPr>
        <p:spPr>
          <a:xfrm>
            <a:off x="94233" y="69164"/>
            <a:ext cx="12816334" cy="1054888"/>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3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“Daniel’s Vision of The Seventy Weeks”</a:t>
            </a:r>
          </a:p>
        </p:txBody>
      </p:sp>
      <p:sp>
        <p:nvSpPr>
          <p:cNvPr id="339" name="God’s Answer To Daniel’s Prayer - (9:20-27)"/>
          <p:cNvSpPr/>
          <p:nvPr/>
        </p:nvSpPr>
        <p:spPr>
          <a:xfrm>
            <a:off x="301989" y="1236389"/>
            <a:ext cx="12400822" cy="1042579"/>
          </a:xfrm>
          <a:prstGeom prst="roundRect">
            <a:avLst>
              <a:gd name="adj" fmla="val 18272"/>
            </a:avLst>
          </a:prstGeom>
          <a:blipFill>
            <a:blip r:embed="rId4"/>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28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God’s Answer To Daniel’s Prayer - (9:20-27)</a:t>
            </a:r>
          </a:p>
        </p:txBody>
      </p:sp>
      <p:sp>
        <p:nvSpPr>
          <p:cNvPr id="340" name="Specific Description"/>
          <p:cNvSpPr txBox="1"/>
          <p:nvPr/>
        </p:nvSpPr>
        <p:spPr>
          <a:xfrm>
            <a:off x="5441563" y="2465662"/>
            <a:ext cx="7380665" cy="65947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700"/>
            </a:lvl1pPr>
          </a:lstStyle>
          <a:p>
            <a:pPr/>
            <a:r>
              <a:t>Specific Description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7">
                                            <p:bg/>
                                          </p:spTgt>
                                        </p:tgtEl>
                                        <p:attrNameLst>
                                          <p:attrName>style.visibility</p:attrName>
                                        </p:attrNameLst>
                                      </p:cBhvr>
                                      <p:to>
                                        <p:strVal val="visible"/>
                                      </p:to>
                                    </p:set>
                                    <p:animEffect filter="wipe(left)" transition="in">
                                      <p:cBhvr>
                                        <p:cTn id="7" dur="1500"/>
                                        <p:tgtEl>
                                          <p:spTgt spid="33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37">
                                            <p:txEl>
                                              <p:pRg st="0" end="0"/>
                                            </p:txEl>
                                          </p:spTgt>
                                        </p:tgtEl>
                                        <p:attrNameLst>
                                          <p:attrName>style.visibility</p:attrName>
                                        </p:attrNameLst>
                                      </p:cBhvr>
                                      <p:to>
                                        <p:strVal val="visible"/>
                                      </p:to>
                                    </p:set>
                                    <p:animEffect filter="wipe(left)" transition="in">
                                      <p:cBhvr>
                                        <p:cTn id="10" dur="1500"/>
                                        <p:tgtEl>
                                          <p:spTgt spid="33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37">
                                            <p:txEl>
                                              <p:pRg st="1" end="1"/>
                                            </p:txEl>
                                          </p:spTgt>
                                        </p:tgtEl>
                                        <p:attrNameLst>
                                          <p:attrName>style.visibility</p:attrName>
                                        </p:attrNameLst>
                                      </p:cBhvr>
                                      <p:to>
                                        <p:strVal val="visible"/>
                                      </p:to>
                                    </p:set>
                                    <p:animEffect filter="wipe(left)" transition="in">
                                      <p:cBhvr>
                                        <p:cTn id="15" dur="1500"/>
                                        <p:tgtEl>
                                          <p:spTgt spid="33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37">
                                            <p:txEl>
                                              <p:pRg st="2" end="2"/>
                                            </p:txEl>
                                          </p:spTgt>
                                        </p:tgtEl>
                                        <p:attrNameLst>
                                          <p:attrName>style.visibility</p:attrName>
                                        </p:attrNameLst>
                                      </p:cBhvr>
                                      <p:to>
                                        <p:strVal val="visible"/>
                                      </p:to>
                                    </p:set>
                                    <p:animEffect filter="wipe(left)" transition="in">
                                      <p:cBhvr>
                                        <p:cTn id="20" dur="1500"/>
                                        <p:tgtEl>
                                          <p:spTgt spid="33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7"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2" name="Image" descr="Image"/>
          <p:cNvPicPr>
            <a:picLocks noChangeAspect="0"/>
          </p:cNvPicPr>
          <p:nvPr/>
        </p:nvPicPr>
        <p:blipFill>
          <a:blip r:embed="rId2">
            <a:extLst/>
          </a:blip>
          <a:stretch>
            <a:fillRect/>
          </a:stretch>
        </p:blipFill>
        <p:spPr>
          <a:xfrm flipH="1">
            <a:off x="-41190" y="2069611"/>
            <a:ext cx="5775371" cy="7824085"/>
          </a:xfrm>
          <a:prstGeom prst="rect">
            <a:avLst/>
          </a:prstGeom>
        </p:spPr>
      </p:pic>
      <p:sp>
        <p:nvSpPr>
          <p:cNvPr id="343" name="Demonstrated Faith ...…"/>
          <p:cNvSpPr txBox="1"/>
          <p:nvPr/>
        </p:nvSpPr>
        <p:spPr>
          <a:xfrm>
            <a:off x="5402417" y="3175443"/>
            <a:ext cx="7380666" cy="640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900"/>
              </a:spcBef>
              <a:buSzPct val="80000"/>
              <a:buBlip>
                <a:blip r:embed="rId3"/>
              </a:buBlip>
              <a:defRPr sz="41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After 62 more weeks, - Dan 9:26-27</a:t>
            </a:r>
          </a:p>
          <a:p>
            <a:pPr lvl="1" marL="751114" indent="-522514" algn="l">
              <a:spcBef>
                <a:spcPts val="900"/>
              </a:spcBef>
              <a:buSzPct val="80000"/>
              <a:buBlip>
                <a:blip r:embed="rId4"/>
              </a:buBlip>
              <a:defRPr sz="28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rPr sz="3200"/>
              <a:t>Messiah cut off, </a:t>
            </a:r>
            <a:endParaRPr sz="3200"/>
          </a:p>
          <a:p>
            <a:pPr lvl="1" marL="751114" indent="-522514" algn="l">
              <a:spcBef>
                <a:spcPts val="900"/>
              </a:spcBef>
              <a:buSzPct val="80000"/>
              <a:buBlip>
                <a:blip r:embed="rId4"/>
              </a:buBlip>
              <a:defRPr sz="28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rPr sz="3200"/>
              <a:t>People of the prince shall destroy the city and sanctuary</a:t>
            </a:r>
            <a:endParaRPr sz="3200"/>
          </a:p>
          <a:p>
            <a:pPr lvl="1" marL="751114" indent="-522514" algn="l">
              <a:spcBef>
                <a:spcPts val="900"/>
              </a:spcBef>
              <a:buSzPct val="80000"/>
              <a:buBlip>
                <a:blip r:embed="rId4"/>
              </a:buBlip>
              <a:defRPr sz="28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rPr sz="3200"/>
              <a:t>For 1 week, he shall confirm a covenant with many</a:t>
            </a:r>
            <a:endParaRPr sz="3200"/>
          </a:p>
          <a:p>
            <a:pPr lvl="1" marL="751114" indent="-522514" algn="l">
              <a:spcBef>
                <a:spcPts val="900"/>
              </a:spcBef>
              <a:buSzPct val="80000"/>
              <a:buBlip>
                <a:blip r:embed="rId4"/>
              </a:buBlip>
              <a:defRPr sz="28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rPr sz="3200"/>
              <a:t>In the middle of the week - end of sacrifice and offering</a:t>
            </a:r>
            <a:endParaRPr sz="3200"/>
          </a:p>
          <a:p>
            <a:pPr lvl="1" marL="751114" indent="-522514" algn="l">
              <a:spcBef>
                <a:spcPts val="900"/>
              </a:spcBef>
              <a:buSzPct val="80000"/>
              <a:buBlip>
                <a:blip r:embed="rId4"/>
              </a:buBlip>
              <a:defRPr sz="28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rPr sz="3200"/>
              <a:t>The abomination and desolation to come -</a:t>
            </a:r>
          </a:p>
        </p:txBody>
      </p:sp>
      <p:sp>
        <p:nvSpPr>
          <p:cNvPr id="344" name="“Faith To Endure The Fire”"/>
          <p:cNvSpPr txBox="1"/>
          <p:nvPr/>
        </p:nvSpPr>
        <p:spPr>
          <a:xfrm>
            <a:off x="94233" y="69164"/>
            <a:ext cx="12816334" cy="1054888"/>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3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“Daniel’s Vision of The Seventy Weeks”</a:t>
            </a:r>
          </a:p>
        </p:txBody>
      </p:sp>
      <p:sp>
        <p:nvSpPr>
          <p:cNvPr id="345" name="God’s Answer To Daniel’s Prayer - (9:20-27)"/>
          <p:cNvSpPr/>
          <p:nvPr/>
        </p:nvSpPr>
        <p:spPr>
          <a:xfrm>
            <a:off x="301989" y="1236389"/>
            <a:ext cx="12400822" cy="1042579"/>
          </a:xfrm>
          <a:prstGeom prst="roundRect">
            <a:avLst>
              <a:gd name="adj" fmla="val 18272"/>
            </a:avLst>
          </a:prstGeom>
          <a:blipFill>
            <a:blip r:embed="rId5"/>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28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God’s Answer To Daniel’s Prayer - (9:20-27)</a:t>
            </a:r>
          </a:p>
        </p:txBody>
      </p:sp>
      <p:sp>
        <p:nvSpPr>
          <p:cNvPr id="346" name="Specific Description"/>
          <p:cNvSpPr txBox="1"/>
          <p:nvPr/>
        </p:nvSpPr>
        <p:spPr>
          <a:xfrm>
            <a:off x="5441563" y="2465662"/>
            <a:ext cx="7380665" cy="65947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700"/>
            </a:lvl1pPr>
          </a:lstStyle>
          <a:p>
            <a:pPr/>
            <a:r>
              <a:t>Specific Description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3">
                                            <p:bg/>
                                          </p:spTgt>
                                        </p:tgtEl>
                                        <p:attrNameLst>
                                          <p:attrName>style.visibility</p:attrName>
                                        </p:attrNameLst>
                                      </p:cBhvr>
                                      <p:to>
                                        <p:strVal val="visible"/>
                                      </p:to>
                                    </p:set>
                                    <p:animEffect filter="wipe(left)" transition="in">
                                      <p:cBhvr>
                                        <p:cTn id="7" dur="1500"/>
                                        <p:tgtEl>
                                          <p:spTgt spid="34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43">
                                            <p:txEl>
                                              <p:pRg st="0" end="0"/>
                                            </p:txEl>
                                          </p:spTgt>
                                        </p:tgtEl>
                                        <p:attrNameLst>
                                          <p:attrName>style.visibility</p:attrName>
                                        </p:attrNameLst>
                                      </p:cBhvr>
                                      <p:to>
                                        <p:strVal val="visible"/>
                                      </p:to>
                                    </p:set>
                                    <p:animEffect filter="wipe(left)" transition="in">
                                      <p:cBhvr>
                                        <p:cTn id="10" dur="1500"/>
                                        <p:tgtEl>
                                          <p:spTgt spid="34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43">
                                            <p:txEl>
                                              <p:pRg st="1" end="1"/>
                                            </p:txEl>
                                          </p:spTgt>
                                        </p:tgtEl>
                                        <p:attrNameLst>
                                          <p:attrName>style.visibility</p:attrName>
                                        </p:attrNameLst>
                                      </p:cBhvr>
                                      <p:to>
                                        <p:strVal val="visible"/>
                                      </p:to>
                                    </p:set>
                                    <p:animEffect filter="wipe(left)" transition="in">
                                      <p:cBhvr>
                                        <p:cTn id="15" dur="1500"/>
                                        <p:tgtEl>
                                          <p:spTgt spid="34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43">
                                            <p:txEl>
                                              <p:pRg st="2" end="2"/>
                                            </p:txEl>
                                          </p:spTgt>
                                        </p:tgtEl>
                                        <p:attrNameLst>
                                          <p:attrName>style.visibility</p:attrName>
                                        </p:attrNameLst>
                                      </p:cBhvr>
                                      <p:to>
                                        <p:strVal val="visible"/>
                                      </p:to>
                                    </p:set>
                                    <p:animEffect filter="wipe(left)" transition="in">
                                      <p:cBhvr>
                                        <p:cTn id="20" dur="1500"/>
                                        <p:tgtEl>
                                          <p:spTgt spid="34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43">
                                            <p:txEl>
                                              <p:pRg st="3" end="3"/>
                                            </p:txEl>
                                          </p:spTgt>
                                        </p:tgtEl>
                                        <p:attrNameLst>
                                          <p:attrName>style.visibility</p:attrName>
                                        </p:attrNameLst>
                                      </p:cBhvr>
                                      <p:to>
                                        <p:strVal val="visible"/>
                                      </p:to>
                                    </p:set>
                                    <p:animEffect filter="wipe(left)" transition="in">
                                      <p:cBhvr>
                                        <p:cTn id="25" dur="1500"/>
                                        <p:tgtEl>
                                          <p:spTgt spid="34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43">
                                            <p:txEl>
                                              <p:pRg st="4" end="4"/>
                                            </p:txEl>
                                          </p:spTgt>
                                        </p:tgtEl>
                                        <p:attrNameLst>
                                          <p:attrName>style.visibility</p:attrName>
                                        </p:attrNameLst>
                                      </p:cBhvr>
                                      <p:to>
                                        <p:strVal val="visible"/>
                                      </p:to>
                                    </p:set>
                                    <p:animEffect filter="wipe(left)" transition="in">
                                      <p:cBhvr>
                                        <p:cTn id="30" dur="1500"/>
                                        <p:tgtEl>
                                          <p:spTgt spid="34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343">
                                            <p:txEl>
                                              <p:pRg st="5" end="5"/>
                                            </p:txEl>
                                          </p:spTgt>
                                        </p:tgtEl>
                                        <p:attrNameLst>
                                          <p:attrName>style.visibility</p:attrName>
                                        </p:attrNameLst>
                                      </p:cBhvr>
                                      <p:to>
                                        <p:strVal val="visible"/>
                                      </p:to>
                                    </p:set>
                                    <p:animEffect filter="wipe(left)" transition="in">
                                      <p:cBhvr>
                                        <p:cTn id="35" dur="1500"/>
                                        <p:tgtEl>
                                          <p:spTgt spid="343">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3"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3"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pic>
        <p:nvPicPr>
          <p:cNvPr id="264"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sp>
        <p:nvSpPr>
          <p:cNvPr id="26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6" name="God reveals many things about His purpose and plan in history, specifically about the nation of Israel and the everlasting kingdom to come."/>
          <p:cNvSpPr txBox="1"/>
          <p:nvPr/>
        </p:nvSpPr>
        <p:spPr>
          <a:xfrm>
            <a:off x="1073868" y="7088439"/>
            <a:ext cx="11544170" cy="24384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lvl="2" marL="783771" indent="-783771" algn="l">
              <a:spcBef>
                <a:spcPts val="1200"/>
              </a:spcBef>
              <a:buSzPct val="80000"/>
              <a:buBlip>
                <a:blip r:embed="rId3"/>
              </a:buBlip>
              <a:defRPr sz="36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p>
          <a:p>
            <a:pPr lvl="2" marL="783771" indent="-783771" algn="l">
              <a:spcBef>
                <a:spcPts val="1200"/>
              </a:spcBef>
              <a:buSzPct val="80000"/>
              <a:buBlip>
                <a:blip r:embed="rId3"/>
              </a:buBlip>
              <a:defRPr sz="36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God reveals many things about His purpose and plan in history, specifically about the nation of Israel and the everlasting kingdom to come.</a:t>
            </a:r>
          </a:p>
        </p:txBody>
      </p:sp>
      <p:sp>
        <p:nvSpPr>
          <p:cNvPr id="267" name="Demonstrated Faith ...…"/>
          <p:cNvSpPr txBox="1"/>
          <p:nvPr/>
        </p:nvSpPr>
        <p:spPr>
          <a:xfrm>
            <a:off x="1073868" y="2408386"/>
            <a:ext cx="11544171" cy="53467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525929" indent="-525929" algn="l">
              <a:spcBef>
                <a:spcPts val="1000"/>
              </a:spcBef>
              <a:buSzPct val="80000"/>
              <a:buBlip>
                <a:blip r:embed="rId3"/>
              </a:buBlip>
              <a:defRPr sz="3600">
                <a:solidFill>
                  <a:srgbClr val="FFFFFF"/>
                </a:solidFill>
                <a:effectLst>
                  <a:outerShdw sx="100000" sy="100000" kx="0" ky="0" algn="b" rotWithShape="0" blurRad="76200" dist="76200" dir="3600000">
                    <a:srgbClr val="000000"/>
                  </a:outerShdw>
                </a:effectLst>
                <a:uFill>
                  <a:solidFill>
                    <a:srgbClr val="FFFFFF"/>
                  </a:solidFill>
                </a:uFill>
                <a:latin typeface="Boulder"/>
                <a:ea typeface="Boulder"/>
                <a:cs typeface="Boulder"/>
                <a:sym typeface="Boulder"/>
              </a:defRPr>
            </a:pPr>
            <a:r>
              <a:t>Daniel naturally divides itself into two parts...</a:t>
            </a:r>
          </a:p>
          <a:p>
            <a:pPr lvl="1" marL="932329" indent="-525929" algn="l">
              <a:spcBef>
                <a:spcPts val="1000"/>
              </a:spcBef>
              <a:buSzPct val="80000"/>
              <a:buBlip>
                <a:blip r:embed="rId4"/>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Personal history of Daniel – 1:1-6:28</a:t>
            </a:r>
          </a:p>
          <a:p>
            <a:pPr lvl="1" marL="932329" indent="-525929" algn="l">
              <a:spcBef>
                <a:spcPts val="1000"/>
              </a:spcBef>
              <a:buSzPct val="80000"/>
              <a:buBlip>
                <a:blip r:embed="rId4"/>
              </a:buBlip>
              <a:defRPr sz="32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Visions and prophecies of Daniel - 7:1-12:13</a:t>
            </a:r>
          </a:p>
          <a:p>
            <a:pPr marL="525929" indent="-525929" algn="l">
              <a:spcBef>
                <a:spcPts val="1000"/>
              </a:spcBef>
              <a:buSzPct val="80000"/>
              <a:buBlip>
                <a:blip r:embed="rId3"/>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second half of the book contains four visions seen by Daniel...</a:t>
            </a:r>
          </a:p>
          <a:p>
            <a:pPr lvl="1" marL="932329" indent="-525929" algn="l">
              <a:spcBef>
                <a:spcPts val="1000"/>
              </a:spcBef>
              <a:buSzPct val="80000"/>
              <a:buBlip>
                <a:blip r:embed="rId4"/>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vision of the four beasts - 7:1-28</a:t>
            </a:r>
          </a:p>
          <a:p>
            <a:pPr lvl="1" marL="932329" indent="-525929" algn="l">
              <a:spcBef>
                <a:spcPts val="1000"/>
              </a:spcBef>
              <a:buSzPct val="80000"/>
              <a:buBlip>
                <a:blip r:embed="rId4"/>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vision of the ram and the goat - 8:1-27</a:t>
            </a:r>
          </a:p>
          <a:p>
            <a:pPr lvl="1" marL="932329" indent="-525929" algn="l">
              <a:spcBef>
                <a:spcPts val="1000"/>
              </a:spcBef>
              <a:buSzPct val="80000"/>
              <a:buBlip>
                <a:blip r:embed="rId4"/>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vision of the seventy weeks - 9:1-27</a:t>
            </a:r>
          </a:p>
          <a:p>
            <a:pPr lvl="1" marL="932329" indent="-525929" algn="l">
              <a:spcBef>
                <a:spcPts val="1000"/>
              </a:spcBef>
              <a:buSzPct val="80000"/>
              <a:buBlip>
                <a:blip r:embed="rId4"/>
              </a:buBlip>
              <a:defRPr sz="3300">
                <a:solidFill>
                  <a:srgbClr val="FFFFFF"/>
                </a:solidFill>
                <a:effectLst>
                  <a:outerShdw sx="100000" sy="100000" kx="0" ky="0" algn="b" rotWithShape="0" blurRad="76200" dist="76200" dir="3600000">
                    <a:srgbClr val="000000"/>
                  </a:outerShdw>
                </a:effectLst>
                <a:uFill>
                  <a:solidFill>
                    <a:srgbClr val="FFFFFF"/>
                  </a:solidFill>
                </a:uFill>
                <a:latin typeface="American Typewriter"/>
                <a:ea typeface="American Typewriter"/>
                <a:cs typeface="American Typewriter"/>
                <a:sym typeface="American Typewriter"/>
              </a:defRPr>
            </a:pPr>
            <a:r>
              <a:t>The vision of the time of the end - 10:1-12:13</a:t>
            </a:r>
          </a:p>
        </p:txBody>
      </p:sp>
      <p:sp>
        <p:nvSpPr>
          <p:cNvPr id="268" name="“Faith To Endure The Fire”"/>
          <p:cNvSpPr txBox="1"/>
          <p:nvPr/>
        </p:nvSpPr>
        <p:spPr>
          <a:xfrm>
            <a:off x="94233" y="69164"/>
            <a:ext cx="12816334" cy="1054888"/>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3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“Daniel’s Vision of The Seventy Weeks”</a:t>
            </a:r>
          </a:p>
        </p:txBody>
      </p:sp>
      <p:sp>
        <p:nvSpPr>
          <p:cNvPr id="269" name="Dark Days For Judah …"/>
          <p:cNvSpPr txBox="1"/>
          <p:nvPr/>
        </p:nvSpPr>
        <p:spPr>
          <a:xfrm>
            <a:off x="113459" y="1328068"/>
            <a:ext cx="12777882" cy="876301"/>
          </a:xfrm>
          <a:prstGeom prst="rect">
            <a:avLst/>
          </a:prstGeom>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marL="685800" indent="-685800" algn="l">
              <a:spcBef>
                <a:spcPts val="1700"/>
              </a:spcBef>
              <a:buSzPct val="80000"/>
              <a:buBlip>
                <a:blip r:embed="rId5"/>
              </a:buBlip>
              <a:defRPr b="1" sz="5000">
                <a:solidFill>
                  <a:srgbClr val="FFFFFF"/>
                </a:solidFill>
                <a:effectLst>
                  <a:outerShdw sx="100000" sy="100000" kx="0" ky="0" algn="b" rotWithShape="0" blurRad="50800" dist="63500" dir="18900000">
                    <a:srgbClr val="000000"/>
                  </a:outerShdw>
                </a:effectLst>
                <a:latin typeface="Century Gothic"/>
                <a:ea typeface="Century Gothic"/>
                <a:cs typeface="Century Gothic"/>
                <a:sym typeface="Century Gothic"/>
              </a:defRPr>
            </a:lvl1pPr>
          </a:lstStyle>
          <a:p>
            <a:pPr/>
            <a:r>
              <a:t>Chapter 8 - Daniels Vision 551-552 BC</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66"/>
                                        </p:tgtEl>
                                        <p:attrNameLst>
                                          <p:attrName>style.visibility</p:attrName>
                                        </p:attrNameLst>
                                      </p:cBhvr>
                                      <p:to>
                                        <p:strVal val="visible"/>
                                      </p:to>
                                    </p:set>
                                    <p:anim calcmode="lin" valueType="num">
                                      <p:cBhvr>
                                        <p:cTn id="7" dur="1500" fill="hold"/>
                                        <p:tgtEl>
                                          <p:spTgt spid="266"/>
                                        </p:tgtEl>
                                        <p:attrNameLst>
                                          <p:attrName>ppt_x</p:attrName>
                                        </p:attrNameLst>
                                      </p:cBhvr>
                                      <p:tavLst>
                                        <p:tav tm="0">
                                          <p:val>
                                            <p:strVal val="#ppt_x"/>
                                          </p:val>
                                        </p:tav>
                                        <p:tav tm="100000">
                                          <p:val>
                                            <p:strVal val="#ppt_x"/>
                                          </p:val>
                                        </p:tav>
                                      </p:tavLst>
                                    </p:anim>
                                    <p:anim calcmode="lin" valueType="num">
                                      <p:cBhvr>
                                        <p:cTn id="8" dur="1500" fill="hold"/>
                                        <p:tgtEl>
                                          <p:spTgt spid="26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6"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8" name="Image" descr="Image"/>
          <p:cNvPicPr>
            <a:picLocks noChangeAspect="0"/>
          </p:cNvPicPr>
          <p:nvPr/>
        </p:nvPicPr>
        <p:blipFill>
          <a:blip r:embed="rId2">
            <a:extLst/>
          </a:blip>
          <a:stretch>
            <a:fillRect/>
          </a:stretch>
        </p:blipFill>
        <p:spPr>
          <a:xfrm flipH="1">
            <a:off x="-41190" y="2069611"/>
            <a:ext cx="5775371" cy="7824085"/>
          </a:xfrm>
          <a:prstGeom prst="rect">
            <a:avLst/>
          </a:prstGeom>
        </p:spPr>
      </p:pic>
      <p:sp>
        <p:nvSpPr>
          <p:cNvPr id="349" name="“Faith To Endure The Fire”"/>
          <p:cNvSpPr txBox="1"/>
          <p:nvPr/>
        </p:nvSpPr>
        <p:spPr>
          <a:xfrm>
            <a:off x="94233" y="69164"/>
            <a:ext cx="12816334" cy="1054888"/>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3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“Daniel’s Vision of The Seventy Weeks”</a:t>
            </a:r>
          </a:p>
        </p:txBody>
      </p:sp>
      <p:sp>
        <p:nvSpPr>
          <p:cNvPr id="350" name="God’s Answer To Daniel’s Prayer - (9:20-27)"/>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28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God’s Answer To Daniel’s Prayer - (9:20-27)</a:t>
            </a:r>
          </a:p>
        </p:txBody>
      </p:sp>
      <p:pic>
        <p:nvPicPr>
          <p:cNvPr id="351" name="Abomination of Desolation - Dan 9:24-27; 12:11" descr="Abomination of Desolation - Dan 9:24-27; 12:11"/>
          <p:cNvPicPr>
            <a:picLocks noChangeAspect="0"/>
          </p:cNvPicPr>
          <p:nvPr/>
        </p:nvPicPr>
        <p:blipFill>
          <a:blip r:embed="rId4">
            <a:extLst/>
          </a:blip>
          <a:stretch>
            <a:fillRect/>
          </a:stretch>
        </p:blipFill>
        <p:spPr>
          <a:xfrm>
            <a:off x="3236876" y="2331050"/>
            <a:ext cx="9684625" cy="719543"/>
          </a:xfrm>
          <a:prstGeom prst="rect">
            <a:avLst/>
          </a:prstGeom>
          <a:effectLst>
            <a:outerShdw sx="100000" sy="100000" kx="0" ky="0" algn="b" rotWithShape="0" blurRad="114300" dist="101600" dir="5400000">
              <a:srgbClr val="000000"/>
            </a:outerShdw>
          </a:effectLst>
        </p:spPr>
      </p:pic>
      <p:sp>
        <p:nvSpPr>
          <p:cNvPr id="352" name="Matthew 24:15 (NKJV)  15 &quot;Therefore when you see the 'abomination of desolation,' spoken of by Daniel the prophet, standing in the holy place&quot; (whoever reads, let him understand),"/>
          <p:cNvSpPr/>
          <p:nvPr/>
        </p:nvSpPr>
        <p:spPr>
          <a:xfrm>
            <a:off x="3351660" y="3102676"/>
            <a:ext cx="2357121" cy="6496055"/>
          </a:xfrm>
          <a:prstGeom prst="rect">
            <a:avLst/>
          </a:prstGeom>
          <a:solidFill>
            <a:srgbClr val="EEECE1"/>
          </a:solidFill>
          <a:ln w="12700">
            <a:miter lim="400000"/>
          </a:ln>
          <a:effectLst>
            <a:outerShdw sx="100000" sy="100000" kx="0" ky="0" algn="b" rotWithShape="0" blurRad="38100" dist="25400" dir="5400000">
              <a:srgbClr val="000000">
                <a:alpha val="32000"/>
              </a:srgbClr>
            </a:outerShdw>
          </a:effectLst>
          <a:extLst>
            <a:ext uri="{C572A759-6A51-4108-AA02-DFA0A04FC94B}">
              <ma14:wrappingTextBoxFlag xmlns:ma14="http://schemas.microsoft.com/office/mac/drawingml/2011/main" val="1"/>
            </a:ext>
          </a:extLst>
        </p:spPr>
        <p:txBody>
          <a:bodyPr lIns="48767" tIns="48767" rIns="48767" bIns="48767">
            <a:spAutoFit/>
          </a:bodyPr>
          <a:lstStyle/>
          <a:p>
            <a:pPr defTabSz="1300480">
              <a:defRPr b="1" sz="2800">
                <a:solidFill>
                  <a:srgbClr val="000000"/>
                </a:solidFill>
                <a:effectLst/>
                <a:latin typeface="Calibri"/>
                <a:ea typeface="Calibri"/>
                <a:cs typeface="Calibri"/>
                <a:sym typeface="Calibri"/>
              </a:defRPr>
            </a:pPr>
            <a:r>
              <a:t>Matthew 24:15 (NKJV) </a:t>
            </a:r>
            <a:br/>
            <a:r>
              <a:rPr b="0" baseline="30428"/>
              <a:t>15 </a:t>
            </a:r>
            <a:r>
              <a:rPr b="0"/>
              <a:t>"Therefore when you see the </a:t>
            </a:r>
            <a:r>
              <a:rPr b="0" i="1" u="sng"/>
              <a:t>'abomination of desolation</a:t>
            </a:r>
            <a:r>
              <a:rPr b="0" i="1"/>
              <a:t>,'</a:t>
            </a:r>
            <a:r>
              <a:rPr b="0"/>
              <a:t> spoken of by Daniel the prophet, standing in the holy place" (whoever reads, let him understand), </a:t>
            </a:r>
          </a:p>
        </p:txBody>
      </p:sp>
      <p:sp>
        <p:nvSpPr>
          <p:cNvPr id="353" name="Mark 13:14 (NKJV)  14 &quot;So when you see the 'abomination of desolation,' spoken of by Daniel the prophet, standing where it ought not&quot; (let the reader understand), &quot;then let those who are in Judea flee to the mountains."/>
          <p:cNvSpPr/>
          <p:nvPr/>
        </p:nvSpPr>
        <p:spPr>
          <a:xfrm>
            <a:off x="5781645" y="3102676"/>
            <a:ext cx="2873986" cy="6496055"/>
          </a:xfrm>
          <a:prstGeom prst="rect">
            <a:avLst/>
          </a:prstGeom>
          <a:solidFill>
            <a:srgbClr val="EEECE1"/>
          </a:solidFill>
          <a:ln w="12700">
            <a:miter lim="400000"/>
          </a:ln>
          <a:effectLst>
            <a:outerShdw sx="100000" sy="100000" kx="0" ky="0" algn="b" rotWithShape="0" blurRad="38100" dist="25400" dir="5400000">
              <a:srgbClr val="000000">
                <a:alpha val="32000"/>
              </a:srgbClr>
            </a:outerShdw>
          </a:effectLst>
          <a:extLst>
            <a:ext uri="{C572A759-6A51-4108-AA02-DFA0A04FC94B}">
              <ma14:wrappingTextBoxFlag xmlns:ma14="http://schemas.microsoft.com/office/mac/drawingml/2011/main" val="1"/>
            </a:ext>
          </a:extLst>
        </p:spPr>
        <p:txBody>
          <a:bodyPr lIns="48767" tIns="48767" rIns="48767" bIns="48767">
            <a:spAutoFit/>
          </a:bodyPr>
          <a:lstStyle/>
          <a:p>
            <a:pPr defTabSz="1300480">
              <a:defRPr b="1" sz="2800">
                <a:solidFill>
                  <a:srgbClr val="000000"/>
                </a:solidFill>
                <a:effectLst/>
                <a:latin typeface="Calibri"/>
                <a:ea typeface="Calibri"/>
                <a:cs typeface="Calibri"/>
                <a:sym typeface="Calibri"/>
              </a:defRPr>
            </a:pPr>
            <a:r>
              <a:t>Mark 13:14 (NKJV) </a:t>
            </a:r>
            <a:br/>
            <a:r>
              <a:rPr b="0" baseline="30428"/>
              <a:t>14 </a:t>
            </a:r>
            <a:r>
              <a:rPr b="0"/>
              <a:t>"So when you see </a:t>
            </a:r>
            <a:r>
              <a:rPr b="0" u="sng"/>
              <a:t>the </a:t>
            </a:r>
            <a:r>
              <a:rPr b="0" i="1" u="sng"/>
              <a:t>'abomination of desolation</a:t>
            </a:r>
            <a:r>
              <a:rPr b="0" i="1"/>
              <a:t>,'</a:t>
            </a:r>
            <a:r>
              <a:rPr b="0"/>
              <a:t> spoken of by Daniel the prophet, standing where it ought not" (let the reader understand), "then let those who are in Judea flee to the mountains. </a:t>
            </a:r>
          </a:p>
        </p:txBody>
      </p:sp>
      <p:sp>
        <p:nvSpPr>
          <p:cNvPr id="354" name="Luke 21:20-22 (NKJV)  20 &quot;But when you see Jerusalem surrounded by armies, then know that its desolation is near.  21 Then let those who are in Judea flee to the mountains, let those who are in the midst of her depart, and let not those who are in the country enter her. 22 For these are the days of vengeance, that all things which are written may be fulfilled."/>
          <p:cNvSpPr/>
          <p:nvPr/>
        </p:nvSpPr>
        <p:spPr>
          <a:xfrm>
            <a:off x="8728495" y="3102676"/>
            <a:ext cx="4144260" cy="6496055"/>
          </a:xfrm>
          <a:prstGeom prst="rect">
            <a:avLst/>
          </a:prstGeom>
          <a:solidFill>
            <a:srgbClr val="EEECE1"/>
          </a:solidFill>
          <a:ln w="12700">
            <a:miter lim="400000"/>
          </a:ln>
          <a:effectLst>
            <a:outerShdw sx="100000" sy="100000" kx="0" ky="0" algn="b" rotWithShape="0" blurRad="38100" dist="25400" dir="5400000">
              <a:srgbClr val="000000">
                <a:alpha val="32000"/>
              </a:srgbClr>
            </a:outerShdw>
          </a:effectLst>
          <a:extLst>
            <a:ext uri="{C572A759-6A51-4108-AA02-DFA0A04FC94B}">
              <ma14:wrappingTextBoxFlag xmlns:ma14="http://schemas.microsoft.com/office/mac/drawingml/2011/main" val="1"/>
            </a:ext>
          </a:extLst>
        </p:spPr>
        <p:txBody>
          <a:bodyPr lIns="48767" tIns="48767" rIns="48767" bIns="48767">
            <a:spAutoFit/>
          </a:bodyPr>
          <a:lstStyle/>
          <a:p>
            <a:pPr defTabSz="1300480">
              <a:defRPr b="1" sz="2800">
                <a:solidFill>
                  <a:srgbClr val="000000"/>
                </a:solidFill>
                <a:effectLst/>
                <a:latin typeface="Calibri"/>
                <a:ea typeface="Calibri"/>
                <a:cs typeface="Calibri"/>
                <a:sym typeface="Calibri"/>
              </a:defRPr>
            </a:pPr>
            <a:r>
              <a:t>Luke 21:20-22 (NKJV) </a:t>
            </a:r>
            <a:br/>
            <a:r>
              <a:rPr b="0" baseline="30428"/>
              <a:t>20 </a:t>
            </a:r>
            <a:r>
              <a:rPr b="0"/>
              <a:t>"But when you see </a:t>
            </a:r>
            <a:r>
              <a:rPr b="0" u="sng"/>
              <a:t>Jerusalem</a:t>
            </a:r>
            <a:r>
              <a:rPr b="0"/>
              <a:t> surrounded by armies, then know that </a:t>
            </a:r>
            <a:r>
              <a:rPr b="0" u="sng"/>
              <a:t>its desolation is near</a:t>
            </a:r>
            <a:r>
              <a:rPr b="0"/>
              <a:t>.  </a:t>
            </a:r>
            <a:r>
              <a:rPr b="0" baseline="30428"/>
              <a:t>21 </a:t>
            </a:r>
            <a:r>
              <a:rPr b="0"/>
              <a:t>Then let those who are in Judea flee to the mountains, let those who are in the midst of her depart, and let not those who are in the country enter her. </a:t>
            </a:r>
            <a:r>
              <a:rPr b="0" baseline="30428"/>
              <a:t>22 </a:t>
            </a:r>
            <a:r>
              <a:rPr b="0" u="sng"/>
              <a:t>For these are the days of vengeance, that </a:t>
            </a:r>
            <a:r>
              <a:rPr u="sng"/>
              <a:t>all things which are written may be fulfilled</a:t>
            </a:r>
            <a:r>
              <a:rPr b="0"/>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53"/>
                                        </p:tgtEl>
                                        <p:attrNameLst>
                                          <p:attrName>style.visibility</p:attrName>
                                        </p:attrNameLst>
                                      </p:cBhvr>
                                      <p:to>
                                        <p:strVal val="visible"/>
                                      </p:to>
                                    </p:set>
                                    <p:anim calcmode="lin" valueType="num">
                                      <p:cBhvr>
                                        <p:cTn id="7" dur="500" fill="hold"/>
                                        <p:tgtEl>
                                          <p:spTgt spid="353"/>
                                        </p:tgtEl>
                                        <p:attrNameLst>
                                          <p:attrName>ppt_w</p:attrName>
                                        </p:attrNameLst>
                                      </p:cBhvr>
                                      <p:tavLst>
                                        <p:tav tm="0">
                                          <p:val>
                                            <p:fltVal val="0"/>
                                          </p:val>
                                        </p:tav>
                                        <p:tav tm="100000">
                                          <p:val>
                                            <p:strVal val="#ppt_w"/>
                                          </p:val>
                                        </p:tav>
                                      </p:tavLst>
                                    </p:anim>
                                    <p:anim calcmode="lin" valueType="num">
                                      <p:cBhvr>
                                        <p:cTn id="8" dur="500" fill="hold"/>
                                        <p:tgtEl>
                                          <p:spTgt spid="35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354"/>
                                        </p:tgtEl>
                                        <p:attrNameLst>
                                          <p:attrName>style.visibility</p:attrName>
                                        </p:attrNameLst>
                                      </p:cBhvr>
                                      <p:to>
                                        <p:strVal val="visible"/>
                                      </p:to>
                                    </p:set>
                                    <p:anim calcmode="lin" valueType="num">
                                      <p:cBhvr>
                                        <p:cTn id="13" dur="500" fill="hold"/>
                                        <p:tgtEl>
                                          <p:spTgt spid="354"/>
                                        </p:tgtEl>
                                        <p:attrNameLst>
                                          <p:attrName>ppt_w</p:attrName>
                                        </p:attrNameLst>
                                      </p:cBhvr>
                                      <p:tavLst>
                                        <p:tav tm="0">
                                          <p:val>
                                            <p:fltVal val="0"/>
                                          </p:val>
                                        </p:tav>
                                        <p:tav tm="100000">
                                          <p:val>
                                            <p:strVal val="#ppt_w"/>
                                          </p:val>
                                        </p:tav>
                                      </p:tavLst>
                                    </p:anim>
                                    <p:anim calcmode="lin" valueType="num">
                                      <p:cBhvr>
                                        <p:cTn id="14" dur="500" fill="hold"/>
                                        <p:tgtEl>
                                          <p:spTgt spid="3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4" grpId="2"/>
      <p:bldP build="whole" bldLvl="1" animBg="1" rev="0" advAuto="0" spid="353"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6" name="Image" descr="Image"/>
          <p:cNvPicPr>
            <a:picLocks noChangeAspect="1"/>
          </p:cNvPicPr>
          <p:nvPr/>
        </p:nvPicPr>
        <p:blipFill>
          <a:blip r:embed="rId2">
            <a:extLst/>
          </a:blip>
          <a:stretch>
            <a:fillRect/>
          </a:stretch>
        </p:blipFill>
        <p:spPr>
          <a:xfrm>
            <a:off x="0" y="0"/>
            <a:ext cx="13004800" cy="9753600"/>
          </a:xfrm>
          <a:prstGeom prst="rect">
            <a:avLst/>
          </a:prstGeom>
          <a:ln w="12700">
            <a:miter lim="400000"/>
          </a:ln>
        </p:spPr>
      </p:pic>
      <p:sp>
        <p:nvSpPr>
          <p:cNvPr id="357" name="538, 457 BC"/>
          <p:cNvSpPr txBox="1"/>
          <p:nvPr/>
        </p:nvSpPr>
        <p:spPr>
          <a:xfrm>
            <a:off x="308642" y="6498835"/>
            <a:ext cx="1922166" cy="492895"/>
          </a:xfrm>
          <a:prstGeom prst="rect">
            <a:avLst/>
          </a:prstGeom>
          <a:ln w="12700">
            <a:miter lim="400000"/>
          </a:ln>
          <a:effectLst>
            <a:outerShdw sx="100000" sy="100000" kx="0" ky="0" algn="b" rotWithShape="0" blurRad="25400" dist="12700" dir="5400000">
              <a:srgbClr val="000000">
                <a:alpha val="3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300480">
              <a:defRPr sz="2800">
                <a:solidFill>
                  <a:srgbClr val="FFFFFF"/>
                </a:solidFill>
                <a:effectLst>
                  <a:outerShdw sx="100000" sy="100000" kx="0" ky="0" algn="b" rotWithShape="0" blurRad="12700" dist="63500" dir="18900000">
                    <a:srgbClr val="000000"/>
                  </a:outerShdw>
                </a:effectLst>
                <a:latin typeface="Times New Roman"/>
                <a:ea typeface="Times New Roman"/>
                <a:cs typeface="Times New Roman"/>
                <a:sym typeface="Times New Roman"/>
              </a:defRPr>
            </a:lvl1pPr>
          </a:lstStyle>
          <a:p>
            <a:pPr/>
            <a:r>
              <a:t>538, 457 BC</a:t>
            </a:r>
          </a:p>
        </p:txBody>
      </p:sp>
      <p:sp>
        <p:nvSpPr>
          <p:cNvPr id="358" name="Cyrus’ Proc. -…"/>
          <p:cNvSpPr txBox="1"/>
          <p:nvPr/>
        </p:nvSpPr>
        <p:spPr>
          <a:xfrm>
            <a:off x="165147" y="7121939"/>
            <a:ext cx="2120256" cy="1712095"/>
          </a:xfrm>
          <a:prstGeom prst="rect">
            <a:avLst/>
          </a:prstGeom>
          <a:ln w="12700">
            <a:miter lim="400000"/>
          </a:ln>
          <a:effectLst>
            <a:outerShdw sx="100000" sy="100000" kx="0" ky="0" algn="b" rotWithShape="0" blurRad="25400" dist="12700" dir="5400000">
              <a:srgbClr val="000000">
                <a:alpha val="3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1300480">
              <a:defRPr sz="2800">
                <a:solidFill>
                  <a:srgbClr val="FFFFFF"/>
                </a:solidFill>
                <a:effectLst>
                  <a:outerShdw sx="100000" sy="100000" kx="0" ky="0" algn="b" rotWithShape="0" blurRad="12700" dist="63500" dir="18900000">
                    <a:srgbClr val="000000"/>
                  </a:outerShdw>
                </a:effectLst>
                <a:latin typeface="Times New Roman"/>
                <a:ea typeface="Times New Roman"/>
                <a:cs typeface="Times New Roman"/>
                <a:sym typeface="Times New Roman"/>
              </a:defRPr>
            </a:pPr>
            <a:r>
              <a:t>Cyrus’ Proc. - </a:t>
            </a:r>
          </a:p>
          <a:p>
            <a:pPr defTabSz="1300480">
              <a:defRPr sz="2800">
                <a:solidFill>
                  <a:srgbClr val="FFFFFF"/>
                </a:solidFill>
                <a:effectLst>
                  <a:outerShdw sx="100000" sy="100000" kx="0" ky="0" algn="b" rotWithShape="0" blurRad="12700" dist="63500" dir="18900000">
                    <a:srgbClr val="000000"/>
                  </a:outerShdw>
                </a:effectLst>
                <a:latin typeface="Times New Roman"/>
                <a:ea typeface="Times New Roman"/>
                <a:cs typeface="Times New Roman"/>
                <a:sym typeface="Times New Roman"/>
              </a:defRPr>
            </a:pPr>
            <a:r>
              <a:t>Ez 1:1-4; </a:t>
            </a:r>
          </a:p>
          <a:p>
            <a:pPr defTabSz="1300480">
              <a:defRPr sz="2800">
                <a:solidFill>
                  <a:srgbClr val="FFFFFF"/>
                </a:solidFill>
                <a:effectLst>
                  <a:outerShdw sx="100000" sy="100000" kx="0" ky="0" algn="b" rotWithShape="0" blurRad="12700" dist="63500" dir="18900000">
                    <a:srgbClr val="000000"/>
                  </a:outerShdw>
                </a:effectLst>
                <a:latin typeface="Times New Roman"/>
                <a:ea typeface="Times New Roman"/>
                <a:cs typeface="Times New Roman"/>
                <a:sym typeface="Times New Roman"/>
              </a:defRPr>
            </a:pPr>
            <a:r>
              <a:t>Is 44:28; 45:13</a:t>
            </a:r>
          </a:p>
        </p:txBody>
      </p:sp>
      <p:sp>
        <p:nvSpPr>
          <p:cNvPr id="359" name="City rebuilt…"/>
          <p:cNvSpPr txBox="1"/>
          <p:nvPr/>
        </p:nvSpPr>
        <p:spPr>
          <a:xfrm>
            <a:off x="2490218" y="7084594"/>
            <a:ext cx="1704376" cy="2118495"/>
          </a:xfrm>
          <a:prstGeom prst="rect">
            <a:avLst/>
          </a:prstGeom>
          <a:ln w="12700">
            <a:miter lim="400000"/>
          </a:ln>
          <a:effectLst>
            <a:outerShdw sx="100000" sy="100000" kx="0" ky="0" algn="b" rotWithShape="0" blurRad="25400" dist="12700" dir="5400000">
              <a:srgbClr val="000000">
                <a:alpha val="3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1300480">
              <a:defRPr sz="2800">
                <a:solidFill>
                  <a:srgbClr val="FFFFFF"/>
                </a:solidFill>
                <a:effectLst>
                  <a:outerShdw sx="100000" sy="100000" kx="0" ky="0" algn="b" rotWithShape="0" blurRad="12700" dist="63500" dir="18900000">
                    <a:srgbClr val="000000"/>
                  </a:outerShdw>
                </a:effectLst>
                <a:latin typeface="Times New Roman"/>
                <a:ea typeface="Times New Roman"/>
                <a:cs typeface="Times New Roman"/>
                <a:sym typeface="Times New Roman"/>
              </a:defRPr>
            </a:pPr>
            <a:r>
              <a:t>City rebuilt </a:t>
            </a:r>
          </a:p>
          <a:p>
            <a:pPr defTabSz="1300480">
              <a:defRPr sz="2800">
                <a:solidFill>
                  <a:srgbClr val="FFFFFF"/>
                </a:solidFill>
                <a:effectLst>
                  <a:outerShdw sx="100000" sy="100000" kx="0" ky="0" algn="b" rotWithShape="0" blurRad="12700" dist="63500" dir="18900000">
                    <a:srgbClr val="000000"/>
                  </a:outerShdw>
                </a:effectLst>
                <a:latin typeface="Times New Roman"/>
                <a:ea typeface="Times New Roman"/>
                <a:cs typeface="Times New Roman"/>
                <a:sym typeface="Times New Roman"/>
              </a:defRPr>
            </a:pPr>
            <a:r>
              <a:t>(</a:t>
            </a:r>
            <a:r>
              <a:rPr i="1" sz="1900"/>
              <a:t>temple / worship / walls</a:t>
            </a:r>
            <a:r>
              <a:t>)</a:t>
            </a:r>
          </a:p>
          <a:p>
            <a:pPr defTabSz="1300480">
              <a:defRPr sz="2800">
                <a:solidFill>
                  <a:srgbClr val="FFFFFF"/>
                </a:solidFill>
                <a:effectLst>
                  <a:outerShdw sx="100000" sy="100000" kx="0" ky="0" algn="b" rotWithShape="0" blurRad="12700" dist="63500" dir="18900000">
                    <a:srgbClr val="000000"/>
                  </a:outerShdw>
                </a:effectLst>
                <a:latin typeface="Times New Roman"/>
                <a:ea typeface="Times New Roman"/>
                <a:cs typeface="Times New Roman"/>
                <a:sym typeface="Times New Roman"/>
              </a:defRPr>
            </a:pPr>
            <a:r>
              <a:t>Ez / Neh.</a:t>
            </a:r>
          </a:p>
        </p:txBody>
      </p:sp>
      <p:sp>
        <p:nvSpPr>
          <p:cNvPr id="360" name="516 - 432  BC"/>
          <p:cNvSpPr txBox="1"/>
          <p:nvPr/>
        </p:nvSpPr>
        <p:spPr>
          <a:xfrm>
            <a:off x="2466301" y="6498835"/>
            <a:ext cx="2120256" cy="492895"/>
          </a:xfrm>
          <a:prstGeom prst="rect">
            <a:avLst/>
          </a:prstGeom>
          <a:ln w="12700">
            <a:miter lim="400000"/>
          </a:ln>
          <a:effectLst>
            <a:outerShdw sx="100000" sy="100000" kx="0" ky="0" algn="b" rotWithShape="0" blurRad="25400" dist="12700" dir="5400000">
              <a:srgbClr val="000000">
                <a:alpha val="3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1300480">
              <a:defRPr sz="2800">
                <a:solidFill>
                  <a:srgbClr val="FFFFFF"/>
                </a:solidFill>
                <a:effectLst>
                  <a:outerShdw sx="100000" sy="100000" kx="0" ky="0" algn="b" rotWithShape="0" blurRad="12700" dist="63500" dir="18900000">
                    <a:srgbClr val="000000"/>
                  </a:outerShdw>
                </a:effectLst>
                <a:latin typeface="Times New Roman"/>
                <a:ea typeface="Times New Roman"/>
                <a:cs typeface="Times New Roman"/>
                <a:sym typeface="Times New Roman"/>
              </a:defRPr>
            </a:pPr>
            <a:r>
              <a:t>516 - 432  </a:t>
            </a:r>
            <a:r>
              <a:rPr sz="1900"/>
              <a:t>BC</a:t>
            </a:r>
          </a:p>
        </p:txBody>
      </p:sp>
      <p:sp>
        <p:nvSpPr>
          <p:cNvPr id="361" name="Messiah Anointed…"/>
          <p:cNvSpPr txBox="1"/>
          <p:nvPr/>
        </p:nvSpPr>
        <p:spPr>
          <a:xfrm>
            <a:off x="7182591" y="7287794"/>
            <a:ext cx="1704375" cy="1712095"/>
          </a:xfrm>
          <a:prstGeom prst="rect">
            <a:avLst/>
          </a:prstGeom>
          <a:ln w="12700">
            <a:miter lim="400000"/>
          </a:ln>
          <a:effectLst>
            <a:outerShdw sx="100000" sy="100000" kx="0" ky="0" algn="b" rotWithShape="0" blurRad="25400" dist="12700" dir="5400000">
              <a:srgbClr val="000000">
                <a:alpha val="3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1300480">
              <a:defRPr sz="2800">
                <a:solidFill>
                  <a:srgbClr val="FFFFFF"/>
                </a:solidFill>
                <a:effectLst>
                  <a:outerShdw sx="100000" sy="100000" kx="0" ky="0" algn="b" rotWithShape="0" blurRad="12700" dist="63500" dir="18900000">
                    <a:srgbClr val="000000"/>
                  </a:outerShdw>
                </a:effectLst>
                <a:latin typeface="Times New Roman"/>
                <a:ea typeface="Times New Roman"/>
                <a:cs typeface="Times New Roman"/>
                <a:sym typeface="Times New Roman"/>
              </a:defRPr>
            </a:pPr>
            <a:r>
              <a:t>Messiah Anointed</a:t>
            </a:r>
          </a:p>
          <a:p>
            <a:pPr defTabSz="1300480">
              <a:defRPr sz="2800">
                <a:solidFill>
                  <a:srgbClr val="FFFFFF"/>
                </a:solidFill>
                <a:effectLst>
                  <a:outerShdw sx="100000" sy="100000" kx="0" ky="0" algn="b" rotWithShape="0" blurRad="12700" dist="63500" dir="18900000">
                    <a:srgbClr val="000000"/>
                  </a:outerShdw>
                </a:effectLst>
                <a:latin typeface="Times New Roman"/>
                <a:ea typeface="Times New Roman"/>
                <a:cs typeface="Times New Roman"/>
                <a:sym typeface="Times New Roman"/>
              </a:defRPr>
            </a:pPr>
            <a:r>
              <a:t>Baptism of Jesus </a:t>
            </a:r>
          </a:p>
        </p:txBody>
      </p:sp>
      <p:sp>
        <p:nvSpPr>
          <p:cNvPr id="362" name="27 ad"/>
          <p:cNvSpPr txBox="1"/>
          <p:nvPr/>
        </p:nvSpPr>
        <p:spPr>
          <a:xfrm>
            <a:off x="6974651" y="6446159"/>
            <a:ext cx="2120255" cy="492895"/>
          </a:xfrm>
          <a:prstGeom prst="rect">
            <a:avLst/>
          </a:prstGeom>
          <a:ln w="12700">
            <a:miter lim="400000"/>
          </a:ln>
          <a:effectLst>
            <a:outerShdw sx="100000" sy="100000" kx="0" ky="0" algn="b" rotWithShape="0" blurRad="25400" dist="12700" dir="5400000">
              <a:srgbClr val="000000">
                <a:alpha val="3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1300480">
              <a:defRPr sz="2800">
                <a:solidFill>
                  <a:srgbClr val="FFFFFF"/>
                </a:solidFill>
                <a:effectLst>
                  <a:outerShdw sx="100000" sy="100000" kx="0" ky="0" algn="b" rotWithShape="0" blurRad="12700" dist="63500" dir="18900000">
                    <a:srgbClr val="000000"/>
                  </a:outerShdw>
                </a:effectLst>
                <a:latin typeface="Times New Roman"/>
                <a:ea typeface="Times New Roman"/>
                <a:cs typeface="Times New Roman"/>
                <a:sym typeface="Times New Roman"/>
              </a:defRPr>
            </a:lvl1pPr>
          </a:lstStyle>
          <a:p>
            <a:pPr/>
            <a:r>
              <a:t>27 ad</a:t>
            </a:r>
          </a:p>
        </p:txBody>
      </p:sp>
      <p:sp>
        <p:nvSpPr>
          <p:cNvPr id="363" name="Messiah crucified…"/>
          <p:cNvSpPr txBox="1"/>
          <p:nvPr/>
        </p:nvSpPr>
        <p:spPr>
          <a:xfrm>
            <a:off x="9175466" y="7084594"/>
            <a:ext cx="1704375" cy="2118495"/>
          </a:xfrm>
          <a:prstGeom prst="rect">
            <a:avLst/>
          </a:prstGeom>
          <a:ln w="12700">
            <a:miter lim="400000"/>
          </a:ln>
          <a:effectLst>
            <a:outerShdw sx="100000" sy="100000" kx="0" ky="0" algn="b" rotWithShape="0" blurRad="25400" dist="12700" dir="5400000">
              <a:srgbClr val="000000">
                <a:alpha val="3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1300480">
              <a:defRPr sz="2800">
                <a:solidFill>
                  <a:srgbClr val="FFFFFF"/>
                </a:solidFill>
                <a:effectLst>
                  <a:outerShdw sx="100000" sy="100000" kx="0" ky="0" algn="b" rotWithShape="0" blurRad="12700" dist="63500" dir="18900000">
                    <a:srgbClr val="000000"/>
                  </a:outerShdw>
                </a:effectLst>
                <a:latin typeface="Times New Roman"/>
                <a:ea typeface="Times New Roman"/>
                <a:cs typeface="Times New Roman"/>
                <a:sym typeface="Times New Roman"/>
              </a:defRPr>
            </a:pPr>
            <a:r>
              <a:t>Messiah crucified</a:t>
            </a:r>
          </a:p>
          <a:p>
            <a:pPr defTabSz="1300480">
              <a:defRPr sz="2800">
                <a:solidFill>
                  <a:srgbClr val="FFFFFF"/>
                </a:solidFill>
                <a:effectLst>
                  <a:outerShdw sx="100000" sy="100000" kx="0" ky="0" algn="b" rotWithShape="0" blurRad="12700" dist="63500" dir="18900000">
                    <a:srgbClr val="000000"/>
                  </a:outerShdw>
                </a:effectLst>
                <a:latin typeface="Times New Roman"/>
                <a:ea typeface="Times New Roman"/>
                <a:cs typeface="Times New Roman"/>
                <a:sym typeface="Times New Roman"/>
              </a:defRPr>
            </a:pPr>
            <a:r>
              <a:t>Christ cut off </a:t>
            </a:r>
          </a:p>
          <a:p>
            <a:pPr defTabSz="1300480">
              <a:defRPr sz="2800">
                <a:solidFill>
                  <a:srgbClr val="FFFFFF"/>
                </a:solidFill>
                <a:effectLst>
                  <a:outerShdw sx="100000" sy="100000" kx="0" ky="0" algn="b" rotWithShape="0" blurRad="12700" dist="63500" dir="18900000">
                    <a:srgbClr val="000000"/>
                  </a:outerShdw>
                </a:effectLst>
                <a:latin typeface="Times New Roman"/>
                <a:ea typeface="Times New Roman"/>
                <a:cs typeface="Times New Roman"/>
                <a:sym typeface="Times New Roman"/>
              </a:defRPr>
            </a:pPr>
            <a:r>
              <a:t>Is. 53:8</a:t>
            </a:r>
          </a:p>
        </p:txBody>
      </p:sp>
      <p:sp>
        <p:nvSpPr>
          <p:cNvPr id="364" name="30 ad"/>
          <p:cNvSpPr txBox="1"/>
          <p:nvPr/>
        </p:nvSpPr>
        <p:spPr>
          <a:xfrm>
            <a:off x="8967525" y="6498835"/>
            <a:ext cx="2120256" cy="492895"/>
          </a:xfrm>
          <a:prstGeom prst="rect">
            <a:avLst/>
          </a:prstGeom>
          <a:ln w="12700">
            <a:miter lim="400000"/>
          </a:ln>
          <a:effectLst>
            <a:outerShdw sx="100000" sy="100000" kx="0" ky="0" algn="b" rotWithShape="0" blurRad="25400" dist="12700" dir="5400000">
              <a:srgbClr val="000000">
                <a:alpha val="3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1300480">
              <a:defRPr sz="2800">
                <a:solidFill>
                  <a:srgbClr val="FFFFFF"/>
                </a:solidFill>
                <a:effectLst>
                  <a:outerShdw sx="100000" sy="100000" kx="0" ky="0" algn="b" rotWithShape="0" blurRad="12700" dist="63500" dir="18900000">
                    <a:srgbClr val="000000"/>
                  </a:outerShdw>
                </a:effectLst>
                <a:latin typeface="Times New Roman"/>
                <a:ea typeface="Times New Roman"/>
                <a:cs typeface="Times New Roman"/>
                <a:sym typeface="Times New Roman"/>
              </a:defRPr>
            </a:lvl1pPr>
          </a:lstStyle>
          <a:p>
            <a:pPr/>
            <a:r>
              <a:t>30 ad</a:t>
            </a:r>
          </a:p>
        </p:txBody>
      </p:sp>
      <p:sp>
        <p:nvSpPr>
          <p:cNvPr id="365" name="7 sevens"/>
          <p:cNvSpPr txBox="1"/>
          <p:nvPr/>
        </p:nvSpPr>
        <p:spPr>
          <a:xfrm>
            <a:off x="1555167" y="5951932"/>
            <a:ext cx="1329036" cy="492895"/>
          </a:xfrm>
          <a:prstGeom prst="rect">
            <a:avLst/>
          </a:prstGeom>
          <a:ln w="12700">
            <a:miter lim="400000"/>
          </a:ln>
          <a:effectLst>
            <a:outerShdw sx="100000" sy="100000" kx="0" ky="0" algn="b" rotWithShape="0" blurRad="25400" dist="12700" dir="5400000">
              <a:srgbClr val="000000">
                <a:alpha val="3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300480">
              <a:defRPr sz="2800">
                <a:solidFill>
                  <a:srgbClr val="FFFFFF"/>
                </a:solidFill>
                <a:effectLst>
                  <a:outerShdw sx="100000" sy="100000" kx="0" ky="0" algn="b" rotWithShape="0" blurRad="12700" dist="63500" dir="18900000">
                    <a:srgbClr val="000000"/>
                  </a:outerShdw>
                </a:effectLst>
                <a:latin typeface="Times New Roman"/>
                <a:ea typeface="Times New Roman"/>
                <a:cs typeface="Times New Roman"/>
                <a:sym typeface="Times New Roman"/>
              </a:defRPr>
            </a:lvl1pPr>
          </a:lstStyle>
          <a:p>
            <a:pPr/>
            <a:r>
              <a:t>7 sevens</a:t>
            </a:r>
          </a:p>
        </p:txBody>
      </p:sp>
      <p:sp>
        <p:nvSpPr>
          <p:cNvPr id="366" name="62 sevens"/>
          <p:cNvSpPr txBox="1"/>
          <p:nvPr/>
        </p:nvSpPr>
        <p:spPr>
          <a:xfrm>
            <a:off x="4943992" y="5951932"/>
            <a:ext cx="1506836" cy="492895"/>
          </a:xfrm>
          <a:prstGeom prst="rect">
            <a:avLst/>
          </a:prstGeom>
          <a:ln w="12700">
            <a:miter lim="400000"/>
          </a:ln>
          <a:effectLst>
            <a:outerShdw sx="100000" sy="100000" kx="0" ky="0" algn="b" rotWithShape="0" blurRad="25400" dist="12700" dir="5400000">
              <a:srgbClr val="000000">
                <a:alpha val="3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300480">
              <a:defRPr sz="2800">
                <a:solidFill>
                  <a:srgbClr val="FFFFFF"/>
                </a:solidFill>
                <a:effectLst>
                  <a:outerShdw sx="100000" sy="100000" kx="0" ky="0" algn="b" rotWithShape="0" blurRad="12700" dist="63500" dir="18900000">
                    <a:srgbClr val="000000"/>
                  </a:outerShdw>
                </a:effectLst>
                <a:latin typeface="Times New Roman"/>
                <a:ea typeface="Times New Roman"/>
                <a:cs typeface="Times New Roman"/>
                <a:sym typeface="Times New Roman"/>
              </a:defRPr>
            </a:lvl1pPr>
          </a:lstStyle>
          <a:p>
            <a:pPr/>
            <a:r>
              <a:t>62 sevens</a:t>
            </a:r>
          </a:p>
        </p:txBody>
      </p:sp>
      <p:sp>
        <p:nvSpPr>
          <p:cNvPr id="367" name="1/2  seven"/>
          <p:cNvSpPr txBox="1"/>
          <p:nvPr/>
        </p:nvSpPr>
        <p:spPr>
          <a:xfrm>
            <a:off x="8222246" y="5951932"/>
            <a:ext cx="1556148" cy="492895"/>
          </a:xfrm>
          <a:prstGeom prst="rect">
            <a:avLst/>
          </a:prstGeom>
          <a:ln w="12700">
            <a:miter lim="400000"/>
          </a:ln>
          <a:effectLst>
            <a:outerShdw sx="100000" sy="100000" kx="0" ky="0" algn="b" rotWithShape="0" blurRad="25400" dist="12700" dir="5400000">
              <a:srgbClr val="000000">
                <a:alpha val="3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300480">
              <a:defRPr sz="2800">
                <a:solidFill>
                  <a:srgbClr val="FFFFFF"/>
                </a:solidFill>
                <a:effectLst>
                  <a:outerShdw sx="100000" sy="100000" kx="0" ky="0" algn="b" rotWithShape="0" blurRad="12700" dist="63500" dir="18900000">
                    <a:srgbClr val="000000"/>
                  </a:outerShdw>
                </a:effectLst>
                <a:latin typeface="Times New Roman"/>
                <a:ea typeface="Times New Roman"/>
                <a:cs typeface="Times New Roman"/>
                <a:sym typeface="Times New Roman"/>
              </a:defRPr>
            </a:lvl1pPr>
          </a:lstStyle>
          <a:p>
            <a:pPr/>
            <a:r>
              <a:t>1/2  seven</a:t>
            </a:r>
          </a:p>
        </p:txBody>
      </p:sp>
      <p:sp>
        <p:nvSpPr>
          <p:cNvPr id="368" name="1/2  seven"/>
          <p:cNvSpPr txBox="1"/>
          <p:nvPr/>
        </p:nvSpPr>
        <p:spPr>
          <a:xfrm>
            <a:off x="10173656" y="5951932"/>
            <a:ext cx="1556148" cy="492895"/>
          </a:xfrm>
          <a:prstGeom prst="rect">
            <a:avLst/>
          </a:prstGeom>
          <a:ln w="12700">
            <a:miter lim="400000"/>
          </a:ln>
          <a:effectLst>
            <a:outerShdw sx="100000" sy="100000" kx="0" ky="0" algn="b" rotWithShape="0" blurRad="25400" dist="12700" dir="5400000">
              <a:srgbClr val="000000">
                <a:alpha val="3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300480">
              <a:defRPr sz="2800">
                <a:solidFill>
                  <a:srgbClr val="FFFFFF"/>
                </a:solidFill>
                <a:effectLst>
                  <a:outerShdw sx="100000" sy="100000" kx="0" ky="0" algn="b" rotWithShape="0" blurRad="12700" dist="63500" dir="18900000">
                    <a:srgbClr val="000000"/>
                  </a:outerShdw>
                </a:effectLst>
                <a:latin typeface="Times New Roman"/>
                <a:ea typeface="Times New Roman"/>
                <a:cs typeface="Times New Roman"/>
                <a:sym typeface="Times New Roman"/>
              </a:defRPr>
            </a:lvl1pPr>
          </a:lstStyle>
          <a:p>
            <a:pPr/>
            <a:r>
              <a:t>1/2  seven</a:t>
            </a:r>
          </a:p>
        </p:txBody>
      </p:sp>
      <p:sp>
        <p:nvSpPr>
          <p:cNvPr id="369" name="Gospel confirmed…"/>
          <p:cNvSpPr txBox="1"/>
          <p:nvPr/>
        </p:nvSpPr>
        <p:spPr>
          <a:xfrm>
            <a:off x="11265089" y="6604968"/>
            <a:ext cx="1704375" cy="2524895"/>
          </a:xfrm>
          <a:prstGeom prst="rect">
            <a:avLst/>
          </a:prstGeom>
          <a:ln w="12700">
            <a:miter lim="400000"/>
          </a:ln>
          <a:effectLst>
            <a:outerShdw sx="100000" sy="100000" kx="0" ky="0" algn="b" rotWithShape="0" blurRad="25400" dist="12700" dir="5400000">
              <a:srgbClr val="000000">
                <a:alpha val="3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1300480">
              <a:defRPr sz="2800">
                <a:solidFill>
                  <a:srgbClr val="FFFFFF"/>
                </a:solidFill>
                <a:effectLst>
                  <a:outerShdw sx="100000" sy="100000" kx="0" ky="0" algn="b" rotWithShape="0" blurRad="12700" dist="63500" dir="18900000">
                    <a:srgbClr val="000000"/>
                  </a:outerShdw>
                </a:effectLst>
                <a:latin typeface="Times New Roman"/>
                <a:ea typeface="Times New Roman"/>
                <a:cs typeface="Times New Roman"/>
                <a:sym typeface="Times New Roman"/>
              </a:defRPr>
            </a:pPr>
            <a:r>
              <a:t>Gospel confirmed</a:t>
            </a:r>
          </a:p>
          <a:p>
            <a:pPr defTabSz="1300480">
              <a:defRPr sz="2800">
                <a:solidFill>
                  <a:srgbClr val="FFFFFF"/>
                </a:solidFill>
                <a:effectLst>
                  <a:outerShdw sx="100000" sy="100000" kx="0" ky="0" algn="b" rotWithShape="0" blurRad="12700" dist="63500" dir="18900000">
                    <a:srgbClr val="000000"/>
                  </a:outerShdw>
                </a:effectLst>
                <a:latin typeface="Times New Roman"/>
                <a:ea typeface="Times New Roman"/>
                <a:cs typeface="Times New Roman"/>
                <a:sym typeface="Times New Roman"/>
              </a:defRPr>
            </a:pPr>
            <a:r>
              <a:t>Taken to Gentiles </a:t>
            </a:r>
          </a:p>
          <a:p>
            <a:pPr defTabSz="1300480">
              <a:defRPr sz="2800">
                <a:solidFill>
                  <a:srgbClr val="FFFFFF"/>
                </a:solidFill>
                <a:effectLst>
                  <a:outerShdw sx="100000" sy="100000" kx="0" ky="0" algn="b" rotWithShape="0" blurRad="12700" dist="63500" dir="18900000">
                    <a:srgbClr val="000000"/>
                  </a:outerShdw>
                </a:effectLst>
                <a:latin typeface="Times New Roman"/>
                <a:ea typeface="Times New Roman"/>
                <a:cs typeface="Times New Roman"/>
                <a:sym typeface="Times New Roman"/>
              </a:defRPr>
            </a:pPr>
            <a:r>
              <a:t>Jer. falls 70 ad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1" name="Image" descr="Image"/>
          <p:cNvPicPr>
            <a:picLocks noChangeAspect="0"/>
          </p:cNvPicPr>
          <p:nvPr/>
        </p:nvPicPr>
        <p:blipFill>
          <a:blip r:embed="rId2">
            <a:extLst/>
          </a:blip>
          <a:stretch>
            <a:fillRect/>
          </a:stretch>
        </p:blipFill>
        <p:spPr>
          <a:xfrm flipH="1">
            <a:off x="-41190" y="2069611"/>
            <a:ext cx="5775371" cy="7824085"/>
          </a:xfrm>
          <a:prstGeom prst="rect">
            <a:avLst/>
          </a:prstGeom>
        </p:spPr>
      </p:pic>
      <p:sp>
        <p:nvSpPr>
          <p:cNvPr id="372" name="Demonstrated Faith ...…"/>
          <p:cNvSpPr txBox="1"/>
          <p:nvPr/>
        </p:nvSpPr>
        <p:spPr>
          <a:xfrm>
            <a:off x="5601099" y="3159793"/>
            <a:ext cx="7278733" cy="650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2514" indent="-522514" algn="l">
              <a:spcBef>
                <a:spcPts val="900"/>
              </a:spcBef>
              <a:buSzPct val="80000"/>
              <a:buBlip>
                <a:blip r:embed="rId3"/>
              </a:buBlip>
              <a:defRPr sz="28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rPr sz="3200"/>
              <a:t>The city and temple - 432 BC</a:t>
            </a:r>
            <a:endParaRPr sz="3200"/>
          </a:p>
          <a:p>
            <a:pPr marL="522514" indent="-522514" algn="l">
              <a:spcBef>
                <a:spcPts val="900"/>
              </a:spcBef>
              <a:buSzPct val="80000"/>
              <a:buBlip>
                <a:blip r:embed="rId3"/>
              </a:buBlip>
              <a:defRPr sz="28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rPr sz="3200"/>
              <a:t>The means of redemption for mankind - 30 AD</a:t>
            </a:r>
            <a:endParaRPr sz="3200"/>
          </a:p>
          <a:p>
            <a:pPr marL="522514" indent="-522514" algn="l">
              <a:spcBef>
                <a:spcPts val="900"/>
              </a:spcBef>
              <a:buSzPct val="80000"/>
              <a:buBlip>
                <a:blip r:embed="rId3"/>
              </a:buBlip>
              <a:defRPr sz="28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rPr sz="3200"/>
              <a:t>The giving and confirmation of God’s New Covenant - 30 - 96 AD</a:t>
            </a:r>
            <a:endParaRPr sz="3200"/>
          </a:p>
          <a:p>
            <a:pPr marL="522514" indent="-522514" algn="l">
              <a:spcBef>
                <a:spcPts val="900"/>
              </a:spcBef>
              <a:buSzPct val="80000"/>
              <a:buBlip>
                <a:blip r:embed="rId3"/>
              </a:buBlip>
              <a:defRPr sz="28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rPr sz="3200"/>
              <a:t>The end of the Mosaic covenant &amp; commonwealth -70 AD</a:t>
            </a:r>
            <a:endParaRPr sz="3200"/>
          </a:p>
          <a:p>
            <a:pPr marL="522514" indent="-522514" algn="l">
              <a:spcBef>
                <a:spcPts val="900"/>
              </a:spcBef>
              <a:buSzPct val="80000"/>
              <a:buBlip>
                <a:blip r:embed="rId3"/>
              </a:buBlip>
              <a:defRPr sz="28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rPr sz="3200"/>
              <a:t>The kingdom of the Messiah established &amp; confirmed / Judaism &amp; Rome fell but the kingdom of Christ would stand forever - vs. 27 - 337 AD ; Dan 2:44</a:t>
            </a:r>
          </a:p>
        </p:txBody>
      </p:sp>
      <p:sp>
        <p:nvSpPr>
          <p:cNvPr id="373" name="“Faith To Endure The Fire”"/>
          <p:cNvSpPr txBox="1"/>
          <p:nvPr/>
        </p:nvSpPr>
        <p:spPr>
          <a:xfrm>
            <a:off x="94233" y="69164"/>
            <a:ext cx="12816334" cy="1054888"/>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3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“Daniel’s Vision of The Seventy Weeks”</a:t>
            </a:r>
          </a:p>
        </p:txBody>
      </p:sp>
      <p:sp>
        <p:nvSpPr>
          <p:cNvPr id="374" name="God’s Answer To Daniel’s Prayer - (9:20-27)"/>
          <p:cNvSpPr/>
          <p:nvPr/>
        </p:nvSpPr>
        <p:spPr>
          <a:xfrm>
            <a:off x="301989" y="1236389"/>
            <a:ext cx="12400822" cy="1042579"/>
          </a:xfrm>
          <a:prstGeom prst="roundRect">
            <a:avLst>
              <a:gd name="adj" fmla="val 18272"/>
            </a:avLst>
          </a:prstGeom>
          <a:blipFill>
            <a:blip r:embed="rId4"/>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28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God’s Answer To Daniel’s Prayer - (9:20-27)</a:t>
            </a:r>
          </a:p>
        </p:txBody>
      </p:sp>
      <p:sp>
        <p:nvSpPr>
          <p:cNvPr id="375" name="Things Completed …"/>
          <p:cNvSpPr txBox="1"/>
          <p:nvPr/>
        </p:nvSpPr>
        <p:spPr>
          <a:xfrm>
            <a:off x="5441563" y="2465662"/>
            <a:ext cx="7380665" cy="65947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700"/>
            </a:lvl1pPr>
          </a:lstStyle>
          <a:p>
            <a:pPr/>
            <a:r>
              <a:t>Things Completed …</a:t>
            </a:r>
          </a:p>
        </p:txBody>
      </p:sp>
      <p:sp>
        <p:nvSpPr>
          <p:cNvPr id="376" name="This prophecy has been completely fulfilled -"/>
          <p:cNvSpPr txBox="1"/>
          <p:nvPr/>
        </p:nvSpPr>
        <p:spPr>
          <a:xfrm>
            <a:off x="331941" y="7453214"/>
            <a:ext cx="5029110" cy="200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300">
                <a:solidFill>
                  <a:schemeClr val="accent4">
                    <a:hueOff val="481991"/>
                    <a:satOff val="11971"/>
                    <a:lumOff val="19007"/>
                  </a:schemeClr>
                </a:solidFill>
                <a:latin typeface="Boulder"/>
                <a:ea typeface="Boulder"/>
                <a:cs typeface="Boulder"/>
                <a:sym typeface="Boulder"/>
              </a:defRPr>
            </a:lvl1pPr>
          </a:lstStyle>
          <a:p>
            <a:pPr/>
            <a:r>
              <a:t>This prophecy has been completely fulfilled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2">
                                            <p:bg/>
                                          </p:spTgt>
                                        </p:tgtEl>
                                        <p:attrNameLst>
                                          <p:attrName>style.visibility</p:attrName>
                                        </p:attrNameLst>
                                      </p:cBhvr>
                                      <p:to>
                                        <p:strVal val="visible"/>
                                      </p:to>
                                    </p:set>
                                    <p:animEffect filter="wipe(left)" transition="in">
                                      <p:cBhvr>
                                        <p:cTn id="7" dur="1500"/>
                                        <p:tgtEl>
                                          <p:spTgt spid="37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72">
                                            <p:txEl>
                                              <p:pRg st="0" end="0"/>
                                            </p:txEl>
                                          </p:spTgt>
                                        </p:tgtEl>
                                        <p:attrNameLst>
                                          <p:attrName>style.visibility</p:attrName>
                                        </p:attrNameLst>
                                      </p:cBhvr>
                                      <p:to>
                                        <p:strVal val="visible"/>
                                      </p:to>
                                    </p:set>
                                    <p:animEffect filter="wipe(left)" transition="in">
                                      <p:cBhvr>
                                        <p:cTn id="10" dur="1500"/>
                                        <p:tgtEl>
                                          <p:spTgt spid="37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72">
                                            <p:txEl>
                                              <p:pRg st="1" end="1"/>
                                            </p:txEl>
                                          </p:spTgt>
                                        </p:tgtEl>
                                        <p:attrNameLst>
                                          <p:attrName>style.visibility</p:attrName>
                                        </p:attrNameLst>
                                      </p:cBhvr>
                                      <p:to>
                                        <p:strVal val="visible"/>
                                      </p:to>
                                    </p:set>
                                    <p:animEffect filter="wipe(left)" transition="in">
                                      <p:cBhvr>
                                        <p:cTn id="15" dur="1500"/>
                                        <p:tgtEl>
                                          <p:spTgt spid="37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72">
                                            <p:txEl>
                                              <p:pRg st="2" end="2"/>
                                            </p:txEl>
                                          </p:spTgt>
                                        </p:tgtEl>
                                        <p:attrNameLst>
                                          <p:attrName>style.visibility</p:attrName>
                                        </p:attrNameLst>
                                      </p:cBhvr>
                                      <p:to>
                                        <p:strVal val="visible"/>
                                      </p:to>
                                    </p:set>
                                    <p:animEffect filter="wipe(left)" transition="in">
                                      <p:cBhvr>
                                        <p:cTn id="20" dur="1500"/>
                                        <p:tgtEl>
                                          <p:spTgt spid="37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72">
                                            <p:txEl>
                                              <p:pRg st="3" end="3"/>
                                            </p:txEl>
                                          </p:spTgt>
                                        </p:tgtEl>
                                        <p:attrNameLst>
                                          <p:attrName>style.visibility</p:attrName>
                                        </p:attrNameLst>
                                      </p:cBhvr>
                                      <p:to>
                                        <p:strVal val="visible"/>
                                      </p:to>
                                    </p:set>
                                    <p:animEffect filter="wipe(left)" transition="in">
                                      <p:cBhvr>
                                        <p:cTn id="25" dur="1500"/>
                                        <p:tgtEl>
                                          <p:spTgt spid="37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72">
                                            <p:txEl>
                                              <p:pRg st="4" end="4"/>
                                            </p:txEl>
                                          </p:spTgt>
                                        </p:tgtEl>
                                        <p:attrNameLst>
                                          <p:attrName>style.visibility</p:attrName>
                                        </p:attrNameLst>
                                      </p:cBhvr>
                                      <p:to>
                                        <p:strVal val="visible"/>
                                      </p:to>
                                    </p:set>
                                    <p:animEffect filter="wipe(left)" transition="in">
                                      <p:cBhvr>
                                        <p:cTn id="30" dur="1500"/>
                                        <p:tgtEl>
                                          <p:spTgt spid="37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 presetID="2" grpId="2" fill="hold">
                                  <p:stCondLst>
                                    <p:cond delay="0"/>
                                  </p:stCondLst>
                                  <p:iterate type="el" backwards="0">
                                    <p:tmAbs val="0"/>
                                  </p:iterate>
                                  <p:childTnLst>
                                    <p:set>
                                      <p:cBhvr>
                                        <p:cTn id="34" fill="hold"/>
                                        <p:tgtEl>
                                          <p:spTgt spid="376"/>
                                        </p:tgtEl>
                                        <p:attrNameLst>
                                          <p:attrName>style.visibility</p:attrName>
                                        </p:attrNameLst>
                                      </p:cBhvr>
                                      <p:to>
                                        <p:strVal val="visible"/>
                                      </p:to>
                                    </p:set>
                                    <p:anim calcmode="lin" valueType="num">
                                      <p:cBhvr>
                                        <p:cTn id="35" dur="3750" fill="hold"/>
                                        <p:tgtEl>
                                          <p:spTgt spid="376"/>
                                        </p:tgtEl>
                                        <p:attrNameLst>
                                          <p:attrName>ppt_x</p:attrName>
                                        </p:attrNameLst>
                                      </p:cBhvr>
                                      <p:tavLst>
                                        <p:tav tm="0">
                                          <p:val>
                                            <p:strVal val="#ppt_x"/>
                                          </p:val>
                                        </p:tav>
                                        <p:tav tm="100000">
                                          <p:val>
                                            <p:strVal val="#ppt_x"/>
                                          </p:val>
                                        </p:tav>
                                      </p:tavLst>
                                    </p:anim>
                                    <p:anim calcmode="lin" valueType="num">
                                      <p:cBhvr>
                                        <p:cTn id="36" dur="3750" fill="hold"/>
                                        <p:tgtEl>
                                          <p:spTgt spid="37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6" grpId="2"/>
      <p:bldP build="p" bldLvl="5" animBg="1" rev="0" advAuto="0" spid="372"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8" name="Image" descr="Image"/>
          <p:cNvPicPr>
            <a:picLocks noChangeAspect="1"/>
          </p:cNvPicPr>
          <p:nvPr>
            <p:ph type="pic" idx="13"/>
          </p:nvPr>
        </p:nvPicPr>
        <p:blipFill>
          <a:blip r:embed="rId2">
            <a:extLst/>
          </a:blip>
          <a:srcRect l="0" t="0" r="0" b="0"/>
          <a:stretch>
            <a:fillRect/>
          </a:stretch>
        </p:blipFill>
        <p:spPr>
          <a:xfrm>
            <a:off x="-790617" y="-571680"/>
            <a:ext cx="14529442" cy="10897083"/>
          </a:xfrm>
          <a:prstGeom prst="rect">
            <a:avLst/>
          </a:prstGeom>
        </p:spPr>
      </p:pic>
      <p:sp>
        <p:nvSpPr>
          <p:cNvPr id="379" name="“Faith To Endure The Fire”"/>
          <p:cNvSpPr txBox="1"/>
          <p:nvPr/>
        </p:nvSpPr>
        <p:spPr>
          <a:xfrm>
            <a:off x="94233" y="69164"/>
            <a:ext cx="12816334" cy="1054888"/>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3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“Daniel’s Vision of The Seventy Weeks”</a:t>
            </a:r>
          </a:p>
        </p:txBody>
      </p:sp>
      <p:sp>
        <p:nvSpPr>
          <p:cNvPr id="380" name="God’s words ARE TRUE &amp; CERTAIN…"/>
          <p:cNvSpPr txBox="1"/>
          <p:nvPr/>
        </p:nvSpPr>
        <p:spPr>
          <a:xfrm>
            <a:off x="7754622" y="3504528"/>
            <a:ext cx="5000463" cy="5702301"/>
          </a:xfrm>
          <a:prstGeom prst="rect">
            <a:avLst/>
          </a:prstGeom>
          <a:solidFill>
            <a:srgbClr val="525252">
              <a:alpha val="72527"/>
            </a:srgbClr>
          </a:solidFill>
          <a:extLst>
            <a:ext uri="{C572A759-6A51-4108-AA02-DFA0A04FC94B}">
              <ma14:wrappingTextBoxFlag xmlns:ma14="http://schemas.microsoft.com/office/mac/drawingml/2011/main" val="1"/>
            </a:ext>
          </a:extLst>
        </p:spPr>
        <p:txBody>
          <a:bodyPr lIns="50800" tIns="50800" rIns="50800" bIns="50800" anchor="ctr">
            <a:spAutoFit/>
          </a:bodyPr>
          <a:lstStyle/>
          <a:p>
            <a:pPr>
              <a:spcBef>
                <a:spcPts val="1200"/>
              </a:spcBef>
              <a:defRPr sz="5000">
                <a:latin typeface="Century Gothic"/>
                <a:ea typeface="Century Gothic"/>
                <a:cs typeface="Century Gothic"/>
                <a:sym typeface="Century Gothic"/>
              </a:defRPr>
            </a:pPr>
            <a:r>
              <a:t>God’s words ARE TRUE &amp; CERTAIN</a:t>
            </a:r>
          </a:p>
          <a:p>
            <a:pPr>
              <a:spcBef>
                <a:spcPts val="1200"/>
              </a:spcBef>
              <a:defRPr sz="5000">
                <a:latin typeface="Century Gothic"/>
                <a:ea typeface="Century Gothic"/>
                <a:cs typeface="Century Gothic"/>
                <a:sym typeface="Century Gothic"/>
              </a:defRPr>
            </a:pPr>
            <a:r>
              <a:t>Have you believed in the Messiah &amp; obeyed Him?</a:t>
            </a:r>
          </a:p>
          <a:p>
            <a:pPr>
              <a:spcBef>
                <a:spcPts val="1200"/>
              </a:spcBef>
              <a:defRPr sz="5000">
                <a:latin typeface="Century Gothic"/>
                <a:ea typeface="Century Gothic"/>
                <a:cs typeface="Century Gothic"/>
                <a:sym typeface="Century Gothic"/>
              </a:defRPr>
            </a:pPr>
            <a:r>
              <a:t>God’s words ARE TRUE &amp; CERTAIN</a:t>
            </a:r>
          </a:p>
          <a:p>
            <a:pPr>
              <a:spcBef>
                <a:spcPts val="1200"/>
              </a:spcBef>
              <a:defRPr sz="5000">
                <a:latin typeface="Century Gothic"/>
                <a:ea typeface="Century Gothic"/>
                <a:cs typeface="Century Gothic"/>
                <a:sym typeface="Century Gothic"/>
              </a:defRPr>
            </a:pPr>
            <a:r>
              <a:t>Have you believed in the Messiah &amp; obeyed Him?</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3" name="Image" descr="Image"/>
          <p:cNvPicPr>
            <a:picLocks noChangeAspect="1"/>
          </p:cNvPicPr>
          <p:nvPr>
            <p:ph type="pic" idx="13"/>
          </p:nvPr>
        </p:nvPicPr>
        <p:blipFill>
          <a:blip r:embed="rId2">
            <a:extLst/>
          </a:blip>
          <a:srcRect l="17654" t="6872" r="17654" b="6873"/>
          <a:stretch>
            <a:fillRect/>
          </a:stretch>
        </p:blipFill>
        <p:spPr>
          <a:xfrm>
            <a:off x="0" y="-1"/>
            <a:ext cx="13004800" cy="9753601"/>
          </a:xfrm>
          <a:prstGeom prst="rect">
            <a:avLst/>
          </a:prstGeom>
        </p:spPr>
      </p:pic>
      <p:sp>
        <p:nvSpPr>
          <p:cNvPr id="384" name="Charts by Don McClain…"/>
          <p:cNvSpPr txBox="1"/>
          <p:nvPr/>
        </p:nvSpPr>
        <p:spPr>
          <a:xfrm>
            <a:off x="488998" y="6421570"/>
            <a:ext cx="12026804" cy="2751017"/>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6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September 9, 2018 PM</a:t>
            </a:r>
          </a:p>
          <a:p>
            <a:pPr defTabSz="457200">
              <a:defRPr sz="21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501-568-1062</a:t>
            </a:r>
          </a:p>
          <a:p>
            <a:pPr defTabSz="457200">
              <a:defRPr sz="25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u="sng">
                <a:solidFill>
                  <a:srgbClr val="0000FF"/>
                </a:solidFill>
                <a:uFill>
                  <a:solidFill>
                    <a:srgbClr val="0000FF"/>
                  </a:solidFill>
                </a:uFill>
                <a:hlinkClick r:id="rId3" invalidUrl="" action="" tgtFrame="" tooltip="" history="1" highlightClick="0" endSnd="0"/>
              </a:rPr>
              <a:t>donmcclain@sbcglobal.net</a:t>
            </a:r>
            <a:r>
              <a:t>  </a:t>
            </a:r>
          </a:p>
          <a:p>
            <a:pPr defTabSz="457200">
              <a:defRPr sz="23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solidFill>
                  <a:srgbClr val="0000FF"/>
                </a:solidFill>
                <a:uFill>
                  <a:solidFill>
                    <a:srgbClr val="0000FF"/>
                  </a:solidFill>
                </a:uFill>
                <a:hlinkClick r:id="rId4" invalidUrl="" action="" tgtFrame="" tooltip="" history="1" highlightClick="0" endSnd="0"/>
              </a:rPr>
              <a:t>http://w65stchurchofchrist.org/coc/sermons/</a:t>
            </a:r>
            <a:r>
              <a:t> </a:t>
            </a:r>
          </a:p>
        </p:txBody>
      </p:sp>
      <p:sp>
        <p:nvSpPr>
          <p:cNvPr id="385" name="“Faith To Endure The Fire”"/>
          <p:cNvSpPr txBox="1"/>
          <p:nvPr/>
        </p:nvSpPr>
        <p:spPr>
          <a:xfrm>
            <a:off x="94233" y="69164"/>
            <a:ext cx="12816334" cy="1054888"/>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3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“Daniel’s Vision of The Seventy Weeks”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Luke 19:41–44 (NKJV)…"/>
          <p:cNvSpPr txBox="1"/>
          <p:nvPr/>
        </p:nvSpPr>
        <p:spPr>
          <a:xfrm>
            <a:off x="361559" y="294940"/>
            <a:ext cx="12281681" cy="905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5100">
                <a:solidFill>
                  <a:srgbClr val="000000"/>
                </a:solidFill>
                <a:effectLst/>
                <a:latin typeface="Thames Nude Roman"/>
                <a:ea typeface="Thames Nude Roman"/>
                <a:cs typeface="Thames Nude Roman"/>
                <a:sym typeface="Thames Nude Roman"/>
              </a:defRPr>
            </a:pPr>
            <a:r>
              <a:t>Luke 19:41–44 (NKJV)</a:t>
            </a:r>
          </a:p>
          <a:p>
            <a:pPr defTabSz="457200">
              <a:defRPr sz="4700">
                <a:solidFill>
                  <a:srgbClr val="000000"/>
                </a:solidFill>
                <a:effectLst/>
                <a:latin typeface="Hoefler Text"/>
                <a:ea typeface="Hoefler Text"/>
                <a:cs typeface="Hoefler Text"/>
                <a:sym typeface="Hoefler Text"/>
              </a:defRPr>
            </a:pPr>
            <a:r>
              <a:rPr baseline="31999"/>
              <a:t>41</a:t>
            </a:r>
            <a:r>
              <a:t> Now as He drew near, He saw the city and wept over it, </a:t>
            </a:r>
            <a:r>
              <a:rPr baseline="31999"/>
              <a:t>42</a:t>
            </a:r>
            <a:r>
              <a:t> saying, “If you had known, even you, especially in this your day, the things </a:t>
            </a:r>
            <a:r>
              <a:rPr i="1"/>
              <a:t>that</a:t>
            </a:r>
            <a:r>
              <a:t> </a:t>
            </a:r>
            <a:r>
              <a:rPr i="1"/>
              <a:t>make</a:t>
            </a:r>
            <a:r>
              <a:t> for your peace! But now they are hidden from your eyes. </a:t>
            </a:r>
            <a:r>
              <a:rPr baseline="31999"/>
              <a:t>43</a:t>
            </a:r>
            <a:r>
              <a:t> For days will come upon you when your enemies will build an embankment around you, surround you and close you in on every side, </a:t>
            </a:r>
            <a:r>
              <a:rPr baseline="31999"/>
              <a:t>44</a:t>
            </a:r>
            <a:r>
              <a:t> and level you, and your children within you, to the ground; and they will not leave in you one stone upon another, because you did not know the time of your visitation.”</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1"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pic>
        <p:nvPicPr>
          <p:cNvPr id="272" name="GOLD_Snow_Leopard_Wallpaper_by_RiCk_C.tiff" descr="GOLD_Snow_Leopard_Wallpaper_by_RiCk_C.tiff"/>
          <p:cNvPicPr>
            <a:picLocks noChangeAspect="0"/>
          </p:cNvPicPr>
          <p:nvPr/>
        </p:nvPicPr>
        <p:blipFill>
          <a:blip r:embed="rId2">
            <a:extLst/>
          </a:blip>
          <a:stretch>
            <a:fillRect/>
          </a:stretch>
        </p:blipFill>
        <p:spPr>
          <a:xfrm>
            <a:off x="2116" y="-12700"/>
            <a:ext cx="13042901" cy="9766300"/>
          </a:xfrm>
          <a:prstGeom prst="rect">
            <a:avLst/>
          </a:prstGeom>
          <a:ln w="12700">
            <a:miter lim="400000"/>
          </a:ln>
        </p:spPr>
      </p:pic>
      <p:sp>
        <p:nvSpPr>
          <p:cNvPr id="27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4" name="Daniel 9:1 (NKJV)…"/>
          <p:cNvSpPr txBox="1"/>
          <p:nvPr/>
        </p:nvSpPr>
        <p:spPr>
          <a:xfrm>
            <a:off x="94033" y="2520366"/>
            <a:ext cx="5377558" cy="63500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5500">
                <a:solidFill>
                  <a:srgbClr val="FFFFFF"/>
                </a:solidFill>
                <a:effectLst>
                  <a:outerShdw sx="100000" sy="100000" kx="0" ky="0" algn="b" rotWithShape="0" blurRad="63500" dist="63500" dir="3003546">
                    <a:srgbClr val="000000"/>
                  </a:outerShdw>
                </a:effectLst>
                <a:latin typeface="Boulder"/>
                <a:ea typeface="Boulder"/>
                <a:cs typeface="Boulder"/>
                <a:sym typeface="Boulder"/>
              </a:defRPr>
            </a:pPr>
            <a:r>
              <a:t>Daniel 9:1 (NKJV)</a:t>
            </a:r>
          </a:p>
          <a:p>
            <a:pPr defTabSz="457200">
              <a:defRPr sz="4300">
                <a:solidFill>
                  <a:srgbClr val="FFFFFF"/>
                </a:solidFill>
                <a:effectLst>
                  <a:outerShdw sx="100000" sy="100000" kx="0" ky="0" algn="b" rotWithShape="0" blurRad="63500" dist="63500" dir="3003546">
                    <a:srgbClr val="000000"/>
                  </a:outerShdw>
                </a:effectLst>
                <a:latin typeface="Hoefler Text"/>
                <a:ea typeface="Hoefler Text"/>
                <a:cs typeface="Hoefler Text"/>
                <a:sym typeface="Hoefler Text"/>
              </a:defRPr>
            </a:pPr>
            <a:r>
              <a:rPr baseline="31999"/>
              <a:t>1</a:t>
            </a:r>
            <a:r>
              <a:t> In the first year of Darius the son of Ahasuerus, of the lineage of the Medes, who was made king over the realm of the Chaldeans—</a:t>
            </a:r>
          </a:p>
        </p:txBody>
      </p:sp>
      <p:sp>
        <p:nvSpPr>
          <p:cNvPr id="275" name="In 605 B.C., Judah, as God had stated through Jeremiah, had found itself under Babylonian control.…"/>
          <p:cNvSpPr txBox="1"/>
          <p:nvPr/>
        </p:nvSpPr>
        <p:spPr>
          <a:xfrm>
            <a:off x="5772300" y="2172969"/>
            <a:ext cx="6633632" cy="7264401"/>
          </a:xfrm>
          <a:prstGeom prst="rect">
            <a:avLst/>
          </a:prstGeom>
          <a:solidFill>
            <a:srgbClr val="5F5857">
              <a:alpha val="39651"/>
            </a:srgbClr>
          </a:solidFill>
          <a:ln w="12700">
            <a:miter lim="400000"/>
          </a:ln>
          <a:effectLst>
            <a:outerShdw sx="100000" sy="100000" kx="0" ky="0" algn="b" rotWithShape="0" blurRad="127000" dist="62182" dir="3094916">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2" marL="783771" indent="-783771" algn="l">
              <a:spcBef>
                <a:spcPts val="1200"/>
              </a:spcBef>
              <a:buSzPct val="80000"/>
              <a:buBlip>
                <a:blip r:embed="rId3"/>
              </a:buBlip>
              <a:defRPr sz="45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This was 539 b.c., 66 years after Daniel had been exiled.</a:t>
            </a:r>
          </a:p>
          <a:p>
            <a:pPr lvl="2" marL="783771" indent="-783771" algn="l">
              <a:spcBef>
                <a:spcPts val="1200"/>
              </a:spcBef>
              <a:buSzPct val="80000"/>
              <a:buBlip>
                <a:blip r:embed="rId3"/>
              </a:buBlip>
              <a:defRPr sz="45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This is about 12 years after the vision in Chapter 8 - </a:t>
            </a:r>
          </a:p>
          <a:p>
            <a:pPr lvl="2" marL="783771" indent="-783771" algn="l">
              <a:spcBef>
                <a:spcPts val="1200"/>
              </a:spcBef>
              <a:buSzPct val="80000"/>
              <a:buBlip>
                <a:blip r:embed="rId3"/>
              </a:buBlip>
              <a:defRPr sz="4500">
                <a:solidFill>
                  <a:srgbClr val="FFFFFF"/>
                </a:solidFill>
                <a:effectLst>
                  <a:outerShdw sx="100000" sy="100000" kx="0" ky="0" algn="b" rotWithShape="0" blurRad="50800" dist="63500" dir="3034566">
                    <a:srgbClr val="000000"/>
                  </a:outerShdw>
                </a:effectLst>
                <a:latin typeface="Hoefler Text"/>
                <a:ea typeface="Hoefler Text"/>
                <a:cs typeface="Hoefler Text"/>
                <a:sym typeface="Hoefler Text"/>
              </a:defRPr>
            </a:pPr>
            <a:r>
              <a:t>1 Year before the first proclamation  of Cyrus for the Jews to return home. - 538 BC</a:t>
            </a:r>
          </a:p>
        </p:txBody>
      </p:sp>
      <p:sp>
        <p:nvSpPr>
          <p:cNvPr id="276" name="Chapter 9 - Daniels Prayer &amp; 70 Week Vision - 551-552 BC"/>
          <p:cNvSpPr txBox="1"/>
          <p:nvPr/>
        </p:nvSpPr>
        <p:spPr>
          <a:xfrm>
            <a:off x="-103156" y="1245942"/>
            <a:ext cx="13253445" cy="6718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Chapter 9 - Daniels Prayer &amp; 70 Week Vision - 551-552 BC</a:t>
            </a:r>
          </a:p>
        </p:txBody>
      </p:sp>
      <p:sp>
        <p:nvSpPr>
          <p:cNvPr id="277" name="“Faith To Endure The Fire”"/>
          <p:cNvSpPr txBox="1"/>
          <p:nvPr/>
        </p:nvSpPr>
        <p:spPr>
          <a:xfrm>
            <a:off x="94233" y="69164"/>
            <a:ext cx="12816334" cy="1054888"/>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3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“Daniel’s Vision of The Seventy Weeks”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5">
                                            <p:bg/>
                                          </p:spTgt>
                                        </p:tgtEl>
                                        <p:attrNameLst>
                                          <p:attrName>style.visibility</p:attrName>
                                        </p:attrNameLst>
                                      </p:cBhvr>
                                      <p:to>
                                        <p:strVal val="visible"/>
                                      </p:to>
                                    </p:set>
                                    <p:animEffect filter="wipe(left)" transition="in">
                                      <p:cBhvr>
                                        <p:cTn id="7" dur="1500"/>
                                        <p:tgtEl>
                                          <p:spTgt spid="275">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75">
                                            <p:txEl>
                                              <p:pRg st="0" end="0"/>
                                            </p:txEl>
                                          </p:spTgt>
                                        </p:tgtEl>
                                        <p:attrNameLst>
                                          <p:attrName>style.visibility</p:attrName>
                                        </p:attrNameLst>
                                      </p:cBhvr>
                                      <p:to>
                                        <p:strVal val="visible"/>
                                      </p:to>
                                    </p:set>
                                    <p:animEffect filter="wipe(left)" transition="in">
                                      <p:cBhvr>
                                        <p:cTn id="10" dur="1500"/>
                                        <p:tgtEl>
                                          <p:spTgt spid="27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75">
                                            <p:txEl>
                                              <p:pRg st="1" end="1"/>
                                            </p:txEl>
                                          </p:spTgt>
                                        </p:tgtEl>
                                        <p:attrNameLst>
                                          <p:attrName>style.visibility</p:attrName>
                                        </p:attrNameLst>
                                      </p:cBhvr>
                                      <p:to>
                                        <p:strVal val="visible"/>
                                      </p:to>
                                    </p:set>
                                    <p:animEffect filter="wipe(left)" transition="in">
                                      <p:cBhvr>
                                        <p:cTn id="15" dur="1500"/>
                                        <p:tgtEl>
                                          <p:spTgt spid="27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75">
                                            <p:txEl>
                                              <p:pRg st="2" end="2"/>
                                            </p:txEl>
                                          </p:spTgt>
                                        </p:tgtEl>
                                        <p:attrNameLst>
                                          <p:attrName>style.visibility</p:attrName>
                                        </p:attrNameLst>
                                      </p:cBhvr>
                                      <p:to>
                                        <p:strVal val="visible"/>
                                      </p:to>
                                    </p:set>
                                    <p:animEffect filter="wipe(left)" transition="in">
                                      <p:cBhvr>
                                        <p:cTn id="20" dur="1500"/>
                                        <p:tgtEl>
                                          <p:spTgt spid="27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5"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9" name="Image" descr="Image"/>
          <p:cNvPicPr>
            <a:picLocks noChangeAspect="0"/>
          </p:cNvPicPr>
          <p:nvPr/>
        </p:nvPicPr>
        <p:blipFill>
          <a:blip r:embed="rId2">
            <a:extLst/>
          </a:blip>
          <a:stretch>
            <a:fillRect/>
          </a:stretch>
        </p:blipFill>
        <p:spPr>
          <a:xfrm flipH="1">
            <a:off x="-41190" y="2069611"/>
            <a:ext cx="5775371" cy="7824085"/>
          </a:xfrm>
          <a:prstGeom prst="rect">
            <a:avLst/>
          </a:prstGeom>
        </p:spPr>
      </p:pic>
      <p:sp>
        <p:nvSpPr>
          <p:cNvPr id="280" name="Daniel’s Acceptable Prayer - (9:3-19)"/>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32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Daniel’s Acceptable Prayer - (9:3-19)</a:t>
            </a:r>
          </a:p>
        </p:txBody>
      </p:sp>
      <p:sp>
        <p:nvSpPr>
          <p:cNvPr id="281" name="Demonstrated Faith ...…"/>
          <p:cNvSpPr txBox="1"/>
          <p:nvPr/>
        </p:nvSpPr>
        <p:spPr>
          <a:xfrm>
            <a:off x="5443881" y="2589843"/>
            <a:ext cx="7380665" cy="670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4"/>
              </a:buBlip>
              <a:defRPr b="1" sz="3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539 b.c., 66 years after Daniel had been exiled - 9:1</a:t>
            </a:r>
          </a:p>
          <a:p>
            <a:pPr marL="457200" indent="-457200" algn="l">
              <a:spcBef>
                <a:spcPts val="900"/>
              </a:spcBef>
              <a:buSzPct val="80000"/>
              <a:buBlip>
                <a:blip r:embed="rId4"/>
              </a:buBlip>
              <a:defRPr b="1" sz="3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The word of the Lord through Jeremiah was about to be fulfilled (70 years) - 9:2</a:t>
            </a:r>
          </a:p>
          <a:p>
            <a:pPr marL="457200" indent="-457200" algn="l">
              <a:spcBef>
                <a:spcPts val="900"/>
              </a:spcBef>
              <a:buSzPct val="80000"/>
              <a:buBlip>
                <a:blip r:embed="rId4"/>
              </a:buBlip>
              <a:defRPr b="1" sz="3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Daniel prays to God acknowledging The Lord’s Faithfulness - 9:4</a:t>
            </a:r>
          </a:p>
          <a:p>
            <a:pPr marL="457200" indent="-457200" algn="l">
              <a:spcBef>
                <a:spcPts val="900"/>
              </a:spcBef>
              <a:buSzPct val="80000"/>
              <a:buBlip>
                <a:blip r:embed="rId4"/>
              </a:buBlip>
              <a:defRPr b="1" sz="3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Daniel acknowledges &amp; confesses Judah’s sins - 9:5-15</a:t>
            </a:r>
          </a:p>
          <a:p>
            <a:pPr marL="457200" indent="-457200" algn="l">
              <a:spcBef>
                <a:spcPts val="900"/>
              </a:spcBef>
              <a:buSzPct val="80000"/>
              <a:buBlip>
                <a:blip r:embed="rId4"/>
              </a:buBlip>
              <a:defRPr b="1" sz="3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Daniel’s  Petition - 9:16-19</a:t>
            </a:r>
          </a:p>
        </p:txBody>
      </p:sp>
      <p:sp>
        <p:nvSpPr>
          <p:cNvPr id="282" name="“Faith To Endure The Fire”"/>
          <p:cNvSpPr txBox="1"/>
          <p:nvPr/>
        </p:nvSpPr>
        <p:spPr>
          <a:xfrm>
            <a:off x="94233" y="69164"/>
            <a:ext cx="12816334" cy="1054888"/>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3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“Daniel’s Vision of The Seventy Weeks”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1">
                                            <p:bg/>
                                          </p:spTgt>
                                        </p:tgtEl>
                                        <p:attrNameLst>
                                          <p:attrName>style.visibility</p:attrName>
                                        </p:attrNameLst>
                                      </p:cBhvr>
                                      <p:to>
                                        <p:strVal val="visible"/>
                                      </p:to>
                                    </p:set>
                                    <p:animEffect filter="wipe(left)" transition="in">
                                      <p:cBhvr>
                                        <p:cTn id="7" dur="1500"/>
                                        <p:tgtEl>
                                          <p:spTgt spid="28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81">
                                            <p:txEl>
                                              <p:pRg st="0" end="0"/>
                                            </p:txEl>
                                          </p:spTgt>
                                        </p:tgtEl>
                                        <p:attrNameLst>
                                          <p:attrName>style.visibility</p:attrName>
                                        </p:attrNameLst>
                                      </p:cBhvr>
                                      <p:to>
                                        <p:strVal val="visible"/>
                                      </p:to>
                                    </p:set>
                                    <p:animEffect filter="wipe(left)" transition="in">
                                      <p:cBhvr>
                                        <p:cTn id="10" dur="1500"/>
                                        <p:tgtEl>
                                          <p:spTgt spid="28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81">
                                            <p:txEl>
                                              <p:pRg st="1" end="1"/>
                                            </p:txEl>
                                          </p:spTgt>
                                        </p:tgtEl>
                                        <p:attrNameLst>
                                          <p:attrName>style.visibility</p:attrName>
                                        </p:attrNameLst>
                                      </p:cBhvr>
                                      <p:to>
                                        <p:strVal val="visible"/>
                                      </p:to>
                                    </p:set>
                                    <p:animEffect filter="wipe(left)" transition="in">
                                      <p:cBhvr>
                                        <p:cTn id="15" dur="1500"/>
                                        <p:tgtEl>
                                          <p:spTgt spid="28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81">
                                            <p:txEl>
                                              <p:pRg st="2" end="2"/>
                                            </p:txEl>
                                          </p:spTgt>
                                        </p:tgtEl>
                                        <p:attrNameLst>
                                          <p:attrName>style.visibility</p:attrName>
                                        </p:attrNameLst>
                                      </p:cBhvr>
                                      <p:to>
                                        <p:strVal val="visible"/>
                                      </p:to>
                                    </p:set>
                                    <p:animEffect filter="wipe(left)" transition="in">
                                      <p:cBhvr>
                                        <p:cTn id="20" dur="1500"/>
                                        <p:tgtEl>
                                          <p:spTgt spid="28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81">
                                            <p:txEl>
                                              <p:pRg st="3" end="3"/>
                                            </p:txEl>
                                          </p:spTgt>
                                        </p:tgtEl>
                                        <p:attrNameLst>
                                          <p:attrName>style.visibility</p:attrName>
                                        </p:attrNameLst>
                                      </p:cBhvr>
                                      <p:to>
                                        <p:strVal val="visible"/>
                                      </p:to>
                                    </p:set>
                                    <p:animEffect filter="wipe(left)" transition="in">
                                      <p:cBhvr>
                                        <p:cTn id="25" dur="1500"/>
                                        <p:tgtEl>
                                          <p:spTgt spid="28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281">
                                            <p:txEl>
                                              <p:pRg st="4" end="4"/>
                                            </p:txEl>
                                          </p:spTgt>
                                        </p:tgtEl>
                                        <p:attrNameLst>
                                          <p:attrName>style.visibility</p:attrName>
                                        </p:attrNameLst>
                                      </p:cBhvr>
                                      <p:to>
                                        <p:strVal val="visible"/>
                                      </p:to>
                                    </p:set>
                                    <p:animEffect filter="wipe(left)" transition="in">
                                      <p:cBhvr>
                                        <p:cTn id="30" dur="1500"/>
                                        <p:tgtEl>
                                          <p:spTgt spid="281">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1"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4" name="Image" descr="Image"/>
          <p:cNvPicPr>
            <a:picLocks noChangeAspect="1"/>
          </p:cNvPicPr>
          <p:nvPr>
            <p:ph type="pic" idx="13"/>
          </p:nvPr>
        </p:nvPicPr>
        <p:blipFill>
          <a:blip r:embed="rId2">
            <a:extLst/>
          </a:blip>
          <a:srcRect l="0" t="0" r="0" b="0"/>
          <a:stretch>
            <a:fillRect/>
          </a:stretch>
        </p:blipFill>
        <p:spPr>
          <a:xfrm>
            <a:off x="-790617" y="-571680"/>
            <a:ext cx="14529442" cy="10897083"/>
          </a:xfrm>
          <a:prstGeom prst="rect">
            <a:avLst/>
          </a:prstGeom>
        </p:spPr>
      </p:pic>
      <p:sp>
        <p:nvSpPr>
          <p:cNvPr id="285" name="“Faith To Endure The Fire”"/>
          <p:cNvSpPr txBox="1"/>
          <p:nvPr/>
        </p:nvSpPr>
        <p:spPr>
          <a:xfrm>
            <a:off x="94233" y="69164"/>
            <a:ext cx="12816334" cy="1054888"/>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3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“Daniel’s Vision of The Seventy Weeks”</a:t>
            </a:r>
          </a:p>
        </p:txBody>
      </p:sp>
      <p:sp>
        <p:nvSpPr>
          <p:cNvPr id="286" name="In response to Daniels prayer, Gabriel is sent with a message regarding God’s plans"/>
          <p:cNvSpPr txBox="1"/>
          <p:nvPr/>
        </p:nvSpPr>
        <p:spPr>
          <a:xfrm>
            <a:off x="7630230" y="4313610"/>
            <a:ext cx="5000463" cy="4775201"/>
          </a:xfrm>
          <a:prstGeom prst="rect">
            <a:avLst/>
          </a:prstGeom>
          <a:solidFill>
            <a:srgbClr val="525252">
              <a:alpha val="72527"/>
            </a:srgbClr>
          </a:solidFill>
          <a:extLst>
            <a:ext uri="{C572A759-6A51-4108-AA02-DFA0A04FC94B}">
              <ma14:wrappingTextBoxFlag xmlns:ma14="http://schemas.microsoft.com/office/mac/drawingml/2011/main" val="1"/>
            </a:ext>
          </a:extLst>
        </p:spPr>
        <p:txBody>
          <a:bodyPr lIns="50800" tIns="50800" rIns="50800" bIns="50800" anchor="ctr">
            <a:spAutoFit/>
          </a:bodyPr>
          <a:lstStyle/>
          <a:p>
            <a:pPr>
              <a:defRPr sz="5000">
                <a:latin typeface="Century Gothic"/>
                <a:ea typeface="Century Gothic"/>
                <a:cs typeface="Century Gothic"/>
                <a:sym typeface="Century Gothic"/>
              </a:defRPr>
            </a:pPr>
            <a:r>
              <a:t>In response to Daniels prayer, Gabriel is sent with a message regarding God’s plans </a:t>
            </a:r>
          </a:p>
          <a:p>
            <a:pPr>
              <a:defRPr sz="5000">
                <a:latin typeface="Century Gothic"/>
                <a:ea typeface="Century Gothic"/>
                <a:cs typeface="Century Gothic"/>
                <a:sym typeface="Century Gothic"/>
              </a:defRPr>
            </a:pPr>
            <a:r>
              <a:t>In response to Daniels prayer, Gabriel is sent with a message regarding God’s plans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8" name="Image" descr="Image"/>
          <p:cNvPicPr>
            <a:picLocks noChangeAspect="0"/>
          </p:cNvPicPr>
          <p:nvPr/>
        </p:nvPicPr>
        <p:blipFill>
          <a:blip r:embed="rId2">
            <a:extLst/>
          </a:blip>
          <a:stretch>
            <a:fillRect/>
          </a:stretch>
        </p:blipFill>
        <p:spPr>
          <a:xfrm flipH="1">
            <a:off x="-41190" y="2069611"/>
            <a:ext cx="5775371" cy="7824085"/>
          </a:xfrm>
          <a:prstGeom prst="rect">
            <a:avLst/>
          </a:prstGeom>
        </p:spPr>
      </p:pic>
      <p:sp>
        <p:nvSpPr>
          <p:cNvPr id="289" name="God’s Answer To Daniel’s Prayer - (9:20-27)"/>
          <p:cNvSpPr/>
          <p:nvPr/>
        </p:nvSpPr>
        <p:spPr>
          <a:xfrm>
            <a:off x="301989" y="1236389"/>
            <a:ext cx="12400822" cy="1042579"/>
          </a:xfrm>
          <a:prstGeom prst="roundRect">
            <a:avLst>
              <a:gd name="adj" fmla="val 18272"/>
            </a:avLst>
          </a:prstGeom>
          <a:blipFill>
            <a:blip r:embed="rId3"/>
          </a:blip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457200">
              <a:defRPr sz="2800">
                <a:solidFill>
                  <a:srgbClr val="FFFFFF"/>
                </a:solidFill>
                <a:effectLst>
                  <a:outerShdw sx="100000" sy="100000" kx="0" ky="0" algn="b" rotWithShape="0" blurRad="76200" dist="63500" dir="2645333">
                    <a:srgbClr val="000000"/>
                  </a:outerShdw>
                </a:effectLst>
                <a:latin typeface="Thames Nude Roman"/>
                <a:ea typeface="Thames Nude Roman"/>
                <a:cs typeface="Thames Nude Roman"/>
                <a:sym typeface="Thames Nude Roman"/>
              </a:defRPr>
            </a:lvl1pPr>
          </a:lstStyle>
          <a:p>
            <a:pPr/>
            <a:r>
              <a:t>God’s Answer To Daniel’s Prayer - (9:20-27)</a:t>
            </a:r>
          </a:p>
        </p:txBody>
      </p:sp>
      <p:sp>
        <p:nvSpPr>
          <p:cNvPr id="290" name="Demonstrated Faith ...…"/>
          <p:cNvSpPr txBox="1"/>
          <p:nvPr/>
        </p:nvSpPr>
        <p:spPr>
          <a:xfrm>
            <a:off x="5443881" y="2589843"/>
            <a:ext cx="7380665" cy="679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900"/>
              </a:spcBef>
              <a:buSzPct val="80000"/>
              <a:buBlip>
                <a:blip r:embed="rId4"/>
              </a:buBlip>
              <a:defRPr b="1" sz="36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In response to Daniels prayer, Gabriel is sent with a message regarding God’s plans </a:t>
            </a:r>
          </a:p>
          <a:p>
            <a:pPr lvl="1" marL="685800" indent="-457200" algn="l">
              <a:spcBef>
                <a:spcPts val="2100"/>
              </a:spcBef>
              <a:buSzPct val="80000"/>
              <a:buBlip>
                <a:blip r:embed="rId5"/>
              </a:buBlip>
              <a:defRPr sz="35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For the  nation of Israel,</a:t>
            </a:r>
          </a:p>
          <a:p>
            <a:pPr lvl="1" marL="685800" indent="-457200" algn="l">
              <a:spcBef>
                <a:spcPts val="2100"/>
              </a:spcBef>
              <a:buSzPct val="80000"/>
              <a:buBlip>
                <a:blip r:embed="rId5"/>
              </a:buBlip>
              <a:defRPr sz="35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God's provision of the remedy to take away their sins, </a:t>
            </a:r>
          </a:p>
          <a:p>
            <a:pPr lvl="1" marL="685800" indent="-457200" algn="l">
              <a:spcBef>
                <a:spcPts val="2100"/>
              </a:spcBef>
              <a:buSzPct val="80000"/>
              <a:buBlip>
                <a:blip r:embed="rId5"/>
              </a:buBlip>
              <a:defRPr sz="3500">
                <a:solidFill>
                  <a:srgbClr val="FFFFFF"/>
                </a:solidFill>
                <a:effectLst>
                  <a:outerShdw sx="100000" sy="100000" kx="0" ky="0" algn="b" rotWithShape="0" blurRad="76200" dist="76200" dir="3600000">
                    <a:srgbClr val="000000"/>
                  </a:outerShdw>
                </a:effectLst>
                <a:uFill>
                  <a:solidFill>
                    <a:srgbClr val="FFFFFF"/>
                  </a:solidFill>
                </a:uFill>
                <a:latin typeface="Century Gothic"/>
                <a:ea typeface="Century Gothic"/>
                <a:cs typeface="Century Gothic"/>
                <a:sym typeface="Century Gothic"/>
              </a:defRPr>
            </a:pPr>
            <a:r>
              <a:t>The consummation of His purpose for them as His people, including the eventual permanent removal of national Israel.</a:t>
            </a:r>
          </a:p>
        </p:txBody>
      </p:sp>
      <p:sp>
        <p:nvSpPr>
          <p:cNvPr id="291" name="“Faith To Endure The Fire”"/>
          <p:cNvSpPr txBox="1"/>
          <p:nvPr/>
        </p:nvSpPr>
        <p:spPr>
          <a:xfrm>
            <a:off x="94233" y="69164"/>
            <a:ext cx="12816334" cy="1054888"/>
          </a:xfrm>
          <a:prstGeom prst="rect">
            <a:avLst/>
          </a:prstGeom>
          <a:ln w="12700">
            <a:miter lim="400000"/>
          </a:ln>
          <a:effectLst>
            <a:outerShdw sx="100000" sy="100000" kx="0" ky="0" algn="b" rotWithShape="0" blurRad="63500" dist="25400" dir="5400000">
              <a:srgbClr val="000000">
                <a:alpha val="9604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300">
                <a:solidFill>
                  <a:srgbClr val="FFFFFF"/>
                </a:solidFill>
                <a:effectLst>
                  <a:outerShdw sx="100000" sy="100000" kx="0" ky="0" algn="b" rotWithShape="0" blurRad="63500" dist="63500" dir="3524843">
                    <a:srgbClr val="000000"/>
                  </a:outerShdw>
                </a:effectLst>
                <a:latin typeface="Vivaldi"/>
                <a:ea typeface="Vivaldi"/>
                <a:cs typeface="Vivaldi"/>
                <a:sym typeface="Vivaldi"/>
              </a:defRPr>
            </a:lvl1pPr>
          </a:lstStyle>
          <a:p>
            <a:pPr/>
            <a:r>
              <a:t>“Daniel’s Vision of The Seventy Weeks”</a:t>
            </a:r>
          </a:p>
        </p:txBody>
      </p:sp>
    </p:spTree>
  </p:cSld>
  <p:clrMapOvr>
    <a:masterClrMapping/>
  </p:clrMapOvr>
  <mc:AlternateContent xmlns:mc="http://schemas.openxmlformats.org/markup-compatibility/2006">
    <mc:Choice xmlns:p14="http://schemas.microsoft.com/office/powerpoint/2010/main" Requires="p14">
      <p:transition spd="slow" advClick="1" p14:dur="2750">
        <p14:warp dir="in"/>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0">
                                            <p:txEl>
                                              <p:pRg st="2" end="2"/>
                                            </p:txEl>
                                          </p:spTgt>
                                        </p:tgtEl>
                                        <p:attrNameLst>
                                          <p:attrName>style.visibility</p:attrName>
                                        </p:attrNameLst>
                                      </p:cBhvr>
                                      <p:to>
                                        <p:strVal val="visible"/>
                                      </p:to>
                                    </p:set>
                                    <p:animEffect filter="wipe(left)" transition="in">
                                      <p:cBhvr>
                                        <p:cTn id="7" dur="1500"/>
                                        <p:tgtEl>
                                          <p:spTgt spid="29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90">
                                            <p:txEl>
                                              <p:pRg st="3" end="3"/>
                                            </p:txEl>
                                          </p:spTgt>
                                        </p:tgtEl>
                                        <p:attrNameLst>
                                          <p:attrName>style.visibility</p:attrName>
                                        </p:attrNameLst>
                                      </p:cBhvr>
                                      <p:to>
                                        <p:strVal val="visible"/>
                                      </p:to>
                                    </p:set>
                                    <p:animEffect filter="wipe(left)" transition="in">
                                      <p:cBhvr>
                                        <p:cTn id="12" dur="1500"/>
                                        <p:tgtEl>
                                          <p:spTgt spid="29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0"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Daniel 9:20–27 (NKJV)…"/>
          <p:cNvSpPr txBox="1"/>
          <p:nvPr/>
        </p:nvSpPr>
        <p:spPr>
          <a:xfrm>
            <a:off x="361559" y="294940"/>
            <a:ext cx="12281681" cy="935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5100">
                <a:solidFill>
                  <a:srgbClr val="000000"/>
                </a:solidFill>
                <a:effectLst/>
                <a:latin typeface="Thames Nude Roman"/>
                <a:ea typeface="Thames Nude Roman"/>
                <a:cs typeface="Thames Nude Roman"/>
                <a:sym typeface="Thames Nude Roman"/>
              </a:defRPr>
            </a:pPr>
            <a:r>
              <a:t>Daniel 9:20–27 (NKJV)</a:t>
            </a:r>
          </a:p>
          <a:p>
            <a:pPr defTabSz="457200">
              <a:defRPr sz="5300">
                <a:solidFill>
                  <a:srgbClr val="000000"/>
                </a:solidFill>
                <a:effectLst/>
                <a:latin typeface="Hoefler Text"/>
                <a:ea typeface="Hoefler Text"/>
                <a:cs typeface="Hoefler Text"/>
                <a:sym typeface="Hoefler Text"/>
              </a:defRPr>
            </a:pPr>
            <a:r>
              <a:rPr baseline="31999"/>
              <a:t>20</a:t>
            </a:r>
            <a:r>
              <a:t> Now while I </a:t>
            </a:r>
            <a:r>
              <a:rPr i="1"/>
              <a:t>was</a:t>
            </a:r>
            <a:r>
              <a:t> speaking, praying, and confessing my sin and the sin of my people Israel, and presenting my supplication before the Lord my God for the holy mountain of my God, </a:t>
            </a:r>
            <a:r>
              <a:rPr baseline="31999"/>
              <a:t>21</a:t>
            </a:r>
            <a:r>
              <a:t> yes, while I </a:t>
            </a:r>
            <a:r>
              <a:rPr i="1"/>
              <a:t>was</a:t>
            </a:r>
            <a:r>
              <a:t> speaking in prayer, the man Gabriel, whom I had seen in the vision at the beginning, being caused to fly swiftly, reached me about the time of the evening offering.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Daniel 9:20–27 (NKJV)…"/>
          <p:cNvSpPr txBox="1"/>
          <p:nvPr/>
        </p:nvSpPr>
        <p:spPr>
          <a:xfrm>
            <a:off x="361559" y="294940"/>
            <a:ext cx="12281681" cy="935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5100">
                <a:solidFill>
                  <a:srgbClr val="000000"/>
                </a:solidFill>
                <a:effectLst/>
                <a:latin typeface="Thames Nude Roman"/>
                <a:ea typeface="Thames Nude Roman"/>
                <a:cs typeface="Thames Nude Roman"/>
                <a:sym typeface="Thames Nude Roman"/>
              </a:defRPr>
            </a:pPr>
            <a:r>
              <a:t>Daniel 9:20–27 (NKJV)</a:t>
            </a:r>
          </a:p>
          <a:p>
            <a:pPr defTabSz="457200">
              <a:defRPr sz="5300">
                <a:solidFill>
                  <a:srgbClr val="000000"/>
                </a:solidFill>
                <a:effectLst/>
                <a:latin typeface="Hoefler Text"/>
                <a:ea typeface="Hoefler Text"/>
                <a:cs typeface="Hoefler Text"/>
                <a:sym typeface="Hoefler Text"/>
              </a:defRPr>
            </a:pPr>
            <a:r>
              <a:rPr baseline="31999"/>
              <a:t>22</a:t>
            </a:r>
            <a:r>
              <a:t> And he informed </a:t>
            </a:r>
            <a:r>
              <a:rPr i="1"/>
              <a:t>me,</a:t>
            </a:r>
            <a:r>
              <a:t> and talked with me, and said, “O Daniel, I have now come forth to give you skill to understand. </a:t>
            </a:r>
            <a:r>
              <a:rPr baseline="31999"/>
              <a:t>23</a:t>
            </a:r>
            <a:r>
              <a:t> At the beginning of your supplications the command went out, and I have come to tell </a:t>
            </a:r>
            <a:r>
              <a:rPr i="1"/>
              <a:t>you,</a:t>
            </a:r>
            <a:r>
              <a:t> for you </a:t>
            </a:r>
            <a:r>
              <a:rPr i="1"/>
              <a:t>are</a:t>
            </a:r>
            <a:r>
              <a:t> greatly beloved; therefore consider the matter, and understand the vision: </a:t>
            </a:r>
            <a:r>
              <a:rPr baseline="31999"/>
              <a:t>24</a:t>
            </a:r>
            <a:r>
              <a:t> “Seventy weeks are determined For your people and for your holy city,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Daniel 9:20–27 (NKJV)…"/>
          <p:cNvSpPr txBox="1"/>
          <p:nvPr/>
        </p:nvSpPr>
        <p:spPr>
          <a:xfrm>
            <a:off x="361559" y="294940"/>
            <a:ext cx="12281681" cy="8724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5100">
                <a:solidFill>
                  <a:srgbClr val="000000"/>
                </a:solidFill>
                <a:effectLst/>
                <a:latin typeface="Thames Nude Roman"/>
                <a:ea typeface="Thames Nude Roman"/>
                <a:cs typeface="Thames Nude Roman"/>
                <a:sym typeface="Thames Nude Roman"/>
              </a:defRPr>
            </a:pPr>
            <a:r>
              <a:t>Daniel 9:20–27 (NKJV)</a:t>
            </a:r>
          </a:p>
          <a:p>
            <a:pPr defTabSz="457200">
              <a:defRPr sz="4900">
                <a:solidFill>
                  <a:srgbClr val="000000"/>
                </a:solidFill>
                <a:effectLst/>
                <a:latin typeface="Hoefler Text"/>
                <a:ea typeface="Hoefler Text"/>
                <a:cs typeface="Hoefler Text"/>
                <a:sym typeface="Hoefler Text"/>
              </a:defRPr>
            </a:pPr>
            <a:r>
              <a:t>To finish the transgression, To make an end of sins, To make reconciliation for iniquity, To bring in everlasting righteousness, To seal up vision and prophecy, And to anoint the Most Holy. </a:t>
            </a:r>
            <a:r>
              <a:rPr baseline="31999"/>
              <a:t>25</a:t>
            </a:r>
            <a:r>
              <a:t> “Know therefore and understand, </a:t>
            </a:r>
            <a:r>
              <a:rPr i="1"/>
              <a:t>That</a:t>
            </a:r>
            <a:r>
              <a:t> from the going forth of the command To restore and build Jerusalem Until Messiah the Prince, </a:t>
            </a:r>
            <a:r>
              <a:rPr i="1"/>
              <a:t>There shall be</a:t>
            </a:r>
            <a:r>
              <a:t> seven weeks and sixty-two weeks; The street shall be built again, and the wall, Even in troublesome times.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5.png"/></Relationships>

</file>

<file path=ppt/theme/theme1.xml><?xml version="1.0" encoding="utf-8"?>
<a:theme xmlns:a="http://schemas.openxmlformats.org/drawingml/2006/main" xmlns:r="http://schemas.openxmlformats.org/officeDocument/2006/relationships" name="New_Template2">
  <a:themeElements>
    <a:clrScheme name="New_Template2">
      <a:dk1>
        <a:srgbClr val="C000EB"/>
      </a:dk1>
      <a:lt1>
        <a:srgbClr val="EBEBEB"/>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2">
  <a:themeElements>
    <a:clrScheme name="New_Template2">
      <a:dk1>
        <a:srgbClr val="000000"/>
      </a:dk1>
      <a:lt1>
        <a:srgbClr val="FFFFFF"/>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