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23" name="Shape 223"/>
          <p:cNvSpPr/>
          <p:nvPr>
            <p:ph type="sldImg"/>
          </p:nvPr>
        </p:nvSpPr>
        <p:spPr>
          <a:xfrm>
            <a:off x="1143000" y="685800"/>
            <a:ext cx="4572000" cy="3429000"/>
          </a:xfrm>
          <a:prstGeom prst="rect">
            <a:avLst/>
          </a:prstGeom>
        </p:spPr>
        <p:txBody>
          <a:bodyPr/>
          <a:lstStyle/>
          <a:p>
            <a:pPr/>
          </a:p>
        </p:txBody>
      </p:sp>
      <p:sp>
        <p:nvSpPr>
          <p:cNvPr id="224" name="Shape 22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 Id="rId3" Type="http://schemas.openxmlformats.org/officeDocument/2006/relationships/image" Target="../media/image2.tif"/></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3.tif"/><Relationship Id="rId4" Type="http://schemas.openxmlformats.org/officeDocument/2006/relationships/image" Target="../media/image4.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5.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762000" y="2463800"/>
            <a:ext cx="11480800" cy="2540000"/>
          </a:xfrm>
          <a:prstGeom prst="rect">
            <a:avLst/>
          </a:prstGeom>
        </p:spPr>
        <p:txBody>
          <a:bodyPr anchor="b"/>
          <a:lstStyle/>
          <a:p>
            <a:pPr/>
            <a:r>
              <a:t>Title Text</a:t>
            </a:r>
          </a:p>
        </p:txBody>
      </p:sp>
      <p:sp>
        <p:nvSpPr>
          <p:cNvPr id="12" name="Body Level One…"/>
          <p:cNvSpPr txBox="1"/>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b="1" i="1" sz="2400">
                <a:solidFill>
                  <a:srgbClr val="FFFFFF"/>
                </a:solidFill>
                <a:latin typeface="+mn-lt"/>
                <a:ea typeface="+mn-ea"/>
                <a:cs typeface="+mn-cs"/>
                <a:sym typeface="Helvetica Neue"/>
              </a:defRPr>
            </a:lvl1pPr>
          </a:lstStyle>
          <a:p>
            <a:pPr/>
            <a:r>
              <a:t>–Johnny Appleseed</a:t>
            </a:r>
          </a:p>
        </p:txBody>
      </p:sp>
      <p:sp>
        <p:nvSpPr>
          <p:cNvPr id="94" name="“Type a quote here.”"/>
          <p:cNvSpPr txBox="1"/>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b="1" sz="3600">
                <a:solidFill>
                  <a:srgbClr val="FFFFFF"/>
                </a:solidFill>
                <a:effectLst>
                  <a:outerShdw sx="100000" sy="100000" kx="0" ky="0" algn="b" rotWithShape="0" blurRad="50800" dist="25400" dir="5400000">
                    <a:srgbClr val="020202"/>
                  </a:outerShdw>
                </a:effectLst>
                <a:latin typeface="+mn-lt"/>
                <a:ea typeface="+mn-ea"/>
                <a:cs typeface="+mn-cs"/>
                <a:sym typeface="Helvetica Neue"/>
              </a:defRPr>
            </a:lvl1pPr>
          </a:lstStyle>
          <a:p>
            <a:pPr/>
            <a:r>
              <a:t>“Type a quote here.” </a:t>
            </a:r>
          </a:p>
        </p:txBody>
      </p:sp>
      <p:sp>
        <p:nvSpPr>
          <p:cNvPr id="9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141703583_2880x1921.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157638500_2257x3000.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18"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25" name="GOLD_Snow_Leopard_Wallpaper_by_RiCk_C.tiff" descr="GOLD_Snow_Leopard_Wallpaper_by_RiCk_C.tiff"/>
          <p:cNvPicPr>
            <a:picLocks noChangeAspect="0"/>
          </p:cNvPicPr>
          <p:nvPr/>
        </p:nvPicPr>
        <p:blipFill>
          <a:blip r:embed="rId3">
            <a:extLst/>
          </a:blip>
          <a:stretch>
            <a:fillRect/>
          </a:stretch>
        </p:blipFill>
        <p:spPr>
          <a:xfrm>
            <a:off x="2116" y="-12700"/>
            <a:ext cx="13042901" cy="9766300"/>
          </a:xfrm>
          <a:prstGeom prst="rect">
            <a:avLst/>
          </a:prstGeom>
          <a:ln w="12700">
            <a:miter lim="400000"/>
          </a:ln>
        </p:spPr>
      </p:pic>
      <p:sp>
        <p:nvSpPr>
          <p:cNvPr id="126" name="Slide Number"/>
          <p:cNvSpPr txBox="1"/>
          <p:nvPr>
            <p:ph type="sldNum" sz="quarter" idx="2"/>
          </p:nvPr>
        </p:nvSpPr>
        <p:spPr>
          <a:xfrm>
            <a:off x="12753565" y="255693"/>
            <a:ext cx="251235" cy="266701"/>
          </a:xfrm>
          <a:prstGeom prst="rect">
            <a:avLst/>
          </a:prstGeom>
          <a:ln>
            <a:round/>
          </a:ln>
        </p:spPr>
        <p:txBody>
          <a:bodyPr lIns="0" tIns="0" rIns="0" bIns="0" anchor="b"/>
          <a:lstStyle>
            <a:lvl1pPr algn="r" defTabSz="1295400">
              <a:defRPr>
                <a:solidFill>
                  <a:srgbClr val="E7DBB0"/>
                </a:solidFill>
                <a:effectLst>
                  <a:outerShdw sx="100000" sy="100000" kx="0" ky="0" algn="b" rotWithShape="0" blurRad="63500" dist="0" dir="3600000">
                    <a:srgbClr val="000000">
                      <a:alpha val="70000"/>
                    </a:srgbClr>
                  </a:outerShdw>
                </a:effectLst>
                <a:uFill>
                  <a:solidFill>
                    <a:srgbClr val="E7DBB0"/>
                  </a:solidFill>
                </a:uFill>
                <a:latin typeface="Georgia"/>
                <a:ea typeface="Georgia"/>
                <a:cs typeface="Georgia"/>
                <a:sym typeface="Georg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0"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47" name="Body Level One…"/>
          <p:cNvSpPr txBox="1"/>
          <p:nvPr>
            <p:ph type="body" idx="1"/>
          </p:nvPr>
        </p:nvSpPr>
        <p:spPr>
          <a:xfrm>
            <a:off x="1270000" y="1270000"/>
            <a:ext cx="10464800" cy="7213600"/>
          </a:xfrm>
          <a:prstGeom prst="rect">
            <a:avLst/>
          </a:prstGeom>
        </p:spPr>
        <p:txBody>
          <a:bodyPr>
            <a:noAutofit/>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48" name="Slide Number"/>
          <p:cNvSpPr txBox="1"/>
          <p:nvPr>
            <p:ph type="sldNum" sz="quarter" idx="2"/>
          </p:nvPr>
        </p:nvSpPr>
        <p:spPr>
          <a:xfrm>
            <a:off x="6324600" y="9258300"/>
            <a:ext cx="342900" cy="368300"/>
          </a:xfrm>
          <a:prstGeom prst="rect">
            <a:avLst/>
          </a:prstGeom>
        </p:spPr>
        <p:txBody>
          <a:bodyPr anchor="b"/>
          <a:lstStyle>
            <a:lvl1pPr>
              <a:defRPr>
                <a:solidFill>
                  <a:srgbClr val="FFFFFF"/>
                </a:solidFill>
                <a:latin typeface="Gill Sans"/>
                <a:ea typeface="Gill Sans"/>
                <a:cs typeface="Gill Sans"/>
                <a:sym typeface="Gill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55" name="Rectangle"/>
          <p:cNvSpPr/>
          <p:nvPr/>
        </p:nvSpPr>
        <p:spPr>
          <a:xfrm>
            <a:off x="-1" y="-1"/>
            <a:ext cx="975361" cy="9753601"/>
          </a:xfrm>
          <a:prstGeom prst="rect">
            <a:avLst/>
          </a:prstGeom>
          <a:blipFill>
            <a:blip r:embed="rId2"/>
          </a:blipFill>
          <a:ln w="12700">
            <a:miter lim="400000"/>
          </a:ln>
        </p:spPr>
        <p:txBody>
          <a:bodyPr lIns="65023" tIns="65023" rIns="65023" bIns="65023" anchor="ctr"/>
          <a:lstStyle/>
          <a:p>
            <a:pPr algn="l" defTabSz="1300480">
              <a:defRPr sz="3400">
                <a:solidFill>
                  <a:srgbClr val="000000"/>
                </a:solidFill>
                <a:effectLst/>
                <a:latin typeface="Times New Roman"/>
                <a:ea typeface="Times New Roman"/>
                <a:cs typeface="Times New Roman"/>
                <a:sym typeface="Times New Roman"/>
              </a:defRPr>
            </a:pPr>
          </a:p>
        </p:txBody>
      </p:sp>
      <p:sp>
        <p:nvSpPr>
          <p:cNvPr id="156" name="Rectangle"/>
          <p:cNvSpPr/>
          <p:nvPr/>
        </p:nvSpPr>
        <p:spPr>
          <a:xfrm>
            <a:off x="-1" y="216746"/>
            <a:ext cx="13004802" cy="108374"/>
          </a:xfrm>
          <a:prstGeom prst="rect">
            <a:avLst/>
          </a:prstGeom>
          <a:solidFill>
            <a:srgbClr val="FFCC00"/>
          </a:solidFill>
          <a:ln w="12700">
            <a:miter lim="400000"/>
          </a:ln>
        </p:spPr>
        <p:txBody>
          <a:bodyPr lIns="65023" tIns="65023" rIns="65023" bIns="65023" anchor="ctr"/>
          <a:lstStyle/>
          <a:p>
            <a:pPr algn="l" defTabSz="1300480">
              <a:defRPr sz="3400">
                <a:solidFill>
                  <a:srgbClr val="000000"/>
                </a:solidFill>
                <a:effectLst/>
                <a:latin typeface="Times New Roman"/>
                <a:ea typeface="Times New Roman"/>
                <a:cs typeface="Times New Roman"/>
                <a:sym typeface="Times New Roman"/>
              </a:defRPr>
            </a:pPr>
          </a:p>
        </p:txBody>
      </p:sp>
      <p:sp>
        <p:nvSpPr>
          <p:cNvPr id="157" name="Rectangle"/>
          <p:cNvSpPr/>
          <p:nvPr/>
        </p:nvSpPr>
        <p:spPr>
          <a:xfrm>
            <a:off x="-1" y="9428480"/>
            <a:ext cx="13004802" cy="108374"/>
          </a:xfrm>
          <a:prstGeom prst="rect">
            <a:avLst/>
          </a:prstGeom>
          <a:solidFill>
            <a:srgbClr val="FFCC00"/>
          </a:solidFill>
          <a:ln w="12700">
            <a:miter lim="400000"/>
          </a:ln>
        </p:spPr>
        <p:txBody>
          <a:bodyPr lIns="65023" tIns="65023" rIns="65023" bIns="65023" anchor="ctr"/>
          <a:lstStyle/>
          <a:p>
            <a:pPr algn="l" defTabSz="1300480">
              <a:defRPr sz="3400">
                <a:solidFill>
                  <a:srgbClr val="000000"/>
                </a:solidFill>
                <a:effectLst/>
                <a:latin typeface="Times New Roman"/>
                <a:ea typeface="Times New Roman"/>
                <a:cs typeface="Times New Roman"/>
                <a:sym typeface="Times New Roman"/>
              </a:defRPr>
            </a:pPr>
          </a:p>
        </p:txBody>
      </p:sp>
      <p:sp>
        <p:nvSpPr>
          <p:cNvPr id="158" name="Slide Number"/>
          <p:cNvSpPr txBox="1"/>
          <p:nvPr>
            <p:ph type="sldNum" sz="quarter" idx="2"/>
          </p:nvPr>
        </p:nvSpPr>
        <p:spPr>
          <a:xfrm>
            <a:off x="11672379" y="8669866"/>
            <a:ext cx="357062" cy="396749"/>
          </a:xfrm>
          <a:prstGeom prst="rect">
            <a:avLst/>
          </a:prstGeom>
        </p:spPr>
        <p:txBody>
          <a:bodyPr lIns="65023" tIns="65023" rIns="65023" bIns="65023" anchor="t"/>
          <a:lstStyle>
            <a:lvl1pPr algn="r" defTabSz="1300480">
              <a:defRPr>
                <a:solidFill>
                  <a:srgbClr val="000000"/>
                </a:solidFill>
                <a:latin typeface="Garamond"/>
                <a:ea typeface="Garamond"/>
                <a:cs typeface="Garamond"/>
                <a:sym typeface="Garamond"/>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000000"/>
        </a:solidFill>
      </p:bgPr>
    </p:bg>
    <p:spTree>
      <p:nvGrpSpPr>
        <p:cNvPr id="1" name=""/>
        <p:cNvGrpSpPr/>
        <p:nvPr/>
      </p:nvGrpSpPr>
      <p:grpSpPr>
        <a:xfrm>
          <a:off x="0" y="0"/>
          <a:ext cx="0" cy="0"/>
          <a:chOff x="0" y="0"/>
          <a:chExt cx="0" cy="0"/>
        </a:xfrm>
      </p:grpSpPr>
      <p:pic>
        <p:nvPicPr>
          <p:cNvPr id="165" name="P:\!Themes\Expedition\EXPHORSA.GIF" descr="P:\!Themes\Expedition\EXPHORSA.GIF"/>
          <p:cNvPicPr>
            <a:picLocks noChangeAspect="1"/>
          </p:cNvPicPr>
          <p:nvPr/>
        </p:nvPicPr>
        <p:blipFill>
          <a:blip r:embed="rId2">
            <a:extLst/>
          </a:blip>
          <a:stretch>
            <a:fillRect/>
          </a:stretch>
        </p:blipFill>
        <p:spPr>
          <a:xfrm>
            <a:off x="1517226" y="2239715"/>
            <a:ext cx="11054081" cy="185139"/>
          </a:xfrm>
          <a:prstGeom prst="rect">
            <a:avLst/>
          </a:prstGeom>
          <a:ln w="12700">
            <a:miter lim="400000"/>
          </a:ln>
        </p:spPr>
      </p:pic>
      <p:sp>
        <p:nvSpPr>
          <p:cNvPr id="166" name="Slide Number"/>
          <p:cNvSpPr txBox="1"/>
          <p:nvPr>
            <p:ph type="sldNum" sz="quarter" idx="2"/>
          </p:nvPr>
        </p:nvSpPr>
        <p:spPr>
          <a:xfrm>
            <a:off x="11126502" y="9364330"/>
            <a:ext cx="397022" cy="389271"/>
          </a:xfrm>
          <a:prstGeom prst="rect">
            <a:avLst/>
          </a:prstGeom>
        </p:spPr>
        <p:txBody>
          <a:bodyPr lIns="65023" tIns="65023" rIns="65023" bIns="65023" anchor="b"/>
          <a:lstStyle>
            <a:lvl1pPr defTabSz="650240">
              <a:defRPr>
                <a:solidFill>
                  <a:srgbClr val="FFFF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141703583_2880x1921.jpeg"/>
          <p:cNvSpPr/>
          <p:nvPr>
            <p:ph type="pic" idx="13"/>
          </p:nvPr>
        </p:nvSpPr>
        <p:spPr>
          <a:xfrm>
            <a:off x="1104900" y="758938"/>
            <a:ext cx="10795000" cy="5943601"/>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1" name="Title Text"/>
          <p:cNvSpPr txBox="1"/>
          <p:nvPr>
            <p:ph type="title"/>
          </p:nvPr>
        </p:nvSpPr>
        <p:spPr>
          <a:xfrm>
            <a:off x="762000" y="6883400"/>
            <a:ext cx="11480800" cy="1079500"/>
          </a:xfrm>
          <a:prstGeom prst="rect">
            <a:avLst/>
          </a:prstGeom>
        </p:spPr>
        <p:txBody>
          <a:bodyPr anchor="b"/>
          <a:lstStyle/>
          <a:p>
            <a:pPr/>
            <a:r>
              <a:t>Title Text</a:t>
            </a:r>
          </a:p>
        </p:txBody>
      </p:sp>
      <p:sp>
        <p:nvSpPr>
          <p:cNvPr id="22" name="Body Level One…"/>
          <p:cNvSpPr txBox="1"/>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3"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74"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1"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182" name="Title Text"/>
          <p:cNvSpPr txBox="1"/>
          <p:nvPr>
            <p:ph type="title"/>
          </p:nvPr>
        </p:nvSpPr>
        <p:spPr>
          <a:xfrm>
            <a:off x="1270000" y="254000"/>
            <a:ext cx="10464800" cy="1714500"/>
          </a:xfrm>
          <a:prstGeom prst="rect">
            <a:avLst/>
          </a:prstGeom>
        </p:spPr>
        <p:txBody>
          <a:bodyPr anchor="b"/>
          <a:lstStyle>
            <a:lvl1pPr>
              <a:defRPr b="0">
                <a:solidFill>
                  <a:srgbClr val="000000"/>
                </a:solidFill>
                <a:latin typeface="Copperplate"/>
                <a:ea typeface="Copperplate"/>
                <a:cs typeface="Copperplate"/>
                <a:sym typeface="Copperplate"/>
              </a:defRPr>
            </a:lvl1pPr>
          </a:lstStyle>
          <a:p>
            <a:pPr>
              <a:defRPr>
                <a:effectLst/>
              </a:defRPr>
            </a:pPr>
            <a:r>
              <a:t>Title Text</a:t>
            </a:r>
          </a:p>
        </p:txBody>
      </p:sp>
      <p:sp>
        <p:nvSpPr>
          <p:cNvPr id="183"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0"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7"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4"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05" name="Title Text"/>
          <p:cNvSpPr txBox="1"/>
          <p:nvPr>
            <p:ph type="title"/>
          </p:nvPr>
        </p:nvSpPr>
        <p:spPr>
          <a:xfrm>
            <a:off x="1270000" y="635000"/>
            <a:ext cx="10464800" cy="2108200"/>
          </a:xfrm>
          <a:prstGeom prst="rect">
            <a:avLst/>
          </a:prstGeom>
        </p:spPr>
        <p:txBody>
          <a:bodyPr/>
          <a:lstStyle>
            <a:lvl1pPr algn="l">
              <a:defRPr b="0" sz="7200">
                <a:solidFill>
                  <a:srgbClr val="3E231A"/>
                </a:solidFill>
                <a:latin typeface="Papyrus"/>
                <a:ea typeface="Papyrus"/>
                <a:cs typeface="Papyrus"/>
                <a:sym typeface="Papyrus"/>
              </a:defRPr>
            </a:lvl1pPr>
          </a:lstStyle>
          <a:p>
            <a:pPr>
              <a:defRPr>
                <a:effectLst/>
              </a:defRPr>
            </a:pPr>
            <a:r>
              <a:t>Title Text</a:t>
            </a:r>
          </a:p>
        </p:txBody>
      </p:sp>
      <p:sp>
        <p:nvSpPr>
          <p:cNvPr id="206"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07"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14"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15" name="Title Text"/>
          <p:cNvSpPr txBox="1"/>
          <p:nvPr>
            <p:ph type="title"/>
          </p:nvPr>
        </p:nvSpPr>
        <p:spPr>
          <a:xfrm>
            <a:off x="1079500" y="152400"/>
            <a:ext cx="10845800" cy="2095500"/>
          </a:xfrm>
          <a:prstGeom prst="rect">
            <a:avLst/>
          </a:prstGeom>
        </p:spPr>
        <p:txBody>
          <a:bodyPr/>
          <a:lstStyle>
            <a:lvl1pPr>
              <a:defRPr b="0" sz="7000">
                <a:latin typeface="American Typewriter"/>
                <a:ea typeface="American Typewriter"/>
                <a:cs typeface="American Typewriter"/>
                <a:sym typeface="American Typewriter"/>
              </a:defRPr>
            </a:lvl1pPr>
          </a:lstStyle>
          <a:p>
            <a:pPr>
              <a:defRPr>
                <a:effectLst/>
              </a:defRPr>
            </a:pPr>
            <a:r>
              <a:t>Title Text</a:t>
            </a:r>
          </a:p>
        </p:txBody>
      </p:sp>
      <p:sp>
        <p:nvSpPr>
          <p:cNvPr id="216"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17"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762000" y="3517900"/>
            <a:ext cx="11480800" cy="2717800"/>
          </a:xfrm>
          <a:prstGeom prst="rect">
            <a:avLst/>
          </a:prstGeom>
        </p:spPr>
        <p:txBody>
          <a:bodyPr/>
          <a:lstStyle/>
          <a:p>
            <a:pPr/>
            <a:r>
              <a:t>Title Text</a:t>
            </a:r>
          </a:p>
        </p:txBody>
      </p:sp>
      <p:sp>
        <p:nvSpPr>
          <p:cNvPr id="3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6548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39" name="Title Text"/>
          <p:cNvSpPr txBox="1"/>
          <p:nvPr>
            <p:ph type="title"/>
          </p:nvPr>
        </p:nvSpPr>
        <p:spPr>
          <a:xfrm>
            <a:off x="762000" y="419100"/>
            <a:ext cx="5384800" cy="4597400"/>
          </a:xfrm>
          <a:prstGeom prst="rect">
            <a:avLst/>
          </a:prstGeom>
        </p:spPr>
        <p:txBody>
          <a:bodyPr anchor="b"/>
          <a:lstStyle>
            <a:lvl1pPr>
              <a:defRPr sz="5200"/>
            </a:lvl1pPr>
          </a:lstStyle>
          <a:p>
            <a:pPr/>
            <a:r>
              <a:t>Title Text</a:t>
            </a:r>
          </a:p>
        </p:txBody>
      </p:sp>
      <p:sp>
        <p:nvSpPr>
          <p:cNvPr id="40" name="Body Level One…"/>
          <p:cNvSpPr txBox="1"/>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654800" y="2374900"/>
            <a:ext cx="5588000" cy="68072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965200"/>
            <a:ext cx="11480800" cy="782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680200" y="5626100"/>
            <a:ext cx="5588000" cy="3441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4" name="Image"/>
          <p:cNvSpPr/>
          <p:nvPr>
            <p:ph type="pic" sz="half" idx="14"/>
          </p:nvPr>
        </p:nvSpPr>
        <p:spPr>
          <a:xfrm>
            <a:off x="6680200" y="419100"/>
            <a:ext cx="5588000" cy="49149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5" name="Image"/>
          <p:cNvSpPr/>
          <p:nvPr>
            <p:ph type="pic" sz="half" idx="15"/>
          </p:nvPr>
        </p:nvSpPr>
        <p:spPr>
          <a:xfrm>
            <a:off x="7620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5150"/>
            <a:ext cx="368504" cy="374600"/>
          </a:xfrm>
          <a:prstGeom prst="rect">
            <a:avLst/>
          </a:prstGeom>
          <a:ln w="12700">
            <a:miter lim="400000"/>
          </a:ln>
        </p:spPr>
        <p:txBody>
          <a:bodyPr wrap="none" lIns="50800" tIns="50800" rIns="50800" bIns="50800" anchor="ctr">
            <a:spAutoFit/>
          </a:bodyPr>
          <a:lstStyle>
            <a:lvl1pPr>
              <a:defRPr sz="1800">
                <a:latin typeface="+mn-lt"/>
                <a:ea typeface="+mn-ea"/>
                <a:cs typeface="+mn-cs"/>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9.png"/><Relationship Id="rId4" Type="http://schemas.openxmlformats.org/officeDocument/2006/relationships/image" Target="../media/image10.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9.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png"/><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7.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png"/><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7.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1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1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png"/><Relationship Id="rId3" Type="http://schemas.openxmlformats.org/officeDocument/2006/relationships/image" Target="../media/image17.png"/><Relationship Id="rId4" Type="http://schemas.openxmlformats.org/officeDocument/2006/relationships/image" Target="../media/image9.png"/><Relationship Id="rId5" Type="http://schemas.openxmlformats.org/officeDocument/2006/relationships/image" Target="../media/image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png"/><Relationship Id="rId3" Type="http://schemas.openxmlformats.org/officeDocument/2006/relationships/image" Target="../media/image18.png"/><Relationship Id="rId4" Type="http://schemas.openxmlformats.org/officeDocument/2006/relationships/image" Target="../media/image9.png"/><Relationship Id="rId5" Type="http://schemas.openxmlformats.org/officeDocument/2006/relationships/image" Target="../media/image7.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1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7.png"/><Relationship Id="rId4" Type="http://schemas.openxmlformats.org/officeDocument/2006/relationships/image" Target="../media/image8.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20.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2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png"/><Relationship Id="rId3" Type="http://schemas.openxmlformats.org/officeDocument/2006/relationships/image" Target="../media/image2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9.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 Id="rId3" Type="http://schemas.openxmlformats.org/officeDocument/2006/relationships/hyperlink" Target="http://" TargetMode="External"/><Relationship Id="rId4" Type="http://schemas.openxmlformats.org/officeDocument/2006/relationships/hyperlink" Target="http://w65stchurchofchrist.org/coc/sermons/" TargetMode="External"/></Relationships>

</file>

<file path=ppt/slides/_rels/slide4.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6" name="Image" descr="Image"/>
          <p:cNvPicPr>
            <a:picLocks noChangeAspect="1"/>
          </p:cNvPicPr>
          <p:nvPr>
            <p:ph type="pic" idx="13"/>
          </p:nvPr>
        </p:nvPicPr>
        <p:blipFill>
          <a:blip r:embed="rId2">
            <a:extLst/>
          </a:blip>
          <a:srcRect l="17654" t="6872" r="17654" b="6873"/>
          <a:stretch>
            <a:fillRect/>
          </a:stretch>
        </p:blipFill>
        <p:spPr>
          <a:xfrm>
            <a:off x="0" y="-1"/>
            <a:ext cx="13004800" cy="9753601"/>
          </a:xfrm>
          <a:prstGeom prst="rect">
            <a:avLst/>
          </a:prstGeom>
        </p:spPr>
      </p:pic>
      <p:sp>
        <p:nvSpPr>
          <p:cNvPr id="227" name="“Faith To Endure The Fire”"/>
          <p:cNvSpPr txBox="1"/>
          <p:nvPr/>
        </p:nvSpPr>
        <p:spPr>
          <a:xfrm>
            <a:off x="303631" y="7531828"/>
            <a:ext cx="12397538" cy="1727201"/>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pPr>
            <a:r>
              <a:t>“Daniel’ Shown World Events </a:t>
            </a:r>
          </a:p>
          <a:p>
            <a:pPr>
              <a:defRPr b="1" sz="4700">
                <a:solidFill>
                  <a:srgbClr val="FFFFFF"/>
                </a:solidFill>
                <a:effectLst>
                  <a:outerShdw sx="100000" sy="100000" kx="0" ky="0" algn="b" rotWithShape="0" blurRad="63500" dist="63500" dir="3524843">
                    <a:srgbClr val="000000"/>
                  </a:outerShdw>
                </a:effectLst>
                <a:latin typeface="Century Gothic"/>
                <a:ea typeface="Century Gothic"/>
                <a:cs typeface="Century Gothic"/>
                <a:sym typeface="Century Gothic"/>
              </a:defRPr>
            </a:pPr>
            <a:r>
              <a:t>&amp; Their Impact on Israel’s Future” (Part 1)</a:t>
            </a:r>
          </a:p>
        </p:txBody>
      </p:sp>
      <p:sp>
        <p:nvSpPr>
          <p:cNvPr id="228" name="Daniel 3:1-30"/>
          <p:cNvSpPr txBox="1"/>
          <p:nvPr/>
        </p:nvSpPr>
        <p:spPr>
          <a:xfrm>
            <a:off x="5771709" y="4549292"/>
            <a:ext cx="4889552" cy="179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200">
                <a:solidFill>
                  <a:srgbClr val="FFCE57"/>
                </a:solidFill>
                <a:latin typeface="Thames Nude Roman"/>
                <a:ea typeface="Thames Nude Roman"/>
                <a:cs typeface="Thames Nude Roman"/>
                <a:sym typeface="Thames Nude Roman"/>
              </a:defRPr>
            </a:lvl1pPr>
          </a:lstStyle>
          <a:p>
            <a:pPr>
              <a:defRPr>
                <a:effectLst/>
              </a:defRPr>
            </a:pPr>
            <a:r>
              <a:t>10:1-21</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Daniel 10:1–21 (NKJV)…"/>
          <p:cNvSpPr txBox="1"/>
          <p:nvPr/>
        </p:nvSpPr>
        <p:spPr>
          <a:xfrm>
            <a:off x="361559" y="294940"/>
            <a:ext cx="12281681" cy="891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effectLst/>
                <a:latin typeface="Thames Nude Roman"/>
                <a:ea typeface="Thames Nude Roman"/>
                <a:cs typeface="Thames Nude Roman"/>
                <a:sym typeface="Thames Nude Roman"/>
              </a:defRPr>
            </a:pPr>
            <a:r>
              <a:t>Daniel 10:1–21 (NKJV)</a:t>
            </a:r>
          </a:p>
          <a:p>
            <a:pPr defTabSz="457200">
              <a:defRPr sz="4600">
                <a:solidFill>
                  <a:srgbClr val="000000"/>
                </a:solidFill>
                <a:effectLst/>
                <a:latin typeface="Hoefler Text"/>
                <a:ea typeface="Hoefler Text"/>
                <a:cs typeface="Hoefler Text"/>
                <a:sym typeface="Hoefler Text"/>
              </a:defRPr>
            </a:pPr>
            <a:r>
              <a:rPr baseline="31999"/>
              <a:t>19</a:t>
            </a:r>
            <a:r>
              <a:t> And he said, “O man greatly beloved, fear not! Peace </a:t>
            </a:r>
            <a:r>
              <a:rPr i="1"/>
              <a:t>be</a:t>
            </a:r>
            <a:r>
              <a:t> to you; be strong, yes, be strong!” So when he spoke to me I was strengthened, and said, “Let my lord speak, for you have strengthened me.” </a:t>
            </a:r>
            <a:r>
              <a:rPr baseline="31999"/>
              <a:t>20</a:t>
            </a:r>
            <a:r>
              <a:t> Then he said, “Do you know why I have come to you? And now I must return to fight with the prince of Persia; and when I have gone forth, indeed the prince of Greece will come. </a:t>
            </a:r>
            <a:r>
              <a:rPr baseline="31999"/>
              <a:t>21</a:t>
            </a:r>
            <a:r>
              <a:t> But I will tell you what is noted in the Scripture of Truth. (No one upholds me against these, except Michael your prince.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0"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pic>
        <p:nvPicPr>
          <p:cNvPr id="261"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sp>
        <p:nvSpPr>
          <p:cNvPr id="26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3" name="Daniel 10:1 (NKJV)…"/>
          <p:cNvSpPr txBox="1"/>
          <p:nvPr/>
        </p:nvSpPr>
        <p:spPr>
          <a:xfrm>
            <a:off x="107952" y="2395092"/>
            <a:ext cx="5377558" cy="70612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500">
                <a:solidFill>
                  <a:srgbClr val="FFFFFF"/>
                </a:solidFill>
                <a:effectLst>
                  <a:outerShdw sx="100000" sy="100000" kx="0" ky="0" algn="b" rotWithShape="0" blurRad="63500" dist="63500" dir="3003546">
                    <a:srgbClr val="000000"/>
                  </a:outerShdw>
                </a:effectLst>
                <a:latin typeface="Boulder"/>
                <a:ea typeface="Boulder"/>
                <a:cs typeface="Boulder"/>
                <a:sym typeface="Boulder"/>
              </a:defRPr>
            </a:pPr>
            <a:r>
              <a:t>Daniel 10:1 (NKJV)</a:t>
            </a:r>
          </a:p>
          <a:p>
            <a:pPr defTabSz="457200">
              <a:defRPr sz="3500">
                <a:solidFill>
                  <a:srgbClr val="FFFFFF"/>
                </a:solidFill>
                <a:effectLst>
                  <a:outerShdw sx="100000" sy="100000" kx="0" ky="0" algn="b" rotWithShape="0" blurRad="63500" dist="63500" dir="3003546">
                    <a:srgbClr val="000000"/>
                  </a:outerShdw>
                </a:effectLst>
                <a:latin typeface="Hoefler Text"/>
                <a:ea typeface="Hoefler Text"/>
                <a:cs typeface="Hoefler Text"/>
                <a:sym typeface="Hoefler Text"/>
              </a:defRPr>
            </a:pPr>
            <a:r>
              <a:rPr baseline="31999"/>
              <a:t>1</a:t>
            </a:r>
            <a:r>
              <a:t> In the third year of Cyrus king of Persia a message was revealed to Daniel, whose name was called Belteshazzar. The message </a:t>
            </a:r>
            <a:r>
              <a:rPr i="1"/>
              <a:t>was</a:t>
            </a:r>
            <a:r>
              <a:t> true, but the appointed time </a:t>
            </a:r>
            <a:r>
              <a:rPr i="1"/>
              <a:t>was</a:t>
            </a:r>
            <a:r>
              <a:t> long; and he understood the message, and had understanding of the vision.</a:t>
            </a:r>
          </a:p>
        </p:txBody>
      </p:sp>
      <p:sp>
        <p:nvSpPr>
          <p:cNvPr id="264" name="In 605 B.C., Judah, as God had stated through Jeremiah, had found itself under Babylonian control.…"/>
          <p:cNvSpPr txBox="1"/>
          <p:nvPr/>
        </p:nvSpPr>
        <p:spPr>
          <a:xfrm>
            <a:off x="5772300" y="2326081"/>
            <a:ext cx="6835571" cy="6820463"/>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3"/>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The vision occurred in the third year of Cyrus king of Persia, (ca. 536 B.C. 2 yrs after chat 9) - 10:1,4; cf. 1:21; 6:28</a:t>
            </a:r>
          </a:p>
          <a:p>
            <a:pPr lvl="2" marL="783771" indent="-783771" algn="l">
              <a:spcBef>
                <a:spcPts val="1200"/>
              </a:spcBef>
              <a:buSzPct val="80000"/>
              <a:buBlip>
                <a:blip r:embed="rId3"/>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Daniel, whose name was called Belteshazzar. The name given to Daniel in Babylon (Dn. 1:7; 2:26; 4:8–9, 19; 5:12; 10:1). (common Babylonian name </a:t>
            </a:r>
            <a:r>
              <a:rPr i="1"/>
              <a:t>Belet</a:t>
            </a:r>
            <a:r>
              <a:t>/</a:t>
            </a:r>
            <a:r>
              <a:rPr i="1"/>
              <a:t>Belti-šar-uṣur</a:t>
            </a:r>
            <a:r>
              <a:t> (May the Lady [wife of the god *Bel] protect the king’).</a:t>
            </a:r>
          </a:p>
        </p:txBody>
      </p:sp>
      <p:sp>
        <p:nvSpPr>
          <p:cNvPr id="265"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“Daniel’ Shown World Events”</a:t>
            </a:r>
          </a:p>
        </p:txBody>
      </p:sp>
      <p:sp>
        <p:nvSpPr>
          <p:cNvPr id="266" name="The Setting for the vision — 10:1-4"/>
          <p:cNvSpPr/>
          <p:nvPr/>
        </p:nvSpPr>
        <p:spPr>
          <a:xfrm>
            <a:off x="301989" y="1236389"/>
            <a:ext cx="12400822" cy="1042579"/>
          </a:xfrm>
          <a:prstGeom prst="roundRect">
            <a:avLst>
              <a:gd name="adj" fmla="val 18272"/>
            </a:avLst>
          </a:prstGeom>
          <a:blipFill>
            <a:blip r:embed="rId4"/>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Setting for the vision — 10:1-4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4">
                                            <p:bg/>
                                          </p:spTgt>
                                        </p:tgtEl>
                                        <p:attrNameLst>
                                          <p:attrName>style.visibility</p:attrName>
                                        </p:attrNameLst>
                                      </p:cBhvr>
                                      <p:to>
                                        <p:strVal val="visible"/>
                                      </p:to>
                                    </p:set>
                                    <p:animEffect filter="wipe(left)" transition="in">
                                      <p:cBhvr>
                                        <p:cTn id="7" dur="1500"/>
                                        <p:tgtEl>
                                          <p:spTgt spid="26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64">
                                            <p:txEl>
                                              <p:pRg st="0" end="0"/>
                                            </p:txEl>
                                          </p:spTgt>
                                        </p:tgtEl>
                                        <p:attrNameLst>
                                          <p:attrName>style.visibility</p:attrName>
                                        </p:attrNameLst>
                                      </p:cBhvr>
                                      <p:to>
                                        <p:strVal val="visible"/>
                                      </p:to>
                                    </p:set>
                                    <p:animEffect filter="wipe(left)" transition="in">
                                      <p:cBhvr>
                                        <p:cTn id="10" dur="1500"/>
                                        <p:tgtEl>
                                          <p:spTgt spid="26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64">
                                            <p:txEl>
                                              <p:pRg st="1" end="1"/>
                                            </p:txEl>
                                          </p:spTgt>
                                        </p:tgtEl>
                                        <p:attrNameLst>
                                          <p:attrName>style.visibility</p:attrName>
                                        </p:attrNameLst>
                                      </p:cBhvr>
                                      <p:to>
                                        <p:strVal val="visible"/>
                                      </p:to>
                                    </p:set>
                                    <p:animEffect filter="wipe(left)" transition="in">
                                      <p:cBhvr>
                                        <p:cTn id="15" dur="1500"/>
                                        <p:tgtEl>
                                          <p:spTgt spid="26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4"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269" name="The Setting for the vision — 10:1-4"/>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Setting for the vision — 10:1-4</a:t>
            </a:r>
          </a:p>
        </p:txBody>
      </p:sp>
      <p:sp>
        <p:nvSpPr>
          <p:cNvPr id="270" name="Demonstrated Faith ...…"/>
          <p:cNvSpPr txBox="1"/>
          <p:nvPr/>
        </p:nvSpPr>
        <p:spPr>
          <a:xfrm>
            <a:off x="5443881" y="2589843"/>
            <a:ext cx="7380665" cy="6311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4"/>
              </a:buBlip>
              <a:defRPr b="1" sz="33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The message was true, but the appointed time was long; </a:t>
            </a:r>
            <a:r>
              <a:rPr b="0"/>
              <a:t>— authentic / many years in the future / even a great warfare (ASV) - great conflict - </a:t>
            </a:r>
          </a:p>
          <a:p>
            <a:pPr marL="457200" indent="-457200" algn="l">
              <a:spcBef>
                <a:spcPts val="900"/>
              </a:spcBef>
              <a:buSzPct val="80000"/>
              <a:buBlip>
                <a:blip r:embed="rId4"/>
              </a:buBlip>
              <a:defRPr b="1" sz="33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And he understood the message, and had understanding of the vision - </a:t>
            </a:r>
            <a:r>
              <a:rPr b="0"/>
              <a:t>did understand, but his understanding was limited. The messenger of God would later bring him to a fuller understanding.</a:t>
            </a:r>
          </a:p>
        </p:txBody>
      </p:sp>
      <p:sp>
        <p:nvSpPr>
          <p:cNvPr id="271"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“Daniel’ Shown World Events”</a:t>
            </a:r>
          </a:p>
        </p:txBody>
      </p:sp>
      <p:sp>
        <p:nvSpPr>
          <p:cNvPr id="272" name="Daniel 10:1 (NKJV)…"/>
          <p:cNvSpPr txBox="1"/>
          <p:nvPr/>
        </p:nvSpPr>
        <p:spPr>
          <a:xfrm>
            <a:off x="157717" y="5165039"/>
            <a:ext cx="5377558" cy="43942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500">
                <a:solidFill>
                  <a:srgbClr val="FFFFFF"/>
                </a:solidFill>
                <a:effectLst>
                  <a:outerShdw sx="100000" sy="100000" kx="0" ky="0" algn="b" rotWithShape="0" blurRad="63500" dist="63500" dir="3003546">
                    <a:srgbClr val="000000"/>
                  </a:outerShdw>
                </a:effectLst>
                <a:latin typeface="Boulder"/>
                <a:ea typeface="Boulder"/>
                <a:cs typeface="Boulder"/>
                <a:sym typeface="Boulder"/>
              </a:defRPr>
            </a:pPr>
            <a:r>
              <a:t>Daniel 10:1 (NKJV)</a:t>
            </a:r>
          </a:p>
          <a:p>
            <a:pPr defTabSz="457200">
              <a:defRPr sz="3500">
                <a:solidFill>
                  <a:srgbClr val="FFFFFF"/>
                </a:solidFill>
                <a:effectLst>
                  <a:outerShdw sx="100000" sy="100000" kx="0" ky="0" algn="b" rotWithShape="0" blurRad="63500" dist="63500" dir="3003546">
                    <a:srgbClr val="000000"/>
                  </a:outerShdw>
                </a:effectLst>
                <a:latin typeface="Hoefler Text"/>
                <a:ea typeface="Hoefler Text"/>
                <a:cs typeface="Hoefler Text"/>
                <a:sym typeface="Hoefler Text"/>
              </a:defRPr>
            </a:pPr>
            <a:r>
              <a:t>The message </a:t>
            </a:r>
            <a:r>
              <a:rPr i="1"/>
              <a:t>was</a:t>
            </a:r>
            <a:r>
              <a:t> true, but the appointed time </a:t>
            </a:r>
            <a:r>
              <a:rPr i="1"/>
              <a:t>was</a:t>
            </a:r>
            <a:r>
              <a:t> long; and he understood the message, and had understanding of the vision.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0">
                                            <p:bg/>
                                          </p:spTgt>
                                        </p:tgtEl>
                                        <p:attrNameLst>
                                          <p:attrName>style.visibility</p:attrName>
                                        </p:attrNameLst>
                                      </p:cBhvr>
                                      <p:to>
                                        <p:strVal val="visible"/>
                                      </p:to>
                                    </p:set>
                                    <p:animEffect filter="wipe(left)" transition="in">
                                      <p:cBhvr>
                                        <p:cTn id="7" dur="1500"/>
                                        <p:tgtEl>
                                          <p:spTgt spid="27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70">
                                            <p:txEl>
                                              <p:pRg st="0" end="0"/>
                                            </p:txEl>
                                          </p:spTgt>
                                        </p:tgtEl>
                                        <p:attrNameLst>
                                          <p:attrName>style.visibility</p:attrName>
                                        </p:attrNameLst>
                                      </p:cBhvr>
                                      <p:to>
                                        <p:strVal val="visible"/>
                                      </p:to>
                                    </p:set>
                                    <p:animEffect filter="wipe(left)" transition="in">
                                      <p:cBhvr>
                                        <p:cTn id="10" dur="1500"/>
                                        <p:tgtEl>
                                          <p:spTgt spid="27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70">
                                            <p:txEl>
                                              <p:pRg st="1" end="1"/>
                                            </p:txEl>
                                          </p:spTgt>
                                        </p:tgtEl>
                                        <p:attrNameLst>
                                          <p:attrName>style.visibility</p:attrName>
                                        </p:attrNameLst>
                                      </p:cBhvr>
                                      <p:to>
                                        <p:strVal val="visible"/>
                                      </p:to>
                                    </p:set>
                                    <p:animEffect filter="wipe(left)" transition="in">
                                      <p:cBhvr>
                                        <p:cTn id="15" dur="1500"/>
                                        <p:tgtEl>
                                          <p:spTgt spid="27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0"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275" name="The Setting for the vision — 10:1-4"/>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Setting for the vision — 10:1-4</a:t>
            </a:r>
          </a:p>
        </p:txBody>
      </p:sp>
      <p:sp>
        <p:nvSpPr>
          <p:cNvPr id="276" name="Demonstrated Faith ...…"/>
          <p:cNvSpPr txBox="1"/>
          <p:nvPr/>
        </p:nvSpPr>
        <p:spPr>
          <a:xfrm>
            <a:off x="5457800" y="2489153"/>
            <a:ext cx="7380666" cy="698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4"/>
              </a:buBlip>
              <a:defRPr b="1" sz="40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 After Daniel had been mourning for three entire weeks (10:2-3)</a:t>
            </a:r>
          </a:p>
          <a:p>
            <a:pPr lvl="1" marL="685800" indent="-457200" algn="l">
              <a:spcBef>
                <a:spcPts val="2100"/>
              </a:spcBef>
              <a:buSzPct val="80000"/>
              <a:buBlip>
                <a:blip r:embed="rId5"/>
              </a:buBlip>
              <a:defRPr sz="35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Response to the trouble Daniel saw in the vision.</a:t>
            </a:r>
          </a:p>
          <a:p>
            <a:pPr lvl="1" marL="685800" indent="-457200" algn="l">
              <a:spcBef>
                <a:spcPts val="2100"/>
              </a:spcBef>
              <a:buSzPct val="80000"/>
              <a:buBlip>
                <a:blip r:embed="rId5"/>
              </a:buBlip>
              <a:defRPr sz="35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Did not eat any tasty food / No meat enter his mouth / No wine entered his mouth (10:3)</a:t>
            </a:r>
          </a:p>
          <a:p>
            <a:pPr lvl="1" marL="685800" indent="-457200" algn="l">
              <a:spcBef>
                <a:spcPts val="2100"/>
              </a:spcBef>
              <a:buSzPct val="80000"/>
              <a:buBlip>
                <a:blip r:embed="rId5"/>
              </a:buBlip>
              <a:defRPr sz="35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Nor did he use ointment (10:3) - Daniel neglected his daily hygiene (Miller 187).</a:t>
            </a:r>
          </a:p>
        </p:txBody>
      </p:sp>
      <p:sp>
        <p:nvSpPr>
          <p:cNvPr id="277"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“Daniel’ Shown World Events”</a:t>
            </a:r>
          </a:p>
        </p:txBody>
      </p:sp>
      <p:sp>
        <p:nvSpPr>
          <p:cNvPr id="278" name="Daniel 10:2 (NKJV)…"/>
          <p:cNvSpPr txBox="1"/>
          <p:nvPr/>
        </p:nvSpPr>
        <p:spPr>
          <a:xfrm>
            <a:off x="157717" y="5958440"/>
            <a:ext cx="5377558" cy="35560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500">
                <a:solidFill>
                  <a:srgbClr val="FFFFFF"/>
                </a:solidFill>
                <a:effectLst>
                  <a:outerShdw sx="100000" sy="100000" kx="0" ky="0" algn="b" rotWithShape="0" blurRad="63500" dist="63500" dir="3003546">
                    <a:srgbClr val="000000"/>
                  </a:outerShdw>
                </a:effectLst>
                <a:latin typeface="Boulder"/>
                <a:ea typeface="Boulder"/>
                <a:cs typeface="Boulder"/>
                <a:sym typeface="Boulder"/>
              </a:defRPr>
            </a:pPr>
            <a:r>
              <a:t>Daniel 10:2 (NKJV)</a:t>
            </a:r>
          </a:p>
          <a:p>
            <a:pPr defTabSz="457200">
              <a:defRPr sz="4000">
                <a:solidFill>
                  <a:srgbClr val="FFFFFF"/>
                </a:solidFill>
                <a:effectLst>
                  <a:outerShdw sx="100000" sy="100000" kx="0" ky="0" algn="b" rotWithShape="0" blurRad="63500" dist="63500" dir="3003546">
                    <a:srgbClr val="000000"/>
                  </a:outerShdw>
                </a:effectLst>
                <a:latin typeface="Hoefler Text"/>
                <a:ea typeface="Hoefler Text"/>
                <a:cs typeface="Hoefler Text"/>
                <a:sym typeface="Hoefler Text"/>
              </a:defRPr>
            </a:pPr>
            <a:r>
              <a:t>2 In those days I, Daniel, was mourning three full weeks.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6">
                                            <p:bg/>
                                          </p:spTgt>
                                        </p:tgtEl>
                                        <p:attrNameLst>
                                          <p:attrName>style.visibility</p:attrName>
                                        </p:attrNameLst>
                                      </p:cBhvr>
                                      <p:to>
                                        <p:strVal val="visible"/>
                                      </p:to>
                                    </p:set>
                                    <p:animEffect filter="wipe(left)" transition="in">
                                      <p:cBhvr>
                                        <p:cTn id="7" dur="1500"/>
                                        <p:tgtEl>
                                          <p:spTgt spid="27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76">
                                            <p:txEl>
                                              <p:pRg st="0" end="0"/>
                                            </p:txEl>
                                          </p:spTgt>
                                        </p:tgtEl>
                                        <p:attrNameLst>
                                          <p:attrName>style.visibility</p:attrName>
                                        </p:attrNameLst>
                                      </p:cBhvr>
                                      <p:to>
                                        <p:strVal val="visible"/>
                                      </p:to>
                                    </p:set>
                                    <p:animEffect filter="wipe(left)" transition="in">
                                      <p:cBhvr>
                                        <p:cTn id="10" dur="1500"/>
                                        <p:tgtEl>
                                          <p:spTgt spid="27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76">
                                            <p:txEl>
                                              <p:pRg st="1" end="1"/>
                                            </p:txEl>
                                          </p:spTgt>
                                        </p:tgtEl>
                                        <p:attrNameLst>
                                          <p:attrName>style.visibility</p:attrName>
                                        </p:attrNameLst>
                                      </p:cBhvr>
                                      <p:to>
                                        <p:strVal val="visible"/>
                                      </p:to>
                                    </p:set>
                                    <p:animEffect filter="wipe(left)" transition="in">
                                      <p:cBhvr>
                                        <p:cTn id="15" dur="1500"/>
                                        <p:tgtEl>
                                          <p:spTgt spid="27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76">
                                            <p:txEl>
                                              <p:pRg st="2" end="2"/>
                                            </p:txEl>
                                          </p:spTgt>
                                        </p:tgtEl>
                                        <p:attrNameLst>
                                          <p:attrName>style.visibility</p:attrName>
                                        </p:attrNameLst>
                                      </p:cBhvr>
                                      <p:to>
                                        <p:strVal val="visible"/>
                                      </p:to>
                                    </p:set>
                                    <p:animEffect filter="wipe(left)" transition="in">
                                      <p:cBhvr>
                                        <p:cTn id="20" dur="1500"/>
                                        <p:tgtEl>
                                          <p:spTgt spid="27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76">
                                            <p:txEl>
                                              <p:pRg st="3" end="3"/>
                                            </p:txEl>
                                          </p:spTgt>
                                        </p:tgtEl>
                                        <p:attrNameLst>
                                          <p:attrName>style.visibility</p:attrName>
                                        </p:attrNameLst>
                                      </p:cBhvr>
                                      <p:to>
                                        <p:strVal val="visible"/>
                                      </p:to>
                                    </p:set>
                                    <p:animEffect filter="wipe(left)" transition="in">
                                      <p:cBhvr>
                                        <p:cTn id="25" dur="1500"/>
                                        <p:tgtEl>
                                          <p:spTgt spid="27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6"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0"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281" name="The Setting for the vision — 10:1-4"/>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Setting for the vision — 10:1-4</a:t>
            </a:r>
          </a:p>
        </p:txBody>
      </p:sp>
      <p:sp>
        <p:nvSpPr>
          <p:cNvPr id="282" name="Demonstrated Faith ...…"/>
          <p:cNvSpPr txBox="1"/>
          <p:nvPr/>
        </p:nvSpPr>
        <p:spPr>
          <a:xfrm>
            <a:off x="5443881" y="2589843"/>
            <a:ext cx="7380665" cy="640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4"/>
              </a:buBlip>
              <a:defRPr b="1" sz="40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The first month is the month of Nisan (March - April).</a:t>
            </a:r>
          </a:p>
          <a:p>
            <a:pPr lvl="1" marL="685800" indent="-457200" algn="l">
              <a:spcBef>
                <a:spcPts val="2100"/>
              </a:spcBef>
              <a:buSzPct val="80000"/>
              <a:buBlip>
                <a:blip r:embed="rId5"/>
              </a:buBlip>
              <a:defRPr>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The month Israel celebrated deliverance from their state of slavery in Egypt, the PASSOVER — the 24th day would be 10 days AFTER the passover.</a:t>
            </a:r>
          </a:p>
          <a:p>
            <a:pPr lvl="1" marL="685800" indent="-457200" algn="l">
              <a:spcBef>
                <a:spcPts val="2100"/>
              </a:spcBef>
              <a:buSzPct val="80000"/>
              <a:buBlip>
                <a:blip r:embed="rId5"/>
              </a:buBlip>
              <a:defRPr>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 By the bank of the great river, i.e., the Tigris (10:4, 7)</a:t>
            </a:r>
          </a:p>
        </p:txBody>
      </p:sp>
      <p:sp>
        <p:nvSpPr>
          <p:cNvPr id="283"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“Daniel’ Shown World Events”</a:t>
            </a:r>
          </a:p>
        </p:txBody>
      </p:sp>
      <p:sp>
        <p:nvSpPr>
          <p:cNvPr id="284" name="Daniel 10:4 (NKJV)…"/>
          <p:cNvSpPr txBox="1"/>
          <p:nvPr/>
        </p:nvSpPr>
        <p:spPr>
          <a:xfrm>
            <a:off x="157717" y="5707892"/>
            <a:ext cx="5377558" cy="38608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500">
                <a:solidFill>
                  <a:srgbClr val="FFFFFF"/>
                </a:solidFill>
                <a:effectLst>
                  <a:outerShdw sx="100000" sy="100000" kx="0" ky="0" algn="b" rotWithShape="0" blurRad="63500" dist="63500" dir="3003546">
                    <a:srgbClr val="000000"/>
                  </a:outerShdw>
                </a:effectLst>
                <a:latin typeface="Boulder"/>
                <a:ea typeface="Boulder"/>
                <a:cs typeface="Boulder"/>
                <a:sym typeface="Boulder"/>
              </a:defRPr>
            </a:pPr>
            <a:r>
              <a:t>Daniel 10:4 (NKJV)</a:t>
            </a:r>
          </a:p>
          <a:p>
            <a:pPr defTabSz="457200">
              <a:defRPr sz="3500">
                <a:solidFill>
                  <a:srgbClr val="FFFFFF"/>
                </a:solidFill>
                <a:effectLst>
                  <a:outerShdw sx="100000" sy="100000" kx="0" ky="0" algn="b" rotWithShape="0" blurRad="63500" dist="63500" dir="3003546">
                    <a:srgbClr val="000000"/>
                  </a:outerShdw>
                </a:effectLst>
                <a:latin typeface="Hoefler Text"/>
                <a:ea typeface="Hoefler Text"/>
                <a:cs typeface="Hoefler Text"/>
                <a:sym typeface="Hoefler Text"/>
              </a:defRPr>
            </a:pPr>
            <a:r>
              <a:rPr baseline="31999"/>
              <a:t>4</a:t>
            </a:r>
            <a:r>
              <a:t> Now on the twenty-fourth day of the first month, as I was by the side of the great river, that </a:t>
            </a:r>
            <a:r>
              <a:rPr i="1"/>
              <a:t>is,</a:t>
            </a:r>
            <a:r>
              <a:t> the Tigris,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2">
                                            <p:bg/>
                                          </p:spTgt>
                                        </p:tgtEl>
                                        <p:attrNameLst>
                                          <p:attrName>style.visibility</p:attrName>
                                        </p:attrNameLst>
                                      </p:cBhvr>
                                      <p:to>
                                        <p:strVal val="visible"/>
                                      </p:to>
                                    </p:set>
                                    <p:animEffect filter="wipe(left)" transition="in">
                                      <p:cBhvr>
                                        <p:cTn id="7" dur="1500"/>
                                        <p:tgtEl>
                                          <p:spTgt spid="28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82">
                                            <p:txEl>
                                              <p:pRg st="0" end="0"/>
                                            </p:txEl>
                                          </p:spTgt>
                                        </p:tgtEl>
                                        <p:attrNameLst>
                                          <p:attrName>style.visibility</p:attrName>
                                        </p:attrNameLst>
                                      </p:cBhvr>
                                      <p:to>
                                        <p:strVal val="visible"/>
                                      </p:to>
                                    </p:set>
                                    <p:animEffect filter="wipe(left)" transition="in">
                                      <p:cBhvr>
                                        <p:cTn id="10" dur="1500"/>
                                        <p:tgtEl>
                                          <p:spTgt spid="28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82">
                                            <p:txEl>
                                              <p:pRg st="1" end="1"/>
                                            </p:txEl>
                                          </p:spTgt>
                                        </p:tgtEl>
                                        <p:attrNameLst>
                                          <p:attrName>style.visibility</p:attrName>
                                        </p:attrNameLst>
                                      </p:cBhvr>
                                      <p:to>
                                        <p:strVal val="visible"/>
                                      </p:to>
                                    </p:set>
                                    <p:animEffect filter="wipe(left)" transition="in">
                                      <p:cBhvr>
                                        <p:cTn id="15" dur="1500"/>
                                        <p:tgtEl>
                                          <p:spTgt spid="28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82">
                                            <p:txEl>
                                              <p:pRg st="2" end="2"/>
                                            </p:txEl>
                                          </p:spTgt>
                                        </p:tgtEl>
                                        <p:attrNameLst>
                                          <p:attrName>style.visibility</p:attrName>
                                        </p:attrNameLst>
                                      </p:cBhvr>
                                      <p:to>
                                        <p:strVal val="visible"/>
                                      </p:to>
                                    </p:set>
                                    <p:animEffect filter="wipe(left)" transition="in">
                                      <p:cBhvr>
                                        <p:cTn id="20" dur="1500"/>
                                        <p:tgtEl>
                                          <p:spTgt spid="28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2"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6"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287" name="Demonstrated Faith ...…"/>
          <p:cNvSpPr txBox="1"/>
          <p:nvPr/>
        </p:nvSpPr>
        <p:spPr>
          <a:xfrm>
            <a:off x="5443881" y="2589843"/>
            <a:ext cx="7380665" cy="618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3"/>
              </a:buBlip>
              <a:defRPr b="1" sz="40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 His dress (10:5)</a:t>
            </a:r>
          </a:p>
          <a:p>
            <a:pPr lvl="1" marL="685800" indent="-457200" algn="l">
              <a:spcBef>
                <a:spcPts val="2100"/>
              </a:spcBef>
              <a:buSzPct val="80000"/>
              <a:buBlip>
                <a:blip r:embed="rId4"/>
              </a:buBlip>
              <a:defRPr sz="41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Dressed in linen (10:5) - white -probably symbolic of purity.</a:t>
            </a:r>
          </a:p>
          <a:p>
            <a:pPr lvl="1" marL="685800" indent="-457200" algn="l">
              <a:spcBef>
                <a:spcPts val="2100"/>
              </a:spcBef>
              <a:buSzPct val="80000"/>
              <a:buBlip>
                <a:blip r:embed="rId4"/>
              </a:buBlip>
              <a:defRPr sz="41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Waist girded with a belt of pure gold of Uphaz (10:5) -  Uphaz (ophir Jer. 10:9), was the name of a region famous for its gold.</a:t>
            </a:r>
          </a:p>
        </p:txBody>
      </p:sp>
      <p:sp>
        <p:nvSpPr>
          <p:cNvPr id="288"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“Daniel’ Shown World Events”</a:t>
            </a:r>
          </a:p>
        </p:txBody>
      </p:sp>
      <p:sp>
        <p:nvSpPr>
          <p:cNvPr id="289" name="Daniel 10:5–6 (NKJV)…"/>
          <p:cNvSpPr txBox="1"/>
          <p:nvPr/>
        </p:nvSpPr>
        <p:spPr>
          <a:xfrm>
            <a:off x="157717" y="2993623"/>
            <a:ext cx="5377558" cy="64770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000">
                <a:solidFill>
                  <a:srgbClr val="FFFFFF"/>
                </a:solidFill>
                <a:effectLst>
                  <a:outerShdw sx="100000" sy="100000" kx="0" ky="0" algn="b" rotWithShape="0" blurRad="63500" dist="63500" dir="3003546">
                    <a:srgbClr val="000000"/>
                  </a:outerShdw>
                </a:effectLst>
                <a:latin typeface="Boulder"/>
                <a:ea typeface="Boulder"/>
                <a:cs typeface="Boulder"/>
                <a:sym typeface="Boulder"/>
              </a:defRPr>
            </a:pPr>
            <a:r>
              <a:t>Daniel 10:5–6 (NKJV)</a:t>
            </a:r>
          </a:p>
          <a:p>
            <a:pPr defTabSz="457200">
              <a:defRPr sz="3200">
                <a:solidFill>
                  <a:srgbClr val="FFFFFF"/>
                </a:solidFill>
                <a:effectLst>
                  <a:outerShdw sx="100000" sy="100000" kx="0" ky="0" algn="b" rotWithShape="0" blurRad="63500" dist="63500" dir="3003546">
                    <a:srgbClr val="000000"/>
                  </a:outerShdw>
                </a:effectLst>
                <a:latin typeface="Hoefler Text"/>
                <a:ea typeface="Hoefler Text"/>
                <a:cs typeface="Hoefler Text"/>
                <a:sym typeface="Hoefler Text"/>
              </a:defRPr>
            </a:pPr>
            <a:r>
              <a:rPr baseline="31999"/>
              <a:t>5</a:t>
            </a:r>
            <a:r>
              <a:t> I lifted my eyes and looked, and behold, a certain man clothed in linen, whose waist </a:t>
            </a:r>
            <a:r>
              <a:rPr i="1"/>
              <a:t>was</a:t>
            </a:r>
            <a:r>
              <a:t> girded with gold of Uphaz! </a:t>
            </a:r>
            <a:r>
              <a:rPr baseline="31999"/>
              <a:t>6</a:t>
            </a:r>
            <a:r>
              <a:t> His body </a:t>
            </a:r>
            <a:r>
              <a:rPr i="1"/>
              <a:t>was</a:t>
            </a:r>
            <a:r>
              <a:t> like beryl, his face like the appearance of lightning, his eyes like torches of fire, his arms and feet like burnished bronze in color, and the sound of his words like the voice of a multitude.</a:t>
            </a:r>
          </a:p>
        </p:txBody>
      </p:sp>
      <p:sp>
        <p:nvSpPr>
          <p:cNvPr id="290" name="The Bringer of the Message – (10:5-6)"/>
          <p:cNvSpPr/>
          <p:nvPr/>
        </p:nvSpPr>
        <p:spPr>
          <a:xfrm>
            <a:off x="301989" y="1236389"/>
            <a:ext cx="12400822" cy="1042579"/>
          </a:xfrm>
          <a:prstGeom prst="roundRect">
            <a:avLst>
              <a:gd name="adj" fmla="val 18272"/>
            </a:avLst>
          </a:prstGeom>
          <a:blipFill>
            <a:blip r:embed="rId5"/>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 The Bringer of the Message – (10:5-6)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7">
                                            <p:bg/>
                                          </p:spTgt>
                                        </p:tgtEl>
                                        <p:attrNameLst>
                                          <p:attrName>style.visibility</p:attrName>
                                        </p:attrNameLst>
                                      </p:cBhvr>
                                      <p:to>
                                        <p:strVal val="visible"/>
                                      </p:to>
                                    </p:set>
                                    <p:animEffect filter="wipe(left)" transition="in">
                                      <p:cBhvr>
                                        <p:cTn id="7" dur="1500"/>
                                        <p:tgtEl>
                                          <p:spTgt spid="28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87">
                                            <p:txEl>
                                              <p:pRg st="0" end="0"/>
                                            </p:txEl>
                                          </p:spTgt>
                                        </p:tgtEl>
                                        <p:attrNameLst>
                                          <p:attrName>style.visibility</p:attrName>
                                        </p:attrNameLst>
                                      </p:cBhvr>
                                      <p:to>
                                        <p:strVal val="visible"/>
                                      </p:to>
                                    </p:set>
                                    <p:animEffect filter="wipe(left)" transition="in">
                                      <p:cBhvr>
                                        <p:cTn id="10" dur="1500"/>
                                        <p:tgtEl>
                                          <p:spTgt spid="28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87">
                                            <p:txEl>
                                              <p:pRg st="1" end="1"/>
                                            </p:txEl>
                                          </p:spTgt>
                                        </p:tgtEl>
                                        <p:attrNameLst>
                                          <p:attrName>style.visibility</p:attrName>
                                        </p:attrNameLst>
                                      </p:cBhvr>
                                      <p:to>
                                        <p:strVal val="visible"/>
                                      </p:to>
                                    </p:set>
                                    <p:animEffect filter="wipe(left)" transition="in">
                                      <p:cBhvr>
                                        <p:cTn id="15" dur="1500"/>
                                        <p:tgtEl>
                                          <p:spTgt spid="28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87">
                                            <p:txEl>
                                              <p:pRg st="2" end="2"/>
                                            </p:txEl>
                                          </p:spTgt>
                                        </p:tgtEl>
                                        <p:attrNameLst>
                                          <p:attrName>style.visibility</p:attrName>
                                        </p:attrNameLst>
                                      </p:cBhvr>
                                      <p:to>
                                        <p:strVal val="visible"/>
                                      </p:to>
                                    </p:set>
                                    <p:animEffect filter="wipe(left)" transition="in">
                                      <p:cBhvr>
                                        <p:cTn id="20" dur="1500"/>
                                        <p:tgtEl>
                                          <p:spTgt spid="28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7"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2"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293" name="Demonstrated Faith ...…"/>
          <p:cNvSpPr txBox="1"/>
          <p:nvPr/>
        </p:nvSpPr>
        <p:spPr>
          <a:xfrm>
            <a:off x="5443881" y="2589843"/>
            <a:ext cx="7380665" cy="684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3"/>
              </a:buBlip>
              <a:defRPr b="1" sz="40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 His person (10:6; cf Ez 1)</a:t>
            </a:r>
          </a:p>
          <a:p>
            <a:pPr lvl="1" marL="685800" indent="-457200" algn="l">
              <a:spcBef>
                <a:spcPts val="2100"/>
              </a:spcBef>
              <a:buSzPct val="80000"/>
              <a:buBlip>
                <a:blip r:embed="rId4"/>
              </a:buBlip>
              <a:defRPr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 Body like that of beryl / semi-precious gem; perhaps a chrysolite, yellow jasper, or other yellow colored stone</a:t>
            </a:r>
          </a:p>
          <a:p>
            <a:pPr lvl="1" marL="685800" indent="-457200" algn="l">
              <a:spcBef>
                <a:spcPts val="2100"/>
              </a:spcBef>
              <a:buSzPct val="80000"/>
              <a:buBlip>
                <a:blip r:embed="rId4"/>
              </a:buBlip>
              <a:defRPr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Face - appearance of lightening - Rev 1:16</a:t>
            </a:r>
          </a:p>
          <a:p>
            <a:pPr lvl="1" marL="685800" indent="-457200" algn="l">
              <a:spcBef>
                <a:spcPts val="2100"/>
              </a:spcBef>
              <a:buSzPct val="80000"/>
              <a:buBlip>
                <a:blip r:embed="rId4"/>
              </a:buBlip>
              <a:defRPr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Eyes like flaming torches - Rev 1:14</a:t>
            </a:r>
          </a:p>
          <a:p>
            <a:pPr lvl="1" marL="685800" indent="-457200" algn="l">
              <a:spcBef>
                <a:spcPts val="2100"/>
              </a:spcBef>
              <a:buSzPct val="80000"/>
              <a:buBlip>
                <a:blip r:embed="rId4"/>
              </a:buBlip>
              <a:defRPr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Arms and feet like the gleam of polished bronze - Rev 1:15</a:t>
            </a:r>
          </a:p>
        </p:txBody>
      </p:sp>
      <p:sp>
        <p:nvSpPr>
          <p:cNvPr id="294"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“Daniel’ Shown World Events”</a:t>
            </a:r>
          </a:p>
        </p:txBody>
      </p:sp>
      <p:sp>
        <p:nvSpPr>
          <p:cNvPr id="295" name="Daniel 10:5–6 (NKJV)…"/>
          <p:cNvSpPr txBox="1"/>
          <p:nvPr/>
        </p:nvSpPr>
        <p:spPr>
          <a:xfrm>
            <a:off x="157717" y="2993623"/>
            <a:ext cx="5377558" cy="64770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000">
                <a:solidFill>
                  <a:srgbClr val="FFFFFF"/>
                </a:solidFill>
                <a:effectLst>
                  <a:outerShdw sx="100000" sy="100000" kx="0" ky="0" algn="b" rotWithShape="0" blurRad="63500" dist="63500" dir="3003546">
                    <a:srgbClr val="000000"/>
                  </a:outerShdw>
                </a:effectLst>
                <a:latin typeface="Boulder"/>
                <a:ea typeface="Boulder"/>
                <a:cs typeface="Boulder"/>
                <a:sym typeface="Boulder"/>
              </a:defRPr>
            </a:pPr>
            <a:r>
              <a:t>Daniel 10:5–6 (NKJV)</a:t>
            </a:r>
          </a:p>
          <a:p>
            <a:pPr defTabSz="457200">
              <a:defRPr sz="3200">
                <a:solidFill>
                  <a:srgbClr val="FFFFFF"/>
                </a:solidFill>
                <a:effectLst>
                  <a:outerShdw sx="100000" sy="100000" kx="0" ky="0" algn="b" rotWithShape="0" blurRad="63500" dist="63500" dir="3003546">
                    <a:srgbClr val="000000"/>
                  </a:outerShdw>
                </a:effectLst>
                <a:latin typeface="Hoefler Text"/>
                <a:ea typeface="Hoefler Text"/>
                <a:cs typeface="Hoefler Text"/>
                <a:sym typeface="Hoefler Text"/>
              </a:defRPr>
            </a:pPr>
            <a:r>
              <a:rPr baseline="31999"/>
              <a:t>5</a:t>
            </a:r>
            <a:r>
              <a:t> I lifted my eyes and looked, and behold, a certain man clothed in linen, whose waist </a:t>
            </a:r>
            <a:r>
              <a:rPr i="1"/>
              <a:t>was</a:t>
            </a:r>
            <a:r>
              <a:t> girded with gold of Uphaz! </a:t>
            </a:r>
            <a:r>
              <a:rPr baseline="31999"/>
              <a:t>6</a:t>
            </a:r>
            <a:r>
              <a:t> His body </a:t>
            </a:r>
            <a:r>
              <a:rPr i="1"/>
              <a:t>was</a:t>
            </a:r>
            <a:r>
              <a:t> like beryl, his face like the appearance of lightning, his eyes like torches of fire, his arms and feet like burnished bronze in color, and the sound of his words like the voice of a multitude.</a:t>
            </a:r>
          </a:p>
        </p:txBody>
      </p:sp>
      <p:sp>
        <p:nvSpPr>
          <p:cNvPr id="296" name="The Bringer of the Message – (10:5-6)"/>
          <p:cNvSpPr/>
          <p:nvPr/>
        </p:nvSpPr>
        <p:spPr>
          <a:xfrm>
            <a:off x="301989" y="1236389"/>
            <a:ext cx="12400822" cy="1042579"/>
          </a:xfrm>
          <a:prstGeom prst="roundRect">
            <a:avLst>
              <a:gd name="adj" fmla="val 18272"/>
            </a:avLst>
          </a:prstGeom>
          <a:blipFill>
            <a:blip r:embed="rId5"/>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 The Bringer of the Message – (10:5-6)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3">
                                            <p:bg/>
                                          </p:spTgt>
                                        </p:tgtEl>
                                        <p:attrNameLst>
                                          <p:attrName>style.visibility</p:attrName>
                                        </p:attrNameLst>
                                      </p:cBhvr>
                                      <p:to>
                                        <p:strVal val="visible"/>
                                      </p:to>
                                    </p:set>
                                    <p:animEffect filter="wipe(left)" transition="in">
                                      <p:cBhvr>
                                        <p:cTn id="7" dur="1500"/>
                                        <p:tgtEl>
                                          <p:spTgt spid="29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93">
                                            <p:txEl>
                                              <p:pRg st="0" end="0"/>
                                            </p:txEl>
                                          </p:spTgt>
                                        </p:tgtEl>
                                        <p:attrNameLst>
                                          <p:attrName>style.visibility</p:attrName>
                                        </p:attrNameLst>
                                      </p:cBhvr>
                                      <p:to>
                                        <p:strVal val="visible"/>
                                      </p:to>
                                    </p:set>
                                    <p:animEffect filter="wipe(left)" transition="in">
                                      <p:cBhvr>
                                        <p:cTn id="10" dur="1500"/>
                                        <p:tgtEl>
                                          <p:spTgt spid="29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93">
                                            <p:txEl>
                                              <p:pRg st="1" end="1"/>
                                            </p:txEl>
                                          </p:spTgt>
                                        </p:tgtEl>
                                        <p:attrNameLst>
                                          <p:attrName>style.visibility</p:attrName>
                                        </p:attrNameLst>
                                      </p:cBhvr>
                                      <p:to>
                                        <p:strVal val="visible"/>
                                      </p:to>
                                    </p:set>
                                    <p:animEffect filter="wipe(left)" transition="in">
                                      <p:cBhvr>
                                        <p:cTn id="15" dur="1500"/>
                                        <p:tgtEl>
                                          <p:spTgt spid="29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93">
                                            <p:txEl>
                                              <p:pRg st="2" end="2"/>
                                            </p:txEl>
                                          </p:spTgt>
                                        </p:tgtEl>
                                        <p:attrNameLst>
                                          <p:attrName>style.visibility</p:attrName>
                                        </p:attrNameLst>
                                      </p:cBhvr>
                                      <p:to>
                                        <p:strVal val="visible"/>
                                      </p:to>
                                    </p:set>
                                    <p:animEffect filter="wipe(left)" transition="in">
                                      <p:cBhvr>
                                        <p:cTn id="20" dur="1500"/>
                                        <p:tgtEl>
                                          <p:spTgt spid="29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93">
                                            <p:txEl>
                                              <p:pRg st="3" end="3"/>
                                            </p:txEl>
                                          </p:spTgt>
                                        </p:tgtEl>
                                        <p:attrNameLst>
                                          <p:attrName>style.visibility</p:attrName>
                                        </p:attrNameLst>
                                      </p:cBhvr>
                                      <p:to>
                                        <p:strVal val="visible"/>
                                      </p:to>
                                    </p:set>
                                    <p:animEffect filter="wipe(left)" transition="in">
                                      <p:cBhvr>
                                        <p:cTn id="25" dur="1500"/>
                                        <p:tgtEl>
                                          <p:spTgt spid="29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93">
                                            <p:txEl>
                                              <p:pRg st="4" end="4"/>
                                            </p:txEl>
                                          </p:spTgt>
                                        </p:tgtEl>
                                        <p:attrNameLst>
                                          <p:attrName>style.visibility</p:attrName>
                                        </p:attrNameLst>
                                      </p:cBhvr>
                                      <p:to>
                                        <p:strVal val="visible"/>
                                      </p:to>
                                    </p:set>
                                    <p:animEffect filter="wipe(left)" transition="in">
                                      <p:cBhvr>
                                        <p:cTn id="30" dur="1500"/>
                                        <p:tgtEl>
                                          <p:spTgt spid="293">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3"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8"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299" name="The Bringer of the Message – (10:5-6)"/>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 The Bringer of the Message – (10:5-6)</a:t>
            </a:r>
          </a:p>
        </p:txBody>
      </p:sp>
      <p:sp>
        <p:nvSpPr>
          <p:cNvPr id="300" name="Demonstrated Faith ...…"/>
          <p:cNvSpPr txBox="1"/>
          <p:nvPr/>
        </p:nvSpPr>
        <p:spPr>
          <a:xfrm>
            <a:off x="5443881" y="2589843"/>
            <a:ext cx="7380665" cy="648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4"/>
              </a:buBlip>
              <a:defRPr b="1" sz="40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 His Voice (10:6; cf Ez 1)</a:t>
            </a:r>
          </a:p>
          <a:p>
            <a:pPr lvl="1" marL="685800" indent="-457200" algn="l">
              <a:spcBef>
                <a:spcPts val="2100"/>
              </a:spcBef>
              <a:buSzPct val="80000"/>
              <a:buBlip>
                <a:blip r:embed="rId5"/>
              </a:buBlip>
              <a:defRPr sz="35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 S</a:t>
            </a:r>
            <a:r>
              <a:rPr sz="3300"/>
              <a:t>ound of his words were like the sound of tumult (1995, </a:t>
            </a:r>
            <a:r>
              <a:rPr i="1" sz="3300"/>
              <a:t>hamon</a:t>
            </a:r>
            <a:r>
              <a:rPr sz="3300"/>
              <a:t>)</a:t>
            </a:r>
            <a:endParaRPr sz="3300"/>
          </a:p>
          <a:p>
            <a:pPr lvl="1" marL="685800" indent="-457200" algn="l">
              <a:spcBef>
                <a:spcPts val="2100"/>
              </a:spcBef>
              <a:buSzPct val="80000"/>
              <a:buBlip>
                <a:blip r:embed="rId5"/>
              </a:buBlip>
              <a:defRPr sz="33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“When he speaks, it sounds like a whole crowd of people speaking simultaneously.” - cf. Is 13:4; 33:3; Rev 1:10</a:t>
            </a:r>
          </a:p>
          <a:p>
            <a:pPr lvl="1" marL="685800" indent="-457200" algn="l">
              <a:spcBef>
                <a:spcPts val="2100"/>
              </a:spcBef>
              <a:buSzPct val="80000"/>
              <a:buBlip>
                <a:blip r:embed="rId5"/>
              </a:buBlip>
              <a:defRPr sz="33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Although many similarities can be seen between Ezekiel &amp; John’s vision - it seems clear different beings are involved.</a:t>
            </a:r>
          </a:p>
        </p:txBody>
      </p:sp>
      <p:sp>
        <p:nvSpPr>
          <p:cNvPr id="301"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“Daniel’ Shown World Events”</a:t>
            </a:r>
          </a:p>
        </p:txBody>
      </p:sp>
      <p:sp>
        <p:nvSpPr>
          <p:cNvPr id="302" name="Daniel 10:5–6 (NKJV)…"/>
          <p:cNvSpPr txBox="1"/>
          <p:nvPr/>
        </p:nvSpPr>
        <p:spPr>
          <a:xfrm>
            <a:off x="157717" y="2993623"/>
            <a:ext cx="5377558" cy="64770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000">
                <a:solidFill>
                  <a:srgbClr val="FFFFFF"/>
                </a:solidFill>
                <a:effectLst>
                  <a:outerShdw sx="100000" sy="100000" kx="0" ky="0" algn="b" rotWithShape="0" blurRad="63500" dist="63500" dir="3003546">
                    <a:srgbClr val="000000"/>
                  </a:outerShdw>
                </a:effectLst>
                <a:latin typeface="Boulder"/>
                <a:ea typeface="Boulder"/>
                <a:cs typeface="Boulder"/>
                <a:sym typeface="Boulder"/>
              </a:defRPr>
            </a:pPr>
            <a:r>
              <a:t>Daniel 10:5–6 (NKJV)</a:t>
            </a:r>
          </a:p>
          <a:p>
            <a:pPr defTabSz="457200">
              <a:defRPr sz="3200">
                <a:solidFill>
                  <a:srgbClr val="FFFFFF"/>
                </a:solidFill>
                <a:effectLst>
                  <a:outerShdw sx="100000" sy="100000" kx="0" ky="0" algn="b" rotWithShape="0" blurRad="63500" dist="63500" dir="3003546">
                    <a:srgbClr val="000000"/>
                  </a:outerShdw>
                </a:effectLst>
                <a:latin typeface="Hoefler Text"/>
                <a:ea typeface="Hoefler Text"/>
                <a:cs typeface="Hoefler Text"/>
                <a:sym typeface="Hoefler Text"/>
              </a:defRPr>
            </a:pPr>
            <a:r>
              <a:rPr baseline="31999"/>
              <a:t>5</a:t>
            </a:r>
            <a:r>
              <a:t> I lifted my eyes and looked, and behold, a certain man clothed in linen, whose waist </a:t>
            </a:r>
            <a:r>
              <a:rPr i="1"/>
              <a:t>was</a:t>
            </a:r>
            <a:r>
              <a:t> girded with gold of Uphaz! </a:t>
            </a:r>
            <a:r>
              <a:rPr baseline="31999"/>
              <a:t>6</a:t>
            </a:r>
            <a:r>
              <a:t> His body </a:t>
            </a:r>
            <a:r>
              <a:rPr i="1"/>
              <a:t>was</a:t>
            </a:r>
            <a:r>
              <a:t> like beryl, his face like the appearance of lightning, his eyes like torches of fire, his arms and feet like burnished bronze in color, and the sound of his words like the voice of a multitude.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0">
                                            <p:bg/>
                                          </p:spTgt>
                                        </p:tgtEl>
                                        <p:attrNameLst>
                                          <p:attrName>style.visibility</p:attrName>
                                        </p:attrNameLst>
                                      </p:cBhvr>
                                      <p:to>
                                        <p:strVal val="visible"/>
                                      </p:to>
                                    </p:set>
                                    <p:animEffect filter="wipe(left)" transition="in">
                                      <p:cBhvr>
                                        <p:cTn id="7" dur="1500"/>
                                        <p:tgtEl>
                                          <p:spTgt spid="30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00">
                                            <p:txEl>
                                              <p:pRg st="0" end="0"/>
                                            </p:txEl>
                                          </p:spTgt>
                                        </p:tgtEl>
                                        <p:attrNameLst>
                                          <p:attrName>style.visibility</p:attrName>
                                        </p:attrNameLst>
                                      </p:cBhvr>
                                      <p:to>
                                        <p:strVal val="visible"/>
                                      </p:to>
                                    </p:set>
                                    <p:animEffect filter="wipe(left)" transition="in">
                                      <p:cBhvr>
                                        <p:cTn id="10" dur="1500"/>
                                        <p:tgtEl>
                                          <p:spTgt spid="30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00">
                                            <p:txEl>
                                              <p:pRg st="1" end="1"/>
                                            </p:txEl>
                                          </p:spTgt>
                                        </p:tgtEl>
                                        <p:attrNameLst>
                                          <p:attrName>style.visibility</p:attrName>
                                        </p:attrNameLst>
                                      </p:cBhvr>
                                      <p:to>
                                        <p:strVal val="visible"/>
                                      </p:to>
                                    </p:set>
                                    <p:animEffect filter="wipe(left)" transition="in">
                                      <p:cBhvr>
                                        <p:cTn id="15" dur="1500"/>
                                        <p:tgtEl>
                                          <p:spTgt spid="30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00">
                                            <p:txEl>
                                              <p:pRg st="2" end="2"/>
                                            </p:txEl>
                                          </p:spTgt>
                                        </p:tgtEl>
                                        <p:attrNameLst>
                                          <p:attrName>style.visibility</p:attrName>
                                        </p:attrNameLst>
                                      </p:cBhvr>
                                      <p:to>
                                        <p:strVal val="visible"/>
                                      </p:to>
                                    </p:set>
                                    <p:animEffect filter="wipe(left)" transition="in">
                                      <p:cBhvr>
                                        <p:cTn id="20" dur="1500"/>
                                        <p:tgtEl>
                                          <p:spTgt spid="30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00">
                                            <p:txEl>
                                              <p:pRg st="3" end="3"/>
                                            </p:txEl>
                                          </p:spTgt>
                                        </p:tgtEl>
                                        <p:attrNameLst>
                                          <p:attrName>style.visibility</p:attrName>
                                        </p:attrNameLst>
                                      </p:cBhvr>
                                      <p:to>
                                        <p:strVal val="visible"/>
                                      </p:to>
                                    </p:set>
                                    <p:animEffect filter="wipe(left)" transition="in">
                                      <p:cBhvr>
                                        <p:cTn id="25" dur="1500"/>
                                        <p:tgtEl>
                                          <p:spTgt spid="30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0"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4"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305" name="The Effect of the Messenger (10:7-9)"/>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1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 The Effect of the Messenger (10:7-9)</a:t>
            </a:r>
          </a:p>
        </p:txBody>
      </p:sp>
      <p:sp>
        <p:nvSpPr>
          <p:cNvPr id="306" name="Demonstrated Faith ...…"/>
          <p:cNvSpPr txBox="1"/>
          <p:nvPr/>
        </p:nvSpPr>
        <p:spPr>
          <a:xfrm>
            <a:off x="5443881" y="3021342"/>
            <a:ext cx="7380665" cy="528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4"/>
              </a:buBlip>
              <a:defRPr b="1" sz="40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 On Daniels Friends (7,8)</a:t>
            </a:r>
          </a:p>
          <a:p>
            <a:pPr lvl="1" marL="685800" indent="-457200" algn="l">
              <a:spcBef>
                <a:spcPts val="2100"/>
              </a:spcBef>
              <a:buSzPct val="80000"/>
              <a:buBlip>
                <a:blip r:embed="rId5"/>
              </a:buBlip>
              <a:defRPr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They did not see the vision (7)</a:t>
            </a:r>
          </a:p>
          <a:p>
            <a:pPr lvl="1" marL="685800" indent="-457200" algn="l">
              <a:spcBef>
                <a:spcPts val="2100"/>
              </a:spcBef>
              <a:buSzPct val="80000"/>
              <a:buBlip>
                <a:blip r:embed="rId5"/>
              </a:buBlip>
              <a:defRPr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Great dread fell on them (7) - </a:t>
            </a:r>
            <a:r>
              <a:rPr b="1"/>
              <a:t>Strong</a:t>
            </a:r>
            <a:r>
              <a:t>: fear, anxiety, quaking, trembling (p. 375).</a:t>
            </a:r>
          </a:p>
          <a:p>
            <a:pPr lvl="1" marL="685800" indent="-457200" algn="l">
              <a:spcBef>
                <a:spcPts val="2100"/>
              </a:spcBef>
              <a:buSzPct val="80000"/>
              <a:buBlip>
                <a:blip r:embed="rId5"/>
              </a:buBlip>
              <a:defRPr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They ran away to hide themselves and left Daniel alone (10:7-8)</a:t>
            </a:r>
          </a:p>
        </p:txBody>
      </p:sp>
      <p:sp>
        <p:nvSpPr>
          <p:cNvPr id="307"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“Daniel’ Shown World Events”</a:t>
            </a:r>
          </a:p>
        </p:txBody>
      </p:sp>
      <p:sp>
        <p:nvSpPr>
          <p:cNvPr id="308" name="Daniel 10:7 (NKJV)…"/>
          <p:cNvSpPr txBox="1"/>
          <p:nvPr/>
        </p:nvSpPr>
        <p:spPr>
          <a:xfrm>
            <a:off x="157717" y="4608265"/>
            <a:ext cx="5377558" cy="49784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700">
                <a:solidFill>
                  <a:srgbClr val="FFFFFF"/>
                </a:solidFill>
                <a:effectLst>
                  <a:outerShdw sx="100000" sy="100000" kx="0" ky="0" algn="b" rotWithShape="0" blurRad="63500" dist="63500" dir="3003546">
                    <a:srgbClr val="000000"/>
                  </a:outerShdw>
                </a:effectLst>
                <a:latin typeface="Boulder"/>
                <a:ea typeface="Boulder"/>
                <a:cs typeface="Boulder"/>
                <a:sym typeface="Boulder"/>
              </a:defRPr>
            </a:pPr>
            <a:r>
              <a:t>Daniel 10:7 (NKJV)</a:t>
            </a:r>
          </a:p>
          <a:p>
            <a:pPr defTabSz="457200">
              <a:defRPr sz="3900">
                <a:solidFill>
                  <a:srgbClr val="FFFFFF"/>
                </a:solidFill>
                <a:effectLst>
                  <a:outerShdw sx="100000" sy="100000" kx="0" ky="0" algn="b" rotWithShape="0" blurRad="63500" dist="63500" dir="3003546">
                    <a:srgbClr val="000000"/>
                  </a:outerShdw>
                </a:effectLst>
                <a:latin typeface="Hoefler Text"/>
                <a:ea typeface="Hoefler Text"/>
                <a:cs typeface="Hoefler Text"/>
                <a:sym typeface="Hoefler Text"/>
              </a:defRPr>
            </a:pPr>
            <a:r>
              <a:rPr baseline="31999"/>
              <a:t>7</a:t>
            </a:r>
            <a:r>
              <a:t> And I, Daniel, alone saw the vision, for the men who were with me did not see the vision; but a great terror fell upon them, so that they fled to hide themselves.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6">
                                            <p:bg/>
                                          </p:spTgt>
                                        </p:tgtEl>
                                        <p:attrNameLst>
                                          <p:attrName>style.visibility</p:attrName>
                                        </p:attrNameLst>
                                      </p:cBhvr>
                                      <p:to>
                                        <p:strVal val="visible"/>
                                      </p:to>
                                    </p:set>
                                    <p:animEffect filter="wipe(left)" transition="in">
                                      <p:cBhvr>
                                        <p:cTn id="7" dur="1500"/>
                                        <p:tgtEl>
                                          <p:spTgt spid="30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06">
                                            <p:txEl>
                                              <p:pRg st="0" end="0"/>
                                            </p:txEl>
                                          </p:spTgt>
                                        </p:tgtEl>
                                        <p:attrNameLst>
                                          <p:attrName>style.visibility</p:attrName>
                                        </p:attrNameLst>
                                      </p:cBhvr>
                                      <p:to>
                                        <p:strVal val="visible"/>
                                      </p:to>
                                    </p:set>
                                    <p:animEffect filter="wipe(left)" transition="in">
                                      <p:cBhvr>
                                        <p:cTn id="10" dur="1500"/>
                                        <p:tgtEl>
                                          <p:spTgt spid="30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06">
                                            <p:txEl>
                                              <p:pRg st="1" end="1"/>
                                            </p:txEl>
                                          </p:spTgt>
                                        </p:tgtEl>
                                        <p:attrNameLst>
                                          <p:attrName>style.visibility</p:attrName>
                                        </p:attrNameLst>
                                      </p:cBhvr>
                                      <p:to>
                                        <p:strVal val="visible"/>
                                      </p:to>
                                    </p:set>
                                    <p:animEffect filter="wipe(left)" transition="in">
                                      <p:cBhvr>
                                        <p:cTn id="15" dur="1500"/>
                                        <p:tgtEl>
                                          <p:spTgt spid="30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06">
                                            <p:txEl>
                                              <p:pRg st="2" end="2"/>
                                            </p:txEl>
                                          </p:spTgt>
                                        </p:tgtEl>
                                        <p:attrNameLst>
                                          <p:attrName>style.visibility</p:attrName>
                                        </p:attrNameLst>
                                      </p:cBhvr>
                                      <p:to>
                                        <p:strVal val="visible"/>
                                      </p:to>
                                    </p:set>
                                    <p:animEffect filter="wipe(left)" transition="in">
                                      <p:cBhvr>
                                        <p:cTn id="20" dur="1500"/>
                                        <p:tgtEl>
                                          <p:spTgt spid="30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06">
                                            <p:txEl>
                                              <p:pRg st="3" end="3"/>
                                            </p:txEl>
                                          </p:spTgt>
                                        </p:tgtEl>
                                        <p:attrNameLst>
                                          <p:attrName>style.visibility</p:attrName>
                                        </p:attrNameLst>
                                      </p:cBhvr>
                                      <p:to>
                                        <p:strVal val="visible"/>
                                      </p:to>
                                    </p:set>
                                    <p:animEffect filter="wipe(left)" transition="in">
                                      <p:cBhvr>
                                        <p:cTn id="25" dur="1500"/>
                                        <p:tgtEl>
                                          <p:spTgt spid="30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6"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0"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311" name="Demonstrated Faith ...…"/>
          <p:cNvSpPr txBox="1"/>
          <p:nvPr/>
        </p:nvSpPr>
        <p:spPr>
          <a:xfrm>
            <a:off x="5443881" y="2589843"/>
            <a:ext cx="7380665" cy="655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3"/>
              </a:buBlip>
              <a:defRPr b="1" sz="40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 On Daniel (7-9)</a:t>
            </a:r>
          </a:p>
          <a:p>
            <a:pPr lvl="1" marL="685800" indent="-457200" algn="l">
              <a:spcBef>
                <a:spcPts val="2100"/>
              </a:spcBef>
              <a:buSzPct val="80000"/>
              <a:buBlip>
                <a:blip r:embed="rId4"/>
              </a:buBlip>
              <a:defRPr sz="35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He alone saw the vision (7)</a:t>
            </a:r>
          </a:p>
          <a:p>
            <a:pPr lvl="1" marL="685800" indent="-457200" algn="l">
              <a:spcBef>
                <a:spcPts val="2100"/>
              </a:spcBef>
              <a:buSzPct val="80000"/>
              <a:buBlip>
                <a:blip r:embed="rId4"/>
              </a:buBlip>
              <a:defRPr sz="35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No strength (3581, koach) was left in him; he retained no strength (8)</a:t>
            </a:r>
          </a:p>
          <a:p>
            <a:pPr lvl="1" marL="685800" indent="-457200" algn="l">
              <a:spcBef>
                <a:spcPts val="2100"/>
              </a:spcBef>
              <a:buSzPct val="80000"/>
              <a:buBlip>
                <a:blip r:embed="rId4"/>
              </a:buBlip>
              <a:defRPr sz="35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for my vigor was turned to frailty in me, and I retained no strength. (8)</a:t>
            </a:r>
          </a:p>
          <a:p>
            <a:pPr lvl="1" marL="685800" indent="-457200" algn="l">
              <a:spcBef>
                <a:spcPts val="2100"/>
              </a:spcBef>
              <a:buSzPct val="80000"/>
              <a:buBlip>
                <a:blip r:embed="rId4"/>
              </a:buBlip>
              <a:defRPr sz="35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He fell into a deep sleep on his face - as if he he fainted (9)</a:t>
            </a:r>
          </a:p>
        </p:txBody>
      </p:sp>
      <p:sp>
        <p:nvSpPr>
          <p:cNvPr id="312"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“Daniel’ Shown World Events”</a:t>
            </a:r>
          </a:p>
        </p:txBody>
      </p:sp>
      <p:sp>
        <p:nvSpPr>
          <p:cNvPr id="313" name="Daniel 10:7 (NKJV)…"/>
          <p:cNvSpPr txBox="1"/>
          <p:nvPr/>
        </p:nvSpPr>
        <p:spPr>
          <a:xfrm>
            <a:off x="157717" y="4608265"/>
            <a:ext cx="5377558" cy="49784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700">
                <a:solidFill>
                  <a:srgbClr val="FFFFFF"/>
                </a:solidFill>
                <a:effectLst>
                  <a:outerShdw sx="100000" sy="100000" kx="0" ky="0" algn="b" rotWithShape="0" blurRad="63500" dist="63500" dir="3003546">
                    <a:srgbClr val="000000"/>
                  </a:outerShdw>
                </a:effectLst>
                <a:latin typeface="Boulder"/>
                <a:ea typeface="Boulder"/>
                <a:cs typeface="Boulder"/>
                <a:sym typeface="Boulder"/>
              </a:defRPr>
            </a:pPr>
            <a:r>
              <a:t>Daniel 10:7 (NKJV)</a:t>
            </a:r>
          </a:p>
          <a:p>
            <a:pPr defTabSz="457200">
              <a:defRPr sz="3900">
                <a:solidFill>
                  <a:srgbClr val="FFFFFF"/>
                </a:solidFill>
                <a:effectLst>
                  <a:outerShdw sx="100000" sy="100000" kx="0" ky="0" algn="b" rotWithShape="0" blurRad="63500" dist="63500" dir="3003546">
                    <a:srgbClr val="000000"/>
                  </a:outerShdw>
                </a:effectLst>
                <a:latin typeface="Hoefler Text"/>
                <a:ea typeface="Hoefler Text"/>
                <a:cs typeface="Hoefler Text"/>
                <a:sym typeface="Hoefler Text"/>
              </a:defRPr>
            </a:pPr>
            <a:r>
              <a:rPr baseline="31999"/>
              <a:t>7</a:t>
            </a:r>
            <a:r>
              <a:t> And I, Daniel, alone saw the vision, for the men who were with me did not see the vision; but a great terror fell upon them, so that they fled to hide themselves.</a:t>
            </a:r>
          </a:p>
        </p:txBody>
      </p:sp>
      <p:sp>
        <p:nvSpPr>
          <p:cNvPr id="314" name="The Effect of the Messenger (10:7-9)"/>
          <p:cNvSpPr/>
          <p:nvPr/>
        </p:nvSpPr>
        <p:spPr>
          <a:xfrm>
            <a:off x="301989" y="1236389"/>
            <a:ext cx="12400822" cy="1042579"/>
          </a:xfrm>
          <a:prstGeom prst="roundRect">
            <a:avLst>
              <a:gd name="adj" fmla="val 18272"/>
            </a:avLst>
          </a:prstGeom>
          <a:blipFill>
            <a:blip r:embed="rId5"/>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1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 The Effect of the Messenger (10:7-9)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1">
                                            <p:bg/>
                                          </p:spTgt>
                                        </p:tgtEl>
                                        <p:attrNameLst>
                                          <p:attrName>style.visibility</p:attrName>
                                        </p:attrNameLst>
                                      </p:cBhvr>
                                      <p:to>
                                        <p:strVal val="visible"/>
                                      </p:to>
                                    </p:set>
                                    <p:animEffect filter="wipe(left)" transition="in">
                                      <p:cBhvr>
                                        <p:cTn id="7" dur="1500"/>
                                        <p:tgtEl>
                                          <p:spTgt spid="31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11">
                                            <p:txEl>
                                              <p:pRg st="0" end="0"/>
                                            </p:txEl>
                                          </p:spTgt>
                                        </p:tgtEl>
                                        <p:attrNameLst>
                                          <p:attrName>style.visibility</p:attrName>
                                        </p:attrNameLst>
                                      </p:cBhvr>
                                      <p:to>
                                        <p:strVal val="visible"/>
                                      </p:to>
                                    </p:set>
                                    <p:animEffect filter="wipe(left)" transition="in">
                                      <p:cBhvr>
                                        <p:cTn id="10" dur="1500"/>
                                        <p:tgtEl>
                                          <p:spTgt spid="31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11">
                                            <p:txEl>
                                              <p:pRg st="1" end="1"/>
                                            </p:txEl>
                                          </p:spTgt>
                                        </p:tgtEl>
                                        <p:attrNameLst>
                                          <p:attrName>style.visibility</p:attrName>
                                        </p:attrNameLst>
                                      </p:cBhvr>
                                      <p:to>
                                        <p:strVal val="visible"/>
                                      </p:to>
                                    </p:set>
                                    <p:animEffect filter="wipe(left)" transition="in">
                                      <p:cBhvr>
                                        <p:cTn id="15" dur="1500"/>
                                        <p:tgtEl>
                                          <p:spTgt spid="31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11">
                                            <p:txEl>
                                              <p:pRg st="2" end="2"/>
                                            </p:txEl>
                                          </p:spTgt>
                                        </p:tgtEl>
                                        <p:attrNameLst>
                                          <p:attrName>style.visibility</p:attrName>
                                        </p:attrNameLst>
                                      </p:cBhvr>
                                      <p:to>
                                        <p:strVal val="visible"/>
                                      </p:to>
                                    </p:set>
                                    <p:animEffect filter="wipe(left)" transition="in">
                                      <p:cBhvr>
                                        <p:cTn id="20" dur="1500"/>
                                        <p:tgtEl>
                                          <p:spTgt spid="31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11">
                                            <p:txEl>
                                              <p:pRg st="3" end="3"/>
                                            </p:txEl>
                                          </p:spTgt>
                                        </p:tgtEl>
                                        <p:attrNameLst>
                                          <p:attrName>style.visibility</p:attrName>
                                        </p:attrNameLst>
                                      </p:cBhvr>
                                      <p:to>
                                        <p:strVal val="visible"/>
                                      </p:to>
                                    </p:set>
                                    <p:animEffect filter="wipe(left)" transition="in">
                                      <p:cBhvr>
                                        <p:cTn id="25" dur="1500"/>
                                        <p:tgtEl>
                                          <p:spTgt spid="31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11">
                                            <p:txEl>
                                              <p:pRg st="4" end="4"/>
                                            </p:txEl>
                                          </p:spTgt>
                                        </p:tgtEl>
                                        <p:attrNameLst>
                                          <p:attrName>style.visibility</p:attrName>
                                        </p:attrNameLst>
                                      </p:cBhvr>
                                      <p:to>
                                        <p:strVal val="visible"/>
                                      </p:to>
                                    </p:set>
                                    <p:animEffect filter="wipe(left)" transition="in">
                                      <p:cBhvr>
                                        <p:cTn id="30" dur="1500"/>
                                        <p:tgtEl>
                                          <p:spTgt spid="311">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1"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0"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pic>
        <p:nvPicPr>
          <p:cNvPr id="231"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sp>
        <p:nvSpPr>
          <p:cNvPr id="2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3" name="God reveals many things about His purpose and plan in history, specifically about the nation of Israel and the everlasting kingdom to come."/>
          <p:cNvSpPr txBox="1"/>
          <p:nvPr/>
        </p:nvSpPr>
        <p:spPr>
          <a:xfrm>
            <a:off x="1073868" y="7088439"/>
            <a:ext cx="11544170" cy="24384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lvl="2" marL="783771" indent="-783771" algn="l">
              <a:spcBef>
                <a:spcPts val="1200"/>
              </a:spcBef>
              <a:buSzPct val="80000"/>
              <a:buBlip>
                <a:blip r:embed="rId3"/>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p>
          <a:p>
            <a:pPr lvl="2" marL="783771" indent="-783771" algn="l">
              <a:spcBef>
                <a:spcPts val="1200"/>
              </a:spcBef>
              <a:buSzPct val="80000"/>
              <a:buBlip>
                <a:blip r:embed="rId3"/>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God reveals many things about His purpose and plan in history, specifically about the nation of Israel and the everlasting kingdom to come.</a:t>
            </a:r>
          </a:p>
        </p:txBody>
      </p:sp>
      <p:sp>
        <p:nvSpPr>
          <p:cNvPr id="234" name="Demonstrated Faith ...…"/>
          <p:cNvSpPr txBox="1"/>
          <p:nvPr/>
        </p:nvSpPr>
        <p:spPr>
          <a:xfrm>
            <a:off x="1073868" y="2408386"/>
            <a:ext cx="11544171" cy="54229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525929" indent="-525929" algn="l">
              <a:spcBef>
                <a:spcPts val="1000"/>
              </a:spcBef>
              <a:buSzPct val="80000"/>
              <a:buBlip>
                <a:blip r:embed="rId3"/>
              </a:buBlip>
              <a:defRPr sz="3600">
                <a:solidFill>
                  <a:srgbClr val="FFFFFF"/>
                </a:solidFill>
                <a:effectLst>
                  <a:outerShdw sx="100000" sy="100000" kx="0" ky="0" algn="b" rotWithShape="0" blurRad="76200" dist="76200" dir="3600000">
                    <a:srgbClr val="000000"/>
                  </a:outerShdw>
                </a:effectLst>
                <a:uFill>
                  <a:solidFill>
                    <a:srgbClr val="FFFFFF"/>
                  </a:solidFill>
                </a:uFill>
                <a:latin typeface="Boulder"/>
                <a:ea typeface="Boulder"/>
                <a:cs typeface="Boulder"/>
                <a:sym typeface="Boulder"/>
              </a:defRPr>
            </a:pPr>
            <a:r>
              <a:t>Daniel naturally divides itself into two parts...</a:t>
            </a:r>
          </a:p>
          <a:p>
            <a:pPr lvl="1" marL="932329" indent="-525929" algn="l">
              <a:spcBef>
                <a:spcPts val="10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Personal history of Daniel – 1:1-6:28</a:t>
            </a:r>
          </a:p>
          <a:p>
            <a:pPr lvl="1" marL="932329" indent="-525929" algn="l">
              <a:spcBef>
                <a:spcPts val="10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Visions and prophecies of Daniel - 7:1-12:13</a:t>
            </a:r>
          </a:p>
          <a:p>
            <a:pPr marL="525929" indent="-525929" algn="l">
              <a:spcBef>
                <a:spcPts val="1000"/>
              </a:spcBef>
              <a:buSzPct val="80000"/>
              <a:buBlip>
                <a:blip r:embed="rId3"/>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second half of the book contains four visions seen by Daniel...</a:t>
            </a:r>
          </a:p>
          <a:p>
            <a:pPr lvl="1" marL="932329" indent="-525929" algn="l">
              <a:spcBef>
                <a:spcPts val="1000"/>
              </a:spcBef>
              <a:buSzPct val="80000"/>
              <a:buBlip>
                <a:blip r:embed="rId4"/>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vision of the four beasts - 7:1-28</a:t>
            </a:r>
          </a:p>
          <a:p>
            <a:pPr lvl="1" marL="932329" indent="-525929" algn="l">
              <a:spcBef>
                <a:spcPts val="1000"/>
              </a:spcBef>
              <a:buSzPct val="80000"/>
              <a:buBlip>
                <a:blip r:embed="rId4"/>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vision of the ram and the goat - 8:1-27</a:t>
            </a:r>
          </a:p>
          <a:p>
            <a:pPr lvl="1" marL="932329" indent="-525929" algn="l">
              <a:spcBef>
                <a:spcPts val="1000"/>
              </a:spcBef>
              <a:buSzPct val="80000"/>
              <a:buBlip>
                <a:blip r:embed="rId4"/>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vision of the seventy weeks - 9:1-27</a:t>
            </a:r>
          </a:p>
          <a:p>
            <a:pPr lvl="1" marL="932329" indent="-525929" algn="l">
              <a:spcBef>
                <a:spcPts val="1000"/>
              </a:spcBef>
              <a:buSzPct val="80000"/>
              <a:buBlip>
                <a:blip r:embed="rId4"/>
              </a:buBlip>
              <a:defRPr b="1" sz="36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vision of the time of the end - 10:1-12:13</a:t>
            </a:r>
          </a:p>
        </p:txBody>
      </p:sp>
      <p:sp>
        <p:nvSpPr>
          <p:cNvPr id="235"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“Daniel’ Shown World Events”</a:t>
            </a:r>
          </a:p>
        </p:txBody>
      </p:sp>
      <p:sp>
        <p:nvSpPr>
          <p:cNvPr id="236" name="Chapter 10 -  Impact of World Events on Israel” (Pt 1)"/>
          <p:cNvSpPr txBox="1"/>
          <p:nvPr/>
        </p:nvSpPr>
        <p:spPr>
          <a:xfrm>
            <a:off x="-103156" y="1245942"/>
            <a:ext cx="13253445" cy="671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Chapter 10 -  Impact of World Events on Israel” (Pt 1)</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33"/>
                                        </p:tgtEl>
                                        <p:attrNameLst>
                                          <p:attrName>style.visibility</p:attrName>
                                        </p:attrNameLst>
                                      </p:cBhvr>
                                      <p:to>
                                        <p:strVal val="visible"/>
                                      </p:to>
                                    </p:set>
                                    <p:anim calcmode="lin" valueType="num">
                                      <p:cBhvr>
                                        <p:cTn id="7" dur="1500" fill="hold"/>
                                        <p:tgtEl>
                                          <p:spTgt spid="233"/>
                                        </p:tgtEl>
                                        <p:attrNameLst>
                                          <p:attrName>ppt_x</p:attrName>
                                        </p:attrNameLst>
                                      </p:cBhvr>
                                      <p:tavLst>
                                        <p:tav tm="0">
                                          <p:val>
                                            <p:strVal val="#ppt_x"/>
                                          </p:val>
                                        </p:tav>
                                        <p:tav tm="100000">
                                          <p:val>
                                            <p:strVal val="#ppt_x"/>
                                          </p:val>
                                        </p:tav>
                                      </p:tavLst>
                                    </p:anim>
                                    <p:anim calcmode="lin" valueType="num">
                                      <p:cBhvr>
                                        <p:cTn id="8" dur="1500" fill="hold"/>
                                        <p:tgtEl>
                                          <p:spTgt spid="2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3"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6"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317" name="Demonstrated Faith ...…"/>
          <p:cNvSpPr txBox="1"/>
          <p:nvPr/>
        </p:nvSpPr>
        <p:spPr>
          <a:xfrm>
            <a:off x="5443881" y="2559003"/>
            <a:ext cx="7380665" cy="684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600"/>
              </a:spcBef>
              <a:buSzPct val="80000"/>
              <a:buBlip>
                <a:blip r:embed="rId3"/>
              </a:buBlip>
              <a:defRPr b="1" sz="40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 The Condition of Daniel During the Encounter (10:10-11; 15-17)</a:t>
            </a:r>
          </a:p>
          <a:p>
            <a:pPr lvl="1" marL="685800" indent="-457200" algn="l">
              <a:spcBef>
                <a:spcPts val="1400"/>
              </a:spcBef>
              <a:buSzPct val="80000"/>
              <a:buBlip>
                <a:blip r:embed="rId4"/>
              </a:buBlip>
              <a:defRPr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Trembling - (10-11)</a:t>
            </a:r>
          </a:p>
          <a:p>
            <a:pPr lvl="1" marL="685800" indent="-457200" algn="l">
              <a:spcBef>
                <a:spcPts val="1400"/>
              </a:spcBef>
              <a:buSzPct val="80000"/>
              <a:buBlip>
                <a:blip r:embed="rId4"/>
              </a:buBlip>
              <a:defRPr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Turned his face toward the ground (15)</a:t>
            </a:r>
          </a:p>
          <a:p>
            <a:pPr lvl="1" marL="685800" indent="-457200" algn="l">
              <a:spcBef>
                <a:spcPts val="1400"/>
              </a:spcBef>
              <a:buSzPct val="80000"/>
              <a:buBlip>
                <a:blip r:embed="rId4"/>
              </a:buBlip>
              <a:defRPr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Speechless (15, 17)</a:t>
            </a:r>
          </a:p>
          <a:p>
            <a:pPr lvl="1" marL="685800" indent="-457200" algn="l">
              <a:spcBef>
                <a:spcPts val="1400"/>
              </a:spcBef>
              <a:buSzPct val="80000"/>
              <a:buBlip>
                <a:blip r:embed="rId4"/>
              </a:buBlip>
              <a:defRPr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Anguish came upon him (16)</a:t>
            </a:r>
          </a:p>
          <a:p>
            <a:pPr lvl="1" marL="685800" indent="-457200" algn="l">
              <a:spcBef>
                <a:spcPts val="1400"/>
              </a:spcBef>
              <a:buSzPct val="80000"/>
              <a:buBlip>
                <a:blip r:embed="rId4"/>
              </a:buBlip>
              <a:defRPr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Retained no strength (16-17)</a:t>
            </a:r>
          </a:p>
          <a:p>
            <a:pPr lvl="1" marL="685800" indent="-457200" algn="l">
              <a:spcBef>
                <a:spcPts val="1400"/>
              </a:spcBef>
              <a:buSzPct val="80000"/>
              <a:buBlip>
                <a:blip r:embed="rId4"/>
              </a:buBlip>
              <a:defRPr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There was no breath (17)</a:t>
            </a:r>
          </a:p>
        </p:txBody>
      </p:sp>
      <p:sp>
        <p:nvSpPr>
          <p:cNvPr id="318"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“Daniel’ Shown World Events”</a:t>
            </a:r>
          </a:p>
        </p:txBody>
      </p:sp>
      <p:sp>
        <p:nvSpPr>
          <p:cNvPr id="319" name="Daniel 10:10–11 (NKJV)…"/>
          <p:cNvSpPr txBox="1"/>
          <p:nvPr/>
        </p:nvSpPr>
        <p:spPr>
          <a:xfrm>
            <a:off x="157717" y="2527253"/>
            <a:ext cx="5377558" cy="69977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a:solidFill>
                  <a:srgbClr val="FFFFFF"/>
                </a:solidFill>
                <a:effectLst>
                  <a:outerShdw sx="100000" sy="100000" kx="0" ky="0" algn="b" rotWithShape="0" blurRad="63500" dist="63500" dir="3003546">
                    <a:srgbClr val="000000"/>
                  </a:outerShdw>
                </a:effectLst>
                <a:latin typeface="Boulder"/>
                <a:ea typeface="Boulder"/>
                <a:cs typeface="Boulder"/>
                <a:sym typeface="Boulder"/>
              </a:defRPr>
            </a:pPr>
            <a:r>
              <a:t>Daniel 10:10–11 (NKJV)</a:t>
            </a:r>
          </a:p>
          <a:p>
            <a:pPr defTabSz="457200">
              <a:spcBef>
                <a:spcPts val="700"/>
              </a:spcBef>
              <a:defRPr sz="3400">
                <a:solidFill>
                  <a:srgbClr val="FFFFFF"/>
                </a:solidFill>
                <a:effectLst>
                  <a:outerShdw sx="100000" sy="100000" kx="0" ky="0" algn="b" rotWithShape="0" blurRad="63500" dist="63500" dir="3003546">
                    <a:srgbClr val="000000"/>
                  </a:outerShdw>
                </a:effectLst>
                <a:latin typeface="Hoefler Text"/>
                <a:ea typeface="Hoefler Text"/>
                <a:cs typeface="Hoefler Text"/>
                <a:sym typeface="Hoefler Text"/>
              </a:defRPr>
            </a:pPr>
            <a:r>
              <a:rPr baseline="31999"/>
              <a:t>10</a:t>
            </a:r>
            <a:r>
              <a:t> Suddenly, a hand touched me, which made me tremble on my knees and </a:t>
            </a:r>
            <a:r>
              <a:rPr i="1"/>
              <a:t>on</a:t>
            </a:r>
            <a:r>
              <a:t> the palms of my hands. </a:t>
            </a:r>
            <a:r>
              <a:rPr baseline="31999"/>
              <a:t>11</a:t>
            </a:r>
            <a:r>
              <a:t> And he said to me, “O Daniel, man greatly beloved, understand the words that I speak to you, and stand upright, for I have now been sent to you.” While he was speaking this word to me, I stood trembling.</a:t>
            </a:r>
          </a:p>
        </p:txBody>
      </p:sp>
      <p:sp>
        <p:nvSpPr>
          <p:cNvPr id="320" name="The Effect of the Messenger (10:7-9)"/>
          <p:cNvSpPr/>
          <p:nvPr/>
        </p:nvSpPr>
        <p:spPr>
          <a:xfrm>
            <a:off x="301989" y="1236389"/>
            <a:ext cx="12400822" cy="1042579"/>
          </a:xfrm>
          <a:prstGeom prst="roundRect">
            <a:avLst>
              <a:gd name="adj" fmla="val 18272"/>
            </a:avLst>
          </a:prstGeom>
          <a:blipFill>
            <a:blip r:embed="rId5"/>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1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 The Effect of the Messenger (10:7-9)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7">
                                            <p:bg/>
                                          </p:spTgt>
                                        </p:tgtEl>
                                        <p:attrNameLst>
                                          <p:attrName>style.visibility</p:attrName>
                                        </p:attrNameLst>
                                      </p:cBhvr>
                                      <p:to>
                                        <p:strVal val="visible"/>
                                      </p:to>
                                    </p:set>
                                    <p:animEffect filter="wipe(left)" transition="in">
                                      <p:cBhvr>
                                        <p:cTn id="7" dur="1500"/>
                                        <p:tgtEl>
                                          <p:spTgt spid="31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17">
                                            <p:txEl>
                                              <p:pRg st="0" end="0"/>
                                            </p:txEl>
                                          </p:spTgt>
                                        </p:tgtEl>
                                        <p:attrNameLst>
                                          <p:attrName>style.visibility</p:attrName>
                                        </p:attrNameLst>
                                      </p:cBhvr>
                                      <p:to>
                                        <p:strVal val="visible"/>
                                      </p:to>
                                    </p:set>
                                    <p:animEffect filter="wipe(left)" transition="in">
                                      <p:cBhvr>
                                        <p:cTn id="10" dur="1500"/>
                                        <p:tgtEl>
                                          <p:spTgt spid="3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17">
                                            <p:txEl>
                                              <p:pRg st="1" end="1"/>
                                            </p:txEl>
                                          </p:spTgt>
                                        </p:tgtEl>
                                        <p:attrNameLst>
                                          <p:attrName>style.visibility</p:attrName>
                                        </p:attrNameLst>
                                      </p:cBhvr>
                                      <p:to>
                                        <p:strVal val="visible"/>
                                      </p:to>
                                    </p:set>
                                    <p:animEffect filter="wipe(left)" transition="in">
                                      <p:cBhvr>
                                        <p:cTn id="15" dur="1500"/>
                                        <p:tgtEl>
                                          <p:spTgt spid="31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17">
                                            <p:txEl>
                                              <p:pRg st="2" end="2"/>
                                            </p:txEl>
                                          </p:spTgt>
                                        </p:tgtEl>
                                        <p:attrNameLst>
                                          <p:attrName>style.visibility</p:attrName>
                                        </p:attrNameLst>
                                      </p:cBhvr>
                                      <p:to>
                                        <p:strVal val="visible"/>
                                      </p:to>
                                    </p:set>
                                    <p:animEffect filter="wipe(left)" transition="in">
                                      <p:cBhvr>
                                        <p:cTn id="20" dur="1500"/>
                                        <p:tgtEl>
                                          <p:spTgt spid="31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17">
                                            <p:txEl>
                                              <p:pRg st="3" end="3"/>
                                            </p:txEl>
                                          </p:spTgt>
                                        </p:tgtEl>
                                        <p:attrNameLst>
                                          <p:attrName>style.visibility</p:attrName>
                                        </p:attrNameLst>
                                      </p:cBhvr>
                                      <p:to>
                                        <p:strVal val="visible"/>
                                      </p:to>
                                    </p:set>
                                    <p:animEffect filter="wipe(left)" transition="in">
                                      <p:cBhvr>
                                        <p:cTn id="25" dur="1500"/>
                                        <p:tgtEl>
                                          <p:spTgt spid="31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17">
                                            <p:txEl>
                                              <p:pRg st="4" end="4"/>
                                            </p:txEl>
                                          </p:spTgt>
                                        </p:tgtEl>
                                        <p:attrNameLst>
                                          <p:attrName>style.visibility</p:attrName>
                                        </p:attrNameLst>
                                      </p:cBhvr>
                                      <p:to>
                                        <p:strVal val="visible"/>
                                      </p:to>
                                    </p:set>
                                    <p:animEffect filter="wipe(left)" transition="in">
                                      <p:cBhvr>
                                        <p:cTn id="30" dur="1500"/>
                                        <p:tgtEl>
                                          <p:spTgt spid="31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317">
                                            <p:txEl>
                                              <p:pRg st="5" end="5"/>
                                            </p:txEl>
                                          </p:spTgt>
                                        </p:tgtEl>
                                        <p:attrNameLst>
                                          <p:attrName>style.visibility</p:attrName>
                                        </p:attrNameLst>
                                      </p:cBhvr>
                                      <p:to>
                                        <p:strVal val="visible"/>
                                      </p:to>
                                    </p:set>
                                    <p:animEffect filter="wipe(left)" transition="in">
                                      <p:cBhvr>
                                        <p:cTn id="35" dur="1500"/>
                                        <p:tgtEl>
                                          <p:spTgt spid="317">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317">
                                            <p:txEl>
                                              <p:pRg st="6" end="6"/>
                                            </p:txEl>
                                          </p:spTgt>
                                        </p:tgtEl>
                                        <p:attrNameLst>
                                          <p:attrName>style.visibility</p:attrName>
                                        </p:attrNameLst>
                                      </p:cBhvr>
                                      <p:to>
                                        <p:strVal val="visible"/>
                                      </p:to>
                                    </p:set>
                                    <p:animEffect filter="wipe(left)" transition="in">
                                      <p:cBhvr>
                                        <p:cTn id="40" dur="1500"/>
                                        <p:tgtEl>
                                          <p:spTgt spid="317">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7"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2"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323" name="Demonstrated Faith ...…"/>
          <p:cNvSpPr txBox="1"/>
          <p:nvPr/>
        </p:nvSpPr>
        <p:spPr>
          <a:xfrm>
            <a:off x="5443881" y="2325376"/>
            <a:ext cx="7503003" cy="722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600"/>
              </a:spcBef>
              <a:buSzPct val="80000"/>
              <a:buBlip>
                <a:blip r:embed="rId3"/>
              </a:buBlip>
              <a:defRPr b="1" sz="37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  The Messenger Comforts Daniel</a:t>
            </a:r>
            <a:r>
              <a:rPr b="0"/>
              <a:t> (10:10, 12, 15-16, 18-19)</a:t>
            </a:r>
            <a:endParaRPr b="0"/>
          </a:p>
          <a:p>
            <a:pPr lvl="1" marL="685800" indent="-457200" algn="l">
              <a:spcBef>
                <a:spcPts val="14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By touching him and setting him up to his hands and knees (10:10)</a:t>
            </a:r>
          </a:p>
          <a:p>
            <a:pPr lvl="1" marL="685800" indent="-457200" algn="l">
              <a:spcBef>
                <a:spcPts val="14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Saying, “Don't be afraid” (12,19)</a:t>
            </a:r>
          </a:p>
          <a:p>
            <a:pPr lvl="1" marL="685800" indent="-457200" algn="l">
              <a:spcBef>
                <a:spcPts val="14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By touching his lips so he could open his mouth &amp; speak (15-16)</a:t>
            </a:r>
          </a:p>
          <a:p>
            <a:pPr lvl="1" marL="685800" indent="-457200" algn="l">
              <a:spcBef>
                <a:spcPts val="1400"/>
              </a:spcBef>
              <a:buSzPct val="80000"/>
              <a:buBlip>
                <a:blip r:embed="rId4"/>
              </a:buBlip>
              <a:defRPr sz="33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By touching Daniel and strengthening him (18)</a:t>
            </a:r>
          </a:p>
          <a:p>
            <a:pPr lvl="1" marL="685800" indent="-457200" algn="l">
              <a:spcBef>
                <a:spcPts val="1400"/>
              </a:spcBef>
              <a:buSzPct val="80000"/>
              <a:buBlip>
                <a:blip r:embed="rId4"/>
              </a:buBlip>
              <a:defRPr sz="33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Saying “Peace be with you” (19)</a:t>
            </a:r>
          </a:p>
          <a:p>
            <a:pPr lvl="1" marL="685800" indent="-457200" algn="l">
              <a:spcBef>
                <a:spcPts val="1400"/>
              </a:spcBef>
              <a:buSzPct val="80000"/>
              <a:buBlip>
                <a:blip r:embed="rId4"/>
              </a:buBlip>
              <a:defRPr sz="33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By saying, “Take courage and be courageous” (19)</a:t>
            </a:r>
          </a:p>
        </p:txBody>
      </p:sp>
      <p:sp>
        <p:nvSpPr>
          <p:cNvPr id="324"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“Daniel’ Shown World Events”</a:t>
            </a:r>
          </a:p>
        </p:txBody>
      </p:sp>
      <p:sp>
        <p:nvSpPr>
          <p:cNvPr id="325" name="The Effect of the Messenger (10:7-9)"/>
          <p:cNvSpPr/>
          <p:nvPr/>
        </p:nvSpPr>
        <p:spPr>
          <a:xfrm>
            <a:off x="301989" y="1236389"/>
            <a:ext cx="12400822" cy="1042579"/>
          </a:xfrm>
          <a:prstGeom prst="roundRect">
            <a:avLst>
              <a:gd name="adj" fmla="val 18272"/>
            </a:avLst>
          </a:prstGeom>
          <a:blipFill>
            <a:blip r:embed="rId5"/>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1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 The Effect of the Messenger (10:7-9)</a:t>
            </a:r>
          </a:p>
        </p:txBody>
      </p:sp>
      <p:sp>
        <p:nvSpPr>
          <p:cNvPr id="326" name="Daniel 10:10–11 (NKJV)…"/>
          <p:cNvSpPr txBox="1"/>
          <p:nvPr/>
        </p:nvSpPr>
        <p:spPr>
          <a:xfrm>
            <a:off x="157717" y="2527253"/>
            <a:ext cx="5377558" cy="69977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a:solidFill>
                  <a:srgbClr val="FFFFFF"/>
                </a:solidFill>
                <a:effectLst>
                  <a:outerShdw sx="100000" sy="100000" kx="0" ky="0" algn="b" rotWithShape="0" blurRad="63500" dist="63500" dir="3003546">
                    <a:srgbClr val="000000"/>
                  </a:outerShdw>
                </a:effectLst>
                <a:latin typeface="Boulder"/>
                <a:ea typeface="Boulder"/>
                <a:cs typeface="Boulder"/>
                <a:sym typeface="Boulder"/>
              </a:defRPr>
            </a:pPr>
            <a:r>
              <a:t>Daniel 10:10–11 (NKJV)</a:t>
            </a:r>
          </a:p>
          <a:p>
            <a:pPr defTabSz="457200">
              <a:spcBef>
                <a:spcPts val="700"/>
              </a:spcBef>
              <a:defRPr sz="3400">
                <a:solidFill>
                  <a:srgbClr val="FFFFFF"/>
                </a:solidFill>
                <a:effectLst>
                  <a:outerShdw sx="100000" sy="100000" kx="0" ky="0" algn="b" rotWithShape="0" blurRad="63500" dist="63500" dir="3003546">
                    <a:srgbClr val="000000"/>
                  </a:outerShdw>
                </a:effectLst>
                <a:latin typeface="Hoefler Text"/>
                <a:ea typeface="Hoefler Text"/>
                <a:cs typeface="Hoefler Text"/>
                <a:sym typeface="Hoefler Text"/>
              </a:defRPr>
            </a:pPr>
            <a:r>
              <a:rPr baseline="31999"/>
              <a:t>10</a:t>
            </a:r>
            <a:r>
              <a:t> Suddenly, a hand touched me, which made me tremble on my knees and </a:t>
            </a:r>
            <a:r>
              <a:rPr i="1"/>
              <a:t>on</a:t>
            </a:r>
            <a:r>
              <a:t> the palms of my hands. </a:t>
            </a:r>
            <a:r>
              <a:rPr baseline="31999"/>
              <a:t>11</a:t>
            </a:r>
            <a:r>
              <a:t> And he said to me, “O Daniel, man greatly beloved, understand the words that I speak to you, and stand upright, for I have now been sent to you.” While he was speaking this word to me, I stood trembling.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3">
                                            <p:bg/>
                                          </p:spTgt>
                                        </p:tgtEl>
                                        <p:attrNameLst>
                                          <p:attrName>style.visibility</p:attrName>
                                        </p:attrNameLst>
                                      </p:cBhvr>
                                      <p:to>
                                        <p:strVal val="visible"/>
                                      </p:to>
                                    </p:set>
                                    <p:animEffect filter="wipe(left)" transition="in">
                                      <p:cBhvr>
                                        <p:cTn id="7" dur="1500"/>
                                        <p:tgtEl>
                                          <p:spTgt spid="32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23">
                                            <p:txEl>
                                              <p:pRg st="0" end="0"/>
                                            </p:txEl>
                                          </p:spTgt>
                                        </p:tgtEl>
                                        <p:attrNameLst>
                                          <p:attrName>style.visibility</p:attrName>
                                        </p:attrNameLst>
                                      </p:cBhvr>
                                      <p:to>
                                        <p:strVal val="visible"/>
                                      </p:to>
                                    </p:set>
                                    <p:animEffect filter="wipe(left)" transition="in">
                                      <p:cBhvr>
                                        <p:cTn id="10" dur="1500"/>
                                        <p:tgtEl>
                                          <p:spTgt spid="3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23">
                                            <p:txEl>
                                              <p:pRg st="1" end="1"/>
                                            </p:txEl>
                                          </p:spTgt>
                                        </p:tgtEl>
                                        <p:attrNameLst>
                                          <p:attrName>style.visibility</p:attrName>
                                        </p:attrNameLst>
                                      </p:cBhvr>
                                      <p:to>
                                        <p:strVal val="visible"/>
                                      </p:to>
                                    </p:set>
                                    <p:animEffect filter="wipe(left)" transition="in">
                                      <p:cBhvr>
                                        <p:cTn id="15" dur="1500"/>
                                        <p:tgtEl>
                                          <p:spTgt spid="32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23">
                                            <p:txEl>
                                              <p:pRg st="2" end="2"/>
                                            </p:txEl>
                                          </p:spTgt>
                                        </p:tgtEl>
                                        <p:attrNameLst>
                                          <p:attrName>style.visibility</p:attrName>
                                        </p:attrNameLst>
                                      </p:cBhvr>
                                      <p:to>
                                        <p:strVal val="visible"/>
                                      </p:to>
                                    </p:set>
                                    <p:animEffect filter="wipe(left)" transition="in">
                                      <p:cBhvr>
                                        <p:cTn id="20" dur="1500"/>
                                        <p:tgtEl>
                                          <p:spTgt spid="32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23">
                                            <p:txEl>
                                              <p:pRg st="3" end="3"/>
                                            </p:txEl>
                                          </p:spTgt>
                                        </p:tgtEl>
                                        <p:attrNameLst>
                                          <p:attrName>style.visibility</p:attrName>
                                        </p:attrNameLst>
                                      </p:cBhvr>
                                      <p:to>
                                        <p:strVal val="visible"/>
                                      </p:to>
                                    </p:set>
                                    <p:animEffect filter="wipe(left)" transition="in">
                                      <p:cBhvr>
                                        <p:cTn id="25" dur="1500"/>
                                        <p:tgtEl>
                                          <p:spTgt spid="32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23">
                                            <p:txEl>
                                              <p:pRg st="4" end="4"/>
                                            </p:txEl>
                                          </p:spTgt>
                                        </p:tgtEl>
                                        <p:attrNameLst>
                                          <p:attrName>style.visibility</p:attrName>
                                        </p:attrNameLst>
                                      </p:cBhvr>
                                      <p:to>
                                        <p:strVal val="visible"/>
                                      </p:to>
                                    </p:set>
                                    <p:animEffect filter="wipe(left)" transition="in">
                                      <p:cBhvr>
                                        <p:cTn id="30" dur="1500"/>
                                        <p:tgtEl>
                                          <p:spTgt spid="32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323">
                                            <p:txEl>
                                              <p:pRg st="5" end="5"/>
                                            </p:txEl>
                                          </p:spTgt>
                                        </p:tgtEl>
                                        <p:attrNameLst>
                                          <p:attrName>style.visibility</p:attrName>
                                        </p:attrNameLst>
                                      </p:cBhvr>
                                      <p:to>
                                        <p:strVal val="visible"/>
                                      </p:to>
                                    </p:set>
                                    <p:animEffect filter="wipe(left)" transition="in">
                                      <p:cBhvr>
                                        <p:cTn id="35" dur="1500"/>
                                        <p:tgtEl>
                                          <p:spTgt spid="32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323">
                                            <p:txEl>
                                              <p:pRg st="6" end="6"/>
                                            </p:txEl>
                                          </p:spTgt>
                                        </p:tgtEl>
                                        <p:attrNameLst>
                                          <p:attrName>style.visibility</p:attrName>
                                        </p:attrNameLst>
                                      </p:cBhvr>
                                      <p:to>
                                        <p:strVal val="visible"/>
                                      </p:to>
                                    </p:set>
                                    <p:animEffect filter="wipe(left)" transition="in">
                                      <p:cBhvr>
                                        <p:cTn id="40" dur="1500"/>
                                        <p:tgtEl>
                                          <p:spTgt spid="323">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3"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8"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329"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“Daniel’ Shown World Events”</a:t>
            </a:r>
          </a:p>
        </p:txBody>
      </p:sp>
      <p:sp>
        <p:nvSpPr>
          <p:cNvPr id="330" name="The Effect of the Messenger (10:7-9)"/>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1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 The Effect of the Messenger (10:7-9)</a:t>
            </a:r>
          </a:p>
        </p:txBody>
      </p:sp>
      <p:sp>
        <p:nvSpPr>
          <p:cNvPr id="331" name="Daniel 10:14 (NKJV)…"/>
          <p:cNvSpPr txBox="1"/>
          <p:nvPr/>
        </p:nvSpPr>
        <p:spPr>
          <a:xfrm>
            <a:off x="5614093" y="2464241"/>
            <a:ext cx="7040375" cy="6819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sz="5800">
                <a:solidFill>
                  <a:srgbClr val="FFFFFF"/>
                </a:solidFill>
                <a:effectLst>
                  <a:outerShdw sx="100000" sy="100000" kx="0" ky="0" algn="b" rotWithShape="0" blurRad="63500" dist="63500" dir="3003546">
                    <a:srgbClr val="000000"/>
                  </a:outerShdw>
                </a:effectLst>
                <a:latin typeface="Boulder"/>
                <a:ea typeface="Boulder"/>
                <a:cs typeface="Boulder"/>
                <a:sym typeface="Boulder"/>
              </a:defRPr>
            </a:pPr>
            <a:r>
              <a:t>Daniel 10:14 (NKJV)</a:t>
            </a:r>
          </a:p>
          <a:p>
            <a:pPr defTabSz="457200">
              <a:spcBef>
                <a:spcPts val="700"/>
              </a:spcBef>
              <a:defRPr sz="5400">
                <a:solidFill>
                  <a:srgbClr val="FFFFFF"/>
                </a:solidFill>
                <a:effectLst>
                  <a:outerShdw sx="100000" sy="100000" kx="0" ky="0" algn="b" rotWithShape="0" blurRad="63500" dist="63500" dir="3003546">
                    <a:srgbClr val="000000"/>
                  </a:outerShdw>
                </a:effectLst>
                <a:latin typeface="Hoefler Text"/>
                <a:ea typeface="Hoefler Text"/>
                <a:cs typeface="Hoefler Text"/>
                <a:sym typeface="Hoefler Text"/>
              </a:defRPr>
            </a:pPr>
            <a:r>
              <a:rPr baseline="31999"/>
              <a:t>14</a:t>
            </a:r>
            <a:r>
              <a:t> Now I have come to make you understand what will happen to your people in the latter days, for the vision </a:t>
            </a:r>
            <a:r>
              <a:rPr i="1"/>
              <a:t>refers</a:t>
            </a:r>
            <a:r>
              <a:t> to </a:t>
            </a:r>
            <a:r>
              <a:rPr i="1"/>
              <a:t>many</a:t>
            </a:r>
            <a:r>
              <a:t> days yet </a:t>
            </a:r>
            <a:r>
              <a:rPr i="1"/>
              <a:t>to come</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3" name="Image" descr="Image"/>
          <p:cNvPicPr>
            <a:picLocks noChangeAspect="1"/>
          </p:cNvPicPr>
          <p:nvPr>
            <p:ph type="pic" idx="13"/>
          </p:nvPr>
        </p:nvPicPr>
        <p:blipFill>
          <a:blip r:embed="rId2">
            <a:extLst/>
          </a:blip>
          <a:srcRect l="0" t="0" r="0" b="0"/>
          <a:stretch>
            <a:fillRect/>
          </a:stretch>
        </p:blipFill>
        <p:spPr>
          <a:xfrm>
            <a:off x="-790617" y="-571680"/>
            <a:ext cx="14529442" cy="10897083"/>
          </a:xfrm>
          <a:prstGeom prst="rect">
            <a:avLst/>
          </a:prstGeom>
        </p:spPr>
      </p:pic>
      <p:sp>
        <p:nvSpPr>
          <p:cNvPr id="334" name="“Perhaps this gives us a glimpse of how angels, as the ministers of God, carry out His providence.”       (Harkrider 340)."/>
          <p:cNvSpPr txBox="1"/>
          <p:nvPr/>
        </p:nvSpPr>
        <p:spPr>
          <a:xfrm>
            <a:off x="7224993" y="2599747"/>
            <a:ext cx="5628410" cy="6426201"/>
          </a:xfrm>
          <a:prstGeom prst="rect">
            <a:avLst/>
          </a:prstGeom>
          <a:solidFill>
            <a:srgbClr val="525252">
              <a:alpha val="72527"/>
            </a:srgbClr>
          </a:solidFill>
          <a:extLst>
            <a:ext uri="{C572A759-6A51-4108-AA02-DFA0A04FC94B}">
              <ma14:wrappingTextBoxFlag xmlns:ma14="http://schemas.microsoft.com/office/mac/drawingml/2011/main" val="1"/>
            </a:ext>
          </a:extLst>
        </p:spPr>
        <p:txBody>
          <a:bodyPr lIns="50800" tIns="50800" rIns="50800" bIns="50800" anchor="ctr">
            <a:spAutoFit/>
          </a:bodyPr>
          <a:lstStyle/>
          <a:p>
            <a:pPr>
              <a:defRPr sz="5100">
                <a:latin typeface="Century Gothic"/>
                <a:ea typeface="Century Gothic"/>
                <a:cs typeface="Century Gothic"/>
                <a:sym typeface="Century Gothic"/>
              </a:defRPr>
            </a:pPr>
            <a:r>
              <a:t>“Perhaps this gives us a glimpse of how angels, as the ministers of God, carry out His providence.”       (Harkrider 340). </a:t>
            </a:r>
          </a:p>
          <a:p>
            <a:pPr>
              <a:defRPr sz="5100">
                <a:latin typeface="Century Gothic"/>
                <a:ea typeface="Century Gothic"/>
                <a:cs typeface="Century Gothic"/>
                <a:sym typeface="Century Gothic"/>
              </a:defRPr>
            </a:pPr>
            <a:r>
              <a:t>“Perhaps this gives us a glimpse of how angels, as the ministers of God, carry out His providence.”       (Harkrider 340). </a:t>
            </a:r>
          </a:p>
        </p:txBody>
      </p:sp>
      <p:sp>
        <p:nvSpPr>
          <p:cNvPr id="335"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“Daniel’ Shown World Events”</a:t>
            </a:r>
          </a:p>
        </p:txBody>
      </p:sp>
      <p:sp>
        <p:nvSpPr>
          <p:cNvPr id="336" name="Chapter 10 -  Impact of World Events on Israel” (Pt 1)"/>
          <p:cNvSpPr txBox="1"/>
          <p:nvPr/>
        </p:nvSpPr>
        <p:spPr>
          <a:xfrm>
            <a:off x="-103156" y="1245942"/>
            <a:ext cx="13253445" cy="671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Chapter 10 -  Impact of World Events on Israel” (Pt 1)</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8" name="Image" descr="Image"/>
          <p:cNvPicPr>
            <a:picLocks noChangeAspect="1"/>
          </p:cNvPicPr>
          <p:nvPr>
            <p:ph type="pic" idx="13"/>
          </p:nvPr>
        </p:nvPicPr>
        <p:blipFill>
          <a:blip r:embed="rId2">
            <a:extLst/>
          </a:blip>
          <a:srcRect l="0" t="0" r="0" b="0"/>
          <a:stretch>
            <a:fillRect/>
          </a:stretch>
        </p:blipFill>
        <p:spPr>
          <a:xfrm>
            <a:off x="-790617" y="-571680"/>
            <a:ext cx="14529442" cy="10897083"/>
          </a:xfrm>
          <a:prstGeom prst="rect">
            <a:avLst/>
          </a:prstGeom>
        </p:spPr>
      </p:pic>
      <p:sp>
        <p:nvSpPr>
          <p:cNvPr id="339" name="“Here in Daniel, however, there is definitely another function of the blessed angels, i.e., that of influencing human affairs through human governments for the achievement of God’s purposes among men.”…"/>
          <p:cNvSpPr txBox="1"/>
          <p:nvPr/>
        </p:nvSpPr>
        <p:spPr>
          <a:xfrm>
            <a:off x="7224993" y="2587047"/>
            <a:ext cx="5628410" cy="6451601"/>
          </a:xfrm>
          <a:prstGeom prst="rect">
            <a:avLst/>
          </a:prstGeom>
          <a:solidFill>
            <a:srgbClr val="525252">
              <a:alpha val="72527"/>
            </a:srgbClr>
          </a:solidFill>
          <a:extLst>
            <a:ext uri="{C572A759-6A51-4108-AA02-DFA0A04FC94B}">
              <ma14:wrappingTextBoxFlag xmlns:ma14="http://schemas.microsoft.com/office/mac/drawingml/2011/main" val="1"/>
            </a:ext>
          </a:extLst>
        </p:spPr>
        <p:txBody>
          <a:bodyPr lIns="50800" tIns="50800" rIns="50800" bIns="50800" anchor="ctr">
            <a:spAutoFit/>
          </a:bodyPr>
          <a:lstStyle/>
          <a:p>
            <a:pPr>
              <a:defRPr sz="3700">
                <a:latin typeface="Century Gothic"/>
                <a:ea typeface="Century Gothic"/>
                <a:cs typeface="Century Gothic"/>
                <a:sym typeface="Century Gothic"/>
              </a:defRPr>
            </a:pPr>
            <a:r>
              <a:t>“Here in Daniel, however, there is definitely another function of the blessed angels, i.e., that of influencing human affairs through human governments for the achievement of God’s purposes among men.” </a:t>
            </a:r>
          </a:p>
          <a:p>
            <a:pPr>
              <a:defRPr sz="3900">
                <a:latin typeface="Century Gothic"/>
                <a:ea typeface="Century Gothic"/>
                <a:cs typeface="Century Gothic"/>
                <a:sym typeface="Century Gothic"/>
              </a:defRPr>
            </a:pPr>
            <a:r>
              <a:t>(Coffman 163). </a:t>
            </a:r>
          </a:p>
          <a:p>
            <a:pPr>
              <a:defRPr sz="3700">
                <a:latin typeface="Century Gothic"/>
                <a:ea typeface="Century Gothic"/>
                <a:cs typeface="Century Gothic"/>
                <a:sym typeface="Century Gothic"/>
              </a:defRPr>
            </a:pPr>
            <a:r>
              <a:t>“Here in Daniel, however, there is definitely another function of the blessed angels, i.e., that of influencing human affairs through human governments for the achievement of God’s purposes among men.” </a:t>
            </a:r>
          </a:p>
          <a:p>
            <a:pPr>
              <a:defRPr sz="3900">
                <a:latin typeface="Century Gothic"/>
                <a:ea typeface="Century Gothic"/>
                <a:cs typeface="Century Gothic"/>
                <a:sym typeface="Century Gothic"/>
              </a:defRPr>
            </a:pPr>
            <a:r>
              <a:t>(Coffman 163). </a:t>
            </a:r>
          </a:p>
        </p:txBody>
      </p:sp>
      <p:sp>
        <p:nvSpPr>
          <p:cNvPr id="340"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“Daniel’ Shown World Events”</a:t>
            </a:r>
          </a:p>
        </p:txBody>
      </p:sp>
      <p:sp>
        <p:nvSpPr>
          <p:cNvPr id="341" name="Chapter 10 -  Impact of World Events on Israel” (Pt 1)"/>
          <p:cNvSpPr txBox="1"/>
          <p:nvPr/>
        </p:nvSpPr>
        <p:spPr>
          <a:xfrm>
            <a:off x="-103156" y="1245942"/>
            <a:ext cx="13253445" cy="671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Chapter 10 -  Impact of World Events on Israel” (Pt 1)</a:t>
            </a:r>
          </a:p>
        </p:txBody>
      </p:sp>
    </p:spTree>
  </p:cSld>
  <p:clrMapOvr>
    <a:masterClrMapping/>
  </p:clrMapOvr>
  <mc:AlternateContent xmlns:mc="http://schemas.openxmlformats.org/markup-compatibility/2006">
    <mc:Choice xmlns:p14="http://schemas.microsoft.com/office/powerpoint/2010/main" Requires="p14">
      <p:transition spd="slow" advClick="1" p14:dur="2750">
        <p14:warp dir="in"/>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3" name="Image" descr="Image"/>
          <p:cNvPicPr>
            <a:picLocks noChangeAspect="1"/>
          </p:cNvPicPr>
          <p:nvPr>
            <p:ph type="pic" idx="13"/>
          </p:nvPr>
        </p:nvPicPr>
        <p:blipFill>
          <a:blip r:embed="rId2">
            <a:extLst/>
          </a:blip>
          <a:srcRect l="0" t="0" r="0" b="0"/>
          <a:stretch>
            <a:fillRect/>
          </a:stretch>
        </p:blipFill>
        <p:spPr>
          <a:xfrm>
            <a:off x="-790617" y="-571680"/>
            <a:ext cx="14529442" cy="10897083"/>
          </a:xfrm>
          <a:prstGeom prst="rect">
            <a:avLst/>
          </a:prstGeom>
        </p:spPr>
      </p:pic>
      <p:sp>
        <p:nvSpPr>
          <p:cNvPr id="344" name="“In short, the angel would make a way for God’s divine providence to prevail in behalf of his faithful.”…"/>
          <p:cNvSpPr txBox="1"/>
          <p:nvPr/>
        </p:nvSpPr>
        <p:spPr>
          <a:xfrm>
            <a:off x="7224993" y="3215697"/>
            <a:ext cx="5628410" cy="5194301"/>
          </a:xfrm>
          <a:prstGeom prst="rect">
            <a:avLst/>
          </a:prstGeom>
          <a:solidFill>
            <a:srgbClr val="525252">
              <a:alpha val="72527"/>
            </a:srgbClr>
          </a:solidFill>
          <a:extLst>
            <a:ext uri="{C572A759-6A51-4108-AA02-DFA0A04FC94B}">
              <ma14:wrappingTextBoxFlag xmlns:ma14="http://schemas.microsoft.com/office/mac/drawingml/2011/main" val="1"/>
            </a:ext>
          </a:extLst>
        </p:spPr>
        <p:txBody>
          <a:bodyPr lIns="50800" tIns="50800" rIns="50800" bIns="50800" anchor="ctr">
            <a:spAutoFit/>
          </a:bodyPr>
          <a:lstStyle/>
          <a:p>
            <a:pPr>
              <a:defRPr sz="4700">
                <a:latin typeface="Century Gothic"/>
                <a:ea typeface="Century Gothic"/>
                <a:cs typeface="Century Gothic"/>
                <a:sym typeface="Century Gothic"/>
              </a:defRPr>
            </a:pPr>
            <a:r>
              <a:t>“In short, the angel would make a way for God’s divine providence to prevail in behalf of his faithful.” </a:t>
            </a:r>
          </a:p>
          <a:p>
            <a:pPr>
              <a:defRPr sz="4700">
                <a:latin typeface="Century Gothic"/>
                <a:ea typeface="Century Gothic"/>
                <a:cs typeface="Century Gothic"/>
                <a:sym typeface="Century Gothic"/>
              </a:defRPr>
            </a:pPr>
            <a:r>
              <a:t>(Turner 271).</a:t>
            </a:r>
          </a:p>
          <a:p>
            <a:pPr>
              <a:defRPr sz="4700">
                <a:latin typeface="Century Gothic"/>
                <a:ea typeface="Century Gothic"/>
                <a:cs typeface="Century Gothic"/>
                <a:sym typeface="Century Gothic"/>
              </a:defRPr>
            </a:pPr>
            <a:r>
              <a:t>“In short, the angel would make a way for God’s divine providence to prevail in behalf of his faithful.” </a:t>
            </a:r>
          </a:p>
          <a:p>
            <a:pPr>
              <a:defRPr sz="4700">
                <a:latin typeface="Century Gothic"/>
                <a:ea typeface="Century Gothic"/>
                <a:cs typeface="Century Gothic"/>
                <a:sym typeface="Century Gothic"/>
              </a:defRPr>
            </a:pPr>
            <a:r>
              <a:t>(Turner 271).</a:t>
            </a:r>
          </a:p>
        </p:txBody>
      </p:sp>
      <p:sp>
        <p:nvSpPr>
          <p:cNvPr id="345"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“Daniel’ Shown World Events”</a:t>
            </a:r>
          </a:p>
        </p:txBody>
      </p:sp>
      <p:sp>
        <p:nvSpPr>
          <p:cNvPr id="346" name="Chapter 10 -  Impact of World Events on Israel” (Pt 1)"/>
          <p:cNvSpPr txBox="1"/>
          <p:nvPr/>
        </p:nvSpPr>
        <p:spPr>
          <a:xfrm>
            <a:off x="-103156" y="1245942"/>
            <a:ext cx="13253445" cy="671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Chapter 10 -  Impact of World Events on Israel” (Pt 1)</a:t>
            </a:r>
          </a:p>
        </p:txBody>
      </p:sp>
    </p:spTree>
  </p:cSld>
  <p:clrMapOvr>
    <a:masterClrMapping/>
  </p:clrMapOvr>
  <mc:AlternateContent xmlns:mc="http://schemas.openxmlformats.org/markup-compatibility/2006">
    <mc:Choice xmlns:p14="http://schemas.microsoft.com/office/powerpoint/2010/main" Requires="p14">
      <p:transition spd="slow" advClick="1" p14:dur="2750">
        <p14:warp dir="in"/>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8" name="Image" descr="Image"/>
          <p:cNvPicPr>
            <a:picLocks noChangeAspect="1"/>
          </p:cNvPicPr>
          <p:nvPr>
            <p:ph type="pic" idx="13"/>
          </p:nvPr>
        </p:nvPicPr>
        <p:blipFill>
          <a:blip r:embed="rId2">
            <a:extLst/>
          </a:blip>
          <a:srcRect l="0" t="0" r="0" b="0"/>
          <a:stretch>
            <a:fillRect/>
          </a:stretch>
        </p:blipFill>
        <p:spPr>
          <a:xfrm>
            <a:off x="-790617" y="-571680"/>
            <a:ext cx="14529442" cy="10897083"/>
          </a:xfrm>
          <a:prstGeom prst="rect">
            <a:avLst/>
          </a:prstGeom>
        </p:spPr>
      </p:pic>
      <p:sp>
        <p:nvSpPr>
          <p:cNvPr id="349" name="“Perhaps this gives us a glimpse of how angels, as the ministers of God, carry…"/>
          <p:cNvSpPr txBox="1"/>
          <p:nvPr/>
        </p:nvSpPr>
        <p:spPr>
          <a:xfrm>
            <a:off x="7224993" y="2618796"/>
            <a:ext cx="5628410" cy="6388101"/>
          </a:xfrm>
          <a:prstGeom prst="rect">
            <a:avLst/>
          </a:prstGeom>
          <a:solidFill>
            <a:srgbClr val="525252">
              <a:alpha val="72527"/>
            </a:srgbClr>
          </a:solidFill>
          <a:extLst>
            <a:ext uri="{C572A759-6A51-4108-AA02-DFA0A04FC94B}">
              <ma14:wrappingTextBoxFlag xmlns:ma14="http://schemas.microsoft.com/office/mac/drawingml/2011/main" val="1"/>
            </a:ext>
          </a:extLst>
        </p:spPr>
        <p:txBody>
          <a:bodyPr lIns="50800" tIns="50800" rIns="50800" bIns="50800" anchor="ctr">
            <a:spAutoFit/>
          </a:bodyPr>
          <a:lstStyle/>
          <a:p>
            <a:pPr>
              <a:defRPr sz="2400">
                <a:latin typeface="Century Gothic"/>
                <a:ea typeface="Century Gothic"/>
                <a:cs typeface="Century Gothic"/>
                <a:sym typeface="Century Gothic"/>
              </a:defRPr>
            </a:pPr>
            <a:r>
              <a:t>“Perhaps this gives us a glimpse of how angels, as the ministers of God, carry</a:t>
            </a:r>
          </a:p>
          <a:p>
            <a:pPr>
              <a:defRPr sz="2400">
                <a:latin typeface="Century Gothic"/>
                <a:ea typeface="Century Gothic"/>
                <a:cs typeface="Century Gothic"/>
                <a:sym typeface="Century Gothic"/>
              </a:defRPr>
            </a:pPr>
            <a:r>
              <a:t>out His providence.” (Harkrider 340). “Here in Daniel, however, there is</a:t>
            </a:r>
          </a:p>
          <a:p>
            <a:pPr>
              <a:defRPr sz="2400">
                <a:latin typeface="Century Gothic"/>
                <a:ea typeface="Century Gothic"/>
                <a:cs typeface="Century Gothic"/>
                <a:sym typeface="Century Gothic"/>
              </a:defRPr>
            </a:pPr>
            <a:r>
              <a:t>definitely another function of the blessed angels, i.e., that of influencing</a:t>
            </a:r>
          </a:p>
          <a:p>
            <a:pPr>
              <a:defRPr sz="2400">
                <a:latin typeface="Century Gothic"/>
                <a:ea typeface="Century Gothic"/>
                <a:cs typeface="Century Gothic"/>
                <a:sym typeface="Century Gothic"/>
              </a:defRPr>
            </a:pPr>
            <a:r>
              <a:t>human affairs through human governments for the achievement of God’s</a:t>
            </a:r>
          </a:p>
          <a:p>
            <a:pPr>
              <a:defRPr sz="2400">
                <a:latin typeface="Century Gothic"/>
                <a:ea typeface="Century Gothic"/>
                <a:cs typeface="Century Gothic"/>
                <a:sym typeface="Century Gothic"/>
              </a:defRPr>
            </a:pPr>
            <a:r>
              <a:t>purposes among men.” (Coffman 163). “In short, the angel would make a way</a:t>
            </a:r>
          </a:p>
          <a:p>
            <a:pPr>
              <a:defRPr sz="2400">
                <a:latin typeface="Century Gothic"/>
                <a:ea typeface="Century Gothic"/>
                <a:cs typeface="Century Gothic"/>
                <a:sym typeface="Century Gothic"/>
              </a:defRPr>
            </a:pPr>
            <a:r>
              <a:t>for God’s divine providence to prevail in behalf of his faithful.” (Turner 271).</a:t>
            </a:r>
          </a:p>
          <a:p>
            <a:pPr>
              <a:defRPr sz="2400">
                <a:latin typeface="Century Gothic"/>
                <a:ea typeface="Century Gothic"/>
                <a:cs typeface="Century Gothic"/>
                <a:sym typeface="Century Gothic"/>
              </a:defRPr>
            </a:pPr>
            <a:r>
              <a:t>“Perhaps this gives us a glimpse of how angels, as the ministers of God, carry</a:t>
            </a:r>
          </a:p>
          <a:p>
            <a:pPr>
              <a:defRPr sz="2400">
                <a:latin typeface="Century Gothic"/>
                <a:ea typeface="Century Gothic"/>
                <a:cs typeface="Century Gothic"/>
                <a:sym typeface="Century Gothic"/>
              </a:defRPr>
            </a:pPr>
            <a:r>
              <a:t>out His providence.” (Harkrider 340). “Here in Daniel, however, there is</a:t>
            </a:r>
          </a:p>
          <a:p>
            <a:pPr>
              <a:defRPr sz="2400">
                <a:latin typeface="Century Gothic"/>
                <a:ea typeface="Century Gothic"/>
                <a:cs typeface="Century Gothic"/>
                <a:sym typeface="Century Gothic"/>
              </a:defRPr>
            </a:pPr>
            <a:r>
              <a:t>definitely another function of the blessed angels, i.e., that of influencing</a:t>
            </a:r>
          </a:p>
          <a:p>
            <a:pPr>
              <a:defRPr sz="2400">
                <a:latin typeface="Century Gothic"/>
                <a:ea typeface="Century Gothic"/>
                <a:cs typeface="Century Gothic"/>
                <a:sym typeface="Century Gothic"/>
              </a:defRPr>
            </a:pPr>
            <a:r>
              <a:t>human affairs through human governments for the achievement of God’s</a:t>
            </a:r>
          </a:p>
          <a:p>
            <a:pPr>
              <a:defRPr sz="2400">
                <a:latin typeface="Century Gothic"/>
                <a:ea typeface="Century Gothic"/>
                <a:cs typeface="Century Gothic"/>
                <a:sym typeface="Century Gothic"/>
              </a:defRPr>
            </a:pPr>
            <a:r>
              <a:t>purposes among men.” (Coffman 163). “In short, the angel would make a way</a:t>
            </a:r>
          </a:p>
          <a:p>
            <a:pPr>
              <a:defRPr sz="2400">
                <a:latin typeface="Century Gothic"/>
                <a:ea typeface="Century Gothic"/>
                <a:cs typeface="Century Gothic"/>
                <a:sym typeface="Century Gothic"/>
              </a:defRPr>
            </a:pPr>
            <a:r>
              <a:t>for God’s divine providence to prevail in behalf of his faithful.” (Turner 271).</a:t>
            </a:r>
          </a:p>
        </p:txBody>
      </p:sp>
      <p:sp>
        <p:nvSpPr>
          <p:cNvPr id="350"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“Daniel’ Shown World Events”</a:t>
            </a:r>
          </a:p>
        </p:txBody>
      </p:sp>
      <p:sp>
        <p:nvSpPr>
          <p:cNvPr id="351" name="Chapter 10 -  Impact of World Events on Israel” (Pt 1)"/>
          <p:cNvSpPr txBox="1"/>
          <p:nvPr/>
        </p:nvSpPr>
        <p:spPr>
          <a:xfrm>
            <a:off x="-103156" y="1245942"/>
            <a:ext cx="13253445" cy="671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Chapter 10 -  Impact of World Events on Israel” (Pt 1)</a:t>
            </a:r>
          </a:p>
        </p:txBody>
      </p:sp>
    </p:spTree>
  </p:cSld>
  <p:clrMapOvr>
    <a:masterClrMapping/>
  </p:clrMapOvr>
  <mc:AlternateContent xmlns:mc="http://schemas.openxmlformats.org/markup-compatibility/2006">
    <mc:Choice xmlns:p14="http://schemas.microsoft.com/office/powerpoint/2010/main" Requires="p14">
      <p:transition spd="slow" advClick="1" p14:dur="2750">
        <p14:warp dir="in"/>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3" name="Image" descr="Image"/>
          <p:cNvPicPr>
            <a:picLocks noChangeAspect="1"/>
          </p:cNvPicPr>
          <p:nvPr>
            <p:ph type="pic" idx="13"/>
          </p:nvPr>
        </p:nvPicPr>
        <p:blipFill>
          <a:blip r:embed="rId2">
            <a:extLst/>
          </a:blip>
          <a:srcRect l="0" t="0" r="0" b="0"/>
          <a:stretch>
            <a:fillRect/>
          </a:stretch>
        </p:blipFill>
        <p:spPr>
          <a:xfrm>
            <a:off x="-790617" y="-571680"/>
            <a:ext cx="14529442" cy="10897083"/>
          </a:xfrm>
          <a:prstGeom prst="rect">
            <a:avLst/>
          </a:prstGeom>
        </p:spPr>
      </p:pic>
      <p:sp>
        <p:nvSpPr>
          <p:cNvPr id="354" name="At a time when Daniel should have been rejoicing - he was mourning.…"/>
          <p:cNvSpPr txBox="1"/>
          <p:nvPr/>
        </p:nvSpPr>
        <p:spPr>
          <a:xfrm>
            <a:off x="7224993" y="2015547"/>
            <a:ext cx="5628410" cy="7594601"/>
          </a:xfrm>
          <a:prstGeom prst="rect">
            <a:avLst/>
          </a:prstGeom>
          <a:solidFill>
            <a:srgbClr val="525252">
              <a:alpha val="72527"/>
            </a:srgbClr>
          </a:solidFill>
          <a:extLst>
            <a:ext uri="{C572A759-6A51-4108-AA02-DFA0A04FC94B}">
              <ma14:wrappingTextBoxFlag xmlns:ma14="http://schemas.microsoft.com/office/mac/drawingml/2011/main" val="1"/>
            </a:ext>
          </a:extLst>
        </p:spPr>
        <p:txBody>
          <a:bodyPr lIns="50800" tIns="50800" rIns="50800" bIns="50800" anchor="ctr">
            <a:spAutoFit/>
          </a:bodyPr>
          <a:lstStyle/>
          <a:p>
            <a:pPr>
              <a:defRPr sz="4000">
                <a:latin typeface="Century Gothic"/>
                <a:ea typeface="Century Gothic"/>
                <a:cs typeface="Century Gothic"/>
                <a:sym typeface="Century Gothic"/>
              </a:defRPr>
            </a:pPr>
            <a:r>
              <a:t>At a time when Daniel should have been rejoicing - he was mourning. </a:t>
            </a:r>
          </a:p>
          <a:p>
            <a:pPr>
              <a:defRPr sz="4000">
                <a:latin typeface="Century Gothic"/>
                <a:ea typeface="Century Gothic"/>
                <a:cs typeface="Century Gothic"/>
                <a:sym typeface="Century Gothic"/>
              </a:defRPr>
            </a:pPr>
            <a:r>
              <a:t>The vision included some really bad news!</a:t>
            </a:r>
          </a:p>
          <a:p>
            <a:pPr>
              <a:defRPr sz="4000">
                <a:latin typeface="Century Gothic"/>
                <a:ea typeface="Century Gothic"/>
                <a:cs typeface="Century Gothic"/>
                <a:sym typeface="Century Gothic"/>
              </a:defRPr>
            </a:pPr>
            <a:r>
              <a:t>Daniel was mourning for his people - Should we be more concerned for the lost?</a:t>
            </a:r>
          </a:p>
          <a:p>
            <a:pPr>
              <a:defRPr sz="4000">
                <a:latin typeface="Century Gothic"/>
                <a:ea typeface="Century Gothic"/>
                <a:cs typeface="Century Gothic"/>
                <a:sym typeface="Century Gothic"/>
              </a:defRPr>
            </a:pPr>
            <a:r>
              <a:t>At a time when Daniel should have been rejoicing - he was mourning. </a:t>
            </a:r>
          </a:p>
          <a:p>
            <a:pPr>
              <a:defRPr sz="4000">
                <a:latin typeface="Century Gothic"/>
                <a:ea typeface="Century Gothic"/>
                <a:cs typeface="Century Gothic"/>
                <a:sym typeface="Century Gothic"/>
              </a:defRPr>
            </a:pPr>
            <a:r>
              <a:t>The vision included some really bad news!</a:t>
            </a:r>
          </a:p>
          <a:p>
            <a:pPr>
              <a:defRPr sz="4000">
                <a:latin typeface="Century Gothic"/>
                <a:ea typeface="Century Gothic"/>
                <a:cs typeface="Century Gothic"/>
                <a:sym typeface="Century Gothic"/>
              </a:defRPr>
            </a:pPr>
            <a:r>
              <a:t>Daniel was mourning for his people - Should we be more concerned for the lost?</a:t>
            </a:r>
          </a:p>
        </p:txBody>
      </p:sp>
      <p:sp>
        <p:nvSpPr>
          <p:cNvPr id="355"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“Daniel’ Shown World Events”</a:t>
            </a:r>
          </a:p>
        </p:txBody>
      </p:sp>
      <p:sp>
        <p:nvSpPr>
          <p:cNvPr id="356" name="Chapter 10 -  Impact of World Events on Israel” (Pt 1)"/>
          <p:cNvSpPr txBox="1"/>
          <p:nvPr/>
        </p:nvSpPr>
        <p:spPr>
          <a:xfrm>
            <a:off x="-103156" y="1245942"/>
            <a:ext cx="13253445" cy="671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Chapter 10 -  Impact of World Events on Israel” (Pt 1)</a:t>
            </a:r>
          </a:p>
        </p:txBody>
      </p:sp>
    </p:spTree>
  </p:cSld>
  <p:clrMapOvr>
    <a:masterClrMapping/>
  </p:clrMapOvr>
  <mc:AlternateContent xmlns:mc="http://schemas.openxmlformats.org/markup-compatibility/2006">
    <mc:Choice xmlns:p14="http://schemas.microsoft.com/office/powerpoint/2010/main" Requires="p14">
      <p:transition spd="slow" advClick="1" p14:dur="2750">
        <p14:warp dir="in"/>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8" name="Image" descr="Image"/>
          <p:cNvPicPr>
            <a:picLocks noChangeAspect="1"/>
          </p:cNvPicPr>
          <p:nvPr>
            <p:ph type="pic" idx="13"/>
          </p:nvPr>
        </p:nvPicPr>
        <p:blipFill>
          <a:blip r:embed="rId2">
            <a:extLst/>
          </a:blip>
          <a:srcRect l="0" t="0" r="0" b="0"/>
          <a:stretch>
            <a:fillRect/>
          </a:stretch>
        </p:blipFill>
        <p:spPr>
          <a:xfrm>
            <a:off x="-790617" y="-571680"/>
            <a:ext cx="14529442" cy="10897083"/>
          </a:xfrm>
          <a:prstGeom prst="rect">
            <a:avLst/>
          </a:prstGeom>
        </p:spPr>
      </p:pic>
      <p:sp>
        <p:nvSpPr>
          <p:cNvPr id="359" name="Daniel had set his heart to understand -…"/>
          <p:cNvSpPr txBox="1"/>
          <p:nvPr/>
        </p:nvSpPr>
        <p:spPr>
          <a:xfrm>
            <a:off x="7781767" y="3589286"/>
            <a:ext cx="4919121" cy="5727701"/>
          </a:xfrm>
          <a:prstGeom prst="rect">
            <a:avLst/>
          </a:prstGeom>
          <a:solidFill>
            <a:srgbClr val="525252">
              <a:alpha val="72527"/>
            </a:srgbClr>
          </a:solidFill>
          <a:extLst>
            <a:ext uri="{C572A759-6A51-4108-AA02-DFA0A04FC94B}">
              <ma14:wrappingTextBoxFlag xmlns:ma14="http://schemas.microsoft.com/office/mac/drawingml/2011/main" val="1"/>
            </a:ext>
          </a:extLst>
        </p:spPr>
        <p:txBody>
          <a:bodyPr lIns="50800" tIns="50800" rIns="50800" bIns="50800" anchor="ctr">
            <a:spAutoFit/>
          </a:bodyPr>
          <a:lstStyle/>
          <a:p>
            <a:pPr>
              <a:defRPr sz="4000">
                <a:latin typeface="Century Gothic"/>
                <a:ea typeface="Century Gothic"/>
                <a:cs typeface="Century Gothic"/>
                <a:sym typeface="Century Gothic"/>
              </a:defRPr>
            </a:pPr>
            <a:r>
              <a:t>Daniel had set his heart to understand - </a:t>
            </a:r>
          </a:p>
          <a:p>
            <a:pPr>
              <a:defRPr sz="4000">
                <a:latin typeface="Century Gothic"/>
                <a:ea typeface="Century Gothic"/>
                <a:cs typeface="Century Gothic"/>
                <a:sym typeface="Century Gothic"/>
              </a:defRPr>
            </a:pPr>
            <a:r>
              <a:t>Understanding requires effort and courage!</a:t>
            </a:r>
          </a:p>
          <a:p>
            <a:pPr>
              <a:defRPr sz="4000">
                <a:latin typeface="Century Gothic"/>
                <a:ea typeface="Century Gothic"/>
                <a:cs typeface="Century Gothic"/>
                <a:sym typeface="Century Gothic"/>
              </a:defRPr>
            </a:pPr>
            <a:r>
              <a:t>Have we set our heart to understand?</a:t>
            </a:r>
          </a:p>
          <a:p>
            <a:pPr>
              <a:defRPr sz="4000">
                <a:latin typeface="Century Gothic"/>
                <a:ea typeface="Century Gothic"/>
                <a:cs typeface="Century Gothic"/>
                <a:sym typeface="Century Gothic"/>
              </a:defRPr>
            </a:pPr>
            <a:r>
              <a:t>Daniel had set his heart to understand - </a:t>
            </a:r>
          </a:p>
          <a:p>
            <a:pPr>
              <a:defRPr sz="4000">
                <a:latin typeface="Century Gothic"/>
                <a:ea typeface="Century Gothic"/>
                <a:cs typeface="Century Gothic"/>
                <a:sym typeface="Century Gothic"/>
              </a:defRPr>
            </a:pPr>
            <a:r>
              <a:t>Understanding requires effort and courage!</a:t>
            </a:r>
          </a:p>
          <a:p>
            <a:pPr>
              <a:defRPr sz="4000">
                <a:latin typeface="Century Gothic"/>
                <a:ea typeface="Century Gothic"/>
                <a:cs typeface="Century Gothic"/>
                <a:sym typeface="Century Gothic"/>
              </a:defRPr>
            </a:pPr>
            <a:r>
              <a:t>Have we set our heart to understand?</a:t>
            </a:r>
          </a:p>
        </p:txBody>
      </p:sp>
      <p:sp>
        <p:nvSpPr>
          <p:cNvPr id="360"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“Daniel’ Shown World Events”</a:t>
            </a:r>
          </a:p>
        </p:txBody>
      </p:sp>
      <p:sp>
        <p:nvSpPr>
          <p:cNvPr id="361" name="Chapter 10 -  Impact of World Events on Israel” (Pt 1)"/>
          <p:cNvSpPr txBox="1"/>
          <p:nvPr/>
        </p:nvSpPr>
        <p:spPr>
          <a:xfrm>
            <a:off x="-103156" y="1245942"/>
            <a:ext cx="13253445" cy="671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Chapter 10 -  Impact of World Events on Israel” (Pt 1)</a:t>
            </a:r>
          </a:p>
        </p:txBody>
      </p:sp>
    </p:spTree>
  </p:cSld>
  <p:clrMapOvr>
    <a:masterClrMapping/>
  </p:clrMapOvr>
  <mc:AlternateContent xmlns:mc="http://schemas.openxmlformats.org/markup-compatibility/2006">
    <mc:Choice xmlns:p14="http://schemas.microsoft.com/office/powerpoint/2010/main" Requires="p14">
      <p:transition spd="slow" advClick="1" p14:dur="2750">
        <p14:warp dir="in"/>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3" name="Image" descr="Image"/>
          <p:cNvPicPr>
            <a:picLocks noChangeAspect="1"/>
          </p:cNvPicPr>
          <p:nvPr>
            <p:ph type="pic" idx="13"/>
          </p:nvPr>
        </p:nvPicPr>
        <p:blipFill>
          <a:blip r:embed="rId2">
            <a:extLst/>
          </a:blip>
          <a:srcRect l="0" t="0" r="0" b="0"/>
          <a:stretch>
            <a:fillRect/>
          </a:stretch>
        </p:blipFill>
        <p:spPr>
          <a:xfrm>
            <a:off x="-790617" y="-571680"/>
            <a:ext cx="14529442" cy="10897083"/>
          </a:xfrm>
          <a:prstGeom prst="rect">
            <a:avLst/>
          </a:prstGeom>
        </p:spPr>
      </p:pic>
      <p:sp>
        <p:nvSpPr>
          <p:cNvPr id="364" name="Daniel had set his heart to understand -…"/>
          <p:cNvSpPr txBox="1"/>
          <p:nvPr/>
        </p:nvSpPr>
        <p:spPr>
          <a:xfrm>
            <a:off x="7781766" y="3589286"/>
            <a:ext cx="4919122" cy="5727701"/>
          </a:xfrm>
          <a:prstGeom prst="rect">
            <a:avLst/>
          </a:prstGeom>
          <a:solidFill>
            <a:srgbClr val="525252">
              <a:alpha val="72527"/>
            </a:srgbClr>
          </a:solidFill>
          <a:extLst>
            <a:ext uri="{C572A759-6A51-4108-AA02-DFA0A04FC94B}">
              <ma14:wrappingTextBoxFlag xmlns:ma14="http://schemas.microsoft.com/office/mac/drawingml/2011/main" val="1"/>
            </a:ext>
          </a:extLst>
        </p:spPr>
        <p:txBody>
          <a:bodyPr lIns="50800" tIns="50800" rIns="50800" bIns="50800" anchor="ctr">
            <a:spAutoFit/>
          </a:bodyPr>
          <a:lstStyle/>
          <a:p>
            <a:pPr>
              <a:defRPr sz="4000">
                <a:latin typeface="Century Gothic"/>
                <a:ea typeface="Century Gothic"/>
                <a:cs typeface="Century Gothic"/>
                <a:sym typeface="Century Gothic"/>
              </a:defRPr>
            </a:pPr>
            <a:r>
              <a:t>Daniel had set his heart to understand - </a:t>
            </a:r>
          </a:p>
          <a:p>
            <a:pPr>
              <a:defRPr sz="4000">
                <a:latin typeface="Century Gothic"/>
                <a:ea typeface="Century Gothic"/>
                <a:cs typeface="Century Gothic"/>
                <a:sym typeface="Century Gothic"/>
              </a:defRPr>
            </a:pPr>
            <a:r>
              <a:t>Understanding requires effort and courage!</a:t>
            </a:r>
          </a:p>
          <a:p>
            <a:pPr>
              <a:defRPr sz="4000">
                <a:latin typeface="Century Gothic"/>
                <a:ea typeface="Century Gothic"/>
                <a:cs typeface="Century Gothic"/>
                <a:sym typeface="Century Gothic"/>
              </a:defRPr>
            </a:pPr>
            <a:r>
              <a:t>Have we set our heart to understand?</a:t>
            </a:r>
          </a:p>
          <a:p>
            <a:pPr>
              <a:defRPr sz="4000">
                <a:latin typeface="Century Gothic"/>
                <a:ea typeface="Century Gothic"/>
                <a:cs typeface="Century Gothic"/>
                <a:sym typeface="Century Gothic"/>
              </a:defRPr>
            </a:pPr>
            <a:r>
              <a:t>Daniel had set his heart to understand - </a:t>
            </a:r>
          </a:p>
          <a:p>
            <a:pPr>
              <a:defRPr sz="4000">
                <a:latin typeface="Century Gothic"/>
                <a:ea typeface="Century Gothic"/>
                <a:cs typeface="Century Gothic"/>
                <a:sym typeface="Century Gothic"/>
              </a:defRPr>
            </a:pPr>
            <a:r>
              <a:t>Understanding requires effort and courage!</a:t>
            </a:r>
          </a:p>
          <a:p>
            <a:pPr>
              <a:defRPr sz="4000">
                <a:latin typeface="Century Gothic"/>
                <a:ea typeface="Century Gothic"/>
                <a:cs typeface="Century Gothic"/>
                <a:sym typeface="Century Gothic"/>
              </a:defRPr>
            </a:pPr>
            <a:r>
              <a:t>Have we set our heart to understand?</a:t>
            </a:r>
          </a:p>
        </p:txBody>
      </p:sp>
      <p:sp>
        <p:nvSpPr>
          <p:cNvPr id="365"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“Daniel’ Shown World Events”</a:t>
            </a:r>
          </a:p>
        </p:txBody>
      </p:sp>
      <p:sp>
        <p:nvSpPr>
          <p:cNvPr id="366" name="Chapter 10 -  Impact of World Events on Israel” (Pt 1)"/>
          <p:cNvSpPr txBox="1"/>
          <p:nvPr/>
        </p:nvSpPr>
        <p:spPr>
          <a:xfrm>
            <a:off x="-103156" y="1245942"/>
            <a:ext cx="13253445" cy="671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Chapter 10 -  Impact of World Events on Israel” (Pt 1)</a:t>
            </a:r>
          </a:p>
        </p:txBody>
      </p:sp>
    </p:spTree>
  </p:cSld>
  <p:clrMapOvr>
    <a:masterClrMapping/>
  </p:clrMapOvr>
  <mc:AlternateContent xmlns:mc="http://schemas.openxmlformats.org/markup-compatibility/2006">
    <mc:Choice xmlns:p14="http://schemas.microsoft.com/office/powerpoint/2010/main" Requires="p14">
      <p:transition spd="slow" advClick="1" p14:dur="2750">
        <p14:warp dir="in"/>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8"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pic>
        <p:nvPicPr>
          <p:cNvPr id="239"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sp>
        <p:nvSpPr>
          <p:cNvPr id="2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1" name="Daniel 10:1 (NKJV)…"/>
          <p:cNvSpPr txBox="1"/>
          <p:nvPr/>
        </p:nvSpPr>
        <p:spPr>
          <a:xfrm>
            <a:off x="107952" y="2395092"/>
            <a:ext cx="5377558" cy="70612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500">
                <a:solidFill>
                  <a:srgbClr val="FFFFFF"/>
                </a:solidFill>
                <a:effectLst>
                  <a:outerShdw sx="100000" sy="100000" kx="0" ky="0" algn="b" rotWithShape="0" blurRad="63500" dist="63500" dir="3003546">
                    <a:srgbClr val="000000"/>
                  </a:outerShdw>
                </a:effectLst>
                <a:latin typeface="Boulder"/>
                <a:ea typeface="Boulder"/>
                <a:cs typeface="Boulder"/>
                <a:sym typeface="Boulder"/>
              </a:defRPr>
            </a:pPr>
            <a:r>
              <a:t>Daniel 10:1 (NKJV)</a:t>
            </a:r>
          </a:p>
          <a:p>
            <a:pPr defTabSz="457200">
              <a:defRPr sz="3500">
                <a:solidFill>
                  <a:srgbClr val="FFFFFF"/>
                </a:solidFill>
                <a:effectLst>
                  <a:outerShdw sx="100000" sy="100000" kx="0" ky="0" algn="b" rotWithShape="0" blurRad="63500" dist="63500" dir="3003546">
                    <a:srgbClr val="000000"/>
                  </a:outerShdw>
                </a:effectLst>
                <a:latin typeface="Hoefler Text"/>
                <a:ea typeface="Hoefler Text"/>
                <a:cs typeface="Hoefler Text"/>
                <a:sym typeface="Hoefler Text"/>
              </a:defRPr>
            </a:pPr>
            <a:r>
              <a:rPr baseline="31999"/>
              <a:t>1</a:t>
            </a:r>
            <a:r>
              <a:t> In the third year of Cyrus king of Persia a message was revealed to Daniel, whose name was called Belteshazzar. The message </a:t>
            </a:r>
            <a:r>
              <a:rPr i="1"/>
              <a:t>was</a:t>
            </a:r>
            <a:r>
              <a:t> true, but the appointed time </a:t>
            </a:r>
            <a:r>
              <a:rPr i="1"/>
              <a:t>was</a:t>
            </a:r>
            <a:r>
              <a:t> long; and he understood the message, and had understanding of the vision.</a:t>
            </a:r>
          </a:p>
        </p:txBody>
      </p:sp>
      <p:sp>
        <p:nvSpPr>
          <p:cNvPr id="242" name="In 605 B.C., Judah, as God had stated through Jeremiah, had found itself under Babylonian control.…"/>
          <p:cNvSpPr txBox="1"/>
          <p:nvPr/>
        </p:nvSpPr>
        <p:spPr>
          <a:xfrm>
            <a:off x="5772300" y="2674492"/>
            <a:ext cx="6835571" cy="65024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3"/>
              </a:buBlip>
              <a:defRPr sz="40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Chapter 10 is primarily an introduction to the vision that continues through the end of the book. (10:1-11:1)</a:t>
            </a:r>
          </a:p>
          <a:p>
            <a:pPr lvl="2" marL="783771" indent="-783771" algn="l">
              <a:spcBef>
                <a:spcPts val="1200"/>
              </a:spcBef>
              <a:buSzPct val="80000"/>
              <a:buBlip>
                <a:blip r:embed="rId3"/>
              </a:buBlip>
              <a:defRPr sz="40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Chapter 11 sets forth the main aspects of the vision - the body. (11:2-12:4)</a:t>
            </a:r>
          </a:p>
          <a:p>
            <a:pPr lvl="2" marL="783771" indent="-783771" algn="l">
              <a:spcBef>
                <a:spcPts val="1200"/>
              </a:spcBef>
              <a:buSzPct val="80000"/>
              <a:buBlip>
                <a:blip r:embed="rId3"/>
              </a:buBlip>
              <a:defRPr sz="40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Chapter 12 brings the whole vision to a close - the conclusion (12:5-13)</a:t>
            </a:r>
          </a:p>
        </p:txBody>
      </p:sp>
      <p:sp>
        <p:nvSpPr>
          <p:cNvPr id="243"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“Daniel’ Shown World Events”</a:t>
            </a:r>
          </a:p>
        </p:txBody>
      </p:sp>
      <p:sp>
        <p:nvSpPr>
          <p:cNvPr id="244" name="Chapter 10 -  Impact of World Events on Israel” (Pt 1)"/>
          <p:cNvSpPr txBox="1"/>
          <p:nvPr/>
        </p:nvSpPr>
        <p:spPr>
          <a:xfrm>
            <a:off x="-103156" y="1245942"/>
            <a:ext cx="13253445" cy="671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Chapter 10 -  Impact of World Events on Israel” (Pt 1)</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2">
                                            <p:bg/>
                                          </p:spTgt>
                                        </p:tgtEl>
                                        <p:attrNameLst>
                                          <p:attrName>style.visibility</p:attrName>
                                        </p:attrNameLst>
                                      </p:cBhvr>
                                      <p:to>
                                        <p:strVal val="visible"/>
                                      </p:to>
                                    </p:set>
                                    <p:animEffect filter="wipe(left)" transition="in">
                                      <p:cBhvr>
                                        <p:cTn id="7" dur="1500"/>
                                        <p:tgtEl>
                                          <p:spTgt spid="24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42">
                                            <p:txEl>
                                              <p:pRg st="0" end="0"/>
                                            </p:txEl>
                                          </p:spTgt>
                                        </p:tgtEl>
                                        <p:attrNameLst>
                                          <p:attrName>style.visibility</p:attrName>
                                        </p:attrNameLst>
                                      </p:cBhvr>
                                      <p:to>
                                        <p:strVal val="visible"/>
                                      </p:to>
                                    </p:set>
                                    <p:animEffect filter="wipe(left)" transition="in">
                                      <p:cBhvr>
                                        <p:cTn id="10" dur="1500"/>
                                        <p:tgtEl>
                                          <p:spTgt spid="24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42">
                                            <p:txEl>
                                              <p:pRg st="1" end="1"/>
                                            </p:txEl>
                                          </p:spTgt>
                                        </p:tgtEl>
                                        <p:attrNameLst>
                                          <p:attrName>style.visibility</p:attrName>
                                        </p:attrNameLst>
                                      </p:cBhvr>
                                      <p:to>
                                        <p:strVal val="visible"/>
                                      </p:to>
                                    </p:set>
                                    <p:animEffect filter="wipe(left)" transition="in">
                                      <p:cBhvr>
                                        <p:cTn id="15" dur="1500"/>
                                        <p:tgtEl>
                                          <p:spTgt spid="24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42">
                                            <p:txEl>
                                              <p:pRg st="2" end="2"/>
                                            </p:txEl>
                                          </p:spTgt>
                                        </p:tgtEl>
                                        <p:attrNameLst>
                                          <p:attrName>style.visibility</p:attrName>
                                        </p:attrNameLst>
                                      </p:cBhvr>
                                      <p:to>
                                        <p:strVal val="visible"/>
                                      </p:to>
                                    </p:set>
                                    <p:animEffect filter="wipe(left)" transition="in">
                                      <p:cBhvr>
                                        <p:cTn id="20" dur="1500"/>
                                        <p:tgtEl>
                                          <p:spTgt spid="24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2"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2750">
        <p14:warp dir="in"/>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9" name="Image" descr="Image"/>
          <p:cNvPicPr>
            <a:picLocks noChangeAspect="1"/>
          </p:cNvPicPr>
          <p:nvPr>
            <p:ph type="pic" idx="13"/>
          </p:nvPr>
        </p:nvPicPr>
        <p:blipFill>
          <a:blip r:embed="rId2">
            <a:extLst/>
          </a:blip>
          <a:srcRect l="17654" t="6872" r="17654" b="6873"/>
          <a:stretch>
            <a:fillRect/>
          </a:stretch>
        </p:blipFill>
        <p:spPr>
          <a:xfrm>
            <a:off x="0" y="-1"/>
            <a:ext cx="13004800" cy="9753601"/>
          </a:xfrm>
          <a:prstGeom prst="rect">
            <a:avLst/>
          </a:prstGeom>
        </p:spPr>
      </p:pic>
      <p:sp>
        <p:nvSpPr>
          <p:cNvPr id="370" name="Charts by Don McClain…"/>
          <p:cNvSpPr txBox="1"/>
          <p:nvPr/>
        </p:nvSpPr>
        <p:spPr>
          <a:xfrm>
            <a:off x="488998" y="6421570"/>
            <a:ext cx="12026804" cy="27510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September 16, 2018 PM</a:t>
            </a:r>
          </a:p>
          <a:p>
            <a:pPr defTabSz="457200">
              <a:defRPr sz="21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501-568-1062</a:t>
            </a:r>
          </a:p>
          <a:p>
            <a:pPr defTabSz="457200">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u="sng">
                <a:solidFill>
                  <a:srgbClr val="0000FF"/>
                </a:solidFill>
                <a:uFill>
                  <a:solidFill>
                    <a:srgbClr val="0000FF"/>
                  </a:solidFill>
                </a:uFill>
                <a:hlinkClick r:id="rId3" invalidUrl="" action="" tgtFrame="" tooltip="" history="1" highlightClick="0" endSnd="0"/>
              </a:rPr>
              <a:t>donmcclain@sbcglobal.net</a:t>
            </a:r>
            <a:r>
              <a:t>  </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solidFill>
                  <a:srgbClr val="0000FF"/>
                </a:solidFill>
                <a:uFill>
                  <a:solidFill>
                    <a:srgbClr val="0000FF"/>
                  </a:solidFill>
                </a:uFill>
                <a:hlinkClick r:id="rId4" invalidUrl="" action="" tgtFrame="" tooltip="" history="1" highlightClick="0" endSnd="0"/>
              </a:rPr>
              <a:t>http://w65stchurchofchrist.org/coc/sermons/</a:t>
            </a:r>
            <a:r>
              <a:t> </a:t>
            </a:r>
          </a:p>
        </p:txBody>
      </p:sp>
      <p:sp>
        <p:nvSpPr>
          <p:cNvPr id="371" name="“Faith To Endure The Fire”"/>
          <p:cNvSpPr txBox="1"/>
          <p:nvPr/>
        </p:nvSpPr>
        <p:spPr>
          <a:xfrm>
            <a:off x="94233" y="142100"/>
            <a:ext cx="12816334" cy="90901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“Daniel’ Shown World Events”</a:t>
            </a:r>
          </a:p>
        </p:txBody>
      </p:sp>
      <p:sp>
        <p:nvSpPr>
          <p:cNvPr id="372" name="Chapter 10 -  Impact of World Events on Israel” (Pt 1)"/>
          <p:cNvSpPr txBox="1"/>
          <p:nvPr/>
        </p:nvSpPr>
        <p:spPr>
          <a:xfrm>
            <a:off x="-103156" y="1245942"/>
            <a:ext cx="13253445" cy="671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Chapter 10 -  Impact of World Events on Israel” (Pt 1)</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Daniel 10:1–21 (NKJV)…"/>
          <p:cNvSpPr txBox="1"/>
          <p:nvPr/>
        </p:nvSpPr>
        <p:spPr>
          <a:xfrm>
            <a:off x="361559" y="294940"/>
            <a:ext cx="12281681" cy="872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effectLst/>
                <a:latin typeface="Thames Nude Roman"/>
                <a:ea typeface="Thames Nude Roman"/>
                <a:cs typeface="Thames Nude Roman"/>
                <a:sym typeface="Thames Nude Roman"/>
              </a:defRPr>
            </a:pPr>
            <a:r>
              <a:t>Daniel 10:1–21 (NKJV)</a:t>
            </a:r>
          </a:p>
          <a:p>
            <a:pPr defTabSz="457200">
              <a:defRPr sz="4900">
                <a:solidFill>
                  <a:srgbClr val="000000"/>
                </a:solidFill>
                <a:effectLst/>
                <a:latin typeface="Hoefler Text"/>
                <a:ea typeface="Hoefler Text"/>
                <a:cs typeface="Hoefler Text"/>
                <a:sym typeface="Hoefler Text"/>
              </a:defRPr>
            </a:pPr>
            <a:r>
              <a:rPr baseline="31999"/>
              <a:t>1</a:t>
            </a:r>
            <a:r>
              <a:t> In the third year of Cyrus king of Persia a message was revealed to Daniel, whose name was called Belteshazzar. The message </a:t>
            </a:r>
            <a:r>
              <a:rPr i="1"/>
              <a:t>was</a:t>
            </a:r>
            <a:r>
              <a:t> true, but the appointed time </a:t>
            </a:r>
            <a:r>
              <a:rPr i="1"/>
              <a:t>was</a:t>
            </a:r>
            <a:r>
              <a:t> long; and he understood the message, and had understanding of the vision. </a:t>
            </a:r>
            <a:r>
              <a:rPr baseline="31999"/>
              <a:t>2</a:t>
            </a:r>
            <a:r>
              <a:t> In those days I, Daniel, was mourning three full weeks. </a:t>
            </a:r>
            <a:r>
              <a:rPr baseline="31999"/>
              <a:t>3</a:t>
            </a:r>
            <a:r>
              <a:t> I ate no pleasant food, no meat or wine came into my mouth, nor did I anoint myself at all, till three whole weeks were fulfilled.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Daniel 10:1–21 (NKJV)…"/>
          <p:cNvSpPr txBox="1"/>
          <p:nvPr/>
        </p:nvSpPr>
        <p:spPr>
          <a:xfrm>
            <a:off x="361559" y="294940"/>
            <a:ext cx="12281681" cy="8851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effectLst/>
                <a:latin typeface="Thames Nude Roman"/>
                <a:ea typeface="Thames Nude Roman"/>
                <a:cs typeface="Thames Nude Roman"/>
                <a:sym typeface="Thames Nude Roman"/>
              </a:defRPr>
            </a:pPr>
            <a:r>
              <a:t>Daniel 10:1–21 (NKJV)</a:t>
            </a:r>
          </a:p>
          <a:p>
            <a:pPr defTabSz="457200">
              <a:defRPr sz="5000">
                <a:solidFill>
                  <a:srgbClr val="000000"/>
                </a:solidFill>
                <a:effectLst/>
                <a:latin typeface="Hoefler Text"/>
                <a:ea typeface="Hoefler Text"/>
                <a:cs typeface="Hoefler Text"/>
                <a:sym typeface="Hoefler Text"/>
              </a:defRPr>
            </a:pPr>
            <a:r>
              <a:rPr baseline="31999"/>
              <a:t>4</a:t>
            </a:r>
            <a:r>
              <a:t> Now on the twenty-fourth day of the first month, as I was by the side of the great river, that </a:t>
            </a:r>
            <a:r>
              <a:rPr i="1"/>
              <a:t>is,</a:t>
            </a:r>
            <a:r>
              <a:t> the Tigris, </a:t>
            </a:r>
            <a:r>
              <a:rPr baseline="31999"/>
              <a:t>5</a:t>
            </a:r>
            <a:r>
              <a:t> I lifted my eyes and looked, and behold, a certain man clothed in linen, whose waist </a:t>
            </a:r>
            <a:r>
              <a:rPr i="1"/>
              <a:t>was</a:t>
            </a:r>
            <a:r>
              <a:t> girded with gold of Uphaz! </a:t>
            </a:r>
            <a:r>
              <a:rPr baseline="31999"/>
              <a:t>6</a:t>
            </a:r>
            <a:r>
              <a:t> His body </a:t>
            </a:r>
            <a:r>
              <a:rPr i="1"/>
              <a:t>was</a:t>
            </a:r>
            <a:r>
              <a:t> like beryl, his face like the appearance of lightning, his eyes like torches of fire, his arms and feet like burnished bronze in color, and the sound of his words like the voice of a multitude.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Daniel 10:1–21 (NKJV)…"/>
          <p:cNvSpPr txBox="1"/>
          <p:nvPr/>
        </p:nvSpPr>
        <p:spPr>
          <a:xfrm>
            <a:off x="361559" y="294940"/>
            <a:ext cx="12281681" cy="933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effectLst/>
                <a:latin typeface="Thames Nude Roman"/>
                <a:ea typeface="Thames Nude Roman"/>
                <a:cs typeface="Thames Nude Roman"/>
                <a:sym typeface="Thames Nude Roman"/>
              </a:defRPr>
            </a:pPr>
            <a:r>
              <a:t>Daniel 10:1–21 (NKJV)</a:t>
            </a:r>
          </a:p>
          <a:p>
            <a:pPr defTabSz="457200">
              <a:defRPr sz="4800">
                <a:solidFill>
                  <a:srgbClr val="000000"/>
                </a:solidFill>
                <a:effectLst/>
                <a:latin typeface="Hoefler Text"/>
                <a:ea typeface="Hoefler Text"/>
                <a:cs typeface="Hoefler Text"/>
                <a:sym typeface="Hoefler Text"/>
              </a:defRPr>
            </a:pPr>
            <a:r>
              <a:rPr baseline="31999"/>
              <a:t>7</a:t>
            </a:r>
            <a:r>
              <a:t> And I, Daniel, alone saw the vision, for the men who were with me did not see the vision; but a great terror fell upon them, so that they fled to hide themselves. </a:t>
            </a:r>
            <a:r>
              <a:rPr baseline="31999"/>
              <a:t>8</a:t>
            </a:r>
            <a:r>
              <a:t> Therefore I was left alone when I saw this great vision, and no strength remained in me; for my vigor was turned to frailty in me, and I retained no strength. </a:t>
            </a:r>
            <a:r>
              <a:rPr baseline="31999"/>
              <a:t>9</a:t>
            </a:r>
            <a:r>
              <a:t> Yet I heard the sound of his words; and while I heard the sound of his words I was in a deep sleep on my face, with my face to the ground.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Daniel 10:1–21 (NKJV)…"/>
          <p:cNvSpPr txBox="1"/>
          <p:nvPr/>
        </p:nvSpPr>
        <p:spPr>
          <a:xfrm>
            <a:off x="361559" y="294940"/>
            <a:ext cx="12281681" cy="863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effectLst/>
                <a:latin typeface="Thames Nude Roman"/>
                <a:ea typeface="Thames Nude Roman"/>
                <a:cs typeface="Thames Nude Roman"/>
                <a:sym typeface="Thames Nude Roman"/>
              </a:defRPr>
            </a:pPr>
            <a:r>
              <a:t>Daniel 10:1–21 (NKJV)</a:t>
            </a:r>
          </a:p>
          <a:p>
            <a:pPr defTabSz="457200">
              <a:defRPr sz="4400">
                <a:solidFill>
                  <a:srgbClr val="000000"/>
                </a:solidFill>
                <a:effectLst/>
                <a:latin typeface="Hoefler Text"/>
                <a:ea typeface="Hoefler Text"/>
                <a:cs typeface="Hoefler Text"/>
                <a:sym typeface="Hoefler Text"/>
              </a:defRPr>
            </a:pPr>
            <a:r>
              <a:rPr baseline="31999"/>
              <a:t>10</a:t>
            </a:r>
            <a:r>
              <a:t> Suddenly, a hand touched me, which made me tremble on my knees and </a:t>
            </a:r>
            <a:r>
              <a:rPr i="1"/>
              <a:t>on</a:t>
            </a:r>
            <a:r>
              <a:t> the palms of my hands. </a:t>
            </a:r>
            <a:r>
              <a:rPr baseline="31999"/>
              <a:t>11</a:t>
            </a:r>
            <a:r>
              <a:t> And he said to me, “O Daniel, man greatly beloved, understand the words that I speak to you, and stand upright, for I have now been sent to you.” While he was speaking this word to me, I stood trembling. </a:t>
            </a:r>
            <a:r>
              <a:rPr baseline="31999"/>
              <a:t>12</a:t>
            </a:r>
            <a:r>
              <a:t> Then he said to me, “Do not fear, Daniel, for from the first day that you set your heart to understand, and to humble yourself before your God, your words were heard; and I have come because of your words.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Daniel 10:1–21 (NKJV)…"/>
          <p:cNvSpPr txBox="1"/>
          <p:nvPr/>
        </p:nvSpPr>
        <p:spPr>
          <a:xfrm>
            <a:off x="361559" y="294940"/>
            <a:ext cx="12281681" cy="859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effectLst/>
                <a:latin typeface="Thames Nude Roman"/>
                <a:ea typeface="Thames Nude Roman"/>
                <a:cs typeface="Thames Nude Roman"/>
                <a:sym typeface="Thames Nude Roman"/>
              </a:defRPr>
            </a:pPr>
            <a:r>
              <a:t>Daniel 10:1–21 (NKJV)</a:t>
            </a:r>
          </a:p>
          <a:p>
            <a:pPr defTabSz="457200">
              <a:defRPr sz="4800">
                <a:solidFill>
                  <a:srgbClr val="000000"/>
                </a:solidFill>
                <a:effectLst/>
                <a:latin typeface="Hoefler Text"/>
                <a:ea typeface="Hoefler Text"/>
                <a:cs typeface="Hoefler Text"/>
                <a:sym typeface="Hoefler Text"/>
              </a:defRPr>
            </a:pPr>
            <a:r>
              <a:rPr baseline="31999"/>
              <a:t>13</a:t>
            </a:r>
            <a:r>
              <a:t> But the prince of the kingdom of Persia withstood me twenty-one days; and behold, Michael, one of the chief princes, came to help me, for I had been left alone there with the kings of Persia. </a:t>
            </a:r>
            <a:r>
              <a:rPr baseline="31999"/>
              <a:t>14</a:t>
            </a:r>
            <a:r>
              <a:t> Now I have come to make you understand what will happen to your people in the latter days, for the vision </a:t>
            </a:r>
            <a:r>
              <a:rPr i="1"/>
              <a:t>refers</a:t>
            </a:r>
            <a:r>
              <a:t> to </a:t>
            </a:r>
            <a:r>
              <a:rPr i="1"/>
              <a:t>many</a:t>
            </a:r>
            <a:r>
              <a:t> days yet </a:t>
            </a:r>
            <a:r>
              <a:rPr i="1"/>
              <a:t>to come</a:t>
            </a:r>
            <a:r>
              <a:t>.” </a:t>
            </a:r>
            <a:r>
              <a:rPr baseline="31999"/>
              <a:t>15</a:t>
            </a:r>
            <a:r>
              <a:t> When he had spoken such words to me, I turned my face toward the ground and became speechless.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Daniel 10:1–21 (NKJV)…"/>
          <p:cNvSpPr txBox="1"/>
          <p:nvPr/>
        </p:nvSpPr>
        <p:spPr>
          <a:xfrm>
            <a:off x="361559" y="294940"/>
            <a:ext cx="12281681" cy="933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effectLst/>
                <a:latin typeface="Thames Nude Roman"/>
                <a:ea typeface="Thames Nude Roman"/>
                <a:cs typeface="Thames Nude Roman"/>
                <a:sym typeface="Thames Nude Roman"/>
              </a:defRPr>
            </a:pPr>
            <a:r>
              <a:t>Daniel 10:1–21 (NKJV)</a:t>
            </a:r>
          </a:p>
          <a:p>
            <a:pPr defTabSz="457200">
              <a:defRPr sz="4800">
                <a:solidFill>
                  <a:srgbClr val="000000"/>
                </a:solidFill>
                <a:effectLst/>
                <a:latin typeface="Hoefler Text"/>
                <a:ea typeface="Hoefler Text"/>
                <a:cs typeface="Hoefler Text"/>
                <a:sym typeface="Hoefler Text"/>
              </a:defRPr>
            </a:pPr>
            <a:r>
              <a:rPr baseline="31999"/>
              <a:t>16</a:t>
            </a:r>
            <a:r>
              <a:t> And suddenly, </a:t>
            </a:r>
            <a:r>
              <a:rPr i="1"/>
              <a:t>one</a:t>
            </a:r>
            <a:r>
              <a:t> having the likeness of the sons of men touched my lips; then I opened my mouth and spoke, saying to him who stood before me, “My lord, because of the vision my sorrows have overwhelmed me, and I have retained no strength. </a:t>
            </a:r>
            <a:r>
              <a:rPr baseline="31999"/>
              <a:t>17</a:t>
            </a:r>
            <a:r>
              <a:t> For how can this servant of my lord talk with you, my lord? As for me, no strength remains in me now, nor is any breath left in me.” </a:t>
            </a:r>
            <a:r>
              <a:rPr baseline="31999"/>
              <a:t>18</a:t>
            </a:r>
            <a:r>
              <a:t> Then again, </a:t>
            </a:r>
            <a:r>
              <a:rPr i="1"/>
              <a:t>the one</a:t>
            </a:r>
            <a:r>
              <a:t> having the likeness of a man touched me and strengthened me.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