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ph type="sldImg"/>
          </p:nvPr>
        </p:nvSpPr>
        <p:spPr>
          <a:xfrm>
            <a:off x="1143000" y="685800"/>
            <a:ext cx="4572000" cy="3429000"/>
          </a:xfrm>
          <a:prstGeom prst="rect">
            <a:avLst/>
          </a:prstGeom>
        </p:spPr>
        <p:txBody>
          <a:bodyPr/>
          <a:lstStyle/>
          <a:p>
            <a:pPr/>
          </a:p>
        </p:txBody>
      </p:sp>
      <p:sp>
        <p:nvSpPr>
          <p:cNvPr id="217" name="Shape 2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32"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133"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134"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135"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136"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137" name="Slide Number"/>
          <p:cNvSpPr txBox="1"/>
          <p:nvPr>
            <p:ph type="sldNum" sz="quarter" idx="2"/>
          </p:nvPr>
        </p:nvSpPr>
        <p:spPr>
          <a:xfrm>
            <a:off x="12606932" y="497185"/>
            <a:ext cx="397868" cy="377230"/>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3"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6"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6"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Slide Number"/>
          <p:cNvSpPr txBox="1"/>
          <p:nvPr>
            <p:ph type="sldNum" sz="quarter" idx="2"/>
          </p:nvPr>
        </p:nvSpPr>
        <p:spPr>
          <a:xfrm>
            <a:off x="12331700" y="9220199"/>
            <a:ext cx="317500" cy="355601"/>
          </a:xfrm>
          <a:prstGeom prst="rect">
            <a:avLst/>
          </a:prstGeom>
        </p:spPr>
        <p:txBody>
          <a:bodyPr/>
          <a:lstStyle>
            <a:lvl1pPr>
              <a:defRPr sz="1600">
                <a:solidFill>
                  <a:srgbClr val="324863"/>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p:cNvPicPr>
            <a:picLocks noChangeAspect="0"/>
          </p:cNvPicPr>
          <p:nvPr/>
        </p:nvPicPr>
        <p:blipFill>
          <a:blip r:embed="rId2">
            <a:extLst/>
          </a:blip>
          <a:stretch>
            <a:fillRect/>
          </a:stretch>
        </p:blipFill>
        <p:spPr>
          <a:xfrm>
            <a:off x="225374" y="312213"/>
            <a:ext cx="12554052" cy="7432310"/>
          </a:xfrm>
          <a:prstGeom prst="rect">
            <a:avLst/>
          </a:prstGeom>
          <a:effectLst>
            <a:outerShdw sx="100000" sy="100000" kx="0" ky="0" algn="b" rotWithShape="0" blurRad="63500" dist="63500" dir="5400000">
              <a:srgbClr val="000000">
                <a:alpha val="98952"/>
              </a:srgbClr>
            </a:outerShdw>
          </a:effectLst>
        </p:spPr>
      </p:pic>
      <p:sp>
        <p:nvSpPr>
          <p:cNvPr id="220" name="Lesson 12"/>
          <p:cNvSpPr txBox="1"/>
          <p:nvPr/>
        </p:nvSpPr>
        <p:spPr>
          <a:xfrm>
            <a:off x="324740" y="-30111"/>
            <a:ext cx="192769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defRPr>
                <a:effectLst/>
              </a:defRPr>
            </a:pPr>
            <a:r>
              <a:t>Lesson 12</a:t>
            </a:r>
          </a:p>
        </p:txBody>
      </p:sp>
      <p:sp>
        <p:nvSpPr>
          <p:cNvPr id="221" name="“The Unity, Joy, Contentment &amp; Peace In Christ”…"/>
          <p:cNvSpPr txBox="1"/>
          <p:nvPr/>
        </p:nvSpPr>
        <p:spPr>
          <a:xfrm>
            <a:off x="225374" y="7701267"/>
            <a:ext cx="1255405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FFFFFF"/>
                </a:solidFill>
                <a:effectLst/>
                <a:latin typeface="Gill Sans Light"/>
                <a:ea typeface="Gill Sans Light"/>
                <a:cs typeface="Gill Sans Light"/>
                <a:sym typeface="Gill Sans Light"/>
              </a:defRPr>
            </a:pPr>
            <a:r>
              <a:t>“The Unity, Joy, Contentment &amp; Peace In Christ”</a:t>
            </a:r>
          </a:p>
          <a:p>
            <a:pPr>
              <a:defRPr sz="5100">
                <a:solidFill>
                  <a:srgbClr val="FFFFFF"/>
                </a:solidFill>
                <a:effectLst/>
                <a:latin typeface="Gill Sans Light"/>
                <a:ea typeface="Gill Sans Light"/>
                <a:cs typeface="Gill Sans Light"/>
                <a:sym typeface="Gill Sans Light"/>
              </a:defRPr>
            </a:pPr>
            <a:r>
              <a:t>(Philippians 4:1-7)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6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68" name="I urge you also: (3) Paul enlists the aid of another member of the church at Philippi - (maybe Syzygus)…"/>
          <p:cNvSpPr txBox="1"/>
          <p:nvPr/>
        </p:nvSpPr>
        <p:spPr>
          <a:xfrm>
            <a:off x="7151351" y="2230625"/>
            <a:ext cx="5738324" cy="718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I urge you also</a:t>
            </a:r>
            <a:r>
              <a:t>: (3) Paul enlists the aid of another member of the church at Philippi - (</a:t>
            </a:r>
            <a:r>
              <a:rPr i="1"/>
              <a:t>maybe Syzygus</a:t>
            </a:r>
            <a:r>
              <a:t>)</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Who labored with me in the gospel:</a:t>
            </a:r>
            <a:r>
              <a:t> — worked w/ Paul, &amp; also Clement, (unknown) and also the rest … (women were NOT to teach over men, (1 Cor. 14:34; 1 Tim 2:12), but very important in the early church! - (Acts 18:24-26; Rom 1:9; 16; 1 Thes 3:2)</a:t>
            </a:r>
          </a:p>
        </p:txBody>
      </p:sp>
      <p:sp>
        <p:nvSpPr>
          <p:cNvPr id="269" name="Philippians 4:2–3 (NKJV)…"/>
          <p:cNvSpPr txBox="1"/>
          <p:nvPr/>
        </p:nvSpPr>
        <p:spPr>
          <a:xfrm>
            <a:off x="484324" y="4838710"/>
            <a:ext cx="6476879" cy="45720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4:2–3 (NKJV)</a:t>
            </a:r>
          </a:p>
          <a:p>
            <a:pPr defTabSz="457200">
              <a:defRPr sz="32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a:t>
            </a:r>
            <a:r>
              <a:t> I implore Euodia and I implore Syntyche to be of the same mind in the Lord. </a:t>
            </a:r>
            <a:r>
              <a:rPr baseline="31999"/>
              <a:t>3</a:t>
            </a:r>
            <a:r>
              <a:t> And I urge you also, true companion, help these women who labored with me in the gospel, with Clement also, and the rest of my fellow workers, whose names </a:t>
            </a:r>
            <a:r>
              <a:rPr i="1"/>
              <a:t>are</a:t>
            </a:r>
            <a:r>
              <a:t> in the Book of Life.</a:t>
            </a:r>
          </a:p>
        </p:txBody>
      </p:sp>
      <p:sp>
        <p:nvSpPr>
          <p:cNvPr id="270" name="Exhortation to Unity of Mind - 2,3"/>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500"/>
              <a:t>Exhortation to </a:t>
            </a:r>
            <a:r>
              <a:rPr b="1" sz="4500">
                <a:solidFill>
                  <a:srgbClr val="E7CA7C"/>
                </a:solidFill>
              </a:rPr>
              <a:t>Unity</a:t>
            </a:r>
            <a:r>
              <a:rPr sz="4500"/>
              <a:t> of Mind - 2,3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Effect filter="fade" transition="in">
                                      <p:cBhvr>
                                        <p:cTn id="7" dur="1500"/>
                                        <p:tgtEl>
                                          <p:spTgt spid="26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7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74" name="Whose names are in the Book of Life: (3) the phrase “the book of life” appears 7 times in the NT — here, &amp; six times in Revelation: 3:5; 13:8; 17:8; 20:12,15; 21:27. Other similar, and associated phrases appear in both the OT &amp; NT - Luke 10:20; Ex. 32:32,33; Dan. 12:1; Mal. 3:16; etc. ……"/>
          <p:cNvSpPr txBox="1"/>
          <p:nvPr/>
        </p:nvSpPr>
        <p:spPr>
          <a:xfrm>
            <a:off x="7151351" y="2230625"/>
            <a:ext cx="5738324" cy="718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Whose names are in the Book of Life</a:t>
            </a:r>
            <a:r>
              <a:t>: (3) the phrase “the book of life” appears 7 times in the NT — here, &amp; six times in Revelation: 3:5; 13:8; 17:8; 20:12,15; 21:27. Other similar, and associated phrases appear in both the OT &amp; NT - Luke 10:20; Ex. 32:32,33; Dan. 12:1; Mal. 3:16; etc. … </a:t>
            </a:r>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Names of righteous - </a:t>
            </a:r>
            <a:r>
              <a:rPr b="0"/>
              <a:t>Ps. 69:28; Rev 3:5; 20:15; 21:27</a:t>
            </a:r>
          </a:p>
        </p:txBody>
      </p:sp>
      <p:sp>
        <p:nvSpPr>
          <p:cNvPr id="275" name="Philippians 4:2–3 (NKJV)…"/>
          <p:cNvSpPr txBox="1"/>
          <p:nvPr/>
        </p:nvSpPr>
        <p:spPr>
          <a:xfrm>
            <a:off x="484324" y="4838710"/>
            <a:ext cx="6476879" cy="45720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4:2–3 (NKJV)</a:t>
            </a:r>
          </a:p>
          <a:p>
            <a:pPr defTabSz="457200">
              <a:defRPr sz="32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a:t>
            </a:r>
            <a:r>
              <a:t> I implore Euodia and I implore Syntyche to be of the same mind in the Lord. </a:t>
            </a:r>
            <a:r>
              <a:rPr baseline="31999"/>
              <a:t>3</a:t>
            </a:r>
            <a:r>
              <a:t> And I urge you also, true companion, help these women who labored with me in the gospel, with Clement also, and the rest of my fellow workers, whose names </a:t>
            </a:r>
            <a:r>
              <a:rPr i="1"/>
              <a:t>are</a:t>
            </a:r>
            <a:r>
              <a:t> in the Book of Life.</a:t>
            </a:r>
          </a:p>
        </p:txBody>
      </p:sp>
      <p:sp>
        <p:nvSpPr>
          <p:cNvPr id="276" name="Exhortation to Unity of Mind - 2,3"/>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500"/>
              <a:t>Exhortation to </a:t>
            </a:r>
            <a:r>
              <a:rPr b="1" sz="4500">
                <a:solidFill>
                  <a:srgbClr val="E7CA7C"/>
                </a:solidFill>
              </a:rPr>
              <a:t>Unity</a:t>
            </a:r>
            <a:r>
              <a:rPr sz="4500"/>
              <a:t> of Mind - 2,3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fade" transition="in">
                                      <p:cBhvr>
                                        <p:cTn id="7" dur="1500"/>
                                        <p:tgtEl>
                                          <p:spTgt spid="27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7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80" name="CONSIDER THE EXAMPLE OF PAUL — Php 1:4, 18; 2:2, 17; 4:10…"/>
          <p:cNvSpPr txBox="1"/>
          <p:nvPr/>
        </p:nvSpPr>
        <p:spPr>
          <a:xfrm>
            <a:off x="7151351" y="2230625"/>
            <a:ext cx="5738324" cy="730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CONSIDER THE EXAMPLE OF PAUL — </a:t>
            </a:r>
            <a:r>
              <a:rPr b="0"/>
              <a:t>Php 1:4, 18; 2:2, 17; 4:10</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Not just for apostles, but for all Christians</a:t>
            </a:r>
            <a:r>
              <a:t>: (4)  Jm 1:2-3; Ro 5:3-4; cf. Jm 1:2-3; 1Pe 4:12-13</a:t>
            </a:r>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This Abiding JOY is found ONLY in the Lord — </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Our confidence in the Lord — peace w/ God</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Our salvation from sin</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Our hope — Rom 5:2</a:t>
            </a:r>
          </a:p>
        </p:txBody>
      </p:sp>
      <p:sp>
        <p:nvSpPr>
          <p:cNvPr id="281" name="Philippians 4:4 (NKJV)…"/>
          <p:cNvSpPr txBox="1"/>
          <p:nvPr/>
        </p:nvSpPr>
        <p:spPr>
          <a:xfrm>
            <a:off x="484324" y="6133810"/>
            <a:ext cx="6476879" cy="31496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4:4 (NKJV)</a:t>
            </a:r>
          </a:p>
          <a:p>
            <a:pPr defTabSz="457200">
              <a:defRPr sz="5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4</a:t>
            </a:r>
            <a:r>
              <a:t> Rejoice in the Lord always. Again I will say, rejoice!</a:t>
            </a:r>
          </a:p>
        </p:txBody>
      </p:sp>
      <p:sp>
        <p:nvSpPr>
          <p:cNvPr id="282" name="Rejoice In The Lord Always - 4"/>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chemeClr val="accent4"/>
                </a:solidFill>
              </a:rPr>
              <a:t>Rejoice</a:t>
            </a:r>
            <a:r>
              <a:rPr sz="4500"/>
              <a:t> In The Lord Always - 4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fade" transition="in">
                                      <p:cBhvr>
                                        <p:cTn id="7" dur="15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fade" transition="in">
                                      <p:cBhvr>
                                        <p:cTn id="12" dur="1500"/>
                                        <p:tgtEl>
                                          <p:spTgt spid="2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0">
                                            <p:txEl>
                                              <p:pRg st="3" end="3"/>
                                            </p:txEl>
                                          </p:spTgt>
                                        </p:tgtEl>
                                        <p:attrNameLst>
                                          <p:attrName>style.visibility</p:attrName>
                                        </p:attrNameLst>
                                      </p:cBhvr>
                                      <p:to>
                                        <p:strVal val="visible"/>
                                      </p:to>
                                    </p:set>
                                    <p:animEffect filter="fade" transition="in">
                                      <p:cBhvr>
                                        <p:cTn id="17" dur="1500"/>
                                        <p:tgtEl>
                                          <p:spTgt spid="28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0">
                                            <p:txEl>
                                              <p:pRg st="4" end="4"/>
                                            </p:txEl>
                                          </p:spTgt>
                                        </p:tgtEl>
                                        <p:attrNameLst>
                                          <p:attrName>style.visibility</p:attrName>
                                        </p:attrNameLst>
                                      </p:cBhvr>
                                      <p:to>
                                        <p:strVal val="visible"/>
                                      </p:to>
                                    </p:set>
                                    <p:animEffect filter="fade" transition="in">
                                      <p:cBhvr>
                                        <p:cTn id="22" dur="1500"/>
                                        <p:tgtEl>
                                          <p:spTgt spid="28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80">
                                            <p:txEl>
                                              <p:pRg st="5" end="5"/>
                                            </p:txEl>
                                          </p:spTgt>
                                        </p:tgtEl>
                                        <p:attrNameLst>
                                          <p:attrName>style.visibility</p:attrName>
                                        </p:attrNameLst>
                                      </p:cBhvr>
                                      <p:to>
                                        <p:strVal val="visible"/>
                                      </p:to>
                                    </p:set>
                                    <p:animEffect filter="fade" transition="in">
                                      <p:cBhvr>
                                        <p:cTn id="27" dur="1500"/>
                                        <p:tgtEl>
                                          <p:spTgt spid="28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8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86" name="Let your GENTLENESS — ἐπιεικής, ές: The word epi-ei-kei-a is one of the most difficult words in Greek to translate — (Lou-Nida) “pertaining to being gracious and forbearing—‘gentle, gracious, forbearing.’”…"/>
          <p:cNvSpPr txBox="1"/>
          <p:nvPr/>
        </p:nvSpPr>
        <p:spPr>
          <a:xfrm>
            <a:off x="7151351" y="2230625"/>
            <a:ext cx="5738324" cy="69732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600">
                <a:solidFill>
                  <a:srgbClr val="535353"/>
                </a:solidFill>
                <a:effectLst/>
                <a:latin typeface="Century Gothic"/>
                <a:ea typeface="Century Gothic"/>
                <a:cs typeface="Century Gothic"/>
                <a:sym typeface="Century Gothic"/>
              </a:defRPr>
            </a:pPr>
            <a:r>
              <a:t>Let your GENTLENESS — </a:t>
            </a:r>
            <a:r>
              <a:rPr b="0"/>
              <a:t>ἐπιεικής, ές: The word epi-ei-kei-a is one of the most difficult words in Greek to translate — (Lou-Nida) “pertaining to being gracious and forbearing—‘gentle, gracious, forbearing.’”</a:t>
            </a:r>
            <a:endParaRPr b="0"/>
          </a:p>
          <a:p>
            <a:pPr marL="464102" indent="-464102" algn="l">
              <a:spcBef>
                <a:spcPts val="1200"/>
              </a:spcBef>
              <a:buSzPct val="52999"/>
              <a:buBlip>
                <a:blip r:embed="rId3"/>
              </a:buBlip>
              <a:defRPr b="1" sz="3600">
                <a:solidFill>
                  <a:srgbClr val="535353"/>
                </a:solidFill>
                <a:effectLst/>
                <a:latin typeface="Century Gothic"/>
                <a:ea typeface="Century Gothic"/>
                <a:cs typeface="Century Gothic"/>
                <a:sym typeface="Century Gothic"/>
              </a:defRPr>
            </a:pPr>
            <a:r>
              <a:rPr b="0"/>
              <a:t>Compare the nature of  “wisdom from above” - James 3:13,17,18</a:t>
            </a:r>
          </a:p>
        </p:txBody>
      </p:sp>
      <p:sp>
        <p:nvSpPr>
          <p:cNvPr id="287" name="Philippians 4:5 (NKJV)…"/>
          <p:cNvSpPr txBox="1"/>
          <p:nvPr/>
        </p:nvSpPr>
        <p:spPr>
          <a:xfrm>
            <a:off x="484324" y="6133810"/>
            <a:ext cx="6476879" cy="31496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4:5 (NKJV)</a:t>
            </a:r>
          </a:p>
          <a:p>
            <a:pPr defTabSz="457200">
              <a:defRPr sz="5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5</a:t>
            </a:r>
            <a:r>
              <a:t> Let your gentleness be known to all men. The Lord </a:t>
            </a:r>
            <a:r>
              <a:rPr i="1"/>
              <a:t>is</a:t>
            </a:r>
            <a:r>
              <a:t> at hand.</a:t>
            </a:r>
          </a:p>
        </p:txBody>
      </p:sp>
      <p:sp>
        <p:nvSpPr>
          <p:cNvPr id="288" name="BE Patient With All - 5"/>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5200"/>
              <a:t>BE </a:t>
            </a:r>
            <a:r>
              <a:rPr b="1" sz="5200">
                <a:solidFill>
                  <a:schemeClr val="accent4"/>
                </a:solidFill>
              </a:rPr>
              <a:t>Patient</a:t>
            </a:r>
            <a:r>
              <a:rPr sz="5200"/>
              <a:t> With All - 5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6">
                                            <p:bg/>
                                          </p:spTgt>
                                        </p:tgtEl>
                                        <p:attrNameLst>
                                          <p:attrName>style.visibility</p:attrName>
                                        </p:attrNameLst>
                                      </p:cBhvr>
                                      <p:to>
                                        <p:strVal val="visible"/>
                                      </p:to>
                                    </p:set>
                                    <p:animEffect filter="fade" transition="in">
                                      <p:cBhvr>
                                        <p:cTn id="7" dur="1500"/>
                                        <p:tgtEl>
                                          <p:spTgt spid="28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6">
                                            <p:txEl>
                                              <p:pRg st="0" end="0"/>
                                            </p:txEl>
                                          </p:spTgt>
                                        </p:tgtEl>
                                        <p:attrNameLst>
                                          <p:attrName>style.visibility</p:attrName>
                                        </p:attrNameLst>
                                      </p:cBhvr>
                                      <p:to>
                                        <p:strVal val="visible"/>
                                      </p:to>
                                    </p:set>
                                    <p:animEffect filter="fade" transition="in">
                                      <p:cBhvr>
                                        <p:cTn id="10" dur="1500"/>
                                        <p:tgtEl>
                                          <p:spTgt spid="2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6">
                                            <p:txEl>
                                              <p:pRg st="1" end="1"/>
                                            </p:txEl>
                                          </p:spTgt>
                                        </p:tgtEl>
                                        <p:attrNameLst>
                                          <p:attrName>style.visibility</p:attrName>
                                        </p:attrNameLst>
                                      </p:cBhvr>
                                      <p:to>
                                        <p:strVal val="visible"/>
                                      </p:to>
                                    </p:set>
                                    <p:animEffect filter="fade" transition="in">
                                      <p:cBhvr>
                                        <p:cTn id="15" dur="1500"/>
                                        <p:tgtEl>
                                          <p:spTgt spid="28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9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2" name="Philippians 4:5 (NKJV)…"/>
          <p:cNvSpPr txBox="1"/>
          <p:nvPr/>
        </p:nvSpPr>
        <p:spPr>
          <a:xfrm>
            <a:off x="484324" y="6133810"/>
            <a:ext cx="6476879" cy="31496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4:5 (NKJV)</a:t>
            </a:r>
          </a:p>
          <a:p>
            <a:pPr defTabSz="457200">
              <a:defRPr sz="5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5</a:t>
            </a:r>
            <a:r>
              <a:t> Let your gentleness be known to all men. The Lord </a:t>
            </a:r>
            <a:r>
              <a:rPr i="1"/>
              <a:t>is</a:t>
            </a:r>
            <a:r>
              <a:t> at hand.</a:t>
            </a:r>
          </a:p>
        </p:txBody>
      </p:sp>
      <p:sp>
        <p:nvSpPr>
          <p:cNvPr id="293" name="BE Patient With All - 5"/>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5200"/>
              <a:t>BE </a:t>
            </a:r>
            <a:r>
              <a:rPr b="1" sz="5200">
                <a:solidFill>
                  <a:schemeClr val="accent4"/>
                </a:solidFill>
              </a:rPr>
              <a:t>Patient</a:t>
            </a:r>
            <a:r>
              <a:rPr sz="5200"/>
              <a:t> With All - 5</a:t>
            </a:r>
          </a:p>
        </p:txBody>
      </p:sp>
      <p:sp>
        <p:nvSpPr>
          <p:cNvPr id="294" name="James 3:17–18 (NKJV)…"/>
          <p:cNvSpPr txBox="1"/>
          <p:nvPr/>
        </p:nvSpPr>
        <p:spPr>
          <a:xfrm>
            <a:off x="7264280" y="2490975"/>
            <a:ext cx="5661358"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effectLst/>
                <a:latin typeface="Hoefler Text"/>
                <a:ea typeface="Hoefler Text"/>
                <a:cs typeface="Hoefler Text"/>
                <a:sym typeface="Hoefler Text"/>
              </a:defRPr>
            </a:pPr>
            <a:r>
              <a:t>James 3:17–18 (NKJV)</a:t>
            </a:r>
          </a:p>
          <a:p>
            <a:pPr defTabSz="457200">
              <a:defRPr sz="3900">
                <a:solidFill>
                  <a:srgbClr val="000000"/>
                </a:solidFill>
                <a:effectLst/>
                <a:latin typeface="Hoefler Text"/>
                <a:ea typeface="Hoefler Text"/>
                <a:cs typeface="Hoefler Text"/>
                <a:sym typeface="Hoefler Text"/>
              </a:defRPr>
            </a:pPr>
            <a:r>
              <a:rPr baseline="31999"/>
              <a:t>17</a:t>
            </a:r>
            <a:r>
              <a:t> But the wisdom that is from above is first pure, then peaceable, gentle, willing to yield, full of mercy and good fruits, without partiality and without hypocrisy. </a:t>
            </a:r>
            <a:r>
              <a:rPr baseline="31999"/>
              <a:t>18</a:t>
            </a:r>
            <a:r>
              <a:t> Now the fruit of righteousness is sown in peace by those who make peace.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9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8" name="Don’t worry, be happy —μεριμνάω: (derivative of μέριμνα ‘worry,’ 25.224) to have an anxious concern, based on apprehension about possible danger or misfortune — (Lou-Nida)…"/>
          <p:cNvSpPr txBox="1"/>
          <p:nvPr/>
        </p:nvSpPr>
        <p:spPr>
          <a:xfrm>
            <a:off x="7151351" y="2230625"/>
            <a:ext cx="5738324"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600">
                <a:solidFill>
                  <a:srgbClr val="535353"/>
                </a:solidFill>
                <a:effectLst/>
                <a:latin typeface="Century Gothic"/>
                <a:ea typeface="Century Gothic"/>
                <a:cs typeface="Century Gothic"/>
                <a:sym typeface="Century Gothic"/>
              </a:defRPr>
            </a:pPr>
            <a:r>
              <a:rPr b="1"/>
              <a:t>Don’t worry, be happy</a:t>
            </a:r>
            <a:r>
              <a:t> —μεριμνάω: </a:t>
            </a:r>
            <a:r>
              <a:rPr sz="3200"/>
              <a:t>(derivative of μέριμνα ‘worry,’ 25.224) to have an anxious concern, based on apprehension about possible danger or misfortune — (Lou-Nida)</a:t>
            </a:r>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rPr b="0"/>
              <a:t>Compare the teaching of Jesus on worry - Matthew 6:25-34</a:t>
            </a:r>
            <a:endParaRPr b="0"/>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rPr b="0"/>
              <a:t>Caused by distractions / lack of faith in God and His promises …</a:t>
            </a:r>
          </a:p>
        </p:txBody>
      </p:sp>
      <p:sp>
        <p:nvSpPr>
          <p:cNvPr id="299" name="Philippians 4:6 (NKJV)…"/>
          <p:cNvSpPr txBox="1"/>
          <p:nvPr/>
        </p:nvSpPr>
        <p:spPr>
          <a:xfrm>
            <a:off x="484324" y="5653604"/>
            <a:ext cx="6476879" cy="36957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4:6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Be anxious for nothing, but in everything by prayer and supplication, with thanksgiving, let your requests be made known to God;</a:t>
            </a:r>
          </a:p>
        </p:txBody>
      </p:sp>
      <p:sp>
        <p:nvSpPr>
          <p:cNvPr id="300" name="BE Anxious for nothing - 6"/>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5200"/>
              <a:t>BE </a:t>
            </a:r>
            <a:r>
              <a:rPr b="1" sz="5200">
                <a:solidFill>
                  <a:schemeClr val="accent4"/>
                </a:solidFill>
              </a:rPr>
              <a:t>Anxious</a:t>
            </a:r>
            <a:r>
              <a:rPr sz="5200"/>
              <a:t> for nothing - 6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bg/>
                                          </p:spTgt>
                                        </p:tgtEl>
                                        <p:attrNameLst>
                                          <p:attrName>style.visibility</p:attrName>
                                        </p:attrNameLst>
                                      </p:cBhvr>
                                      <p:to>
                                        <p:strVal val="visible"/>
                                      </p:to>
                                    </p:set>
                                    <p:animEffect filter="fade" transition="in">
                                      <p:cBhvr>
                                        <p:cTn id="7" dur="1500"/>
                                        <p:tgtEl>
                                          <p:spTgt spid="29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8">
                                            <p:txEl>
                                              <p:pRg st="0" end="0"/>
                                            </p:txEl>
                                          </p:spTgt>
                                        </p:tgtEl>
                                        <p:attrNameLst>
                                          <p:attrName>style.visibility</p:attrName>
                                        </p:attrNameLst>
                                      </p:cBhvr>
                                      <p:to>
                                        <p:strVal val="visible"/>
                                      </p:to>
                                    </p:set>
                                    <p:animEffect filter="fade" transition="in">
                                      <p:cBhvr>
                                        <p:cTn id="10" dur="1500"/>
                                        <p:tgtEl>
                                          <p:spTgt spid="2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8">
                                            <p:txEl>
                                              <p:pRg st="1" end="1"/>
                                            </p:txEl>
                                          </p:spTgt>
                                        </p:tgtEl>
                                        <p:attrNameLst>
                                          <p:attrName>style.visibility</p:attrName>
                                        </p:attrNameLst>
                                      </p:cBhvr>
                                      <p:to>
                                        <p:strVal val="visible"/>
                                      </p:to>
                                    </p:set>
                                    <p:animEffect filter="fade" transition="in">
                                      <p:cBhvr>
                                        <p:cTn id="15" dur="1500"/>
                                        <p:tgtEl>
                                          <p:spTgt spid="2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8">
                                            <p:txEl>
                                              <p:pRg st="2" end="2"/>
                                            </p:txEl>
                                          </p:spTgt>
                                        </p:tgtEl>
                                        <p:attrNameLst>
                                          <p:attrName>style.visibility</p:attrName>
                                        </p:attrNameLst>
                                      </p:cBhvr>
                                      <p:to>
                                        <p:strVal val="visible"/>
                                      </p:to>
                                    </p:set>
                                    <p:animEffect filter="fade" transition="in">
                                      <p:cBhvr>
                                        <p:cTn id="20" dur="1500"/>
                                        <p:tgtEl>
                                          <p:spTgt spid="29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30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04" name="In contrast to WORRY…"/>
          <p:cNvSpPr txBox="1"/>
          <p:nvPr/>
        </p:nvSpPr>
        <p:spPr>
          <a:xfrm>
            <a:off x="7151351" y="2167919"/>
            <a:ext cx="5738324" cy="755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600">
                <a:solidFill>
                  <a:srgbClr val="535353"/>
                </a:solidFill>
                <a:effectLst/>
                <a:latin typeface="Century Gothic"/>
                <a:ea typeface="Century Gothic"/>
                <a:cs typeface="Century Gothic"/>
                <a:sym typeface="Century Gothic"/>
              </a:defRPr>
            </a:pPr>
            <a:r>
              <a:rPr b="1"/>
              <a:t>In contrast to WORRY</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In everything </a:t>
            </a:r>
            <a:r>
              <a:rPr b="1"/>
              <a:t>Pray</a:t>
            </a:r>
            <a:r>
              <a:t> — </a:t>
            </a:r>
            <a:r>
              <a:rPr i="1"/>
              <a:t>Don't worry about ANYTHING, but pray about EVERYTHING!</a:t>
            </a:r>
            <a:endParaRPr i="1"/>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And </a:t>
            </a:r>
            <a:r>
              <a:rPr b="1"/>
              <a:t>supplication</a:t>
            </a:r>
            <a:r>
              <a:t> - urgent plea, asking for needs to be met - Mt 7:7-11 - </a:t>
            </a:r>
            <a:r>
              <a:rPr b="1" i="1"/>
              <a:t>dependance</a:t>
            </a:r>
            <a:r>
              <a:t>.</a:t>
            </a:r>
          </a:p>
          <a:p>
            <a:pPr lvl="1" marL="9848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W/ Thanksgiving</a:t>
            </a:r>
            <a:r>
              <a:t> - the attitude of gratitude is VERY powerful! - We always have something to be thankful for!!</a:t>
            </a:r>
          </a:p>
        </p:txBody>
      </p:sp>
      <p:sp>
        <p:nvSpPr>
          <p:cNvPr id="305" name="Philippians 4:6 (NKJV)…"/>
          <p:cNvSpPr txBox="1"/>
          <p:nvPr/>
        </p:nvSpPr>
        <p:spPr>
          <a:xfrm>
            <a:off x="484324" y="5653604"/>
            <a:ext cx="6476879" cy="36957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4:6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6</a:t>
            </a:r>
            <a:r>
              <a:t> Be anxious for nothing, but in everything by prayer and supplication, with thanksgiving, let your requests be made known to God;</a:t>
            </a:r>
          </a:p>
        </p:txBody>
      </p:sp>
      <p:sp>
        <p:nvSpPr>
          <p:cNvPr id="306" name="BE Anxious for nothing - 6"/>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5200"/>
              <a:t>BE </a:t>
            </a:r>
            <a:r>
              <a:rPr b="1" sz="5200">
                <a:solidFill>
                  <a:schemeClr val="accent4"/>
                </a:solidFill>
              </a:rPr>
              <a:t>Anxious</a:t>
            </a:r>
            <a:r>
              <a:rPr sz="5200"/>
              <a:t> for nothing - 6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Effect filter="fade" transition="in">
                                      <p:cBhvr>
                                        <p:cTn id="7" dur="1500"/>
                                        <p:tgtEl>
                                          <p:spTgt spid="30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4">
                                            <p:txEl>
                                              <p:pRg st="0" end="0"/>
                                            </p:txEl>
                                          </p:spTgt>
                                        </p:tgtEl>
                                        <p:attrNameLst>
                                          <p:attrName>style.visibility</p:attrName>
                                        </p:attrNameLst>
                                      </p:cBhvr>
                                      <p:to>
                                        <p:strVal val="visible"/>
                                      </p:to>
                                    </p:set>
                                    <p:animEffect filter="fade" transition="in">
                                      <p:cBhvr>
                                        <p:cTn id="10" dur="1500"/>
                                        <p:tgtEl>
                                          <p:spTgt spid="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4">
                                            <p:txEl>
                                              <p:pRg st="1" end="1"/>
                                            </p:txEl>
                                          </p:spTgt>
                                        </p:tgtEl>
                                        <p:attrNameLst>
                                          <p:attrName>style.visibility</p:attrName>
                                        </p:attrNameLst>
                                      </p:cBhvr>
                                      <p:to>
                                        <p:strVal val="visible"/>
                                      </p:to>
                                    </p:set>
                                    <p:animEffect filter="fade" transition="in">
                                      <p:cBhvr>
                                        <p:cTn id="15" dur="1500"/>
                                        <p:tgtEl>
                                          <p:spTgt spid="3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4">
                                            <p:txEl>
                                              <p:pRg st="2" end="2"/>
                                            </p:txEl>
                                          </p:spTgt>
                                        </p:tgtEl>
                                        <p:attrNameLst>
                                          <p:attrName>style.visibility</p:attrName>
                                        </p:attrNameLst>
                                      </p:cBhvr>
                                      <p:to>
                                        <p:strVal val="visible"/>
                                      </p:to>
                                    </p:set>
                                    <p:animEffect filter="fade" transition="in">
                                      <p:cBhvr>
                                        <p:cTn id="20" dur="1500"/>
                                        <p:tgtEl>
                                          <p:spTgt spid="3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4">
                                            <p:txEl>
                                              <p:pRg st="3" end="3"/>
                                            </p:txEl>
                                          </p:spTgt>
                                        </p:tgtEl>
                                        <p:attrNameLst>
                                          <p:attrName>style.visibility</p:attrName>
                                        </p:attrNameLst>
                                      </p:cBhvr>
                                      <p:to>
                                        <p:strVal val="visible"/>
                                      </p:to>
                                    </p:set>
                                    <p:animEffect filter="fade" transition="in">
                                      <p:cBhvr>
                                        <p:cTn id="25" dur="1500"/>
                                        <p:tgtEl>
                                          <p:spTgt spid="3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30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0" name="Philippians 4:7 (NKJV)…"/>
          <p:cNvSpPr txBox="1"/>
          <p:nvPr/>
        </p:nvSpPr>
        <p:spPr>
          <a:xfrm>
            <a:off x="484324" y="6162913"/>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and the peace of God, which surpasses all understanding, will guard your hearts and minds through Christ Jesus.</a:t>
            </a:r>
          </a:p>
        </p:txBody>
      </p:sp>
      <p:sp>
        <p:nvSpPr>
          <p:cNvPr id="311" name="The PEACE of God Will Guard US - 7"/>
          <p:cNvSpPr txBox="1"/>
          <p:nvPr/>
        </p:nvSpPr>
        <p:spPr>
          <a:xfrm>
            <a:off x="427913" y="1174899"/>
            <a:ext cx="12148974" cy="8255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8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700"/>
              <a:t>The </a:t>
            </a:r>
            <a:r>
              <a:rPr b="1" sz="4700">
                <a:solidFill>
                  <a:schemeClr val="accent4"/>
                </a:solidFill>
              </a:rPr>
              <a:t>PEACE</a:t>
            </a:r>
            <a:r>
              <a:rPr sz="4700"/>
              <a:t> of God Will Guard US - 7</a:t>
            </a:r>
          </a:p>
        </p:txBody>
      </p:sp>
      <p:sp>
        <p:nvSpPr>
          <p:cNvPr id="312" name="SUCH &quot;TRUST&quot; &amp; “DEPENDENCE” UPON GOD WILL RESULT IN A FORTRESS GUARDING OUR MINDS AND HEARTS..."/>
          <p:cNvSpPr txBox="1"/>
          <p:nvPr/>
        </p:nvSpPr>
        <p:spPr>
          <a:xfrm>
            <a:off x="7194570" y="2725925"/>
            <a:ext cx="5552716"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100">
                <a:solidFill>
                  <a:srgbClr val="000000"/>
                </a:solidFill>
                <a:effectLst>
                  <a:outerShdw sx="100000" sy="100000" kx="0" ky="0" algn="b" rotWithShape="0" blurRad="50800" dist="25400" dir="5400000">
                    <a:srgbClr val="000000">
                      <a:alpha val="32000"/>
                    </a:srgbClr>
                  </a:outerShdw>
                </a:effectLst>
                <a:latin typeface="Century Gothic"/>
                <a:ea typeface="Century Gothic"/>
                <a:cs typeface="Century Gothic"/>
                <a:sym typeface="Century Gothic"/>
              </a:defRPr>
            </a:pPr>
            <a:r>
              <a:t>SUCH "TRUST" &amp; “DEPENDENCE” </a:t>
            </a:r>
            <a:r>
              <a:rPr b="1"/>
              <a:t>UPON GOD</a:t>
            </a:r>
            <a:r>
              <a:t> WILL RESULT IN A FORTRESS GUARDING OUR MINDS AND HEARTS...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31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6" name="Philippians 4:7 (NKJV)…"/>
          <p:cNvSpPr txBox="1"/>
          <p:nvPr/>
        </p:nvSpPr>
        <p:spPr>
          <a:xfrm>
            <a:off x="484324" y="6162913"/>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and the peace of God, which surpasses all understanding, will guard your hearts and minds through Christ Jesus.</a:t>
            </a:r>
          </a:p>
        </p:txBody>
      </p:sp>
      <p:sp>
        <p:nvSpPr>
          <p:cNvPr id="317" name="The PEACE of God Will Guard US - 7"/>
          <p:cNvSpPr txBox="1"/>
          <p:nvPr/>
        </p:nvSpPr>
        <p:spPr>
          <a:xfrm>
            <a:off x="427913" y="1174899"/>
            <a:ext cx="12148974" cy="8255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8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700"/>
              <a:t>The </a:t>
            </a:r>
            <a:r>
              <a:rPr b="1" sz="4700">
                <a:solidFill>
                  <a:schemeClr val="accent4"/>
                </a:solidFill>
              </a:rPr>
              <a:t>PEACE</a:t>
            </a:r>
            <a:r>
              <a:rPr sz="4700"/>
              <a:t> of God Will Guard US - 7</a:t>
            </a:r>
          </a:p>
        </p:txBody>
      </p:sp>
      <p:sp>
        <p:nvSpPr>
          <p:cNvPr id="318" name="God may not always remove our problems, but He promises a &quot;peace which surpasses all understanding&quot;!…"/>
          <p:cNvSpPr txBox="1"/>
          <p:nvPr/>
        </p:nvSpPr>
        <p:spPr>
          <a:xfrm>
            <a:off x="7151351" y="2224275"/>
            <a:ext cx="5738324"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God may not always remove our problems, but He promises a "peace which surpasses all understanding"!</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A peace the world cannot provide! - cf. Jn 14:27; 16:33</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A peace that "guards" (to guard, garrison like a fortress) our “hearts” (feelings) and “minds” (thinking)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fade" transition="in">
                                      <p:cBhvr>
                                        <p:cTn id="7" dur="1500"/>
                                        <p:tgtEl>
                                          <p:spTgt spid="31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fade" transition="in">
                                      <p:cBhvr>
                                        <p:cTn id="10" dur="1500"/>
                                        <p:tgtEl>
                                          <p:spTgt spid="3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8">
                                            <p:txEl>
                                              <p:pRg st="1" end="1"/>
                                            </p:txEl>
                                          </p:spTgt>
                                        </p:tgtEl>
                                        <p:attrNameLst>
                                          <p:attrName>style.visibility</p:attrName>
                                        </p:attrNameLst>
                                      </p:cBhvr>
                                      <p:to>
                                        <p:strVal val="visible"/>
                                      </p:to>
                                    </p:set>
                                    <p:animEffect filter="fade" transition="in">
                                      <p:cBhvr>
                                        <p:cTn id="15" dur="1500"/>
                                        <p:tgtEl>
                                          <p:spTgt spid="3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8">
                                            <p:txEl>
                                              <p:pRg st="2" end="2"/>
                                            </p:txEl>
                                          </p:spTgt>
                                        </p:tgtEl>
                                        <p:attrNameLst>
                                          <p:attrName>style.visibility</p:attrName>
                                        </p:attrNameLst>
                                      </p:cBhvr>
                                      <p:to>
                                        <p:strVal val="visible"/>
                                      </p:to>
                                    </p:set>
                                    <p:animEffect filter="fade" transition="in">
                                      <p:cBhvr>
                                        <p:cTn id="20" dur="1500"/>
                                        <p:tgtEl>
                                          <p:spTgt spid="3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32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2" name="Philippians 4:7 (NKJV)…"/>
          <p:cNvSpPr txBox="1"/>
          <p:nvPr/>
        </p:nvSpPr>
        <p:spPr>
          <a:xfrm>
            <a:off x="484324" y="6162913"/>
            <a:ext cx="6476879" cy="30988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4:7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7</a:t>
            </a:r>
            <a:r>
              <a:t> and the peace of God, which surpasses all understanding, will guard your hearts and minds through Christ Jesus.</a:t>
            </a:r>
          </a:p>
        </p:txBody>
      </p:sp>
      <p:sp>
        <p:nvSpPr>
          <p:cNvPr id="323" name="The PEACE of God Will Guard US - 7"/>
          <p:cNvSpPr txBox="1"/>
          <p:nvPr/>
        </p:nvSpPr>
        <p:spPr>
          <a:xfrm>
            <a:off x="427913" y="1174899"/>
            <a:ext cx="12148974" cy="8255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8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700"/>
              <a:t>The </a:t>
            </a:r>
            <a:r>
              <a:rPr b="1" sz="4700">
                <a:solidFill>
                  <a:schemeClr val="accent4"/>
                </a:solidFill>
              </a:rPr>
              <a:t>PEACE</a:t>
            </a:r>
            <a:r>
              <a:rPr sz="4700"/>
              <a:t> of God Will Guard US - 7</a:t>
            </a:r>
          </a:p>
        </p:txBody>
      </p:sp>
      <p:sp>
        <p:nvSpPr>
          <p:cNvPr id="324" name="This does not mean the absence of trials on the outside, but it does mean...…"/>
          <p:cNvSpPr txBox="1"/>
          <p:nvPr/>
        </p:nvSpPr>
        <p:spPr>
          <a:xfrm>
            <a:off x="7151351" y="2586225"/>
            <a:ext cx="5738324" cy="647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4000">
                <a:solidFill>
                  <a:srgbClr val="535353"/>
                </a:solidFill>
                <a:effectLst/>
                <a:latin typeface="Century Gothic"/>
                <a:ea typeface="Century Gothic"/>
                <a:cs typeface="Century Gothic"/>
                <a:sym typeface="Century Gothic"/>
              </a:defRPr>
            </a:pPr>
            <a:r>
              <a:t>This does not mean the absence of trials on the outside, but it does mean...</a:t>
            </a:r>
          </a:p>
          <a:p>
            <a:pPr marL="464102" indent="-464102" algn="l">
              <a:spcBef>
                <a:spcPts val="1200"/>
              </a:spcBef>
              <a:buSzPct val="52999"/>
              <a:buBlip>
                <a:blip r:embed="rId3"/>
              </a:buBlip>
              <a:defRPr sz="4000">
                <a:solidFill>
                  <a:srgbClr val="535353"/>
                </a:solidFill>
                <a:effectLst/>
                <a:latin typeface="Century Gothic"/>
                <a:ea typeface="Century Gothic"/>
                <a:cs typeface="Century Gothic"/>
                <a:sym typeface="Century Gothic"/>
              </a:defRPr>
            </a:pPr>
            <a:r>
              <a:t>A quiet confidence within regardless of circumstances, people, or things that would otherwise steal our joy!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animEffect filter="fade" transition="in">
                                      <p:cBhvr>
                                        <p:cTn id="7" dur="1500"/>
                                        <p:tgtEl>
                                          <p:spTgt spid="32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4">
                                            <p:txEl>
                                              <p:pRg st="0" end="0"/>
                                            </p:txEl>
                                          </p:spTgt>
                                        </p:tgtEl>
                                        <p:attrNameLst>
                                          <p:attrName>style.visibility</p:attrName>
                                        </p:attrNameLst>
                                      </p:cBhvr>
                                      <p:to>
                                        <p:strVal val="visible"/>
                                      </p:to>
                                    </p:set>
                                    <p:animEffect filter="fade" transition="in">
                                      <p:cBhvr>
                                        <p:cTn id="10" dur="1500"/>
                                        <p:tgtEl>
                                          <p:spTgt spid="3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4">
                                            <p:txEl>
                                              <p:pRg st="1" end="1"/>
                                            </p:txEl>
                                          </p:spTgt>
                                        </p:tgtEl>
                                        <p:attrNameLst>
                                          <p:attrName>style.visibility</p:attrName>
                                        </p:attrNameLst>
                                      </p:cBhvr>
                                      <p:to>
                                        <p:strVal val="visible"/>
                                      </p:to>
                                    </p:set>
                                    <p:animEffect filter="fade" transition="in">
                                      <p:cBhvr>
                                        <p:cTn id="15" dur="1500"/>
                                        <p:tgtEl>
                                          <p:spTgt spid="3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224" name="Philippians — Joy No Matter What"/>
          <p:cNvSpPr txBox="1"/>
          <p:nvPr/>
        </p:nvSpPr>
        <p:spPr>
          <a:xfrm>
            <a:off x="1893172" y="376495"/>
            <a:ext cx="1086981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400">
                <a:solidFill>
                  <a:srgbClr val="C0BD95"/>
                </a:solidFill>
                <a:effectLst>
                  <a:outerShdw sx="100000" sy="100000" kx="0" ky="0" algn="b" rotWithShape="0" blurRad="50800" dist="63500" dir="2012766">
                    <a:srgbClr val="000000"/>
                  </a:outerShdw>
                </a:effectLst>
                <a:latin typeface="Thames Nude Roman"/>
                <a:ea typeface="Thames Nude Roman"/>
                <a:cs typeface="Thames Nude Roman"/>
                <a:sym typeface="Thames Nude Roman"/>
              </a:defRPr>
            </a:pPr>
            <a:r>
              <a:t>Philippians — </a:t>
            </a:r>
            <a:r>
              <a:rPr cap="none" i="1">
                <a:solidFill>
                  <a:srgbClr val="9ED4BF"/>
                </a:solidFill>
                <a:latin typeface="Hoefler Text"/>
                <a:ea typeface="Hoefler Text"/>
                <a:cs typeface="Hoefler Text"/>
                <a:sym typeface="Hoefler Text"/>
              </a:rPr>
              <a:t>Joy No Matter What</a:t>
            </a:r>
          </a:p>
        </p:txBody>
      </p:sp>
      <p:sp>
        <p:nvSpPr>
          <p:cNvPr id="225" name="Regardless of our past - (our sins or what others have done to us)…"/>
          <p:cNvSpPr txBox="1"/>
          <p:nvPr/>
        </p:nvSpPr>
        <p:spPr>
          <a:xfrm>
            <a:off x="2980344" y="4778647"/>
            <a:ext cx="9601201" cy="44704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past</a:t>
            </a:r>
            <a:r>
              <a:t> - (our sins or what others have done to us)</a:t>
            </a:r>
          </a:p>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circumstances</a:t>
            </a:r>
            <a:r>
              <a:t> - (Our physical or material condition or how others are mistreating us)</a:t>
            </a:r>
          </a:p>
        </p:txBody>
      </p:sp>
      <p:pic>
        <p:nvPicPr>
          <p:cNvPr id="226" name="ALL those IN CHRIST can Have TRUE JOY &amp; PEACE:" descr="ALL those IN CHRIST can Have TRUE JOY &amp; PEACE:"/>
          <p:cNvPicPr>
            <a:picLocks noChangeAspect="0"/>
          </p:cNvPicPr>
          <p:nvPr/>
        </p:nvPicPr>
        <p:blipFill>
          <a:blip r:embed="rId4">
            <a:extLst/>
          </a:blip>
          <a:stretch>
            <a:fillRect/>
          </a:stretch>
        </p:blipFill>
        <p:spPr>
          <a:xfrm>
            <a:off x="2688244" y="2270086"/>
            <a:ext cx="10185401" cy="2667001"/>
          </a:xfrm>
          <a:prstGeom prst="rect">
            <a:avLst/>
          </a:prstGeom>
          <a:effectLst>
            <a:outerShdw sx="100000" sy="100000" kx="0" ky="0" algn="b" rotWithShape="0" blurRad="63500" dist="63500" dir="5400000">
              <a:srgbClr val="000000">
                <a:alpha val="9895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dissolve" transition="in">
                                      <p:cBhvr>
                                        <p:cTn id="7" dur="1500"/>
                                        <p:tgtEl>
                                          <p:spTgt spid="22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327" name="Philippians — Joy No Matter What"/>
          <p:cNvSpPr txBox="1"/>
          <p:nvPr/>
        </p:nvSpPr>
        <p:spPr>
          <a:xfrm>
            <a:off x="1893172" y="376495"/>
            <a:ext cx="1086981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400">
                <a:solidFill>
                  <a:srgbClr val="C0BD95"/>
                </a:solidFill>
                <a:effectLst>
                  <a:outerShdw sx="100000" sy="100000" kx="0" ky="0" algn="b" rotWithShape="0" blurRad="50800" dist="63500" dir="2012766">
                    <a:srgbClr val="000000"/>
                  </a:outerShdw>
                </a:effectLst>
                <a:latin typeface="Thames Nude Roman"/>
                <a:ea typeface="Thames Nude Roman"/>
                <a:cs typeface="Thames Nude Roman"/>
                <a:sym typeface="Thames Nude Roman"/>
              </a:defRPr>
            </a:pPr>
            <a:r>
              <a:t>Philippians — </a:t>
            </a:r>
            <a:r>
              <a:rPr cap="none" i="1">
                <a:solidFill>
                  <a:srgbClr val="9ED4BF"/>
                </a:solidFill>
                <a:latin typeface="Hoefler Text"/>
                <a:ea typeface="Hoefler Text"/>
                <a:cs typeface="Hoefler Text"/>
                <a:sym typeface="Hoefler Text"/>
              </a:rPr>
              <a:t>Joy No Matter What</a:t>
            </a:r>
          </a:p>
        </p:txBody>
      </p:sp>
      <p:sp>
        <p:nvSpPr>
          <p:cNvPr id="328" name="Regardless of our past - (our sins or what others have done to us)…"/>
          <p:cNvSpPr txBox="1"/>
          <p:nvPr/>
        </p:nvSpPr>
        <p:spPr>
          <a:xfrm>
            <a:off x="2980344" y="4778647"/>
            <a:ext cx="9601201" cy="44704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past</a:t>
            </a:r>
            <a:r>
              <a:t> - (our sins or what others have done to us)</a:t>
            </a:r>
          </a:p>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circumstances</a:t>
            </a:r>
            <a:r>
              <a:t> - (Our physical or material condition or how others are mistreating us)</a:t>
            </a:r>
          </a:p>
        </p:txBody>
      </p:sp>
      <p:pic>
        <p:nvPicPr>
          <p:cNvPr id="329" name="ALL those IN CHRIST can Have TRUE JOY &amp; PEACE:" descr="ALL those IN CHRIST can Have TRUE JOY &amp; PEACE:"/>
          <p:cNvPicPr>
            <a:picLocks noChangeAspect="0"/>
          </p:cNvPicPr>
          <p:nvPr/>
        </p:nvPicPr>
        <p:blipFill>
          <a:blip r:embed="rId4">
            <a:extLst/>
          </a:blip>
          <a:stretch>
            <a:fillRect/>
          </a:stretch>
        </p:blipFill>
        <p:spPr>
          <a:xfrm>
            <a:off x="2688244" y="2270086"/>
            <a:ext cx="10185401" cy="2667001"/>
          </a:xfrm>
          <a:prstGeom prst="rect">
            <a:avLst/>
          </a:prstGeom>
          <a:effectLst>
            <a:outerShdw sx="100000" sy="100000" kx="0" ky="0" algn="b" rotWithShape="0" blurRad="63500" dist="63500" dir="5400000">
              <a:srgbClr val="000000">
                <a:alpha val="9895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8">
                                            <p:txEl>
                                              <p:pRg st="1" end="1"/>
                                            </p:txEl>
                                          </p:spTgt>
                                        </p:tgtEl>
                                        <p:attrNameLst>
                                          <p:attrName>style.visibility</p:attrName>
                                        </p:attrNameLst>
                                      </p:cBhvr>
                                      <p:to>
                                        <p:strVal val="visible"/>
                                      </p:to>
                                    </p:set>
                                    <p:animEffect filter="dissolve" transition="in">
                                      <p:cBhvr>
                                        <p:cTn id="7" dur="1500"/>
                                        <p:tgtEl>
                                          <p:spTgt spid="32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tanding Fast In The LORD - 1…"/>
          <p:cNvSpPr txBox="1"/>
          <p:nvPr/>
        </p:nvSpPr>
        <p:spPr>
          <a:xfrm>
            <a:off x="6647884" y="2529317"/>
            <a:ext cx="6254858"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Standing Fast In The LORD - 1</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Striving for UNITY - 2,3</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Rejoicing Always - 4</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Gentle / meek - 5</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Worrying / Anxious - 6</a:t>
            </a:r>
          </a:p>
          <a:p>
            <a:pPr marL="464102" indent="-464102" algn="l">
              <a:spcBef>
                <a:spcPts val="1200"/>
              </a:spcBef>
              <a:buSzPct val="52999"/>
              <a:buBlip>
                <a:blip r:embed="rId2"/>
              </a:buBlip>
              <a:defRPr sz="4200">
                <a:solidFill>
                  <a:srgbClr val="535353"/>
                </a:solidFill>
                <a:effectLst/>
                <a:latin typeface="Century Gothic"/>
                <a:ea typeface="Century Gothic"/>
                <a:cs typeface="Century Gothic"/>
                <a:sym typeface="Century Gothic"/>
              </a:defRPr>
            </a:pPr>
            <a:r>
              <a:t>LETTING God’s peace GUARD &amp; RULE our Hearts &amp; Minds - 7</a:t>
            </a:r>
          </a:p>
        </p:txBody>
      </p:sp>
      <p:pic>
        <p:nvPicPr>
          <p:cNvPr id="332" name="lose+religion+2-crop.tiff" descr="lose+religion+2-crop.tiff"/>
          <p:cNvPicPr>
            <a:picLocks noChangeAspect="1"/>
          </p:cNvPicPr>
          <p:nvPr/>
        </p:nvPicPr>
        <p:blipFill>
          <a:blip r:embed="rId3">
            <a:extLst/>
          </a:blip>
          <a:stretch>
            <a:fillRect/>
          </a:stretch>
        </p:blipFill>
        <p:spPr>
          <a:xfrm>
            <a:off x="381000" y="2277334"/>
            <a:ext cx="5988369" cy="7196866"/>
          </a:xfrm>
          <a:prstGeom prst="rect">
            <a:avLst/>
          </a:prstGeom>
          <a:ln w="12700">
            <a:miter lim="400000"/>
          </a:ln>
          <a:effectLst>
            <a:outerShdw sx="100000" sy="100000" kx="0" ky="0" algn="b" rotWithShape="0" blurRad="177800" dist="88900" dir="2460000">
              <a:srgbClr val="000000"/>
            </a:outerShdw>
          </a:effectLst>
        </p:spPr>
      </p:pic>
      <p:sp>
        <p:nvSpPr>
          <p:cNvPr id="333"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sp>
        <p:nvSpPr>
          <p:cNvPr id="334" name="On This Side of Heaven, Are We"/>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0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6500"/>
            </a:pPr>
            <a:r>
              <a:rPr sz="6000"/>
              <a:t>On This Side of Heaven, Are We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bg/>
                                          </p:spTgt>
                                        </p:tgtEl>
                                        <p:attrNameLst>
                                          <p:attrName>style.visibility</p:attrName>
                                        </p:attrNameLst>
                                      </p:cBhvr>
                                      <p:to>
                                        <p:strVal val="visible"/>
                                      </p:to>
                                    </p:set>
                                    <p:animEffect filter="wipe(left)" transition="in">
                                      <p:cBhvr>
                                        <p:cTn id="7" dur="1500"/>
                                        <p:tgtEl>
                                          <p:spTgt spid="33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1">
                                            <p:txEl>
                                              <p:pRg st="0" end="0"/>
                                            </p:txEl>
                                          </p:spTgt>
                                        </p:tgtEl>
                                        <p:attrNameLst>
                                          <p:attrName>style.visibility</p:attrName>
                                        </p:attrNameLst>
                                      </p:cBhvr>
                                      <p:to>
                                        <p:strVal val="visible"/>
                                      </p:to>
                                    </p:set>
                                    <p:animEffect filter="wipe(left)" transition="in">
                                      <p:cBhvr>
                                        <p:cTn id="10" dur="1500"/>
                                        <p:tgtEl>
                                          <p:spTgt spid="3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1">
                                            <p:txEl>
                                              <p:pRg st="1" end="1"/>
                                            </p:txEl>
                                          </p:spTgt>
                                        </p:tgtEl>
                                        <p:attrNameLst>
                                          <p:attrName>style.visibility</p:attrName>
                                        </p:attrNameLst>
                                      </p:cBhvr>
                                      <p:to>
                                        <p:strVal val="visible"/>
                                      </p:to>
                                    </p:set>
                                    <p:animEffect filter="wipe(left)" transition="in">
                                      <p:cBhvr>
                                        <p:cTn id="15" dur="1500"/>
                                        <p:tgtEl>
                                          <p:spTgt spid="3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1">
                                            <p:txEl>
                                              <p:pRg st="2" end="2"/>
                                            </p:txEl>
                                          </p:spTgt>
                                        </p:tgtEl>
                                        <p:attrNameLst>
                                          <p:attrName>style.visibility</p:attrName>
                                        </p:attrNameLst>
                                      </p:cBhvr>
                                      <p:to>
                                        <p:strVal val="visible"/>
                                      </p:to>
                                    </p:set>
                                    <p:animEffect filter="wipe(left)" transition="in">
                                      <p:cBhvr>
                                        <p:cTn id="20" dur="1500"/>
                                        <p:tgtEl>
                                          <p:spTgt spid="3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1">
                                            <p:txEl>
                                              <p:pRg st="3" end="3"/>
                                            </p:txEl>
                                          </p:spTgt>
                                        </p:tgtEl>
                                        <p:attrNameLst>
                                          <p:attrName>style.visibility</p:attrName>
                                        </p:attrNameLst>
                                      </p:cBhvr>
                                      <p:to>
                                        <p:strVal val="visible"/>
                                      </p:to>
                                    </p:set>
                                    <p:animEffect filter="wipe(left)" transition="in">
                                      <p:cBhvr>
                                        <p:cTn id="25" dur="1500"/>
                                        <p:tgtEl>
                                          <p:spTgt spid="3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31">
                                            <p:txEl>
                                              <p:pRg st="4" end="4"/>
                                            </p:txEl>
                                          </p:spTgt>
                                        </p:tgtEl>
                                        <p:attrNameLst>
                                          <p:attrName>style.visibility</p:attrName>
                                        </p:attrNameLst>
                                      </p:cBhvr>
                                      <p:to>
                                        <p:strVal val="visible"/>
                                      </p:to>
                                    </p:set>
                                    <p:animEffect filter="wipe(left)" transition="in">
                                      <p:cBhvr>
                                        <p:cTn id="30" dur="1500"/>
                                        <p:tgtEl>
                                          <p:spTgt spid="3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31">
                                            <p:txEl>
                                              <p:pRg st="5" end="5"/>
                                            </p:txEl>
                                          </p:spTgt>
                                        </p:tgtEl>
                                        <p:attrNameLst>
                                          <p:attrName>style.visibility</p:attrName>
                                        </p:attrNameLst>
                                      </p:cBhvr>
                                      <p:to>
                                        <p:strVal val="visible"/>
                                      </p:to>
                                    </p:set>
                                    <p:animEffect filter="wipe(left)" transition="in">
                                      <p:cBhvr>
                                        <p:cTn id="35" dur="1500"/>
                                        <p:tgtEl>
                                          <p:spTgt spid="33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6"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337"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338"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339"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340"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341" name="Slide Number"/>
          <p:cNvSpPr txBox="1"/>
          <p:nvPr>
            <p:ph type="sldNum" sz="quarter" idx="2"/>
          </p:nvPr>
        </p:nvSpPr>
        <p:spPr>
          <a:xfrm>
            <a:off x="12606932" y="495299"/>
            <a:ext cx="397868" cy="381001"/>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42" name="baptism.png" descr="baptism.png"/>
          <p:cNvPicPr>
            <a:picLocks noChangeAspect="0"/>
          </p:cNvPicPr>
          <p:nvPr/>
        </p:nvPicPr>
        <p:blipFill>
          <a:blip r:embed="rId4">
            <a:extLst/>
          </a:blip>
          <a:stretch>
            <a:fillRect/>
          </a:stretch>
        </p:blipFill>
        <p:spPr>
          <a:xfrm>
            <a:off x="139700" y="1693333"/>
            <a:ext cx="6717620" cy="8149167"/>
          </a:xfrm>
          <a:prstGeom prst="rect">
            <a:avLst/>
          </a:prstGeom>
        </p:spPr>
      </p:pic>
      <p:sp>
        <p:nvSpPr>
          <p:cNvPr id="343" name="It starts with doing what you know to be true - then growing in knowledge &amp; service?…"/>
          <p:cNvSpPr txBox="1"/>
          <p:nvPr/>
        </p:nvSpPr>
        <p:spPr>
          <a:xfrm>
            <a:off x="6357598" y="2180166"/>
            <a:ext cx="6289939" cy="7175501"/>
          </a:xfrm>
          <a:prstGeom prst="rect">
            <a:avLst/>
          </a:prstGeom>
          <a:ln w="12700">
            <a:miter lim="400000"/>
          </a:ln>
          <a:effectLst>
            <a:outerShdw sx="100000" sy="100000" kx="0" ky="0" algn="b" rotWithShape="0" blurRad="63500" dist="63500" dir="165788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45583" indent="-264583" algn="l" defTabSz="457200">
              <a:spcBef>
                <a:spcPts val="800"/>
              </a:spcBef>
              <a:buClr>
                <a:srgbClr val="9A7865"/>
              </a:buClr>
              <a:buSzPct val="40000"/>
              <a:buFont typeface="Georgia"/>
              <a:buBlip>
                <a:blip r:embed="rId5"/>
              </a:buBlip>
              <a:defRPr i="1" sz="48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It starts with doing what you know to be true - then growing in knowledge &amp; service?</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First must obey the gospel — Heb 5:8,9; Mk 16:16</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Growing in faith, diligently serving the Lord — 2 Pet 1:5-10</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Eternal joy awaits — (Rom 8:18; 1 Cor 15:58)</a:t>
            </a:r>
          </a:p>
        </p:txBody>
      </p:sp>
      <p:sp>
        <p:nvSpPr>
          <p:cNvPr id="344" name="Will Heaven Be Your Hom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Will Heaven Be Your Home?</a:t>
            </a:r>
          </a:p>
        </p:txBody>
      </p:sp>
      <p:sp>
        <p:nvSpPr>
          <p:cNvPr id="345" name="“The Unity, Joy, Contentment &amp; Peace In Christ”"/>
          <p:cNvSpPr txBox="1"/>
          <p:nvPr/>
        </p:nvSpPr>
        <p:spPr>
          <a:xfrm>
            <a:off x="236586" y="156479"/>
            <a:ext cx="12531627" cy="850901"/>
          </a:xfrm>
          <a:prstGeom prst="rect">
            <a:avLst/>
          </a:prstGeom>
          <a:ln w="12700">
            <a:miter lim="400000"/>
          </a:ln>
          <a:effectLst>
            <a:outerShdw sx="100000" sy="100000" kx="0" ky="0" algn="b" rotWithShape="0" blurRad="63500" dist="76200" dir="3136246">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389658">
                    <a:srgbClr val="000000"/>
                  </a:outerShdw>
                </a:effectLst>
                <a:latin typeface="Gill Sans Light"/>
                <a:ea typeface="Gill Sans Light"/>
                <a:cs typeface="Gill Sans Light"/>
                <a:sym typeface="Gill Sans Light"/>
              </a:defRPr>
            </a:lvl1pPr>
          </a:lstStyle>
          <a:p>
            <a:pPr/>
            <a:r>
              <a:t>“The Unity, Joy, Contentment &amp; Peace In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wipe(left)" transition="in">
                                      <p:cBhvr>
                                        <p:cTn id="7" dur="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wipe(left)" transition="in">
                                      <p:cBhvr>
                                        <p:cTn id="12" dur="500"/>
                                        <p:tgtEl>
                                          <p:spTgt spid="3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3">
                                            <p:txEl>
                                              <p:pRg st="3" end="3"/>
                                            </p:txEl>
                                          </p:spTgt>
                                        </p:tgtEl>
                                        <p:attrNameLst>
                                          <p:attrName>style.visibility</p:attrName>
                                        </p:attrNameLst>
                                      </p:cBhvr>
                                      <p:to>
                                        <p:strVal val="visible"/>
                                      </p:to>
                                    </p:set>
                                    <p:animEffect filter="wipe(left)" transition="in">
                                      <p:cBhvr>
                                        <p:cTn id="17" dur="500"/>
                                        <p:tgtEl>
                                          <p:spTgt spid="3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Rectangle 1"/>
          <p:cNvSpPr/>
          <p:nvPr/>
        </p:nvSpPr>
        <p:spPr>
          <a:xfrm>
            <a:off x="-1" y="-1"/>
            <a:ext cx="13004801" cy="9753601"/>
          </a:xfrm>
          <a:prstGeom prst="rect">
            <a:avLst/>
          </a:prstGeom>
          <a:solidFill>
            <a:srgbClr val="000000"/>
          </a:solidFill>
          <a:ln w="25400">
            <a:solidFill>
              <a:srgbClr val="000000"/>
            </a:solidFill>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350"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15,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
        <p:nvSpPr>
          <p:cNvPr id="351" name="“The Unity, Joy, Contentment &amp; Peace In Christ”…"/>
          <p:cNvSpPr txBox="1"/>
          <p:nvPr/>
        </p:nvSpPr>
        <p:spPr>
          <a:xfrm>
            <a:off x="225374" y="236257"/>
            <a:ext cx="12554052" cy="1574801"/>
          </a:xfrm>
          <a:prstGeom prst="rect">
            <a:avLst/>
          </a:prstGeom>
          <a:ln w="12700">
            <a:miter lim="400000"/>
          </a:ln>
          <a:effectLst>
            <a:outerShdw sx="100000" sy="100000" kx="0" ky="0" algn="b" rotWithShape="0" blurRad="203200" dist="141318" dir="320683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FFFFFF"/>
                </a:solidFill>
                <a:effectLst>
                  <a:outerShdw sx="100000" sy="100000" kx="0" ky="0" algn="b" rotWithShape="0" blurRad="63500" dist="63500" dir="2015753">
                    <a:srgbClr val="000000"/>
                  </a:outerShdw>
                </a:effectLst>
                <a:latin typeface="Gill Sans Light"/>
                <a:ea typeface="Gill Sans Light"/>
                <a:cs typeface="Gill Sans Light"/>
                <a:sym typeface="Gill Sans Light"/>
              </a:defRPr>
            </a:pPr>
            <a:r>
              <a:t>“The Unity, Joy, Contentment &amp; Peace In Christ”</a:t>
            </a:r>
          </a:p>
          <a:p>
            <a:pPr>
              <a:defRPr sz="5100">
                <a:solidFill>
                  <a:srgbClr val="FFFFFF"/>
                </a:solidFill>
                <a:effectLst>
                  <a:outerShdw sx="100000" sy="100000" kx="0" ky="0" algn="b" rotWithShape="0" blurRad="63500" dist="63500" dir="2015753">
                    <a:srgbClr val="000000"/>
                  </a:outerShdw>
                </a:effectLst>
                <a:latin typeface="Gill Sans Light"/>
                <a:ea typeface="Gill Sans Light"/>
                <a:cs typeface="Gill Sans Light"/>
                <a:sym typeface="Gill Sans Light"/>
              </a:defRPr>
            </a:pPr>
            <a:r>
              <a:t>(Philippians 4:1-7)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Colossians 3:12–17 (NKJV)…"/>
          <p:cNvSpPr txBox="1"/>
          <p:nvPr/>
        </p:nvSpPr>
        <p:spPr>
          <a:xfrm>
            <a:off x="344415" y="370201"/>
            <a:ext cx="12315970" cy="86487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400">
                <a:solidFill>
                  <a:srgbClr val="000000"/>
                </a:solidFill>
                <a:effectLst/>
                <a:latin typeface="Thames Nude Roman"/>
                <a:ea typeface="Thames Nude Roman"/>
                <a:cs typeface="Thames Nude Roman"/>
                <a:sym typeface="Thames Nude Roman"/>
              </a:defRPr>
            </a:pPr>
            <a:r>
              <a:t>Colossians 3:12–17 (NKJV)</a:t>
            </a:r>
          </a:p>
          <a:p>
            <a:pPr defTabSz="457200">
              <a:defRPr sz="5500">
                <a:solidFill>
                  <a:srgbClr val="000000"/>
                </a:solidFill>
                <a:effectLst/>
                <a:latin typeface="Hoefler Text"/>
                <a:ea typeface="Hoefler Text"/>
                <a:cs typeface="Hoefler Text"/>
                <a:sym typeface="Hoefler Text"/>
              </a:defRPr>
            </a:pPr>
            <a:r>
              <a:rPr baseline="31999"/>
              <a:t>12</a:t>
            </a:r>
            <a:r>
              <a:t> Therefore, as </a:t>
            </a:r>
            <a:r>
              <a:rPr i="1"/>
              <a:t>the</a:t>
            </a:r>
            <a:r>
              <a:t> elect of God, holy and beloved, put on tender mercies, kindness, humility, meekness, longsuffering; </a:t>
            </a:r>
            <a:r>
              <a:rPr baseline="31999"/>
              <a:t>13</a:t>
            </a:r>
            <a:r>
              <a:t> bearing with one another, and forgiving one another, if anyone has a complaint against another; even as Christ forgave you, so you also </a:t>
            </a:r>
            <a:r>
              <a:rPr i="1"/>
              <a:t>must do</a:t>
            </a:r>
            <a:r>
              <a:t>. </a:t>
            </a:r>
            <a:r>
              <a:rPr baseline="31999"/>
              <a:t>14</a:t>
            </a:r>
            <a:r>
              <a:t> But above all these things put on love, which is the bond of perfection.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Colossians 3:12–17 (NKJV)…"/>
          <p:cNvSpPr txBox="1"/>
          <p:nvPr/>
        </p:nvSpPr>
        <p:spPr>
          <a:xfrm>
            <a:off x="344415" y="370201"/>
            <a:ext cx="12315970" cy="87249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400">
                <a:solidFill>
                  <a:srgbClr val="000000"/>
                </a:solidFill>
                <a:effectLst/>
                <a:latin typeface="Thames Nude Roman"/>
                <a:ea typeface="Thames Nude Roman"/>
                <a:cs typeface="Thames Nude Roman"/>
                <a:sym typeface="Thames Nude Roman"/>
              </a:defRPr>
            </a:pPr>
            <a:r>
              <a:t>Colossians 3:12–17 (NKJV)</a:t>
            </a:r>
          </a:p>
          <a:p>
            <a:pPr defTabSz="457200">
              <a:defRPr sz="5000">
                <a:solidFill>
                  <a:srgbClr val="000000"/>
                </a:solidFill>
                <a:effectLst/>
                <a:latin typeface="Hoefler Text"/>
                <a:ea typeface="Hoefler Text"/>
                <a:cs typeface="Hoefler Text"/>
                <a:sym typeface="Hoefler Text"/>
              </a:defRPr>
            </a:pPr>
            <a:r>
              <a:rPr baseline="31999"/>
              <a:t>15</a:t>
            </a:r>
            <a:r>
              <a:t> And let the peace of God rule in your hearts, to which also you were called in one body; and be thankful. </a:t>
            </a:r>
            <a:r>
              <a:rPr baseline="31999"/>
              <a:t>16</a:t>
            </a:r>
            <a:r>
              <a:t> Let the word of Christ dwell in you richly in all wisdom, teaching and admonishing one another in psalms and hymns and spiritual songs, singing with grace in your hearts to the Lord. </a:t>
            </a:r>
            <a:r>
              <a:rPr baseline="31999"/>
              <a:t>17</a:t>
            </a:r>
            <a:r>
              <a:t> And </a:t>
            </a:r>
            <a:r>
              <a:rPr i="1"/>
              <a:t>whatever</a:t>
            </a:r>
            <a:r>
              <a:t> you do in word or deed, </a:t>
            </a:r>
            <a:r>
              <a:rPr i="1"/>
              <a:t>do</a:t>
            </a:r>
            <a:r>
              <a:t> all in the name of the Lord Jesus, giving thanks to God the Father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29" name="Aware of his current state &amp; his need … 12a"/>
          <p:cNvSpPr txBox="1"/>
          <p:nvPr/>
        </p:nvSpPr>
        <p:spPr>
          <a:xfrm>
            <a:off x="545679" y="2722850"/>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Aware</a:t>
            </a:r>
            <a:r>
              <a:t> of his current state &amp; his need … 12a</a:t>
            </a:r>
          </a:p>
        </p:txBody>
      </p:sp>
      <p:sp>
        <p:nvSpPr>
          <p:cNvPr id="230"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231" name="How would you describe Paul’s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How would you describe Paul’s frame of mind? </a:t>
            </a:r>
          </a:p>
        </p:txBody>
      </p:sp>
      <p:sp>
        <p:nvSpPr>
          <p:cNvPr id="232" name="Focussed on the task of progression …13"/>
          <p:cNvSpPr txBox="1"/>
          <p:nvPr/>
        </p:nvSpPr>
        <p:spPr>
          <a:xfrm>
            <a:off x="545679" y="5429602"/>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Focussed</a:t>
            </a:r>
            <a:r>
              <a:t> on the task of progression …13</a:t>
            </a:r>
          </a:p>
        </p:txBody>
      </p:sp>
      <p:sp>
        <p:nvSpPr>
          <p:cNvPr id="233" name="Diligent, continuous effort to gain the prize … 14"/>
          <p:cNvSpPr txBox="1"/>
          <p:nvPr/>
        </p:nvSpPr>
        <p:spPr>
          <a:xfrm>
            <a:off x="545679" y="6782978"/>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Diligent</a:t>
            </a:r>
            <a:r>
              <a:t>, continuous effort to gain the prize … 14</a:t>
            </a:r>
          </a:p>
        </p:txBody>
      </p:sp>
      <p:sp>
        <p:nvSpPr>
          <p:cNvPr id="234" name="His plea for them, (us) to be likeminded … 15,16"/>
          <p:cNvSpPr txBox="1"/>
          <p:nvPr/>
        </p:nvSpPr>
        <p:spPr>
          <a:xfrm>
            <a:off x="545679" y="8136354"/>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His plea</a:t>
            </a:r>
            <a:r>
              <a:t> for them, (us) to be likeminded … 15,16</a:t>
            </a:r>
          </a:p>
        </p:txBody>
      </p:sp>
      <p:sp>
        <p:nvSpPr>
          <p:cNvPr id="235" name="Determined to faithfully serve Christ … 12b"/>
          <p:cNvSpPr txBox="1"/>
          <p:nvPr/>
        </p:nvSpPr>
        <p:spPr>
          <a:xfrm>
            <a:off x="545679" y="4076225"/>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Determined</a:t>
            </a:r>
            <a:r>
              <a:t> to faithfully serve Christ … 12b</a:t>
            </a:r>
          </a:p>
        </p:txBody>
      </p:sp>
      <p:sp>
        <p:nvSpPr>
          <p:cNvPr id="236" name="(Philippians 3:12-16)"/>
          <p:cNvSpPr txBox="1"/>
          <p:nvPr/>
        </p:nvSpPr>
        <p:spPr>
          <a:xfrm>
            <a:off x="7382715" y="8269704"/>
            <a:ext cx="54829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3:12-16)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tgtEl>
                                        <p:attrNameLst>
                                          <p:attrName>style.visibility</p:attrName>
                                        </p:attrNameLst>
                                      </p:cBhvr>
                                      <p:to>
                                        <p:strVal val="visible"/>
                                      </p:to>
                                    </p:set>
                                    <p:animEffect filter="wipe(left)" transition="in">
                                      <p:cBhvr>
                                        <p:cTn id="7" dur="1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35"/>
                                        </p:tgtEl>
                                        <p:attrNameLst>
                                          <p:attrName>style.visibility</p:attrName>
                                        </p:attrNameLst>
                                      </p:cBhvr>
                                      <p:to>
                                        <p:strVal val="visible"/>
                                      </p:to>
                                    </p:set>
                                    <p:animEffect filter="wipe(left)" transition="in">
                                      <p:cBhvr>
                                        <p:cTn id="12" dur="1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32"/>
                                        </p:tgtEl>
                                        <p:attrNameLst>
                                          <p:attrName>style.visibility</p:attrName>
                                        </p:attrNameLst>
                                      </p:cBhvr>
                                      <p:to>
                                        <p:strVal val="visible"/>
                                      </p:to>
                                    </p:set>
                                    <p:animEffect filter="wipe(left)" transition="in">
                                      <p:cBhvr>
                                        <p:cTn id="17" dur="1500"/>
                                        <p:tgtEl>
                                          <p:spTgt spid="23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33"/>
                                        </p:tgtEl>
                                        <p:attrNameLst>
                                          <p:attrName>style.visibility</p:attrName>
                                        </p:attrNameLst>
                                      </p:cBhvr>
                                      <p:to>
                                        <p:strVal val="visible"/>
                                      </p:to>
                                    </p:set>
                                    <p:animEffect filter="wipe(left)" transition="in">
                                      <p:cBhvr>
                                        <p:cTn id="22" dur="1500"/>
                                        <p:tgtEl>
                                          <p:spTgt spid="23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34"/>
                                        </p:tgtEl>
                                        <p:attrNameLst>
                                          <p:attrName>style.visibility</p:attrName>
                                        </p:attrNameLst>
                                      </p:cBhvr>
                                      <p:to>
                                        <p:strVal val="visible"/>
                                      </p:to>
                                    </p:set>
                                    <p:animEffect filter="wipe(left)" transition="in">
                                      <p:cBhvr>
                                        <p:cTn id="27" dur="15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P build="whole" bldLvl="1" animBg="1" rev="0" advAuto="0" spid="232" grpId="3"/>
      <p:bldP build="whole" bldLvl="1" animBg="1" rev="0" advAuto="0" spid="235" grpId="2"/>
      <p:bldP build="whole" bldLvl="1" animBg="1" rev="0" advAuto="0" spid="233" grpId="4"/>
      <p:bldP build="whole" bldLvl="1" animBg="1" rev="0" advAuto="0" spid="234"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39" name="Follow the approved pattern … 3:17…"/>
          <p:cNvSpPr txBox="1"/>
          <p:nvPr/>
        </p:nvSpPr>
        <p:spPr>
          <a:xfrm>
            <a:off x="545679" y="2722850"/>
            <a:ext cx="6451638" cy="65532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Follow the approved pattern … 3:17</a:t>
            </a:r>
            <a:endParaRPr b="1"/>
          </a:p>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Reject the false teachers - Refuse to follow their destructive ways … 3:18,19</a:t>
            </a:r>
            <a:endParaRPr b="1"/>
          </a:p>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Are we living for HEAVEN? - Eagerly waiting for our Lord’s return? … 3:20,21</a:t>
            </a:r>
          </a:p>
        </p:txBody>
      </p:sp>
      <p:sp>
        <p:nvSpPr>
          <p:cNvPr id="240" name="(Philippians 3:17-4:1)"/>
          <p:cNvSpPr txBox="1"/>
          <p:nvPr/>
        </p:nvSpPr>
        <p:spPr>
          <a:xfrm>
            <a:off x="7323227" y="8269704"/>
            <a:ext cx="5601972"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3:17-4:1)</a:t>
            </a:r>
          </a:p>
        </p:txBody>
      </p:sp>
      <p:sp>
        <p:nvSpPr>
          <p:cNvPr id="241" name="“Are We Enemies OR Proponents of The Cross?”"/>
          <p:cNvSpPr txBox="1"/>
          <p:nvPr/>
        </p:nvSpPr>
        <p:spPr>
          <a:xfrm>
            <a:off x="-25400" y="156479"/>
            <a:ext cx="13055601" cy="850901"/>
          </a:xfrm>
          <a:prstGeom prst="rect">
            <a:avLst/>
          </a:prstGeom>
          <a:ln w="12700">
            <a:miter lim="400000"/>
          </a:ln>
          <a:effectLst>
            <a:outerShdw sx="100000" sy="100000" kx="0" ky="0" algn="b" rotWithShape="0" blurRad="63500" dist="76200" dir="3136246">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389658">
                    <a:srgbClr val="000000"/>
                  </a:outerShdw>
                </a:effectLst>
                <a:latin typeface="Gill Sans Light"/>
                <a:ea typeface="Gill Sans Light"/>
                <a:cs typeface="Gill Sans Light"/>
                <a:sym typeface="Gill Sans Light"/>
              </a:defRPr>
            </a:lvl1pPr>
          </a:lstStyle>
          <a:p>
            <a:pPr/>
            <a:r>
              <a:t>“Are We Enemies OR Proponents of The Cross?” </a:t>
            </a:r>
          </a:p>
        </p:txBody>
      </p:sp>
      <p:sp>
        <p:nvSpPr>
          <p:cNvPr id="242" name="The Two WAYS Have Two Very Different Destinies!"/>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The Two WAYS Have Two Very Different Destinies!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1500"/>
                                        <p:tgtEl>
                                          <p:spTgt spid="2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Philippians 4:1–7 (NKJV)…"/>
          <p:cNvSpPr txBox="1"/>
          <p:nvPr/>
        </p:nvSpPr>
        <p:spPr>
          <a:xfrm>
            <a:off x="357297" y="343493"/>
            <a:ext cx="12290206" cy="8420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4:1–7 (NKJV)</a:t>
            </a:r>
          </a:p>
          <a:p>
            <a:pPr defTabSz="457200">
              <a:spcBef>
                <a:spcPts val="800"/>
              </a:spcBef>
              <a:defRPr sz="52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1</a:t>
            </a:r>
            <a:r>
              <a:t> Therefore, my beloved and longed-for brethren, my joy and crown, so stand fast in the Lord, beloved. </a:t>
            </a:r>
            <a:r>
              <a:rPr baseline="31999"/>
              <a:t>2</a:t>
            </a:r>
            <a:r>
              <a:t> I implore Euodia and I implore Syntyche to be of the same mind in the Lord. </a:t>
            </a:r>
            <a:r>
              <a:rPr baseline="31999"/>
              <a:t>3</a:t>
            </a:r>
            <a:r>
              <a:t> And I urge you also, true companion, help these women who labored with me in the gospel, with Clement also, and the rest of my fellow workers, whose names </a:t>
            </a:r>
            <a:r>
              <a:rPr i="1"/>
              <a:t>are</a:t>
            </a:r>
            <a:r>
              <a:t> in the Book of Life.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Philippians 4:1–7 (NKJV)…"/>
          <p:cNvSpPr txBox="1"/>
          <p:nvPr/>
        </p:nvSpPr>
        <p:spPr>
          <a:xfrm>
            <a:off x="357297" y="343493"/>
            <a:ext cx="12290206" cy="8420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4:1–7 (NKJV)</a:t>
            </a:r>
          </a:p>
          <a:p>
            <a:pPr defTabSz="457200">
              <a:spcBef>
                <a:spcPts val="800"/>
              </a:spcBef>
              <a:defRPr sz="52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4</a:t>
            </a:r>
            <a:r>
              <a:t> Rejoice in the Lord always. Again I will say, rejoice! </a:t>
            </a:r>
            <a:r>
              <a:rPr baseline="31999"/>
              <a:t>5</a:t>
            </a:r>
            <a:r>
              <a:t> Let your gentleness be known to all men. The Lord </a:t>
            </a:r>
            <a:r>
              <a:rPr i="1"/>
              <a:t>is</a:t>
            </a:r>
            <a:r>
              <a:t> at hand. </a:t>
            </a:r>
            <a:r>
              <a:rPr baseline="31999"/>
              <a:t>6</a:t>
            </a:r>
            <a:r>
              <a:t> Be anxious for nothing, but in everything by prayer and supplication, with thanksgiving, let your requests be made known to God; </a:t>
            </a:r>
            <a:r>
              <a:rPr baseline="31999"/>
              <a:t>7</a:t>
            </a:r>
            <a:r>
              <a:t> and the peace of God, which surpasses all understanding, will guard your hearts and minds through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sp>
        <p:nvSpPr>
          <p:cNvPr id="249" name="Stand Fast In The Lord Beloved - 1"/>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Stand Fast</a:t>
            </a:r>
            <a:r>
              <a:rPr sz="4500"/>
              <a:t> In The Lord Beloved - 1</a:t>
            </a:r>
          </a:p>
        </p:txBody>
      </p:sp>
      <p:pic>
        <p:nvPicPr>
          <p:cNvPr id="250"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51" name="Therefore: Seeing our citizenship is in heaven and we are eagerly looking for our Savior - LISTEN … (1)…"/>
          <p:cNvSpPr txBox="1"/>
          <p:nvPr/>
        </p:nvSpPr>
        <p:spPr>
          <a:xfrm>
            <a:off x="7151351" y="2402075"/>
            <a:ext cx="5738324"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Therefore</a:t>
            </a:r>
            <a:r>
              <a:t>: Seeing our citizenship is in heaven and we are eagerly looking for our Savior - </a:t>
            </a:r>
            <a:r>
              <a:rPr b="1"/>
              <a:t>LISTEN</a:t>
            </a:r>
            <a:r>
              <a:t> … (1)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My beloved &amp; longed for brethren:</a:t>
            </a:r>
            <a:r>
              <a:t> — they were family &amp; dearly loved! — 3:1; cf. 1:7,8</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My joy:</a:t>
            </a:r>
            <a:r>
              <a:t> - Their faithfulness and support brought Paul great joy — (Phil. 1:3-7, 29, 30; 2:12, 17; 4:10, 14-20).</a:t>
            </a:r>
          </a:p>
        </p:txBody>
      </p:sp>
      <p:sp>
        <p:nvSpPr>
          <p:cNvPr id="252" name="Philippians 4:1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4:1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a:t>
            </a:r>
            <a:r>
              <a:t> Therefore, my beloved and longed-for brethren, my joy and crown, so stand fast in the Lord, beloved.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animEffect filter="fade" transition="in">
                                      <p:cBhvr>
                                        <p:cTn id="7" dur="1500"/>
                                        <p:tgtEl>
                                          <p:spTgt spid="2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1">
                                            <p:txEl>
                                              <p:pRg st="0" end="0"/>
                                            </p:txEl>
                                          </p:spTgt>
                                        </p:tgtEl>
                                        <p:attrNameLst>
                                          <p:attrName>style.visibility</p:attrName>
                                        </p:attrNameLst>
                                      </p:cBhvr>
                                      <p:to>
                                        <p:strVal val="visible"/>
                                      </p:to>
                                    </p:set>
                                    <p:animEffect filter="fade" transition="in">
                                      <p:cBhvr>
                                        <p:cTn id="10" dur="1500"/>
                                        <p:tgtEl>
                                          <p:spTgt spid="2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1">
                                            <p:txEl>
                                              <p:pRg st="1" end="1"/>
                                            </p:txEl>
                                          </p:spTgt>
                                        </p:tgtEl>
                                        <p:attrNameLst>
                                          <p:attrName>style.visibility</p:attrName>
                                        </p:attrNameLst>
                                      </p:cBhvr>
                                      <p:to>
                                        <p:strVal val="visible"/>
                                      </p:to>
                                    </p:set>
                                    <p:animEffect filter="fade" transition="in">
                                      <p:cBhvr>
                                        <p:cTn id="15" dur="1500"/>
                                        <p:tgtEl>
                                          <p:spTgt spid="2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1">
                                            <p:txEl>
                                              <p:pRg st="2" end="2"/>
                                            </p:txEl>
                                          </p:spTgt>
                                        </p:tgtEl>
                                        <p:attrNameLst>
                                          <p:attrName>style.visibility</p:attrName>
                                        </p:attrNameLst>
                                      </p:cBhvr>
                                      <p:to>
                                        <p:strVal val="visible"/>
                                      </p:to>
                                    </p:set>
                                    <p:animEffect filter="fade" transition="in">
                                      <p:cBhvr>
                                        <p:cTn id="20" dur="1500"/>
                                        <p:tgtEl>
                                          <p:spTgt spid="2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5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56" name="And crown: (stephanos) the victors crown / reward for the faithful, (1 Cor. 9:26; Jam 1:12; Rev 2:10) they would be his reward  - (2:16; cf. 1 Cor. 3:5-15)…"/>
          <p:cNvSpPr txBox="1"/>
          <p:nvPr/>
        </p:nvSpPr>
        <p:spPr>
          <a:xfrm>
            <a:off x="7151351" y="2402075"/>
            <a:ext cx="5738324"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And crown</a:t>
            </a:r>
            <a:r>
              <a:t>: (stephanos) the victors crown / reward for the faithful, (1 Cor. 9:26; Jam 1:12; Rev 2:10) they would be his reward  - (2:16; cf. 1 Cor. 3:5-15)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So STAND FAST:</a:t>
            </a:r>
            <a:r>
              <a:t> — do not be moved away from the hope we have </a:t>
            </a:r>
            <a:r>
              <a:rPr b="1"/>
              <a:t>IN CHRIST</a:t>
            </a:r>
            <a:r>
              <a:t>! — 1:27; cf. 1 Cor. 15:58; 16:13; Gal. 5:1; Eph. 6:10-18; 1 The 3:8; 2 The 2:15; Heb 3:14; 10:23; etc.</a:t>
            </a:r>
          </a:p>
        </p:txBody>
      </p:sp>
      <p:sp>
        <p:nvSpPr>
          <p:cNvPr id="257" name="Philippians 4:1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4:1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a:t>
            </a:r>
            <a:r>
              <a:t> Therefore, my beloved and longed-for brethren, my joy and crown, so stand fast in the Lord, beloved.</a:t>
            </a:r>
          </a:p>
        </p:txBody>
      </p:sp>
      <p:sp>
        <p:nvSpPr>
          <p:cNvPr id="258" name="Stand Fast In The Lord Beloved - 1"/>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Stand Fast</a:t>
            </a:r>
            <a:r>
              <a:rPr sz="4500"/>
              <a:t> In The Lord Beloved - 1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fade" transition="in">
                                      <p:cBhvr>
                                        <p:cTn id="7" dur="1500"/>
                                        <p:tgtEl>
                                          <p:spTgt spid="25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The Unity, Joy, Contentment &amp; Peace In Christ”"/>
          <p:cNvSpPr txBox="1"/>
          <p:nvPr/>
        </p:nvSpPr>
        <p:spPr>
          <a:xfrm>
            <a:off x="236586" y="156479"/>
            <a:ext cx="12531627"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F8C94"/>
                </a:solidFill>
                <a:latin typeface="Gill Sans Light"/>
                <a:ea typeface="Gill Sans Light"/>
                <a:cs typeface="Gill Sans Light"/>
                <a:sym typeface="Gill Sans Light"/>
              </a:defRPr>
            </a:lvl1pPr>
          </a:lstStyle>
          <a:p>
            <a:pPr>
              <a:defRPr>
                <a:effectLst/>
              </a:defRPr>
            </a:pPr>
            <a:r>
              <a:t>“The Unity, Joy, Contentment &amp; Peace In Christ”</a:t>
            </a:r>
          </a:p>
        </p:txBody>
      </p:sp>
      <p:pic>
        <p:nvPicPr>
          <p:cNvPr id="26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62" name="I implore: to call near, to plead with - two women, Euodia and Syntyche, who had previously been of great help to Paul &amp; the church had some form of disagreement ()…"/>
          <p:cNvSpPr txBox="1"/>
          <p:nvPr/>
        </p:nvSpPr>
        <p:spPr>
          <a:xfrm>
            <a:off x="7151351" y="2343868"/>
            <a:ext cx="5738324" cy="718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I implore</a:t>
            </a:r>
            <a:r>
              <a:t>: to call near, to plead with - two women, Euodia and Syntyche, who had previously been of great help to Paul &amp; the church had some form of disagreement () </a:t>
            </a:r>
          </a:p>
          <a:p>
            <a:pPr marL="464102" indent="-464102" algn="l">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rPr b="1"/>
              <a:t>Be of the same mind:</a:t>
            </a:r>
            <a:r>
              <a:t> — To think the same / in the Lord, i.e., the Lord is to govern their thinking &amp; attitude — 1:27; 2:2; c.f., 1 Cor. 1:10-13; 2 Cor. 10:5; Eph. 4:1-8; 1 Pet 3:8-11;</a:t>
            </a:r>
          </a:p>
        </p:txBody>
      </p:sp>
      <p:sp>
        <p:nvSpPr>
          <p:cNvPr id="263" name="Philippians 4:2–3 (NKJV)…"/>
          <p:cNvSpPr txBox="1"/>
          <p:nvPr/>
        </p:nvSpPr>
        <p:spPr>
          <a:xfrm>
            <a:off x="484324" y="4838710"/>
            <a:ext cx="6476879" cy="45720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4:2–3 (NKJV)</a:t>
            </a:r>
          </a:p>
          <a:p>
            <a:pPr defTabSz="457200">
              <a:defRPr sz="32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2</a:t>
            </a:r>
            <a:r>
              <a:t> I implore Euodia and I implore Syntyche to be of the same mind in the Lord. </a:t>
            </a:r>
            <a:r>
              <a:rPr baseline="31999"/>
              <a:t>3</a:t>
            </a:r>
            <a:r>
              <a:t> And I urge you also, true companion, help these women who labored with me in the gospel, with Clement also, and the rest of my fellow workers, whose names </a:t>
            </a:r>
            <a:r>
              <a:rPr i="1"/>
              <a:t>are</a:t>
            </a:r>
            <a:r>
              <a:t> in the Book of Life.</a:t>
            </a:r>
          </a:p>
        </p:txBody>
      </p:sp>
      <p:sp>
        <p:nvSpPr>
          <p:cNvPr id="264" name="Exhortation to Unity of Mind - 2,3"/>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sz="4500"/>
              <a:t>Exhortation to </a:t>
            </a:r>
            <a:r>
              <a:rPr b="1" sz="4500">
                <a:solidFill>
                  <a:srgbClr val="E7CA7C"/>
                </a:solidFill>
              </a:rPr>
              <a:t>Unity</a:t>
            </a:r>
            <a:r>
              <a:rPr sz="4500"/>
              <a:t> of Mind - 2,3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fade" transition="in">
                                      <p:cBhvr>
                                        <p:cTn id="7" dur="1500"/>
                                        <p:tgtEl>
                                          <p:spTgt spid="26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fade" transition="in">
                                      <p:cBhvr>
                                        <p:cTn id="10" dur="1500"/>
                                        <p:tgtEl>
                                          <p:spTgt spid="2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2">
                                            <p:txEl>
                                              <p:pRg st="1" end="1"/>
                                            </p:txEl>
                                          </p:spTgt>
                                        </p:tgtEl>
                                        <p:attrNameLst>
                                          <p:attrName>style.visibility</p:attrName>
                                        </p:attrNameLst>
                                      </p:cBhvr>
                                      <p:to>
                                        <p:strVal val="visible"/>
                                      </p:to>
                                    </p:set>
                                    <p:animEffect filter="fade" transition="in">
                                      <p:cBhvr>
                                        <p:cTn id="15" dur="1500"/>
                                        <p:tgtEl>
                                          <p:spTgt spid="2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