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ph type="sldImg"/>
          </p:nvPr>
        </p:nvSpPr>
        <p:spPr>
          <a:xfrm>
            <a:off x="1143000" y="685800"/>
            <a:ext cx="4572000" cy="3429000"/>
          </a:xfrm>
          <a:prstGeom prst="rect">
            <a:avLst/>
          </a:prstGeom>
        </p:spPr>
        <p:txBody>
          <a:bodyPr/>
          <a:lstStyle/>
          <a:p>
            <a:pPr/>
          </a:p>
        </p:txBody>
      </p:sp>
      <p:sp>
        <p:nvSpPr>
          <p:cNvPr id="217" name="Shape 2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tif"/><Relationship Id="rId4" Type="http://schemas.openxmlformats.org/officeDocument/2006/relationships/image" Target="../media/image5.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6.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141703583_2880x1921.jpeg"/>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8"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132"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133"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134"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135"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136"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137" name="Slide Number"/>
          <p:cNvSpPr txBox="1"/>
          <p:nvPr>
            <p:ph type="sldNum" sz="quarter" idx="2"/>
          </p:nvPr>
        </p:nvSpPr>
        <p:spPr>
          <a:xfrm>
            <a:off x="12606932" y="497185"/>
            <a:ext cx="397868" cy="377230"/>
          </a:xfrm>
          <a:prstGeom prst="rect">
            <a:avLst/>
          </a:prstGeom>
          <a:ln>
            <a:round/>
          </a:ln>
        </p:spPr>
        <p:txBody>
          <a:bodyPr lIns="38100" tIns="38100" rIns="38100" bIns="38100"/>
          <a:lstStyle>
            <a:lvl1pPr algn="r" defTabSz="1295400">
              <a:defRPr sz="2400">
                <a:solidFill>
                  <a:srgbClr val="000000"/>
                </a:solidFill>
                <a:uFill>
                  <a:solidFill>
                    <a:srgbClr val="000000"/>
                  </a:solidFill>
                </a:u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lide Number"/>
          <p:cNvSpPr txBox="1"/>
          <p:nvPr>
            <p:ph type="sldNum" sz="quarter" idx="2"/>
          </p:nvPr>
        </p:nvSpPr>
        <p:spPr>
          <a:xfrm>
            <a:off x="12331700" y="9220199"/>
            <a:ext cx="317500" cy="355601"/>
          </a:xfrm>
          <a:prstGeom prst="rect">
            <a:avLst/>
          </a:prstGeom>
        </p:spPr>
        <p:txBody>
          <a:bodyPr/>
          <a:lstStyle>
            <a:lvl1pPr>
              <a:defRPr sz="1600">
                <a:solidFill>
                  <a:srgbClr val="324863"/>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52"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53"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141703583_2880x1921.jpeg"/>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4"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5"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76"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7"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85" name="Title Text"/>
          <p:cNvSpPr txBox="1"/>
          <p:nvPr>
            <p:ph type="title"/>
          </p:nvPr>
        </p:nvSpPr>
        <p:spPr>
          <a:xfrm>
            <a:off x="1079500" y="152400"/>
            <a:ext cx="10845800" cy="2095500"/>
          </a:xfrm>
          <a:prstGeom prst="rect">
            <a:avLst/>
          </a:prstGeom>
        </p:spPr>
        <p:txBody>
          <a:bodyPr/>
          <a:lstStyle>
            <a:lvl1pPr>
              <a:defRPr b="0" sz="7000">
                <a:latin typeface="American Typewriter"/>
                <a:ea typeface="American Typewriter"/>
                <a:cs typeface="American Typewriter"/>
                <a:sym typeface="American Typewriter"/>
              </a:defRPr>
            </a:lvl1pPr>
          </a:lstStyle>
          <a:p>
            <a:pPr>
              <a:defRPr>
                <a:effectLst/>
              </a:defRPr>
            </a:pPr>
            <a:r>
              <a:t>Title Text</a:t>
            </a:r>
          </a:p>
        </p:txBody>
      </p:sp>
      <p:sp>
        <p:nvSpPr>
          <p:cNvPr id="186"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7"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94"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3"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10"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0" algn="ctr">
              <a:spcBef>
                <a:spcPts val="0"/>
              </a:spcBef>
              <a:buSzTx/>
              <a:buNone/>
              <a:defRPr sz="2400">
                <a:solidFill>
                  <a:srgbClr val="FFFFFF"/>
                </a:solidFill>
              </a:defRPr>
            </a:lvl2pPr>
            <a:lvl3pPr marL="0" indent="0" algn="ctr">
              <a:spcBef>
                <a:spcPts val="0"/>
              </a:spcBef>
              <a:buSzTx/>
              <a:buNone/>
              <a:defRPr sz="2400">
                <a:solidFill>
                  <a:srgbClr val="FFFFFF"/>
                </a:solidFill>
              </a:defRPr>
            </a:lvl3pPr>
            <a:lvl4pPr marL="0" indent="0" algn="ctr">
              <a:spcBef>
                <a:spcPts val="0"/>
              </a:spcBef>
              <a:buSzTx/>
              <a:buNone/>
              <a:defRPr sz="2400">
                <a:solidFill>
                  <a:srgbClr val="FFFFFF"/>
                </a:solidFill>
              </a:defRPr>
            </a:lvl4pPr>
            <a:lvl5pPr marL="0" indent="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8.png"/><Relationship Id="rId4" Type="http://schemas.openxmlformats.org/officeDocument/2006/relationships/image" Target="../media/image1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1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 Id="rId3" Type="http://schemas.openxmlformats.org/officeDocument/2006/relationships/image" Target="../media/image1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8.png"/><Relationship Id="rId4" Type="http://schemas.openxmlformats.org/officeDocument/2006/relationships/image" Target="../media/image9.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1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hyperlink" Target="http://" TargetMode="External"/><Relationship Id="rId4" Type="http://schemas.openxmlformats.org/officeDocument/2006/relationships/hyperlink" Target="http://w65stchurchofchrist.org/coc/sermons/" TargetMode="Externa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tif"/><Relationship Id="rId3" Type="http://schemas.openxmlformats.org/officeDocument/2006/relationships/image" Target="../media/image8.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Image" descr="Image"/>
          <p:cNvPicPr>
            <a:picLocks noChangeAspect="0"/>
          </p:cNvPicPr>
          <p:nvPr/>
        </p:nvPicPr>
        <p:blipFill>
          <a:blip r:embed="rId2">
            <a:extLst/>
          </a:blip>
          <a:stretch>
            <a:fillRect/>
          </a:stretch>
        </p:blipFill>
        <p:spPr>
          <a:xfrm>
            <a:off x="225374" y="312213"/>
            <a:ext cx="12554052" cy="7432310"/>
          </a:xfrm>
          <a:prstGeom prst="rect">
            <a:avLst/>
          </a:prstGeom>
          <a:effectLst>
            <a:outerShdw sx="100000" sy="100000" kx="0" ky="0" algn="b" rotWithShape="0" blurRad="63500" dist="63500" dir="5400000">
              <a:srgbClr val="000000">
                <a:alpha val="98952"/>
              </a:srgbClr>
            </a:outerShdw>
          </a:effectLst>
        </p:spPr>
      </p:pic>
      <p:sp>
        <p:nvSpPr>
          <p:cNvPr id="220" name="Lesson 13"/>
          <p:cNvSpPr txBox="1"/>
          <p:nvPr/>
        </p:nvSpPr>
        <p:spPr>
          <a:xfrm>
            <a:off x="324740" y="-30111"/>
            <a:ext cx="192769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defRPr>
                <a:effectLst/>
              </a:defRPr>
            </a:pPr>
            <a:r>
              <a:t>Lesson 13</a:t>
            </a:r>
          </a:p>
        </p:txBody>
      </p:sp>
      <p:sp>
        <p:nvSpPr>
          <p:cNvPr id="221" name="“Behold I Thought” — (Philippians 4:4-9)"/>
          <p:cNvSpPr txBox="1"/>
          <p:nvPr/>
        </p:nvSpPr>
        <p:spPr>
          <a:xfrm>
            <a:off x="225374" y="8006067"/>
            <a:ext cx="12554052"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000">
                <a:solidFill>
                  <a:srgbClr val="FFFFFF"/>
                </a:solidFill>
                <a:latin typeface="Gill Sans Light"/>
                <a:ea typeface="Gill Sans Light"/>
                <a:cs typeface="Gill Sans Light"/>
                <a:sym typeface="Gill Sans Light"/>
              </a:defRPr>
            </a:lvl1pPr>
          </a:lstStyle>
          <a:p>
            <a:pPr>
              <a:defRPr>
                <a:effectLst/>
              </a:defRPr>
            </a:pPr>
            <a:r>
              <a:t>“Behold I Thought” — (Philippians 4:4-9)</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62" name="Aware of his current state &amp; his need … 12a"/>
          <p:cNvSpPr txBox="1"/>
          <p:nvPr/>
        </p:nvSpPr>
        <p:spPr>
          <a:xfrm>
            <a:off x="545679" y="2722850"/>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Aware</a:t>
            </a:r>
            <a:r>
              <a:t> of his current state &amp; his need … 12a</a:t>
            </a:r>
          </a:p>
        </p:txBody>
      </p:sp>
      <p:sp>
        <p:nvSpPr>
          <p:cNvPr id="263" name="How would you describe Paul’s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How would you describe Paul’s frame of mind? </a:t>
            </a:r>
          </a:p>
        </p:txBody>
      </p:sp>
      <p:sp>
        <p:nvSpPr>
          <p:cNvPr id="264" name="Focussed on the task of progression …13"/>
          <p:cNvSpPr txBox="1"/>
          <p:nvPr/>
        </p:nvSpPr>
        <p:spPr>
          <a:xfrm>
            <a:off x="545679" y="5429602"/>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Focussed</a:t>
            </a:r>
            <a:r>
              <a:t> on the task of progression …13</a:t>
            </a:r>
          </a:p>
        </p:txBody>
      </p:sp>
      <p:sp>
        <p:nvSpPr>
          <p:cNvPr id="265" name="Diligent, continuous effort to gain the prize … 14"/>
          <p:cNvSpPr txBox="1"/>
          <p:nvPr/>
        </p:nvSpPr>
        <p:spPr>
          <a:xfrm>
            <a:off x="545679" y="6782978"/>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Diligent</a:t>
            </a:r>
            <a:r>
              <a:t>, continuous effort to gain the prize … 14</a:t>
            </a:r>
          </a:p>
        </p:txBody>
      </p:sp>
      <p:sp>
        <p:nvSpPr>
          <p:cNvPr id="266" name="His plea for them, (us) to be likeminded … 15,16"/>
          <p:cNvSpPr txBox="1"/>
          <p:nvPr/>
        </p:nvSpPr>
        <p:spPr>
          <a:xfrm>
            <a:off x="545679" y="8136354"/>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His plea</a:t>
            </a:r>
            <a:r>
              <a:t> for them, (us) to be likeminded … 15,16</a:t>
            </a:r>
          </a:p>
        </p:txBody>
      </p:sp>
      <p:sp>
        <p:nvSpPr>
          <p:cNvPr id="267" name="Determined to faithfully serve Christ … 12b"/>
          <p:cNvSpPr txBox="1"/>
          <p:nvPr/>
        </p:nvSpPr>
        <p:spPr>
          <a:xfrm>
            <a:off x="545679" y="4076225"/>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rgbClr val="E7CA7C"/>
                </a:solidFill>
              </a:rPr>
              <a:t>Determined</a:t>
            </a:r>
            <a:r>
              <a:t> to faithfully serve Christ … 12b</a:t>
            </a:r>
          </a:p>
        </p:txBody>
      </p:sp>
      <p:sp>
        <p:nvSpPr>
          <p:cNvPr id="268" name="(Philippians 3:12-16)"/>
          <p:cNvSpPr txBox="1"/>
          <p:nvPr/>
        </p:nvSpPr>
        <p:spPr>
          <a:xfrm>
            <a:off x="7382715" y="8269704"/>
            <a:ext cx="54829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3:12-16)</a:t>
            </a:r>
          </a:p>
        </p:txBody>
      </p:sp>
      <p:sp>
        <p:nvSpPr>
          <p:cNvPr id="269" name="“Behold I Thought — Importance of Thinking Right”"/>
          <p:cNvSpPr txBox="1"/>
          <p:nvPr/>
        </p:nvSpPr>
        <p:spPr>
          <a:xfrm>
            <a:off x="161199" y="193581"/>
            <a:ext cx="12682402" cy="776697"/>
          </a:xfrm>
          <a:prstGeom prst="rect">
            <a:avLst/>
          </a:prstGeom>
          <a:ln w="12700">
            <a:miter lim="400000"/>
          </a:ln>
          <a:effectLst>
            <a:outerShdw sx="100000" sy="100000" kx="0" ky="0" algn="b" rotWithShape="0" blurRad="63500" dist="76200" dir="313624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rgbClr val="FFFFFF"/>
                </a:solidFill>
                <a:effectLst>
                  <a:outerShdw sx="100000" sy="100000" kx="0" ky="0" algn="b" rotWithShape="0" blurRad="63500" dist="63500" dir="1680875">
                    <a:srgbClr val="000000"/>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2"/>
                                        </p:tgtEl>
                                        <p:attrNameLst>
                                          <p:attrName>style.visibility</p:attrName>
                                        </p:attrNameLst>
                                      </p:cBhvr>
                                      <p:to>
                                        <p:strVal val="visible"/>
                                      </p:to>
                                    </p:set>
                                    <p:animEffect filter="wipe(left)" transition="in">
                                      <p:cBhvr>
                                        <p:cTn id="7" dur="1500"/>
                                        <p:tgtEl>
                                          <p:spTgt spid="26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67"/>
                                        </p:tgtEl>
                                        <p:attrNameLst>
                                          <p:attrName>style.visibility</p:attrName>
                                        </p:attrNameLst>
                                      </p:cBhvr>
                                      <p:to>
                                        <p:strVal val="visible"/>
                                      </p:to>
                                    </p:set>
                                    <p:animEffect filter="wipe(left)" transition="in">
                                      <p:cBhvr>
                                        <p:cTn id="12" dur="1500"/>
                                        <p:tgtEl>
                                          <p:spTgt spid="26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64"/>
                                        </p:tgtEl>
                                        <p:attrNameLst>
                                          <p:attrName>style.visibility</p:attrName>
                                        </p:attrNameLst>
                                      </p:cBhvr>
                                      <p:to>
                                        <p:strVal val="visible"/>
                                      </p:to>
                                    </p:set>
                                    <p:animEffect filter="wipe(left)" transition="in">
                                      <p:cBhvr>
                                        <p:cTn id="17" dur="1500"/>
                                        <p:tgtEl>
                                          <p:spTgt spid="264"/>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265"/>
                                        </p:tgtEl>
                                        <p:attrNameLst>
                                          <p:attrName>style.visibility</p:attrName>
                                        </p:attrNameLst>
                                      </p:cBhvr>
                                      <p:to>
                                        <p:strVal val="visible"/>
                                      </p:to>
                                    </p:set>
                                    <p:animEffect filter="wipe(left)" transition="in">
                                      <p:cBhvr>
                                        <p:cTn id="22" dur="1500"/>
                                        <p:tgtEl>
                                          <p:spTgt spid="265"/>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266"/>
                                        </p:tgtEl>
                                        <p:attrNameLst>
                                          <p:attrName>style.visibility</p:attrName>
                                        </p:attrNameLst>
                                      </p:cBhvr>
                                      <p:to>
                                        <p:strVal val="visible"/>
                                      </p:to>
                                    </p:set>
                                    <p:animEffect filter="wipe(left)" transition="in">
                                      <p:cBhvr>
                                        <p:cTn id="27" dur="1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2"/>
      <p:bldP build="whole" bldLvl="1" animBg="1" rev="0" advAuto="0" spid="262" grpId="1"/>
      <p:bldP build="whole" bldLvl="1" animBg="1" rev="0" advAuto="0" spid="266" grpId="5"/>
      <p:bldP build="whole" bldLvl="1" animBg="1" rev="0" advAuto="0" spid="265" grpId="4"/>
      <p:bldP build="whole" bldLvl="1" animBg="1" rev="0" advAuto="0" spid="264" grpId="3"/>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272" name="Stand Fast In The Lord Beloved"/>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rgbClr val="E7CA7C"/>
                </a:solidFill>
              </a:rPr>
              <a:t>Stand Fast</a:t>
            </a:r>
            <a:r>
              <a:rPr sz="4500"/>
              <a:t> In The Lord Beloved </a:t>
            </a:r>
          </a:p>
        </p:txBody>
      </p:sp>
      <p:pic>
        <p:nvPicPr>
          <p:cNvPr id="27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74" name="SEEK unity - 2,3…"/>
          <p:cNvSpPr txBox="1"/>
          <p:nvPr/>
        </p:nvSpPr>
        <p:spPr>
          <a:xfrm>
            <a:off x="7164919" y="2675125"/>
            <a:ext cx="5738324" cy="629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2400"/>
              </a:spcBef>
              <a:buSzPct val="52999"/>
              <a:buBlip>
                <a:blip r:embed="rId3"/>
              </a:buBlip>
              <a:defRPr b="1" sz="4000">
                <a:solidFill>
                  <a:srgbClr val="535353"/>
                </a:solidFill>
                <a:effectLst/>
                <a:latin typeface="Century Gothic"/>
                <a:ea typeface="Century Gothic"/>
                <a:cs typeface="Century Gothic"/>
                <a:sym typeface="Century Gothic"/>
              </a:defRPr>
            </a:pPr>
            <a:r>
              <a:t>SEEK unity - 2,3</a:t>
            </a:r>
          </a:p>
          <a:p>
            <a:pPr marL="464102" indent="-464102" algn="l">
              <a:spcBef>
                <a:spcPts val="2400"/>
              </a:spcBef>
              <a:buSzPct val="52999"/>
              <a:buBlip>
                <a:blip r:embed="rId3"/>
              </a:buBlip>
              <a:defRPr sz="4000">
                <a:solidFill>
                  <a:srgbClr val="535353"/>
                </a:solidFill>
                <a:effectLst/>
                <a:latin typeface="Century Gothic"/>
                <a:ea typeface="Century Gothic"/>
                <a:cs typeface="Century Gothic"/>
                <a:sym typeface="Century Gothic"/>
              </a:defRPr>
            </a:pPr>
            <a:r>
              <a:rPr b="1"/>
              <a:t>Rejoice In The Lord Always - 4</a:t>
            </a:r>
            <a:endParaRPr b="1"/>
          </a:p>
          <a:p>
            <a:pPr marL="464102" indent="-464102" algn="l">
              <a:spcBef>
                <a:spcPts val="2400"/>
              </a:spcBef>
              <a:buSzPct val="52999"/>
              <a:buBlip>
                <a:blip r:embed="rId3"/>
              </a:buBlip>
              <a:defRPr sz="4000">
                <a:solidFill>
                  <a:srgbClr val="535353"/>
                </a:solidFill>
                <a:effectLst/>
                <a:latin typeface="Century Gothic"/>
                <a:ea typeface="Century Gothic"/>
                <a:cs typeface="Century Gothic"/>
                <a:sym typeface="Century Gothic"/>
              </a:defRPr>
            </a:pPr>
            <a:r>
              <a:rPr b="1"/>
              <a:t>BE Patient With All - 5</a:t>
            </a:r>
            <a:endParaRPr b="1"/>
          </a:p>
          <a:p>
            <a:pPr marL="464102" indent="-464102" algn="l">
              <a:spcBef>
                <a:spcPts val="2400"/>
              </a:spcBef>
              <a:buSzPct val="52999"/>
              <a:buBlip>
                <a:blip r:embed="rId3"/>
              </a:buBlip>
              <a:defRPr sz="4000">
                <a:solidFill>
                  <a:srgbClr val="535353"/>
                </a:solidFill>
                <a:effectLst/>
                <a:latin typeface="Century Gothic"/>
                <a:ea typeface="Century Gothic"/>
                <a:cs typeface="Century Gothic"/>
                <a:sym typeface="Century Gothic"/>
              </a:defRPr>
            </a:pPr>
            <a:r>
              <a:rPr b="1"/>
              <a:t>BE Anxious for nothing - 6</a:t>
            </a:r>
            <a:endParaRPr b="1"/>
          </a:p>
          <a:p>
            <a:pPr marL="464102" indent="-464102" algn="l">
              <a:spcBef>
                <a:spcPts val="2400"/>
              </a:spcBef>
              <a:buSzPct val="52999"/>
              <a:buBlip>
                <a:blip r:embed="rId3"/>
              </a:buBlip>
              <a:defRPr sz="4000">
                <a:solidFill>
                  <a:srgbClr val="535353"/>
                </a:solidFill>
                <a:effectLst/>
                <a:latin typeface="Century Gothic"/>
                <a:ea typeface="Century Gothic"/>
                <a:cs typeface="Century Gothic"/>
                <a:sym typeface="Century Gothic"/>
              </a:defRPr>
            </a:pPr>
            <a:r>
              <a:rPr b="1"/>
              <a:t>The PEACE of God Will Guard US - 7</a:t>
            </a:r>
          </a:p>
        </p:txBody>
      </p:sp>
      <p:sp>
        <p:nvSpPr>
          <p:cNvPr id="275" name="Philippians 4:1 (NKJV)…"/>
          <p:cNvSpPr txBox="1"/>
          <p:nvPr/>
        </p:nvSpPr>
        <p:spPr>
          <a:xfrm>
            <a:off x="484324" y="5959189"/>
            <a:ext cx="6476879" cy="31115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4:1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a:t>
            </a:r>
            <a:r>
              <a:t> Therefore, my beloved and longed-for brethren, my joy and crown, so stand fast in the Lord, beloved.</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4">
                                            <p:txEl>
                                              <p:pRg st="1" end="1"/>
                                            </p:txEl>
                                          </p:spTgt>
                                        </p:tgtEl>
                                        <p:attrNameLst>
                                          <p:attrName>style.visibility</p:attrName>
                                        </p:attrNameLst>
                                      </p:cBhvr>
                                      <p:to>
                                        <p:strVal val="visible"/>
                                      </p:to>
                                    </p:set>
                                    <p:animEffect filter="fade" transition="in">
                                      <p:cBhvr>
                                        <p:cTn id="7" dur="1500"/>
                                        <p:tgtEl>
                                          <p:spTgt spid="2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74">
                                            <p:txEl>
                                              <p:pRg st="2" end="2"/>
                                            </p:txEl>
                                          </p:spTgt>
                                        </p:tgtEl>
                                        <p:attrNameLst>
                                          <p:attrName>style.visibility</p:attrName>
                                        </p:attrNameLst>
                                      </p:cBhvr>
                                      <p:to>
                                        <p:strVal val="visible"/>
                                      </p:to>
                                    </p:set>
                                    <p:animEffect filter="fade" transition="in">
                                      <p:cBhvr>
                                        <p:cTn id="12" dur="1500"/>
                                        <p:tgtEl>
                                          <p:spTgt spid="2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74">
                                            <p:txEl>
                                              <p:pRg st="3" end="3"/>
                                            </p:txEl>
                                          </p:spTgt>
                                        </p:tgtEl>
                                        <p:attrNameLst>
                                          <p:attrName>style.visibility</p:attrName>
                                        </p:attrNameLst>
                                      </p:cBhvr>
                                      <p:to>
                                        <p:strVal val="visible"/>
                                      </p:to>
                                    </p:set>
                                    <p:animEffect filter="fade" transition="in">
                                      <p:cBhvr>
                                        <p:cTn id="17" dur="1500"/>
                                        <p:tgtEl>
                                          <p:spTgt spid="2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74">
                                            <p:txEl>
                                              <p:pRg st="4" end="4"/>
                                            </p:txEl>
                                          </p:spTgt>
                                        </p:tgtEl>
                                        <p:attrNameLst>
                                          <p:attrName>style.visibility</p:attrName>
                                        </p:attrNameLst>
                                      </p:cBhvr>
                                      <p:to>
                                        <p:strVal val="visible"/>
                                      </p:to>
                                    </p:set>
                                    <p:animEffect filter="fade" transition="in">
                                      <p:cBhvr>
                                        <p:cTn id="22" dur="1500"/>
                                        <p:tgtEl>
                                          <p:spTgt spid="27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78"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a:t>
            </a:r>
            <a:r>
              <a:rPr b="1">
                <a:solidFill>
                  <a:schemeClr val="accent4">
                    <a:hueOff val="481991"/>
                    <a:satOff val="11971"/>
                    <a:lumOff val="19007"/>
                  </a:schemeClr>
                </a:solidFill>
              </a:rPr>
              <a:t>meditate</a:t>
            </a:r>
            <a:r>
              <a:t> on these things.</a:t>
            </a:r>
          </a:p>
        </p:txBody>
      </p:sp>
      <p:sp>
        <p:nvSpPr>
          <p:cNvPr id="279" name="meditate on thes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solidFill>
                  <a:schemeClr val="accent4"/>
                </a:solidFill>
              </a:rPr>
              <a:t>meditate </a:t>
            </a:r>
            <a:r>
              <a:rPr b="1" sz="5600"/>
              <a:t>on these things — 8</a:t>
            </a:r>
          </a:p>
        </p:txBody>
      </p:sp>
      <p:sp>
        <p:nvSpPr>
          <p:cNvPr id="280"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281" name="Think / Meditate — λογίζομαι (logizomai): vb.;…"/>
          <p:cNvSpPr txBox="1"/>
          <p:nvPr/>
        </p:nvSpPr>
        <p:spPr>
          <a:xfrm>
            <a:off x="7198416" y="2205020"/>
            <a:ext cx="5558233" cy="70612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900"/>
              </a:spcBef>
              <a:defRPr sz="3400">
                <a:latin typeface="Century Gothic"/>
                <a:ea typeface="Century Gothic"/>
                <a:cs typeface="Century Gothic"/>
                <a:sym typeface="Century Gothic"/>
              </a:defRPr>
            </a:pPr>
            <a:r>
              <a:rPr b="1" sz="4700"/>
              <a:t>Think / Meditate </a:t>
            </a:r>
            <a:r>
              <a:t>— λογίζομαι (</a:t>
            </a:r>
            <a:r>
              <a:rPr i="1"/>
              <a:t>logizomai</a:t>
            </a:r>
            <a:r>
              <a:t>): vb.;</a:t>
            </a:r>
          </a:p>
          <a:p>
            <a:pPr>
              <a:spcBef>
                <a:spcPts val="2100"/>
              </a:spcBef>
              <a:defRPr sz="4500">
                <a:latin typeface="Century Gothic"/>
                <a:ea typeface="Century Gothic"/>
                <a:cs typeface="Century Gothic"/>
                <a:sym typeface="Century Gothic"/>
              </a:defRPr>
            </a:pPr>
            <a:r>
              <a:t> “to consider, take account, weigh, meditate on”: Ï„Î¹, a thing, with a view to obtaining it, Philippians 4:8;” </a:t>
            </a:r>
          </a:p>
          <a:p>
            <a:pPr>
              <a:defRPr sz="3300">
                <a:latin typeface="Hoefler Text"/>
                <a:ea typeface="Hoefler Text"/>
                <a:cs typeface="Hoefler Text"/>
                <a:sym typeface="Hoefler Text"/>
              </a:defRPr>
            </a:pPr>
            <a:r>
              <a:t>Thayer Greek-English Lexicon of the New Testament.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lt" backwards="0">
                                    <p:tmAbs val="0"/>
                                  </p:iterate>
                                  <p:childTnLst>
                                    <p:set>
                                      <p:cBhvr>
                                        <p:cTn id="6" fill="hold"/>
                                        <p:tgtEl>
                                          <p:spTgt spid="281"/>
                                        </p:tgtEl>
                                        <p:attrNameLst>
                                          <p:attrName>style.visibility</p:attrName>
                                        </p:attrNameLst>
                                      </p:cBhvr>
                                      <p:to>
                                        <p:strVal val="visible"/>
                                      </p:to>
                                    </p:set>
                                    <p:anim calcmode="lin" valueType="num">
                                      <p:cBhvr>
                                        <p:cTn id="7" dur="1000" fill="hold"/>
                                        <p:tgtEl>
                                          <p:spTgt spid="281"/>
                                        </p:tgtEl>
                                        <p:attrNameLst>
                                          <p:attrName>ppt_x</p:attrName>
                                        </p:attrNameLst>
                                      </p:cBhvr>
                                      <p:tavLst>
                                        <p:tav tm="0">
                                          <p:val>
                                            <p:strVal val="#ppt_x"/>
                                          </p:val>
                                        </p:tav>
                                        <p:tav tm="100000">
                                          <p:val>
                                            <p:strVal val="#ppt_x"/>
                                          </p:val>
                                        </p:tav>
                                      </p:tavLst>
                                    </p:anim>
                                    <p:anim calcmode="lin" valueType="num">
                                      <p:cBhvr>
                                        <p:cTn id="8" dur="10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84"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a:t>
            </a:r>
            <a:r>
              <a:rPr b="1">
                <a:solidFill>
                  <a:schemeClr val="accent4">
                    <a:hueOff val="481991"/>
                    <a:satOff val="11971"/>
                    <a:lumOff val="19007"/>
                  </a:schemeClr>
                </a:solidFill>
              </a:rPr>
              <a:t>meditate</a:t>
            </a:r>
            <a:r>
              <a:t> on these things.</a:t>
            </a:r>
          </a:p>
        </p:txBody>
      </p:sp>
      <p:sp>
        <p:nvSpPr>
          <p:cNvPr id="285" name="meditate on thes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solidFill>
                  <a:schemeClr val="accent4"/>
                </a:solidFill>
              </a:rPr>
              <a:t>meditate </a:t>
            </a:r>
            <a:r>
              <a:rPr b="1" sz="5600"/>
              <a:t>on these things — 8</a:t>
            </a:r>
          </a:p>
        </p:txBody>
      </p:sp>
      <p:sp>
        <p:nvSpPr>
          <p:cNvPr id="286"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287" name="Think / Meditate — λογίζομαι (logizomai): vb.;…"/>
          <p:cNvSpPr txBox="1"/>
          <p:nvPr/>
        </p:nvSpPr>
        <p:spPr>
          <a:xfrm>
            <a:off x="7198416" y="2205020"/>
            <a:ext cx="5558233" cy="723900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900"/>
              </a:spcBef>
              <a:defRPr sz="3400">
                <a:latin typeface="Century Gothic"/>
                <a:ea typeface="Century Gothic"/>
                <a:cs typeface="Century Gothic"/>
                <a:sym typeface="Century Gothic"/>
              </a:defRPr>
            </a:pPr>
            <a:r>
              <a:rPr b="1" sz="4700"/>
              <a:t>Think / Meditate </a:t>
            </a:r>
            <a:r>
              <a:t>— λογίζομαι (</a:t>
            </a:r>
            <a:r>
              <a:rPr i="1"/>
              <a:t>logizomai</a:t>
            </a:r>
            <a:r>
              <a:t>): vb.;</a:t>
            </a:r>
          </a:p>
          <a:p>
            <a:pPr>
              <a:spcBef>
                <a:spcPts val="2100"/>
              </a:spcBef>
              <a:defRPr sz="3600">
                <a:solidFill>
                  <a:srgbClr val="FFFFFF"/>
                </a:solidFill>
                <a:latin typeface="Century Gothic"/>
                <a:ea typeface="Century Gothic"/>
                <a:cs typeface="Century Gothic"/>
                <a:sym typeface="Century Gothic"/>
              </a:defRPr>
            </a:pPr>
            <a:r>
              <a:rPr b="1"/>
              <a:t>to give careful thought to a matter,</a:t>
            </a:r>
            <a:r>
              <a:t> think (about), consider, ponder, let one's mind dwell on something - Philippians 4:8</a:t>
            </a:r>
          </a:p>
          <a:p>
            <a:pPr>
              <a:spcBef>
                <a:spcPts val="2100"/>
              </a:spcBef>
              <a:defRPr sz="3300">
                <a:solidFill>
                  <a:srgbClr val="FFFFFF"/>
                </a:solidFill>
                <a:latin typeface="Hoefler Text"/>
                <a:ea typeface="Hoefler Text"/>
                <a:cs typeface="Hoefler Text"/>
                <a:sym typeface="Hoefler Text"/>
              </a:defRPr>
            </a:pPr>
            <a:r>
              <a:t>A Greek-English Lexicon of the New Testament and Other Early Christian Literature. (BDAG)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0"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a:t>
            </a:r>
            <a:r>
              <a:rPr>
                <a:solidFill>
                  <a:schemeClr val="accent4">
                    <a:hueOff val="481991"/>
                    <a:satOff val="11971"/>
                    <a:lumOff val="19007"/>
                  </a:schemeClr>
                </a:solidFill>
              </a:rPr>
              <a:t>whatever things are true</a:t>
            </a:r>
            <a:r>
              <a:t>,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291" name="meditate on Tru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True</a:t>
            </a:r>
            <a:r>
              <a:rPr b="1" sz="5600"/>
              <a:t> things — 8</a:t>
            </a:r>
          </a:p>
        </p:txBody>
      </p:sp>
      <p:sp>
        <p:nvSpPr>
          <p:cNvPr id="292"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293" name="What Is TRUE?…"/>
          <p:cNvSpPr txBox="1"/>
          <p:nvPr/>
        </p:nvSpPr>
        <p:spPr>
          <a:xfrm>
            <a:off x="7151351" y="2230625"/>
            <a:ext cx="5738324" cy="712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TRUE?</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Importance of this being first — truth pertains to that which is REAL &amp; ACTUAL — Rom 1:25</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We know truth exist; truth can be known, &amp; understood on an individual basis —  John 8:32; 7:17,18; Eph 3:3-5</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3">
                                            <p:txEl>
                                              <p:pRg st="1" end="1"/>
                                            </p:txEl>
                                          </p:spTgt>
                                        </p:tgtEl>
                                        <p:attrNameLst>
                                          <p:attrName>style.visibility</p:attrName>
                                        </p:attrNameLst>
                                      </p:cBhvr>
                                      <p:to>
                                        <p:strVal val="visible"/>
                                      </p:to>
                                    </p:set>
                                    <p:animEffect filter="fade" transition="in">
                                      <p:cBhvr>
                                        <p:cTn id="7" dur="1500"/>
                                        <p:tgtEl>
                                          <p:spTgt spid="2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3">
                                            <p:txEl>
                                              <p:pRg st="2" end="2"/>
                                            </p:txEl>
                                          </p:spTgt>
                                        </p:tgtEl>
                                        <p:attrNameLst>
                                          <p:attrName>style.visibility</p:attrName>
                                        </p:attrNameLst>
                                      </p:cBhvr>
                                      <p:to>
                                        <p:strVal val="visible"/>
                                      </p:to>
                                    </p:set>
                                    <p:animEffect filter="fade" transition="in">
                                      <p:cBhvr>
                                        <p:cTn id="12" dur="1500"/>
                                        <p:tgtEl>
                                          <p:spTgt spid="29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296"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a:t>
            </a:r>
            <a:r>
              <a:rPr>
                <a:solidFill>
                  <a:schemeClr val="accent4">
                    <a:hueOff val="481991"/>
                    <a:satOff val="11971"/>
                    <a:lumOff val="19007"/>
                  </a:schemeClr>
                </a:solidFill>
              </a:rPr>
              <a:t>whatever things are true</a:t>
            </a:r>
            <a:r>
              <a:t>,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297" name="meditate on Tru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True</a:t>
            </a:r>
            <a:r>
              <a:rPr b="1" sz="5600"/>
              <a:t> things — 8</a:t>
            </a:r>
          </a:p>
        </p:txBody>
      </p:sp>
      <p:sp>
        <p:nvSpPr>
          <p:cNvPr id="298"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299" name="What Is TRUE?…"/>
          <p:cNvSpPr txBox="1"/>
          <p:nvPr/>
        </p:nvSpPr>
        <p:spPr>
          <a:xfrm>
            <a:off x="7151351" y="2230625"/>
            <a:ext cx="5738324"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TRUE?</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God is TRUE: Rom. 3:4</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Jesus is TRUE: Jn 14:6</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All of God’s words are TRUE: Jn 17:17</a:t>
            </a:r>
          </a:p>
        </p:txBody>
      </p:sp>
      <p:sp>
        <p:nvSpPr>
          <p:cNvPr id="300" name="Matthew 22:16 (NKJV)…"/>
          <p:cNvSpPr txBox="1"/>
          <p:nvPr/>
        </p:nvSpPr>
        <p:spPr>
          <a:xfrm>
            <a:off x="7151351" y="5665540"/>
            <a:ext cx="5738324" cy="39624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FFFFFF"/>
                </a:solidFill>
                <a:effectLst>
                  <a:outerShdw sx="100000" sy="100000" kx="0" ky="0" algn="b" rotWithShape="0" blurRad="38100" dist="63500" dir="1838355">
                    <a:srgbClr val="000000"/>
                  </a:outerShdw>
                </a:effectLst>
                <a:latin typeface="Hoefler Text"/>
                <a:ea typeface="Hoefler Text"/>
                <a:cs typeface="Hoefler Text"/>
                <a:sym typeface="Hoefler Text"/>
              </a:defRPr>
            </a:pPr>
            <a:r>
              <a:t>Matthew 22:16 (NKJV)</a:t>
            </a:r>
          </a:p>
          <a:p>
            <a:pPr defTabSz="457200">
              <a:defRPr sz="3200">
                <a:solidFill>
                  <a:srgbClr val="FFFFFF"/>
                </a:solidFill>
                <a:effectLst>
                  <a:outerShdw sx="100000" sy="100000" kx="0" ky="0" algn="b" rotWithShape="0" blurRad="38100" dist="63500" dir="1838355">
                    <a:srgbClr val="000000"/>
                  </a:outerShdw>
                </a:effectLst>
                <a:latin typeface="Hoefler Text"/>
                <a:ea typeface="Hoefler Text"/>
                <a:cs typeface="Hoefler Text"/>
                <a:sym typeface="Hoefler Text"/>
              </a:defRPr>
            </a:pPr>
            <a:r>
              <a:rPr baseline="31999"/>
              <a:t>16</a:t>
            </a:r>
            <a:r>
              <a:t> And they sent to Him their disciples with the Herodians, saying, “Teacher, we know that You are true, and teach the way of God in truth; nor do You care about anyone, for You do not regard the person of men.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99">
                                            <p:txEl>
                                              <p:pRg st="2" end="2"/>
                                            </p:txEl>
                                          </p:spTgt>
                                        </p:tgtEl>
                                        <p:attrNameLst>
                                          <p:attrName>style.visibility</p:attrName>
                                        </p:attrNameLst>
                                      </p:cBhvr>
                                      <p:to>
                                        <p:strVal val="visible"/>
                                      </p:to>
                                    </p:set>
                                    <p:animEffect filter="fade" transition="in">
                                      <p:cBhvr>
                                        <p:cTn id="7" dur="1500"/>
                                        <p:tgtEl>
                                          <p:spTgt spid="2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99">
                                            <p:txEl>
                                              <p:pRg st="3" end="3"/>
                                            </p:txEl>
                                          </p:spTgt>
                                        </p:tgtEl>
                                        <p:attrNameLst>
                                          <p:attrName>style.visibility</p:attrName>
                                        </p:attrNameLst>
                                      </p:cBhvr>
                                      <p:to>
                                        <p:strVal val="visible"/>
                                      </p:to>
                                    </p:set>
                                    <p:animEffect filter="fade" transition="in">
                                      <p:cBhvr>
                                        <p:cTn id="12" dur="1500"/>
                                        <p:tgtEl>
                                          <p:spTgt spid="2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2" fill="hold">
                                  <p:stCondLst>
                                    <p:cond delay="0"/>
                                  </p:stCondLst>
                                  <p:iterate type="el" backwards="0">
                                    <p:tmAbs val="0"/>
                                  </p:iterate>
                                  <p:childTnLst>
                                    <p:set>
                                      <p:cBhvr>
                                        <p:cTn id="16" fill="hold"/>
                                        <p:tgtEl>
                                          <p:spTgt spid="300"/>
                                        </p:tgtEl>
                                        <p:attrNameLst>
                                          <p:attrName>style.visibility</p:attrName>
                                        </p:attrNameLst>
                                      </p:cBhvr>
                                      <p:to>
                                        <p:strVal val="visible"/>
                                      </p:to>
                                    </p:set>
                                    <p:animEffect filter="fade" transition="in">
                                      <p:cBhvr>
                                        <p:cTn id="17" dur="15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9" grpId="1"/>
      <p:bldP build="whole" bldLvl="1" animBg="1" rev="0" advAuto="0" spid="300"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03"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a:t>
            </a:r>
            <a:r>
              <a:rPr>
                <a:solidFill>
                  <a:schemeClr val="accent4">
                    <a:hueOff val="481991"/>
                    <a:satOff val="11971"/>
                    <a:lumOff val="19007"/>
                  </a:schemeClr>
                </a:solidFill>
              </a:rPr>
              <a:t>whatever things are true</a:t>
            </a:r>
            <a:r>
              <a:t>,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04" name="meditate on Tru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True</a:t>
            </a:r>
            <a:r>
              <a:rPr b="1" sz="5600"/>
              <a:t> things — 8</a:t>
            </a:r>
          </a:p>
        </p:txBody>
      </p:sp>
      <p:sp>
        <p:nvSpPr>
          <p:cNvPr id="305"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06" name="What Is TRUE?…"/>
          <p:cNvSpPr txBox="1"/>
          <p:nvPr/>
        </p:nvSpPr>
        <p:spPr>
          <a:xfrm>
            <a:off x="7151351" y="2230625"/>
            <a:ext cx="5738324" cy="742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TRUE?</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God is TRUE: Rom. 3:4</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Jesus is TRUE: Jn 14:6</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All of God’s words are TRUE: Jn 17:17</a:t>
            </a:r>
          </a:p>
          <a:p>
            <a:pPr lvl="1" marL="984802" indent="-464102" algn="l">
              <a:spcBef>
                <a:spcPts val="1200"/>
              </a:spcBef>
              <a:buSzPct val="52999"/>
              <a:buBlip>
                <a:blip r:embed="rId3"/>
              </a:buBlip>
              <a:defRPr sz="3500">
                <a:solidFill>
                  <a:srgbClr val="535353"/>
                </a:solidFill>
                <a:effectLst/>
                <a:latin typeface="Century Gothic"/>
                <a:ea typeface="Century Gothic"/>
                <a:cs typeface="Century Gothic"/>
                <a:sym typeface="Century Gothic"/>
              </a:defRPr>
            </a:pPr>
            <a:r>
              <a:t>We MUST set our thoughts &amp; affections upon the things of God - His revealed info / instructions / promises — Rom. 3:4; Heb.  6:13-20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09"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a:t>
            </a:r>
            <a:r>
              <a:rPr>
                <a:solidFill>
                  <a:schemeClr val="accent4">
                    <a:hueOff val="481991"/>
                    <a:satOff val="11971"/>
                    <a:lumOff val="19007"/>
                  </a:schemeClr>
                </a:solidFill>
              </a:rPr>
              <a:t>whatever things are true</a:t>
            </a:r>
            <a:r>
              <a:t>,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10" name="meditate on Tru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True</a:t>
            </a:r>
            <a:r>
              <a:rPr b="1" sz="5600"/>
              <a:t> things — 8</a:t>
            </a:r>
          </a:p>
        </p:txBody>
      </p:sp>
      <p:sp>
        <p:nvSpPr>
          <p:cNvPr id="311"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12" name="Psa. 1:2 — “But his delight is in the law of the LORD ; and in his law doth he meditate day and night.”…"/>
          <p:cNvSpPr txBox="1"/>
          <p:nvPr/>
        </p:nvSpPr>
        <p:spPr>
          <a:xfrm>
            <a:off x="7151351" y="2230625"/>
            <a:ext cx="5738324"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Psa. 1:2</a:t>
            </a:r>
            <a:r>
              <a:rPr b="0"/>
              <a:t> — “But his delight is in the law of the LORD ; and in his law doth he meditate day and night.”</a:t>
            </a:r>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Psa. 119:11, 15</a:t>
            </a:r>
            <a:r>
              <a:rPr b="0"/>
              <a:t> — “Thy word have I hid in mine heart, that I might not sin against thee.... 15 I will meditate in thy precepts, and have respect unto thy ways.”</a:t>
            </a:r>
          </a:p>
          <a:p>
            <a:pPr marL="464102" indent="-464102" algn="l">
              <a:spcBef>
                <a:spcPts val="1200"/>
              </a:spcBef>
              <a:buSzPct val="52999"/>
              <a:buBlip>
                <a:blip r:embed="rId3"/>
              </a:buBlip>
              <a:defRPr b="1" sz="3200">
                <a:solidFill>
                  <a:srgbClr val="535353"/>
                </a:solidFill>
                <a:effectLst/>
                <a:latin typeface="Century Gothic"/>
                <a:ea typeface="Century Gothic"/>
                <a:cs typeface="Century Gothic"/>
                <a:sym typeface="Century Gothic"/>
              </a:defRPr>
            </a:pPr>
            <a:r>
              <a:t>Psa. 119:97</a:t>
            </a:r>
            <a:r>
              <a:rPr b="0"/>
              <a:t> — “O how love I thy law! it is my meditation all the day.”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2">
                                            <p:txEl>
                                              <p:pRg st="1" end="1"/>
                                            </p:txEl>
                                          </p:spTgt>
                                        </p:tgtEl>
                                        <p:attrNameLst>
                                          <p:attrName>style.visibility</p:attrName>
                                        </p:attrNameLst>
                                      </p:cBhvr>
                                      <p:to>
                                        <p:strVal val="visible"/>
                                      </p:to>
                                    </p:set>
                                    <p:animEffect filter="fade" transition="in">
                                      <p:cBhvr>
                                        <p:cTn id="7" dur="1500"/>
                                        <p:tgtEl>
                                          <p:spTgt spid="3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12">
                                            <p:txEl>
                                              <p:pRg st="2" end="2"/>
                                            </p:txEl>
                                          </p:spTgt>
                                        </p:tgtEl>
                                        <p:attrNameLst>
                                          <p:attrName>style.visibility</p:attrName>
                                        </p:attrNameLst>
                                      </p:cBhvr>
                                      <p:to>
                                        <p:strVal val="visible"/>
                                      </p:to>
                                    </p:set>
                                    <p:animEffect filter="fade" transition="in">
                                      <p:cBhvr>
                                        <p:cTn id="12" dur="1500"/>
                                        <p:tgtEl>
                                          <p:spTgt spid="3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4"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5"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noble</a:t>
            </a:r>
            <a:r>
              <a:t>,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16" name="meditate on NOBL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NOBLE</a:t>
            </a:r>
            <a:r>
              <a:rPr b="1" sz="5600"/>
              <a:t> things — 8</a:t>
            </a:r>
          </a:p>
        </p:txBody>
      </p:sp>
      <p:sp>
        <p:nvSpPr>
          <p:cNvPr id="317"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18" name="What Is NOBLE?"/>
          <p:cNvSpPr txBox="1"/>
          <p:nvPr/>
        </p:nvSpPr>
        <p:spPr>
          <a:xfrm>
            <a:off x="7151351" y="2230625"/>
            <a:ext cx="5738324"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64102" indent="-464102" algn="l">
              <a:spcBef>
                <a:spcPts val="1200"/>
              </a:spcBef>
              <a:buSzPct val="52999"/>
              <a:buBlip>
                <a:blip r:embed="rId3"/>
              </a:buBlip>
              <a:defRPr b="1" sz="4600">
                <a:solidFill>
                  <a:srgbClr val="535353"/>
                </a:solidFill>
                <a:latin typeface="Century Gothic"/>
                <a:ea typeface="Century Gothic"/>
                <a:cs typeface="Century Gothic"/>
                <a:sym typeface="Century Gothic"/>
              </a:defRPr>
            </a:lvl1pPr>
          </a:lstStyle>
          <a:p>
            <a:pPr>
              <a:defRPr>
                <a:effectLst/>
              </a:defRPr>
            </a:pPr>
            <a:r>
              <a:t>What Is NOBLE?</a:t>
            </a:r>
          </a:p>
        </p:txBody>
      </p:sp>
      <p:sp>
        <p:nvSpPr>
          <p:cNvPr id="319" name="88.47 σεμνός, ή, όν: pertaining to appropriate, befitting behavior and implying dignity and respect—‘honorable, worthy of respect, of good character.’…"/>
          <p:cNvSpPr txBox="1"/>
          <p:nvPr/>
        </p:nvSpPr>
        <p:spPr>
          <a:xfrm>
            <a:off x="7151351" y="3203801"/>
            <a:ext cx="5738324" cy="6337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000">
                <a:solidFill>
                  <a:srgbClr val="FFFFFF"/>
                </a:solidFill>
                <a:effectLst>
                  <a:outerShdw sx="100000" sy="100000" kx="0" ky="0" algn="b" rotWithShape="0" blurRad="63500" dist="63500" dir="2640055">
                    <a:srgbClr val="000000"/>
                  </a:outerShdw>
                </a:effectLst>
                <a:latin typeface="Helvetica"/>
                <a:ea typeface="Helvetica"/>
                <a:cs typeface="Helvetica"/>
                <a:sym typeface="Helvetica"/>
              </a:defRPr>
            </a:pPr>
            <a:r>
              <a:rPr b="1"/>
              <a:t>88.47</a:t>
            </a:r>
            <a:r>
              <a:t> </a:t>
            </a:r>
            <a:r>
              <a:rPr b="1"/>
              <a:t>σεμνός</a:t>
            </a:r>
            <a:r>
              <a:t>,</a:t>
            </a:r>
            <a:r>
              <a:rPr b="1"/>
              <a:t> ή</a:t>
            </a:r>
            <a:r>
              <a:t>,</a:t>
            </a:r>
            <a:r>
              <a:rPr b="1"/>
              <a:t> όν</a:t>
            </a:r>
            <a:r>
              <a:t>: pertaining to appropriate, befitting behavior and implying dignity and respect—‘honorable, worthy of respect, of good character.’</a:t>
            </a:r>
          </a:p>
          <a:p>
            <a:pPr defTabSz="457200">
              <a:defRPr sz="2700">
                <a:solidFill>
                  <a:srgbClr val="FFFFFF"/>
                </a:solidFill>
                <a:effectLst>
                  <a:outerShdw sx="100000" sy="100000" kx="0" ky="0" algn="b" rotWithShape="0" blurRad="63500" dist="63500" dir="2640055">
                    <a:srgbClr val="000000"/>
                  </a:outerShdw>
                </a:effectLst>
                <a:latin typeface="Helvetica"/>
                <a:ea typeface="Helvetica"/>
                <a:cs typeface="Helvetica"/>
                <a:sym typeface="Helvetica"/>
              </a:defRPr>
            </a:pPr>
            <a:r>
              <a:t>Louw, J. P., &amp; Nida, E. A. (1996). </a:t>
            </a:r>
            <a:r>
              <a:rPr i="1" sz="2500"/>
              <a:t>Greek-English lexicon of the New Testament: based on semantic domains</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2"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noble</a:t>
            </a:r>
            <a:r>
              <a:t>,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23" name="meditate on NOBL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NOBLE</a:t>
            </a:r>
            <a:r>
              <a:rPr b="1" sz="5600"/>
              <a:t> things — 8</a:t>
            </a:r>
          </a:p>
        </p:txBody>
      </p:sp>
      <p:sp>
        <p:nvSpPr>
          <p:cNvPr id="324"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25" name="What Is NOBLE?…"/>
          <p:cNvSpPr txBox="1"/>
          <p:nvPr/>
        </p:nvSpPr>
        <p:spPr>
          <a:xfrm>
            <a:off x="7151351" y="2230625"/>
            <a:ext cx="5738324" cy="706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NOBLE?</a:t>
            </a:r>
          </a:p>
          <a:p>
            <a:pPr lvl="1" marL="984802" indent="-464102" algn="l">
              <a:spcBef>
                <a:spcPts val="1200"/>
              </a:spcBef>
              <a:buSzPct val="52999"/>
              <a:buBlip>
                <a:blip r:embed="rId3"/>
              </a:buBlip>
              <a:defRPr sz="3100">
                <a:solidFill>
                  <a:srgbClr val="535353"/>
                </a:solidFill>
                <a:effectLst/>
                <a:latin typeface="Century Gothic"/>
                <a:ea typeface="Century Gothic"/>
                <a:cs typeface="Century Gothic"/>
                <a:sym typeface="Century Gothic"/>
              </a:defRPr>
            </a:pPr>
            <a:r>
              <a:t>(this word </a:t>
            </a:r>
            <a:r>
              <a:rPr i="1"/>
              <a:t>semna</a:t>
            </a:r>
            <a:r>
              <a:t> is used in the NT only here and in 1 Tim. 3:8, 11; Titus 2:2)</a:t>
            </a:r>
          </a:p>
          <a:p>
            <a:pPr lvl="1" marL="984802" indent="-464102" algn="l">
              <a:spcBef>
                <a:spcPts val="1200"/>
              </a:spcBef>
              <a:buSzPct val="52999"/>
              <a:buBlip>
                <a:blip r:embed="rId3"/>
              </a:buBlip>
              <a:defRPr sz="3100">
                <a:solidFill>
                  <a:srgbClr val="535353"/>
                </a:solidFill>
                <a:effectLst/>
                <a:latin typeface="Century Gothic"/>
                <a:ea typeface="Century Gothic"/>
                <a:cs typeface="Century Gothic"/>
                <a:sym typeface="Century Gothic"/>
              </a:defRPr>
            </a:pPr>
            <a:r>
              <a:t>Things characterized by the dignity of holiness as opposed to a frivolous flippant attitude.</a:t>
            </a:r>
          </a:p>
          <a:p>
            <a:pPr lvl="1" marL="984802" indent="-464102" algn="l">
              <a:spcBef>
                <a:spcPts val="1200"/>
              </a:spcBef>
              <a:buSzPct val="52999"/>
              <a:buBlip>
                <a:blip r:embed="rId3"/>
              </a:buBlip>
              <a:defRPr sz="3100">
                <a:solidFill>
                  <a:srgbClr val="535353"/>
                </a:solidFill>
                <a:effectLst/>
                <a:latin typeface="Century Gothic"/>
                <a:ea typeface="Century Gothic"/>
                <a:cs typeface="Century Gothic"/>
                <a:sym typeface="Century Gothic"/>
              </a:defRPr>
            </a:pPr>
            <a:r>
              <a:t>Things that will elevate our thinking and actions so our thoughts &amp; deeds are truly appropriate, edifying and beneficial.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5">
                                            <p:txEl>
                                              <p:pRg st="2" end="2"/>
                                            </p:txEl>
                                          </p:spTgt>
                                        </p:tgtEl>
                                        <p:attrNameLst>
                                          <p:attrName>style.visibility</p:attrName>
                                        </p:attrNameLst>
                                      </p:cBhvr>
                                      <p:to>
                                        <p:strVal val="visible"/>
                                      </p:to>
                                    </p:set>
                                    <p:animEffect filter="fade" transition="in">
                                      <p:cBhvr>
                                        <p:cTn id="7" dur="1500"/>
                                        <p:tgtEl>
                                          <p:spTgt spid="32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5">
                                            <p:txEl>
                                              <p:pRg st="3" end="3"/>
                                            </p:txEl>
                                          </p:spTgt>
                                        </p:tgtEl>
                                        <p:attrNameLst>
                                          <p:attrName>style.visibility</p:attrName>
                                        </p:attrNameLst>
                                      </p:cBhvr>
                                      <p:to>
                                        <p:strVal val="visible"/>
                                      </p:to>
                                    </p:set>
                                    <p:animEffect filter="fade" transition="in">
                                      <p:cBhvr>
                                        <p:cTn id="12" dur="1500"/>
                                        <p:tgtEl>
                                          <p:spTgt spid="32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Image" descr="Image"/>
          <p:cNvPicPr>
            <a:picLocks noChangeAspect="1"/>
          </p:cNvPicPr>
          <p:nvPr>
            <p:ph type="pic" idx="13"/>
          </p:nvPr>
        </p:nvPicPr>
        <p:blipFill>
          <a:blip r:embed="rId2">
            <a:extLst/>
          </a:blip>
          <a:srcRect l="13523" t="0" r="13523" b="0"/>
          <a:stretch>
            <a:fillRect/>
          </a:stretch>
        </p:blipFill>
        <p:spPr>
          <a:prstGeom prst="rect">
            <a:avLst/>
          </a:prstGeom>
        </p:spPr>
      </p:pic>
      <p:sp>
        <p:nvSpPr>
          <p:cNvPr id="224" name="“Behold I Thought”…"/>
          <p:cNvSpPr txBox="1"/>
          <p:nvPr/>
        </p:nvSpPr>
        <p:spPr>
          <a:xfrm>
            <a:off x="1298801" y="6692366"/>
            <a:ext cx="7322591"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000">
                <a:solidFill>
                  <a:srgbClr val="FFFFFF"/>
                </a:solidFill>
                <a:effectLst/>
                <a:latin typeface="Gill Sans Light"/>
                <a:ea typeface="Gill Sans Light"/>
                <a:cs typeface="Gill Sans Light"/>
                <a:sym typeface="Gill Sans Light"/>
              </a:defRPr>
            </a:pPr>
            <a:r>
              <a:t>“Behold I Thought” </a:t>
            </a:r>
          </a:p>
          <a:p>
            <a:pPr>
              <a:defRPr sz="6000">
                <a:solidFill>
                  <a:srgbClr val="FFFFFF"/>
                </a:solidFill>
                <a:effectLst/>
                <a:latin typeface="Gill Sans Light"/>
                <a:ea typeface="Gill Sans Light"/>
                <a:cs typeface="Gill Sans Light"/>
                <a:sym typeface="Gill Sans Light"/>
              </a:defRPr>
            </a:pPr>
            <a:r>
              <a:t>(Philippians 4:4-9)</a:t>
            </a:r>
          </a:p>
        </p:txBody>
      </p:sp>
      <p:sp>
        <p:nvSpPr>
          <p:cNvPr id="225" name="The Importance of Our Thoughts Being Based Upon The Things of"/>
          <p:cNvSpPr txBox="1"/>
          <p:nvPr/>
        </p:nvSpPr>
        <p:spPr>
          <a:xfrm>
            <a:off x="83908" y="730589"/>
            <a:ext cx="9752376" cy="4069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60000"/>
              </a:lnSpc>
              <a:defRPr sz="4600">
                <a:solidFill>
                  <a:srgbClr val="FFFFFF"/>
                </a:solidFill>
                <a:effectLst>
                  <a:outerShdw sx="100000" sy="100000" kx="0" ky="0" algn="b" rotWithShape="0" blurRad="63500" dist="63500" dir="1680875">
                    <a:srgbClr val="000000"/>
                  </a:outerShdw>
                </a:effectLst>
                <a:latin typeface="Zapfino"/>
                <a:ea typeface="Zapfino"/>
                <a:cs typeface="Zapfino"/>
                <a:sym typeface="Zapfino"/>
              </a:defRPr>
            </a:pPr>
            <a:r>
              <a:rPr sz="4200"/>
              <a:t>The Importance of Our </a:t>
            </a:r>
            <a:r>
              <a:rPr sz="4200">
                <a:solidFill>
                  <a:schemeClr val="accent2">
                    <a:satOff val="37323"/>
                    <a:lumOff val="21795"/>
                  </a:schemeClr>
                </a:solidFill>
                <a:latin typeface="Thames Nude Roman"/>
                <a:ea typeface="Thames Nude Roman"/>
                <a:cs typeface="Thames Nude Roman"/>
                <a:sym typeface="Thames Nude Roman"/>
              </a:rPr>
              <a:t>Thoughts</a:t>
            </a:r>
            <a:r>
              <a:rPr sz="4200"/>
              <a:t> Being </a:t>
            </a:r>
            <a:r>
              <a:rPr sz="4200">
                <a:solidFill>
                  <a:schemeClr val="accent4">
                    <a:hueOff val="481991"/>
                    <a:satOff val="11971"/>
                    <a:lumOff val="19007"/>
                  </a:schemeClr>
                </a:solidFill>
                <a:latin typeface="Thames Nude Roman"/>
                <a:ea typeface="Thames Nude Roman"/>
                <a:cs typeface="Thames Nude Roman"/>
                <a:sym typeface="Thames Nude Roman"/>
              </a:rPr>
              <a:t>Based</a:t>
            </a:r>
            <a:r>
              <a:rPr sz="4200">
                <a:latin typeface="Thames Nude Roman"/>
                <a:ea typeface="Thames Nude Roman"/>
                <a:cs typeface="Thames Nude Roman"/>
                <a:sym typeface="Thames Nude Roman"/>
              </a:rPr>
              <a:t> </a:t>
            </a:r>
            <a:r>
              <a:rPr sz="4200">
                <a:solidFill>
                  <a:schemeClr val="accent4">
                    <a:hueOff val="481991"/>
                    <a:satOff val="11971"/>
                    <a:lumOff val="19007"/>
                  </a:schemeClr>
                </a:solidFill>
                <a:latin typeface="Thames Nude Roman"/>
                <a:ea typeface="Thames Nude Roman"/>
                <a:cs typeface="Thames Nude Roman"/>
                <a:sym typeface="Thames Nude Roman"/>
              </a:rPr>
              <a:t>Upon</a:t>
            </a:r>
            <a:r>
              <a:rPr sz="4200"/>
              <a:t> The Things of </a:t>
            </a:r>
          </a:p>
        </p:txBody>
      </p:sp>
      <p:sp>
        <p:nvSpPr>
          <p:cNvPr id="226" name="God"/>
          <p:cNvSpPr txBox="1"/>
          <p:nvPr/>
        </p:nvSpPr>
        <p:spPr>
          <a:xfrm>
            <a:off x="1781603" y="3689941"/>
            <a:ext cx="6356986" cy="284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000">
                <a:solidFill>
                  <a:schemeClr val="accent4"/>
                </a:solidFill>
                <a:effectLst>
                  <a:outerShdw sx="100000" sy="100000" kx="0" ky="0" algn="b" rotWithShape="0" blurRad="63500" dist="63500" dir="1680875">
                    <a:srgbClr val="000000"/>
                  </a:outerShdw>
                </a:effectLst>
                <a:latin typeface="Thames Nude Roman"/>
                <a:ea typeface="Thames Nude Roman"/>
                <a:cs typeface="Thames Nude Roman"/>
                <a:sym typeface="Thames Nude Roman"/>
              </a:defRPr>
            </a:lvl1pPr>
          </a:lstStyle>
          <a:p>
            <a:pPr>
              <a:defRPr>
                <a:solidFill>
                  <a:srgbClr val="FFFFFF"/>
                </a:solidFill>
              </a:defRPr>
            </a:pPr>
            <a:r>
              <a:rPr>
                <a:solidFill>
                  <a:schemeClr val="accent4"/>
                </a:solidFill>
              </a:rPr>
              <a:t>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8"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just</a:t>
            </a:r>
            <a:r>
              <a: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29" name="meditate on JUST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JUST</a:t>
            </a:r>
            <a:r>
              <a:rPr b="1" sz="5600"/>
              <a:t> things — 8</a:t>
            </a:r>
          </a:p>
        </p:txBody>
      </p:sp>
      <p:sp>
        <p:nvSpPr>
          <p:cNvPr id="330"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31" name="What Is JUST?…"/>
          <p:cNvSpPr txBox="1"/>
          <p:nvPr/>
        </p:nvSpPr>
        <p:spPr>
          <a:xfrm>
            <a:off x="7151351" y="2230625"/>
            <a:ext cx="5738324"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JUST?</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The Greeks used this word to define the man who gives to god and man that which is their due.</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In the NT it denotes a state of being right, or right conduct, as judged by the God’s divine standard. </a:t>
            </a:r>
          </a:p>
          <a:p>
            <a:pPr lvl="1" marL="984802" indent="-464102" algn="l">
              <a:spcBef>
                <a:spcPts val="1200"/>
              </a:spcBef>
              <a:buSzPct val="52999"/>
              <a:buBlip>
                <a:blip r:embed="rId3"/>
              </a:buBlip>
              <a:defRPr sz="3300">
                <a:solidFill>
                  <a:srgbClr val="535353"/>
                </a:solidFill>
                <a:effectLst/>
                <a:latin typeface="Century Gothic"/>
                <a:ea typeface="Century Gothic"/>
                <a:cs typeface="Century Gothic"/>
                <a:sym typeface="Century Gothic"/>
              </a:defRPr>
            </a:pPr>
            <a:r>
              <a:t>Think on things that right in God’s sight!</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1">
                                            <p:txEl>
                                              <p:pRg st="1" end="1"/>
                                            </p:txEl>
                                          </p:spTgt>
                                        </p:tgtEl>
                                        <p:attrNameLst>
                                          <p:attrName>style.visibility</p:attrName>
                                        </p:attrNameLst>
                                      </p:cBhvr>
                                      <p:to>
                                        <p:strVal val="visible"/>
                                      </p:to>
                                    </p:set>
                                    <p:animEffect filter="fade" transition="in">
                                      <p:cBhvr>
                                        <p:cTn id="7" dur="1500"/>
                                        <p:tgtEl>
                                          <p:spTgt spid="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1">
                                            <p:txEl>
                                              <p:pRg st="2" end="2"/>
                                            </p:txEl>
                                          </p:spTgt>
                                        </p:tgtEl>
                                        <p:attrNameLst>
                                          <p:attrName>style.visibility</p:attrName>
                                        </p:attrNameLst>
                                      </p:cBhvr>
                                      <p:to>
                                        <p:strVal val="visible"/>
                                      </p:to>
                                    </p:set>
                                    <p:animEffect filter="fade" transition="in">
                                      <p:cBhvr>
                                        <p:cTn id="12" dur="1500"/>
                                        <p:tgtEl>
                                          <p:spTgt spid="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31">
                                            <p:txEl>
                                              <p:pRg st="3" end="3"/>
                                            </p:txEl>
                                          </p:spTgt>
                                        </p:tgtEl>
                                        <p:attrNameLst>
                                          <p:attrName>style.visibility</p:attrName>
                                        </p:attrNameLst>
                                      </p:cBhvr>
                                      <p:to>
                                        <p:strVal val="visible"/>
                                      </p:to>
                                    </p:set>
                                    <p:animEffect filter="fade" transition="in">
                                      <p:cBhvr>
                                        <p:cTn id="17" dur="1500"/>
                                        <p:tgtEl>
                                          <p:spTgt spid="33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1"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34"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pure</a:t>
            </a:r>
            <a:r>
              <a:t>,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35" name="meditate on PURE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PURE</a:t>
            </a:r>
            <a:r>
              <a:rPr b="1" sz="5600"/>
              <a:t> things — 8</a:t>
            </a:r>
          </a:p>
        </p:txBody>
      </p:sp>
      <p:sp>
        <p:nvSpPr>
          <p:cNvPr id="336"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37" name="What Is PURE?…"/>
          <p:cNvSpPr txBox="1"/>
          <p:nvPr/>
        </p:nvSpPr>
        <p:spPr>
          <a:xfrm>
            <a:off x="7151351" y="2230625"/>
            <a:ext cx="5738324" cy="7073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PURE?</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rPr b="1" i="1"/>
              <a:t>hagnos</a:t>
            </a:r>
            <a:r>
              <a:t> (</a:t>
            </a:r>
            <a:r>
              <a:rPr b="1"/>
              <a:t>ἁγνός</a:t>
            </a:r>
            <a:r>
              <a:t>,</a:t>
            </a:r>
            <a:r>
              <a:rPr b="1"/>
              <a:t> </a:t>
            </a:r>
            <a:r>
              <a:t>53) refers to what is wholesome, chaste, virtuous, undefiled, not mixed with moral impurity.</a:t>
            </a:r>
          </a:p>
          <a:p>
            <a:pPr lvl="1" marL="685800" indent="-457200" algn="l">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Our thoughts are to be on holy things - things that are good and wholesome for the one striving to be holy — 1 Pet 1:13ff; 2 Cor. 6:14-7:1; 1 Jn 3:3; Rom 12:3</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7">
                                            <p:txEl>
                                              <p:pRg st="1" end="1"/>
                                            </p:txEl>
                                          </p:spTgt>
                                        </p:tgtEl>
                                        <p:attrNameLst>
                                          <p:attrName>style.visibility</p:attrName>
                                        </p:attrNameLst>
                                      </p:cBhvr>
                                      <p:to>
                                        <p:strVal val="visible"/>
                                      </p:to>
                                    </p:set>
                                    <p:animEffect filter="fade" transition="in">
                                      <p:cBhvr>
                                        <p:cTn id="7" dur="1500"/>
                                        <p:tgtEl>
                                          <p:spTgt spid="33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7">
                                            <p:txEl>
                                              <p:pRg st="2" end="2"/>
                                            </p:txEl>
                                          </p:spTgt>
                                        </p:tgtEl>
                                        <p:attrNameLst>
                                          <p:attrName>style.visibility</p:attrName>
                                        </p:attrNameLst>
                                      </p:cBhvr>
                                      <p:to>
                                        <p:strVal val="visible"/>
                                      </p:to>
                                    </p:set>
                                    <p:animEffect filter="fade" transition="in">
                                      <p:cBhvr>
                                        <p:cTn id="12" dur="1500"/>
                                        <p:tgtEl>
                                          <p:spTgt spid="33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7"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0"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lovely</a:t>
            </a:r>
            <a:r>
              <a:t>, whatever things </a:t>
            </a:r>
            <a:r>
              <a:rPr i="1"/>
              <a:t>are</a:t>
            </a:r>
            <a:r>
              <a:t> of good report, if </a:t>
            </a:r>
            <a:r>
              <a:rPr i="1"/>
              <a:t>there is</a:t>
            </a:r>
            <a:r>
              <a:t> any virtue and if </a:t>
            </a:r>
            <a:r>
              <a:rPr i="1"/>
              <a:t>there is</a:t>
            </a:r>
            <a:r>
              <a:t> anything praiseworthy—meditate on these things.</a:t>
            </a:r>
          </a:p>
        </p:txBody>
      </p:sp>
      <p:sp>
        <p:nvSpPr>
          <p:cNvPr id="341" name="meditate on LOVELY things — 8"/>
          <p:cNvSpPr txBox="1"/>
          <p:nvPr/>
        </p:nvSpPr>
        <p:spPr>
          <a:xfrm>
            <a:off x="427913" y="1105049"/>
            <a:ext cx="12148974" cy="9652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7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600"/>
              <a:t>meditate</a:t>
            </a:r>
            <a:r>
              <a:rPr b="1" sz="5600">
                <a:solidFill>
                  <a:schemeClr val="accent4"/>
                </a:solidFill>
              </a:rPr>
              <a:t> </a:t>
            </a:r>
            <a:r>
              <a:rPr b="1" sz="5600"/>
              <a:t>on </a:t>
            </a:r>
            <a:r>
              <a:rPr b="1" sz="5600" u="sng">
                <a:solidFill>
                  <a:schemeClr val="accent4">
                    <a:hueOff val="481991"/>
                    <a:satOff val="11971"/>
                    <a:lumOff val="19007"/>
                  </a:schemeClr>
                </a:solidFill>
              </a:rPr>
              <a:t>LOVELY</a:t>
            </a:r>
            <a:r>
              <a:rPr b="1" sz="5600"/>
              <a:t> things — 8</a:t>
            </a:r>
          </a:p>
        </p:txBody>
      </p:sp>
      <p:sp>
        <p:nvSpPr>
          <p:cNvPr id="342"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43" name="What Is LOVELY?…"/>
          <p:cNvSpPr txBox="1"/>
          <p:nvPr/>
        </p:nvSpPr>
        <p:spPr>
          <a:xfrm>
            <a:off x="7151351" y="2230625"/>
            <a:ext cx="5738324" cy="716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4600">
                <a:solidFill>
                  <a:srgbClr val="535353"/>
                </a:solidFill>
                <a:effectLst/>
                <a:latin typeface="Century Gothic"/>
                <a:ea typeface="Century Gothic"/>
                <a:cs typeface="Century Gothic"/>
                <a:sym typeface="Century Gothic"/>
              </a:defRPr>
            </a:pPr>
            <a:r>
              <a:t>What Is LOVELY?</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rPr b="1" i="1"/>
              <a:t>prosphiles</a:t>
            </a:r>
            <a:r>
              <a:t> (</a:t>
            </a:r>
            <a:r>
              <a:rPr b="1"/>
              <a:t>προσφιλής</a:t>
            </a:r>
            <a:r>
              <a:t>, 4375), “pleasing, agreeable, lovely” </a:t>
            </a:r>
            <a:r>
              <a:rPr sz="2900"/>
              <a:t>(</a:t>
            </a:r>
            <a:r>
              <a:rPr i="1" sz="2900"/>
              <a:t>pros</a:t>
            </a:r>
            <a:r>
              <a:rPr sz="2900"/>
              <a:t>, “toward,”</a:t>
            </a:r>
            <a:r>
              <a:rPr b="1" sz="1100"/>
              <a:t> </a:t>
            </a:r>
            <a:r>
              <a:rPr i="1" sz="2900"/>
              <a:t>phileo</a:t>
            </a:r>
            <a:r>
              <a:rPr sz="2900"/>
              <a:t>, “to love”), </a:t>
            </a:r>
            <a:endParaRPr sz="2900"/>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Focussing on things that promote love for God &amp; others — Mat. 22:37-40</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Focussing on things that promote love within ourselves —</a:t>
            </a:r>
            <a:r>
              <a:rPr i="1"/>
              <a:t> not thoughts of bitterness, selfishness, greed, envy, etc. </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3">
                                            <p:txEl>
                                              <p:pRg st="1" end="1"/>
                                            </p:txEl>
                                          </p:spTgt>
                                        </p:tgtEl>
                                        <p:attrNameLst>
                                          <p:attrName>style.visibility</p:attrName>
                                        </p:attrNameLst>
                                      </p:cBhvr>
                                      <p:to>
                                        <p:strVal val="visible"/>
                                      </p:to>
                                    </p:set>
                                    <p:animEffect filter="fade" transition="in">
                                      <p:cBhvr>
                                        <p:cTn id="7" dur="1500"/>
                                        <p:tgtEl>
                                          <p:spTgt spid="34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3">
                                            <p:txEl>
                                              <p:pRg st="2" end="2"/>
                                            </p:txEl>
                                          </p:spTgt>
                                        </p:tgtEl>
                                        <p:attrNameLst>
                                          <p:attrName>style.visibility</p:attrName>
                                        </p:attrNameLst>
                                      </p:cBhvr>
                                      <p:to>
                                        <p:strVal val="visible"/>
                                      </p:to>
                                    </p:set>
                                    <p:animEffect filter="fade" transition="in">
                                      <p:cBhvr>
                                        <p:cTn id="12" dur="1500"/>
                                        <p:tgtEl>
                                          <p:spTgt spid="3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43">
                                            <p:txEl>
                                              <p:pRg st="3" end="3"/>
                                            </p:txEl>
                                          </p:spTgt>
                                        </p:tgtEl>
                                        <p:attrNameLst>
                                          <p:attrName>style.visibility</p:attrName>
                                        </p:attrNameLst>
                                      </p:cBhvr>
                                      <p:to>
                                        <p:strVal val="visible"/>
                                      </p:to>
                                    </p:set>
                                    <p:animEffect filter="fade" transition="in">
                                      <p:cBhvr>
                                        <p:cTn id="17" dur="1500"/>
                                        <p:tgtEl>
                                          <p:spTgt spid="34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3"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6"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of good report</a:t>
            </a:r>
            <a:r>
              <a:t>, if </a:t>
            </a:r>
            <a:r>
              <a:rPr i="1"/>
              <a:t>there is</a:t>
            </a:r>
            <a:r>
              <a:t> any virtue and if </a:t>
            </a:r>
            <a:r>
              <a:rPr i="1"/>
              <a:t>there is</a:t>
            </a:r>
            <a:r>
              <a:t> anything praiseworthy—meditate on these things.</a:t>
            </a:r>
          </a:p>
        </p:txBody>
      </p:sp>
      <p:sp>
        <p:nvSpPr>
          <p:cNvPr id="347" name="meditate on CONSTRUCTIVE things — 8"/>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9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800"/>
              <a:t>meditate</a:t>
            </a:r>
            <a:r>
              <a:rPr b="1" sz="4800">
                <a:solidFill>
                  <a:schemeClr val="accent4"/>
                </a:solidFill>
              </a:rPr>
              <a:t> </a:t>
            </a:r>
            <a:r>
              <a:rPr b="1" sz="4800"/>
              <a:t>on </a:t>
            </a:r>
            <a:r>
              <a:rPr b="1" sz="4800" u="sng">
                <a:solidFill>
                  <a:schemeClr val="accent4">
                    <a:hueOff val="481991"/>
                    <a:satOff val="11971"/>
                    <a:lumOff val="19007"/>
                  </a:schemeClr>
                </a:solidFill>
              </a:rPr>
              <a:t>CONSTRUCTIVE</a:t>
            </a:r>
            <a:r>
              <a:rPr b="1" sz="4800"/>
              <a:t> things — 8</a:t>
            </a:r>
          </a:p>
        </p:txBody>
      </p:sp>
      <p:sp>
        <p:nvSpPr>
          <p:cNvPr id="348"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49" name="What are things that are “of GOOD REPORT?…"/>
          <p:cNvSpPr txBox="1"/>
          <p:nvPr/>
        </p:nvSpPr>
        <p:spPr>
          <a:xfrm>
            <a:off x="7151351" y="2230625"/>
            <a:ext cx="5738324" cy="7479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600">
                <a:solidFill>
                  <a:srgbClr val="535353"/>
                </a:solidFill>
                <a:effectLst/>
                <a:latin typeface="Century Gothic"/>
                <a:ea typeface="Century Gothic"/>
                <a:cs typeface="Century Gothic"/>
                <a:sym typeface="Century Gothic"/>
              </a:defRPr>
            </a:pPr>
            <a:r>
              <a:t>What are things that are “of GOOD REPORT?</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rPr b="1"/>
              <a:t>εὔφημος</a:t>
            </a:r>
            <a:r>
              <a:t> (</a:t>
            </a:r>
            <a:r>
              <a:rPr b="1" i="1"/>
              <a:t>euphēmos</a:t>
            </a:r>
            <a:r>
              <a:t>), ον (</a:t>
            </a:r>
            <a:r>
              <a:rPr i="1"/>
              <a:t>on</a:t>
            </a:r>
            <a:r>
              <a:t>): adj.; (used only here) things well reported of / pertaining to deserving approval or good  / literally means sounding well, thus that which is fit to hear.</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Relates to what is positive and constructive rather than negative and destructive.</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9">
                                            <p:txEl>
                                              <p:pRg st="1" end="1"/>
                                            </p:txEl>
                                          </p:spTgt>
                                        </p:tgtEl>
                                        <p:attrNameLst>
                                          <p:attrName>style.visibility</p:attrName>
                                        </p:attrNameLst>
                                      </p:cBhvr>
                                      <p:to>
                                        <p:strVal val="visible"/>
                                      </p:to>
                                    </p:set>
                                    <p:animEffect filter="fade" transition="in">
                                      <p:cBhvr>
                                        <p:cTn id="7" dur="1500"/>
                                        <p:tgtEl>
                                          <p:spTgt spid="34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49">
                                            <p:txEl>
                                              <p:pRg st="2" end="2"/>
                                            </p:txEl>
                                          </p:spTgt>
                                        </p:tgtEl>
                                        <p:attrNameLst>
                                          <p:attrName>style.visibility</p:attrName>
                                        </p:attrNameLst>
                                      </p:cBhvr>
                                      <p:to>
                                        <p:strVal val="visible"/>
                                      </p:to>
                                    </p:set>
                                    <p:animEffect filter="fade" transition="in">
                                      <p:cBhvr>
                                        <p:cTn id="12" dur="1500"/>
                                        <p:tgtEl>
                                          <p:spTgt spid="34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9"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52"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a:t>
            </a:r>
            <a:r>
              <a:rPr>
                <a:solidFill>
                  <a:schemeClr val="accent4">
                    <a:hueOff val="481991"/>
                    <a:satOff val="11971"/>
                    <a:lumOff val="19007"/>
                  </a:schemeClr>
                </a:solidFill>
              </a:rPr>
              <a:t>whatever things </a:t>
            </a:r>
            <a:r>
              <a:rPr i="1">
                <a:solidFill>
                  <a:schemeClr val="accent4">
                    <a:hueOff val="481991"/>
                    <a:satOff val="11971"/>
                    <a:lumOff val="19007"/>
                  </a:schemeClr>
                </a:solidFill>
              </a:rPr>
              <a:t>are</a:t>
            </a:r>
            <a:r>
              <a:rPr>
                <a:solidFill>
                  <a:schemeClr val="accent4">
                    <a:hueOff val="481991"/>
                    <a:satOff val="11971"/>
                    <a:lumOff val="19007"/>
                  </a:schemeClr>
                </a:solidFill>
              </a:rPr>
              <a:t> of good report</a:t>
            </a:r>
            <a:r>
              <a:t>, if </a:t>
            </a:r>
            <a:r>
              <a:rPr i="1"/>
              <a:t>there is</a:t>
            </a:r>
            <a:r>
              <a:t> any virtue and if </a:t>
            </a:r>
            <a:r>
              <a:rPr i="1"/>
              <a:t>there is</a:t>
            </a:r>
            <a:r>
              <a:t> anything praiseworthy—meditate on these things.</a:t>
            </a:r>
          </a:p>
        </p:txBody>
      </p:sp>
      <p:sp>
        <p:nvSpPr>
          <p:cNvPr id="353"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54" name="What are things that are “of GOOD REPORT?…"/>
          <p:cNvSpPr txBox="1"/>
          <p:nvPr/>
        </p:nvSpPr>
        <p:spPr>
          <a:xfrm>
            <a:off x="7151351" y="2230625"/>
            <a:ext cx="5738324" cy="708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600">
                <a:solidFill>
                  <a:srgbClr val="535353"/>
                </a:solidFill>
                <a:effectLst/>
                <a:latin typeface="Century Gothic"/>
                <a:ea typeface="Century Gothic"/>
                <a:cs typeface="Century Gothic"/>
                <a:sym typeface="Century Gothic"/>
              </a:defRPr>
            </a:pPr>
            <a:r>
              <a:t>What are things that are “of GOOD REPORT?</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Think on information, both heard and spoken which will build up both ourselves and others! </a:t>
            </a:r>
          </a:p>
          <a:p>
            <a:pPr lvl="1" marL="685800" indent="-457200" algn="l" defTabSz="355600">
              <a:spcBef>
                <a:spcPts val="1200"/>
              </a:spcBef>
              <a:buSzPct val="52999"/>
              <a:buBlip>
                <a:blip r:embed="rId4"/>
              </a:buBlip>
              <a:defRPr sz="3200">
                <a:solidFill>
                  <a:srgbClr val="535353"/>
                </a:solidFill>
                <a:effectLst/>
                <a:latin typeface="Century Gothic"/>
                <a:ea typeface="Century Gothic"/>
                <a:cs typeface="Century Gothic"/>
                <a:sym typeface="Century Gothic"/>
              </a:defRPr>
            </a:pPr>
            <a:r>
              <a:t>Thus rejecting things that tear down and destroy: </a:t>
            </a:r>
          </a:p>
          <a:p>
            <a:pPr lvl="2" marL="1143000" indent="-457200" algn="l" defTabSz="355600">
              <a:spcBef>
                <a:spcPts val="1200"/>
              </a:spcBef>
              <a:buSzPct val="52999"/>
              <a:buBlip>
                <a:blip r:embed="rId5"/>
              </a:buBlip>
              <a:defRPr sz="3200">
                <a:solidFill>
                  <a:srgbClr val="535353"/>
                </a:solidFill>
                <a:effectLst/>
                <a:latin typeface="Century Gothic"/>
                <a:ea typeface="Century Gothic"/>
                <a:cs typeface="Century Gothic"/>
                <a:sym typeface="Century Gothic"/>
              </a:defRPr>
            </a:pPr>
            <a:r>
              <a:t>Error / lies / deception</a:t>
            </a:r>
          </a:p>
          <a:p>
            <a:pPr lvl="2" marL="1143000" indent="-457200" algn="l" defTabSz="355600">
              <a:spcBef>
                <a:spcPts val="1200"/>
              </a:spcBef>
              <a:buSzPct val="52999"/>
              <a:buBlip>
                <a:blip r:embed="rId5"/>
              </a:buBlip>
              <a:defRPr sz="3200">
                <a:solidFill>
                  <a:srgbClr val="535353"/>
                </a:solidFill>
                <a:effectLst/>
                <a:latin typeface="Century Gothic"/>
                <a:ea typeface="Century Gothic"/>
                <a:cs typeface="Century Gothic"/>
                <a:sym typeface="Century Gothic"/>
              </a:defRPr>
            </a:pPr>
            <a:r>
              <a:t>Obscenities / filth</a:t>
            </a:r>
          </a:p>
          <a:p>
            <a:pPr lvl="2" marL="1143000" indent="-457200" algn="l" defTabSz="355600">
              <a:spcBef>
                <a:spcPts val="1200"/>
              </a:spcBef>
              <a:buSzPct val="52999"/>
              <a:buBlip>
                <a:blip r:embed="rId5"/>
              </a:buBlip>
              <a:defRPr sz="3200">
                <a:solidFill>
                  <a:srgbClr val="535353"/>
                </a:solidFill>
                <a:effectLst/>
                <a:latin typeface="Century Gothic"/>
                <a:ea typeface="Century Gothic"/>
                <a:cs typeface="Century Gothic"/>
                <a:sym typeface="Century Gothic"/>
              </a:defRPr>
            </a:pPr>
            <a:r>
              <a:t>Gossip / rumors </a:t>
            </a:r>
          </a:p>
          <a:p>
            <a:pPr lvl="2" marL="1143000" indent="-457200" algn="l" defTabSz="355600">
              <a:spcBef>
                <a:spcPts val="1200"/>
              </a:spcBef>
              <a:buSzPct val="52999"/>
              <a:buBlip>
                <a:blip r:embed="rId5"/>
              </a:buBlip>
              <a:defRPr sz="3200">
                <a:solidFill>
                  <a:srgbClr val="535353"/>
                </a:solidFill>
                <a:effectLst/>
                <a:latin typeface="Century Gothic"/>
                <a:ea typeface="Century Gothic"/>
                <a:cs typeface="Century Gothic"/>
                <a:sym typeface="Century Gothic"/>
              </a:defRPr>
            </a:pPr>
            <a:r>
              <a:t>Flattery / negativity</a:t>
            </a:r>
          </a:p>
        </p:txBody>
      </p:sp>
      <p:sp>
        <p:nvSpPr>
          <p:cNvPr id="355" name="meditate on CONSTRUCTIVE things — 8"/>
          <p:cNvSpPr txBox="1"/>
          <p:nvPr/>
        </p:nvSpPr>
        <p:spPr>
          <a:xfrm>
            <a:off x="427913" y="1162199"/>
            <a:ext cx="12148974" cy="8509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9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800"/>
              <a:t>meditate</a:t>
            </a:r>
            <a:r>
              <a:rPr b="1" sz="4800">
                <a:solidFill>
                  <a:schemeClr val="accent4"/>
                </a:solidFill>
              </a:rPr>
              <a:t> </a:t>
            </a:r>
            <a:r>
              <a:rPr b="1" sz="4800"/>
              <a:t>on </a:t>
            </a:r>
            <a:r>
              <a:rPr b="1" sz="4800" u="sng">
                <a:solidFill>
                  <a:schemeClr val="accent4">
                    <a:hueOff val="481991"/>
                    <a:satOff val="11971"/>
                    <a:lumOff val="19007"/>
                  </a:schemeClr>
                </a:solidFill>
              </a:rPr>
              <a:t>CONSTRUCTIVE</a:t>
            </a:r>
            <a:r>
              <a:rPr b="1" sz="4800"/>
              <a:t> things — 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xEl>
                                              <p:pRg st="2" end="2"/>
                                            </p:txEl>
                                          </p:spTgt>
                                        </p:tgtEl>
                                        <p:attrNameLst>
                                          <p:attrName>style.visibility</p:attrName>
                                        </p:attrNameLst>
                                      </p:cBhvr>
                                      <p:to>
                                        <p:strVal val="visible"/>
                                      </p:to>
                                    </p:set>
                                    <p:animEffect filter="fade" transition="in">
                                      <p:cBhvr>
                                        <p:cTn id="7" dur="1500"/>
                                        <p:tgtEl>
                                          <p:spTgt spid="3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4">
                                            <p:txEl>
                                              <p:pRg st="3" end="3"/>
                                            </p:txEl>
                                          </p:spTgt>
                                        </p:tgtEl>
                                        <p:attrNameLst>
                                          <p:attrName>style.visibility</p:attrName>
                                        </p:attrNameLst>
                                      </p:cBhvr>
                                      <p:to>
                                        <p:strVal val="visible"/>
                                      </p:to>
                                    </p:set>
                                    <p:animEffect filter="fade" transition="in">
                                      <p:cBhvr>
                                        <p:cTn id="12" dur="1500"/>
                                        <p:tgtEl>
                                          <p:spTgt spid="35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4">
                                            <p:txEl>
                                              <p:pRg st="4" end="4"/>
                                            </p:txEl>
                                          </p:spTgt>
                                        </p:tgtEl>
                                        <p:attrNameLst>
                                          <p:attrName>style.visibility</p:attrName>
                                        </p:attrNameLst>
                                      </p:cBhvr>
                                      <p:to>
                                        <p:strVal val="visible"/>
                                      </p:to>
                                    </p:set>
                                    <p:animEffect filter="fade" transition="in">
                                      <p:cBhvr>
                                        <p:cTn id="17" dur="1500"/>
                                        <p:tgtEl>
                                          <p:spTgt spid="35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54">
                                            <p:txEl>
                                              <p:pRg st="5" end="5"/>
                                            </p:txEl>
                                          </p:spTgt>
                                        </p:tgtEl>
                                        <p:attrNameLst>
                                          <p:attrName>style.visibility</p:attrName>
                                        </p:attrNameLst>
                                      </p:cBhvr>
                                      <p:to>
                                        <p:strVal val="visible"/>
                                      </p:to>
                                    </p:set>
                                    <p:animEffect filter="fade" transition="in">
                                      <p:cBhvr>
                                        <p:cTn id="22" dur="1500"/>
                                        <p:tgtEl>
                                          <p:spTgt spid="35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54">
                                            <p:txEl>
                                              <p:pRg st="6" end="6"/>
                                            </p:txEl>
                                          </p:spTgt>
                                        </p:tgtEl>
                                        <p:attrNameLst>
                                          <p:attrName>style.visibility</p:attrName>
                                        </p:attrNameLst>
                                      </p:cBhvr>
                                      <p:to>
                                        <p:strVal val="visible"/>
                                      </p:to>
                                    </p:set>
                                    <p:animEffect filter="fade" transition="in">
                                      <p:cBhvr>
                                        <p:cTn id="27" dur="1500"/>
                                        <p:tgtEl>
                                          <p:spTgt spid="354">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58"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a:t>
            </a:r>
          </a:p>
        </p:txBody>
      </p:sp>
      <p:sp>
        <p:nvSpPr>
          <p:cNvPr id="359" name="meditate on THESE things — 8"/>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200"/>
              <a:t>meditate</a:t>
            </a:r>
            <a:r>
              <a:rPr b="1" sz="5200">
                <a:solidFill>
                  <a:schemeClr val="accent4"/>
                </a:solidFill>
              </a:rPr>
              <a:t> </a:t>
            </a:r>
            <a:r>
              <a:rPr b="1" sz="5200"/>
              <a:t>on </a:t>
            </a:r>
            <a:r>
              <a:rPr b="1" sz="5200" u="sng">
                <a:solidFill>
                  <a:schemeClr val="accent4">
                    <a:hueOff val="481991"/>
                    <a:satOff val="11971"/>
                    <a:lumOff val="19007"/>
                  </a:schemeClr>
                </a:solidFill>
              </a:rPr>
              <a:t>THESE</a:t>
            </a:r>
            <a:r>
              <a:rPr b="1" sz="5200"/>
              <a:t> things — 8</a:t>
            </a:r>
          </a:p>
        </p:txBody>
      </p:sp>
      <p:sp>
        <p:nvSpPr>
          <p:cNvPr id="360"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61" name="These six objects of thought are described as excellent (aretē) and praiseworthy (epainos).…"/>
          <p:cNvSpPr txBox="1"/>
          <p:nvPr/>
        </p:nvSpPr>
        <p:spPr>
          <a:xfrm>
            <a:off x="7151351" y="2230625"/>
            <a:ext cx="5738324" cy="675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b="1" sz="3600">
                <a:solidFill>
                  <a:srgbClr val="535353"/>
                </a:solidFill>
                <a:effectLst/>
                <a:latin typeface="Century Gothic"/>
                <a:ea typeface="Century Gothic"/>
                <a:cs typeface="Century Gothic"/>
                <a:sym typeface="Century Gothic"/>
              </a:defRPr>
            </a:pPr>
            <a:r>
              <a:t>These six objects of thought are described as </a:t>
            </a:r>
            <a:r>
              <a:rPr u="sng"/>
              <a:t>excellent</a:t>
            </a:r>
            <a:r>
              <a:t> (aretē) and </a:t>
            </a:r>
            <a:r>
              <a:rPr u="sng"/>
              <a:t>praiseworthy</a:t>
            </a:r>
            <a:r>
              <a:t> (epainos).</a:t>
            </a:r>
          </a:p>
          <a:p>
            <a:pPr lvl="1" marL="685800" indent="-457200" algn="l" defTabSz="355600">
              <a:spcBef>
                <a:spcPts val="1200"/>
              </a:spcBef>
              <a:buSzPct val="52999"/>
              <a:buBlip>
                <a:blip r:embed="rId4"/>
              </a:buBlip>
              <a:defRPr sz="3300">
                <a:solidFill>
                  <a:srgbClr val="535353"/>
                </a:solidFill>
                <a:effectLst/>
                <a:latin typeface="Century Gothic"/>
                <a:ea typeface="Century Gothic"/>
                <a:cs typeface="Century Gothic"/>
                <a:sym typeface="Century Gothic"/>
              </a:defRPr>
            </a:pPr>
            <a:r>
              <a:t>The basis for ALL THINGS EXCELLENT is God — (thus all these things are of God &amp; for God)</a:t>
            </a:r>
          </a:p>
          <a:p>
            <a:pPr lvl="1" marL="685800" indent="-457200" algn="l" defTabSz="355600">
              <a:spcBef>
                <a:spcPts val="1200"/>
              </a:spcBef>
              <a:buSzPct val="52999"/>
              <a:buBlip>
                <a:blip r:embed="rId4"/>
              </a:buBlip>
              <a:defRPr sz="3300">
                <a:solidFill>
                  <a:srgbClr val="535353"/>
                </a:solidFill>
                <a:effectLst/>
                <a:latin typeface="Century Gothic"/>
                <a:ea typeface="Century Gothic"/>
                <a:cs typeface="Century Gothic"/>
                <a:sym typeface="Century Gothic"/>
              </a:defRPr>
            </a:pPr>
            <a:r>
              <a:t>If anything is WORTHY of PRAISE it is either from God or God Himself.</a:t>
            </a:r>
          </a:p>
        </p:txBody>
      </p:sp>
    </p:spTree>
  </p:cSld>
  <p:clrMapOvr>
    <a:masterClrMapping/>
  </p:clrMapOvr>
  <mc:AlternateContent xmlns:mc="http://schemas.openxmlformats.org/markup-compatibility/2006">
    <mc:Choice xmlns:p14="http://schemas.microsoft.com/office/powerpoint/2010/main" Requires="p14">
      <p:transition spd="slow" advClick="1" p14:dur="1500">
        <p:wipe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1">
                                            <p:txEl>
                                              <p:pRg st="1" end="1"/>
                                            </p:txEl>
                                          </p:spTgt>
                                        </p:tgtEl>
                                        <p:attrNameLst>
                                          <p:attrName>style.visibility</p:attrName>
                                        </p:attrNameLst>
                                      </p:cBhvr>
                                      <p:to>
                                        <p:strVal val="visible"/>
                                      </p:to>
                                    </p:set>
                                    <p:animEffect filter="fade" transition="in">
                                      <p:cBhvr>
                                        <p:cTn id="7" dur="1500"/>
                                        <p:tgtEl>
                                          <p:spTgt spid="3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1">
                                            <p:txEl>
                                              <p:pRg st="2" end="2"/>
                                            </p:txEl>
                                          </p:spTgt>
                                        </p:tgtEl>
                                        <p:attrNameLst>
                                          <p:attrName>style.visibility</p:attrName>
                                        </p:attrNameLst>
                                      </p:cBhvr>
                                      <p:to>
                                        <p:strVal val="visible"/>
                                      </p:to>
                                    </p:set>
                                    <p:animEffect filter="fade" transition="in">
                                      <p:cBhvr>
                                        <p:cTn id="12" dur="1500"/>
                                        <p:tgtEl>
                                          <p:spTgt spid="36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1"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64" name="Philippians 4:8 (NKJV)…"/>
          <p:cNvSpPr txBox="1"/>
          <p:nvPr/>
        </p:nvSpPr>
        <p:spPr>
          <a:xfrm>
            <a:off x="484324" y="4649106"/>
            <a:ext cx="6476879" cy="47752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4:8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8</a:t>
            </a:r>
            <a:r>
              <a:t> Finally, brethren, whatever things are </a:t>
            </a:r>
            <a:r>
              <a:rPr>
                <a:solidFill>
                  <a:schemeClr val="accent4">
                    <a:hueOff val="481991"/>
                    <a:satOff val="11971"/>
                    <a:lumOff val="19007"/>
                  </a:schemeClr>
                </a:solidFill>
              </a:rPr>
              <a:t>true</a:t>
            </a:r>
            <a:r>
              <a:t>, whatever things </a:t>
            </a:r>
            <a:r>
              <a:rPr i="1"/>
              <a:t>are</a:t>
            </a:r>
            <a:r>
              <a:t> </a:t>
            </a:r>
            <a:r>
              <a:rPr>
                <a:solidFill>
                  <a:schemeClr val="accent4">
                    <a:hueOff val="481991"/>
                    <a:satOff val="11971"/>
                    <a:lumOff val="19007"/>
                  </a:schemeClr>
                </a:solidFill>
              </a:rPr>
              <a:t>noble</a:t>
            </a:r>
            <a:r>
              <a:t>, whatever things </a:t>
            </a:r>
            <a:r>
              <a:rPr i="1"/>
              <a:t>are</a:t>
            </a:r>
            <a:r>
              <a:t> </a:t>
            </a:r>
            <a:r>
              <a:rPr>
                <a:solidFill>
                  <a:schemeClr val="accent4">
                    <a:hueOff val="481991"/>
                    <a:satOff val="11971"/>
                    <a:lumOff val="19007"/>
                  </a:schemeClr>
                </a:solidFill>
              </a:rPr>
              <a:t>just</a:t>
            </a:r>
            <a:r>
              <a:t>, whatever things </a:t>
            </a:r>
            <a:r>
              <a:rPr i="1"/>
              <a:t>are</a:t>
            </a:r>
            <a:r>
              <a:t> </a:t>
            </a:r>
            <a:r>
              <a:rPr>
                <a:solidFill>
                  <a:schemeClr val="accent4">
                    <a:hueOff val="481991"/>
                    <a:satOff val="11971"/>
                    <a:lumOff val="19007"/>
                  </a:schemeClr>
                </a:solidFill>
              </a:rPr>
              <a:t>pure</a:t>
            </a:r>
            <a:r>
              <a:t>, whatever things </a:t>
            </a:r>
            <a:r>
              <a:rPr i="1"/>
              <a:t>are</a:t>
            </a:r>
            <a:r>
              <a:t> </a:t>
            </a:r>
            <a:r>
              <a:rPr>
                <a:solidFill>
                  <a:schemeClr val="accent4">
                    <a:hueOff val="481991"/>
                    <a:satOff val="11971"/>
                    <a:lumOff val="19007"/>
                  </a:schemeClr>
                </a:solidFill>
              </a:rPr>
              <a:t>lovely</a:t>
            </a:r>
            <a:r>
              <a:t>, whatever things </a:t>
            </a:r>
            <a:r>
              <a:rPr i="1"/>
              <a:t>are</a:t>
            </a:r>
            <a:r>
              <a:t> of </a:t>
            </a:r>
            <a:r>
              <a:rPr>
                <a:solidFill>
                  <a:schemeClr val="accent4">
                    <a:hueOff val="481991"/>
                    <a:satOff val="11971"/>
                    <a:lumOff val="19007"/>
                  </a:schemeClr>
                </a:solidFill>
              </a:rPr>
              <a:t>good report</a:t>
            </a:r>
            <a:r>
              <a:t>, if </a:t>
            </a:r>
            <a:r>
              <a:rPr i="1"/>
              <a:t>there is</a:t>
            </a:r>
            <a:r>
              <a:t> any virtue and if </a:t>
            </a:r>
            <a:r>
              <a:rPr i="1"/>
              <a:t>there is</a:t>
            </a:r>
            <a:r>
              <a:t> anything praiseworthy—meditate on these things.</a:t>
            </a:r>
          </a:p>
        </p:txBody>
      </p:sp>
      <p:sp>
        <p:nvSpPr>
          <p:cNvPr id="365" name="meditate on THESE things — 8"/>
          <p:cNvSpPr txBox="1"/>
          <p:nvPr/>
        </p:nvSpPr>
        <p:spPr>
          <a:xfrm>
            <a:off x="427913" y="1136799"/>
            <a:ext cx="12148974" cy="901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200"/>
              <a:t>meditate</a:t>
            </a:r>
            <a:r>
              <a:rPr b="1" sz="5200">
                <a:solidFill>
                  <a:schemeClr val="accent4"/>
                </a:solidFill>
              </a:rPr>
              <a:t> </a:t>
            </a:r>
            <a:r>
              <a:rPr b="1" sz="5200"/>
              <a:t>on </a:t>
            </a:r>
            <a:r>
              <a:rPr b="1" sz="5200" u="sng">
                <a:solidFill>
                  <a:schemeClr val="accent4">
                    <a:hueOff val="481991"/>
                    <a:satOff val="11971"/>
                    <a:lumOff val="19007"/>
                  </a:schemeClr>
                </a:solidFill>
              </a:rPr>
              <a:t>THESE</a:t>
            </a:r>
            <a:r>
              <a:rPr b="1" sz="5200"/>
              <a:t> things — 8</a:t>
            </a:r>
          </a:p>
        </p:txBody>
      </p:sp>
      <p:sp>
        <p:nvSpPr>
          <p:cNvPr id="366"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67" name="Things that will draw us closer to God in understanding and service ……"/>
          <p:cNvSpPr txBox="1"/>
          <p:nvPr/>
        </p:nvSpPr>
        <p:spPr>
          <a:xfrm>
            <a:off x="7151351" y="2230625"/>
            <a:ext cx="5738324" cy="730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will draw us closer to God in understanding and service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will strengthen our faith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are right, according to God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are holy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will grow our love, and affection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Things that will lift ourselves and others up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7">
                                            <p:txEl>
                                              <p:pRg st="1" end="1"/>
                                            </p:txEl>
                                          </p:spTgt>
                                        </p:tgtEl>
                                        <p:attrNameLst>
                                          <p:attrName>style.visibility</p:attrName>
                                        </p:attrNameLst>
                                      </p:cBhvr>
                                      <p:to>
                                        <p:strVal val="visible"/>
                                      </p:to>
                                    </p:set>
                                    <p:animEffect filter="fade" transition="in">
                                      <p:cBhvr>
                                        <p:cTn id="7" dur="1500"/>
                                        <p:tgtEl>
                                          <p:spTgt spid="3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67">
                                            <p:txEl>
                                              <p:pRg st="2" end="2"/>
                                            </p:txEl>
                                          </p:spTgt>
                                        </p:tgtEl>
                                        <p:attrNameLst>
                                          <p:attrName>style.visibility</p:attrName>
                                        </p:attrNameLst>
                                      </p:cBhvr>
                                      <p:to>
                                        <p:strVal val="visible"/>
                                      </p:to>
                                    </p:set>
                                    <p:animEffect filter="fade" transition="in">
                                      <p:cBhvr>
                                        <p:cTn id="12" dur="1500"/>
                                        <p:tgtEl>
                                          <p:spTgt spid="3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67">
                                            <p:txEl>
                                              <p:pRg st="3" end="3"/>
                                            </p:txEl>
                                          </p:spTgt>
                                        </p:tgtEl>
                                        <p:attrNameLst>
                                          <p:attrName>style.visibility</p:attrName>
                                        </p:attrNameLst>
                                      </p:cBhvr>
                                      <p:to>
                                        <p:strVal val="visible"/>
                                      </p:to>
                                    </p:set>
                                    <p:animEffect filter="fade" transition="in">
                                      <p:cBhvr>
                                        <p:cTn id="17" dur="1500"/>
                                        <p:tgtEl>
                                          <p:spTgt spid="36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67">
                                            <p:txEl>
                                              <p:pRg st="4" end="4"/>
                                            </p:txEl>
                                          </p:spTgt>
                                        </p:tgtEl>
                                        <p:attrNameLst>
                                          <p:attrName>style.visibility</p:attrName>
                                        </p:attrNameLst>
                                      </p:cBhvr>
                                      <p:to>
                                        <p:strVal val="visible"/>
                                      </p:to>
                                    </p:set>
                                    <p:animEffect filter="fade" transition="in">
                                      <p:cBhvr>
                                        <p:cTn id="22" dur="1500"/>
                                        <p:tgtEl>
                                          <p:spTgt spid="36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367">
                                            <p:txEl>
                                              <p:pRg st="5" end="5"/>
                                            </p:txEl>
                                          </p:spTgt>
                                        </p:tgtEl>
                                        <p:attrNameLst>
                                          <p:attrName>style.visibility</p:attrName>
                                        </p:attrNameLst>
                                      </p:cBhvr>
                                      <p:to>
                                        <p:strVal val="visible"/>
                                      </p:to>
                                    </p:set>
                                    <p:animEffect filter="fade" transition="in">
                                      <p:cBhvr>
                                        <p:cTn id="27" dur="1500"/>
                                        <p:tgtEl>
                                          <p:spTgt spid="36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70" name="Philippians 4:9 (NKJV)…"/>
          <p:cNvSpPr txBox="1"/>
          <p:nvPr/>
        </p:nvSpPr>
        <p:spPr>
          <a:xfrm>
            <a:off x="484324" y="5639548"/>
            <a:ext cx="6476879" cy="36957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4:9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9</a:t>
            </a:r>
            <a:r>
              <a:t> The things which you learned and received and heard and saw in me, these do, and the God of peace will be with you.</a:t>
            </a:r>
          </a:p>
        </p:txBody>
      </p:sp>
      <p:sp>
        <p:nvSpPr>
          <p:cNvPr id="371" name="DO THESE things — 9"/>
          <p:cNvSpPr txBox="1"/>
          <p:nvPr/>
        </p:nvSpPr>
        <p:spPr>
          <a:xfrm>
            <a:off x="427913" y="1003449"/>
            <a:ext cx="12148974" cy="11684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90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6900"/>
              <a:t>DO</a:t>
            </a:r>
            <a:r>
              <a:rPr b="1" sz="6900">
                <a:solidFill>
                  <a:schemeClr val="accent4"/>
                </a:solidFill>
              </a:rPr>
              <a:t> </a:t>
            </a:r>
            <a:r>
              <a:rPr b="1" sz="6900" u="sng">
                <a:solidFill>
                  <a:schemeClr val="accent4">
                    <a:hueOff val="481991"/>
                    <a:satOff val="11971"/>
                    <a:lumOff val="19007"/>
                  </a:schemeClr>
                </a:solidFill>
              </a:rPr>
              <a:t>THESE</a:t>
            </a:r>
            <a:r>
              <a:rPr b="1" sz="6900"/>
              <a:t> things — 9</a:t>
            </a:r>
          </a:p>
        </p:txBody>
      </p:sp>
      <p:sp>
        <p:nvSpPr>
          <p:cNvPr id="372"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73" name="They had learned … received and heard from him, … they had seen the apostle’s conduct.…"/>
          <p:cNvSpPr txBox="1"/>
          <p:nvPr/>
        </p:nvSpPr>
        <p:spPr>
          <a:xfrm>
            <a:off x="7151351" y="2230420"/>
            <a:ext cx="5738324"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defTabSz="355600">
              <a:spcBef>
                <a:spcPts val="1200"/>
              </a:spcBef>
              <a:buSzPct val="52999"/>
              <a:buBlip>
                <a:blip r:embed="rId3"/>
              </a:buBlip>
              <a:defRPr b="1" sz="3300">
                <a:solidFill>
                  <a:srgbClr val="535353"/>
                </a:solidFill>
                <a:effectLst/>
                <a:latin typeface="Century Gothic"/>
                <a:ea typeface="Century Gothic"/>
                <a:cs typeface="Century Gothic"/>
                <a:sym typeface="Century Gothic"/>
              </a:defRPr>
            </a:pPr>
            <a:r>
              <a:t>They had learned … received and heard from him, … they had seen the apostle’s conduct. </a:t>
            </a:r>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As they put these things (from Paul’s teaching and living) into practice, they would enjoy the presence of the God of peace </a:t>
            </a:r>
            <a:r>
              <a:rPr i="1" sz="3000"/>
              <a:t>(cf. “the peace of God,” v. 7).</a:t>
            </a:r>
            <a:endParaRPr i="1" sz="3000"/>
          </a:p>
          <a:p>
            <a:pPr marL="457200" indent="-457200" algn="l" defTabSz="355600">
              <a:spcBef>
                <a:spcPts val="1200"/>
              </a:spcBef>
              <a:buSzPct val="52999"/>
              <a:buBlip>
                <a:blip r:embed="rId3"/>
              </a:buBlip>
              <a:defRPr sz="3200">
                <a:solidFill>
                  <a:srgbClr val="535353"/>
                </a:solidFill>
                <a:effectLst/>
                <a:latin typeface="Century Gothic"/>
                <a:ea typeface="Century Gothic"/>
                <a:cs typeface="Century Gothic"/>
                <a:sym typeface="Century Gothic"/>
              </a:defRPr>
            </a:pPr>
            <a:r>
              <a:t>Correct Godly thinking MUST BE put into ACTION if we desire God’s favor! — James 1:25; 2:14-26</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3">
                                            <p:txEl>
                                              <p:pRg st="1" end="1"/>
                                            </p:txEl>
                                          </p:spTgt>
                                        </p:tgtEl>
                                        <p:attrNameLst>
                                          <p:attrName>style.visibility</p:attrName>
                                        </p:attrNameLst>
                                      </p:cBhvr>
                                      <p:to>
                                        <p:strVal val="visible"/>
                                      </p:to>
                                    </p:set>
                                    <p:animEffect filter="fade" transition="in">
                                      <p:cBhvr>
                                        <p:cTn id="7" dur="1500"/>
                                        <p:tgtEl>
                                          <p:spTgt spid="37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73">
                                            <p:txEl>
                                              <p:pRg st="2" end="2"/>
                                            </p:txEl>
                                          </p:spTgt>
                                        </p:tgtEl>
                                        <p:attrNameLst>
                                          <p:attrName>style.visibility</p:attrName>
                                        </p:attrNameLst>
                                      </p:cBhvr>
                                      <p:to>
                                        <p:strVal val="visible"/>
                                      </p:to>
                                    </p:set>
                                    <p:animEffect filter="fade" transition="in">
                                      <p:cBhvr>
                                        <p:cTn id="12" dur="1500"/>
                                        <p:tgtEl>
                                          <p:spTgt spid="37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76" name="If our thinking is TRULY right it will strengthen our hearts &amp; minds so we can STAND FAST IN THE LORD!!!…"/>
          <p:cNvSpPr txBox="1"/>
          <p:nvPr/>
        </p:nvSpPr>
        <p:spPr>
          <a:xfrm>
            <a:off x="7140300" y="2211575"/>
            <a:ext cx="5816967" cy="722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1100"/>
              </a:spcBef>
              <a:defRPr sz="4500">
                <a:solidFill>
                  <a:srgbClr val="000000"/>
                </a:solidFill>
                <a:effectLst>
                  <a:outerShdw sx="100000" sy="100000" kx="0" ky="0" algn="b" rotWithShape="0" blurRad="50800" dist="25400" dir="5400000">
                    <a:srgbClr val="000000">
                      <a:alpha val="32000"/>
                    </a:srgbClr>
                  </a:outerShdw>
                </a:effectLst>
                <a:latin typeface="Century Gothic"/>
                <a:ea typeface="Century Gothic"/>
                <a:cs typeface="Century Gothic"/>
                <a:sym typeface="Century Gothic"/>
              </a:defRPr>
            </a:pPr>
            <a:r>
              <a:t>If our thinking is TRULY right it will strengthen our hearts &amp; minds so we can STAND FAST IN THE LORD!!! </a:t>
            </a:r>
          </a:p>
          <a:p>
            <a:pPr>
              <a:spcBef>
                <a:spcPts val="1100"/>
              </a:spcBef>
              <a:defRPr sz="4500">
                <a:solidFill>
                  <a:srgbClr val="000000"/>
                </a:solidFill>
                <a:effectLst>
                  <a:outerShdw sx="100000" sy="100000" kx="0" ky="0" algn="b" rotWithShape="0" blurRad="50800" dist="25400" dir="5400000">
                    <a:srgbClr val="000000">
                      <a:alpha val="32000"/>
                    </a:srgbClr>
                  </a:outerShdw>
                </a:effectLst>
                <a:latin typeface="Century Gothic"/>
                <a:ea typeface="Century Gothic"/>
                <a:cs typeface="Century Gothic"/>
                <a:sym typeface="Century Gothic"/>
              </a:defRPr>
            </a:pPr>
            <a:r>
              <a:t>If our thinking is TRULY right it will flow out in our </a:t>
            </a:r>
            <a:r>
              <a:rPr b="1"/>
              <a:t>words</a:t>
            </a:r>
            <a:r>
              <a:t> &amp; </a:t>
            </a:r>
            <a:r>
              <a:rPr b="1"/>
              <a:t>deeds</a:t>
            </a:r>
            <a:r>
              <a:t>!</a:t>
            </a:r>
          </a:p>
        </p:txBody>
      </p:sp>
      <p:sp>
        <p:nvSpPr>
          <p:cNvPr id="377" name="Stand Fast In The Lord Beloved"/>
          <p:cNvSpPr txBox="1"/>
          <p:nvPr/>
        </p:nvSpPr>
        <p:spPr>
          <a:xfrm>
            <a:off x="427913" y="1143149"/>
            <a:ext cx="12148974" cy="8890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72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5100">
                <a:solidFill>
                  <a:srgbClr val="E7CA7C"/>
                </a:solidFill>
              </a:rPr>
              <a:t>Stand Fast</a:t>
            </a:r>
            <a:r>
              <a:rPr sz="5100"/>
              <a:t> In The Lord Beloved </a:t>
            </a:r>
          </a:p>
        </p:txBody>
      </p:sp>
      <p:sp>
        <p:nvSpPr>
          <p:cNvPr id="378"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79" name="Philippians 4:9 (NKJV)…"/>
          <p:cNvSpPr txBox="1"/>
          <p:nvPr/>
        </p:nvSpPr>
        <p:spPr>
          <a:xfrm>
            <a:off x="484324" y="5639548"/>
            <a:ext cx="6476879" cy="36957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0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4:9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9</a:t>
            </a:r>
            <a:r>
              <a:t> The things which you learned and received and heard and saw in me, these do, and the God of peace will be with you.</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txEl>
                                              <p:pRg st="1" end="1"/>
                                            </p:txEl>
                                          </p:spTgt>
                                        </p:tgtEl>
                                        <p:attrNameLst>
                                          <p:attrName>style.visibility</p:attrName>
                                        </p:attrNameLst>
                                      </p:cBhvr>
                                      <p:to>
                                        <p:strVal val="visible"/>
                                      </p:to>
                                    </p:set>
                                    <p:animEffect filter="wipe(left)" transition="in">
                                      <p:cBhvr>
                                        <p:cTn id="7" dur="1500"/>
                                        <p:tgtEl>
                                          <p:spTgt spid="37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6"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Right &amp; godly living is predicated on right &amp; godly thinking — Rom. 12:1,2; Col. 3:1-3…"/>
          <p:cNvSpPr txBox="1"/>
          <p:nvPr/>
        </p:nvSpPr>
        <p:spPr>
          <a:xfrm>
            <a:off x="6634317" y="2713467"/>
            <a:ext cx="6254857"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2500"/>
              </a:spcBef>
              <a:buSzPct val="52999"/>
              <a:buBlip>
                <a:blip r:embed="rId2"/>
              </a:buBlip>
              <a:defRPr sz="3600">
                <a:solidFill>
                  <a:srgbClr val="535353"/>
                </a:solidFill>
                <a:effectLst/>
                <a:latin typeface="Century Gothic"/>
                <a:ea typeface="Century Gothic"/>
                <a:cs typeface="Century Gothic"/>
                <a:sym typeface="Century Gothic"/>
              </a:defRPr>
            </a:pPr>
            <a:r>
              <a:t>Right &amp; godly living is predicated on right &amp; godly thinking — Rom. 12:1,2; Col. 3:1-3</a:t>
            </a:r>
          </a:p>
          <a:p>
            <a:pPr marL="464102" indent="-464102" algn="l">
              <a:spcBef>
                <a:spcPts val="2500"/>
              </a:spcBef>
              <a:buSzPct val="52999"/>
              <a:buBlip>
                <a:blip r:embed="rId2"/>
              </a:buBlip>
              <a:defRPr sz="3600">
                <a:solidFill>
                  <a:srgbClr val="535353"/>
                </a:solidFill>
                <a:effectLst/>
                <a:latin typeface="Century Gothic"/>
                <a:ea typeface="Century Gothic"/>
                <a:cs typeface="Century Gothic"/>
                <a:sym typeface="Century Gothic"/>
              </a:defRPr>
            </a:pPr>
            <a:r>
              <a:t>We choose what we think about — 2 Cor. 10:5</a:t>
            </a:r>
          </a:p>
          <a:p>
            <a:pPr marL="464102" indent="-464102" algn="l">
              <a:spcBef>
                <a:spcPts val="2500"/>
              </a:spcBef>
              <a:buSzPct val="52999"/>
              <a:buBlip>
                <a:blip r:embed="rId2"/>
              </a:buBlip>
              <a:defRPr sz="3600">
                <a:solidFill>
                  <a:srgbClr val="535353"/>
                </a:solidFill>
                <a:effectLst/>
                <a:latin typeface="Century Gothic"/>
                <a:ea typeface="Century Gothic"/>
                <a:cs typeface="Century Gothic"/>
                <a:sym typeface="Century Gothic"/>
              </a:defRPr>
            </a:pPr>
            <a:r>
              <a:t>Upon what are our thoughts based?  - God’s word or our own thoughts — cf. 2 Kings 5:11</a:t>
            </a:r>
          </a:p>
        </p:txBody>
      </p:sp>
      <p:pic>
        <p:nvPicPr>
          <p:cNvPr id="382" name="lose+religion+2-crop.tiff" descr="lose+religion+2-crop.tiff"/>
          <p:cNvPicPr>
            <a:picLocks noChangeAspect="1"/>
          </p:cNvPicPr>
          <p:nvPr/>
        </p:nvPicPr>
        <p:blipFill>
          <a:blip r:embed="rId3">
            <a:extLst/>
          </a:blip>
          <a:stretch>
            <a:fillRect/>
          </a:stretch>
        </p:blipFill>
        <p:spPr>
          <a:xfrm>
            <a:off x="381000" y="2277334"/>
            <a:ext cx="5988369" cy="7196866"/>
          </a:xfrm>
          <a:prstGeom prst="rect">
            <a:avLst/>
          </a:prstGeom>
          <a:ln w="12700">
            <a:miter lim="400000"/>
          </a:ln>
          <a:effectLst>
            <a:outerShdw sx="100000" sy="100000" kx="0" ky="0" algn="b" rotWithShape="0" blurRad="177800" dist="88900" dir="2460000">
              <a:srgbClr val="000000"/>
            </a:outerShdw>
          </a:effectLst>
        </p:spPr>
      </p:pic>
      <p:sp>
        <p:nvSpPr>
          <p:cNvPr id="383" name="“Behold I Thought — Importance of Thinking Right”"/>
          <p:cNvSpPr txBox="1"/>
          <p:nvPr/>
        </p:nvSpPr>
        <p:spPr>
          <a:xfrm>
            <a:off x="161199" y="193581"/>
            <a:ext cx="12682402" cy="77669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chemeClr val="accent1">
                    <a:hueOff val="-139642"/>
                    <a:satOff val="-16462"/>
                    <a:lumOff val="-20969"/>
                  </a:schemeClr>
                </a:solidFill>
                <a:effectLst>
                  <a:outerShdw sx="100000" sy="100000" kx="0" ky="0" algn="b" rotWithShape="0" blurRad="63500" dist="63500" dir="1680875">
                    <a:srgbClr val="000000">
                      <a:alpha val="32000"/>
                    </a:srgbClr>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
        <p:nvSpPr>
          <p:cNvPr id="384" name="Will Heaven Be Your Hom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Will Heaven Be Your Home?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bg/>
                                          </p:spTgt>
                                        </p:tgtEl>
                                        <p:attrNameLst>
                                          <p:attrName>style.visibility</p:attrName>
                                        </p:attrNameLst>
                                      </p:cBhvr>
                                      <p:to>
                                        <p:strVal val="visible"/>
                                      </p:to>
                                    </p:set>
                                    <p:animEffect filter="wipe(left)" transition="in">
                                      <p:cBhvr>
                                        <p:cTn id="7" dur="1500"/>
                                        <p:tgtEl>
                                          <p:spTgt spid="38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1">
                                            <p:txEl>
                                              <p:pRg st="0" end="0"/>
                                            </p:txEl>
                                          </p:spTgt>
                                        </p:tgtEl>
                                        <p:attrNameLst>
                                          <p:attrName>style.visibility</p:attrName>
                                        </p:attrNameLst>
                                      </p:cBhvr>
                                      <p:to>
                                        <p:strVal val="visible"/>
                                      </p:to>
                                    </p:set>
                                    <p:animEffect filter="wipe(left)" transition="in">
                                      <p:cBhvr>
                                        <p:cTn id="10" dur="1500"/>
                                        <p:tgtEl>
                                          <p:spTgt spid="38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1">
                                            <p:txEl>
                                              <p:pRg st="1" end="1"/>
                                            </p:txEl>
                                          </p:spTgt>
                                        </p:tgtEl>
                                        <p:attrNameLst>
                                          <p:attrName>style.visibility</p:attrName>
                                        </p:attrNameLst>
                                      </p:cBhvr>
                                      <p:to>
                                        <p:strVal val="visible"/>
                                      </p:to>
                                    </p:set>
                                    <p:animEffect filter="wipe(left)" transition="in">
                                      <p:cBhvr>
                                        <p:cTn id="15" dur="1500"/>
                                        <p:tgtEl>
                                          <p:spTgt spid="38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1">
                                            <p:txEl>
                                              <p:pRg st="2" end="2"/>
                                            </p:txEl>
                                          </p:spTgt>
                                        </p:tgtEl>
                                        <p:attrNameLst>
                                          <p:attrName>style.visibility</p:attrName>
                                        </p:attrNameLst>
                                      </p:cBhvr>
                                      <p:to>
                                        <p:strVal val="visible"/>
                                      </p:to>
                                    </p:set>
                                    <p:animEffect filter="wipe(left)" transition="in">
                                      <p:cBhvr>
                                        <p:cTn id="20" dur="1500"/>
                                        <p:tgtEl>
                                          <p:spTgt spid="3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229" name="Philippians — Joy No Matter What"/>
          <p:cNvSpPr txBox="1"/>
          <p:nvPr/>
        </p:nvSpPr>
        <p:spPr>
          <a:xfrm>
            <a:off x="1893172" y="376495"/>
            <a:ext cx="1086981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400">
                <a:solidFill>
                  <a:srgbClr val="C0BD95"/>
                </a:solidFill>
                <a:effectLst>
                  <a:outerShdw sx="100000" sy="100000" kx="0" ky="0" algn="b" rotWithShape="0" blurRad="50800" dist="63500" dir="2012766">
                    <a:srgbClr val="000000"/>
                  </a:outerShdw>
                </a:effectLst>
                <a:latin typeface="Thames Nude Roman"/>
                <a:ea typeface="Thames Nude Roman"/>
                <a:cs typeface="Thames Nude Roman"/>
                <a:sym typeface="Thames Nude Roman"/>
              </a:defRPr>
            </a:pPr>
            <a:r>
              <a:t>Philippians — </a:t>
            </a:r>
            <a:r>
              <a:rPr cap="none" i="1">
                <a:solidFill>
                  <a:srgbClr val="9ED4BF"/>
                </a:solidFill>
                <a:latin typeface="Hoefler Text"/>
                <a:ea typeface="Hoefler Text"/>
                <a:cs typeface="Hoefler Text"/>
                <a:sym typeface="Hoefler Text"/>
              </a:rPr>
              <a:t>Joy No Matter What</a:t>
            </a:r>
          </a:p>
        </p:txBody>
      </p:sp>
      <p:sp>
        <p:nvSpPr>
          <p:cNvPr id="230" name="Regardless of our past - (our sins or what others have done to us)…"/>
          <p:cNvSpPr txBox="1"/>
          <p:nvPr/>
        </p:nvSpPr>
        <p:spPr>
          <a:xfrm>
            <a:off x="2980344" y="4778647"/>
            <a:ext cx="9601201" cy="44704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past</a:t>
            </a:r>
            <a:r>
              <a:t> - (our sins or what others have done to us)</a:t>
            </a:r>
          </a:p>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rgbClr val="E7CA7C"/>
                </a:solidFill>
              </a:rPr>
              <a:t>Regardless</a:t>
            </a:r>
            <a:r>
              <a:rPr>
                <a:solidFill>
                  <a:srgbClr val="E7CA7C"/>
                </a:solidFill>
              </a:rPr>
              <a:t> of our circumstances</a:t>
            </a:r>
            <a:r>
              <a:t> - (Our physical or material condition or how others are mistreating us)</a:t>
            </a:r>
          </a:p>
        </p:txBody>
      </p:sp>
      <p:pic>
        <p:nvPicPr>
          <p:cNvPr id="231" name="ALL those IN CHRIST can Have TRUE JOY &amp; PEACE:" descr="ALL those IN CHRIST can Have TRUE JOY &amp; PEACE:"/>
          <p:cNvPicPr>
            <a:picLocks noChangeAspect="0"/>
          </p:cNvPicPr>
          <p:nvPr/>
        </p:nvPicPr>
        <p:blipFill>
          <a:blip r:embed="rId4">
            <a:extLst/>
          </a:blip>
          <a:stretch>
            <a:fillRect/>
          </a:stretch>
        </p:blipFill>
        <p:spPr>
          <a:xfrm>
            <a:off x="2688244" y="2270086"/>
            <a:ext cx="10185401" cy="2667001"/>
          </a:xfrm>
          <a:prstGeom prst="rect">
            <a:avLst/>
          </a:prstGeom>
          <a:effectLst>
            <a:outerShdw sx="100000" sy="100000" kx="0" ky="0" algn="b" rotWithShape="0" blurRad="63500" dist="63500" dir="5400000">
              <a:srgbClr val="000000">
                <a:alpha val="98952"/>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6"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387"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388"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Don McClain</a:t>
            </a:r>
          </a:p>
        </p:txBody>
      </p:sp>
      <p:sp>
        <p:nvSpPr>
          <p:cNvPr id="389"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defRPr>
                <a:effectLst/>
              </a:defRPr>
            </a:pPr>
            <a:r>
              <a:t>W. 65th St church of Christ - 9/16/2007</a:t>
            </a:r>
          </a:p>
        </p:txBody>
      </p:sp>
      <p:pic>
        <p:nvPicPr>
          <p:cNvPr id="390"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391" name="Slide Number"/>
          <p:cNvSpPr txBox="1"/>
          <p:nvPr>
            <p:ph type="sldNum" sz="quarter" idx="2"/>
          </p:nvPr>
        </p:nvSpPr>
        <p:spPr>
          <a:xfrm>
            <a:off x="12606932" y="495299"/>
            <a:ext cx="397868" cy="381001"/>
          </a:xfrm>
          <a:prstGeom prst="rect">
            <a:avLst/>
          </a:prstGeom>
          <a:extLst>
            <a:ext uri="{C572A759-6A51-4108-AA02-DFA0A04FC94B}">
              <ma14:wrappingTextBoxFlag xmlns:ma14="http://schemas.microsoft.com/office/mac/drawingml/2011/main" val="1"/>
            </a:ext>
          </a:extLst>
        </p:spPr>
        <p:txBody>
          <a:bodyPr/>
          <a:lstStyle/>
          <a:p>
            <a:pPr>
              <a:defRPr>
                <a:effectLst/>
              </a:defRPr>
            </a:pPr>
            <a:fld id="{86CB4B4D-7CA3-9044-876B-883B54F8677D}" type="slidenum"/>
          </a:p>
        </p:txBody>
      </p:sp>
      <p:pic>
        <p:nvPicPr>
          <p:cNvPr id="392" name="baptism.png" descr="baptism.png"/>
          <p:cNvPicPr>
            <a:picLocks noChangeAspect="0"/>
          </p:cNvPicPr>
          <p:nvPr/>
        </p:nvPicPr>
        <p:blipFill>
          <a:blip r:embed="rId4">
            <a:extLst/>
          </a:blip>
          <a:stretch>
            <a:fillRect/>
          </a:stretch>
        </p:blipFill>
        <p:spPr>
          <a:xfrm>
            <a:off x="139700" y="1693333"/>
            <a:ext cx="6717620" cy="8149167"/>
          </a:xfrm>
          <a:prstGeom prst="rect">
            <a:avLst/>
          </a:prstGeom>
        </p:spPr>
      </p:pic>
      <p:sp>
        <p:nvSpPr>
          <p:cNvPr id="393" name="It starts with doing what you know to be true - then growing in knowledge &amp; service?…"/>
          <p:cNvSpPr txBox="1"/>
          <p:nvPr/>
        </p:nvSpPr>
        <p:spPr>
          <a:xfrm>
            <a:off x="6357598" y="2180166"/>
            <a:ext cx="6289939" cy="7175501"/>
          </a:xfrm>
          <a:prstGeom prst="rect">
            <a:avLst/>
          </a:prstGeom>
          <a:ln w="12700">
            <a:miter lim="400000"/>
          </a:ln>
          <a:effectLst>
            <a:outerShdw sx="100000" sy="100000" kx="0" ky="0" algn="b" rotWithShape="0" blurRad="63500" dist="63500" dir="165788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45583" indent="-264583" algn="l" defTabSz="457200">
              <a:spcBef>
                <a:spcPts val="800"/>
              </a:spcBef>
              <a:buClr>
                <a:srgbClr val="9A7865"/>
              </a:buClr>
              <a:buSzPct val="40000"/>
              <a:buFont typeface="Georgia"/>
              <a:buBlip>
                <a:blip r:embed="rId5"/>
              </a:buBlip>
              <a:defRPr i="1" sz="48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It starts with doing what you know to be true - then growing in knowledge &amp; service?</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First must obey the gospel — Heb 5:8,9; Mk 16:16</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Growing in faith, diligently serving the Lord — 2 Pet 1:5-10</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Eternal joy awaits — (Rom 8:18; 1 Cor 15:58)</a:t>
            </a:r>
          </a:p>
        </p:txBody>
      </p:sp>
      <p:sp>
        <p:nvSpPr>
          <p:cNvPr id="394" name="Will Heaven Be Your Hom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Will Heaven Be Your Home?</a:t>
            </a:r>
          </a:p>
        </p:txBody>
      </p:sp>
      <p:sp>
        <p:nvSpPr>
          <p:cNvPr id="395" name="“The Unity, Joy, Contentment &amp; Peace In Christ”"/>
          <p:cNvSpPr txBox="1"/>
          <p:nvPr/>
        </p:nvSpPr>
        <p:spPr>
          <a:xfrm>
            <a:off x="236586" y="156479"/>
            <a:ext cx="12531627" cy="850901"/>
          </a:xfrm>
          <a:prstGeom prst="rect">
            <a:avLst/>
          </a:prstGeom>
          <a:ln w="12700">
            <a:miter lim="400000"/>
          </a:ln>
          <a:effectLst>
            <a:outerShdw sx="100000" sy="100000" kx="0" ky="0" algn="b" rotWithShape="0" blurRad="63500" dist="76200" dir="3136246">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FFFFFF"/>
                </a:solidFill>
                <a:effectLst>
                  <a:outerShdw sx="100000" sy="100000" kx="0" ky="0" algn="b" rotWithShape="0" blurRad="63500" dist="63500" dir="3389658">
                    <a:srgbClr val="000000"/>
                  </a:outerShdw>
                </a:effectLst>
                <a:latin typeface="Gill Sans Light"/>
                <a:ea typeface="Gill Sans Light"/>
                <a:cs typeface="Gill Sans Light"/>
                <a:sym typeface="Gill Sans Light"/>
              </a:defRPr>
            </a:lvl1pPr>
          </a:lstStyle>
          <a:p>
            <a:pPr/>
            <a:r>
              <a:t>“The Unity, Joy, Contentment &amp; Peace In Christ”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3">
                                            <p:txEl>
                                              <p:pRg st="1" end="1"/>
                                            </p:txEl>
                                          </p:spTgt>
                                        </p:tgtEl>
                                        <p:attrNameLst>
                                          <p:attrName>style.visibility</p:attrName>
                                        </p:attrNameLst>
                                      </p:cBhvr>
                                      <p:to>
                                        <p:strVal val="visible"/>
                                      </p:to>
                                    </p:set>
                                    <p:animEffect filter="wipe(left)" transition="in">
                                      <p:cBhvr>
                                        <p:cTn id="7" dur="500"/>
                                        <p:tgtEl>
                                          <p:spTgt spid="39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3">
                                            <p:txEl>
                                              <p:pRg st="2" end="2"/>
                                            </p:txEl>
                                          </p:spTgt>
                                        </p:tgtEl>
                                        <p:attrNameLst>
                                          <p:attrName>style.visibility</p:attrName>
                                        </p:attrNameLst>
                                      </p:cBhvr>
                                      <p:to>
                                        <p:strVal val="visible"/>
                                      </p:to>
                                    </p:set>
                                    <p:animEffect filter="wipe(left)" transition="in">
                                      <p:cBhvr>
                                        <p:cTn id="12" dur="500"/>
                                        <p:tgtEl>
                                          <p:spTgt spid="39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3">
                                            <p:txEl>
                                              <p:pRg st="3" end="3"/>
                                            </p:txEl>
                                          </p:spTgt>
                                        </p:tgtEl>
                                        <p:attrNameLst>
                                          <p:attrName>style.visibility</p:attrName>
                                        </p:attrNameLst>
                                      </p:cBhvr>
                                      <p:to>
                                        <p:strVal val="visible"/>
                                      </p:to>
                                    </p:set>
                                    <p:animEffect filter="wipe(left)" transition="in">
                                      <p:cBhvr>
                                        <p:cTn id="17" dur="500"/>
                                        <p:tgtEl>
                                          <p:spTgt spid="39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3"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Rectangle 1"/>
          <p:cNvSpPr/>
          <p:nvPr/>
        </p:nvSpPr>
        <p:spPr>
          <a:xfrm>
            <a:off x="-1" y="-1"/>
            <a:ext cx="13004801" cy="9753601"/>
          </a:xfrm>
          <a:prstGeom prst="rect">
            <a:avLst/>
          </a:prstGeom>
          <a:solidFill>
            <a:srgbClr val="000000"/>
          </a:solidFill>
          <a:ln w="25400">
            <a:solidFill>
              <a:srgbClr val="000000"/>
            </a:solidFill>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9"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400"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22,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3"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4" invalidUrl="" action="" tgtFrame="" tooltip="" history="1" highlightClick="0" endSnd="0"/>
              </a:rPr>
              <a:t>http://w65stchurchofchrist.org/coc/sermons/</a:t>
            </a:r>
            <a:r>
              <a:t> </a:t>
            </a:r>
          </a:p>
        </p:txBody>
      </p:sp>
      <p:sp>
        <p:nvSpPr>
          <p:cNvPr id="401" name="“The Unity, Joy, Contentment &amp; Peace In Christ”…"/>
          <p:cNvSpPr txBox="1"/>
          <p:nvPr/>
        </p:nvSpPr>
        <p:spPr>
          <a:xfrm>
            <a:off x="225374" y="236257"/>
            <a:ext cx="12554052" cy="1574801"/>
          </a:xfrm>
          <a:prstGeom prst="rect">
            <a:avLst/>
          </a:prstGeom>
          <a:ln w="12700">
            <a:miter lim="400000"/>
          </a:ln>
          <a:effectLst>
            <a:outerShdw sx="100000" sy="100000" kx="0" ky="0" algn="b" rotWithShape="0" blurRad="203200" dist="141318" dir="3206836">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5100">
                <a:solidFill>
                  <a:srgbClr val="FFFFFF"/>
                </a:solidFill>
                <a:effectLst>
                  <a:outerShdw sx="100000" sy="100000" kx="0" ky="0" algn="b" rotWithShape="0" blurRad="63500" dist="63500" dir="2015753">
                    <a:srgbClr val="000000"/>
                  </a:outerShdw>
                </a:effectLst>
                <a:latin typeface="Gill Sans Light"/>
                <a:ea typeface="Gill Sans Light"/>
                <a:cs typeface="Gill Sans Light"/>
                <a:sym typeface="Gill Sans Light"/>
              </a:defRPr>
            </a:pPr>
            <a:r>
              <a:t>“The Unity, Joy, Contentment &amp; Peace In Christ”</a:t>
            </a:r>
          </a:p>
          <a:p>
            <a:pPr>
              <a:defRPr sz="5100">
                <a:solidFill>
                  <a:srgbClr val="FFFFFF"/>
                </a:solidFill>
                <a:effectLst>
                  <a:outerShdw sx="100000" sy="100000" kx="0" ky="0" algn="b" rotWithShape="0" blurRad="63500" dist="63500" dir="2015753">
                    <a:srgbClr val="000000"/>
                  </a:outerShdw>
                </a:effectLst>
                <a:latin typeface="Gill Sans Light"/>
                <a:ea typeface="Gill Sans Light"/>
                <a:cs typeface="Gill Sans Light"/>
                <a:sym typeface="Gill Sans Light"/>
              </a:defRPr>
            </a:pPr>
            <a:r>
              <a:t>(Philippians 4:1-7)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Romans 12:1–3 (NKJV)…"/>
          <p:cNvSpPr txBox="1"/>
          <p:nvPr/>
        </p:nvSpPr>
        <p:spPr>
          <a:xfrm>
            <a:off x="344415" y="370201"/>
            <a:ext cx="12315970" cy="8737601"/>
          </a:xfrm>
          <a:prstGeom prst="rect">
            <a:avLst/>
          </a:prstGeom>
          <a:ln w="12700">
            <a:miter lim="400000"/>
          </a:ln>
          <a:effectLst>
            <a:outerShdw sx="100000" sy="100000" kx="0" ky="0" algn="b" rotWithShape="0" blurRad="266700" dist="98825" dir="2494917">
              <a:srgbClr val="000000">
                <a:alpha val="2864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500"/>
              </a:spcBef>
              <a:defRPr sz="4900">
                <a:solidFill>
                  <a:srgbClr val="000000"/>
                </a:solidFill>
                <a:effectLst/>
                <a:latin typeface="Thames Nude Roman"/>
                <a:ea typeface="Thames Nude Roman"/>
                <a:cs typeface="Thames Nude Roman"/>
                <a:sym typeface="Thames Nude Roman"/>
              </a:defRPr>
            </a:pPr>
            <a:r>
              <a:t>Romans 12:1–3 (NKJV)</a:t>
            </a:r>
          </a:p>
          <a:p>
            <a:pPr defTabSz="457200">
              <a:defRPr sz="4500">
                <a:solidFill>
                  <a:srgbClr val="000000"/>
                </a:solidFill>
                <a:effectLst/>
                <a:latin typeface="Hoefler Text"/>
                <a:ea typeface="Hoefler Text"/>
                <a:cs typeface="Hoefler Text"/>
                <a:sym typeface="Hoefler Text"/>
              </a:defRPr>
            </a:pPr>
            <a:r>
              <a:rPr baseline="31999"/>
              <a:t>1</a:t>
            </a:r>
            <a:r>
              <a:t> I beseech you therefore, brethren, by the mercies of God, that you present your bodies a living sacrifice, holy, acceptable to God, </a:t>
            </a:r>
            <a:r>
              <a:rPr i="1"/>
              <a:t>which is</a:t>
            </a:r>
            <a:r>
              <a:t> your reasonable service. </a:t>
            </a:r>
            <a:r>
              <a:rPr baseline="31999"/>
              <a:t>2</a:t>
            </a:r>
            <a:r>
              <a:t> And do not be conformed to this world, but be transformed by the renewing of your mind, that you may prove what </a:t>
            </a:r>
            <a:r>
              <a:rPr i="1"/>
              <a:t>is</a:t>
            </a:r>
            <a:r>
              <a:t> that good and acceptable and perfect will of God. </a:t>
            </a:r>
            <a:r>
              <a:rPr baseline="31999"/>
              <a:t>3</a:t>
            </a:r>
            <a:r>
              <a:t> For I say, through the grace given to me, to everyone who is among you, not to think </a:t>
            </a:r>
            <a:r>
              <a:rPr i="1"/>
              <a:t>of himself</a:t>
            </a:r>
            <a:r>
              <a:t> more highly than he ought to think, but to think soberly, as God has dealt to each one a measure of faith.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Philippians 4:4–9 (NKJV)…"/>
          <p:cNvSpPr txBox="1"/>
          <p:nvPr/>
        </p:nvSpPr>
        <p:spPr>
          <a:xfrm>
            <a:off x="357297" y="343493"/>
            <a:ext cx="12290206" cy="8420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4:4–9 (NKJV)</a:t>
            </a:r>
          </a:p>
          <a:p>
            <a:pPr defTabSz="457200">
              <a:spcBef>
                <a:spcPts val="800"/>
              </a:spcBef>
              <a:defRPr sz="52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4</a:t>
            </a:r>
            <a:r>
              <a:t> Rejoice in the Lord always. Again I will say, rejoice! </a:t>
            </a:r>
            <a:r>
              <a:rPr baseline="31999"/>
              <a:t>5</a:t>
            </a:r>
            <a:r>
              <a:t> Let your gentleness be known to all men. The Lord </a:t>
            </a:r>
            <a:r>
              <a:rPr i="1"/>
              <a:t>is</a:t>
            </a:r>
            <a:r>
              <a:t> at hand. </a:t>
            </a:r>
            <a:r>
              <a:rPr baseline="31999"/>
              <a:t>6</a:t>
            </a:r>
            <a:r>
              <a:t> Be anxious for nothing, but in everything by prayer and supplication, with thanksgiving, let your requests be made known to God; </a:t>
            </a:r>
            <a:r>
              <a:rPr baseline="31999"/>
              <a:t>7</a:t>
            </a:r>
            <a:r>
              <a:t> and the peace of God, which surpasses all understanding, will guard your hearts and minds through Christ Jesus.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Philippians 4:4–9 (NKJV)…"/>
          <p:cNvSpPr txBox="1"/>
          <p:nvPr/>
        </p:nvSpPr>
        <p:spPr>
          <a:xfrm>
            <a:off x="357297" y="343493"/>
            <a:ext cx="12290206" cy="83058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4:4–9 (NKJV)</a:t>
            </a:r>
          </a:p>
          <a:p>
            <a:pPr defTabSz="457200">
              <a:spcBef>
                <a:spcPts val="800"/>
              </a:spcBef>
              <a:defRPr sz="51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8</a:t>
            </a:r>
            <a:r>
              <a:t> Finally, brethren, whatever things are true, whatever things </a:t>
            </a:r>
            <a:r>
              <a:rPr i="1"/>
              <a:t>are</a:t>
            </a:r>
            <a:r>
              <a:t> noble, whatever things </a:t>
            </a:r>
            <a:r>
              <a:rPr i="1"/>
              <a:t>are</a:t>
            </a:r>
            <a:r>
              <a:t> just, whatever things </a:t>
            </a:r>
            <a:r>
              <a:rPr i="1"/>
              <a:t>are</a:t>
            </a:r>
            <a:r>
              <a:t> pure, whatever things </a:t>
            </a:r>
            <a:r>
              <a:rPr i="1"/>
              <a:t>are</a:t>
            </a:r>
            <a:r>
              <a:t> lovely, whatever things </a:t>
            </a:r>
            <a:r>
              <a:rPr i="1"/>
              <a:t>are</a:t>
            </a:r>
            <a:r>
              <a:t> of good report, if </a:t>
            </a:r>
            <a:r>
              <a:rPr i="1"/>
              <a:t>there is</a:t>
            </a:r>
            <a:r>
              <a:t> any virtue and if </a:t>
            </a:r>
            <a:r>
              <a:rPr i="1"/>
              <a:t>there is</a:t>
            </a:r>
            <a:r>
              <a:t> anything praiseworthy—meditate on these things. </a:t>
            </a:r>
            <a:r>
              <a:rPr baseline="31999"/>
              <a:t>9</a:t>
            </a:r>
            <a:r>
              <a:t> The things which you learned and received and heard and saw in me, these do, and the God of peace will be with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38" name="Follow the approved pattern … 3:17…"/>
          <p:cNvSpPr txBox="1"/>
          <p:nvPr/>
        </p:nvSpPr>
        <p:spPr>
          <a:xfrm>
            <a:off x="545679" y="2722850"/>
            <a:ext cx="6451638" cy="65532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Follow the approved pattern … 3:17</a:t>
            </a:r>
            <a:endParaRPr b="1"/>
          </a:p>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Reject the false teachers - Refuse to follow their destructive ways … 3:18,19</a:t>
            </a:r>
            <a:endParaRPr b="1"/>
          </a:p>
          <a:p>
            <a:pPr marL="464102" indent="-464102" algn="l">
              <a:spcBef>
                <a:spcPts val="1400"/>
              </a:spcBef>
              <a:buSzPct val="52999"/>
              <a:buBlip>
                <a:blip r:embed="rId3"/>
              </a:buBlip>
              <a:defRPr sz="39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t>Are we living for HEAVEN? - Eagerly waiting for our Lord’s return? … 3:20,21</a:t>
            </a:r>
          </a:p>
        </p:txBody>
      </p:sp>
      <p:sp>
        <p:nvSpPr>
          <p:cNvPr id="239" name="(Philippians 3:17-4:1)"/>
          <p:cNvSpPr txBox="1"/>
          <p:nvPr/>
        </p:nvSpPr>
        <p:spPr>
          <a:xfrm>
            <a:off x="7323227" y="8269704"/>
            <a:ext cx="5601972"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3:17-4:1)</a:t>
            </a:r>
          </a:p>
        </p:txBody>
      </p:sp>
      <p:sp>
        <p:nvSpPr>
          <p:cNvPr id="240" name="Two WAYS of Thinking With Two Different Destinies!"/>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Two WAYS of Thinking With Two Different Destinies!</a:t>
            </a:r>
          </a:p>
        </p:txBody>
      </p:sp>
      <p:sp>
        <p:nvSpPr>
          <p:cNvPr id="241" name="“Behold I Thought — Importance of Thinking Right”"/>
          <p:cNvSpPr txBox="1"/>
          <p:nvPr/>
        </p:nvSpPr>
        <p:spPr>
          <a:xfrm>
            <a:off x="161199" y="193581"/>
            <a:ext cx="12682402" cy="776697"/>
          </a:xfrm>
          <a:prstGeom prst="rect">
            <a:avLst/>
          </a:prstGeom>
          <a:ln w="12700">
            <a:miter lim="400000"/>
          </a:ln>
          <a:effectLst>
            <a:outerShdw sx="100000" sy="100000" kx="0" ky="0" algn="b" rotWithShape="0" blurRad="63500" dist="76200" dir="313624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rgbClr val="FFFFFF"/>
                </a:solidFill>
                <a:effectLst>
                  <a:outerShdw sx="100000" sy="100000" kx="0" ky="0" algn="b" rotWithShape="0" blurRad="63500" dist="63500" dir="1680875">
                    <a:srgbClr val="000000"/>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44" name="“For as he thinks in his heart, so is he. …  — Proverbs 23:7 (NKJV)…"/>
          <p:cNvSpPr txBox="1"/>
          <p:nvPr/>
        </p:nvSpPr>
        <p:spPr>
          <a:xfrm>
            <a:off x="280950" y="2939933"/>
            <a:ext cx="7055718" cy="47244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41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aseline="31999"/>
              <a:t>“</a:t>
            </a:r>
            <a:r>
              <a:t>For as he </a:t>
            </a:r>
            <a:r>
              <a:rPr b="1">
                <a:solidFill>
                  <a:schemeClr val="accent4">
                    <a:hueOff val="481991"/>
                    <a:satOff val="11971"/>
                    <a:lumOff val="19007"/>
                  </a:schemeClr>
                </a:solidFill>
              </a:rPr>
              <a:t>thinks</a:t>
            </a:r>
            <a:r>
              <a:t> in his </a:t>
            </a:r>
            <a:r>
              <a:rPr b="1">
                <a:solidFill>
                  <a:schemeClr val="accent4">
                    <a:hueOff val="481991"/>
                    <a:satOff val="11971"/>
                    <a:lumOff val="19007"/>
                  </a:schemeClr>
                </a:solidFill>
              </a:rPr>
              <a:t>heart</a:t>
            </a:r>
            <a:r>
              <a:t>, so </a:t>
            </a:r>
            <a:r>
              <a:rPr i="1"/>
              <a:t>is</a:t>
            </a:r>
            <a:r>
              <a:t> he. …  — </a:t>
            </a:r>
            <a:r>
              <a:rPr b="1"/>
              <a:t>Proverbs 23:7</a:t>
            </a:r>
            <a:r>
              <a:t> (NKJV)</a:t>
            </a:r>
          </a:p>
          <a:p>
            <a:pPr marL="464102" indent="-464102" algn="l">
              <a:spcBef>
                <a:spcPts val="1400"/>
              </a:spcBef>
              <a:buSzPct val="52999"/>
              <a:buBlip>
                <a:blip r:embed="rId3"/>
              </a:buBlip>
              <a:defRPr sz="41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a:t>
            </a:r>
            <a:r>
              <a:rPr b="1">
                <a:solidFill>
                  <a:schemeClr val="accent4">
                    <a:hueOff val="481991"/>
                    <a:satOff val="11971"/>
                    <a:lumOff val="19007"/>
                  </a:schemeClr>
                </a:solidFill>
              </a:rPr>
              <a:t>Keep your heart </a:t>
            </a:r>
            <a:r>
              <a:t>with all diligence, For out of it spring the issues of life.” — </a:t>
            </a:r>
            <a:r>
              <a:rPr b="1"/>
              <a:t>Proverbs 4:23</a:t>
            </a:r>
            <a:r>
              <a:t> (NKJV)</a:t>
            </a:r>
          </a:p>
        </p:txBody>
      </p:sp>
      <p:sp>
        <p:nvSpPr>
          <p:cNvPr id="245" name="(Philippians 4:4-9)"/>
          <p:cNvSpPr txBox="1"/>
          <p:nvPr/>
        </p:nvSpPr>
        <p:spPr>
          <a:xfrm>
            <a:off x="7719265" y="8269704"/>
            <a:ext cx="48098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4:4-9)</a:t>
            </a:r>
          </a:p>
        </p:txBody>
      </p:sp>
      <p:sp>
        <p:nvSpPr>
          <p:cNvPr id="246" name="We Are What We Think …"/>
          <p:cNvSpPr/>
          <p:nvPr/>
        </p:nvSpPr>
        <p:spPr>
          <a:xfrm>
            <a:off x="1130742" y="1149575"/>
            <a:ext cx="10743316" cy="1188592"/>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63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We Are What We Think … </a:t>
            </a:r>
          </a:p>
        </p:txBody>
      </p:sp>
      <p:sp>
        <p:nvSpPr>
          <p:cNvPr id="247" name="“Behold I Thought — Importance of Thinking Right”"/>
          <p:cNvSpPr txBox="1"/>
          <p:nvPr/>
        </p:nvSpPr>
        <p:spPr>
          <a:xfrm>
            <a:off x="161199" y="193581"/>
            <a:ext cx="12682402" cy="776697"/>
          </a:xfrm>
          <a:prstGeom prst="rect">
            <a:avLst/>
          </a:prstGeom>
          <a:ln w="12700">
            <a:miter lim="400000"/>
          </a:ln>
          <a:effectLst>
            <a:outerShdw sx="100000" sy="100000" kx="0" ky="0" algn="b" rotWithShape="0" blurRad="63500" dist="76200" dir="313624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rgbClr val="FFFFFF"/>
                </a:solidFill>
                <a:effectLst>
                  <a:outerShdw sx="100000" sy="100000" kx="0" ky="0" algn="b" rotWithShape="0" blurRad="63500" dist="63500" dir="1680875">
                    <a:srgbClr val="000000"/>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wipe(left)" transition="in">
                                      <p:cBhvr>
                                        <p:cTn id="7" dur="1500"/>
                                        <p:tgtEl>
                                          <p:spTgt spid="24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wipe(left)" transition="in">
                                      <p:cBhvr>
                                        <p:cTn id="10" dur="15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wipe(left)" transition="in">
                                      <p:cBhvr>
                                        <p:cTn id="15" dur="1500"/>
                                        <p:tgtEl>
                                          <p:spTgt spid="2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50" name="“Brood of vipers! How can you, being evil, speak good things? For out of the abundance of the heart the mouth speaks. 35 A good man out of the good treasure of his heart brings forth good things, and an evil man out of the evil treasure brings forth evil things. — Matthew 12:34–35 (NKJV)"/>
          <p:cNvSpPr txBox="1"/>
          <p:nvPr/>
        </p:nvSpPr>
        <p:spPr>
          <a:xfrm>
            <a:off x="348788" y="3414802"/>
            <a:ext cx="7055719" cy="53086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t>“Brood of vipers! How can you, being evil, speak good things? For </a:t>
            </a:r>
            <a:r>
              <a:rPr b="1">
                <a:solidFill>
                  <a:schemeClr val="accent4">
                    <a:hueOff val="481991"/>
                    <a:satOff val="11971"/>
                    <a:lumOff val="19007"/>
                  </a:schemeClr>
                </a:solidFill>
              </a:rPr>
              <a:t>out of the abundance of the heart the mouth speaks</a:t>
            </a:r>
            <a:r>
              <a:t>. </a:t>
            </a:r>
            <a:r>
              <a:rPr baseline="31999"/>
              <a:t>35</a:t>
            </a:r>
            <a:r>
              <a:t> A good man </a:t>
            </a:r>
            <a:r>
              <a:rPr b="1">
                <a:solidFill>
                  <a:schemeClr val="accent4">
                    <a:hueOff val="481991"/>
                    <a:satOff val="11971"/>
                    <a:lumOff val="19007"/>
                  </a:schemeClr>
                </a:solidFill>
              </a:rPr>
              <a:t>out of the good treasure of his heart</a:t>
            </a:r>
            <a:r>
              <a:t> brings forth good things, and an evil man </a:t>
            </a:r>
            <a:r>
              <a:rPr b="1">
                <a:solidFill>
                  <a:schemeClr val="accent4">
                    <a:hueOff val="481991"/>
                    <a:satOff val="11971"/>
                    <a:lumOff val="19007"/>
                  </a:schemeClr>
                </a:solidFill>
              </a:rPr>
              <a:t>out of the evil treasure brings forth evil things.</a:t>
            </a:r>
            <a:r>
              <a:t> — </a:t>
            </a:r>
            <a:r>
              <a:rPr b="1"/>
              <a:t>Matthew 12:34–35 (NKJV)</a:t>
            </a:r>
          </a:p>
        </p:txBody>
      </p:sp>
      <p:sp>
        <p:nvSpPr>
          <p:cNvPr id="251" name="(Philippians 4:4-9)"/>
          <p:cNvSpPr txBox="1"/>
          <p:nvPr/>
        </p:nvSpPr>
        <p:spPr>
          <a:xfrm>
            <a:off x="7719265" y="8269704"/>
            <a:ext cx="48098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4:4-9)</a:t>
            </a:r>
          </a:p>
        </p:txBody>
      </p:sp>
      <p:sp>
        <p:nvSpPr>
          <p:cNvPr id="252" name="We Are What We Think …"/>
          <p:cNvSpPr/>
          <p:nvPr/>
        </p:nvSpPr>
        <p:spPr>
          <a:xfrm>
            <a:off x="1130742" y="1149575"/>
            <a:ext cx="10743316" cy="1188592"/>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63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We Are What We Think … </a:t>
            </a:r>
          </a:p>
        </p:txBody>
      </p:sp>
      <p:sp>
        <p:nvSpPr>
          <p:cNvPr id="253" name="“Behold I Thought — Importance of Thinking Right”"/>
          <p:cNvSpPr txBox="1"/>
          <p:nvPr/>
        </p:nvSpPr>
        <p:spPr>
          <a:xfrm>
            <a:off x="161199" y="193581"/>
            <a:ext cx="12682402" cy="776697"/>
          </a:xfrm>
          <a:prstGeom prst="rect">
            <a:avLst/>
          </a:prstGeom>
          <a:ln w="12700">
            <a:miter lim="400000"/>
          </a:ln>
          <a:effectLst>
            <a:outerShdw sx="100000" sy="100000" kx="0" ky="0" algn="b" rotWithShape="0" blurRad="63500" dist="76200" dir="313624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rgbClr val="FFFFFF"/>
                </a:solidFill>
                <a:effectLst>
                  <a:outerShdw sx="100000" sy="100000" kx="0" ky="0" algn="b" rotWithShape="0" blurRad="63500" dist="63500" dir="1680875">
                    <a:srgbClr val="000000"/>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5"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56" name="21 “For from within, out of the heart of men, proceed evil thoughts, adulteries, fornications, murders, 22 thefts, covetousness, wickedness, deceit, lewdness, an evil eye, blasphemy, pride, foolishness. 23 All these evil things come from within and defile a man.” — Mark 7:21–23 (NKJV)"/>
          <p:cNvSpPr txBox="1"/>
          <p:nvPr/>
        </p:nvSpPr>
        <p:spPr>
          <a:xfrm>
            <a:off x="348788" y="3414802"/>
            <a:ext cx="7055719" cy="53086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aseline="31999"/>
              <a:t>21</a:t>
            </a:r>
            <a:r>
              <a:t> “For from within, </a:t>
            </a:r>
            <a:r>
              <a:rPr b="1">
                <a:solidFill>
                  <a:schemeClr val="accent4">
                    <a:hueOff val="481991"/>
                    <a:satOff val="11971"/>
                    <a:lumOff val="19007"/>
                  </a:schemeClr>
                </a:solidFill>
              </a:rPr>
              <a:t>out of the heart of men</a:t>
            </a:r>
            <a:r>
              <a:t>, proceed evil thoughts, adulteries, fornications, murders, </a:t>
            </a:r>
            <a:r>
              <a:rPr baseline="31999"/>
              <a:t>22</a:t>
            </a:r>
            <a:r>
              <a:t> thefts, covetousness, wickedness, deceit, lewdness, an evil eye, blasphemy, pride, foolishness. </a:t>
            </a:r>
            <a:r>
              <a:rPr baseline="31999"/>
              <a:t>23</a:t>
            </a:r>
            <a:r>
              <a:t> All these evil things </a:t>
            </a:r>
            <a:r>
              <a:rPr b="1">
                <a:solidFill>
                  <a:schemeClr val="accent4">
                    <a:hueOff val="481991"/>
                    <a:satOff val="11971"/>
                    <a:lumOff val="19007"/>
                  </a:schemeClr>
                </a:solidFill>
              </a:rPr>
              <a:t>come from within</a:t>
            </a:r>
            <a:r>
              <a:t> and defile a man.” — </a:t>
            </a:r>
            <a:r>
              <a:rPr b="1"/>
              <a:t>Mark 7:21–23 (NKJV)</a:t>
            </a:r>
          </a:p>
        </p:txBody>
      </p:sp>
      <p:sp>
        <p:nvSpPr>
          <p:cNvPr id="257" name="(Philippians 4:4-9)"/>
          <p:cNvSpPr txBox="1"/>
          <p:nvPr/>
        </p:nvSpPr>
        <p:spPr>
          <a:xfrm>
            <a:off x="7719265" y="8269704"/>
            <a:ext cx="48098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defRPr>
                <a:effectLst/>
              </a:defRPr>
            </a:pPr>
            <a:r>
              <a:t>(Philippians 4:4-9)</a:t>
            </a:r>
          </a:p>
        </p:txBody>
      </p:sp>
      <p:sp>
        <p:nvSpPr>
          <p:cNvPr id="258" name="We Are What We Think …"/>
          <p:cNvSpPr/>
          <p:nvPr/>
        </p:nvSpPr>
        <p:spPr>
          <a:xfrm>
            <a:off x="1130742" y="1149575"/>
            <a:ext cx="10743316" cy="1188592"/>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6300">
                <a:solidFill>
                  <a:srgbClr val="FFFFFF"/>
                </a:solidFill>
                <a:effectLst>
                  <a:outerShdw sx="100000" sy="100000" kx="0" ky="0" algn="b" rotWithShape="0" blurRad="25400" dist="33948" dir="2700000">
                    <a:srgbClr val="3B3936"/>
                  </a:outerShdw>
                </a:effectLst>
                <a:latin typeface="Palatino"/>
                <a:ea typeface="Palatino"/>
                <a:cs typeface="Palatino"/>
                <a:sym typeface="Palatino"/>
              </a:defRPr>
            </a:lvl1pPr>
          </a:lstStyle>
          <a:p>
            <a:pPr/>
            <a:r>
              <a:t>We Are What We Think … </a:t>
            </a:r>
          </a:p>
        </p:txBody>
      </p:sp>
      <p:sp>
        <p:nvSpPr>
          <p:cNvPr id="259" name="“Behold I Thought — Importance of Thinking Right”"/>
          <p:cNvSpPr txBox="1"/>
          <p:nvPr/>
        </p:nvSpPr>
        <p:spPr>
          <a:xfrm>
            <a:off x="161199" y="193581"/>
            <a:ext cx="12682402" cy="776697"/>
          </a:xfrm>
          <a:prstGeom prst="rect">
            <a:avLst/>
          </a:prstGeom>
          <a:ln w="12700">
            <a:miter lim="400000"/>
          </a:ln>
          <a:effectLst>
            <a:outerShdw sx="100000" sy="100000" kx="0" ky="0" algn="b" rotWithShape="0" blurRad="63500" dist="76200" dir="3136246">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600">
                <a:solidFill>
                  <a:srgbClr val="FFFFFF"/>
                </a:solidFill>
                <a:effectLst>
                  <a:outerShdw sx="100000" sy="100000" kx="0" ky="0" algn="b" rotWithShape="0" blurRad="63500" dist="63500" dir="1680875">
                    <a:srgbClr val="000000"/>
                  </a:outerShdw>
                </a:effectLst>
                <a:latin typeface="Gill Sans Light"/>
                <a:ea typeface="Gill Sans Light"/>
                <a:cs typeface="Gill Sans Light"/>
                <a:sym typeface="Gill Sans Light"/>
              </a:defRPr>
            </a:pPr>
            <a:r>
              <a:t>“</a:t>
            </a:r>
            <a:r>
              <a:rPr b="1">
                <a:latin typeface="Gill Sans"/>
                <a:ea typeface="Gill Sans"/>
                <a:cs typeface="Gill Sans"/>
                <a:sym typeface="Gill Sans"/>
              </a:rPr>
              <a:t>Behold I Thought</a:t>
            </a:r>
            <a:r>
              <a:t> —</a:t>
            </a:r>
            <a:r>
              <a:rPr sz="4200"/>
              <a:t> Importance of Thinking Right</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