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6D6D6D">
              <a:alpha val="41000"/>
            </a:srgbClr>
          </a:solidFill>
        </a:fill>
      </a:tcStyle>
    </a:wholeTbl>
    <a:band2H>
      <a:tcTxStyle b="def" i="def"/>
      <a:tcStyle>
        <a:tcBdr/>
        <a:fill>
          <a:solidFill>
            <a:srgbClr val="4E4E4E">
              <a:alpha val="41000"/>
            </a:srgbClr>
          </a:solidFill>
        </a:fill>
      </a:tcStyle>
    </a:band2H>
    <a:firstCol>
      <a:tcTxStyle b="off" i="off">
        <a:font>
          <a:latin typeface="Helvetica Neue Medium"/>
          <a:ea typeface="Helvetica Neue Medium"/>
          <a:cs typeface="Helvetica Neue Medium"/>
        </a:font>
        <a:srgbClr val="FFFFFF"/>
      </a:tcTxStyle>
      <a:tcStyle>
        <a:tcBdr>
          <a:left>
            <a:ln w="12700" cap="flat">
              <a:solidFill>
                <a:srgbClr val="F0F0F0"/>
              </a:solidFill>
              <a:prstDash val="solid"/>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656565">
              <a:alpha val="75000"/>
            </a:srgbClr>
          </a:solid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0F0F0"/>
              </a:solidFill>
              <a:prstDash val="solid"/>
              <a:miter lim="400000"/>
            </a:ln>
          </a:top>
          <a:bottom>
            <a:ln w="12700" cap="flat">
              <a:solidFill>
                <a:srgbClr val="F0F0F0"/>
              </a:solidFill>
              <a:prstDash val="solid"/>
              <a:miter lim="400000"/>
            </a:ln>
          </a:bottom>
          <a:insideH>
            <a:ln w="12700" cap="flat">
              <a:solidFill>
                <a:srgbClr val="F3F1DF"/>
              </a:solidFill>
              <a:prstDash val="solid"/>
              <a:miter lim="400000"/>
            </a:ln>
          </a:insideH>
          <a:insideV>
            <a:ln w="12700" cap="flat">
              <a:noFill/>
              <a:miter lim="400000"/>
            </a:ln>
          </a:insideV>
        </a:tcBdr>
        <a:fill>
          <a:solidFill>
            <a:srgbClr val="1861A1">
              <a:alpha val="80000"/>
            </a:srgbClr>
          </a:solid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0F0F0"/>
              </a:solidFill>
              <a:prstDash val="solid"/>
              <a:miter lim="400000"/>
            </a:ln>
          </a:top>
          <a:bottom>
            <a:ln w="25400" cap="flat">
              <a:solidFill>
                <a:srgbClr val="F0F0F0"/>
              </a:solidFill>
              <a:prstDash val="solid"/>
              <a:miter lim="400000"/>
            </a:ln>
          </a:bottom>
          <a:insideH>
            <a:ln w="12700" cap="flat">
              <a:solidFill>
                <a:srgbClr val="F3F1DF"/>
              </a:solidFill>
              <a:prstDash val="solid"/>
              <a:miter lim="400000"/>
            </a:ln>
          </a:insideH>
          <a:insideV>
            <a:ln w="12700" cap="flat">
              <a:noFill/>
              <a:miter lim="400000"/>
            </a:ln>
          </a:insideV>
        </a:tcBdr>
        <a:fill>
          <a:solidFill>
            <a:srgbClr val="1861A1">
              <a:alpha val="80000"/>
            </a:srgbClr>
          </a:solidFill>
        </a:fill>
      </a:tcStyle>
    </a:firstRow>
  </a:tblStyle>
  <a:tblStyle styleId="{C7B018BB-80A7-4F77-B60F-C8B233D01FF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D6D6D">
              <a:alpha val="41000"/>
            </a:srgbClr>
          </a:solidFill>
        </a:fill>
      </a:tcStyle>
    </a:wholeTbl>
    <a:band2H>
      <a:tcTxStyle b="def" i="def"/>
      <a:tcStyle>
        <a:tcBdr/>
        <a:fill>
          <a:solidFill>
            <a:srgbClr val="909090">
              <a:alpha val="41000"/>
            </a:srgbClr>
          </a:solidFill>
        </a:fill>
      </a:tcStyle>
    </a:band2H>
    <a:firstCol>
      <a:tcTxStyle b="off" i="off">
        <a:font>
          <a:latin typeface="Helvetica Neue Medium"/>
          <a:ea typeface="Helvetica Neue Medium"/>
          <a:cs typeface="Helvetica Neue Medium"/>
        </a:font>
        <a:srgbClr val="FFFFFF"/>
      </a:tcTxStyle>
      <a:tcStyle>
        <a:tcBdr>
          <a:left>
            <a:ln w="6350" cap="flat">
              <a:solidFill>
                <a:srgbClr val="484745"/>
              </a:solidFill>
              <a:prstDash val="solid"/>
              <a:miter lim="400000"/>
            </a:ln>
          </a:left>
          <a:right>
            <a:ln w="6350" cap="flat">
              <a:solidFill>
                <a:srgbClr val="5E5D5B"/>
              </a:solidFill>
              <a:prstDash val="solid"/>
              <a:miter lim="400000"/>
            </a:ln>
          </a:right>
          <a:top>
            <a:ln w="12700" cap="flat">
              <a:noFill/>
              <a:miter lim="400000"/>
            </a:ln>
          </a:top>
          <a:bottom>
            <a:ln w="12700" cap="flat">
              <a:noFill/>
              <a:miter lim="400000"/>
            </a:ln>
          </a:bottom>
          <a:insideH>
            <a:ln w="12700" cap="flat">
              <a:noFill/>
              <a:miter lim="400000"/>
            </a:ln>
          </a:insideH>
          <a:insideV>
            <a:ln w="6350" cap="flat">
              <a:solidFill>
                <a:srgbClr val="5E5D5B"/>
              </a:solidFill>
              <a:prstDash val="solid"/>
              <a:miter lim="400000"/>
            </a:ln>
          </a:insideV>
        </a:tcBdr>
        <a:fill>
          <a:noFill/>
        </a:fill>
      </a:tcStyle>
    </a:firstCol>
    <a:lastRow>
      <a:tcTxStyle b="off" i="off">
        <a:font>
          <a:latin typeface="Helvetica Neue Medium"/>
          <a:ea typeface="Helvetica Neue Medium"/>
          <a:cs typeface="Helvetica Neue Medium"/>
        </a:font>
        <a:srgbClr val="FFFFFF"/>
      </a:tcTxStyle>
      <a:tcStyle>
        <a:tcBdr>
          <a:left>
            <a:ln w="12700" cap="flat">
              <a:solidFill>
                <a:srgbClr val="714717"/>
              </a:solidFill>
              <a:prstDash val="solid"/>
              <a:miter lim="400000"/>
            </a:ln>
          </a:left>
          <a:right>
            <a:ln w="12700" cap="flat">
              <a:solidFill>
                <a:srgbClr val="714717"/>
              </a:solidFill>
              <a:prstDash val="solid"/>
              <a:miter lim="400000"/>
            </a:ln>
          </a:right>
          <a:top>
            <a:ln w="6350" cap="flat">
              <a:solidFill>
                <a:srgbClr val="5E5D5B"/>
              </a:solidFill>
              <a:prstDash val="solid"/>
              <a:miter lim="400000"/>
            </a:ln>
          </a:top>
          <a:bottom>
            <a:ln w="6350" cap="flat">
              <a:solidFill>
                <a:srgbClr val="484745"/>
              </a:solidFill>
              <a:prstDash val="solid"/>
              <a:miter lim="400000"/>
            </a:ln>
          </a:bottom>
          <a:insideH>
            <a:ln w="12700" cap="flat">
              <a:solidFill>
                <a:srgbClr val="714717"/>
              </a:solidFill>
              <a:prstDash val="solid"/>
              <a:miter lim="400000"/>
            </a:ln>
          </a:insideH>
          <a:insideV>
            <a:ln w="12700" cap="flat">
              <a:solidFill>
                <a:srgbClr val="714717"/>
              </a:solidFill>
              <a:prstDash val="solid"/>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solidFill>
                <a:srgbClr val="714717"/>
              </a:solidFill>
              <a:prstDash val="solid"/>
              <a:miter lim="400000"/>
            </a:ln>
          </a:left>
          <a:right>
            <a:ln w="12700" cap="flat">
              <a:solidFill>
                <a:srgbClr val="714717"/>
              </a:solidFill>
              <a:prstDash val="solid"/>
              <a:miter lim="400000"/>
            </a:ln>
          </a:right>
          <a:top>
            <a:ln w="6350" cap="flat">
              <a:solidFill>
                <a:srgbClr val="484745"/>
              </a:solidFill>
              <a:prstDash val="solid"/>
              <a:miter lim="400000"/>
            </a:ln>
          </a:top>
          <a:bottom>
            <a:ln w="6350" cap="flat">
              <a:solidFill>
                <a:srgbClr val="5E5D5B"/>
              </a:solidFill>
              <a:prstDash val="solid"/>
              <a:miter lim="400000"/>
            </a:ln>
          </a:bottom>
          <a:insideH>
            <a:ln w="12700" cap="flat">
              <a:solidFill>
                <a:srgbClr val="714717"/>
              </a:solidFill>
              <a:prstDash val="solid"/>
              <a:miter lim="400000"/>
            </a:ln>
          </a:insideH>
          <a:insideV>
            <a:ln w="12700" cap="flat">
              <a:solidFill>
                <a:srgbClr val="714717"/>
              </a:solidFill>
              <a:prstDash val="solid"/>
              <a:miter lim="400000"/>
            </a:ln>
          </a:insideV>
        </a:tcBdr>
        <a:fill>
          <a:noFill/>
        </a:fill>
      </a:tcStyle>
    </a:firstRow>
  </a:tblStyle>
  <a:tblStyle styleId="{EEE7283C-3CF3-47DC-8721-378D4A62B22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3F1DF"/>
              </a:solidFill>
              <a:custDash>
                <a:ds d="200000" sp="200000"/>
              </a:custDash>
              <a:miter lim="400000"/>
            </a:ln>
          </a:top>
          <a:bottom>
            <a:ln w="12700" cap="flat">
              <a:solidFill>
                <a:srgbClr val="F3F1DF"/>
              </a:solidFill>
              <a:custDash>
                <a:ds d="200000" sp="200000"/>
              </a:custDash>
              <a:miter lim="400000"/>
            </a:ln>
          </a:bottom>
          <a:insideH>
            <a:ln w="12700" cap="flat">
              <a:solidFill>
                <a:srgbClr val="F3F1DF"/>
              </a:solidFill>
              <a:custDash>
                <a:ds d="200000" sp="200000"/>
              </a:custDash>
              <a:miter lim="400000"/>
            </a:ln>
          </a:insideH>
          <a:insideV>
            <a:ln w="12700" cap="flat">
              <a:noFill/>
              <a:miter lim="400000"/>
            </a:ln>
          </a:insideV>
        </a:tcBdr>
        <a:fill>
          <a:solidFill>
            <a:srgbClr val="4D4D4D"/>
          </a:solidFill>
        </a:fill>
      </a:tcStyle>
    </a:wholeTbl>
    <a:band2H>
      <a:tcTxStyle b="def" i="def"/>
      <a:tcStyle>
        <a:tcBdr/>
        <a:fill>
          <a:solidFill>
            <a:srgbClr val="5A5A5A"/>
          </a:solidFill>
        </a:fill>
      </a:tcStyle>
    </a:band2H>
    <a:firstCol>
      <a:tcTxStyle b="off" i="off">
        <a:font>
          <a:latin typeface="Helvetica Neue Medium"/>
          <a:ea typeface="Helvetica Neue Medium"/>
          <a:cs typeface="Helvetica Neue Medium"/>
        </a:font>
        <a:srgbClr val="FFFFFF"/>
      </a:tcTxStyle>
      <a:tcStyle>
        <a:tcBdr>
          <a:left>
            <a:ln w="12700" cap="flat">
              <a:solidFill>
                <a:srgbClr val="F3F1DF"/>
              </a:solidFill>
              <a:prstDash val="solid"/>
              <a:miter lim="400000"/>
            </a:ln>
          </a:left>
          <a:right>
            <a:ln w="12700" cap="flat">
              <a:solidFill>
                <a:srgbClr val="F3F1DF"/>
              </a:solidFill>
              <a:prstDash val="solid"/>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solidFill>
                <a:srgbClr val="F3F1DF"/>
              </a:solidFill>
              <a:prstDash val="solid"/>
              <a:miter lim="400000"/>
            </a:ln>
          </a:insideV>
        </a:tcBdr>
        <a:fill>
          <a:solidFill>
            <a:schemeClr val="accent3">
              <a:hueOff val="-1022247"/>
              <a:satOff val="34289"/>
              <a:lumOff val="-18384"/>
            </a:schemeClr>
          </a:solid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noFill/>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noFill/>
              <a:miter lim="400000"/>
            </a:ln>
          </a:insideV>
        </a:tcBdr>
        <a:fill>
          <a:solidFill>
            <a:srgbClr val="6D6D6D"/>
          </a:solidFill>
        </a:fill>
      </a:tcStyle>
    </a:wholeTbl>
    <a:band2H>
      <a:tcTxStyle b="def" i="def"/>
      <a:tcStyle>
        <a:tcBdr/>
        <a:fill>
          <a:solidFill>
            <a:srgbClr val="7D7D7D"/>
          </a:solidFill>
        </a:fill>
      </a:tcStyle>
    </a:band2H>
    <a:firstCol>
      <a:tcTxStyle b="off" i="off">
        <a:font>
          <a:latin typeface="Helvetica Neue Medium"/>
          <a:ea typeface="Helvetica Neue Medium"/>
          <a:cs typeface="Helvetica Neue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noFill/>
              <a:miter lim="400000"/>
            </a:ln>
          </a:insideV>
        </a:tcBdr>
        <a:fill>
          <a:solidFill>
            <a:srgbClr val="5C5C5B"/>
          </a:solidFill>
        </a:fill>
      </a:tcStyle>
    </a:firstCol>
    <a:lastRow>
      <a:tcTxStyle b="off" i="off">
        <a:font>
          <a:latin typeface="Helvetica Neue Medium"/>
          <a:ea typeface="Helvetica Neue Medium"/>
          <a:cs typeface="Helvetica Neue Medium"/>
        </a:font>
        <a:srgbClr val="282828"/>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C0C0C0"/>
              </a:solidFill>
              <a:prstDash val="solid"/>
              <a:miter lim="400000"/>
            </a:ln>
          </a:insideH>
          <a:insideV>
            <a:ln w="12700" cap="flat">
              <a:noFill/>
              <a:miter lim="400000"/>
            </a:ln>
          </a:insideV>
        </a:tcBdr>
        <a:fill>
          <a:solidFill>
            <a:srgbClr val="A2A7A9"/>
          </a:solid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C0C0C0"/>
              </a:solidFill>
              <a:prstDash val="solid"/>
              <a:miter lim="400000"/>
            </a:ln>
          </a:insideH>
          <a:insideV>
            <a:ln w="12700" cap="flat">
              <a:noFill/>
              <a:miter lim="400000"/>
            </a:ln>
          </a:insideV>
        </a:tcBdr>
        <a:fill>
          <a:solidFill>
            <a:schemeClr val="accent5">
              <a:hueOff val="96663"/>
              <a:satOff val="-16428"/>
              <a:lumOff val="3004"/>
            </a:schemeClr>
          </a:solidFill>
        </a:fill>
      </a:tcStyle>
    </a:firstRow>
  </a:tblStyle>
  <a:tblStyle styleId="{33BA23B1-9221-436E-865A-0063620EA4FD}"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FFFFF"/>
              </a:solidFill>
              <a:prstDash val="solid"/>
              <a:miter lim="400000"/>
            </a:ln>
          </a:top>
          <a:bottom>
            <a:ln w="635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solidFill>
            <a:srgbClr val="5D5D5D"/>
          </a:solidFill>
        </a:fill>
      </a:tcStyle>
    </a:wholeTbl>
    <a:band2H>
      <a:tcTxStyle b="def" i="def"/>
      <a:tcStyle>
        <a:tcBdr/>
        <a:fill>
          <a:solidFill>
            <a:srgbClr val="696969"/>
          </a:solidFill>
        </a:fill>
      </a:tcStyle>
    </a:band2H>
    <a:firstCol>
      <a:tcTxStyle b="off" i="off">
        <a:fontRef idx="minor">
          <a:srgbClr val="FFFFFF"/>
        </a:fontRef>
        <a:srgbClr val="FFFFFF"/>
      </a:tcTxStyle>
      <a:tcStyle>
        <a:tcBdr>
          <a:left>
            <a:ln w="12700" cap="flat">
              <a:solidFill>
                <a:srgbClr val="FFFFFF"/>
              </a:solidFill>
              <a:prstDash val="solid"/>
              <a:miter lim="400000"/>
            </a:ln>
          </a:left>
          <a:right>
            <a:ln w="6350" cap="flat">
              <a:solidFill>
                <a:srgbClr val="FFFFFF"/>
              </a:solidFill>
              <a:prstDash val="solid"/>
              <a:miter lim="400000"/>
            </a:ln>
          </a:right>
          <a:top>
            <a:ln w="6350" cap="flat">
              <a:solidFill>
                <a:srgbClr val="FFFFFF"/>
              </a:solidFill>
              <a:prstDash val="solid"/>
              <a:miter lim="400000"/>
            </a:ln>
          </a:top>
          <a:bottom>
            <a:ln w="6350" cap="flat">
              <a:solidFill>
                <a:srgbClr val="FFFFFF"/>
              </a:solidFill>
              <a:prstDash val="solid"/>
              <a:miter lim="400000"/>
            </a:ln>
          </a:bottom>
          <a:insideH>
            <a:ln w="6350" cap="flat">
              <a:solidFill>
                <a:srgbClr val="FFFFFF"/>
              </a:solidFill>
              <a:prstDash val="solid"/>
              <a:miter lim="400000"/>
            </a:ln>
          </a:insideH>
          <a:insideV>
            <a:ln w="6350" cap="flat">
              <a:solidFill>
                <a:srgbClr val="FFFFFF"/>
              </a:solidFill>
              <a:prstDash val="solid"/>
              <a:miter lim="400000"/>
            </a:ln>
          </a:insideV>
        </a:tcBdr>
        <a:fill>
          <a:solidFill>
            <a:srgbClr val="78787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solidFill>
            <a:srgbClr val="787878"/>
          </a:solidFill>
        </a:fill>
      </a:tcStyle>
    </a:firstRow>
  </a:tblStyle>
  <a:tblStyle styleId="{2708684C-4D16-4618-839F-0558EEFCDFE6}"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000000">
              <a:alpha val="10000"/>
            </a:srgbClr>
          </a:solidFill>
        </a:fill>
      </a:tcStyle>
    </a:wholeTbl>
    <a:band2H>
      <a:tcTxStyle b="def" i="def"/>
      <a:tcStyle>
        <a:tcBdr/>
        <a:fill>
          <a:solidFill>
            <a:srgbClr val="888888">
              <a:alpha val="10000"/>
            </a:srgbClr>
          </a:solidFill>
        </a:fill>
      </a:tcStyle>
    </a:band2H>
    <a:firstCol>
      <a:tcTxStyle b="off" i="off">
        <a:font>
          <a:latin typeface="Helvetica Neue Medium"/>
          <a:ea typeface="Helvetica Neue Medium"/>
          <a:cs typeface="Helvetica Neue Medium"/>
        </a:font>
        <a:srgbClr val="FFFFFF"/>
      </a:tcTxStyle>
      <a:tcStyle>
        <a:tcBdr>
          <a:left>
            <a:ln w="12700" cap="flat">
              <a:noFill/>
              <a:miter lim="400000"/>
            </a:ln>
          </a:left>
          <a:right>
            <a:ln w="25400" cap="flat">
              <a:solidFill>
                <a:srgbClr val="F0F0F0"/>
              </a:solidFill>
              <a:prstDash val="solid"/>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no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0F0F0"/>
              </a:solidFill>
              <a:prstDash val="solid"/>
              <a:miter lim="400000"/>
            </a:ln>
          </a:top>
          <a:bottom>
            <a:ln w="12700" cap="flat">
              <a:noFill/>
              <a:miter lim="400000"/>
            </a:ln>
          </a:bottom>
          <a:insideH>
            <a:ln w="6350" cap="flat">
              <a:solidFill>
                <a:srgbClr val="F0F0F0"/>
              </a:solidFill>
              <a:prstDash val="solid"/>
              <a:miter lim="400000"/>
            </a:ln>
          </a:insideH>
          <a:insideV>
            <a:ln w="12700" cap="flat">
              <a:noFill/>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noFill/>
              <a:miter lim="400000"/>
            </a:ln>
          </a:top>
          <a:bottom>
            <a:ln w="2540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23" name="Shape 223"/>
          <p:cNvSpPr/>
          <p:nvPr>
            <p:ph type="sldImg"/>
          </p:nvPr>
        </p:nvSpPr>
        <p:spPr>
          <a:xfrm>
            <a:off x="1143000" y="685800"/>
            <a:ext cx="4572000" cy="3429000"/>
          </a:xfrm>
          <a:prstGeom prst="rect">
            <a:avLst/>
          </a:prstGeom>
        </p:spPr>
        <p:txBody>
          <a:bodyPr/>
          <a:lstStyle/>
          <a:p>
            <a:pPr/>
          </a:p>
        </p:txBody>
      </p:sp>
      <p:sp>
        <p:nvSpPr>
          <p:cNvPr id="224" name="Shape 224"/>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 Id="rId3" Type="http://schemas.openxmlformats.org/officeDocument/2006/relationships/image" Target="../media/image2.tif"/></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3.tif"/><Relationship Id="rId4" Type="http://schemas.openxmlformats.org/officeDocument/2006/relationships/image" Target="../media/image4.png"/></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 Id="rId3" Type="http://schemas.openxmlformats.org/officeDocument/2006/relationships/image" Target="../media/image5.pn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762000" y="2463800"/>
            <a:ext cx="11480800" cy="2540000"/>
          </a:xfrm>
          <a:prstGeom prst="rect">
            <a:avLst/>
          </a:prstGeom>
        </p:spPr>
        <p:txBody>
          <a:bodyPr anchor="b"/>
          <a:lstStyle/>
          <a:p>
            <a:pPr/>
            <a:r>
              <a:t>Title Text</a:t>
            </a:r>
          </a:p>
        </p:txBody>
      </p:sp>
      <p:sp>
        <p:nvSpPr>
          <p:cNvPr id="12" name="Body Level One…"/>
          <p:cNvSpPr txBox="1"/>
          <p:nvPr>
            <p:ph type="body" sz="quarter" idx="1"/>
          </p:nvPr>
        </p:nvSpPr>
        <p:spPr>
          <a:xfrm>
            <a:off x="762000" y="5156200"/>
            <a:ext cx="11480800" cy="863600"/>
          </a:xfrm>
          <a:prstGeom prst="rect">
            <a:avLst/>
          </a:prstGeom>
        </p:spPr>
        <p:txBody>
          <a:bodyPr anchor="t"/>
          <a:lstStyle>
            <a:lvl1pPr marL="0" indent="0" algn="ctr">
              <a:spcBef>
                <a:spcPts val="0"/>
              </a:spcBef>
              <a:buSzTx/>
              <a:buNone/>
              <a:defRPr sz="2400">
                <a:solidFill>
                  <a:srgbClr val="FFFFFF"/>
                </a:solidFill>
              </a:defRPr>
            </a:lvl1pPr>
            <a:lvl2pPr marL="0" indent="0" algn="ctr">
              <a:spcBef>
                <a:spcPts val="0"/>
              </a:spcBef>
              <a:buSzTx/>
              <a:buNone/>
              <a:defRPr sz="2400">
                <a:solidFill>
                  <a:srgbClr val="FFFFFF"/>
                </a:solidFill>
              </a:defRPr>
            </a:lvl2pPr>
            <a:lvl3pPr marL="0" indent="0" algn="ctr">
              <a:spcBef>
                <a:spcPts val="0"/>
              </a:spcBef>
              <a:buSzTx/>
              <a:buNone/>
              <a:defRPr sz="2400">
                <a:solidFill>
                  <a:srgbClr val="FFFFFF"/>
                </a:solidFill>
              </a:defRPr>
            </a:lvl3pPr>
            <a:lvl4pPr marL="0" indent="0" algn="ctr">
              <a:spcBef>
                <a:spcPts val="0"/>
              </a:spcBef>
              <a:buSzTx/>
              <a:buNone/>
              <a:defRPr sz="2400">
                <a:solidFill>
                  <a:srgbClr val="FFFFFF"/>
                </a:solidFill>
              </a:defRPr>
            </a:lvl4pPr>
            <a:lvl5pPr marL="0" indent="0" algn="ctr">
              <a:spcBef>
                <a:spcPts val="0"/>
              </a:spcBef>
              <a:buSzTx/>
              <a:buNone/>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xfrm>
            <a:off x="6311798" y="925195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13"/>
          </p:nvPr>
        </p:nvSpPr>
        <p:spPr>
          <a:xfrm>
            <a:off x="1270000" y="6362700"/>
            <a:ext cx="10464800" cy="461059"/>
          </a:xfrm>
          <a:prstGeom prst="rect">
            <a:avLst/>
          </a:prstGeom>
        </p:spPr>
        <p:txBody>
          <a:bodyPr anchor="t">
            <a:spAutoFit/>
          </a:bodyPr>
          <a:lstStyle>
            <a:lvl1pPr marL="0" indent="0" algn="ctr">
              <a:lnSpc>
                <a:spcPct val="110000"/>
              </a:lnSpc>
              <a:spcBef>
                <a:spcPts val="0"/>
              </a:spcBef>
              <a:buSzTx/>
              <a:buNone/>
              <a:defRPr b="1" i="1" sz="2400">
                <a:solidFill>
                  <a:srgbClr val="FFFFFF"/>
                </a:solidFill>
                <a:latin typeface="+mn-lt"/>
                <a:ea typeface="+mn-ea"/>
                <a:cs typeface="+mn-cs"/>
                <a:sym typeface="Helvetica Neue"/>
              </a:defRPr>
            </a:lvl1pPr>
          </a:lstStyle>
          <a:p>
            <a:pPr/>
            <a:r>
              <a:t>–Johnny Appleseed</a:t>
            </a:r>
          </a:p>
        </p:txBody>
      </p:sp>
      <p:sp>
        <p:nvSpPr>
          <p:cNvPr id="94" name="“Type a quote here.”"/>
          <p:cNvSpPr txBox="1"/>
          <p:nvPr>
            <p:ph type="body" sz="quarter" idx="14"/>
          </p:nvPr>
        </p:nvSpPr>
        <p:spPr>
          <a:xfrm>
            <a:off x="1270000" y="4305300"/>
            <a:ext cx="10464800" cy="647700"/>
          </a:xfrm>
          <a:prstGeom prst="rect">
            <a:avLst/>
          </a:prstGeom>
        </p:spPr>
        <p:txBody>
          <a:bodyPr>
            <a:spAutoFit/>
          </a:bodyPr>
          <a:lstStyle>
            <a:lvl1pPr marL="0" indent="0" algn="ctr">
              <a:lnSpc>
                <a:spcPct val="110000"/>
              </a:lnSpc>
              <a:spcBef>
                <a:spcPts val="0"/>
              </a:spcBef>
              <a:buSzTx/>
              <a:buNone/>
              <a:defRPr b="1" sz="3600">
                <a:solidFill>
                  <a:srgbClr val="FFFFFF"/>
                </a:solidFill>
                <a:effectLst>
                  <a:outerShdw sx="100000" sy="100000" kx="0" ky="0" algn="b" rotWithShape="0" blurRad="50800" dist="25400" dir="5400000">
                    <a:srgbClr val="020202"/>
                  </a:outerShdw>
                </a:effectLst>
                <a:latin typeface="+mn-lt"/>
                <a:ea typeface="+mn-ea"/>
                <a:cs typeface="+mn-cs"/>
                <a:sym typeface="Helvetica Neue"/>
              </a:defRPr>
            </a:lvl1pPr>
          </a:lstStyle>
          <a:p>
            <a:pPr/>
            <a:r>
              <a:t>“Type a quote here.” </a:t>
            </a:r>
          </a:p>
        </p:txBody>
      </p:sp>
      <p:sp>
        <p:nvSpPr>
          <p:cNvPr id="95"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141703583_2880x1921.jpeg"/>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7" name="Slide Number"/>
          <p:cNvSpPr txBox="1"/>
          <p:nvPr>
            <p:ph type="sldNum" sz="quarter" idx="2"/>
          </p:nvPr>
        </p:nvSpPr>
        <p:spPr>
          <a:xfrm>
            <a:off x="6324599" y="9270999"/>
            <a:ext cx="342901" cy="355601"/>
          </a:xfrm>
          <a:prstGeom prst="rect">
            <a:avLst/>
          </a:prstGeom>
        </p:spPr>
        <p:txBody>
          <a:bodyPr anchor="b"/>
          <a:lstStyle>
            <a:lvl1pPr>
              <a:defRPr>
                <a:solidFill>
                  <a:srgbClr val="535353"/>
                </a:solidFill>
                <a:latin typeface="Gill Sans Light"/>
                <a:ea typeface="Gill Sans Light"/>
                <a:cs typeface="Gill Sans Light"/>
                <a:sym typeface="Gill Sans Light"/>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solidFill>
          <a:srgbClr val="FFFFFF"/>
        </a:solidFill>
      </p:bgPr>
    </p:bg>
    <p:spTree>
      <p:nvGrpSpPr>
        <p:cNvPr id="1" name=""/>
        <p:cNvGrpSpPr/>
        <p:nvPr/>
      </p:nvGrpSpPr>
      <p:grpSpPr>
        <a:xfrm>
          <a:off x="0" y="0"/>
          <a:ext cx="0" cy="0"/>
          <a:chOff x="0" y="0"/>
          <a:chExt cx="0" cy="0"/>
        </a:xfrm>
      </p:grpSpPr>
      <p:sp>
        <p:nvSpPr>
          <p:cNvPr id="124" name="Rectangle"/>
          <p:cNvSpPr/>
          <p:nvPr/>
        </p:nvSpPr>
        <p:spPr>
          <a:xfrm>
            <a:off x="-1" y="-1"/>
            <a:ext cx="975361" cy="9753601"/>
          </a:xfrm>
          <a:prstGeom prst="rect">
            <a:avLst/>
          </a:prstGeom>
          <a:blipFill>
            <a:blip r:embed="rId2"/>
          </a:blipFill>
          <a:ln w="12700">
            <a:miter lim="400000"/>
          </a:ln>
        </p:spPr>
        <p:txBody>
          <a:bodyPr lIns="65023" tIns="65023" rIns="65023" bIns="65023" anchor="ctr"/>
          <a:lstStyle/>
          <a:p>
            <a:pPr algn="l" defTabSz="1300480">
              <a:defRPr sz="3400">
                <a:solidFill>
                  <a:srgbClr val="000000"/>
                </a:solidFill>
                <a:effectLst/>
                <a:latin typeface="Times New Roman"/>
                <a:ea typeface="Times New Roman"/>
                <a:cs typeface="Times New Roman"/>
                <a:sym typeface="Times New Roman"/>
              </a:defRPr>
            </a:pPr>
          </a:p>
        </p:txBody>
      </p:sp>
      <p:sp>
        <p:nvSpPr>
          <p:cNvPr id="125" name="Rectangle"/>
          <p:cNvSpPr/>
          <p:nvPr/>
        </p:nvSpPr>
        <p:spPr>
          <a:xfrm>
            <a:off x="-1" y="216746"/>
            <a:ext cx="13004802" cy="108374"/>
          </a:xfrm>
          <a:prstGeom prst="rect">
            <a:avLst/>
          </a:prstGeom>
          <a:solidFill>
            <a:srgbClr val="FFCC00"/>
          </a:solidFill>
          <a:ln w="12700">
            <a:miter lim="400000"/>
          </a:ln>
        </p:spPr>
        <p:txBody>
          <a:bodyPr lIns="65023" tIns="65023" rIns="65023" bIns="65023" anchor="ctr"/>
          <a:lstStyle/>
          <a:p>
            <a:pPr algn="l" defTabSz="1300480">
              <a:defRPr sz="3400">
                <a:solidFill>
                  <a:srgbClr val="000000"/>
                </a:solidFill>
                <a:effectLst/>
                <a:latin typeface="Times New Roman"/>
                <a:ea typeface="Times New Roman"/>
                <a:cs typeface="Times New Roman"/>
                <a:sym typeface="Times New Roman"/>
              </a:defRPr>
            </a:pPr>
          </a:p>
        </p:txBody>
      </p:sp>
      <p:sp>
        <p:nvSpPr>
          <p:cNvPr id="126" name="Rectangle"/>
          <p:cNvSpPr/>
          <p:nvPr/>
        </p:nvSpPr>
        <p:spPr>
          <a:xfrm>
            <a:off x="-1" y="9428480"/>
            <a:ext cx="13004802" cy="108374"/>
          </a:xfrm>
          <a:prstGeom prst="rect">
            <a:avLst/>
          </a:prstGeom>
          <a:solidFill>
            <a:srgbClr val="FFCC00"/>
          </a:solidFill>
          <a:ln w="12700">
            <a:miter lim="400000"/>
          </a:ln>
        </p:spPr>
        <p:txBody>
          <a:bodyPr lIns="65023" tIns="65023" rIns="65023" bIns="65023" anchor="ctr"/>
          <a:lstStyle/>
          <a:p>
            <a:pPr algn="l" defTabSz="1300480">
              <a:defRPr sz="3400">
                <a:solidFill>
                  <a:srgbClr val="000000"/>
                </a:solidFill>
                <a:effectLst/>
                <a:latin typeface="Times New Roman"/>
                <a:ea typeface="Times New Roman"/>
                <a:cs typeface="Times New Roman"/>
                <a:sym typeface="Times New Roman"/>
              </a:defRPr>
            </a:pPr>
          </a:p>
        </p:txBody>
      </p:sp>
      <p:sp>
        <p:nvSpPr>
          <p:cNvPr id="127" name="Slide Number"/>
          <p:cNvSpPr txBox="1"/>
          <p:nvPr>
            <p:ph type="sldNum" sz="quarter" idx="2"/>
          </p:nvPr>
        </p:nvSpPr>
        <p:spPr>
          <a:xfrm>
            <a:off x="11672379" y="8669866"/>
            <a:ext cx="357062" cy="396749"/>
          </a:xfrm>
          <a:prstGeom prst="rect">
            <a:avLst/>
          </a:prstGeom>
        </p:spPr>
        <p:txBody>
          <a:bodyPr lIns="65023" tIns="65023" rIns="65023" bIns="65023" anchor="t"/>
          <a:lstStyle>
            <a:lvl1pPr algn="r" defTabSz="1300480">
              <a:defRPr>
                <a:solidFill>
                  <a:srgbClr val="000000"/>
                </a:solidFill>
                <a:latin typeface="Garamond"/>
                <a:ea typeface="Garamond"/>
                <a:cs typeface="Garamond"/>
                <a:sym typeface="Garamond"/>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solidFill>
          <a:srgbClr val="000000"/>
        </a:solidFill>
      </p:bgPr>
    </p:bg>
    <p:spTree>
      <p:nvGrpSpPr>
        <p:cNvPr id="1" name=""/>
        <p:cNvGrpSpPr/>
        <p:nvPr/>
      </p:nvGrpSpPr>
      <p:grpSpPr>
        <a:xfrm>
          <a:off x="0" y="0"/>
          <a:ext cx="0" cy="0"/>
          <a:chOff x="0" y="0"/>
          <a:chExt cx="0" cy="0"/>
        </a:xfrm>
      </p:grpSpPr>
      <p:pic>
        <p:nvPicPr>
          <p:cNvPr id="134" name="P:\!Themes\Expedition\EXPHORSA.GIF" descr="P:\!Themes\Expedition\EXPHORSA.GIF"/>
          <p:cNvPicPr>
            <a:picLocks noChangeAspect="1"/>
          </p:cNvPicPr>
          <p:nvPr/>
        </p:nvPicPr>
        <p:blipFill>
          <a:blip r:embed="rId2">
            <a:extLst/>
          </a:blip>
          <a:stretch>
            <a:fillRect/>
          </a:stretch>
        </p:blipFill>
        <p:spPr>
          <a:xfrm>
            <a:off x="1517226" y="2239715"/>
            <a:ext cx="11054081" cy="185139"/>
          </a:xfrm>
          <a:prstGeom prst="rect">
            <a:avLst/>
          </a:prstGeom>
          <a:ln w="12700">
            <a:miter lim="400000"/>
          </a:ln>
        </p:spPr>
      </p:pic>
      <p:sp>
        <p:nvSpPr>
          <p:cNvPr id="135" name="Slide Number"/>
          <p:cNvSpPr txBox="1"/>
          <p:nvPr>
            <p:ph type="sldNum" sz="quarter" idx="2"/>
          </p:nvPr>
        </p:nvSpPr>
        <p:spPr>
          <a:xfrm>
            <a:off x="11126502" y="9364330"/>
            <a:ext cx="397022" cy="389271"/>
          </a:xfrm>
          <a:prstGeom prst="rect">
            <a:avLst/>
          </a:prstGeom>
        </p:spPr>
        <p:txBody>
          <a:bodyPr lIns="65023" tIns="65023" rIns="65023" bIns="65023" anchor="b"/>
          <a:lstStyle>
            <a:lvl1pPr defTabSz="650240">
              <a:defRPr>
                <a:solidFill>
                  <a:srgbClr val="FFFF00"/>
                </a:solidFill>
                <a:latin typeface="Arial"/>
                <a:ea typeface="Arial"/>
                <a:cs typeface="Arial"/>
                <a:sym typeface="Aria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2" name="157638500_2257x3000.jpeg"/>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43"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Blank">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50" name="GOLD_Snow_Leopard_Wallpaper_by_RiCk_C.tiff" descr="GOLD_Snow_Leopard_Wallpaper_by_RiCk_C.tiff"/>
          <p:cNvPicPr>
            <a:picLocks noChangeAspect="0"/>
          </p:cNvPicPr>
          <p:nvPr/>
        </p:nvPicPr>
        <p:blipFill>
          <a:blip r:embed="rId3">
            <a:extLst/>
          </a:blip>
          <a:stretch>
            <a:fillRect/>
          </a:stretch>
        </p:blipFill>
        <p:spPr>
          <a:xfrm>
            <a:off x="2116" y="-12700"/>
            <a:ext cx="13042901" cy="9766300"/>
          </a:xfrm>
          <a:prstGeom prst="rect">
            <a:avLst/>
          </a:prstGeom>
          <a:ln w="12700">
            <a:miter lim="400000"/>
          </a:ln>
        </p:spPr>
      </p:pic>
      <p:sp>
        <p:nvSpPr>
          <p:cNvPr id="151" name="Slide Number"/>
          <p:cNvSpPr txBox="1"/>
          <p:nvPr>
            <p:ph type="sldNum" sz="quarter" idx="2"/>
          </p:nvPr>
        </p:nvSpPr>
        <p:spPr>
          <a:xfrm>
            <a:off x="12753565" y="255693"/>
            <a:ext cx="251235" cy="266701"/>
          </a:xfrm>
          <a:prstGeom prst="rect">
            <a:avLst/>
          </a:prstGeom>
          <a:ln>
            <a:round/>
          </a:ln>
        </p:spPr>
        <p:txBody>
          <a:bodyPr lIns="0" tIns="0" rIns="0" bIns="0" anchor="b"/>
          <a:lstStyle>
            <a:lvl1pPr algn="r" defTabSz="1295400">
              <a:defRPr>
                <a:solidFill>
                  <a:srgbClr val="E7DBB0"/>
                </a:solidFill>
                <a:effectLst>
                  <a:outerShdw sx="100000" sy="100000" kx="0" ky="0" algn="b" rotWithShape="0" blurRad="63500" dist="0" dir="3600000">
                    <a:srgbClr val="000000">
                      <a:alpha val="70000"/>
                    </a:srgbClr>
                  </a:outerShdw>
                </a:effectLst>
                <a:uFill>
                  <a:solidFill>
                    <a:srgbClr val="E7DBB0"/>
                  </a:solidFill>
                </a:uFill>
                <a:latin typeface="Georgia"/>
                <a:ea typeface="Georgia"/>
                <a:cs typeface="Georgia"/>
                <a:sym typeface="Georgi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8"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165" name="Body Level One…"/>
          <p:cNvSpPr txBox="1"/>
          <p:nvPr>
            <p:ph type="body" idx="1"/>
          </p:nvPr>
        </p:nvSpPr>
        <p:spPr>
          <a:xfrm>
            <a:off x="1270000" y="1270000"/>
            <a:ext cx="10464800" cy="7213600"/>
          </a:xfrm>
          <a:prstGeom prst="rect">
            <a:avLst/>
          </a:prstGeom>
        </p:spPr>
        <p:txBody>
          <a:bodyPr>
            <a:noAutofit/>
          </a:bodyPr>
          <a:lstStyle>
            <a:lvl1pPr marL="889000" indent="-571500">
              <a:spcBef>
                <a:spcPts val="4800"/>
              </a:spcBef>
              <a:buSzPct val="171000"/>
              <a:defRPr sz="4200">
                <a:solidFill>
                  <a:srgbClr val="FFFFFF"/>
                </a:solidFill>
                <a:latin typeface="Gill Sans"/>
                <a:ea typeface="Gill Sans"/>
                <a:cs typeface="Gill Sans"/>
                <a:sym typeface="Gill Sans"/>
              </a:defRPr>
            </a:lvl1pPr>
            <a:lvl2pPr marL="1333500" indent="-571500">
              <a:spcBef>
                <a:spcPts val="4800"/>
              </a:spcBef>
              <a:buSzPct val="171000"/>
              <a:defRPr sz="4200">
                <a:solidFill>
                  <a:srgbClr val="FFFFFF"/>
                </a:solidFill>
                <a:latin typeface="Gill Sans"/>
                <a:ea typeface="Gill Sans"/>
                <a:cs typeface="Gill Sans"/>
                <a:sym typeface="Gill Sans"/>
              </a:defRPr>
            </a:lvl2pPr>
            <a:lvl3pPr marL="1778000" indent="-571500">
              <a:spcBef>
                <a:spcPts val="4800"/>
              </a:spcBef>
              <a:buSzPct val="171000"/>
              <a:defRPr sz="4200">
                <a:solidFill>
                  <a:srgbClr val="FFFFFF"/>
                </a:solidFill>
                <a:latin typeface="Gill Sans"/>
                <a:ea typeface="Gill Sans"/>
                <a:cs typeface="Gill Sans"/>
                <a:sym typeface="Gill Sans"/>
              </a:defRPr>
            </a:lvl3pPr>
            <a:lvl4pPr marL="2222500" indent="-571500">
              <a:spcBef>
                <a:spcPts val="4800"/>
              </a:spcBef>
              <a:buSzPct val="171000"/>
              <a:defRPr sz="4200">
                <a:solidFill>
                  <a:srgbClr val="FFFFFF"/>
                </a:solidFill>
                <a:latin typeface="Gill Sans"/>
                <a:ea typeface="Gill Sans"/>
                <a:cs typeface="Gill Sans"/>
                <a:sym typeface="Gill Sans"/>
              </a:defRPr>
            </a:lvl4pPr>
            <a:lvl5pPr marL="2667000" indent="-571500">
              <a:spcBef>
                <a:spcPts val="4800"/>
              </a:spcBef>
              <a:buSzPct val="171000"/>
              <a:defRPr sz="4200">
                <a:solidFill>
                  <a:srgbClr val="FFFFFF"/>
                </a:solid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66" name="Slide Number"/>
          <p:cNvSpPr txBox="1"/>
          <p:nvPr>
            <p:ph type="sldNum" sz="quarter" idx="2"/>
          </p:nvPr>
        </p:nvSpPr>
        <p:spPr>
          <a:xfrm>
            <a:off x="6324600" y="9258300"/>
            <a:ext cx="342900" cy="368300"/>
          </a:xfrm>
          <a:prstGeom prst="rect">
            <a:avLst/>
          </a:prstGeom>
        </p:spPr>
        <p:txBody>
          <a:bodyPr anchor="b"/>
          <a:lstStyle>
            <a:lvl1pPr>
              <a:defRPr>
                <a:solidFill>
                  <a:srgbClr val="FFFFFF"/>
                </a:solidFill>
                <a:latin typeface="Gill Sans"/>
                <a:ea typeface="Gill Sans"/>
                <a:cs typeface="Gill Sans"/>
                <a:sym typeface="Gill Sans"/>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141703583_2880x1921.jpeg"/>
          <p:cNvSpPr/>
          <p:nvPr>
            <p:ph type="pic" idx="13"/>
          </p:nvPr>
        </p:nvSpPr>
        <p:spPr>
          <a:xfrm>
            <a:off x="1104900" y="758938"/>
            <a:ext cx="10795000" cy="5943601"/>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21" name="Title Text"/>
          <p:cNvSpPr txBox="1"/>
          <p:nvPr>
            <p:ph type="title"/>
          </p:nvPr>
        </p:nvSpPr>
        <p:spPr>
          <a:xfrm>
            <a:off x="762000" y="6883400"/>
            <a:ext cx="11480800" cy="1079500"/>
          </a:xfrm>
          <a:prstGeom prst="rect">
            <a:avLst/>
          </a:prstGeom>
        </p:spPr>
        <p:txBody>
          <a:bodyPr anchor="b"/>
          <a:lstStyle/>
          <a:p>
            <a:pPr/>
            <a:r>
              <a:t>Title Text</a:t>
            </a:r>
          </a:p>
        </p:txBody>
      </p:sp>
      <p:sp>
        <p:nvSpPr>
          <p:cNvPr id="22" name="Body Level One…"/>
          <p:cNvSpPr txBox="1"/>
          <p:nvPr>
            <p:ph type="body" sz="quarter" idx="1"/>
          </p:nvPr>
        </p:nvSpPr>
        <p:spPr>
          <a:xfrm>
            <a:off x="762000" y="8128000"/>
            <a:ext cx="11480800" cy="914400"/>
          </a:xfrm>
          <a:prstGeom prst="rect">
            <a:avLst/>
          </a:prstGeom>
        </p:spPr>
        <p:txBody>
          <a:bodyPr anchor="t"/>
          <a:lstStyle>
            <a:lvl1pPr marL="0" indent="0" algn="ctr">
              <a:spcBef>
                <a:spcPts val="0"/>
              </a:spcBef>
              <a:buSzTx/>
              <a:buNone/>
              <a:defRPr sz="2400">
                <a:solidFill>
                  <a:srgbClr val="FFFFFF"/>
                </a:solidFill>
              </a:defRPr>
            </a:lvl1pPr>
            <a:lvl2pPr marL="0" indent="0" algn="ctr">
              <a:spcBef>
                <a:spcPts val="0"/>
              </a:spcBef>
              <a:buSzTx/>
              <a:buNone/>
              <a:defRPr sz="2400">
                <a:solidFill>
                  <a:srgbClr val="FFFFFF"/>
                </a:solidFill>
              </a:defRPr>
            </a:lvl2pPr>
            <a:lvl3pPr marL="0" indent="0" algn="ctr">
              <a:spcBef>
                <a:spcPts val="0"/>
              </a:spcBef>
              <a:buSzTx/>
              <a:buNone/>
              <a:defRPr sz="2400">
                <a:solidFill>
                  <a:srgbClr val="FFFFFF"/>
                </a:solidFill>
              </a:defRPr>
            </a:lvl3pPr>
            <a:lvl4pPr marL="0" indent="0" algn="ctr">
              <a:spcBef>
                <a:spcPts val="0"/>
              </a:spcBef>
              <a:buSzTx/>
              <a:buNone/>
              <a:defRPr sz="2400">
                <a:solidFill>
                  <a:srgbClr val="FFFFFF"/>
                </a:solidFill>
              </a:defRPr>
            </a:lvl4pPr>
            <a:lvl5pPr marL="0" indent="0" algn="ctr">
              <a:spcBef>
                <a:spcPts val="0"/>
              </a:spcBef>
              <a:buSzTx/>
              <a:buNone/>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xfrm>
            <a:off x="6311798" y="924560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3" name="Rectangle"/>
          <p:cNvSpPr/>
          <p:nvPr/>
        </p:nvSpPr>
        <p:spPr>
          <a:xfrm>
            <a:off x="283843" y="279400"/>
            <a:ext cx="12446001" cy="9220200"/>
          </a:xfrm>
          <a:prstGeom prst="rect">
            <a:avLst/>
          </a:prstGeom>
          <a:ln w="25400">
            <a:solidFill>
              <a:srgbClr val="A2A1A6"/>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74" name="Slide Number"/>
          <p:cNvSpPr txBox="1"/>
          <p:nvPr>
            <p:ph type="sldNum" sz="quarter" idx="2"/>
          </p:nvPr>
        </p:nvSpPr>
        <p:spPr>
          <a:xfrm>
            <a:off x="6352743" y="9474200"/>
            <a:ext cx="312014" cy="299822"/>
          </a:xfrm>
          <a:prstGeom prst="rect">
            <a:avLst/>
          </a:prstGeom>
        </p:spPr>
        <p:txBody>
          <a:bodyPr anchor="t">
            <a:normAutofit fontScale="100000" lnSpcReduction="0"/>
          </a:bodyPr>
          <a:lstStyle>
            <a:lvl1pPr>
              <a:defRPr sz="1400">
                <a:solidFill>
                  <a:srgbClr val="5C89A5"/>
                </a:solidFil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1" name="Line"/>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algn="l" defTabSz="457200">
              <a:defRPr sz="1200">
                <a:solidFill>
                  <a:srgbClr val="000000"/>
                </a:solidFill>
                <a:effectLst/>
                <a:latin typeface="Helvetica"/>
                <a:ea typeface="Helvetica"/>
                <a:cs typeface="Helvetica"/>
                <a:sym typeface="Helvetica"/>
              </a:defRPr>
            </a:pPr>
          </a:p>
        </p:txBody>
      </p:sp>
      <p:sp>
        <p:nvSpPr>
          <p:cNvPr id="182" name="Title Text"/>
          <p:cNvSpPr txBox="1"/>
          <p:nvPr>
            <p:ph type="title"/>
          </p:nvPr>
        </p:nvSpPr>
        <p:spPr>
          <a:xfrm>
            <a:off x="1270000" y="254000"/>
            <a:ext cx="10464800" cy="1714500"/>
          </a:xfrm>
          <a:prstGeom prst="rect">
            <a:avLst/>
          </a:prstGeom>
        </p:spPr>
        <p:txBody>
          <a:bodyPr anchor="b"/>
          <a:lstStyle>
            <a:lvl1pPr>
              <a:defRPr b="0">
                <a:solidFill>
                  <a:srgbClr val="000000"/>
                </a:solidFill>
                <a:latin typeface="Copperplate"/>
                <a:ea typeface="Copperplate"/>
                <a:cs typeface="Copperplate"/>
                <a:sym typeface="Copperplate"/>
              </a:defRPr>
            </a:lvl1pPr>
          </a:lstStyle>
          <a:p>
            <a:pPr>
              <a:defRPr>
                <a:effectLst/>
              </a:defRPr>
            </a:pPr>
            <a:r>
              <a:t>Title Text</a:t>
            </a:r>
          </a:p>
        </p:txBody>
      </p:sp>
      <p:sp>
        <p:nvSpPr>
          <p:cNvPr id="183" name="Slide Number"/>
          <p:cNvSpPr txBox="1"/>
          <p:nvPr>
            <p:ph type="sldNum" sz="quarter" idx="2"/>
          </p:nvPr>
        </p:nvSpPr>
        <p:spPr>
          <a:xfrm>
            <a:off x="6324600" y="9220200"/>
            <a:ext cx="342900" cy="406400"/>
          </a:xfrm>
          <a:prstGeom prst="rect">
            <a:avLst/>
          </a:prstGeom>
        </p:spPr>
        <p:txBody>
          <a:bodyPr anchor="t">
            <a:normAutofit fontScale="100000" lnSpcReduction="0"/>
          </a:bodyPr>
          <a:lstStyle>
            <a:lvl1pPr>
              <a:defRPr>
                <a:solidFill>
                  <a:srgbClr val="515151"/>
                </a:solidFill>
                <a:latin typeface="Palatino"/>
                <a:ea typeface="Palatino"/>
                <a:cs typeface="Palatino"/>
                <a:sym typeface="Palatino"/>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0"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7" name="Slide Number"/>
          <p:cNvSpPr txBox="1"/>
          <p:nvPr>
            <p:ph type="sldNum" sz="quarter" idx="2"/>
          </p:nvPr>
        </p:nvSpPr>
        <p:spPr>
          <a:xfrm>
            <a:off x="12536220" y="9309100"/>
            <a:ext cx="312015" cy="312343"/>
          </a:xfrm>
          <a:prstGeom prst="rect">
            <a:avLst/>
          </a:prstGeom>
        </p:spPr>
        <p:txBody>
          <a:bodyPr anchor="t">
            <a:normAutofit fontScale="100000" lnSpcReduction="0"/>
          </a:bodyPr>
          <a:lstStyle>
            <a:lvl1pPr algn="r">
              <a:defRPr b="1" sz="1400">
                <a:solidFill>
                  <a:srgbClr val="FFFFFF">
                    <a:alpha val="70000"/>
                  </a:srgbClr>
                </a:solidFil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04" name="Grunge_Backgrounds___Paper_2_by_zerocustom1989.tiff" descr="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205" name="Title Text"/>
          <p:cNvSpPr txBox="1"/>
          <p:nvPr>
            <p:ph type="title"/>
          </p:nvPr>
        </p:nvSpPr>
        <p:spPr>
          <a:xfrm>
            <a:off x="1270000" y="635000"/>
            <a:ext cx="10464800" cy="2108200"/>
          </a:xfrm>
          <a:prstGeom prst="rect">
            <a:avLst/>
          </a:prstGeom>
        </p:spPr>
        <p:txBody>
          <a:bodyPr/>
          <a:lstStyle>
            <a:lvl1pPr algn="l">
              <a:defRPr b="0" sz="7200">
                <a:solidFill>
                  <a:srgbClr val="3E231A"/>
                </a:solidFill>
                <a:latin typeface="Papyrus"/>
                <a:ea typeface="Papyrus"/>
                <a:cs typeface="Papyrus"/>
                <a:sym typeface="Papyrus"/>
              </a:defRPr>
            </a:lvl1pPr>
          </a:lstStyle>
          <a:p>
            <a:pPr>
              <a:defRPr>
                <a:effectLst/>
              </a:defRPr>
            </a:pPr>
            <a:r>
              <a:t>Title Text</a:t>
            </a:r>
          </a:p>
        </p:txBody>
      </p:sp>
      <p:sp>
        <p:nvSpPr>
          <p:cNvPr id="206" name="Body Level One…"/>
          <p:cNvSpPr txBox="1"/>
          <p:nvPr>
            <p:ph type="body" idx="1"/>
          </p:nvPr>
        </p:nvSpPr>
        <p:spPr>
          <a:xfrm>
            <a:off x="1270000" y="2819400"/>
            <a:ext cx="10464800" cy="5842000"/>
          </a:xfrm>
          <a:prstGeom prst="rect">
            <a:avLst/>
          </a:prstGeom>
        </p:spPr>
        <p:txBody>
          <a:bodyPr/>
          <a:lstStyle>
            <a:lvl1pPr marL="863600" indent="-558800">
              <a:spcBef>
                <a:spcPts val="1200"/>
              </a:spcBef>
              <a:buSzPct val="30000"/>
              <a:buBlip>
                <a:blip r:embed="rId4"/>
              </a:buBlip>
              <a:defRPr sz="4200">
                <a:solidFill>
                  <a:srgbClr val="3E231A"/>
                </a:solidFill>
                <a:latin typeface="Papyrus"/>
                <a:ea typeface="Papyrus"/>
                <a:cs typeface="Papyrus"/>
                <a:sym typeface="Papyrus"/>
              </a:defRPr>
            </a:lvl1pPr>
            <a:lvl2pPr marL="1562100" indent="-558800">
              <a:spcBef>
                <a:spcPts val="1200"/>
              </a:spcBef>
              <a:buSzPct val="30000"/>
              <a:buBlip>
                <a:blip r:embed="rId4"/>
              </a:buBlip>
              <a:defRPr sz="4200">
                <a:solidFill>
                  <a:srgbClr val="3E231A"/>
                </a:solidFill>
                <a:latin typeface="Papyrus"/>
                <a:ea typeface="Papyrus"/>
                <a:cs typeface="Papyrus"/>
                <a:sym typeface="Papyrus"/>
              </a:defRPr>
            </a:lvl2pPr>
            <a:lvl3pPr marL="2273300" indent="-558800">
              <a:spcBef>
                <a:spcPts val="1200"/>
              </a:spcBef>
              <a:buSzPct val="30000"/>
              <a:buBlip>
                <a:blip r:embed="rId4"/>
              </a:buBlip>
              <a:defRPr sz="4200">
                <a:solidFill>
                  <a:srgbClr val="3E231A"/>
                </a:solidFill>
                <a:latin typeface="Papyrus"/>
                <a:ea typeface="Papyrus"/>
                <a:cs typeface="Papyrus"/>
                <a:sym typeface="Papyrus"/>
              </a:defRPr>
            </a:lvl3pPr>
            <a:lvl4pPr marL="2984500" indent="-558800">
              <a:spcBef>
                <a:spcPts val="1200"/>
              </a:spcBef>
              <a:buSzPct val="30000"/>
              <a:buBlip>
                <a:blip r:embed="rId4"/>
              </a:buBlip>
              <a:defRPr sz="4200">
                <a:solidFill>
                  <a:srgbClr val="3E231A"/>
                </a:solidFill>
                <a:latin typeface="Papyrus"/>
                <a:ea typeface="Papyrus"/>
                <a:cs typeface="Papyrus"/>
                <a:sym typeface="Papyrus"/>
              </a:defRPr>
            </a:lvl4pPr>
            <a:lvl5pPr marL="3708400" indent="-558800">
              <a:spcBef>
                <a:spcPts val="1200"/>
              </a:spcBef>
              <a:buSzPct val="30000"/>
              <a:buBlip>
                <a:blip r:embed="rId4"/>
              </a:buBlip>
              <a:defRPr sz="4200">
                <a:solidFill>
                  <a:srgbClr val="3E231A"/>
                </a:solidFill>
                <a:latin typeface="Papyrus"/>
                <a:ea typeface="Papyrus"/>
                <a:cs typeface="Papyrus"/>
                <a:sym typeface="Papyru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07" name="Slide Number"/>
          <p:cNvSpPr txBox="1"/>
          <p:nvPr>
            <p:ph type="sldNum" sz="quarter" idx="2"/>
          </p:nvPr>
        </p:nvSpPr>
        <p:spPr>
          <a:xfrm>
            <a:off x="6337300" y="9296400"/>
            <a:ext cx="323478" cy="457200"/>
          </a:xfrm>
          <a:prstGeom prst="rect">
            <a:avLst/>
          </a:prstGeom>
        </p:spPr>
        <p:txBody>
          <a:bodyPr anchor="t">
            <a:normAutofit fontScale="100000" lnSpcReduction="0"/>
          </a:bodyPr>
          <a:lstStyle>
            <a:lvl1pPr>
              <a:defRPr>
                <a:solidFill>
                  <a:srgbClr val="3E231A"/>
                </a:solidFill>
                <a:latin typeface="Papyrus"/>
                <a:ea typeface="Papyrus"/>
                <a:cs typeface="Papyrus"/>
                <a:sym typeface="Papyrus"/>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14" name="cool-background-textures-at_textures1.png" descr="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215" name="Title Text"/>
          <p:cNvSpPr txBox="1"/>
          <p:nvPr>
            <p:ph type="title"/>
          </p:nvPr>
        </p:nvSpPr>
        <p:spPr>
          <a:xfrm>
            <a:off x="1079500" y="152400"/>
            <a:ext cx="10845800" cy="2095500"/>
          </a:xfrm>
          <a:prstGeom prst="rect">
            <a:avLst/>
          </a:prstGeom>
        </p:spPr>
        <p:txBody>
          <a:bodyPr/>
          <a:lstStyle>
            <a:lvl1pPr>
              <a:defRPr b="0" sz="7000">
                <a:latin typeface="American Typewriter"/>
                <a:ea typeface="American Typewriter"/>
                <a:cs typeface="American Typewriter"/>
                <a:sym typeface="American Typewriter"/>
              </a:defRPr>
            </a:lvl1pPr>
          </a:lstStyle>
          <a:p>
            <a:pPr>
              <a:defRPr>
                <a:effectLst/>
              </a:defRPr>
            </a:pPr>
            <a:r>
              <a:t>Title Text</a:t>
            </a:r>
          </a:p>
        </p:txBody>
      </p:sp>
      <p:sp>
        <p:nvSpPr>
          <p:cNvPr id="216" name="Body Level One…"/>
          <p:cNvSpPr txBox="1"/>
          <p:nvPr>
            <p:ph type="body" idx="1"/>
          </p:nvPr>
        </p:nvSpPr>
        <p:spPr>
          <a:xfrm>
            <a:off x="1079500" y="2527300"/>
            <a:ext cx="10845800" cy="6108700"/>
          </a:xfrm>
          <a:prstGeom prst="rect">
            <a:avLst/>
          </a:prstGeom>
        </p:spPr>
        <p:txBody>
          <a:bodyPr/>
          <a:lstStyle>
            <a:lvl1pPr marL="904390" indent="-561490">
              <a:spcBef>
                <a:spcPts val="3200"/>
              </a:spcBef>
              <a:buSzPct val="120000"/>
              <a:defRPr sz="4200">
                <a:solidFill>
                  <a:srgbClr val="FFFFFF"/>
                </a:solidFill>
                <a:latin typeface="American Typewriter"/>
                <a:ea typeface="American Typewriter"/>
                <a:cs typeface="American Typewriter"/>
                <a:sym typeface="American Typewriter"/>
              </a:defRPr>
            </a:lvl1pPr>
            <a:lvl2pPr marL="1429323" indent="-561490">
              <a:spcBef>
                <a:spcPts val="3200"/>
              </a:spcBef>
              <a:buSzPct val="120000"/>
              <a:defRPr sz="4200">
                <a:solidFill>
                  <a:srgbClr val="FFFFFF"/>
                </a:solidFill>
                <a:latin typeface="American Typewriter"/>
                <a:ea typeface="American Typewriter"/>
                <a:cs typeface="American Typewriter"/>
                <a:sym typeface="American Typewriter"/>
              </a:defRPr>
            </a:lvl2pPr>
            <a:lvl3pPr marL="1937323" indent="-561490">
              <a:spcBef>
                <a:spcPts val="3200"/>
              </a:spcBef>
              <a:buSzPct val="120000"/>
              <a:defRPr sz="4200">
                <a:solidFill>
                  <a:srgbClr val="FFFFFF"/>
                </a:solidFill>
                <a:latin typeface="American Typewriter"/>
                <a:ea typeface="American Typewriter"/>
                <a:cs typeface="American Typewriter"/>
                <a:sym typeface="American Typewriter"/>
              </a:defRPr>
            </a:lvl3pPr>
            <a:lvl4pPr marL="2462257" indent="-561490">
              <a:spcBef>
                <a:spcPts val="3200"/>
              </a:spcBef>
              <a:buSzPct val="120000"/>
              <a:defRPr sz="4200">
                <a:solidFill>
                  <a:srgbClr val="FFFFFF"/>
                </a:solidFill>
                <a:latin typeface="American Typewriter"/>
                <a:ea typeface="American Typewriter"/>
                <a:cs typeface="American Typewriter"/>
                <a:sym typeface="American Typewriter"/>
              </a:defRPr>
            </a:lvl4pPr>
            <a:lvl5pPr marL="2987190" indent="-561490">
              <a:spcBef>
                <a:spcPts val="3200"/>
              </a:spcBef>
              <a:buSzPct val="120000"/>
              <a:defRPr sz="4200">
                <a:solidFill>
                  <a:srgbClr val="FFFFFF"/>
                </a:solidFill>
                <a:latin typeface="American Typewriter"/>
                <a:ea typeface="American Typewriter"/>
                <a:cs typeface="American Typewriter"/>
                <a:sym typeface="American Typewriter"/>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17" name="Slide Number"/>
          <p:cNvSpPr txBox="1"/>
          <p:nvPr>
            <p:ph type="sldNum" sz="quarter" idx="2"/>
          </p:nvPr>
        </p:nvSpPr>
        <p:spPr>
          <a:xfrm>
            <a:off x="6311900" y="9080500"/>
            <a:ext cx="384506" cy="368300"/>
          </a:xfrm>
          <a:prstGeom prst="rect">
            <a:avLst/>
          </a:prstGeom>
        </p:spPr>
        <p:txBody>
          <a:bodyPr anchor="t">
            <a:normAutofit fontScale="100000" lnSpcReduction="0"/>
          </a:bodyPr>
          <a:lstStyle>
            <a:lvl1pPr>
              <a:defRPr>
                <a:solidFill>
                  <a:srgbClr val="FFFFFF"/>
                </a:solidFill>
                <a:latin typeface="American Typewriter"/>
                <a:ea typeface="American Typewriter"/>
                <a:cs typeface="American Typewriter"/>
                <a:sym typeface="American Typewriter"/>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762000" y="3517900"/>
            <a:ext cx="11480800" cy="2717800"/>
          </a:xfrm>
          <a:prstGeom prst="rect">
            <a:avLst/>
          </a:prstGeom>
        </p:spPr>
        <p:txBody>
          <a:bodyPr/>
          <a:lstStyle/>
          <a:p>
            <a:pPr/>
            <a:r>
              <a:t>Title Text</a:t>
            </a:r>
          </a:p>
        </p:txBody>
      </p:sp>
      <p:sp>
        <p:nvSpPr>
          <p:cNvPr id="31" name="Slide Number"/>
          <p:cNvSpPr txBox="1"/>
          <p:nvPr>
            <p:ph type="sldNum" sz="quarter" idx="2"/>
          </p:nvPr>
        </p:nvSpPr>
        <p:spPr>
          <a:xfrm>
            <a:off x="6311798" y="925195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sz="half" idx="13"/>
          </p:nvPr>
        </p:nvSpPr>
        <p:spPr>
          <a:xfrm>
            <a:off x="6654800" y="419100"/>
            <a:ext cx="5588000" cy="86487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39" name="Title Text"/>
          <p:cNvSpPr txBox="1"/>
          <p:nvPr>
            <p:ph type="title"/>
          </p:nvPr>
        </p:nvSpPr>
        <p:spPr>
          <a:xfrm>
            <a:off x="762000" y="419100"/>
            <a:ext cx="5384800" cy="4597400"/>
          </a:xfrm>
          <a:prstGeom prst="rect">
            <a:avLst/>
          </a:prstGeom>
        </p:spPr>
        <p:txBody>
          <a:bodyPr anchor="b"/>
          <a:lstStyle>
            <a:lvl1pPr>
              <a:defRPr sz="5200"/>
            </a:lvl1pPr>
          </a:lstStyle>
          <a:p>
            <a:pPr/>
            <a:r>
              <a:t>Title Text</a:t>
            </a:r>
          </a:p>
        </p:txBody>
      </p:sp>
      <p:sp>
        <p:nvSpPr>
          <p:cNvPr id="40" name="Body Level One…"/>
          <p:cNvSpPr txBox="1"/>
          <p:nvPr>
            <p:ph type="body" sz="quarter" idx="1"/>
          </p:nvPr>
        </p:nvSpPr>
        <p:spPr>
          <a:xfrm>
            <a:off x="762000" y="5245100"/>
            <a:ext cx="5384800" cy="3810000"/>
          </a:xfrm>
          <a:prstGeom prst="rect">
            <a:avLst/>
          </a:prstGeom>
        </p:spPr>
        <p:txBody>
          <a:bodyPr anchor="t"/>
          <a:lstStyle>
            <a:lvl1pPr marL="0" indent="0" algn="ctr">
              <a:spcBef>
                <a:spcPts val="0"/>
              </a:spcBef>
              <a:buSzTx/>
              <a:buNone/>
              <a:defRPr sz="2400">
                <a:solidFill>
                  <a:srgbClr val="FFFFFF"/>
                </a:solidFill>
              </a:defRPr>
            </a:lvl1pPr>
            <a:lvl2pPr marL="0" indent="0" algn="ctr">
              <a:spcBef>
                <a:spcPts val="0"/>
              </a:spcBef>
              <a:buSzTx/>
              <a:buNone/>
              <a:defRPr sz="2400">
                <a:solidFill>
                  <a:srgbClr val="FFFFFF"/>
                </a:solidFill>
              </a:defRPr>
            </a:lvl2pPr>
            <a:lvl3pPr marL="0" indent="0" algn="ctr">
              <a:spcBef>
                <a:spcPts val="0"/>
              </a:spcBef>
              <a:buSzTx/>
              <a:buNone/>
              <a:defRPr sz="2400">
                <a:solidFill>
                  <a:srgbClr val="FFFFFF"/>
                </a:solidFill>
              </a:defRPr>
            </a:lvl3pPr>
            <a:lvl4pPr marL="0" indent="0" algn="ctr">
              <a:spcBef>
                <a:spcPts val="0"/>
              </a:spcBef>
              <a:buSzTx/>
              <a:buNone/>
              <a:defRPr sz="2400">
                <a:solidFill>
                  <a:srgbClr val="FFFFFF"/>
                </a:solidFill>
              </a:defRPr>
            </a:lvl4pPr>
            <a:lvl5pPr marL="0" indent="0" algn="ctr">
              <a:spcBef>
                <a:spcPts val="0"/>
              </a:spcBef>
              <a:buSzTx/>
              <a:buNone/>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xfrm>
            <a:off x="6311798" y="925195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half" idx="13"/>
          </p:nvPr>
        </p:nvSpPr>
        <p:spPr>
          <a:xfrm>
            <a:off x="6654800" y="2374900"/>
            <a:ext cx="5588000" cy="68072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762000" y="2374900"/>
            <a:ext cx="5384800" cy="6807200"/>
          </a:xfrm>
          <a:prstGeom prst="rect">
            <a:avLst/>
          </a:prstGeom>
        </p:spPr>
        <p:txBody>
          <a:bodyPr/>
          <a:lstStyle>
            <a:lvl1pPr marL="342900" indent="-342900">
              <a:spcBef>
                <a:spcPts val="3200"/>
              </a:spcBef>
              <a:buClr>
                <a:srgbClr val="EBEBEB"/>
              </a:buClr>
              <a:defRPr sz="2800"/>
            </a:lvl1pPr>
            <a:lvl2pPr marL="685800" indent="-342900">
              <a:spcBef>
                <a:spcPts val="3200"/>
              </a:spcBef>
              <a:buClr>
                <a:srgbClr val="EBEBEB"/>
              </a:buClr>
              <a:defRPr sz="2800"/>
            </a:lvl2pPr>
            <a:lvl3pPr marL="1028700" indent="-342900">
              <a:spcBef>
                <a:spcPts val="3200"/>
              </a:spcBef>
              <a:buClr>
                <a:srgbClr val="EBEBEB"/>
              </a:buClr>
              <a:defRPr sz="2800"/>
            </a:lvl3pPr>
            <a:lvl4pPr marL="1371600" indent="-342900">
              <a:spcBef>
                <a:spcPts val="3200"/>
              </a:spcBef>
              <a:buClr>
                <a:srgbClr val="EBEBEB"/>
              </a:buClr>
              <a:defRPr sz="2800"/>
            </a:lvl4pPr>
            <a:lvl5pPr marL="1714500" indent="-342900">
              <a:spcBef>
                <a:spcPts val="3200"/>
              </a:spcBef>
              <a:buClr>
                <a:srgbClr val="EBEBEB"/>
              </a:buClr>
              <a:defRPr sz="2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762000" y="965200"/>
            <a:ext cx="11480800" cy="78232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13"/>
          </p:nvPr>
        </p:nvSpPr>
        <p:spPr>
          <a:xfrm>
            <a:off x="6680200" y="5626100"/>
            <a:ext cx="5588000" cy="34417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84" name="Image"/>
          <p:cNvSpPr/>
          <p:nvPr>
            <p:ph type="pic" sz="half" idx="14"/>
          </p:nvPr>
        </p:nvSpPr>
        <p:spPr>
          <a:xfrm>
            <a:off x="6680200" y="419100"/>
            <a:ext cx="5588000" cy="49149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85" name="Image"/>
          <p:cNvSpPr/>
          <p:nvPr>
            <p:ph type="pic" sz="half" idx="15"/>
          </p:nvPr>
        </p:nvSpPr>
        <p:spPr>
          <a:xfrm>
            <a:off x="762000" y="419100"/>
            <a:ext cx="5588000" cy="86487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 Id="rId26" Type="http://schemas.openxmlformats.org/officeDocument/2006/relationships/slideLayout" Target="../slideLayouts/slideLayout24.xml"/><Relationship Id="rId27"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762000" y="203200"/>
            <a:ext cx="11480800" cy="2146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762000" y="2413000"/>
            <a:ext cx="11480800" cy="6362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11798" y="9255150"/>
            <a:ext cx="368504" cy="374600"/>
          </a:xfrm>
          <a:prstGeom prst="rect">
            <a:avLst/>
          </a:prstGeom>
          <a:ln w="12700">
            <a:miter lim="400000"/>
          </a:ln>
        </p:spPr>
        <p:txBody>
          <a:bodyPr wrap="none" lIns="50800" tIns="50800" rIns="50800" bIns="50800" anchor="ctr">
            <a:spAutoFit/>
          </a:bodyPr>
          <a:lstStyle>
            <a:lvl1pPr>
              <a:defRPr sz="1800">
                <a:latin typeface="+mn-lt"/>
                <a:ea typeface="+mn-ea"/>
                <a:cs typeface="+mn-cs"/>
                <a:sym typeface="Helvetica Neue"/>
              </a:defRPr>
            </a:lvl1pPr>
          </a:lstStyle>
          <a:p>
            <a:pPr>
              <a:defRPr>
                <a:effectLst/>
              </a:defRPr>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1pPr>
      <a:lvl2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2pPr>
      <a:lvl3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3pPr>
      <a:lvl4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4pPr>
      <a:lvl5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5pPr>
      <a:lvl6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6pPr>
      <a:lvl7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7pPr>
      <a:lvl8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8pPr>
      <a:lvl9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9pPr>
    </p:titleStyle>
    <p:bodyStyle>
      <a:lvl1pPr marL="4064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1pPr>
      <a:lvl2pPr marL="8128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2pPr>
      <a:lvl3pPr marL="12192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3pPr>
      <a:lvl4pPr marL="16256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4pPr>
      <a:lvl5pPr marL="20320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5pPr>
      <a:lvl6pPr marL="24384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6pPr>
      <a:lvl7pPr marL="28448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7pPr>
      <a:lvl8pPr marL="32512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8pPr>
      <a:lvl9pPr marL="36576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t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tif"/><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9.png"/><Relationship Id="rId3" Type="http://schemas.openxmlformats.org/officeDocument/2006/relationships/image" Target="../media/image14.png"/><Relationship Id="rId4" Type="http://schemas.openxmlformats.org/officeDocument/2006/relationships/image" Target="../media/image20.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9.png"/><Relationship Id="rId3" Type="http://schemas.openxmlformats.org/officeDocument/2006/relationships/image" Target="../media/image21.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9.png"/><Relationship Id="rId3" Type="http://schemas.openxmlformats.org/officeDocument/2006/relationships/image" Target="../media/image14.png"/><Relationship Id="rId4" Type="http://schemas.openxmlformats.org/officeDocument/2006/relationships/image" Target="../media/image22.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9.png"/><Relationship Id="rId3" Type="http://schemas.openxmlformats.org/officeDocument/2006/relationships/image" Target="../media/image14.png"/><Relationship Id="rId4" Type="http://schemas.openxmlformats.org/officeDocument/2006/relationships/image" Target="../media/image23.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9.png"/><Relationship Id="rId3" Type="http://schemas.openxmlformats.org/officeDocument/2006/relationships/image" Target="../media/image14.png"/><Relationship Id="rId4" Type="http://schemas.openxmlformats.org/officeDocument/2006/relationships/image" Target="../media/image24.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9.png"/><Relationship Id="rId3" Type="http://schemas.openxmlformats.org/officeDocument/2006/relationships/image" Target="../media/image25.png"/><Relationship Id="rId4" Type="http://schemas.openxmlformats.org/officeDocument/2006/relationships/image" Target="../media/image26.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9.png"/><Relationship Id="rId3"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9.png"/><Relationship Id="rId3" Type="http://schemas.openxmlformats.org/officeDocument/2006/relationships/image" Target="../media/image28.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9.png"/><Relationship Id="rId3" Type="http://schemas.openxmlformats.org/officeDocument/2006/relationships/image" Target="../media/image29.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tif"/><Relationship Id="rId3" Type="http://schemas.openxmlformats.org/officeDocument/2006/relationships/image" Target="../media/image7.png"/><Relationship Id="rId4" Type="http://schemas.openxmlformats.org/officeDocument/2006/relationships/image" Target="../media/image8.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9.png"/><Relationship Id="rId3" Type="http://schemas.openxmlformats.org/officeDocument/2006/relationships/image" Target="../media/image30.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9.png"/><Relationship Id="rId3" Type="http://schemas.openxmlformats.org/officeDocument/2006/relationships/image" Target="../media/image14.png"/><Relationship Id="rId4" Type="http://schemas.openxmlformats.org/officeDocument/2006/relationships/image" Target="../media/image31.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9.png"/><Relationship Id="rId3" Type="http://schemas.openxmlformats.org/officeDocument/2006/relationships/image" Target="../media/image32.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tif"/><Relationship Id="rId3" Type="http://schemas.openxmlformats.org/officeDocument/2006/relationships/image" Target="../media/image9.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tif"/><Relationship Id="rId3" Type="http://schemas.openxmlformats.org/officeDocument/2006/relationships/image" Target="../media/image9.png"/><Relationship Id="rId4" Type="http://schemas.openxmlformats.org/officeDocument/2006/relationships/image" Target="../media/image14.png"/><Relationship Id="rId5" Type="http://schemas.openxmlformats.org/officeDocument/2006/relationships/image" Target="../media/image10.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tif"/><Relationship Id="rId3" Type="http://schemas.openxmlformats.org/officeDocument/2006/relationships/image" Target="../media/image9.png"/><Relationship Id="rId4" Type="http://schemas.openxmlformats.org/officeDocument/2006/relationships/image" Target="../media/image10.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tif"/><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33.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tif"/><Relationship Id="rId3" Type="http://schemas.openxmlformats.org/officeDocument/2006/relationships/image" Target="../media/image34.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5.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tif"/><Relationship Id="rId3" Type="http://schemas.openxmlformats.org/officeDocument/2006/relationships/image" Target="../media/image9.png"/><Relationship Id="rId4" Type="http://schemas.openxmlformats.org/officeDocument/2006/relationships/image" Target="../media/image10.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tif"/><Relationship Id="rId3" Type="http://schemas.openxmlformats.org/officeDocument/2006/relationships/image" Target="../media/image9.png"/><Relationship Id="rId4" Type="http://schemas.openxmlformats.org/officeDocument/2006/relationships/image" Target="../media/image11.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9.png"/><Relationship Id="rId3" Type="http://schemas.openxmlformats.org/officeDocument/2006/relationships/image" Target="../media/image12.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9.png"/><Relationship Id="rId3" Type="http://schemas.openxmlformats.org/officeDocument/2006/relationships/image" Target="../media/image13.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9.png"/><Relationship Id="rId3" Type="http://schemas.openxmlformats.org/officeDocument/2006/relationships/image" Target="../media/image14.png"/><Relationship Id="rId4" Type="http://schemas.openxmlformats.org/officeDocument/2006/relationships/image" Target="../media/image15.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9.png"/><Relationship Id="rId3" Type="http://schemas.openxmlformats.org/officeDocument/2006/relationships/image" Target="../media/image14.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6" name="Image" descr="Image"/>
          <p:cNvPicPr>
            <a:picLocks noChangeAspect="1"/>
          </p:cNvPicPr>
          <p:nvPr>
            <p:ph type="pic" idx="13"/>
          </p:nvPr>
        </p:nvPicPr>
        <p:blipFill>
          <a:blip r:embed="rId2">
            <a:extLst/>
          </a:blip>
          <a:srcRect l="17654" t="6872" r="17654" b="6873"/>
          <a:stretch>
            <a:fillRect/>
          </a:stretch>
        </p:blipFill>
        <p:spPr>
          <a:xfrm>
            <a:off x="0" y="-1"/>
            <a:ext cx="13004800" cy="9753601"/>
          </a:xfrm>
          <a:prstGeom prst="rect">
            <a:avLst/>
          </a:prstGeom>
        </p:spPr>
      </p:pic>
      <p:sp>
        <p:nvSpPr>
          <p:cNvPr id="227" name="“Faith To Endure The Fire”"/>
          <p:cNvSpPr txBox="1"/>
          <p:nvPr/>
        </p:nvSpPr>
        <p:spPr>
          <a:xfrm>
            <a:off x="303631" y="7531828"/>
            <a:ext cx="12397538" cy="1727201"/>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6400">
                <a:solidFill>
                  <a:srgbClr val="FFFFFF"/>
                </a:solidFill>
                <a:effectLst>
                  <a:outerShdw sx="100000" sy="100000" kx="0" ky="0" algn="b" rotWithShape="0" blurRad="63500" dist="63500" dir="3524843">
                    <a:srgbClr val="000000"/>
                  </a:outerShdw>
                </a:effectLst>
                <a:latin typeface="Sonoma Script"/>
                <a:ea typeface="Sonoma Script"/>
                <a:cs typeface="Sonoma Script"/>
                <a:sym typeface="Sonoma Script"/>
              </a:defRPr>
            </a:pPr>
            <a:r>
              <a:t>“Daniel’ Shown World Events </a:t>
            </a:r>
          </a:p>
          <a:p>
            <a:pPr>
              <a:defRPr b="1" sz="4700">
                <a:solidFill>
                  <a:srgbClr val="FFFFFF"/>
                </a:solidFill>
                <a:effectLst>
                  <a:outerShdw sx="100000" sy="100000" kx="0" ky="0" algn="b" rotWithShape="0" blurRad="63500" dist="63500" dir="3524843">
                    <a:srgbClr val="000000"/>
                  </a:outerShdw>
                </a:effectLst>
                <a:latin typeface="Century Gothic"/>
                <a:ea typeface="Century Gothic"/>
                <a:cs typeface="Century Gothic"/>
                <a:sym typeface="Century Gothic"/>
              </a:defRPr>
            </a:pPr>
            <a:r>
              <a:t>&amp; Their Impact on Israel” (Part 2)</a:t>
            </a:r>
          </a:p>
        </p:txBody>
      </p:sp>
      <p:sp>
        <p:nvSpPr>
          <p:cNvPr id="228" name="Daniel 3:1-30"/>
          <p:cNvSpPr txBox="1"/>
          <p:nvPr/>
        </p:nvSpPr>
        <p:spPr>
          <a:xfrm>
            <a:off x="5751262" y="4549292"/>
            <a:ext cx="4930446" cy="1790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200">
                <a:solidFill>
                  <a:srgbClr val="FFCE57"/>
                </a:solidFill>
                <a:latin typeface="Thames Nude Roman"/>
                <a:ea typeface="Thames Nude Roman"/>
                <a:cs typeface="Thames Nude Roman"/>
                <a:sym typeface="Thames Nude Roman"/>
              </a:defRPr>
            </a:lvl1pPr>
          </a:lstStyle>
          <a:p>
            <a:pPr>
              <a:defRPr>
                <a:effectLst/>
              </a:defRPr>
            </a:pPr>
            <a:r>
              <a:t>11:1-35</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6" name="Image" descr="Image"/>
          <p:cNvPicPr>
            <a:picLocks noChangeAspect="1"/>
          </p:cNvPicPr>
          <p:nvPr>
            <p:ph type="pic" idx="13"/>
          </p:nvPr>
        </p:nvPicPr>
        <p:blipFill>
          <a:blip r:embed="rId2">
            <a:extLst/>
          </a:blip>
          <a:srcRect l="315" t="0" r="35617" b="0"/>
          <a:stretch>
            <a:fillRect/>
          </a:stretch>
        </p:blipFill>
        <p:spPr>
          <a:xfrm>
            <a:off x="-327307" y="-1453049"/>
            <a:ext cx="15052785" cy="11289588"/>
          </a:xfrm>
          <a:prstGeom prst="rect">
            <a:avLst/>
          </a:prstGeom>
        </p:spPr>
      </p:pic>
      <p:sp>
        <p:nvSpPr>
          <p:cNvPr id="277" name="The Egyptian- Syrian ConflicT — (11:5-19)"/>
          <p:cNvSpPr/>
          <p:nvPr/>
        </p:nvSpPr>
        <p:spPr>
          <a:xfrm>
            <a:off x="301989" y="1236389"/>
            <a:ext cx="12400822" cy="1042579"/>
          </a:xfrm>
          <a:prstGeom prst="roundRect">
            <a:avLst>
              <a:gd name="adj" fmla="val 18272"/>
            </a:avLst>
          </a:prstGeom>
          <a:blipFill>
            <a:blip r:embed="rId3"/>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29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The Egyptian- Syrian ConflicT — (11:5-19)</a:t>
            </a:r>
          </a:p>
        </p:txBody>
      </p:sp>
      <p:pic>
        <p:nvPicPr>
          <p:cNvPr id="278" name="Double Arrow" descr="Double Arrow"/>
          <p:cNvPicPr>
            <a:picLocks noChangeAspect="0"/>
          </p:cNvPicPr>
          <p:nvPr/>
        </p:nvPicPr>
        <p:blipFill>
          <a:blip r:embed="rId4">
            <a:extLst/>
          </a:blip>
          <a:stretch>
            <a:fillRect/>
          </a:stretch>
        </p:blipFill>
        <p:spPr>
          <a:xfrm rot="18600000">
            <a:off x="6789994" y="5421481"/>
            <a:ext cx="2497064" cy="1409604"/>
          </a:xfrm>
          <a:prstGeom prst="rect">
            <a:avLst/>
          </a:prstGeom>
          <a:effectLst>
            <a:outerShdw sx="100000" sy="100000" kx="0" ky="0" algn="b" rotWithShape="0" blurRad="50800" dist="25400" dir="5400000">
              <a:srgbClr val="000000">
                <a:alpha val="50000"/>
              </a:srgbClr>
            </a:outerShdw>
          </a:effectLst>
        </p:spPr>
      </p:pic>
      <p:sp>
        <p:nvSpPr>
          <p:cNvPr id="279" name="Israel will bear  the brunt of much  of the conflict between these two empires"/>
          <p:cNvSpPr/>
          <p:nvPr/>
        </p:nvSpPr>
        <p:spPr>
          <a:xfrm>
            <a:off x="8337638" y="6214301"/>
            <a:ext cx="3949701" cy="32734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3310" y="2493"/>
                </a:lnTo>
                <a:lnTo>
                  <a:pt x="3310" y="20966"/>
                </a:lnTo>
                <a:cubicBezTo>
                  <a:pt x="3310" y="21316"/>
                  <a:pt x="3545" y="21600"/>
                  <a:pt x="3835" y="21600"/>
                </a:cubicBezTo>
                <a:lnTo>
                  <a:pt x="21075" y="21600"/>
                </a:lnTo>
                <a:cubicBezTo>
                  <a:pt x="21365" y="21600"/>
                  <a:pt x="21600" y="21316"/>
                  <a:pt x="21600" y="20966"/>
                </a:cubicBezTo>
                <a:lnTo>
                  <a:pt x="21600" y="1477"/>
                </a:lnTo>
                <a:cubicBezTo>
                  <a:pt x="21600" y="1127"/>
                  <a:pt x="21365" y="843"/>
                  <a:pt x="21075" y="843"/>
                </a:cubicBezTo>
                <a:lnTo>
                  <a:pt x="11720" y="843"/>
                </a:lnTo>
                <a:lnTo>
                  <a:pt x="0" y="0"/>
                </a:lnTo>
                <a:close/>
              </a:path>
            </a:pathLst>
          </a:custGeom>
          <a:blipFill>
            <a:blip r:embed="rId5"/>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defRPr>
            </a:pPr>
            <a:r>
              <a:t>Israel will bear </a:t>
            </a:r>
            <a:br/>
            <a:r>
              <a:t>the brunt of much </a:t>
            </a:r>
            <a:br/>
            <a:r>
              <a:t>of the conflict between these two empires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77"/>
                                        </p:tgtEl>
                                        <p:attrNameLst>
                                          <p:attrName>style.visibility</p:attrName>
                                        </p:attrNameLst>
                                      </p:cBhvr>
                                      <p:to>
                                        <p:strVal val="visible"/>
                                      </p:to>
                                    </p:set>
                                    <p:animEffect filter="wipe(left)" transition="in">
                                      <p:cBhvr>
                                        <p:cTn id="7" dur="1500"/>
                                        <p:tgtEl>
                                          <p:spTgt spid="277"/>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278"/>
                                        </p:tgtEl>
                                        <p:attrNameLst>
                                          <p:attrName>style.visibility</p:attrName>
                                        </p:attrNameLst>
                                      </p:cBhvr>
                                      <p:to>
                                        <p:strVal val="visible"/>
                                      </p:to>
                                    </p:set>
                                    <p:animEffect filter="wipe(left)" transition="in">
                                      <p:cBhvr>
                                        <p:cTn id="12" dur="2000"/>
                                        <p:tgtEl>
                                          <p:spTgt spid="278"/>
                                        </p:tgtEl>
                                      </p:cBhvr>
                                    </p:animEffect>
                                  </p:childTnLst>
                                </p:cTn>
                              </p:par>
                            </p:childTnLst>
                          </p:cTn>
                        </p:par>
                        <p:par>
                          <p:cTn id="13" fill="hold">
                            <p:stCondLst>
                              <p:cond delay="2000"/>
                            </p:stCondLst>
                            <p:childTnLst>
                              <p:par>
                                <p:cTn id="14" presetClass="entr" nodeType="afterEffect" presetSubtype="8" presetID="22" grpId="3" fill="hold">
                                  <p:stCondLst>
                                    <p:cond delay="0"/>
                                  </p:stCondLst>
                                  <p:iterate type="el" backwards="0">
                                    <p:tmAbs val="0"/>
                                  </p:iterate>
                                  <p:childTnLst>
                                    <p:set>
                                      <p:cBhvr>
                                        <p:cTn id="15" fill="hold"/>
                                        <p:tgtEl>
                                          <p:spTgt spid="279"/>
                                        </p:tgtEl>
                                        <p:attrNameLst>
                                          <p:attrName>style.visibility</p:attrName>
                                        </p:attrNameLst>
                                      </p:cBhvr>
                                      <p:to>
                                        <p:strVal val="visible"/>
                                      </p:to>
                                    </p:set>
                                    <p:animEffect filter="wipe(left)" transition="in">
                                      <p:cBhvr>
                                        <p:cTn id="16" dur="2000"/>
                                        <p:tgtEl>
                                          <p:spTgt spid="2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9" grpId="3"/>
      <p:bldP build="whole" bldLvl="1" animBg="1" rev="0" advAuto="0" spid="278" grpId="2"/>
      <p:bldP build="whole" bldLvl="1" animBg="1" rev="0" advAuto="0" spid="277"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1" name="Daniel 11:5 (NKJV)…"/>
          <p:cNvSpPr txBox="1"/>
          <p:nvPr/>
        </p:nvSpPr>
        <p:spPr>
          <a:xfrm>
            <a:off x="107952" y="2605481"/>
            <a:ext cx="4941158" cy="69088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4500">
                <a:solidFill>
                  <a:srgbClr val="FFFFFF"/>
                </a:solidFill>
                <a:effectLst>
                  <a:outerShdw sx="100000" sy="100000" kx="0" ky="0" algn="b" rotWithShape="0" blurRad="63500" dist="63500" dir="3003546">
                    <a:srgbClr val="000000"/>
                  </a:outerShdw>
                </a:effectLst>
                <a:latin typeface="Boulder"/>
                <a:ea typeface="Boulder"/>
                <a:cs typeface="Boulder"/>
                <a:sym typeface="Boulder"/>
              </a:defRPr>
            </a:pPr>
            <a:r>
              <a:t>Daniel 11:5 (NKJV)</a:t>
            </a:r>
          </a:p>
          <a:p>
            <a:pPr defTabSz="457200">
              <a:defRPr sz="4000">
                <a:solidFill>
                  <a:srgbClr val="FFFFFF"/>
                </a:solidFill>
                <a:effectLst>
                  <a:outerShdw sx="100000" sy="100000" kx="0" ky="0" algn="b" rotWithShape="0" blurRad="63500" dist="63500" dir="3003546">
                    <a:srgbClr val="000000"/>
                  </a:outerShdw>
                </a:effectLst>
                <a:latin typeface="Hoefler Text"/>
                <a:ea typeface="Hoefler Text"/>
                <a:cs typeface="Hoefler Text"/>
                <a:sym typeface="Hoefler Text"/>
              </a:defRPr>
            </a:pPr>
            <a:r>
              <a:rPr baseline="31999"/>
              <a:t>5</a:t>
            </a:r>
            <a:r>
              <a:t> “Also the king of the South shall become strong, as well as </a:t>
            </a:r>
            <a:r>
              <a:rPr i="1"/>
              <a:t>one</a:t>
            </a:r>
            <a:r>
              <a:t> of his princes; and he shall gain power over him and have dominion. His dominion </a:t>
            </a:r>
            <a:r>
              <a:rPr i="1"/>
              <a:t>shall be</a:t>
            </a:r>
            <a:r>
              <a:t> a great dominion.</a:t>
            </a:r>
          </a:p>
        </p:txBody>
      </p:sp>
      <p:sp>
        <p:nvSpPr>
          <p:cNvPr id="282" name="In 605 B.C., Judah, as God had stated through Jeremiah, had found itself under Babylonian control.…"/>
          <p:cNvSpPr txBox="1"/>
          <p:nvPr/>
        </p:nvSpPr>
        <p:spPr>
          <a:xfrm>
            <a:off x="5294560" y="2637231"/>
            <a:ext cx="7479188" cy="6527801"/>
          </a:xfrm>
          <a:prstGeom prst="rect">
            <a:avLst/>
          </a:prstGeom>
          <a:solidFill>
            <a:srgbClr val="5F5857">
              <a:alpha val="39651"/>
            </a:srgbClr>
          </a:solidFill>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lvl="2" marL="783771" indent="-783771" algn="l">
              <a:spcBef>
                <a:spcPts val="1200"/>
              </a:spcBef>
              <a:buSzPct val="80000"/>
              <a:buBlip>
                <a:blip r:embed="rId2"/>
              </a:buBlip>
              <a:defRPr sz="42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The Conflict Begins (11:5)</a:t>
            </a:r>
          </a:p>
          <a:p>
            <a:pPr lvl="3" marL="914400" indent="-685800" algn="l">
              <a:spcBef>
                <a:spcPts val="1200"/>
              </a:spcBef>
              <a:buSzPct val="80000"/>
              <a:buBlip>
                <a:blip r:embed="rId3"/>
              </a:buBlip>
              <a:defRPr sz="40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rPr b="1"/>
              <a:t>The king of the South will gain in strength - </a:t>
            </a:r>
            <a:r>
              <a:t>Ptolemy I</a:t>
            </a:r>
            <a:r>
              <a:rPr>
                <a:effectLst>
                  <a:outerShdw sx="100000" sy="100000" kx="0" ky="0" algn="b" rotWithShape="0" blurRad="12700" dist="25400" dir="2700000">
                    <a:srgbClr val="000000"/>
                  </a:outerShdw>
                </a:effectLst>
              </a:rPr>
              <a:t> –  ruled Egypt etc. from 306-284</a:t>
            </a:r>
            <a:endParaRPr>
              <a:effectLst>
                <a:outerShdw sx="100000" sy="100000" kx="0" ky="0" algn="b" rotWithShape="0" blurRad="12700" dist="25400" dir="2700000">
                  <a:srgbClr val="000000"/>
                </a:outerShdw>
              </a:effectLst>
            </a:endParaRPr>
          </a:p>
          <a:p>
            <a:pPr lvl="3" marL="914400" indent="-685800" algn="l">
              <a:spcBef>
                <a:spcPts val="1200"/>
              </a:spcBef>
              <a:buSzPct val="80000"/>
              <a:buBlip>
                <a:blip r:embed="rId3"/>
              </a:buBlip>
              <a:defRPr sz="40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rPr>
                <a:effectLst>
                  <a:outerShdw sx="100000" sy="100000" kx="0" ky="0" algn="b" rotWithShape="0" blurRad="12700" dist="25400" dir="2700000">
                    <a:srgbClr val="000000"/>
                  </a:outerShdw>
                </a:effectLst>
              </a:rPr>
              <a:t>One of his princes will gain power - Seleucus I (the general who defeated Antigonus) – ruled Syria etc. from 312-280</a:t>
            </a:r>
          </a:p>
        </p:txBody>
      </p:sp>
      <p:sp>
        <p:nvSpPr>
          <p:cNvPr id="283" name="“Faith To Endure The Fire”"/>
          <p:cNvSpPr txBox="1"/>
          <p:nvPr/>
        </p:nvSpPr>
        <p:spPr>
          <a:xfrm>
            <a:off x="94233" y="142100"/>
            <a:ext cx="12816334" cy="909016"/>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400">
                <a:solidFill>
                  <a:srgbClr val="FFFFFF"/>
                </a:solidFill>
                <a:effectLst>
                  <a:outerShdw sx="100000" sy="100000" kx="0" ky="0" algn="b" rotWithShape="0" blurRad="63500" dist="63500" dir="3524843">
                    <a:srgbClr val="000000"/>
                  </a:outerShdw>
                </a:effectLst>
                <a:latin typeface="Sonoma Script"/>
                <a:ea typeface="Sonoma Script"/>
                <a:cs typeface="Sonoma Script"/>
                <a:sym typeface="Sonoma Script"/>
              </a:defRPr>
            </a:lvl1pPr>
          </a:lstStyle>
          <a:p>
            <a:pPr/>
            <a:r>
              <a:t>The Time of The End - Pt 2</a:t>
            </a:r>
          </a:p>
        </p:txBody>
      </p:sp>
      <p:sp>
        <p:nvSpPr>
          <p:cNvPr id="284" name="The Egyptian- Syrian ConflicT — (11:5-19)"/>
          <p:cNvSpPr/>
          <p:nvPr/>
        </p:nvSpPr>
        <p:spPr>
          <a:xfrm>
            <a:off x="301989" y="1236389"/>
            <a:ext cx="12400822" cy="1042579"/>
          </a:xfrm>
          <a:prstGeom prst="roundRect">
            <a:avLst>
              <a:gd name="adj" fmla="val 18272"/>
            </a:avLst>
          </a:prstGeom>
          <a:blipFill>
            <a:blip r:embed="rId4"/>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29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The Egyptian- Syrian ConflicT — (11:5-19)</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82">
                                            <p:bg/>
                                          </p:spTgt>
                                        </p:tgtEl>
                                        <p:attrNameLst>
                                          <p:attrName>style.visibility</p:attrName>
                                        </p:attrNameLst>
                                      </p:cBhvr>
                                      <p:to>
                                        <p:strVal val="visible"/>
                                      </p:to>
                                    </p:set>
                                    <p:animEffect filter="wipe(left)" transition="in">
                                      <p:cBhvr>
                                        <p:cTn id="7" dur="1500"/>
                                        <p:tgtEl>
                                          <p:spTgt spid="282">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82">
                                            <p:txEl>
                                              <p:pRg st="0" end="0"/>
                                            </p:txEl>
                                          </p:spTgt>
                                        </p:tgtEl>
                                        <p:attrNameLst>
                                          <p:attrName>style.visibility</p:attrName>
                                        </p:attrNameLst>
                                      </p:cBhvr>
                                      <p:to>
                                        <p:strVal val="visible"/>
                                      </p:to>
                                    </p:set>
                                    <p:animEffect filter="wipe(left)" transition="in">
                                      <p:cBhvr>
                                        <p:cTn id="10" dur="1500"/>
                                        <p:tgtEl>
                                          <p:spTgt spid="28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82">
                                            <p:txEl>
                                              <p:pRg st="1" end="1"/>
                                            </p:txEl>
                                          </p:spTgt>
                                        </p:tgtEl>
                                        <p:attrNameLst>
                                          <p:attrName>style.visibility</p:attrName>
                                        </p:attrNameLst>
                                      </p:cBhvr>
                                      <p:to>
                                        <p:strVal val="visible"/>
                                      </p:to>
                                    </p:set>
                                    <p:animEffect filter="wipe(left)" transition="in">
                                      <p:cBhvr>
                                        <p:cTn id="15" dur="1500"/>
                                        <p:tgtEl>
                                          <p:spTgt spid="28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282">
                                            <p:txEl>
                                              <p:pRg st="2" end="2"/>
                                            </p:txEl>
                                          </p:spTgt>
                                        </p:tgtEl>
                                        <p:attrNameLst>
                                          <p:attrName>style.visibility</p:attrName>
                                        </p:attrNameLst>
                                      </p:cBhvr>
                                      <p:to>
                                        <p:strVal val="visible"/>
                                      </p:to>
                                    </p:set>
                                    <p:animEffect filter="wipe(left)" transition="in">
                                      <p:cBhvr>
                                        <p:cTn id="20" dur="1500"/>
                                        <p:tgtEl>
                                          <p:spTgt spid="282">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2"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6" name="Daniel 11:6 (NKJV)…"/>
          <p:cNvSpPr txBox="1"/>
          <p:nvPr/>
        </p:nvSpPr>
        <p:spPr>
          <a:xfrm>
            <a:off x="107952" y="2605481"/>
            <a:ext cx="4941158" cy="70104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3500">
                <a:solidFill>
                  <a:srgbClr val="FFFFFF"/>
                </a:solidFill>
                <a:effectLst>
                  <a:outerShdw sx="100000" sy="100000" kx="0" ky="0" algn="b" rotWithShape="0" blurRad="63500" dist="63500" dir="3003546">
                    <a:srgbClr val="000000"/>
                  </a:outerShdw>
                </a:effectLst>
                <a:latin typeface="Boulder"/>
                <a:ea typeface="Boulder"/>
                <a:cs typeface="Boulder"/>
                <a:sym typeface="Boulder"/>
              </a:defRPr>
            </a:pPr>
            <a:r>
              <a:t>Daniel 11:6 (NKJV)</a:t>
            </a:r>
          </a:p>
          <a:p>
            <a:pPr defTabSz="457200">
              <a:defRPr sz="3000">
                <a:solidFill>
                  <a:srgbClr val="FFFFFF"/>
                </a:solidFill>
                <a:effectLst>
                  <a:outerShdw sx="100000" sy="100000" kx="0" ky="0" algn="b" rotWithShape="0" blurRad="63500" dist="63500" dir="3003546">
                    <a:srgbClr val="000000"/>
                  </a:outerShdw>
                </a:effectLst>
                <a:latin typeface="Hoefler Text"/>
                <a:ea typeface="Hoefler Text"/>
                <a:cs typeface="Hoefler Text"/>
                <a:sym typeface="Hoefler Text"/>
              </a:defRPr>
            </a:pPr>
            <a:r>
              <a:rPr baseline="31999"/>
              <a:t>6</a:t>
            </a:r>
            <a:r>
              <a:t> And at the end of </a:t>
            </a:r>
            <a:r>
              <a:rPr i="1"/>
              <a:t>some</a:t>
            </a:r>
            <a:r>
              <a:t> years they shall join forces, for the daughter of the king of the South shall go to the king of the North to make an agreement; but she shall not retain the power of her authority, and neither he nor his authority shall stand; but she shall be given up, with those who brought her, and with him who begot her, and with him who strengthened her in </a:t>
            </a:r>
            <a:r>
              <a:rPr i="1"/>
              <a:t>those</a:t>
            </a:r>
            <a:r>
              <a:t> times.</a:t>
            </a:r>
          </a:p>
        </p:txBody>
      </p:sp>
      <p:sp>
        <p:nvSpPr>
          <p:cNvPr id="287" name="In 605 B.C., Judah, as God had stated through Jeremiah, had found itself under Babylonian control.…"/>
          <p:cNvSpPr txBox="1"/>
          <p:nvPr/>
        </p:nvSpPr>
        <p:spPr>
          <a:xfrm>
            <a:off x="5294560" y="2464241"/>
            <a:ext cx="7479188" cy="6807201"/>
          </a:xfrm>
          <a:prstGeom prst="rect">
            <a:avLst/>
          </a:prstGeom>
          <a:solidFill>
            <a:srgbClr val="5F5857">
              <a:alpha val="39651"/>
            </a:srgbClr>
          </a:solidFill>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lvl="2" marL="783771" indent="-783771" algn="l">
              <a:spcBef>
                <a:spcPts val="1200"/>
              </a:spcBef>
              <a:buSzPct val="80000"/>
              <a:buBlip>
                <a:blip r:embed="rId2"/>
              </a:buBlip>
              <a:defRPr sz="35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In 248 Berenice, daughter of Ptolemy II, was given to the heir of the Syrian throne, Antiochus II in order to make peace between Egypt and Syria.</a:t>
            </a:r>
          </a:p>
          <a:p>
            <a:pPr lvl="2" marL="783771" indent="-783771" algn="l">
              <a:spcBef>
                <a:spcPts val="1200"/>
              </a:spcBef>
              <a:buSzPct val="80000"/>
              <a:buBlip>
                <a:blip r:embed="rId2"/>
              </a:buBlip>
              <a:defRPr sz="35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Two years later Berenice's father died. Antiochus II put her away and restored his first wife Laodice.</a:t>
            </a:r>
          </a:p>
          <a:p>
            <a:pPr lvl="2" marL="783771" indent="-783771" algn="l">
              <a:spcBef>
                <a:spcPts val="1200"/>
              </a:spcBef>
              <a:buSzPct val="80000"/>
              <a:buBlip>
                <a:blip r:embed="rId2"/>
              </a:buBlip>
              <a:defRPr sz="35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Laodice killed Berenice &amp; her son who was heir to the throne, then killed Antiochus II and proclaimed her own son as king.</a:t>
            </a:r>
          </a:p>
        </p:txBody>
      </p:sp>
      <p:sp>
        <p:nvSpPr>
          <p:cNvPr id="288" name="“Faith To Endure The Fire”"/>
          <p:cNvSpPr txBox="1"/>
          <p:nvPr/>
        </p:nvSpPr>
        <p:spPr>
          <a:xfrm>
            <a:off x="94233" y="142100"/>
            <a:ext cx="12816334" cy="909016"/>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400">
                <a:solidFill>
                  <a:srgbClr val="FFFFFF"/>
                </a:solidFill>
                <a:effectLst>
                  <a:outerShdw sx="100000" sy="100000" kx="0" ky="0" algn="b" rotWithShape="0" blurRad="63500" dist="63500" dir="3524843">
                    <a:srgbClr val="000000"/>
                  </a:outerShdw>
                </a:effectLst>
                <a:latin typeface="Sonoma Script"/>
                <a:ea typeface="Sonoma Script"/>
                <a:cs typeface="Sonoma Script"/>
                <a:sym typeface="Sonoma Script"/>
              </a:defRPr>
            </a:lvl1pPr>
          </a:lstStyle>
          <a:p>
            <a:pPr/>
            <a:r>
              <a:t>The Time of The End - Pt 2</a:t>
            </a:r>
          </a:p>
        </p:txBody>
      </p:sp>
      <p:sp>
        <p:nvSpPr>
          <p:cNvPr id="289" name="The Egyptian- Syrian ConflicT — (11:5-19)"/>
          <p:cNvSpPr/>
          <p:nvPr/>
        </p:nvSpPr>
        <p:spPr>
          <a:xfrm>
            <a:off x="301989" y="1236389"/>
            <a:ext cx="12400822" cy="1042579"/>
          </a:xfrm>
          <a:prstGeom prst="roundRect">
            <a:avLst>
              <a:gd name="adj" fmla="val 18272"/>
            </a:avLst>
          </a:prstGeom>
          <a:blipFill>
            <a:blip r:embed="rId3"/>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29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The Egyptian- Syrian ConflicT — (11:5-19)</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87">
                                            <p:bg/>
                                          </p:spTgt>
                                        </p:tgtEl>
                                        <p:attrNameLst>
                                          <p:attrName>style.visibility</p:attrName>
                                        </p:attrNameLst>
                                      </p:cBhvr>
                                      <p:to>
                                        <p:strVal val="visible"/>
                                      </p:to>
                                    </p:set>
                                    <p:animEffect filter="wipe(left)" transition="in">
                                      <p:cBhvr>
                                        <p:cTn id="7" dur="1500"/>
                                        <p:tgtEl>
                                          <p:spTgt spid="287">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87">
                                            <p:txEl>
                                              <p:pRg st="0" end="0"/>
                                            </p:txEl>
                                          </p:spTgt>
                                        </p:tgtEl>
                                        <p:attrNameLst>
                                          <p:attrName>style.visibility</p:attrName>
                                        </p:attrNameLst>
                                      </p:cBhvr>
                                      <p:to>
                                        <p:strVal val="visible"/>
                                      </p:to>
                                    </p:set>
                                    <p:animEffect filter="wipe(left)" transition="in">
                                      <p:cBhvr>
                                        <p:cTn id="10" dur="1500"/>
                                        <p:tgtEl>
                                          <p:spTgt spid="28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87">
                                            <p:txEl>
                                              <p:pRg st="1" end="1"/>
                                            </p:txEl>
                                          </p:spTgt>
                                        </p:tgtEl>
                                        <p:attrNameLst>
                                          <p:attrName>style.visibility</p:attrName>
                                        </p:attrNameLst>
                                      </p:cBhvr>
                                      <p:to>
                                        <p:strVal val="visible"/>
                                      </p:to>
                                    </p:set>
                                    <p:animEffect filter="wipe(left)" transition="in">
                                      <p:cBhvr>
                                        <p:cTn id="15" dur="1500"/>
                                        <p:tgtEl>
                                          <p:spTgt spid="28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287">
                                            <p:txEl>
                                              <p:pRg st="2" end="2"/>
                                            </p:txEl>
                                          </p:spTgt>
                                        </p:tgtEl>
                                        <p:attrNameLst>
                                          <p:attrName>style.visibility</p:attrName>
                                        </p:attrNameLst>
                                      </p:cBhvr>
                                      <p:to>
                                        <p:strVal val="visible"/>
                                      </p:to>
                                    </p:set>
                                    <p:animEffect filter="wipe(left)" transition="in">
                                      <p:cBhvr>
                                        <p:cTn id="20" dur="1500"/>
                                        <p:tgtEl>
                                          <p:spTgt spid="287">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7"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1" name="Daniel 11:6 (NKJV)…"/>
          <p:cNvSpPr txBox="1"/>
          <p:nvPr/>
        </p:nvSpPr>
        <p:spPr>
          <a:xfrm>
            <a:off x="107952" y="2605481"/>
            <a:ext cx="4941158" cy="70104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3500">
                <a:solidFill>
                  <a:srgbClr val="FFFFFF"/>
                </a:solidFill>
                <a:effectLst>
                  <a:outerShdw sx="100000" sy="100000" kx="0" ky="0" algn="b" rotWithShape="0" blurRad="63500" dist="63500" dir="3003546">
                    <a:srgbClr val="000000"/>
                  </a:outerShdw>
                </a:effectLst>
                <a:latin typeface="Boulder"/>
                <a:ea typeface="Boulder"/>
                <a:cs typeface="Boulder"/>
                <a:sym typeface="Boulder"/>
              </a:defRPr>
            </a:pPr>
            <a:r>
              <a:t>Daniel 11:6 (NKJV)</a:t>
            </a:r>
          </a:p>
          <a:p>
            <a:pPr defTabSz="457200">
              <a:defRPr sz="3000">
                <a:solidFill>
                  <a:srgbClr val="FFFFFF"/>
                </a:solidFill>
                <a:effectLst>
                  <a:outerShdw sx="100000" sy="100000" kx="0" ky="0" algn="b" rotWithShape="0" blurRad="63500" dist="63500" dir="3003546">
                    <a:srgbClr val="000000"/>
                  </a:outerShdw>
                </a:effectLst>
                <a:latin typeface="Hoefler Text"/>
                <a:ea typeface="Hoefler Text"/>
                <a:cs typeface="Hoefler Text"/>
                <a:sym typeface="Hoefler Text"/>
              </a:defRPr>
            </a:pPr>
            <a:r>
              <a:rPr baseline="31999"/>
              <a:t>6</a:t>
            </a:r>
            <a:r>
              <a:t> And at the end of </a:t>
            </a:r>
            <a:r>
              <a:rPr i="1"/>
              <a:t>some</a:t>
            </a:r>
            <a:r>
              <a:t> years they shall join forces, for the daughter of the king of the South shall go to the king of the North to make an agreement; but she shall not retain the power of her authority, and neither he nor his authority shall stand; but she shall be given up, with those who brought her, and with him who begot her, and with him who strengthened her in </a:t>
            </a:r>
            <a:r>
              <a:rPr i="1"/>
              <a:t>those</a:t>
            </a:r>
            <a:r>
              <a:t> times.</a:t>
            </a:r>
          </a:p>
        </p:txBody>
      </p:sp>
      <p:sp>
        <p:nvSpPr>
          <p:cNvPr id="292" name="In 605 B.C., Judah, as God had stated through Jeremiah, had found itself under Babylonian control.…"/>
          <p:cNvSpPr txBox="1"/>
          <p:nvPr/>
        </p:nvSpPr>
        <p:spPr>
          <a:xfrm>
            <a:off x="5294560" y="2464241"/>
            <a:ext cx="7479188" cy="6959601"/>
          </a:xfrm>
          <a:prstGeom prst="rect">
            <a:avLst/>
          </a:prstGeom>
          <a:solidFill>
            <a:srgbClr val="5F5857">
              <a:alpha val="39651"/>
            </a:srgbClr>
          </a:solidFill>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lvl="2" marL="783771" indent="-783771" algn="l">
              <a:spcBef>
                <a:spcPts val="1200"/>
              </a:spcBef>
              <a:buSzPct val="80000"/>
              <a:buBlip>
                <a:blip r:embed="rId2"/>
              </a:buBlip>
              <a:defRPr b="1" sz="43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The South Rises In Anger... (11:7-9)</a:t>
            </a:r>
          </a:p>
          <a:p>
            <a:pPr lvl="3" marL="914400" indent="-685800" algn="l">
              <a:spcBef>
                <a:spcPts val="1200"/>
              </a:spcBef>
              <a:buSzPct val="80000"/>
              <a:buBlip>
                <a:blip r:embed="rId3"/>
              </a:buBlip>
              <a:defRPr sz="33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rPr>
                <a:solidFill>
                  <a:schemeClr val="accent4">
                    <a:hueOff val="481991"/>
                    <a:satOff val="11971"/>
                    <a:lumOff val="19007"/>
                  </a:schemeClr>
                </a:solidFill>
              </a:rPr>
              <a:t>7</a:t>
            </a:r>
            <a:r>
              <a:t> - 	A "branch of her roots" comes with an army  — Bernice's brother, Ptolemy III, attacked Syria to avenge her death.</a:t>
            </a:r>
          </a:p>
          <a:p>
            <a:pPr lvl="3" marL="914400" indent="-685800" algn="l">
              <a:spcBef>
                <a:spcPts val="1200"/>
              </a:spcBef>
              <a:buSzPct val="80000"/>
              <a:buBlip>
                <a:blip r:embed="rId3"/>
              </a:buBlip>
              <a:defRPr sz="33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rPr>
                <a:solidFill>
                  <a:schemeClr val="accent4">
                    <a:hueOff val="481991"/>
                    <a:satOff val="11971"/>
                    <a:lumOff val="19007"/>
                  </a:schemeClr>
                </a:solidFill>
              </a:rPr>
              <a:t>8</a:t>
            </a:r>
            <a:r>
              <a:rPr>
                <a:effectLst>
                  <a:outerShdw sx="100000" sy="100000" kx="0" ky="0" algn="b" rotWithShape="0" blurRad="12700" dist="25400" dir="2700000">
                    <a:srgbClr val="000000"/>
                  </a:outerShdw>
                </a:effectLst>
              </a:rPr>
              <a:t>	 - The avenger succeeds - He took their gods, princes, and precious articles to Egypt and ruled 20 years </a:t>
            </a:r>
            <a:endParaRPr>
              <a:effectLst>
                <a:outerShdw sx="100000" sy="100000" kx="0" ky="0" algn="b" rotWithShape="0" blurRad="12700" dist="25400" dir="2700000">
                  <a:srgbClr val="000000"/>
                </a:outerShdw>
              </a:effectLst>
            </a:endParaRPr>
          </a:p>
          <a:p>
            <a:pPr lvl="3" marL="914400" indent="-685800" algn="l">
              <a:spcBef>
                <a:spcPts val="1200"/>
              </a:spcBef>
              <a:buSzPct val="80000"/>
              <a:buBlip>
                <a:blip r:embed="rId3"/>
              </a:buBlip>
              <a:defRPr sz="33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rPr>
                <a:solidFill>
                  <a:schemeClr val="accent4">
                    <a:hueOff val="481991"/>
                    <a:satOff val="11971"/>
                    <a:lumOff val="19007"/>
                  </a:schemeClr>
                </a:solidFill>
                <a:effectLst>
                  <a:outerShdw sx="100000" sy="100000" kx="0" ky="0" algn="b" rotWithShape="0" blurRad="12700" dist="25400" dir="2700000">
                    <a:srgbClr val="000000"/>
                  </a:outerShdw>
                </a:effectLst>
              </a:rPr>
              <a:t>9</a:t>
            </a:r>
            <a:r>
              <a:rPr>
                <a:effectLst>
                  <a:outerShdw sx="100000" sy="100000" kx="0" ky="0" algn="b" rotWithShape="0" blurRad="12700" dist="25400" dir="2700000">
                    <a:srgbClr val="000000"/>
                  </a:outerShdw>
                </a:effectLst>
              </a:rPr>
              <a:t>	 - The king of the North attacks back - Seleucid Callinicus failed and returned to his own land.</a:t>
            </a:r>
          </a:p>
        </p:txBody>
      </p:sp>
      <p:sp>
        <p:nvSpPr>
          <p:cNvPr id="293" name="“Faith To Endure The Fire”"/>
          <p:cNvSpPr txBox="1"/>
          <p:nvPr/>
        </p:nvSpPr>
        <p:spPr>
          <a:xfrm>
            <a:off x="94233" y="142100"/>
            <a:ext cx="12816334" cy="909016"/>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400">
                <a:solidFill>
                  <a:srgbClr val="FFFFFF"/>
                </a:solidFill>
                <a:effectLst>
                  <a:outerShdw sx="100000" sy="100000" kx="0" ky="0" algn="b" rotWithShape="0" blurRad="63500" dist="63500" dir="3524843">
                    <a:srgbClr val="000000"/>
                  </a:outerShdw>
                </a:effectLst>
                <a:latin typeface="Sonoma Script"/>
                <a:ea typeface="Sonoma Script"/>
                <a:cs typeface="Sonoma Script"/>
                <a:sym typeface="Sonoma Script"/>
              </a:defRPr>
            </a:lvl1pPr>
          </a:lstStyle>
          <a:p>
            <a:pPr/>
            <a:r>
              <a:t>The Time of The End - Pt 2</a:t>
            </a:r>
          </a:p>
        </p:txBody>
      </p:sp>
      <p:sp>
        <p:nvSpPr>
          <p:cNvPr id="294" name="The Egyptian- Syrian ConflicT — (11:5-19)"/>
          <p:cNvSpPr/>
          <p:nvPr/>
        </p:nvSpPr>
        <p:spPr>
          <a:xfrm>
            <a:off x="301989" y="1236389"/>
            <a:ext cx="12400822" cy="1042579"/>
          </a:xfrm>
          <a:prstGeom prst="roundRect">
            <a:avLst>
              <a:gd name="adj" fmla="val 18272"/>
            </a:avLst>
          </a:prstGeom>
          <a:blipFill>
            <a:blip r:embed="rId4"/>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29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The Egyptian- Syrian ConflicT — (11:5-19)</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92">
                                            <p:bg/>
                                          </p:spTgt>
                                        </p:tgtEl>
                                        <p:attrNameLst>
                                          <p:attrName>style.visibility</p:attrName>
                                        </p:attrNameLst>
                                      </p:cBhvr>
                                      <p:to>
                                        <p:strVal val="visible"/>
                                      </p:to>
                                    </p:set>
                                    <p:animEffect filter="wipe(left)" transition="in">
                                      <p:cBhvr>
                                        <p:cTn id="7" dur="1500"/>
                                        <p:tgtEl>
                                          <p:spTgt spid="292">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92">
                                            <p:txEl>
                                              <p:pRg st="0" end="0"/>
                                            </p:txEl>
                                          </p:spTgt>
                                        </p:tgtEl>
                                        <p:attrNameLst>
                                          <p:attrName>style.visibility</p:attrName>
                                        </p:attrNameLst>
                                      </p:cBhvr>
                                      <p:to>
                                        <p:strVal val="visible"/>
                                      </p:to>
                                    </p:set>
                                    <p:animEffect filter="wipe(left)" transition="in">
                                      <p:cBhvr>
                                        <p:cTn id="10" dur="1500"/>
                                        <p:tgtEl>
                                          <p:spTgt spid="29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92">
                                            <p:txEl>
                                              <p:pRg st="1" end="1"/>
                                            </p:txEl>
                                          </p:spTgt>
                                        </p:tgtEl>
                                        <p:attrNameLst>
                                          <p:attrName>style.visibility</p:attrName>
                                        </p:attrNameLst>
                                      </p:cBhvr>
                                      <p:to>
                                        <p:strVal val="visible"/>
                                      </p:to>
                                    </p:set>
                                    <p:animEffect filter="wipe(left)" transition="in">
                                      <p:cBhvr>
                                        <p:cTn id="15" dur="1500"/>
                                        <p:tgtEl>
                                          <p:spTgt spid="29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292">
                                            <p:txEl>
                                              <p:pRg st="2" end="2"/>
                                            </p:txEl>
                                          </p:spTgt>
                                        </p:tgtEl>
                                        <p:attrNameLst>
                                          <p:attrName>style.visibility</p:attrName>
                                        </p:attrNameLst>
                                      </p:cBhvr>
                                      <p:to>
                                        <p:strVal val="visible"/>
                                      </p:to>
                                    </p:set>
                                    <p:animEffect filter="wipe(left)" transition="in">
                                      <p:cBhvr>
                                        <p:cTn id="20" dur="1500"/>
                                        <p:tgtEl>
                                          <p:spTgt spid="29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292">
                                            <p:txEl>
                                              <p:pRg st="3" end="3"/>
                                            </p:txEl>
                                          </p:spTgt>
                                        </p:tgtEl>
                                        <p:attrNameLst>
                                          <p:attrName>style.visibility</p:attrName>
                                        </p:attrNameLst>
                                      </p:cBhvr>
                                      <p:to>
                                        <p:strVal val="visible"/>
                                      </p:to>
                                    </p:set>
                                    <p:animEffect filter="wipe(left)" transition="in">
                                      <p:cBhvr>
                                        <p:cTn id="25" dur="1500"/>
                                        <p:tgtEl>
                                          <p:spTgt spid="292">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2"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6" name="In 605 B.C., Judah, as God had stated through Jeremiah, had found itself under Babylonian control.…"/>
          <p:cNvSpPr txBox="1"/>
          <p:nvPr/>
        </p:nvSpPr>
        <p:spPr>
          <a:xfrm>
            <a:off x="418224" y="2464241"/>
            <a:ext cx="12400822" cy="6832601"/>
          </a:xfrm>
          <a:prstGeom prst="rect">
            <a:avLst/>
          </a:prstGeom>
          <a:solidFill>
            <a:srgbClr val="5F5857">
              <a:alpha val="39651"/>
            </a:srgbClr>
          </a:solidFill>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lvl="2" marL="783771" indent="-783771" algn="l">
              <a:spcBef>
                <a:spcPts val="1200"/>
              </a:spcBef>
              <a:buSzPct val="80000"/>
              <a:buBlip>
                <a:blip r:embed="rId2"/>
              </a:buBlip>
              <a:defRPr b="1" sz="36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The “King of the South"  responds in rage - 11:10-16</a:t>
            </a:r>
          </a:p>
          <a:p>
            <a:pPr lvl="3" marL="914400" indent="-685800" algn="l">
              <a:spcBef>
                <a:spcPts val="1200"/>
              </a:spcBef>
              <a:buSzPct val="80000"/>
              <a:buBlip>
                <a:blip r:embed="rId3"/>
              </a:buBlip>
              <a:defRPr sz="34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rPr>
                <a:solidFill>
                  <a:schemeClr val="accent4">
                    <a:hueOff val="481991"/>
                    <a:satOff val="11971"/>
                    <a:lumOff val="19007"/>
                  </a:schemeClr>
                </a:solidFill>
              </a:rPr>
              <a:t>10  his sons shall stir up strife, and assemble a multitude of great forces; </a:t>
            </a:r>
            <a:r>
              <a:t>Antiochus III (The Great), attacked and took Syria back in 221.</a:t>
            </a:r>
            <a:endParaRPr>
              <a:solidFill>
                <a:schemeClr val="accent4">
                  <a:hueOff val="481991"/>
                  <a:satOff val="11971"/>
                  <a:lumOff val="19007"/>
                </a:schemeClr>
              </a:solidFill>
            </a:endParaRPr>
          </a:p>
          <a:p>
            <a:pPr lvl="3" marL="914400" indent="-685800" algn="l">
              <a:spcBef>
                <a:spcPts val="1200"/>
              </a:spcBef>
              <a:buSzPct val="80000"/>
              <a:buBlip>
                <a:blip r:embed="rId3"/>
              </a:buBlip>
              <a:defRPr sz="34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rPr>
                <a:solidFill>
                  <a:schemeClr val="accent4">
                    <a:hueOff val="481991"/>
                    <a:satOff val="11971"/>
                    <a:lumOff val="19007"/>
                  </a:schemeClr>
                </a:solidFill>
              </a:rPr>
              <a:t>11 - the king of the South shall be moved with rage </a:t>
            </a:r>
            <a:r>
              <a:t>Ptolemy IV (221-204) gathered a great army and defeated Antiochus the Great at Raphia in 217.</a:t>
            </a:r>
            <a:endParaRPr>
              <a:solidFill>
                <a:schemeClr val="accent4">
                  <a:hueOff val="481991"/>
                  <a:satOff val="11971"/>
                  <a:lumOff val="19007"/>
                </a:schemeClr>
              </a:solidFill>
            </a:endParaRPr>
          </a:p>
          <a:p>
            <a:pPr lvl="3" marL="914400" indent="-685800" algn="l">
              <a:spcBef>
                <a:spcPts val="1200"/>
              </a:spcBef>
              <a:buSzPct val="80000"/>
              <a:buBlip>
                <a:blip r:embed="rId3"/>
              </a:buBlip>
              <a:defRPr sz="34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rPr>
                <a:solidFill>
                  <a:schemeClr val="accent4">
                    <a:hueOff val="481991"/>
                    <a:satOff val="11971"/>
                    <a:lumOff val="19007"/>
                  </a:schemeClr>
                </a:solidFill>
              </a:rPr>
              <a:t>12-16 - </a:t>
            </a:r>
            <a:r>
              <a:t>after the death of Ptolemy IV, Antiochus the Great returned with a better-equipped army in 203 B.C. and by 198, with the help of Philip of Macedonia and many Jews, Antiochus was in complete control of Syria and Palestine and dwelt for a time in “The Beautiful Land”.</a:t>
            </a:r>
          </a:p>
        </p:txBody>
      </p:sp>
      <p:sp>
        <p:nvSpPr>
          <p:cNvPr id="297" name="“Faith To Endure The Fire”"/>
          <p:cNvSpPr txBox="1"/>
          <p:nvPr/>
        </p:nvSpPr>
        <p:spPr>
          <a:xfrm>
            <a:off x="94233" y="142100"/>
            <a:ext cx="12816334" cy="909016"/>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400">
                <a:solidFill>
                  <a:srgbClr val="FFFFFF"/>
                </a:solidFill>
                <a:effectLst>
                  <a:outerShdw sx="100000" sy="100000" kx="0" ky="0" algn="b" rotWithShape="0" blurRad="63500" dist="63500" dir="3524843">
                    <a:srgbClr val="000000"/>
                  </a:outerShdw>
                </a:effectLst>
                <a:latin typeface="Sonoma Script"/>
                <a:ea typeface="Sonoma Script"/>
                <a:cs typeface="Sonoma Script"/>
                <a:sym typeface="Sonoma Script"/>
              </a:defRPr>
            </a:lvl1pPr>
          </a:lstStyle>
          <a:p>
            <a:pPr/>
            <a:r>
              <a:t>The Time of The End - Pt 2</a:t>
            </a:r>
          </a:p>
        </p:txBody>
      </p:sp>
      <p:sp>
        <p:nvSpPr>
          <p:cNvPr id="298" name="The Egyptian- Syrian ConflicT — (11:5-19)"/>
          <p:cNvSpPr/>
          <p:nvPr/>
        </p:nvSpPr>
        <p:spPr>
          <a:xfrm>
            <a:off x="301989" y="1236389"/>
            <a:ext cx="12400822" cy="1042579"/>
          </a:xfrm>
          <a:prstGeom prst="roundRect">
            <a:avLst>
              <a:gd name="adj" fmla="val 18272"/>
            </a:avLst>
          </a:prstGeom>
          <a:blipFill>
            <a:blip r:embed="rId4"/>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29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The Egyptian- Syrian ConflicT — (11:5-19)</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96">
                                            <p:txEl>
                                              <p:pRg st="1" end="1"/>
                                            </p:txEl>
                                          </p:spTgt>
                                        </p:tgtEl>
                                        <p:attrNameLst>
                                          <p:attrName>style.visibility</p:attrName>
                                        </p:attrNameLst>
                                      </p:cBhvr>
                                      <p:to>
                                        <p:strVal val="visible"/>
                                      </p:to>
                                    </p:set>
                                    <p:animEffect filter="wipe(left)" transition="in">
                                      <p:cBhvr>
                                        <p:cTn id="7" dur="1500"/>
                                        <p:tgtEl>
                                          <p:spTgt spid="29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96">
                                            <p:txEl>
                                              <p:pRg st="2" end="2"/>
                                            </p:txEl>
                                          </p:spTgt>
                                        </p:tgtEl>
                                        <p:attrNameLst>
                                          <p:attrName>style.visibility</p:attrName>
                                        </p:attrNameLst>
                                      </p:cBhvr>
                                      <p:to>
                                        <p:strVal val="visible"/>
                                      </p:to>
                                    </p:set>
                                    <p:animEffect filter="wipe(left)" transition="in">
                                      <p:cBhvr>
                                        <p:cTn id="12" dur="1500"/>
                                        <p:tgtEl>
                                          <p:spTgt spid="29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96">
                                            <p:txEl>
                                              <p:pRg st="3" end="3"/>
                                            </p:txEl>
                                          </p:spTgt>
                                        </p:tgtEl>
                                        <p:attrNameLst>
                                          <p:attrName>style.visibility</p:attrName>
                                        </p:attrNameLst>
                                      </p:cBhvr>
                                      <p:to>
                                        <p:strVal val="visible"/>
                                      </p:to>
                                    </p:set>
                                    <p:animEffect filter="wipe(left)" transition="in">
                                      <p:cBhvr>
                                        <p:cTn id="17" dur="1500"/>
                                        <p:tgtEl>
                                          <p:spTgt spid="296">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6"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0" name="In 605 B.C., Judah, as God had stated through Jeremiah, had found itself under Babylonian control.…"/>
          <p:cNvSpPr txBox="1"/>
          <p:nvPr/>
        </p:nvSpPr>
        <p:spPr>
          <a:xfrm>
            <a:off x="378576" y="2464241"/>
            <a:ext cx="12247648" cy="6858001"/>
          </a:xfrm>
          <a:prstGeom prst="rect">
            <a:avLst/>
          </a:prstGeom>
          <a:solidFill>
            <a:srgbClr val="5F5857">
              <a:alpha val="39651"/>
            </a:srgbClr>
          </a:solidFill>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lvl="2" marL="783771" indent="-783771" algn="l">
              <a:spcBef>
                <a:spcPts val="1200"/>
              </a:spcBef>
              <a:buSzPct val="80000"/>
              <a:buBlip>
                <a:blip r:embed="rId2"/>
              </a:buBlip>
              <a:defRPr b="1" sz="43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The "king of the North" prevails against the South, but then falls - 11:17-19 </a:t>
            </a:r>
          </a:p>
          <a:p>
            <a:pPr lvl="3" marL="914400" indent="-685800" algn="l">
              <a:spcBef>
                <a:spcPts val="1200"/>
              </a:spcBef>
              <a:buSzPct val="80000"/>
              <a:buBlip>
                <a:blip r:embed="rId3"/>
              </a:buBlip>
              <a:defRPr sz="41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rPr>
                <a:solidFill>
                  <a:schemeClr val="accent4">
                    <a:hueOff val="481991"/>
                    <a:satOff val="11971"/>
                    <a:lumOff val="19007"/>
                  </a:schemeClr>
                </a:solidFill>
              </a:rPr>
              <a:t>17 - </a:t>
            </a:r>
            <a:r>
              <a:t>Antiochus the Great tried to strengthen his kingdom by giving his daughter, Cleopatra I, in marriage to Ptolemy V (204-180).</a:t>
            </a:r>
          </a:p>
          <a:p>
            <a:pPr lvl="3" marL="914400" indent="-685800" algn="l">
              <a:spcBef>
                <a:spcPts val="1200"/>
              </a:spcBef>
              <a:buSzPct val="80000"/>
              <a:buBlip>
                <a:blip r:embed="rId3"/>
              </a:buBlip>
              <a:defRPr sz="41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rPr>
                <a:solidFill>
                  <a:schemeClr val="accent4">
                    <a:hueOff val="481991"/>
                    <a:satOff val="11971"/>
                    <a:lumOff val="19007"/>
                  </a:schemeClr>
                </a:solidFill>
              </a:rPr>
              <a:t>18</a:t>
            </a:r>
            <a:r>
              <a:t> - Antiochus then turned his attention to Asia Minor and Greece, which resulted in war with the Romans, and they defeated him at Thermopylae and Magnesia (190).</a:t>
            </a:r>
          </a:p>
          <a:p>
            <a:pPr lvl="3" marL="914400" indent="-685800" algn="l">
              <a:spcBef>
                <a:spcPts val="1200"/>
              </a:spcBef>
              <a:buSzPct val="80000"/>
              <a:buBlip>
                <a:blip r:embed="rId3"/>
              </a:buBlip>
              <a:defRPr sz="41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rPr>
                <a:solidFill>
                  <a:schemeClr val="accent4">
                    <a:hueOff val="481991"/>
                    <a:satOff val="11971"/>
                    <a:lumOff val="19007"/>
                  </a:schemeClr>
                </a:solidFill>
              </a:rPr>
              <a:t>19</a:t>
            </a:r>
            <a:r>
              <a:t> - He died in 187 trying to rob a temple in Syria.</a:t>
            </a:r>
          </a:p>
        </p:txBody>
      </p:sp>
      <p:sp>
        <p:nvSpPr>
          <p:cNvPr id="301" name="“Faith To Endure The Fire”"/>
          <p:cNvSpPr txBox="1"/>
          <p:nvPr/>
        </p:nvSpPr>
        <p:spPr>
          <a:xfrm>
            <a:off x="94233" y="142100"/>
            <a:ext cx="12816334" cy="909016"/>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400">
                <a:solidFill>
                  <a:srgbClr val="FFFFFF"/>
                </a:solidFill>
                <a:effectLst>
                  <a:outerShdw sx="100000" sy="100000" kx="0" ky="0" algn="b" rotWithShape="0" blurRad="63500" dist="63500" dir="3524843">
                    <a:srgbClr val="000000"/>
                  </a:outerShdw>
                </a:effectLst>
                <a:latin typeface="Sonoma Script"/>
                <a:ea typeface="Sonoma Script"/>
                <a:cs typeface="Sonoma Script"/>
                <a:sym typeface="Sonoma Script"/>
              </a:defRPr>
            </a:lvl1pPr>
          </a:lstStyle>
          <a:p>
            <a:pPr/>
            <a:r>
              <a:t>The Time of The End - Pt 2</a:t>
            </a:r>
          </a:p>
        </p:txBody>
      </p:sp>
      <p:sp>
        <p:nvSpPr>
          <p:cNvPr id="302" name="The Egyptian- Syrian ConflicT — (11:5-19)"/>
          <p:cNvSpPr/>
          <p:nvPr/>
        </p:nvSpPr>
        <p:spPr>
          <a:xfrm>
            <a:off x="301989" y="1236389"/>
            <a:ext cx="12400822" cy="1042579"/>
          </a:xfrm>
          <a:prstGeom prst="roundRect">
            <a:avLst>
              <a:gd name="adj" fmla="val 18272"/>
            </a:avLst>
          </a:prstGeom>
          <a:blipFill>
            <a:blip r:embed="rId4"/>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29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The Egyptian- Syrian ConflicT — (11:5-19)</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00">
                                            <p:txEl>
                                              <p:pRg st="1" end="1"/>
                                            </p:txEl>
                                          </p:spTgt>
                                        </p:tgtEl>
                                        <p:attrNameLst>
                                          <p:attrName>style.visibility</p:attrName>
                                        </p:attrNameLst>
                                      </p:cBhvr>
                                      <p:to>
                                        <p:strVal val="visible"/>
                                      </p:to>
                                    </p:set>
                                    <p:animEffect filter="wipe(left)" transition="in">
                                      <p:cBhvr>
                                        <p:cTn id="7" dur="1500"/>
                                        <p:tgtEl>
                                          <p:spTgt spid="30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00">
                                            <p:txEl>
                                              <p:pRg st="2" end="2"/>
                                            </p:txEl>
                                          </p:spTgt>
                                        </p:tgtEl>
                                        <p:attrNameLst>
                                          <p:attrName>style.visibility</p:attrName>
                                        </p:attrNameLst>
                                      </p:cBhvr>
                                      <p:to>
                                        <p:strVal val="visible"/>
                                      </p:to>
                                    </p:set>
                                    <p:animEffect filter="wipe(left)" transition="in">
                                      <p:cBhvr>
                                        <p:cTn id="12" dur="1500"/>
                                        <p:tgtEl>
                                          <p:spTgt spid="30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00">
                                            <p:txEl>
                                              <p:pRg st="3" end="3"/>
                                            </p:txEl>
                                          </p:spTgt>
                                        </p:tgtEl>
                                        <p:attrNameLst>
                                          <p:attrName>style.visibility</p:attrName>
                                        </p:attrNameLst>
                                      </p:cBhvr>
                                      <p:to>
                                        <p:strVal val="visible"/>
                                      </p:to>
                                    </p:set>
                                    <p:animEffect filter="wipe(left)" transition="in">
                                      <p:cBhvr>
                                        <p:cTn id="17" dur="1500"/>
                                        <p:tgtEl>
                                          <p:spTgt spid="300">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0"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4" name="In 605 B.C., Judah, as God had stated through Jeremiah, had found itself under Babylonian control.…"/>
          <p:cNvSpPr txBox="1"/>
          <p:nvPr/>
        </p:nvSpPr>
        <p:spPr>
          <a:xfrm>
            <a:off x="4934398" y="2751125"/>
            <a:ext cx="7691826" cy="6092723"/>
          </a:xfrm>
          <a:prstGeom prst="rect">
            <a:avLst/>
          </a:prstGeom>
          <a:solidFill>
            <a:srgbClr val="5F5857">
              <a:alpha val="39651"/>
            </a:srgbClr>
          </a:solidFill>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lvl="2" marL="783771" indent="-783771" algn="l">
              <a:spcBef>
                <a:spcPts val="1200"/>
              </a:spcBef>
              <a:buSzPct val="80000"/>
              <a:buBlip>
                <a:blip r:embed="rId2"/>
              </a:buBlip>
              <a:defRPr sz="43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rPr b="1"/>
              <a:t>Antiochus IV Epiphanes</a:t>
            </a:r>
            <a:r>
              <a:t>  - - Ancient Greek: Ἀντίοχος ὁ Ἐπιφανής, Antíochos ho Epiphanḗs, "God Manifest";[1] c. 215 BC – November / December 164 BC) was a Hellenistic Greek king of the Seleucid Empire from 175 BC until his death in 164 BC</a:t>
            </a:r>
          </a:p>
        </p:txBody>
      </p:sp>
      <p:sp>
        <p:nvSpPr>
          <p:cNvPr id="305" name="“Faith To Endure The Fire”"/>
          <p:cNvSpPr txBox="1"/>
          <p:nvPr/>
        </p:nvSpPr>
        <p:spPr>
          <a:xfrm>
            <a:off x="94233" y="142100"/>
            <a:ext cx="12816334" cy="909016"/>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400">
                <a:solidFill>
                  <a:srgbClr val="FFFFFF"/>
                </a:solidFill>
                <a:effectLst>
                  <a:outerShdw sx="100000" sy="100000" kx="0" ky="0" algn="b" rotWithShape="0" blurRad="63500" dist="63500" dir="3524843">
                    <a:srgbClr val="000000"/>
                  </a:outerShdw>
                </a:effectLst>
                <a:latin typeface="Sonoma Script"/>
                <a:ea typeface="Sonoma Script"/>
                <a:cs typeface="Sonoma Script"/>
                <a:sym typeface="Sonoma Script"/>
              </a:defRPr>
            </a:lvl1pPr>
          </a:lstStyle>
          <a:p>
            <a:pPr/>
            <a:r>
              <a:t>The Time of The End - Pt 2</a:t>
            </a:r>
          </a:p>
        </p:txBody>
      </p:sp>
      <p:sp>
        <p:nvSpPr>
          <p:cNvPr id="306" name="Antiochus Epiphanes (Vs 20-35)"/>
          <p:cNvSpPr/>
          <p:nvPr/>
        </p:nvSpPr>
        <p:spPr>
          <a:xfrm>
            <a:off x="301989" y="1236389"/>
            <a:ext cx="12400822" cy="1042579"/>
          </a:xfrm>
          <a:prstGeom prst="roundRect">
            <a:avLst>
              <a:gd name="adj" fmla="val 18272"/>
            </a:avLst>
          </a:prstGeom>
          <a:blipFill>
            <a:blip r:embed="rId3"/>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36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Antiochus Epiphanes (Vs 20-35) </a:t>
            </a:r>
          </a:p>
        </p:txBody>
      </p:sp>
      <p:pic>
        <p:nvPicPr>
          <p:cNvPr id="307" name="Image" descr="Image"/>
          <p:cNvPicPr>
            <a:picLocks noChangeAspect="0"/>
          </p:cNvPicPr>
          <p:nvPr/>
        </p:nvPicPr>
        <p:blipFill>
          <a:blip r:embed="rId4">
            <a:extLst/>
          </a:blip>
          <a:stretch>
            <a:fillRect/>
          </a:stretch>
        </p:blipFill>
        <p:spPr>
          <a:xfrm>
            <a:off x="92082" y="2420925"/>
            <a:ext cx="4715076" cy="672772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9" name="In 605 B.C., Judah, as God had stated through Jeremiah, had found itself under Babylonian control.…"/>
          <p:cNvSpPr txBox="1"/>
          <p:nvPr/>
        </p:nvSpPr>
        <p:spPr>
          <a:xfrm>
            <a:off x="4560399" y="2720927"/>
            <a:ext cx="8141321" cy="6807201"/>
          </a:xfrm>
          <a:prstGeom prst="rect">
            <a:avLst/>
          </a:prstGeom>
          <a:solidFill>
            <a:srgbClr val="5F5857">
              <a:alpha val="39651"/>
            </a:srgbClr>
          </a:solidFill>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lvl="2" marL="783771" indent="-783771" algn="l">
              <a:spcBef>
                <a:spcPts val="1200"/>
              </a:spcBef>
              <a:buSzPct val="80000"/>
              <a:buBlip>
                <a:blip r:embed="rId2"/>
              </a:buBlip>
              <a:defRPr sz="36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rPr>
                <a:solidFill>
                  <a:schemeClr val="accent4">
                    <a:hueOff val="481991"/>
                    <a:satOff val="11971"/>
                    <a:lumOff val="19007"/>
                  </a:schemeClr>
                </a:solidFill>
              </a:rPr>
              <a:t>20 - Preceded By A Tax Collector... (Vs. 20) - </a:t>
            </a:r>
            <a:r>
              <a:t> </a:t>
            </a:r>
            <a:r>
              <a:rPr b="1"/>
              <a:t>Seleucus IV</a:t>
            </a:r>
            <a:r>
              <a:t> (187-175), oldest son of Antiochus the Great, sent his Prime Minister Heliodorus to Palestine to extract exorbitant taxes, as recorded in 2 Maccabees.</a:t>
            </a:r>
          </a:p>
          <a:p>
            <a:pPr lvl="2" marL="783771" indent="-783771" algn="l">
              <a:spcBef>
                <a:spcPts val="1200"/>
              </a:spcBef>
              <a:buSzPct val="80000"/>
              <a:buBlip>
                <a:blip r:embed="rId2"/>
              </a:buBlip>
              <a:defRPr sz="36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rPr>
                <a:solidFill>
                  <a:schemeClr val="accent4">
                    <a:hueOff val="481991"/>
                    <a:satOff val="11971"/>
                    <a:lumOff val="19007"/>
                  </a:schemeClr>
                </a:solidFill>
              </a:rPr>
              <a:t>21	 - </a:t>
            </a:r>
            <a:r>
              <a:rPr b="1">
                <a:solidFill>
                  <a:schemeClr val="accent4">
                    <a:hueOff val="481991"/>
                    <a:satOff val="11971"/>
                    <a:lumOff val="19007"/>
                  </a:schemeClr>
                </a:solidFill>
              </a:rPr>
              <a:t>Seleucus IV</a:t>
            </a:r>
            <a:r>
              <a:t> was then murdered (poisoned) by Heliodorus, and his brother Antiochus IV (Epiphanes) claimed the throne as co-regent with Seleucus IV’s infant son, whom he later murdered (intrigue).</a:t>
            </a:r>
          </a:p>
        </p:txBody>
      </p:sp>
      <p:sp>
        <p:nvSpPr>
          <p:cNvPr id="310" name="“Faith To Endure The Fire”"/>
          <p:cNvSpPr txBox="1"/>
          <p:nvPr/>
        </p:nvSpPr>
        <p:spPr>
          <a:xfrm>
            <a:off x="94233" y="142100"/>
            <a:ext cx="12816334" cy="909016"/>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400">
                <a:solidFill>
                  <a:srgbClr val="FFFFFF"/>
                </a:solidFill>
                <a:effectLst>
                  <a:outerShdw sx="100000" sy="100000" kx="0" ky="0" algn="b" rotWithShape="0" blurRad="63500" dist="63500" dir="3524843">
                    <a:srgbClr val="000000"/>
                  </a:outerShdw>
                </a:effectLst>
                <a:latin typeface="Sonoma Script"/>
                <a:ea typeface="Sonoma Script"/>
                <a:cs typeface="Sonoma Script"/>
                <a:sym typeface="Sonoma Script"/>
              </a:defRPr>
            </a:lvl1pPr>
          </a:lstStyle>
          <a:p>
            <a:pPr/>
            <a:r>
              <a:t>The Time of The End - Pt 2</a:t>
            </a:r>
          </a:p>
        </p:txBody>
      </p:sp>
      <p:sp>
        <p:nvSpPr>
          <p:cNvPr id="311" name="Antiochus Epiphanes (Vs 20-35)"/>
          <p:cNvSpPr/>
          <p:nvPr/>
        </p:nvSpPr>
        <p:spPr>
          <a:xfrm>
            <a:off x="301989" y="1236389"/>
            <a:ext cx="12400822" cy="1042579"/>
          </a:xfrm>
          <a:prstGeom prst="roundRect">
            <a:avLst>
              <a:gd name="adj" fmla="val 18272"/>
            </a:avLst>
          </a:prstGeom>
          <a:blipFill>
            <a:blip r:embed="rId3"/>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36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Antiochus Epiphanes (Vs 20-35) </a:t>
            </a:r>
          </a:p>
        </p:txBody>
      </p:sp>
      <p:pic>
        <p:nvPicPr>
          <p:cNvPr id="312" name="Image" descr="Image"/>
          <p:cNvPicPr>
            <a:picLocks noChangeAspect="0"/>
          </p:cNvPicPr>
          <p:nvPr/>
        </p:nvPicPr>
        <p:blipFill>
          <a:blip r:embed="rId4">
            <a:extLst/>
          </a:blip>
          <a:stretch>
            <a:fillRect/>
          </a:stretch>
        </p:blipFill>
        <p:spPr>
          <a:xfrm>
            <a:off x="92082" y="2420925"/>
            <a:ext cx="4715076" cy="672772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09">
                                            <p:txEl>
                                              <p:pRg st="1" end="1"/>
                                            </p:txEl>
                                          </p:spTgt>
                                        </p:tgtEl>
                                        <p:attrNameLst>
                                          <p:attrName>style.visibility</p:attrName>
                                        </p:attrNameLst>
                                      </p:cBhvr>
                                      <p:to>
                                        <p:strVal val="visible"/>
                                      </p:to>
                                    </p:set>
                                    <p:animEffect filter="wipe(left)" transition="in">
                                      <p:cBhvr>
                                        <p:cTn id="7" dur="1500"/>
                                        <p:tgtEl>
                                          <p:spTgt spid="309">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9" grpId="1"/>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4" name="In 605 B.C., Judah, as God had stated through Jeremiah, had found itself under Babylonian control.…"/>
          <p:cNvSpPr txBox="1"/>
          <p:nvPr/>
        </p:nvSpPr>
        <p:spPr>
          <a:xfrm>
            <a:off x="578522" y="2645431"/>
            <a:ext cx="11847756" cy="6565901"/>
          </a:xfrm>
          <a:prstGeom prst="rect">
            <a:avLst/>
          </a:prstGeom>
          <a:solidFill>
            <a:srgbClr val="5F5857">
              <a:alpha val="39651"/>
            </a:srgbClr>
          </a:solidFill>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lvl="2" marL="783771" indent="-783771" algn="l">
              <a:spcBef>
                <a:spcPts val="1200"/>
              </a:spcBef>
              <a:buSzPct val="80000"/>
              <a:buBlip>
                <a:blip r:embed="rId2"/>
              </a:buBlip>
              <a:defRPr sz="36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22-23 - He unseated the orthodox Jewish high priest Onais in 171, installed a Hellenizing protégé Jason, then replaced Jason because of a bribe from Menelaus.</a:t>
            </a:r>
          </a:p>
          <a:p>
            <a:pPr lvl="2" marL="783771" indent="-783771" algn="l">
              <a:spcBef>
                <a:spcPts val="1200"/>
              </a:spcBef>
              <a:buSzPct val="80000"/>
              <a:buBlip>
                <a:blip r:embed="rId2"/>
              </a:buBlip>
              <a:defRPr sz="36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24 - He entered one rich Egyptian city after another, proclaiming peace and security, then used the booty to bribe loyalty.</a:t>
            </a:r>
          </a:p>
          <a:p>
            <a:pPr lvl="2" marL="783771" indent="-783771" algn="l">
              <a:spcBef>
                <a:spcPts val="1200"/>
              </a:spcBef>
              <a:buSzPct val="80000"/>
              <a:buBlip>
                <a:blip r:embed="rId2"/>
              </a:buBlip>
              <a:defRPr sz="36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25-27 - In 170 he defeated Ptolemy VI in Egypt, aided by an internal plot against Ptolemy. </a:t>
            </a:r>
          </a:p>
          <a:p>
            <a:pPr lvl="2" marL="783771" indent="-783771" algn="l">
              <a:spcBef>
                <a:spcPts val="1200"/>
              </a:spcBef>
              <a:buSzPct val="80000"/>
              <a:buBlip>
                <a:blip r:embed="rId2"/>
              </a:buBlip>
              <a:defRPr sz="36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28 - On his return, Antiochus passed through Israel and made laws against keeping the Law of Moses, thus beginning a period of  persecution of the devout Jews.</a:t>
            </a:r>
          </a:p>
        </p:txBody>
      </p:sp>
      <p:sp>
        <p:nvSpPr>
          <p:cNvPr id="315" name="“Faith To Endure The Fire”"/>
          <p:cNvSpPr txBox="1"/>
          <p:nvPr/>
        </p:nvSpPr>
        <p:spPr>
          <a:xfrm>
            <a:off x="94233" y="142100"/>
            <a:ext cx="12816334" cy="909016"/>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400">
                <a:solidFill>
                  <a:srgbClr val="FFFFFF"/>
                </a:solidFill>
                <a:effectLst>
                  <a:outerShdw sx="100000" sy="100000" kx="0" ky="0" algn="b" rotWithShape="0" blurRad="63500" dist="63500" dir="3524843">
                    <a:srgbClr val="000000"/>
                  </a:outerShdw>
                </a:effectLst>
                <a:latin typeface="Sonoma Script"/>
                <a:ea typeface="Sonoma Script"/>
                <a:cs typeface="Sonoma Script"/>
                <a:sym typeface="Sonoma Script"/>
              </a:defRPr>
            </a:lvl1pPr>
          </a:lstStyle>
          <a:p>
            <a:pPr/>
            <a:r>
              <a:t>The Time of The End - Pt 2</a:t>
            </a:r>
          </a:p>
        </p:txBody>
      </p:sp>
      <p:sp>
        <p:nvSpPr>
          <p:cNvPr id="316" name="Antiochus Epiphanes (Vs 20-35)"/>
          <p:cNvSpPr/>
          <p:nvPr/>
        </p:nvSpPr>
        <p:spPr>
          <a:xfrm>
            <a:off x="301989" y="1236389"/>
            <a:ext cx="12400822" cy="1042579"/>
          </a:xfrm>
          <a:prstGeom prst="roundRect">
            <a:avLst>
              <a:gd name="adj" fmla="val 18272"/>
            </a:avLst>
          </a:prstGeom>
          <a:blipFill>
            <a:blip r:embed="rId3"/>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36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Antiochus Epiphanes (Vs 20-35)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14">
                                            <p:txEl>
                                              <p:pRg st="1" end="1"/>
                                            </p:txEl>
                                          </p:spTgt>
                                        </p:tgtEl>
                                        <p:attrNameLst>
                                          <p:attrName>style.visibility</p:attrName>
                                        </p:attrNameLst>
                                      </p:cBhvr>
                                      <p:to>
                                        <p:strVal val="visible"/>
                                      </p:to>
                                    </p:set>
                                    <p:animEffect filter="wipe(left)" transition="in">
                                      <p:cBhvr>
                                        <p:cTn id="7" dur="1500"/>
                                        <p:tgtEl>
                                          <p:spTgt spid="31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14">
                                            <p:txEl>
                                              <p:pRg st="2" end="2"/>
                                            </p:txEl>
                                          </p:spTgt>
                                        </p:tgtEl>
                                        <p:attrNameLst>
                                          <p:attrName>style.visibility</p:attrName>
                                        </p:attrNameLst>
                                      </p:cBhvr>
                                      <p:to>
                                        <p:strVal val="visible"/>
                                      </p:to>
                                    </p:set>
                                    <p:animEffect filter="wipe(left)" transition="in">
                                      <p:cBhvr>
                                        <p:cTn id="12" dur="1500"/>
                                        <p:tgtEl>
                                          <p:spTgt spid="31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14">
                                            <p:txEl>
                                              <p:pRg st="3" end="3"/>
                                            </p:txEl>
                                          </p:spTgt>
                                        </p:tgtEl>
                                        <p:attrNameLst>
                                          <p:attrName>style.visibility</p:attrName>
                                        </p:attrNameLst>
                                      </p:cBhvr>
                                      <p:to>
                                        <p:strVal val="visible"/>
                                      </p:to>
                                    </p:set>
                                    <p:animEffect filter="wipe(left)" transition="in">
                                      <p:cBhvr>
                                        <p:cTn id="17" dur="1500"/>
                                        <p:tgtEl>
                                          <p:spTgt spid="314">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4"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8" name="In 605 B.C., Judah, as God had stated through Jeremiah, had found itself under Babylonian control.…"/>
          <p:cNvSpPr txBox="1"/>
          <p:nvPr/>
        </p:nvSpPr>
        <p:spPr>
          <a:xfrm>
            <a:off x="230474" y="3687274"/>
            <a:ext cx="12543852" cy="5740401"/>
          </a:xfrm>
          <a:prstGeom prst="rect">
            <a:avLst/>
          </a:prstGeom>
          <a:solidFill>
            <a:srgbClr val="5F5857">
              <a:alpha val="39651"/>
            </a:srgbClr>
          </a:solidFill>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lvl="2" marL="783771" indent="-783771" algn="l">
              <a:spcBef>
                <a:spcPts val="1200"/>
              </a:spcBef>
              <a:buSzPct val="80000"/>
              <a:buBlip>
                <a:blip r:embed="rId2"/>
              </a:buBlip>
              <a:defRPr sz="40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29-30 - In 168 he went up against Egypt again, but the Romans sent ships from Cyprus, drew a circle around him in the sand and ordered him not to step out of it until he had commanded his armies to return. </a:t>
            </a:r>
          </a:p>
          <a:p>
            <a:pPr lvl="2" marL="783771" indent="-783771" algn="l">
              <a:spcBef>
                <a:spcPts val="1200"/>
              </a:spcBef>
              <a:buSzPct val="80000"/>
              <a:buBlip>
                <a:blip r:embed="rId2"/>
              </a:buBlip>
              <a:defRPr sz="40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30-31 - Upon his return, in what was the most outrageous attack on true Jews in the history of the nation, Antiochus desecrated the temple, outlawed the Jewish system of sacrifice, outlawed circumcision, and outlawed observance of the Sabbath. </a:t>
            </a:r>
          </a:p>
        </p:txBody>
      </p:sp>
      <p:sp>
        <p:nvSpPr>
          <p:cNvPr id="319" name="“Faith To Endure The Fire”"/>
          <p:cNvSpPr txBox="1"/>
          <p:nvPr/>
        </p:nvSpPr>
        <p:spPr>
          <a:xfrm>
            <a:off x="94233" y="142100"/>
            <a:ext cx="12816334" cy="909016"/>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400">
                <a:solidFill>
                  <a:srgbClr val="FFFFFF"/>
                </a:solidFill>
                <a:effectLst>
                  <a:outerShdw sx="100000" sy="100000" kx="0" ky="0" algn="b" rotWithShape="0" blurRad="63500" dist="63500" dir="3524843">
                    <a:srgbClr val="000000"/>
                  </a:outerShdw>
                </a:effectLst>
                <a:latin typeface="Sonoma Script"/>
                <a:ea typeface="Sonoma Script"/>
                <a:cs typeface="Sonoma Script"/>
                <a:sym typeface="Sonoma Script"/>
              </a:defRPr>
            </a:lvl1pPr>
          </a:lstStyle>
          <a:p>
            <a:pPr/>
            <a:r>
              <a:t>The Time of The End - Pt 2</a:t>
            </a:r>
          </a:p>
        </p:txBody>
      </p:sp>
      <p:sp>
        <p:nvSpPr>
          <p:cNvPr id="320" name="Antiochus Epiphanes (Vs 20-35)"/>
          <p:cNvSpPr/>
          <p:nvPr/>
        </p:nvSpPr>
        <p:spPr>
          <a:xfrm>
            <a:off x="301989" y="1236389"/>
            <a:ext cx="12400822" cy="1042579"/>
          </a:xfrm>
          <a:prstGeom prst="roundRect">
            <a:avLst>
              <a:gd name="adj" fmla="val 18272"/>
            </a:avLst>
          </a:prstGeom>
          <a:blipFill>
            <a:blip r:embed="rId3"/>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36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Antiochus Epiphanes (Vs 20-35) </a:t>
            </a:r>
          </a:p>
        </p:txBody>
      </p:sp>
      <p:sp>
        <p:nvSpPr>
          <p:cNvPr id="321" name="He Will Become Enraged At The Holy Covenant - (11:29-31)"/>
          <p:cNvSpPr txBox="1"/>
          <p:nvPr/>
        </p:nvSpPr>
        <p:spPr>
          <a:xfrm>
            <a:off x="323247" y="2678233"/>
            <a:ext cx="12543852" cy="609776"/>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400"/>
            </a:lvl1pPr>
          </a:lstStyle>
          <a:p>
            <a:pPr/>
            <a:r>
              <a:t>He Will Become Enraged At The Holy Covenant - (11:29-31)</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18">
                                            <p:bg/>
                                          </p:spTgt>
                                        </p:tgtEl>
                                        <p:attrNameLst>
                                          <p:attrName>style.visibility</p:attrName>
                                        </p:attrNameLst>
                                      </p:cBhvr>
                                      <p:to>
                                        <p:strVal val="visible"/>
                                      </p:to>
                                    </p:set>
                                    <p:animEffect filter="wipe(left)" transition="in">
                                      <p:cBhvr>
                                        <p:cTn id="7" dur="1500"/>
                                        <p:tgtEl>
                                          <p:spTgt spid="318">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18">
                                            <p:txEl>
                                              <p:pRg st="0" end="0"/>
                                            </p:txEl>
                                          </p:spTgt>
                                        </p:tgtEl>
                                        <p:attrNameLst>
                                          <p:attrName>style.visibility</p:attrName>
                                        </p:attrNameLst>
                                      </p:cBhvr>
                                      <p:to>
                                        <p:strVal val="visible"/>
                                      </p:to>
                                    </p:set>
                                    <p:animEffect filter="wipe(left)" transition="in">
                                      <p:cBhvr>
                                        <p:cTn id="10" dur="1500"/>
                                        <p:tgtEl>
                                          <p:spTgt spid="31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18">
                                            <p:txEl>
                                              <p:pRg st="1" end="1"/>
                                            </p:txEl>
                                          </p:spTgt>
                                        </p:tgtEl>
                                        <p:attrNameLst>
                                          <p:attrName>style.visibility</p:attrName>
                                        </p:attrNameLst>
                                      </p:cBhvr>
                                      <p:to>
                                        <p:strVal val="visible"/>
                                      </p:to>
                                    </p:set>
                                    <p:animEffect filter="wipe(left)" transition="in">
                                      <p:cBhvr>
                                        <p:cTn id="15" dur="1500"/>
                                        <p:tgtEl>
                                          <p:spTgt spid="318">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8"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0" name="GOLD_Snow_Leopard_Wallpaper_by_RiCk_C.tiff" descr="GOLD_Snow_Leopard_Wallpaper_by_RiCk_C.tiff"/>
          <p:cNvPicPr>
            <a:picLocks noChangeAspect="0"/>
          </p:cNvPicPr>
          <p:nvPr/>
        </p:nvPicPr>
        <p:blipFill>
          <a:blip r:embed="rId2">
            <a:extLst/>
          </a:blip>
          <a:stretch>
            <a:fillRect/>
          </a:stretch>
        </p:blipFill>
        <p:spPr>
          <a:xfrm>
            <a:off x="2116" y="-12700"/>
            <a:ext cx="13042901" cy="9766300"/>
          </a:xfrm>
          <a:prstGeom prst="rect">
            <a:avLst/>
          </a:prstGeom>
          <a:ln w="12700">
            <a:miter lim="400000"/>
          </a:ln>
        </p:spPr>
      </p:pic>
      <p:pic>
        <p:nvPicPr>
          <p:cNvPr id="231" name="GOLD_Snow_Leopard_Wallpaper_by_RiCk_C.tiff" descr="GOLD_Snow_Leopard_Wallpaper_by_RiCk_C.tiff"/>
          <p:cNvPicPr>
            <a:picLocks noChangeAspect="0"/>
          </p:cNvPicPr>
          <p:nvPr/>
        </p:nvPicPr>
        <p:blipFill>
          <a:blip r:embed="rId2">
            <a:extLst/>
          </a:blip>
          <a:stretch>
            <a:fillRect/>
          </a:stretch>
        </p:blipFill>
        <p:spPr>
          <a:xfrm>
            <a:off x="2116" y="-12700"/>
            <a:ext cx="13042901" cy="9766300"/>
          </a:xfrm>
          <a:prstGeom prst="rect">
            <a:avLst/>
          </a:prstGeom>
          <a:ln w="12700">
            <a:miter lim="400000"/>
          </a:ln>
        </p:spPr>
      </p:pic>
      <p:sp>
        <p:nvSpPr>
          <p:cNvPr id="23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33" name="God reveals many things about His purpose and plan in history, specifically about the nation of Israel and the everlasting kingdom to come."/>
          <p:cNvSpPr txBox="1"/>
          <p:nvPr/>
        </p:nvSpPr>
        <p:spPr>
          <a:xfrm>
            <a:off x="1073868" y="7088439"/>
            <a:ext cx="11544170" cy="2438401"/>
          </a:xfrm>
          <a:prstGeom prst="rect">
            <a:avLst/>
          </a:prstGeom>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lvl="2" marL="783771" indent="-783771" algn="l">
              <a:spcBef>
                <a:spcPts val="1200"/>
              </a:spcBef>
              <a:buSzPct val="80000"/>
              <a:buBlip>
                <a:blip r:embed="rId3"/>
              </a:buBlip>
              <a:defRPr sz="36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p>
          <a:p>
            <a:pPr lvl="2" marL="783771" indent="-783771" algn="l">
              <a:spcBef>
                <a:spcPts val="1200"/>
              </a:spcBef>
              <a:buSzPct val="80000"/>
              <a:buBlip>
                <a:blip r:embed="rId3"/>
              </a:buBlip>
              <a:defRPr sz="36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God reveals many things about His purpose and plan in history, specifically about the nation of Israel and the everlasting kingdom to come.</a:t>
            </a:r>
          </a:p>
        </p:txBody>
      </p:sp>
      <p:sp>
        <p:nvSpPr>
          <p:cNvPr id="234" name="Demonstrated Faith ...…"/>
          <p:cNvSpPr txBox="1"/>
          <p:nvPr/>
        </p:nvSpPr>
        <p:spPr>
          <a:xfrm>
            <a:off x="1073868" y="2408386"/>
            <a:ext cx="11544171" cy="5422901"/>
          </a:xfrm>
          <a:prstGeom prst="rect">
            <a:avLst/>
          </a:prstGeom>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525929" indent="-525929" algn="l">
              <a:spcBef>
                <a:spcPts val="1000"/>
              </a:spcBef>
              <a:buSzPct val="80000"/>
              <a:buBlip>
                <a:blip r:embed="rId3"/>
              </a:buBlip>
              <a:defRPr sz="3600">
                <a:solidFill>
                  <a:srgbClr val="FFFFFF"/>
                </a:solidFill>
                <a:effectLst>
                  <a:outerShdw sx="100000" sy="100000" kx="0" ky="0" algn="b" rotWithShape="0" blurRad="76200" dist="76200" dir="3600000">
                    <a:srgbClr val="000000"/>
                  </a:outerShdw>
                </a:effectLst>
                <a:uFill>
                  <a:solidFill>
                    <a:srgbClr val="FFFFFF"/>
                  </a:solidFill>
                </a:uFill>
                <a:latin typeface="Boulder"/>
                <a:ea typeface="Boulder"/>
                <a:cs typeface="Boulder"/>
                <a:sym typeface="Boulder"/>
              </a:defRPr>
            </a:pPr>
            <a:r>
              <a:t>Daniel naturally divides itself into two parts...</a:t>
            </a:r>
          </a:p>
          <a:p>
            <a:pPr lvl="1" marL="932329" indent="-525929" algn="l">
              <a:spcBef>
                <a:spcPts val="1000"/>
              </a:spcBef>
              <a:buSzPct val="80000"/>
              <a:buBlip>
                <a:blip r:embed="rId4"/>
              </a:buBlip>
              <a:defRPr sz="32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Personal history of Daniel – 1:1-6:28</a:t>
            </a:r>
          </a:p>
          <a:p>
            <a:pPr lvl="1" marL="932329" indent="-525929" algn="l">
              <a:spcBef>
                <a:spcPts val="1000"/>
              </a:spcBef>
              <a:buSzPct val="80000"/>
              <a:buBlip>
                <a:blip r:embed="rId4"/>
              </a:buBlip>
              <a:defRPr sz="32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Visions and prophecies of Daniel - 7:1-12:13</a:t>
            </a:r>
          </a:p>
          <a:p>
            <a:pPr marL="525929" indent="-525929" algn="l">
              <a:spcBef>
                <a:spcPts val="1000"/>
              </a:spcBef>
              <a:buSzPct val="80000"/>
              <a:buBlip>
                <a:blip r:embed="rId3"/>
              </a:buBlip>
              <a:defRPr sz="33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The second half of the book contains four visions seen by Daniel...</a:t>
            </a:r>
          </a:p>
          <a:p>
            <a:pPr lvl="1" marL="932329" indent="-525929" algn="l">
              <a:spcBef>
                <a:spcPts val="1000"/>
              </a:spcBef>
              <a:buSzPct val="80000"/>
              <a:buBlip>
                <a:blip r:embed="rId4"/>
              </a:buBlip>
              <a:defRPr sz="33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The vision of the four beasts - 7:1-28</a:t>
            </a:r>
          </a:p>
          <a:p>
            <a:pPr lvl="1" marL="932329" indent="-525929" algn="l">
              <a:spcBef>
                <a:spcPts val="1000"/>
              </a:spcBef>
              <a:buSzPct val="80000"/>
              <a:buBlip>
                <a:blip r:embed="rId4"/>
              </a:buBlip>
              <a:defRPr sz="33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The vision of the ram and the goat - 8:1-27</a:t>
            </a:r>
          </a:p>
          <a:p>
            <a:pPr lvl="1" marL="932329" indent="-525929" algn="l">
              <a:spcBef>
                <a:spcPts val="1000"/>
              </a:spcBef>
              <a:buSzPct val="80000"/>
              <a:buBlip>
                <a:blip r:embed="rId4"/>
              </a:buBlip>
              <a:defRPr sz="33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The vision of the seventy weeks - 9:1-27</a:t>
            </a:r>
          </a:p>
          <a:p>
            <a:pPr lvl="1" marL="932329" indent="-525929" algn="l">
              <a:spcBef>
                <a:spcPts val="1000"/>
              </a:spcBef>
              <a:buSzPct val="80000"/>
              <a:buBlip>
                <a:blip r:embed="rId4"/>
              </a:buBlip>
              <a:defRPr b="1" sz="36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The vision of the time of the end - 10:1-12:13</a:t>
            </a:r>
          </a:p>
        </p:txBody>
      </p:sp>
      <p:sp>
        <p:nvSpPr>
          <p:cNvPr id="235" name="“Faith To Endure The Fire”"/>
          <p:cNvSpPr txBox="1"/>
          <p:nvPr/>
        </p:nvSpPr>
        <p:spPr>
          <a:xfrm>
            <a:off x="94233" y="142100"/>
            <a:ext cx="12816334" cy="909016"/>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400">
                <a:solidFill>
                  <a:srgbClr val="FFFFFF"/>
                </a:solidFill>
                <a:effectLst>
                  <a:outerShdw sx="100000" sy="100000" kx="0" ky="0" algn="b" rotWithShape="0" blurRad="63500" dist="63500" dir="3524843">
                    <a:srgbClr val="000000"/>
                  </a:outerShdw>
                </a:effectLst>
                <a:latin typeface="Sonoma Script"/>
                <a:ea typeface="Sonoma Script"/>
                <a:cs typeface="Sonoma Script"/>
                <a:sym typeface="Sonoma Script"/>
              </a:defRPr>
            </a:lvl1pPr>
          </a:lstStyle>
          <a:p>
            <a:pPr/>
            <a:r>
              <a:t>“Daniel’ Shown World Events”</a:t>
            </a:r>
          </a:p>
        </p:txBody>
      </p:sp>
      <p:sp>
        <p:nvSpPr>
          <p:cNvPr id="236" name="Chapter 10 -  Impact of World Events on Israel” (Pt 1)"/>
          <p:cNvSpPr txBox="1"/>
          <p:nvPr/>
        </p:nvSpPr>
        <p:spPr>
          <a:xfrm>
            <a:off x="-103156" y="1245942"/>
            <a:ext cx="13253445" cy="6718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Chapter 10 -  Impact of World Events on Israel” (Pt 1)</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233"/>
                                        </p:tgtEl>
                                        <p:attrNameLst>
                                          <p:attrName>style.visibility</p:attrName>
                                        </p:attrNameLst>
                                      </p:cBhvr>
                                      <p:to>
                                        <p:strVal val="visible"/>
                                      </p:to>
                                    </p:set>
                                    <p:anim calcmode="lin" valueType="num">
                                      <p:cBhvr>
                                        <p:cTn id="7" dur="1500" fill="hold"/>
                                        <p:tgtEl>
                                          <p:spTgt spid="233"/>
                                        </p:tgtEl>
                                        <p:attrNameLst>
                                          <p:attrName>ppt_x</p:attrName>
                                        </p:attrNameLst>
                                      </p:cBhvr>
                                      <p:tavLst>
                                        <p:tav tm="0">
                                          <p:val>
                                            <p:strVal val="#ppt_x"/>
                                          </p:val>
                                        </p:tav>
                                        <p:tav tm="100000">
                                          <p:val>
                                            <p:strVal val="#ppt_x"/>
                                          </p:val>
                                        </p:tav>
                                      </p:tavLst>
                                    </p:anim>
                                    <p:anim calcmode="lin" valueType="num">
                                      <p:cBhvr>
                                        <p:cTn id="8" dur="1500" fill="hold"/>
                                        <p:tgtEl>
                                          <p:spTgt spid="23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3" grpId="1"/>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3" name="In 605 B.C., Judah, as God had stated through Jeremiah, had found itself under Babylonian control.…"/>
          <p:cNvSpPr txBox="1"/>
          <p:nvPr/>
        </p:nvSpPr>
        <p:spPr>
          <a:xfrm>
            <a:off x="167217" y="3415489"/>
            <a:ext cx="12670366" cy="6019801"/>
          </a:xfrm>
          <a:prstGeom prst="rect">
            <a:avLst/>
          </a:prstGeom>
          <a:solidFill>
            <a:srgbClr val="5F5857">
              <a:alpha val="39651"/>
            </a:srgbClr>
          </a:solidFill>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lvl="2" marL="783771" indent="-783771" algn="l">
              <a:spcBef>
                <a:spcPts val="1200"/>
              </a:spcBef>
              <a:buSzPct val="80000"/>
              <a:buBlip>
                <a:blip r:embed="rId2"/>
              </a:buBlip>
              <a:defRPr sz="36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He built a gymnasium and made athletes compete in the nude; ordered the worship of Greek deities and hung an image of Jupiter in the temple (</a:t>
            </a:r>
            <a:r>
              <a:rPr i="1"/>
              <a:t>the abomination that causes desolation</a:t>
            </a:r>
            <a:r>
              <a:t>); </a:t>
            </a:r>
          </a:p>
          <a:p>
            <a:pPr lvl="2" marL="783771" indent="-783771" algn="l">
              <a:spcBef>
                <a:spcPts val="1200"/>
              </a:spcBef>
              <a:buSzPct val="80000"/>
              <a:buBlip>
                <a:blip r:embed="rId2"/>
              </a:buBlip>
              <a:defRPr sz="36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Had his soldiers perform disgusting pagan sexual ceremonies in the temple; sacrificed a pig on the temple altar. </a:t>
            </a:r>
          </a:p>
          <a:p>
            <a:pPr lvl="2" marL="783771" indent="-783771" algn="l">
              <a:spcBef>
                <a:spcPts val="1200"/>
              </a:spcBef>
              <a:buSzPct val="80000"/>
              <a:buBlip>
                <a:blip r:embed="rId2"/>
              </a:buBlip>
              <a:defRPr sz="36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One of the most respected of the Hebrew scribes, Eleazar, was publicly flogged to death for refusing to eat pig flesh. </a:t>
            </a:r>
          </a:p>
          <a:p>
            <a:pPr lvl="2" marL="783771" indent="-783771" algn="l">
              <a:spcBef>
                <a:spcPts val="1200"/>
              </a:spcBef>
              <a:buSzPct val="80000"/>
              <a:buBlip>
                <a:blip r:embed="rId2"/>
              </a:buBlip>
              <a:defRPr sz="36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A mother and her seven children were publicly murdered one at a time for refusing to sacrifice to a Greek god. </a:t>
            </a:r>
          </a:p>
        </p:txBody>
      </p:sp>
      <p:sp>
        <p:nvSpPr>
          <p:cNvPr id="324" name="“Faith To Endure The Fire”"/>
          <p:cNvSpPr txBox="1"/>
          <p:nvPr/>
        </p:nvSpPr>
        <p:spPr>
          <a:xfrm>
            <a:off x="94233" y="142100"/>
            <a:ext cx="12816334" cy="909016"/>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400">
                <a:solidFill>
                  <a:srgbClr val="FFFFFF"/>
                </a:solidFill>
                <a:effectLst>
                  <a:outerShdw sx="100000" sy="100000" kx="0" ky="0" algn="b" rotWithShape="0" blurRad="63500" dist="63500" dir="3524843">
                    <a:srgbClr val="000000"/>
                  </a:outerShdw>
                </a:effectLst>
                <a:latin typeface="Sonoma Script"/>
                <a:ea typeface="Sonoma Script"/>
                <a:cs typeface="Sonoma Script"/>
                <a:sym typeface="Sonoma Script"/>
              </a:defRPr>
            </a:lvl1pPr>
          </a:lstStyle>
          <a:p>
            <a:pPr/>
            <a:r>
              <a:t>The Time of The End - Pt 2</a:t>
            </a:r>
          </a:p>
        </p:txBody>
      </p:sp>
      <p:sp>
        <p:nvSpPr>
          <p:cNvPr id="325" name="Antiochus Epiphanes (Vs 20-35)"/>
          <p:cNvSpPr/>
          <p:nvPr/>
        </p:nvSpPr>
        <p:spPr>
          <a:xfrm>
            <a:off x="301989" y="1236389"/>
            <a:ext cx="12400822" cy="1042579"/>
          </a:xfrm>
          <a:prstGeom prst="roundRect">
            <a:avLst>
              <a:gd name="adj" fmla="val 18272"/>
            </a:avLst>
          </a:prstGeom>
          <a:blipFill>
            <a:blip r:embed="rId3"/>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36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Antiochus Epiphanes (Vs 20-35) </a:t>
            </a:r>
          </a:p>
        </p:txBody>
      </p:sp>
      <p:sp>
        <p:nvSpPr>
          <p:cNvPr id="326" name="He Will Become Enraged At The Holy Covenant - (11:29-31)"/>
          <p:cNvSpPr txBox="1"/>
          <p:nvPr/>
        </p:nvSpPr>
        <p:spPr>
          <a:xfrm>
            <a:off x="323248" y="2678233"/>
            <a:ext cx="12543851" cy="609776"/>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400"/>
            </a:lvl1pPr>
          </a:lstStyle>
          <a:p>
            <a:pPr/>
            <a:r>
              <a:t>He Will Become Enraged At The Holy Covenant - (11:29-31)</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23">
                                            <p:bg/>
                                          </p:spTgt>
                                        </p:tgtEl>
                                        <p:attrNameLst>
                                          <p:attrName>style.visibility</p:attrName>
                                        </p:attrNameLst>
                                      </p:cBhvr>
                                      <p:to>
                                        <p:strVal val="visible"/>
                                      </p:to>
                                    </p:set>
                                    <p:animEffect filter="wipe(left)" transition="in">
                                      <p:cBhvr>
                                        <p:cTn id="7" dur="1500"/>
                                        <p:tgtEl>
                                          <p:spTgt spid="323">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23">
                                            <p:txEl>
                                              <p:pRg st="0" end="0"/>
                                            </p:txEl>
                                          </p:spTgt>
                                        </p:tgtEl>
                                        <p:attrNameLst>
                                          <p:attrName>style.visibility</p:attrName>
                                        </p:attrNameLst>
                                      </p:cBhvr>
                                      <p:to>
                                        <p:strVal val="visible"/>
                                      </p:to>
                                    </p:set>
                                    <p:animEffect filter="wipe(left)" transition="in">
                                      <p:cBhvr>
                                        <p:cTn id="10" dur="1500"/>
                                        <p:tgtEl>
                                          <p:spTgt spid="32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23">
                                            <p:txEl>
                                              <p:pRg st="1" end="1"/>
                                            </p:txEl>
                                          </p:spTgt>
                                        </p:tgtEl>
                                        <p:attrNameLst>
                                          <p:attrName>style.visibility</p:attrName>
                                        </p:attrNameLst>
                                      </p:cBhvr>
                                      <p:to>
                                        <p:strVal val="visible"/>
                                      </p:to>
                                    </p:set>
                                    <p:animEffect filter="wipe(left)" transition="in">
                                      <p:cBhvr>
                                        <p:cTn id="15" dur="1500"/>
                                        <p:tgtEl>
                                          <p:spTgt spid="32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23">
                                            <p:txEl>
                                              <p:pRg st="2" end="2"/>
                                            </p:txEl>
                                          </p:spTgt>
                                        </p:tgtEl>
                                        <p:attrNameLst>
                                          <p:attrName>style.visibility</p:attrName>
                                        </p:attrNameLst>
                                      </p:cBhvr>
                                      <p:to>
                                        <p:strVal val="visible"/>
                                      </p:to>
                                    </p:set>
                                    <p:animEffect filter="wipe(left)" transition="in">
                                      <p:cBhvr>
                                        <p:cTn id="20" dur="1500"/>
                                        <p:tgtEl>
                                          <p:spTgt spid="32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323">
                                            <p:txEl>
                                              <p:pRg st="3" end="3"/>
                                            </p:txEl>
                                          </p:spTgt>
                                        </p:tgtEl>
                                        <p:attrNameLst>
                                          <p:attrName>style.visibility</p:attrName>
                                        </p:attrNameLst>
                                      </p:cBhvr>
                                      <p:to>
                                        <p:strVal val="visible"/>
                                      </p:to>
                                    </p:set>
                                    <p:animEffect filter="wipe(left)" transition="in">
                                      <p:cBhvr>
                                        <p:cTn id="25" dur="1500"/>
                                        <p:tgtEl>
                                          <p:spTgt spid="323">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23"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8" name="In 605 B.C., Judah, as God had stated through Jeremiah, had found itself under Babylonian control.…"/>
          <p:cNvSpPr txBox="1"/>
          <p:nvPr/>
        </p:nvSpPr>
        <p:spPr>
          <a:xfrm>
            <a:off x="167217" y="3415489"/>
            <a:ext cx="12670366" cy="5715001"/>
          </a:xfrm>
          <a:prstGeom prst="rect">
            <a:avLst/>
          </a:prstGeom>
          <a:solidFill>
            <a:srgbClr val="5F5857">
              <a:alpha val="39651"/>
            </a:srgbClr>
          </a:solidFill>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lvl="2" marL="783771" indent="-783771" algn="l">
              <a:spcBef>
                <a:spcPts val="1200"/>
              </a:spcBef>
              <a:buSzPct val="80000"/>
              <a:buBlip>
                <a:blip r:embed="rId2"/>
              </a:buBlip>
              <a:defRPr sz="36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32 - Many of the Jews followed the Hellenizing party led by the high priest Menelaus, but those “who know their God” resisted and rose up against the persecutors. </a:t>
            </a:r>
          </a:p>
          <a:p>
            <a:pPr lvl="3" marL="914400" indent="-685800" algn="l">
              <a:spcBef>
                <a:spcPts val="1200"/>
              </a:spcBef>
              <a:buSzPct val="80000"/>
              <a:buBlip>
                <a:blip r:embed="rId3"/>
              </a:buBlip>
              <a:defRPr sz="36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They were led by the priest Mattathias, who  when asked to offer sacrifice to the Greek Gods, not only refused to do so, but slew with his own hand the Jew who had stepped forward to do so. He then attacked the government official that required the act, and upon the edict for his arrest, took refuge in the wilderness of Judea with his five sons, calling upon all Jews to follow him. </a:t>
            </a:r>
          </a:p>
        </p:txBody>
      </p:sp>
      <p:sp>
        <p:nvSpPr>
          <p:cNvPr id="329" name="“Faith To Endure The Fire”"/>
          <p:cNvSpPr txBox="1"/>
          <p:nvPr/>
        </p:nvSpPr>
        <p:spPr>
          <a:xfrm>
            <a:off x="94233" y="142100"/>
            <a:ext cx="12816334" cy="909016"/>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400">
                <a:solidFill>
                  <a:srgbClr val="FFFFFF"/>
                </a:solidFill>
                <a:effectLst>
                  <a:outerShdw sx="100000" sy="100000" kx="0" ky="0" algn="b" rotWithShape="0" blurRad="63500" dist="63500" dir="3524843">
                    <a:srgbClr val="000000"/>
                  </a:outerShdw>
                </a:effectLst>
                <a:latin typeface="Sonoma Script"/>
                <a:ea typeface="Sonoma Script"/>
                <a:cs typeface="Sonoma Script"/>
                <a:sym typeface="Sonoma Script"/>
              </a:defRPr>
            </a:lvl1pPr>
          </a:lstStyle>
          <a:p>
            <a:pPr/>
            <a:r>
              <a:t>The Time of The End - Pt 2</a:t>
            </a:r>
          </a:p>
        </p:txBody>
      </p:sp>
      <p:sp>
        <p:nvSpPr>
          <p:cNvPr id="330" name="Antiochus Epiphanes (Vs 20-35)"/>
          <p:cNvSpPr/>
          <p:nvPr/>
        </p:nvSpPr>
        <p:spPr>
          <a:xfrm>
            <a:off x="301989" y="1236389"/>
            <a:ext cx="12400822" cy="1042579"/>
          </a:xfrm>
          <a:prstGeom prst="roundRect">
            <a:avLst>
              <a:gd name="adj" fmla="val 18272"/>
            </a:avLst>
          </a:prstGeom>
          <a:blipFill>
            <a:blip r:embed="rId4"/>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36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Antiochus Epiphanes (Vs 20-35) </a:t>
            </a:r>
          </a:p>
        </p:txBody>
      </p:sp>
      <p:sp>
        <p:nvSpPr>
          <p:cNvPr id="331" name="Those Who Know God Will Resist Valiantly (11:32-35)"/>
          <p:cNvSpPr txBox="1"/>
          <p:nvPr/>
        </p:nvSpPr>
        <p:spPr>
          <a:xfrm>
            <a:off x="323248" y="2678233"/>
            <a:ext cx="12543851" cy="609776"/>
          </a:xfrm>
          <a:prstGeom prst="rect">
            <a:avLst/>
          </a:prstGeom>
          <a:solidFill>
            <a:schemeClr val="accent2">
              <a:hueOff val="219888"/>
              <a:satOff val="54520"/>
              <a:lumOff val="-27850"/>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400"/>
            </a:lvl1pPr>
          </a:lstStyle>
          <a:p>
            <a:pPr/>
            <a:r>
              <a:t>Those Who Know God Will Resist Valiantly (11:32-35)</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28">
                                            <p:bg/>
                                          </p:spTgt>
                                        </p:tgtEl>
                                        <p:attrNameLst>
                                          <p:attrName>style.visibility</p:attrName>
                                        </p:attrNameLst>
                                      </p:cBhvr>
                                      <p:to>
                                        <p:strVal val="visible"/>
                                      </p:to>
                                    </p:set>
                                    <p:animEffect filter="wipe(left)" transition="in">
                                      <p:cBhvr>
                                        <p:cTn id="7" dur="1500"/>
                                        <p:tgtEl>
                                          <p:spTgt spid="328">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28">
                                            <p:txEl>
                                              <p:pRg st="0" end="0"/>
                                            </p:txEl>
                                          </p:spTgt>
                                        </p:tgtEl>
                                        <p:attrNameLst>
                                          <p:attrName>style.visibility</p:attrName>
                                        </p:attrNameLst>
                                      </p:cBhvr>
                                      <p:to>
                                        <p:strVal val="visible"/>
                                      </p:to>
                                    </p:set>
                                    <p:animEffect filter="wipe(left)" transition="in">
                                      <p:cBhvr>
                                        <p:cTn id="10" dur="1500"/>
                                        <p:tgtEl>
                                          <p:spTgt spid="32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28">
                                            <p:txEl>
                                              <p:pRg st="1" end="1"/>
                                            </p:txEl>
                                          </p:spTgt>
                                        </p:tgtEl>
                                        <p:attrNameLst>
                                          <p:attrName>style.visibility</p:attrName>
                                        </p:attrNameLst>
                                      </p:cBhvr>
                                      <p:to>
                                        <p:strVal val="visible"/>
                                      </p:to>
                                    </p:set>
                                    <p:animEffect filter="wipe(left)" transition="in">
                                      <p:cBhvr>
                                        <p:cTn id="15" dur="1500"/>
                                        <p:tgtEl>
                                          <p:spTgt spid="328">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28" grpId="1"/>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3" name="In 605 B.C., Judah, as God had stated through Jeremiah, had found itself under Babylonian control.…"/>
          <p:cNvSpPr txBox="1"/>
          <p:nvPr/>
        </p:nvSpPr>
        <p:spPr>
          <a:xfrm>
            <a:off x="167217" y="3415489"/>
            <a:ext cx="12670366" cy="5867401"/>
          </a:xfrm>
          <a:prstGeom prst="rect">
            <a:avLst/>
          </a:prstGeom>
          <a:solidFill>
            <a:srgbClr val="5F5857">
              <a:alpha val="39651"/>
            </a:srgbClr>
          </a:solidFill>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lvl="2" marL="783771" indent="-783771" algn="l">
              <a:spcBef>
                <a:spcPts val="1200"/>
              </a:spcBef>
              <a:buSzPct val="80000"/>
              <a:buBlip>
                <a:blip r:embed="rId2"/>
              </a:buBlip>
              <a:defRPr sz="36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rPr>
                <a:solidFill>
                  <a:schemeClr val="accent4">
                    <a:hueOff val="481991"/>
                    <a:satOff val="11971"/>
                    <a:lumOff val="19007"/>
                  </a:schemeClr>
                </a:solidFill>
              </a:rPr>
              <a:t>33</a:t>
            </a:r>
            <a:r>
              <a:t>	 - Pious Jews who continued to follow the Law suffered great slaughter. </a:t>
            </a:r>
          </a:p>
          <a:p>
            <a:pPr lvl="2" marL="783771" indent="-783771" algn="l">
              <a:spcBef>
                <a:spcPts val="1200"/>
              </a:spcBef>
              <a:buSzPct val="80000"/>
              <a:buBlip>
                <a:blip r:embed="rId2"/>
              </a:buBlip>
              <a:defRPr sz="36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rPr>
                <a:solidFill>
                  <a:schemeClr val="accent4">
                    <a:hueOff val="481991"/>
                    <a:satOff val="11971"/>
                    <a:lumOff val="19007"/>
                  </a:schemeClr>
                </a:solidFill>
              </a:rPr>
              <a:t>34</a:t>
            </a:r>
            <a:r>
              <a:t> - Traitors to the Jewish cause helped Antiochus to temporarily overcome the rebellion.</a:t>
            </a:r>
          </a:p>
          <a:p>
            <a:pPr lvl="2" marL="783771" indent="-783771" algn="l">
              <a:spcBef>
                <a:spcPts val="1200"/>
              </a:spcBef>
              <a:buSzPct val="80000"/>
              <a:buBlip>
                <a:blip r:embed="rId2"/>
              </a:buBlip>
              <a:defRPr sz="36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rPr>
                <a:solidFill>
                  <a:schemeClr val="accent4">
                    <a:hueOff val="481991"/>
                    <a:satOff val="11971"/>
                    <a:lumOff val="19007"/>
                  </a:schemeClr>
                </a:solidFill>
              </a:rPr>
              <a:t>35</a:t>
            </a:r>
            <a:r>
              <a:t>	 - After Mattathias’ death, his five sons, led by Judas Maccabeus, formed an army and defeated the Greeks in Jerusalem. They entered the temple grounds, and in one of the most celebrated moments in Jewish history, destroyed “</a:t>
            </a:r>
            <a:r>
              <a:rPr i="1"/>
              <a:t>the abomination of desolation</a:t>
            </a:r>
            <a:r>
              <a:t>” and re-consecrated the temple to the one true God (</a:t>
            </a:r>
            <a:r>
              <a:rPr i="1">
                <a:solidFill>
                  <a:schemeClr val="accent4">
                    <a:hueOff val="481991"/>
                    <a:satOff val="11971"/>
                    <a:lumOff val="19007"/>
                  </a:schemeClr>
                </a:solidFill>
              </a:rPr>
              <a:t>now the Jewish feast of Hanukah</a:t>
            </a:r>
            <a:r>
              <a:t>).</a:t>
            </a:r>
          </a:p>
        </p:txBody>
      </p:sp>
      <p:sp>
        <p:nvSpPr>
          <p:cNvPr id="334" name="“Faith To Endure The Fire”"/>
          <p:cNvSpPr txBox="1"/>
          <p:nvPr/>
        </p:nvSpPr>
        <p:spPr>
          <a:xfrm>
            <a:off x="94233" y="142100"/>
            <a:ext cx="12816334" cy="909016"/>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400">
                <a:solidFill>
                  <a:srgbClr val="FFFFFF"/>
                </a:solidFill>
                <a:effectLst>
                  <a:outerShdw sx="100000" sy="100000" kx="0" ky="0" algn="b" rotWithShape="0" blurRad="63500" dist="63500" dir="3524843">
                    <a:srgbClr val="000000"/>
                  </a:outerShdw>
                </a:effectLst>
                <a:latin typeface="Sonoma Script"/>
                <a:ea typeface="Sonoma Script"/>
                <a:cs typeface="Sonoma Script"/>
                <a:sym typeface="Sonoma Script"/>
              </a:defRPr>
            </a:lvl1pPr>
          </a:lstStyle>
          <a:p>
            <a:pPr/>
            <a:r>
              <a:t>The Time of The End - Pt 2</a:t>
            </a:r>
          </a:p>
        </p:txBody>
      </p:sp>
      <p:sp>
        <p:nvSpPr>
          <p:cNvPr id="335" name="Antiochus Epiphanes (Vs 20-35)"/>
          <p:cNvSpPr/>
          <p:nvPr/>
        </p:nvSpPr>
        <p:spPr>
          <a:xfrm>
            <a:off x="301989" y="1236389"/>
            <a:ext cx="12400822" cy="1042579"/>
          </a:xfrm>
          <a:prstGeom prst="roundRect">
            <a:avLst>
              <a:gd name="adj" fmla="val 18272"/>
            </a:avLst>
          </a:prstGeom>
          <a:blipFill>
            <a:blip r:embed="rId3"/>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36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Antiochus Epiphanes (Vs 20-35) </a:t>
            </a:r>
          </a:p>
        </p:txBody>
      </p:sp>
      <p:sp>
        <p:nvSpPr>
          <p:cNvPr id="336" name="Those Who Know God Will Resist Valiantly (11:32-35)"/>
          <p:cNvSpPr txBox="1"/>
          <p:nvPr/>
        </p:nvSpPr>
        <p:spPr>
          <a:xfrm>
            <a:off x="323248" y="2678233"/>
            <a:ext cx="12543851" cy="609776"/>
          </a:xfrm>
          <a:prstGeom prst="rect">
            <a:avLst/>
          </a:prstGeom>
          <a:solidFill>
            <a:schemeClr val="accent2">
              <a:hueOff val="219888"/>
              <a:satOff val="54520"/>
              <a:lumOff val="-27850"/>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400"/>
            </a:lvl1pPr>
          </a:lstStyle>
          <a:p>
            <a:pPr/>
            <a:r>
              <a:t>Those Who Know God Will Resist Valiantly (11:32-35)</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33">
                                            <p:bg/>
                                          </p:spTgt>
                                        </p:tgtEl>
                                        <p:attrNameLst>
                                          <p:attrName>style.visibility</p:attrName>
                                        </p:attrNameLst>
                                      </p:cBhvr>
                                      <p:to>
                                        <p:strVal val="visible"/>
                                      </p:to>
                                    </p:set>
                                    <p:animEffect filter="wipe(left)" transition="in">
                                      <p:cBhvr>
                                        <p:cTn id="7" dur="1500"/>
                                        <p:tgtEl>
                                          <p:spTgt spid="333">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33">
                                            <p:txEl>
                                              <p:pRg st="0" end="0"/>
                                            </p:txEl>
                                          </p:spTgt>
                                        </p:tgtEl>
                                        <p:attrNameLst>
                                          <p:attrName>style.visibility</p:attrName>
                                        </p:attrNameLst>
                                      </p:cBhvr>
                                      <p:to>
                                        <p:strVal val="visible"/>
                                      </p:to>
                                    </p:set>
                                    <p:animEffect filter="wipe(left)" transition="in">
                                      <p:cBhvr>
                                        <p:cTn id="10" dur="1500"/>
                                        <p:tgtEl>
                                          <p:spTgt spid="33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33">
                                            <p:txEl>
                                              <p:pRg st="1" end="1"/>
                                            </p:txEl>
                                          </p:spTgt>
                                        </p:tgtEl>
                                        <p:attrNameLst>
                                          <p:attrName>style.visibility</p:attrName>
                                        </p:attrNameLst>
                                      </p:cBhvr>
                                      <p:to>
                                        <p:strVal val="visible"/>
                                      </p:to>
                                    </p:set>
                                    <p:animEffect filter="wipe(left)" transition="in">
                                      <p:cBhvr>
                                        <p:cTn id="15" dur="1500"/>
                                        <p:tgtEl>
                                          <p:spTgt spid="33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33">
                                            <p:txEl>
                                              <p:pRg st="2" end="2"/>
                                            </p:txEl>
                                          </p:spTgt>
                                        </p:tgtEl>
                                        <p:attrNameLst>
                                          <p:attrName>style.visibility</p:attrName>
                                        </p:attrNameLst>
                                      </p:cBhvr>
                                      <p:to>
                                        <p:strVal val="visible"/>
                                      </p:to>
                                    </p:set>
                                    <p:animEffect filter="wipe(left)" transition="in">
                                      <p:cBhvr>
                                        <p:cTn id="20" dur="1500"/>
                                        <p:tgtEl>
                                          <p:spTgt spid="333">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33" grpId="1"/>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8" name="GOLD_Snow_Leopard_Wallpaper_by_RiCk_C.tiff" descr="GOLD_Snow_Leopard_Wallpaper_by_RiCk_C.tiff"/>
          <p:cNvPicPr>
            <a:picLocks noChangeAspect="0"/>
          </p:cNvPicPr>
          <p:nvPr/>
        </p:nvPicPr>
        <p:blipFill>
          <a:blip r:embed="rId2">
            <a:extLst/>
          </a:blip>
          <a:stretch>
            <a:fillRect/>
          </a:stretch>
        </p:blipFill>
        <p:spPr>
          <a:xfrm>
            <a:off x="2116" y="-12700"/>
            <a:ext cx="13042901" cy="9766300"/>
          </a:xfrm>
          <a:prstGeom prst="rect">
            <a:avLst/>
          </a:prstGeom>
          <a:ln w="12700">
            <a:miter lim="400000"/>
          </a:ln>
        </p:spPr>
      </p:pic>
      <p:pic>
        <p:nvPicPr>
          <p:cNvPr id="339" name="GOLD_Snow_Leopard_Wallpaper_by_RiCk_C.tiff" descr="GOLD_Snow_Leopard_Wallpaper_by_RiCk_C.tiff"/>
          <p:cNvPicPr>
            <a:picLocks noChangeAspect="0"/>
          </p:cNvPicPr>
          <p:nvPr/>
        </p:nvPicPr>
        <p:blipFill>
          <a:blip r:embed="rId2">
            <a:extLst/>
          </a:blip>
          <a:stretch>
            <a:fillRect/>
          </a:stretch>
        </p:blipFill>
        <p:spPr>
          <a:xfrm>
            <a:off x="2116" y="-12700"/>
            <a:ext cx="13042901" cy="9766300"/>
          </a:xfrm>
          <a:prstGeom prst="rect">
            <a:avLst/>
          </a:prstGeom>
          <a:ln w="12700">
            <a:miter lim="400000"/>
          </a:ln>
        </p:spPr>
      </p:pic>
      <p:sp>
        <p:nvSpPr>
          <p:cNvPr id="340" name="Slide Number"/>
          <p:cNvSpPr txBox="1"/>
          <p:nvPr>
            <p:ph type="sldNum" sz="quarter" idx="2"/>
          </p:nvPr>
        </p:nvSpPr>
        <p:spPr>
          <a:xfrm>
            <a:off x="12738273" y="255693"/>
            <a:ext cx="266527" cy="2667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41" name="In 605 B.C., Judah, as God had stated through Jeremiah, had found itself under Babylonian control.…"/>
          <p:cNvSpPr txBox="1"/>
          <p:nvPr/>
        </p:nvSpPr>
        <p:spPr>
          <a:xfrm>
            <a:off x="335544" y="2108617"/>
            <a:ext cx="12333712" cy="7416801"/>
          </a:xfrm>
          <a:prstGeom prst="rect">
            <a:avLst/>
          </a:prstGeom>
          <a:solidFill>
            <a:srgbClr val="5F5857">
              <a:alpha val="39651"/>
            </a:srgbClr>
          </a:solidFill>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lvl="2" marL="783771" indent="-783771" algn="l">
              <a:spcBef>
                <a:spcPts val="1200"/>
              </a:spcBef>
              <a:buSzPct val="80000"/>
              <a:buBlip>
                <a:blip r:embed="rId3"/>
              </a:buBlip>
              <a:defRPr sz="40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“Think for a moment how much of an encouragement the book of Daniel must have been to the faithful and righteous Jews while they were undergoing the outrageous attacks of Antiochus. They were able to see the most detailed account of what they were experiencing as recorded in the book of Daniel hundreds of years before it ever happened.… This must have given many of them the strength they needed to hold up under the ferocious attacks against their faith. Is it any wonder that Daniel became one of the most revered books in the Hebrew canon?” — </a:t>
            </a:r>
            <a:r>
              <a:rPr sz="2500"/>
              <a:t>John Oakes, Daniel: Prophet to the Nations, p. 194</a:t>
            </a:r>
          </a:p>
        </p:txBody>
      </p:sp>
      <p:sp>
        <p:nvSpPr>
          <p:cNvPr id="342" name="“Faith To Endure The Fire”"/>
          <p:cNvSpPr txBox="1"/>
          <p:nvPr/>
        </p:nvSpPr>
        <p:spPr>
          <a:xfrm>
            <a:off x="94233" y="142100"/>
            <a:ext cx="12816334" cy="909016"/>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400">
                <a:solidFill>
                  <a:srgbClr val="FFFFFF"/>
                </a:solidFill>
                <a:effectLst>
                  <a:outerShdw sx="100000" sy="100000" kx="0" ky="0" algn="b" rotWithShape="0" blurRad="63500" dist="63500" dir="3524843">
                    <a:srgbClr val="000000"/>
                  </a:outerShdw>
                </a:effectLst>
                <a:latin typeface="Sonoma Script"/>
                <a:ea typeface="Sonoma Script"/>
                <a:cs typeface="Sonoma Script"/>
                <a:sym typeface="Sonoma Script"/>
              </a:defRPr>
            </a:lvl1pPr>
          </a:lstStyle>
          <a:p>
            <a:pPr/>
            <a:r>
              <a:t>“Daniel’ Shown World Events”</a:t>
            </a:r>
          </a:p>
        </p:txBody>
      </p:sp>
      <p:sp>
        <p:nvSpPr>
          <p:cNvPr id="343" name="Chapter 11 -  Impact of World Events on Israel” (Pt 2)"/>
          <p:cNvSpPr txBox="1"/>
          <p:nvPr/>
        </p:nvSpPr>
        <p:spPr>
          <a:xfrm>
            <a:off x="-103156" y="1245942"/>
            <a:ext cx="13253445" cy="6718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Chapter 11 -  Impact of World Events on Israel” (Pt 2)</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5" name="GOLD_Snow_Leopard_Wallpaper_by_RiCk_C.tiff" descr="GOLD_Snow_Leopard_Wallpaper_by_RiCk_C.tiff"/>
          <p:cNvPicPr>
            <a:picLocks noChangeAspect="0"/>
          </p:cNvPicPr>
          <p:nvPr/>
        </p:nvPicPr>
        <p:blipFill>
          <a:blip r:embed="rId2">
            <a:extLst/>
          </a:blip>
          <a:stretch>
            <a:fillRect/>
          </a:stretch>
        </p:blipFill>
        <p:spPr>
          <a:xfrm>
            <a:off x="2116" y="-12700"/>
            <a:ext cx="13042901" cy="9766300"/>
          </a:xfrm>
          <a:prstGeom prst="rect">
            <a:avLst/>
          </a:prstGeom>
          <a:ln w="12700">
            <a:miter lim="400000"/>
          </a:ln>
        </p:spPr>
      </p:pic>
      <p:pic>
        <p:nvPicPr>
          <p:cNvPr id="346" name="GOLD_Snow_Leopard_Wallpaper_by_RiCk_C.tiff" descr="GOLD_Snow_Leopard_Wallpaper_by_RiCk_C.tiff"/>
          <p:cNvPicPr>
            <a:picLocks noChangeAspect="0"/>
          </p:cNvPicPr>
          <p:nvPr/>
        </p:nvPicPr>
        <p:blipFill>
          <a:blip r:embed="rId2">
            <a:extLst/>
          </a:blip>
          <a:stretch>
            <a:fillRect/>
          </a:stretch>
        </p:blipFill>
        <p:spPr>
          <a:xfrm>
            <a:off x="2116" y="-12700"/>
            <a:ext cx="13042901" cy="9766300"/>
          </a:xfrm>
          <a:prstGeom prst="rect">
            <a:avLst/>
          </a:prstGeom>
          <a:ln w="12700">
            <a:miter lim="400000"/>
          </a:ln>
        </p:spPr>
      </p:pic>
      <p:sp>
        <p:nvSpPr>
          <p:cNvPr id="347" name="Slide Number"/>
          <p:cNvSpPr txBox="1"/>
          <p:nvPr>
            <p:ph type="sldNum" sz="quarter" idx="2"/>
          </p:nvPr>
        </p:nvSpPr>
        <p:spPr>
          <a:xfrm>
            <a:off x="12735259" y="255693"/>
            <a:ext cx="269542" cy="2667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48" name="“Faith To Endure The Fire”"/>
          <p:cNvSpPr txBox="1"/>
          <p:nvPr/>
        </p:nvSpPr>
        <p:spPr>
          <a:xfrm>
            <a:off x="94233" y="142100"/>
            <a:ext cx="12816334" cy="909016"/>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400">
                <a:solidFill>
                  <a:srgbClr val="FFFFFF"/>
                </a:solidFill>
                <a:effectLst>
                  <a:outerShdw sx="100000" sy="100000" kx="0" ky="0" algn="b" rotWithShape="0" blurRad="63500" dist="63500" dir="3524843">
                    <a:srgbClr val="000000"/>
                  </a:outerShdw>
                </a:effectLst>
                <a:latin typeface="Sonoma Script"/>
                <a:ea typeface="Sonoma Script"/>
                <a:cs typeface="Sonoma Script"/>
                <a:sym typeface="Sonoma Script"/>
              </a:defRPr>
            </a:lvl1pPr>
          </a:lstStyle>
          <a:p>
            <a:pPr/>
            <a:r>
              <a:t>“Daniel’ Shown World Events”</a:t>
            </a:r>
          </a:p>
        </p:txBody>
      </p:sp>
      <p:sp>
        <p:nvSpPr>
          <p:cNvPr id="349" name="Chapter 11 -  Impact of World Events on Israel” (Pt 2)"/>
          <p:cNvSpPr txBox="1"/>
          <p:nvPr/>
        </p:nvSpPr>
        <p:spPr>
          <a:xfrm>
            <a:off x="-103156" y="1245942"/>
            <a:ext cx="13253445" cy="6718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Chapter 11 -  Impact of World Events on Israel” (Pt 2)</a:t>
            </a:r>
          </a:p>
        </p:txBody>
      </p:sp>
      <p:sp>
        <p:nvSpPr>
          <p:cNvPr id="350" name="In 605 B.C., Judah, as God had stated through Jeremiah, had found itself under Babylonian control.…"/>
          <p:cNvSpPr txBox="1"/>
          <p:nvPr/>
        </p:nvSpPr>
        <p:spPr>
          <a:xfrm>
            <a:off x="4912341" y="2236616"/>
            <a:ext cx="7893929" cy="7150101"/>
          </a:xfrm>
          <a:prstGeom prst="rect">
            <a:avLst/>
          </a:prstGeom>
          <a:solidFill>
            <a:srgbClr val="5F5857">
              <a:alpha val="39651"/>
            </a:srgbClr>
          </a:solidFill>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lvl="2" marL="783771" indent="-783771" algn="l">
              <a:spcBef>
                <a:spcPts val="1200"/>
              </a:spcBef>
              <a:buSzPct val="80000"/>
              <a:buBlip>
                <a:blip r:embed="rId3"/>
              </a:buBlip>
              <a:defRPr sz="40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Up to this point, there is little controversy over the content of the vision…</a:t>
            </a:r>
          </a:p>
          <a:p>
            <a:pPr lvl="3" marL="914400" indent="-685800" algn="l">
              <a:spcBef>
                <a:spcPts val="1200"/>
              </a:spcBef>
              <a:buSzPct val="80000"/>
              <a:buBlip>
                <a:blip r:embed="rId4"/>
              </a:buBlip>
              <a:defRPr sz="36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Describes the conflict between the Persians and the Greeks, followed by the conflict between the Syrians and the Egyptians.</a:t>
            </a:r>
          </a:p>
          <a:p>
            <a:pPr lvl="3" marL="914400" indent="-685800" algn="l">
              <a:spcBef>
                <a:spcPts val="1200"/>
              </a:spcBef>
              <a:buSzPct val="80000"/>
              <a:buBlip>
                <a:blip r:embed="rId4"/>
              </a:buBlip>
              <a:defRPr sz="36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The latter is described in detail, because Israel would be caught in the middle of an intense persecution by one Syrian king, Antiochus Epiphanes.</a:t>
            </a:r>
          </a:p>
        </p:txBody>
      </p:sp>
      <p:pic>
        <p:nvPicPr>
          <p:cNvPr id="351" name="Image" descr="Image"/>
          <p:cNvPicPr>
            <a:picLocks noChangeAspect="0"/>
          </p:cNvPicPr>
          <p:nvPr/>
        </p:nvPicPr>
        <p:blipFill>
          <a:blip r:embed="rId5">
            <a:extLst/>
          </a:blip>
          <a:stretch>
            <a:fillRect/>
          </a:stretch>
        </p:blipFill>
        <p:spPr>
          <a:xfrm flipH="1">
            <a:off x="-142632" y="2450482"/>
            <a:ext cx="5360546" cy="725240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50">
                                            <p:txEl>
                                              <p:pRg st="1" end="1"/>
                                            </p:txEl>
                                          </p:spTgt>
                                        </p:tgtEl>
                                        <p:attrNameLst>
                                          <p:attrName>style.visibility</p:attrName>
                                        </p:attrNameLst>
                                      </p:cBhvr>
                                      <p:to>
                                        <p:strVal val="visible"/>
                                      </p:to>
                                    </p:set>
                                    <p:animEffect filter="wipe(left)" transition="in">
                                      <p:cBhvr>
                                        <p:cTn id="7" dur="1500"/>
                                        <p:tgtEl>
                                          <p:spTgt spid="35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50">
                                            <p:txEl>
                                              <p:pRg st="2" end="2"/>
                                            </p:txEl>
                                          </p:spTgt>
                                        </p:tgtEl>
                                        <p:attrNameLst>
                                          <p:attrName>style.visibility</p:attrName>
                                        </p:attrNameLst>
                                      </p:cBhvr>
                                      <p:to>
                                        <p:strVal val="visible"/>
                                      </p:to>
                                    </p:set>
                                    <p:animEffect filter="wipe(left)" transition="in">
                                      <p:cBhvr>
                                        <p:cTn id="12" dur="1500"/>
                                        <p:tgtEl>
                                          <p:spTgt spid="350">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50" grpId="1"/>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3" name="GOLD_Snow_Leopard_Wallpaper_by_RiCk_C.tiff" descr="GOLD_Snow_Leopard_Wallpaper_by_RiCk_C.tiff"/>
          <p:cNvPicPr>
            <a:picLocks noChangeAspect="0"/>
          </p:cNvPicPr>
          <p:nvPr/>
        </p:nvPicPr>
        <p:blipFill>
          <a:blip r:embed="rId2">
            <a:extLst/>
          </a:blip>
          <a:stretch>
            <a:fillRect/>
          </a:stretch>
        </p:blipFill>
        <p:spPr>
          <a:xfrm>
            <a:off x="2116" y="-12700"/>
            <a:ext cx="13042901" cy="9766300"/>
          </a:xfrm>
          <a:prstGeom prst="rect">
            <a:avLst/>
          </a:prstGeom>
          <a:ln w="12700">
            <a:miter lim="400000"/>
          </a:ln>
        </p:spPr>
      </p:pic>
      <p:pic>
        <p:nvPicPr>
          <p:cNvPr id="354" name="GOLD_Snow_Leopard_Wallpaper_by_RiCk_C.tiff" descr="GOLD_Snow_Leopard_Wallpaper_by_RiCk_C.tiff"/>
          <p:cNvPicPr>
            <a:picLocks noChangeAspect="0"/>
          </p:cNvPicPr>
          <p:nvPr/>
        </p:nvPicPr>
        <p:blipFill>
          <a:blip r:embed="rId2">
            <a:extLst/>
          </a:blip>
          <a:stretch>
            <a:fillRect/>
          </a:stretch>
        </p:blipFill>
        <p:spPr>
          <a:xfrm>
            <a:off x="2116" y="-12700"/>
            <a:ext cx="13042901" cy="9766300"/>
          </a:xfrm>
          <a:prstGeom prst="rect">
            <a:avLst/>
          </a:prstGeom>
          <a:ln w="12700">
            <a:miter lim="400000"/>
          </a:ln>
        </p:spPr>
      </p:pic>
      <p:sp>
        <p:nvSpPr>
          <p:cNvPr id="355" name="Slide Number"/>
          <p:cNvSpPr txBox="1"/>
          <p:nvPr>
            <p:ph type="sldNum" sz="quarter" idx="2"/>
          </p:nvPr>
        </p:nvSpPr>
        <p:spPr>
          <a:xfrm>
            <a:off x="12743631" y="255693"/>
            <a:ext cx="261170" cy="2667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56" name="“Faith To Endure The Fire”"/>
          <p:cNvSpPr txBox="1"/>
          <p:nvPr/>
        </p:nvSpPr>
        <p:spPr>
          <a:xfrm>
            <a:off x="94233" y="142100"/>
            <a:ext cx="12816334" cy="909016"/>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400">
                <a:solidFill>
                  <a:srgbClr val="FFFFFF"/>
                </a:solidFill>
                <a:effectLst>
                  <a:outerShdw sx="100000" sy="100000" kx="0" ky="0" algn="b" rotWithShape="0" blurRad="63500" dist="63500" dir="3524843">
                    <a:srgbClr val="000000"/>
                  </a:outerShdw>
                </a:effectLst>
                <a:latin typeface="Sonoma Script"/>
                <a:ea typeface="Sonoma Script"/>
                <a:cs typeface="Sonoma Script"/>
                <a:sym typeface="Sonoma Script"/>
              </a:defRPr>
            </a:lvl1pPr>
          </a:lstStyle>
          <a:p>
            <a:pPr/>
            <a:r>
              <a:t>“Daniel’ Shown World Events”</a:t>
            </a:r>
          </a:p>
        </p:txBody>
      </p:sp>
      <p:sp>
        <p:nvSpPr>
          <p:cNvPr id="357" name="Chapter 11 -  Impact of World Events on Israel” (Pt 2)"/>
          <p:cNvSpPr txBox="1"/>
          <p:nvPr/>
        </p:nvSpPr>
        <p:spPr>
          <a:xfrm>
            <a:off x="-103156" y="1245942"/>
            <a:ext cx="13253445" cy="6718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Chapter 11 -  Impact of World Events on Israel” (Pt 2)</a:t>
            </a:r>
          </a:p>
        </p:txBody>
      </p:sp>
      <p:sp>
        <p:nvSpPr>
          <p:cNvPr id="358" name="In 605 B.C., Judah, as God had stated through Jeremiah, had found itself under Babylonian control.…"/>
          <p:cNvSpPr txBox="1"/>
          <p:nvPr/>
        </p:nvSpPr>
        <p:spPr>
          <a:xfrm>
            <a:off x="4912341" y="2236616"/>
            <a:ext cx="7893929" cy="7175501"/>
          </a:xfrm>
          <a:prstGeom prst="rect">
            <a:avLst/>
          </a:prstGeom>
          <a:solidFill>
            <a:srgbClr val="5F5857">
              <a:alpha val="39651"/>
            </a:srgbClr>
          </a:solidFill>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lvl="2" marL="783771" indent="-783771" algn="l">
              <a:spcBef>
                <a:spcPts val="1200"/>
              </a:spcBef>
              <a:buSzPct val="80000"/>
              <a:buBlip>
                <a:blip r:embed="rId3"/>
              </a:buBlip>
              <a:defRPr sz="34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If the book of Daniel is the product of Daniel the prophet, then the point is proven and undeniable:  God rules. </a:t>
            </a:r>
          </a:p>
          <a:p>
            <a:pPr lvl="2" marL="783771" indent="-783771" algn="l">
              <a:spcBef>
                <a:spcPts val="1200"/>
              </a:spcBef>
              <a:buSzPct val="80000"/>
              <a:buBlip>
                <a:blip r:embed="rId3"/>
              </a:buBlip>
              <a:defRPr sz="34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This conclusion will forever be unacceptable to some, in the same way that when Lazarus was raised from the dead some still refused to believe that Jesus was the Christ. </a:t>
            </a:r>
          </a:p>
          <a:p>
            <a:pPr lvl="2" marL="783771" indent="-783771" algn="l">
              <a:spcBef>
                <a:spcPts val="1200"/>
              </a:spcBef>
              <a:buSzPct val="80000"/>
              <a:buBlip>
                <a:blip r:embed="rId3"/>
              </a:buBlip>
              <a:defRPr sz="34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In spite of indisputable evidence, Daniel will remain under attack, which will only serve to remind Christians of the apologetic importance of the book of Daniel. </a:t>
            </a:r>
          </a:p>
        </p:txBody>
      </p:sp>
      <p:pic>
        <p:nvPicPr>
          <p:cNvPr id="359" name="Image" descr="Image"/>
          <p:cNvPicPr>
            <a:picLocks noChangeAspect="0"/>
          </p:cNvPicPr>
          <p:nvPr/>
        </p:nvPicPr>
        <p:blipFill>
          <a:blip r:embed="rId4">
            <a:extLst/>
          </a:blip>
          <a:stretch>
            <a:fillRect/>
          </a:stretch>
        </p:blipFill>
        <p:spPr>
          <a:xfrm flipH="1">
            <a:off x="-142632" y="2450482"/>
            <a:ext cx="5360546" cy="725240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58">
                                            <p:txEl>
                                              <p:pRg st="1" end="1"/>
                                            </p:txEl>
                                          </p:spTgt>
                                        </p:tgtEl>
                                        <p:attrNameLst>
                                          <p:attrName>style.visibility</p:attrName>
                                        </p:attrNameLst>
                                      </p:cBhvr>
                                      <p:to>
                                        <p:strVal val="visible"/>
                                      </p:to>
                                    </p:set>
                                    <p:animEffect filter="wipe(left)" transition="in">
                                      <p:cBhvr>
                                        <p:cTn id="7" dur="1500"/>
                                        <p:tgtEl>
                                          <p:spTgt spid="35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58">
                                            <p:txEl>
                                              <p:pRg st="2" end="2"/>
                                            </p:txEl>
                                          </p:spTgt>
                                        </p:tgtEl>
                                        <p:attrNameLst>
                                          <p:attrName>style.visibility</p:attrName>
                                        </p:attrNameLst>
                                      </p:cBhvr>
                                      <p:to>
                                        <p:strVal val="visible"/>
                                      </p:to>
                                    </p:set>
                                    <p:animEffect filter="wipe(left)" transition="in">
                                      <p:cBhvr>
                                        <p:cTn id="12" dur="1500"/>
                                        <p:tgtEl>
                                          <p:spTgt spid="358">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58" grpId="1"/>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1" name="GOLD_Snow_Leopard_Wallpaper_by_RiCk_C.tiff" descr="GOLD_Snow_Leopard_Wallpaper_by_RiCk_C.tiff"/>
          <p:cNvPicPr>
            <a:picLocks noChangeAspect="0"/>
          </p:cNvPicPr>
          <p:nvPr/>
        </p:nvPicPr>
        <p:blipFill>
          <a:blip r:embed="rId2">
            <a:extLst/>
          </a:blip>
          <a:stretch>
            <a:fillRect/>
          </a:stretch>
        </p:blipFill>
        <p:spPr>
          <a:xfrm>
            <a:off x="2116" y="-12700"/>
            <a:ext cx="13042901" cy="9766300"/>
          </a:xfrm>
          <a:prstGeom prst="rect">
            <a:avLst/>
          </a:prstGeom>
          <a:ln w="12700">
            <a:miter lim="400000"/>
          </a:ln>
        </p:spPr>
      </p:pic>
      <p:pic>
        <p:nvPicPr>
          <p:cNvPr id="362" name="GOLD_Snow_Leopard_Wallpaper_by_RiCk_C.tiff" descr="GOLD_Snow_Leopard_Wallpaper_by_RiCk_C.tiff"/>
          <p:cNvPicPr>
            <a:picLocks noChangeAspect="0"/>
          </p:cNvPicPr>
          <p:nvPr/>
        </p:nvPicPr>
        <p:blipFill>
          <a:blip r:embed="rId2">
            <a:extLst/>
          </a:blip>
          <a:stretch>
            <a:fillRect/>
          </a:stretch>
        </p:blipFill>
        <p:spPr>
          <a:xfrm>
            <a:off x="2116" y="-12700"/>
            <a:ext cx="13042901" cy="9766300"/>
          </a:xfrm>
          <a:prstGeom prst="rect">
            <a:avLst/>
          </a:prstGeom>
          <a:ln w="12700">
            <a:miter lim="400000"/>
          </a:ln>
        </p:spPr>
      </p:pic>
      <p:sp>
        <p:nvSpPr>
          <p:cNvPr id="363" name="Slide Number"/>
          <p:cNvSpPr txBox="1"/>
          <p:nvPr>
            <p:ph type="sldNum" sz="quarter" idx="2"/>
          </p:nvPr>
        </p:nvSpPr>
        <p:spPr>
          <a:xfrm>
            <a:off x="12735036" y="255693"/>
            <a:ext cx="269764" cy="2667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64" name="“Faith To Endure The Fire”"/>
          <p:cNvSpPr txBox="1"/>
          <p:nvPr/>
        </p:nvSpPr>
        <p:spPr>
          <a:xfrm>
            <a:off x="94233" y="142100"/>
            <a:ext cx="12816334" cy="909016"/>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400">
                <a:solidFill>
                  <a:srgbClr val="FFFFFF"/>
                </a:solidFill>
                <a:effectLst>
                  <a:outerShdw sx="100000" sy="100000" kx="0" ky="0" algn="b" rotWithShape="0" blurRad="63500" dist="63500" dir="3524843">
                    <a:srgbClr val="000000"/>
                  </a:outerShdw>
                </a:effectLst>
                <a:latin typeface="Sonoma Script"/>
                <a:ea typeface="Sonoma Script"/>
                <a:cs typeface="Sonoma Script"/>
                <a:sym typeface="Sonoma Script"/>
              </a:defRPr>
            </a:lvl1pPr>
          </a:lstStyle>
          <a:p>
            <a:pPr/>
            <a:r>
              <a:t>“Daniel’ Shown World Events”</a:t>
            </a:r>
          </a:p>
        </p:txBody>
      </p:sp>
      <p:sp>
        <p:nvSpPr>
          <p:cNvPr id="365" name="Chapter 11 -  Impact of World Events on Israel” (Pt 2)"/>
          <p:cNvSpPr txBox="1"/>
          <p:nvPr/>
        </p:nvSpPr>
        <p:spPr>
          <a:xfrm>
            <a:off x="-103156" y="1245942"/>
            <a:ext cx="13253445" cy="6718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Chapter 11 -  Impact of World Events on Israel” (Pt 2)</a:t>
            </a:r>
          </a:p>
        </p:txBody>
      </p:sp>
      <p:sp>
        <p:nvSpPr>
          <p:cNvPr id="366" name="In 605 B.C., Judah, as God had stated through Jeremiah, had found itself under Babylonian control.…"/>
          <p:cNvSpPr txBox="1"/>
          <p:nvPr/>
        </p:nvSpPr>
        <p:spPr>
          <a:xfrm>
            <a:off x="4927440" y="3015984"/>
            <a:ext cx="7893929" cy="6121401"/>
          </a:xfrm>
          <a:prstGeom prst="rect">
            <a:avLst/>
          </a:prstGeom>
          <a:solidFill>
            <a:srgbClr val="5F5857">
              <a:alpha val="39651"/>
            </a:srgbClr>
          </a:solidFill>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lvl="2" marL="783771" indent="-783771" algn="l">
              <a:spcBef>
                <a:spcPts val="1200"/>
              </a:spcBef>
              <a:buSzPct val="80000"/>
              <a:buBlip>
                <a:blip r:embed="rId3"/>
              </a:buBlip>
              <a:defRPr>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Hear the Gospel  (Romans 10:17)</a:t>
            </a:r>
          </a:p>
          <a:p>
            <a:pPr lvl="2" marL="783771" indent="-783771" algn="l">
              <a:spcBef>
                <a:spcPts val="1200"/>
              </a:spcBef>
              <a:buSzPct val="80000"/>
              <a:buBlip>
                <a:blip r:embed="rId3"/>
              </a:buBlip>
              <a:defRPr>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Believe that Jesus is the Son of God (Mark 16:16)</a:t>
            </a:r>
          </a:p>
          <a:p>
            <a:pPr lvl="2" marL="783771" indent="-783771" algn="l">
              <a:spcBef>
                <a:spcPts val="1200"/>
              </a:spcBef>
              <a:buSzPct val="80000"/>
              <a:buBlip>
                <a:blip r:embed="rId3"/>
              </a:buBlip>
              <a:defRPr>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Repent of Your Sins  (Acts 17:30)</a:t>
            </a:r>
          </a:p>
          <a:p>
            <a:pPr lvl="2" marL="783771" indent="-783771" algn="l">
              <a:spcBef>
                <a:spcPts val="1200"/>
              </a:spcBef>
              <a:buSzPct val="80000"/>
              <a:buBlip>
                <a:blip r:embed="rId3"/>
              </a:buBlip>
              <a:defRPr>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Confess that Jesus is the Son of God (Rom. 10:9)</a:t>
            </a:r>
          </a:p>
          <a:p>
            <a:pPr lvl="2" marL="783771" indent="-783771" algn="l">
              <a:spcBef>
                <a:spcPts val="1200"/>
              </a:spcBef>
              <a:buSzPct val="80000"/>
              <a:buBlip>
                <a:blip r:embed="rId3"/>
              </a:buBlip>
              <a:defRPr>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Be Baptized for Forgiveness of Sins (Acts 2:38)</a:t>
            </a:r>
          </a:p>
          <a:p>
            <a:pPr lvl="2" marL="783771" indent="-783771" algn="l">
              <a:spcBef>
                <a:spcPts val="1200"/>
              </a:spcBef>
              <a:buSzPct val="80000"/>
              <a:buBlip>
                <a:blip r:embed="rId3"/>
              </a:buBlip>
              <a:defRPr>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Live Faithfully (Rev. 2:10)</a:t>
            </a:r>
          </a:p>
        </p:txBody>
      </p:sp>
      <p:pic>
        <p:nvPicPr>
          <p:cNvPr id="367" name="Image" descr="Image"/>
          <p:cNvPicPr>
            <a:picLocks noChangeAspect="0"/>
          </p:cNvPicPr>
          <p:nvPr/>
        </p:nvPicPr>
        <p:blipFill>
          <a:blip r:embed="rId4">
            <a:extLst/>
          </a:blip>
          <a:stretch>
            <a:fillRect/>
          </a:stretch>
        </p:blipFill>
        <p:spPr>
          <a:xfrm flipH="1">
            <a:off x="-142632" y="2450482"/>
            <a:ext cx="5360546" cy="7252404"/>
          </a:xfrm>
          <a:prstGeom prst="rect">
            <a:avLst/>
          </a:prstGeom>
        </p:spPr>
      </p:pic>
      <p:pic>
        <p:nvPicPr>
          <p:cNvPr id="368" name="The God of Heaven REIGNS - Have You submitted to HIM?" descr="The God of Heaven REIGNS - Have You submitted to HIM?"/>
          <p:cNvPicPr>
            <a:picLocks noChangeAspect="0"/>
          </p:cNvPicPr>
          <p:nvPr/>
        </p:nvPicPr>
        <p:blipFill>
          <a:blip r:embed="rId5">
            <a:extLst/>
          </a:blip>
          <a:stretch>
            <a:fillRect/>
          </a:stretch>
        </p:blipFill>
        <p:spPr>
          <a:xfrm>
            <a:off x="-233706" y="1769301"/>
            <a:ext cx="13400535" cy="133293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66">
                                            <p:bg/>
                                          </p:spTgt>
                                        </p:tgtEl>
                                        <p:attrNameLst>
                                          <p:attrName>style.visibility</p:attrName>
                                        </p:attrNameLst>
                                      </p:cBhvr>
                                      <p:to>
                                        <p:strVal val="visible"/>
                                      </p:to>
                                    </p:set>
                                    <p:animEffect filter="wipe(left)" transition="in">
                                      <p:cBhvr>
                                        <p:cTn id="7" dur="1500"/>
                                        <p:tgtEl>
                                          <p:spTgt spid="366">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66">
                                            <p:txEl>
                                              <p:pRg st="0" end="0"/>
                                            </p:txEl>
                                          </p:spTgt>
                                        </p:tgtEl>
                                        <p:attrNameLst>
                                          <p:attrName>style.visibility</p:attrName>
                                        </p:attrNameLst>
                                      </p:cBhvr>
                                      <p:to>
                                        <p:strVal val="visible"/>
                                      </p:to>
                                    </p:set>
                                    <p:animEffect filter="wipe(left)" transition="in">
                                      <p:cBhvr>
                                        <p:cTn id="10" dur="1500"/>
                                        <p:tgtEl>
                                          <p:spTgt spid="36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66">
                                            <p:txEl>
                                              <p:pRg st="1" end="1"/>
                                            </p:txEl>
                                          </p:spTgt>
                                        </p:tgtEl>
                                        <p:attrNameLst>
                                          <p:attrName>style.visibility</p:attrName>
                                        </p:attrNameLst>
                                      </p:cBhvr>
                                      <p:to>
                                        <p:strVal val="visible"/>
                                      </p:to>
                                    </p:set>
                                    <p:animEffect filter="wipe(left)" transition="in">
                                      <p:cBhvr>
                                        <p:cTn id="15" dur="1500"/>
                                        <p:tgtEl>
                                          <p:spTgt spid="36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66">
                                            <p:txEl>
                                              <p:pRg st="2" end="2"/>
                                            </p:txEl>
                                          </p:spTgt>
                                        </p:tgtEl>
                                        <p:attrNameLst>
                                          <p:attrName>style.visibility</p:attrName>
                                        </p:attrNameLst>
                                      </p:cBhvr>
                                      <p:to>
                                        <p:strVal val="visible"/>
                                      </p:to>
                                    </p:set>
                                    <p:animEffect filter="wipe(left)" transition="in">
                                      <p:cBhvr>
                                        <p:cTn id="20" dur="1500"/>
                                        <p:tgtEl>
                                          <p:spTgt spid="36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366">
                                            <p:txEl>
                                              <p:pRg st="3" end="3"/>
                                            </p:txEl>
                                          </p:spTgt>
                                        </p:tgtEl>
                                        <p:attrNameLst>
                                          <p:attrName>style.visibility</p:attrName>
                                        </p:attrNameLst>
                                      </p:cBhvr>
                                      <p:to>
                                        <p:strVal val="visible"/>
                                      </p:to>
                                    </p:set>
                                    <p:animEffect filter="wipe(left)" transition="in">
                                      <p:cBhvr>
                                        <p:cTn id="25" dur="1500"/>
                                        <p:tgtEl>
                                          <p:spTgt spid="366">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366">
                                            <p:txEl>
                                              <p:pRg st="4" end="4"/>
                                            </p:txEl>
                                          </p:spTgt>
                                        </p:tgtEl>
                                        <p:attrNameLst>
                                          <p:attrName>style.visibility</p:attrName>
                                        </p:attrNameLst>
                                      </p:cBhvr>
                                      <p:to>
                                        <p:strVal val="visible"/>
                                      </p:to>
                                    </p:set>
                                    <p:animEffect filter="wipe(left)" transition="in">
                                      <p:cBhvr>
                                        <p:cTn id="30" dur="1500"/>
                                        <p:tgtEl>
                                          <p:spTgt spid="366">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8" presetID="22" grpId="1" fill="hold">
                                  <p:stCondLst>
                                    <p:cond delay="0"/>
                                  </p:stCondLst>
                                  <p:iterate type="el" backwards="0">
                                    <p:tmAbs val="0"/>
                                  </p:iterate>
                                  <p:childTnLst>
                                    <p:set>
                                      <p:cBhvr>
                                        <p:cTn id="34" fill="hold"/>
                                        <p:tgtEl>
                                          <p:spTgt spid="366">
                                            <p:txEl>
                                              <p:pRg st="5" end="5"/>
                                            </p:txEl>
                                          </p:spTgt>
                                        </p:tgtEl>
                                        <p:attrNameLst>
                                          <p:attrName>style.visibility</p:attrName>
                                        </p:attrNameLst>
                                      </p:cBhvr>
                                      <p:to>
                                        <p:strVal val="visible"/>
                                      </p:to>
                                    </p:set>
                                    <p:animEffect filter="wipe(left)" transition="in">
                                      <p:cBhvr>
                                        <p:cTn id="35" dur="1500"/>
                                        <p:tgtEl>
                                          <p:spTgt spid="366">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66" grpId="1"/>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1" name="Image" descr="Image"/>
          <p:cNvPicPr>
            <a:picLocks noChangeAspect="1"/>
          </p:cNvPicPr>
          <p:nvPr>
            <p:ph type="pic" idx="13"/>
          </p:nvPr>
        </p:nvPicPr>
        <p:blipFill>
          <a:blip r:embed="rId2">
            <a:extLst/>
          </a:blip>
          <a:srcRect l="17654" t="6872" r="17654" b="6873"/>
          <a:stretch>
            <a:fillRect/>
          </a:stretch>
        </p:blipFill>
        <p:spPr>
          <a:xfrm>
            <a:off x="0" y="-1"/>
            <a:ext cx="13004800" cy="9753601"/>
          </a:xfrm>
          <a:prstGeom prst="rect">
            <a:avLst/>
          </a:prstGeom>
        </p:spPr>
      </p:pic>
      <p:sp>
        <p:nvSpPr>
          <p:cNvPr id="372" name="“Faith To Endure The Fire”"/>
          <p:cNvSpPr txBox="1"/>
          <p:nvPr/>
        </p:nvSpPr>
        <p:spPr>
          <a:xfrm>
            <a:off x="-119146" y="269124"/>
            <a:ext cx="12397538" cy="1727201"/>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6400">
                <a:solidFill>
                  <a:srgbClr val="FFFFFF"/>
                </a:solidFill>
                <a:effectLst>
                  <a:outerShdw sx="100000" sy="100000" kx="0" ky="0" algn="b" rotWithShape="0" blurRad="63500" dist="63500" dir="3524843">
                    <a:srgbClr val="000000"/>
                  </a:outerShdw>
                </a:effectLst>
                <a:latin typeface="Sonoma Script"/>
                <a:ea typeface="Sonoma Script"/>
                <a:cs typeface="Sonoma Script"/>
                <a:sym typeface="Sonoma Script"/>
              </a:defRPr>
            </a:pPr>
            <a:r>
              <a:t>“Daniel’ Shown World Events </a:t>
            </a:r>
          </a:p>
          <a:p>
            <a:pPr>
              <a:defRPr b="1" sz="4700">
                <a:solidFill>
                  <a:srgbClr val="FFFFFF"/>
                </a:solidFill>
                <a:effectLst>
                  <a:outerShdw sx="100000" sy="100000" kx="0" ky="0" algn="b" rotWithShape="0" blurRad="63500" dist="63500" dir="3524843">
                    <a:srgbClr val="000000"/>
                  </a:outerShdw>
                </a:effectLst>
                <a:latin typeface="Century Gothic"/>
                <a:ea typeface="Century Gothic"/>
                <a:cs typeface="Century Gothic"/>
                <a:sym typeface="Century Gothic"/>
              </a:defRPr>
            </a:pPr>
            <a:r>
              <a:t>&amp; Their Impact on Israel” (Part 2)</a:t>
            </a:r>
          </a:p>
        </p:txBody>
      </p:sp>
      <p:sp>
        <p:nvSpPr>
          <p:cNvPr id="373" name="Daniel 3:1-30"/>
          <p:cNvSpPr txBox="1"/>
          <p:nvPr/>
        </p:nvSpPr>
        <p:spPr>
          <a:xfrm>
            <a:off x="5751262" y="4549292"/>
            <a:ext cx="4930446" cy="1790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200">
                <a:solidFill>
                  <a:srgbClr val="FFCE57"/>
                </a:solidFill>
                <a:latin typeface="Thames Nude Roman"/>
                <a:ea typeface="Thames Nude Roman"/>
                <a:cs typeface="Thames Nude Roman"/>
                <a:sym typeface="Thames Nude Roman"/>
              </a:defRPr>
            </a:lvl1pPr>
          </a:lstStyle>
          <a:p>
            <a:pPr>
              <a:defRPr>
                <a:effectLst/>
              </a:defRPr>
            </a:pPr>
            <a:r>
              <a:t>11:1-35</a:t>
            </a:r>
          </a:p>
        </p:txBody>
      </p:sp>
      <p:pic>
        <p:nvPicPr>
          <p:cNvPr id="374" name="Charts by Don McClain…" descr="Charts by Don McClain…"/>
          <p:cNvPicPr>
            <a:picLocks noChangeAspect="0"/>
          </p:cNvPicPr>
          <p:nvPr/>
        </p:nvPicPr>
        <p:blipFill>
          <a:blip r:embed="rId3">
            <a:extLst/>
          </a:blip>
          <a:stretch>
            <a:fillRect/>
          </a:stretch>
        </p:blipFill>
        <p:spPr>
          <a:xfrm>
            <a:off x="589347" y="6577860"/>
            <a:ext cx="11826106" cy="317061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6" name="Isaiah 45:22–25 (NKJV)…" descr="Isaiah 45:22–25 (NKJV)…"/>
          <p:cNvPicPr>
            <a:picLocks noChangeAspect="0"/>
          </p:cNvPicPr>
          <p:nvPr/>
        </p:nvPicPr>
        <p:blipFill>
          <a:blip r:embed="rId2">
            <a:extLst/>
          </a:blip>
          <a:stretch>
            <a:fillRect/>
          </a:stretch>
        </p:blipFill>
        <p:spPr>
          <a:xfrm>
            <a:off x="77551" y="482599"/>
            <a:ext cx="12849698" cy="8788402"/>
          </a:xfrm>
          <a:prstGeom prst="rect">
            <a:avLst/>
          </a:prstGeom>
          <a:effectLst>
            <a:outerShdw sx="100000" sy="100000" kx="0" ky="0" algn="b" rotWithShape="0" blurRad="101600" dist="56606" dir="12413320">
              <a:srgbClr val="000000">
                <a:alpha val="66454"/>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8" name="GOLD_Snow_Leopard_Wallpaper_by_RiCk_C.tiff" descr="GOLD_Snow_Leopard_Wallpaper_by_RiCk_C.tiff"/>
          <p:cNvPicPr>
            <a:picLocks noChangeAspect="0"/>
          </p:cNvPicPr>
          <p:nvPr/>
        </p:nvPicPr>
        <p:blipFill>
          <a:blip r:embed="rId2">
            <a:extLst/>
          </a:blip>
          <a:stretch>
            <a:fillRect/>
          </a:stretch>
        </p:blipFill>
        <p:spPr>
          <a:xfrm>
            <a:off x="2116" y="-12700"/>
            <a:ext cx="13042901" cy="9766300"/>
          </a:xfrm>
          <a:prstGeom prst="rect">
            <a:avLst/>
          </a:prstGeom>
          <a:ln w="12700">
            <a:miter lim="400000"/>
          </a:ln>
        </p:spPr>
      </p:pic>
      <p:pic>
        <p:nvPicPr>
          <p:cNvPr id="239" name="GOLD_Snow_Leopard_Wallpaper_by_RiCk_C.tiff" descr="GOLD_Snow_Leopard_Wallpaper_by_RiCk_C.tiff"/>
          <p:cNvPicPr>
            <a:picLocks noChangeAspect="0"/>
          </p:cNvPicPr>
          <p:nvPr/>
        </p:nvPicPr>
        <p:blipFill>
          <a:blip r:embed="rId2">
            <a:extLst/>
          </a:blip>
          <a:stretch>
            <a:fillRect/>
          </a:stretch>
        </p:blipFill>
        <p:spPr>
          <a:xfrm>
            <a:off x="2116" y="-12700"/>
            <a:ext cx="13042901" cy="9766300"/>
          </a:xfrm>
          <a:prstGeom prst="rect">
            <a:avLst/>
          </a:prstGeom>
          <a:ln w="12700">
            <a:miter lim="400000"/>
          </a:ln>
        </p:spPr>
      </p:pic>
      <p:sp>
        <p:nvSpPr>
          <p:cNvPr id="24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41" name="In 605 B.C., Judah, as God had stated through Jeremiah, had found itself under Babylonian control.…"/>
          <p:cNvSpPr txBox="1"/>
          <p:nvPr/>
        </p:nvSpPr>
        <p:spPr>
          <a:xfrm>
            <a:off x="5407370" y="2674492"/>
            <a:ext cx="6835570" cy="6502401"/>
          </a:xfrm>
          <a:prstGeom prst="rect">
            <a:avLst/>
          </a:prstGeom>
          <a:solidFill>
            <a:srgbClr val="5F5857">
              <a:alpha val="39651"/>
            </a:srgbClr>
          </a:solidFill>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lvl="2" marL="783771" indent="-783771" algn="l">
              <a:spcBef>
                <a:spcPts val="1200"/>
              </a:spcBef>
              <a:buSzPct val="80000"/>
              <a:buBlip>
                <a:blip r:embed="rId3"/>
              </a:buBlip>
              <a:defRPr sz="40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Chapter 10 is primarily an introduction to the vision that continues through the end of the book. (10:1-11:1)</a:t>
            </a:r>
          </a:p>
          <a:p>
            <a:pPr lvl="2" marL="783771" indent="-783771" algn="l">
              <a:spcBef>
                <a:spcPts val="1200"/>
              </a:spcBef>
              <a:buSzPct val="80000"/>
              <a:buBlip>
                <a:blip r:embed="rId3"/>
              </a:buBlip>
              <a:defRPr sz="40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Chapter 11 sets forth the main aspects of the vision - the body. (11:2-12:4)</a:t>
            </a:r>
          </a:p>
          <a:p>
            <a:pPr lvl="2" marL="783771" indent="-783771" algn="l">
              <a:spcBef>
                <a:spcPts val="1200"/>
              </a:spcBef>
              <a:buSzPct val="80000"/>
              <a:buBlip>
                <a:blip r:embed="rId3"/>
              </a:buBlip>
              <a:defRPr sz="40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Chapter 12 brings the whole vision to a close - the conclusion (12:5-13)</a:t>
            </a:r>
          </a:p>
        </p:txBody>
      </p:sp>
      <p:sp>
        <p:nvSpPr>
          <p:cNvPr id="242" name="“Faith To Endure The Fire”"/>
          <p:cNvSpPr txBox="1"/>
          <p:nvPr/>
        </p:nvSpPr>
        <p:spPr>
          <a:xfrm>
            <a:off x="94233" y="142100"/>
            <a:ext cx="12816334" cy="909016"/>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400">
                <a:solidFill>
                  <a:srgbClr val="FFFFFF"/>
                </a:solidFill>
                <a:effectLst>
                  <a:outerShdw sx="100000" sy="100000" kx="0" ky="0" algn="b" rotWithShape="0" blurRad="63500" dist="63500" dir="3524843">
                    <a:srgbClr val="000000"/>
                  </a:outerShdw>
                </a:effectLst>
                <a:latin typeface="Sonoma Script"/>
                <a:ea typeface="Sonoma Script"/>
                <a:cs typeface="Sonoma Script"/>
                <a:sym typeface="Sonoma Script"/>
              </a:defRPr>
            </a:lvl1pPr>
          </a:lstStyle>
          <a:p>
            <a:pPr/>
            <a:r>
              <a:t>“Daniel’ Shown World Events”</a:t>
            </a:r>
          </a:p>
        </p:txBody>
      </p:sp>
      <p:sp>
        <p:nvSpPr>
          <p:cNvPr id="243" name="Chapter 11 -  Impact of World Events on Israel” (Pt 2)"/>
          <p:cNvSpPr txBox="1"/>
          <p:nvPr/>
        </p:nvSpPr>
        <p:spPr>
          <a:xfrm>
            <a:off x="-103156" y="1245942"/>
            <a:ext cx="13253445" cy="6718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Chapter 11 -  Impact of World Events on Israel” (Pt 2)</a:t>
            </a:r>
          </a:p>
        </p:txBody>
      </p:sp>
      <p:pic>
        <p:nvPicPr>
          <p:cNvPr id="244" name="Image" descr="Image"/>
          <p:cNvPicPr>
            <a:picLocks noChangeAspect="0"/>
          </p:cNvPicPr>
          <p:nvPr/>
        </p:nvPicPr>
        <p:blipFill>
          <a:blip r:embed="rId4">
            <a:extLst/>
          </a:blip>
          <a:stretch>
            <a:fillRect/>
          </a:stretch>
        </p:blipFill>
        <p:spPr>
          <a:xfrm flipH="1">
            <a:off x="174451" y="2299491"/>
            <a:ext cx="5360546" cy="725240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41">
                                            <p:bg/>
                                          </p:spTgt>
                                        </p:tgtEl>
                                        <p:attrNameLst>
                                          <p:attrName>style.visibility</p:attrName>
                                        </p:attrNameLst>
                                      </p:cBhvr>
                                      <p:to>
                                        <p:strVal val="visible"/>
                                      </p:to>
                                    </p:set>
                                    <p:animEffect filter="wipe(left)" transition="in">
                                      <p:cBhvr>
                                        <p:cTn id="7" dur="1500"/>
                                        <p:tgtEl>
                                          <p:spTgt spid="241">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41">
                                            <p:txEl>
                                              <p:pRg st="0" end="0"/>
                                            </p:txEl>
                                          </p:spTgt>
                                        </p:tgtEl>
                                        <p:attrNameLst>
                                          <p:attrName>style.visibility</p:attrName>
                                        </p:attrNameLst>
                                      </p:cBhvr>
                                      <p:to>
                                        <p:strVal val="visible"/>
                                      </p:to>
                                    </p:set>
                                    <p:animEffect filter="wipe(left)" transition="in">
                                      <p:cBhvr>
                                        <p:cTn id="10" dur="1500"/>
                                        <p:tgtEl>
                                          <p:spTgt spid="24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41">
                                            <p:txEl>
                                              <p:pRg st="1" end="1"/>
                                            </p:txEl>
                                          </p:spTgt>
                                        </p:tgtEl>
                                        <p:attrNameLst>
                                          <p:attrName>style.visibility</p:attrName>
                                        </p:attrNameLst>
                                      </p:cBhvr>
                                      <p:to>
                                        <p:strVal val="visible"/>
                                      </p:to>
                                    </p:set>
                                    <p:animEffect filter="wipe(left)" transition="in">
                                      <p:cBhvr>
                                        <p:cTn id="15" dur="1500"/>
                                        <p:tgtEl>
                                          <p:spTgt spid="24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241">
                                            <p:txEl>
                                              <p:pRg st="2" end="2"/>
                                            </p:txEl>
                                          </p:spTgt>
                                        </p:tgtEl>
                                        <p:attrNameLst>
                                          <p:attrName>style.visibility</p:attrName>
                                        </p:attrNameLst>
                                      </p:cBhvr>
                                      <p:to>
                                        <p:strVal val="visible"/>
                                      </p:to>
                                    </p:set>
                                    <p:animEffect filter="wipe(left)" transition="in">
                                      <p:cBhvr>
                                        <p:cTn id="20" dur="1500"/>
                                        <p:tgtEl>
                                          <p:spTgt spid="241">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1" grpId="1"/>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6" name="Daniel 11:1–4 (NKJV)…"/>
          <p:cNvSpPr txBox="1"/>
          <p:nvPr/>
        </p:nvSpPr>
        <p:spPr>
          <a:xfrm>
            <a:off x="220239" y="215899"/>
            <a:ext cx="12564321" cy="9321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600"/>
              </a:spcBef>
              <a:defRPr sz="5100">
                <a:solidFill>
                  <a:srgbClr val="000000"/>
                </a:solidFill>
                <a:effectLst/>
                <a:latin typeface="Thames Nude Roman"/>
                <a:ea typeface="Thames Nude Roman"/>
                <a:cs typeface="Thames Nude Roman"/>
                <a:sym typeface="Thames Nude Roman"/>
              </a:defRPr>
            </a:pPr>
            <a:r>
              <a:t>Daniel 11:1–4 (NKJV)</a:t>
            </a:r>
          </a:p>
          <a:p>
            <a:pPr defTabSz="457200">
              <a:defRPr sz="4100">
                <a:solidFill>
                  <a:srgbClr val="000000"/>
                </a:solidFill>
                <a:effectLst/>
                <a:latin typeface="Hoefler Text"/>
                <a:ea typeface="Hoefler Text"/>
                <a:cs typeface="Hoefler Text"/>
                <a:sym typeface="Hoefler Text"/>
              </a:defRPr>
            </a:pPr>
            <a:r>
              <a:rPr baseline="31999"/>
              <a:t>1</a:t>
            </a:r>
            <a:r>
              <a:t> “Also in the first year of Darius the Mede, I, </a:t>
            </a:r>
            <a:r>
              <a:rPr i="1"/>
              <a:t>even</a:t>
            </a:r>
            <a:r>
              <a:t> I, stood up to confirm and strengthen him.) </a:t>
            </a:r>
            <a:r>
              <a:rPr baseline="31999"/>
              <a:t>2</a:t>
            </a:r>
            <a:r>
              <a:t> And now I will tell you the truth: Behold, three more kings will arise in Persia, and the fourth shall be far richer than </a:t>
            </a:r>
            <a:r>
              <a:rPr i="1"/>
              <a:t>them</a:t>
            </a:r>
            <a:r>
              <a:t> all; by his strength, through his riches, he shall stir up all against the realm of Greece. </a:t>
            </a:r>
            <a:r>
              <a:rPr baseline="31999"/>
              <a:t>3</a:t>
            </a:r>
            <a:r>
              <a:t> Then a mighty king shall arise, who shall rule with great dominion, and do according to his will. </a:t>
            </a:r>
            <a:r>
              <a:rPr baseline="31999"/>
              <a:t>4</a:t>
            </a:r>
            <a:r>
              <a:t> And when he has arisen, his kingdom shall be broken up and divided toward the four winds of heaven, but not among his posterity nor according to his dominion with which he ruled; for his kingdom shall be uprooted, even for others besides these.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8" name="GOLD_Snow_Leopard_Wallpaper_by_RiCk_C.tiff" descr="GOLD_Snow_Leopard_Wallpaper_by_RiCk_C.tiff"/>
          <p:cNvPicPr>
            <a:picLocks noChangeAspect="0"/>
          </p:cNvPicPr>
          <p:nvPr/>
        </p:nvPicPr>
        <p:blipFill>
          <a:blip r:embed="rId2">
            <a:extLst/>
          </a:blip>
          <a:stretch>
            <a:fillRect/>
          </a:stretch>
        </p:blipFill>
        <p:spPr>
          <a:xfrm>
            <a:off x="2116" y="-12700"/>
            <a:ext cx="13042901" cy="9766300"/>
          </a:xfrm>
          <a:prstGeom prst="rect">
            <a:avLst/>
          </a:prstGeom>
          <a:ln w="12700">
            <a:miter lim="400000"/>
          </a:ln>
        </p:spPr>
      </p:pic>
      <p:pic>
        <p:nvPicPr>
          <p:cNvPr id="249" name="GOLD_Snow_Leopard_Wallpaper_by_RiCk_C.tiff" descr="GOLD_Snow_Leopard_Wallpaper_by_RiCk_C.tiff"/>
          <p:cNvPicPr>
            <a:picLocks noChangeAspect="0"/>
          </p:cNvPicPr>
          <p:nvPr/>
        </p:nvPicPr>
        <p:blipFill>
          <a:blip r:embed="rId2">
            <a:extLst/>
          </a:blip>
          <a:stretch>
            <a:fillRect/>
          </a:stretch>
        </p:blipFill>
        <p:spPr>
          <a:xfrm>
            <a:off x="2116" y="-12700"/>
            <a:ext cx="13042901" cy="9766300"/>
          </a:xfrm>
          <a:prstGeom prst="rect">
            <a:avLst/>
          </a:prstGeom>
          <a:ln w="12700">
            <a:miter lim="400000"/>
          </a:ln>
        </p:spPr>
      </p:pic>
      <p:sp>
        <p:nvSpPr>
          <p:cNvPr id="25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51" name="Daniel 11:1 (NKJV)…"/>
          <p:cNvSpPr txBox="1"/>
          <p:nvPr/>
        </p:nvSpPr>
        <p:spPr>
          <a:xfrm>
            <a:off x="107952" y="2760023"/>
            <a:ext cx="5377558" cy="62992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5500">
                <a:solidFill>
                  <a:srgbClr val="FFFFFF"/>
                </a:solidFill>
                <a:effectLst>
                  <a:outerShdw sx="100000" sy="100000" kx="0" ky="0" algn="b" rotWithShape="0" blurRad="63500" dist="63500" dir="3003546">
                    <a:srgbClr val="000000"/>
                  </a:outerShdw>
                </a:effectLst>
                <a:latin typeface="Boulder"/>
                <a:ea typeface="Boulder"/>
                <a:cs typeface="Boulder"/>
                <a:sym typeface="Boulder"/>
              </a:defRPr>
            </a:pPr>
            <a:r>
              <a:t>Daniel 11:1 (NKJV)</a:t>
            </a:r>
          </a:p>
          <a:p>
            <a:pPr defTabSz="457200">
              <a:defRPr sz="5000">
                <a:solidFill>
                  <a:srgbClr val="FFFFFF"/>
                </a:solidFill>
                <a:effectLst>
                  <a:outerShdw sx="100000" sy="100000" kx="0" ky="0" algn="b" rotWithShape="0" blurRad="63500" dist="63500" dir="3003546">
                    <a:srgbClr val="000000"/>
                  </a:outerShdw>
                </a:effectLst>
                <a:latin typeface="Hoefler Text"/>
                <a:ea typeface="Hoefler Text"/>
                <a:cs typeface="Hoefler Text"/>
                <a:sym typeface="Hoefler Text"/>
              </a:defRPr>
            </a:pPr>
            <a:r>
              <a:rPr baseline="31999"/>
              <a:t>1</a:t>
            </a:r>
            <a:r>
              <a:t> “Also in the first year of Darius the Mede, I, </a:t>
            </a:r>
            <a:r>
              <a:rPr i="1"/>
              <a:t>even</a:t>
            </a:r>
            <a:r>
              <a:t> I, stood up to confirm and strengthen him.)</a:t>
            </a:r>
          </a:p>
        </p:txBody>
      </p:sp>
      <p:sp>
        <p:nvSpPr>
          <p:cNvPr id="252" name="In 605 B.C., Judah, as God had stated through Jeremiah, had found itself under Babylonian control.…"/>
          <p:cNvSpPr txBox="1"/>
          <p:nvPr/>
        </p:nvSpPr>
        <p:spPr>
          <a:xfrm>
            <a:off x="5772300" y="2326081"/>
            <a:ext cx="6835571" cy="6959601"/>
          </a:xfrm>
          <a:prstGeom prst="rect">
            <a:avLst/>
          </a:prstGeom>
          <a:solidFill>
            <a:srgbClr val="5F5857">
              <a:alpha val="39651"/>
            </a:srgbClr>
          </a:solidFill>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lvl="2" marL="783771" indent="-783771" algn="l">
              <a:spcBef>
                <a:spcPts val="1200"/>
              </a:spcBef>
              <a:buSzPct val="80000"/>
              <a:buBlip>
                <a:blip r:embed="rId3"/>
              </a:buBlip>
              <a:defRPr sz="36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The vision occurred in the third year of Cyrus king of Persia, (ca. 536 B.C. 2 yrs after chat 9) - 10:1,4; cf. 1:21; 6:28</a:t>
            </a:r>
          </a:p>
          <a:p>
            <a:pPr lvl="2" marL="783771" indent="-783771" algn="l">
              <a:spcBef>
                <a:spcPts val="1200"/>
              </a:spcBef>
              <a:buSzPct val="80000"/>
              <a:buBlip>
                <a:blip r:embed="rId3"/>
              </a:buBlip>
              <a:defRPr sz="36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Describes angelic forces opposing each other 10:13a, 20, and helping each other 10:13b, 21; 11:1</a:t>
            </a:r>
          </a:p>
          <a:p>
            <a:pPr lvl="2" marL="783771" indent="-783771" algn="l">
              <a:spcBef>
                <a:spcPts val="1200"/>
              </a:spcBef>
              <a:buSzPct val="80000"/>
              <a:buBlip>
                <a:blip r:embed="rId3"/>
              </a:buBlip>
              <a:defRPr sz="36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Daniel 11:1 is not prophetic but actually pointing backwards to the angels past action.</a:t>
            </a:r>
          </a:p>
        </p:txBody>
      </p:sp>
      <p:sp>
        <p:nvSpPr>
          <p:cNvPr id="253" name="“Faith To Endure The Fire”"/>
          <p:cNvSpPr txBox="1"/>
          <p:nvPr/>
        </p:nvSpPr>
        <p:spPr>
          <a:xfrm>
            <a:off x="94233" y="142100"/>
            <a:ext cx="12816334" cy="909016"/>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400">
                <a:solidFill>
                  <a:srgbClr val="FFFFFF"/>
                </a:solidFill>
                <a:effectLst>
                  <a:outerShdw sx="100000" sy="100000" kx="0" ky="0" algn="b" rotWithShape="0" blurRad="63500" dist="63500" dir="3524843">
                    <a:srgbClr val="000000"/>
                  </a:outerShdw>
                </a:effectLst>
                <a:latin typeface="Sonoma Script"/>
                <a:ea typeface="Sonoma Script"/>
                <a:cs typeface="Sonoma Script"/>
                <a:sym typeface="Sonoma Script"/>
              </a:defRPr>
            </a:lvl1pPr>
          </a:lstStyle>
          <a:p>
            <a:pPr/>
            <a:r>
              <a:t>The Time of The End - Pt 2</a:t>
            </a:r>
          </a:p>
        </p:txBody>
      </p:sp>
      <p:sp>
        <p:nvSpPr>
          <p:cNvPr id="254" name="The Persian-Greek Conflict (Vs. 2-4)"/>
          <p:cNvSpPr/>
          <p:nvPr/>
        </p:nvSpPr>
        <p:spPr>
          <a:xfrm>
            <a:off x="301989" y="1236389"/>
            <a:ext cx="12400822" cy="1042579"/>
          </a:xfrm>
          <a:prstGeom prst="roundRect">
            <a:avLst>
              <a:gd name="adj" fmla="val 18272"/>
            </a:avLst>
          </a:prstGeom>
          <a:blipFill>
            <a:blip r:embed="rId4"/>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32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The Persian-Greek Conflict (Vs. 2-4)</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52">
                                            <p:bg/>
                                          </p:spTgt>
                                        </p:tgtEl>
                                        <p:attrNameLst>
                                          <p:attrName>style.visibility</p:attrName>
                                        </p:attrNameLst>
                                      </p:cBhvr>
                                      <p:to>
                                        <p:strVal val="visible"/>
                                      </p:to>
                                    </p:set>
                                    <p:animEffect filter="wipe(left)" transition="in">
                                      <p:cBhvr>
                                        <p:cTn id="7" dur="1500"/>
                                        <p:tgtEl>
                                          <p:spTgt spid="252">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52">
                                            <p:txEl>
                                              <p:pRg st="0" end="0"/>
                                            </p:txEl>
                                          </p:spTgt>
                                        </p:tgtEl>
                                        <p:attrNameLst>
                                          <p:attrName>style.visibility</p:attrName>
                                        </p:attrNameLst>
                                      </p:cBhvr>
                                      <p:to>
                                        <p:strVal val="visible"/>
                                      </p:to>
                                    </p:set>
                                    <p:animEffect filter="wipe(left)" transition="in">
                                      <p:cBhvr>
                                        <p:cTn id="10" dur="1500"/>
                                        <p:tgtEl>
                                          <p:spTgt spid="25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52">
                                            <p:txEl>
                                              <p:pRg st="1" end="1"/>
                                            </p:txEl>
                                          </p:spTgt>
                                        </p:tgtEl>
                                        <p:attrNameLst>
                                          <p:attrName>style.visibility</p:attrName>
                                        </p:attrNameLst>
                                      </p:cBhvr>
                                      <p:to>
                                        <p:strVal val="visible"/>
                                      </p:to>
                                    </p:set>
                                    <p:animEffect filter="wipe(left)" transition="in">
                                      <p:cBhvr>
                                        <p:cTn id="15" dur="1500"/>
                                        <p:tgtEl>
                                          <p:spTgt spid="25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252">
                                            <p:txEl>
                                              <p:pRg st="2" end="2"/>
                                            </p:txEl>
                                          </p:spTgt>
                                        </p:tgtEl>
                                        <p:attrNameLst>
                                          <p:attrName>style.visibility</p:attrName>
                                        </p:attrNameLst>
                                      </p:cBhvr>
                                      <p:to>
                                        <p:strVal val="visible"/>
                                      </p:to>
                                    </p:set>
                                    <p:animEffect filter="wipe(left)" transition="in">
                                      <p:cBhvr>
                                        <p:cTn id="20" dur="1500"/>
                                        <p:tgtEl>
                                          <p:spTgt spid="252">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2" grpId="1"/>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6" name="Daniel 11:2 (NKJV)…"/>
          <p:cNvSpPr txBox="1"/>
          <p:nvPr/>
        </p:nvSpPr>
        <p:spPr>
          <a:xfrm>
            <a:off x="107952" y="2605481"/>
            <a:ext cx="5080081" cy="68580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4500">
                <a:solidFill>
                  <a:srgbClr val="FFFFFF"/>
                </a:solidFill>
                <a:effectLst>
                  <a:outerShdw sx="100000" sy="100000" kx="0" ky="0" algn="b" rotWithShape="0" blurRad="63500" dist="63500" dir="3003546">
                    <a:srgbClr val="000000"/>
                  </a:outerShdw>
                </a:effectLst>
                <a:latin typeface="Boulder"/>
                <a:ea typeface="Boulder"/>
                <a:cs typeface="Boulder"/>
                <a:sym typeface="Boulder"/>
              </a:defRPr>
            </a:pPr>
            <a:r>
              <a:t>Daniel 11:2 (NKJV)</a:t>
            </a:r>
          </a:p>
          <a:p>
            <a:pPr defTabSz="457200">
              <a:defRPr sz="4000">
                <a:solidFill>
                  <a:srgbClr val="FFFFFF"/>
                </a:solidFill>
                <a:effectLst>
                  <a:outerShdw sx="100000" sy="100000" kx="0" ky="0" algn="b" rotWithShape="0" blurRad="63500" dist="63500" dir="3003546">
                    <a:srgbClr val="000000"/>
                  </a:outerShdw>
                </a:effectLst>
                <a:latin typeface="Hoefler Text"/>
                <a:ea typeface="Hoefler Text"/>
                <a:cs typeface="Hoefler Text"/>
                <a:sym typeface="Hoefler Text"/>
              </a:defRPr>
            </a:pPr>
            <a:r>
              <a:rPr baseline="31999"/>
              <a:t>2</a:t>
            </a:r>
            <a:r>
              <a:t> And now I will tell you the truth: Behold, three more kings will arise in Persia, and the fourth shall be far richer than </a:t>
            </a:r>
            <a:r>
              <a:rPr i="1"/>
              <a:t>them</a:t>
            </a:r>
            <a:r>
              <a:t> all; by his strength, through his riches, he shall stir up all against the realm of Greece.</a:t>
            </a:r>
          </a:p>
        </p:txBody>
      </p:sp>
      <p:sp>
        <p:nvSpPr>
          <p:cNvPr id="257" name="In 605 B.C., Judah, as God had stated through Jeremiah, had found itself under Babylonian control.…"/>
          <p:cNvSpPr txBox="1"/>
          <p:nvPr/>
        </p:nvSpPr>
        <p:spPr>
          <a:xfrm>
            <a:off x="5551346" y="2464241"/>
            <a:ext cx="7056525" cy="6731001"/>
          </a:xfrm>
          <a:prstGeom prst="rect">
            <a:avLst/>
          </a:prstGeom>
          <a:solidFill>
            <a:srgbClr val="5F5857">
              <a:alpha val="39651"/>
            </a:srgbClr>
          </a:solidFill>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lvl="2" marL="783771" indent="-783771" algn="l">
              <a:spcBef>
                <a:spcPts val="1200"/>
              </a:spcBef>
              <a:buSzPct val="80000"/>
              <a:buBlip>
                <a:blip r:embed="rId2"/>
              </a:buBlip>
              <a:defRPr sz="45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Cambyses - 529-523 bc</a:t>
            </a:r>
          </a:p>
          <a:p>
            <a:pPr lvl="2" marL="783771" indent="-783771" algn="l">
              <a:spcBef>
                <a:spcPts val="1200"/>
              </a:spcBef>
              <a:buSzPct val="80000"/>
              <a:buBlip>
                <a:blip r:embed="rId2"/>
              </a:buBlip>
              <a:defRPr sz="45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Gaumata (pseudo Smerdis) - 523-522 bc</a:t>
            </a:r>
          </a:p>
          <a:p>
            <a:pPr lvl="2" marL="783771" indent="-783771" algn="l">
              <a:spcBef>
                <a:spcPts val="1200"/>
              </a:spcBef>
              <a:buSzPct val="80000"/>
              <a:buBlip>
                <a:blip r:embed="rId2"/>
              </a:buBlip>
              <a:defRPr sz="45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Darius III - 522-485</a:t>
            </a:r>
          </a:p>
          <a:p>
            <a:pPr lvl="2" marL="783771" indent="-783771" algn="l">
              <a:spcBef>
                <a:spcPts val="1200"/>
              </a:spcBef>
              <a:buSzPct val="80000"/>
              <a:buBlip>
                <a:blip r:embed="rId2"/>
              </a:buBlip>
              <a:defRPr sz="45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Xerxes (called Ahasuerus in the book of Esther - was strong and wealthy and brought 29 of his generals against Greece)</a:t>
            </a:r>
          </a:p>
        </p:txBody>
      </p:sp>
      <p:sp>
        <p:nvSpPr>
          <p:cNvPr id="258" name="“Faith To Endure The Fire”"/>
          <p:cNvSpPr txBox="1"/>
          <p:nvPr/>
        </p:nvSpPr>
        <p:spPr>
          <a:xfrm>
            <a:off x="94233" y="142100"/>
            <a:ext cx="12816334" cy="909016"/>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400">
                <a:solidFill>
                  <a:srgbClr val="FFFFFF"/>
                </a:solidFill>
                <a:effectLst>
                  <a:outerShdw sx="100000" sy="100000" kx="0" ky="0" algn="b" rotWithShape="0" blurRad="63500" dist="63500" dir="3524843">
                    <a:srgbClr val="000000"/>
                  </a:outerShdw>
                </a:effectLst>
                <a:latin typeface="Sonoma Script"/>
                <a:ea typeface="Sonoma Script"/>
                <a:cs typeface="Sonoma Script"/>
                <a:sym typeface="Sonoma Script"/>
              </a:defRPr>
            </a:lvl1pPr>
          </a:lstStyle>
          <a:p>
            <a:pPr/>
            <a:r>
              <a:t>The Time of The End - Pt 2</a:t>
            </a:r>
          </a:p>
        </p:txBody>
      </p:sp>
      <p:sp>
        <p:nvSpPr>
          <p:cNvPr id="259" name="The Persian-Greek Conflict (Vs. 2-4)"/>
          <p:cNvSpPr/>
          <p:nvPr/>
        </p:nvSpPr>
        <p:spPr>
          <a:xfrm>
            <a:off x="301989" y="1236389"/>
            <a:ext cx="12400822" cy="1042579"/>
          </a:xfrm>
          <a:prstGeom prst="roundRect">
            <a:avLst>
              <a:gd name="adj" fmla="val 18272"/>
            </a:avLst>
          </a:prstGeom>
          <a:blipFill>
            <a:blip r:embed="rId3"/>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32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The Persian-Greek Conflict (Vs. 2-4)</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57">
                                            <p:bg/>
                                          </p:spTgt>
                                        </p:tgtEl>
                                        <p:attrNameLst>
                                          <p:attrName>style.visibility</p:attrName>
                                        </p:attrNameLst>
                                      </p:cBhvr>
                                      <p:to>
                                        <p:strVal val="visible"/>
                                      </p:to>
                                    </p:set>
                                    <p:animEffect filter="wipe(left)" transition="in">
                                      <p:cBhvr>
                                        <p:cTn id="7" dur="1500"/>
                                        <p:tgtEl>
                                          <p:spTgt spid="257">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57">
                                            <p:txEl>
                                              <p:pRg st="0" end="0"/>
                                            </p:txEl>
                                          </p:spTgt>
                                        </p:tgtEl>
                                        <p:attrNameLst>
                                          <p:attrName>style.visibility</p:attrName>
                                        </p:attrNameLst>
                                      </p:cBhvr>
                                      <p:to>
                                        <p:strVal val="visible"/>
                                      </p:to>
                                    </p:set>
                                    <p:animEffect filter="wipe(left)" transition="in">
                                      <p:cBhvr>
                                        <p:cTn id="10" dur="1500"/>
                                        <p:tgtEl>
                                          <p:spTgt spid="25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57">
                                            <p:txEl>
                                              <p:pRg st="1" end="1"/>
                                            </p:txEl>
                                          </p:spTgt>
                                        </p:tgtEl>
                                        <p:attrNameLst>
                                          <p:attrName>style.visibility</p:attrName>
                                        </p:attrNameLst>
                                      </p:cBhvr>
                                      <p:to>
                                        <p:strVal val="visible"/>
                                      </p:to>
                                    </p:set>
                                    <p:animEffect filter="wipe(left)" transition="in">
                                      <p:cBhvr>
                                        <p:cTn id="15" dur="1500"/>
                                        <p:tgtEl>
                                          <p:spTgt spid="25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257">
                                            <p:txEl>
                                              <p:pRg st="2" end="2"/>
                                            </p:txEl>
                                          </p:spTgt>
                                        </p:tgtEl>
                                        <p:attrNameLst>
                                          <p:attrName>style.visibility</p:attrName>
                                        </p:attrNameLst>
                                      </p:cBhvr>
                                      <p:to>
                                        <p:strVal val="visible"/>
                                      </p:to>
                                    </p:set>
                                    <p:animEffect filter="wipe(left)" transition="in">
                                      <p:cBhvr>
                                        <p:cTn id="20" dur="1500"/>
                                        <p:tgtEl>
                                          <p:spTgt spid="25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257">
                                            <p:txEl>
                                              <p:pRg st="3" end="3"/>
                                            </p:txEl>
                                          </p:spTgt>
                                        </p:tgtEl>
                                        <p:attrNameLst>
                                          <p:attrName>style.visibility</p:attrName>
                                        </p:attrNameLst>
                                      </p:cBhvr>
                                      <p:to>
                                        <p:strVal val="visible"/>
                                      </p:to>
                                    </p:set>
                                    <p:animEffect filter="wipe(left)" transition="in">
                                      <p:cBhvr>
                                        <p:cTn id="25" dur="1500"/>
                                        <p:tgtEl>
                                          <p:spTgt spid="257">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7" grpId="1"/>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1" name="Daniel 11:3 (NKJV)…"/>
          <p:cNvSpPr txBox="1"/>
          <p:nvPr/>
        </p:nvSpPr>
        <p:spPr>
          <a:xfrm>
            <a:off x="107952" y="2605481"/>
            <a:ext cx="5080081" cy="58928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5200">
                <a:solidFill>
                  <a:srgbClr val="FFFFFF"/>
                </a:solidFill>
                <a:effectLst>
                  <a:outerShdw sx="100000" sy="100000" kx="0" ky="0" algn="b" rotWithShape="0" blurRad="63500" dist="63500" dir="3003546">
                    <a:srgbClr val="000000"/>
                  </a:outerShdw>
                </a:effectLst>
                <a:latin typeface="Boulder"/>
                <a:ea typeface="Boulder"/>
                <a:cs typeface="Boulder"/>
                <a:sym typeface="Boulder"/>
              </a:defRPr>
            </a:pPr>
            <a:r>
              <a:t>Daniel 11:3 (NKJV)</a:t>
            </a:r>
          </a:p>
          <a:p>
            <a:pPr defTabSz="457200">
              <a:defRPr sz="4700">
                <a:solidFill>
                  <a:srgbClr val="FFFFFF"/>
                </a:solidFill>
                <a:effectLst>
                  <a:outerShdw sx="100000" sy="100000" kx="0" ky="0" algn="b" rotWithShape="0" blurRad="63500" dist="63500" dir="3003546">
                    <a:srgbClr val="000000"/>
                  </a:outerShdw>
                </a:effectLst>
                <a:latin typeface="Hoefler Text"/>
                <a:ea typeface="Hoefler Text"/>
                <a:cs typeface="Hoefler Text"/>
                <a:sym typeface="Hoefler Text"/>
              </a:defRPr>
            </a:pPr>
            <a:r>
              <a:rPr baseline="31999"/>
              <a:t>3</a:t>
            </a:r>
            <a:r>
              <a:t> Then a mighty king shall arise, who shall rule with great dominion, and do according to his will.</a:t>
            </a:r>
          </a:p>
        </p:txBody>
      </p:sp>
      <p:sp>
        <p:nvSpPr>
          <p:cNvPr id="262" name="In 605 B.C., Judah, as God had stated through Jeremiah, had found itself under Babylonian control.…"/>
          <p:cNvSpPr txBox="1"/>
          <p:nvPr/>
        </p:nvSpPr>
        <p:spPr>
          <a:xfrm>
            <a:off x="5277972" y="2464241"/>
            <a:ext cx="7479189" cy="6426201"/>
          </a:xfrm>
          <a:prstGeom prst="rect">
            <a:avLst/>
          </a:prstGeom>
          <a:solidFill>
            <a:srgbClr val="5F5857">
              <a:alpha val="39651"/>
            </a:srgbClr>
          </a:solidFill>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lvl="2" marL="783771" indent="-783771" algn="l">
              <a:spcBef>
                <a:spcPts val="1200"/>
              </a:spcBef>
              <a:buSzPct val="80000"/>
              <a:buBlip>
                <a:blip r:embed="rId2"/>
              </a:buBlip>
              <a:defRPr sz="45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This was Alexander </a:t>
            </a:r>
            <a:br/>
            <a:r>
              <a:t>the Great - the son of Phillip of Macedon, born 355 BC and reigned from 336-323 bc — (8:5-7)</a:t>
            </a:r>
          </a:p>
          <a:p>
            <a:pPr lvl="2" marL="783771" indent="-783771" algn="l">
              <a:spcBef>
                <a:spcPts val="1200"/>
              </a:spcBef>
              <a:buSzPct val="80000"/>
              <a:buBlip>
                <a:blip r:embed="rId2"/>
              </a:buBlip>
              <a:defRPr sz="45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On either 10 or 11 June 323 BC, Alexander died in the palace of Nebuchadnezzar II, in Babylon, at age 32</a:t>
            </a:r>
          </a:p>
        </p:txBody>
      </p:sp>
      <p:sp>
        <p:nvSpPr>
          <p:cNvPr id="263" name="“Faith To Endure The Fire”"/>
          <p:cNvSpPr txBox="1"/>
          <p:nvPr/>
        </p:nvSpPr>
        <p:spPr>
          <a:xfrm>
            <a:off x="94233" y="142100"/>
            <a:ext cx="12816334" cy="909016"/>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400">
                <a:solidFill>
                  <a:srgbClr val="FFFFFF"/>
                </a:solidFill>
                <a:effectLst>
                  <a:outerShdw sx="100000" sy="100000" kx="0" ky="0" algn="b" rotWithShape="0" blurRad="63500" dist="63500" dir="3524843">
                    <a:srgbClr val="000000"/>
                  </a:outerShdw>
                </a:effectLst>
                <a:latin typeface="Sonoma Script"/>
                <a:ea typeface="Sonoma Script"/>
                <a:cs typeface="Sonoma Script"/>
                <a:sym typeface="Sonoma Script"/>
              </a:defRPr>
            </a:lvl1pPr>
          </a:lstStyle>
          <a:p>
            <a:pPr/>
            <a:r>
              <a:t>The Time of The End - Pt 2</a:t>
            </a:r>
          </a:p>
        </p:txBody>
      </p:sp>
      <p:sp>
        <p:nvSpPr>
          <p:cNvPr id="264" name="The Persian-Greek Conflict (Vs. 2-4)"/>
          <p:cNvSpPr/>
          <p:nvPr/>
        </p:nvSpPr>
        <p:spPr>
          <a:xfrm>
            <a:off x="301989" y="1236389"/>
            <a:ext cx="12400822" cy="1042579"/>
          </a:xfrm>
          <a:prstGeom prst="roundRect">
            <a:avLst>
              <a:gd name="adj" fmla="val 18272"/>
            </a:avLst>
          </a:prstGeom>
          <a:blipFill>
            <a:blip r:embed="rId3"/>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32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The Persian-Greek Conflict (Vs. 2-4)</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62">
                                            <p:bg/>
                                          </p:spTgt>
                                        </p:tgtEl>
                                        <p:attrNameLst>
                                          <p:attrName>style.visibility</p:attrName>
                                        </p:attrNameLst>
                                      </p:cBhvr>
                                      <p:to>
                                        <p:strVal val="visible"/>
                                      </p:to>
                                    </p:set>
                                    <p:animEffect filter="wipe(left)" transition="in">
                                      <p:cBhvr>
                                        <p:cTn id="7" dur="1500"/>
                                        <p:tgtEl>
                                          <p:spTgt spid="262">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62">
                                            <p:txEl>
                                              <p:pRg st="0" end="0"/>
                                            </p:txEl>
                                          </p:spTgt>
                                        </p:tgtEl>
                                        <p:attrNameLst>
                                          <p:attrName>style.visibility</p:attrName>
                                        </p:attrNameLst>
                                      </p:cBhvr>
                                      <p:to>
                                        <p:strVal val="visible"/>
                                      </p:to>
                                    </p:set>
                                    <p:animEffect filter="wipe(left)" transition="in">
                                      <p:cBhvr>
                                        <p:cTn id="10" dur="1500"/>
                                        <p:tgtEl>
                                          <p:spTgt spid="26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62">
                                            <p:txEl>
                                              <p:pRg st="1" end="1"/>
                                            </p:txEl>
                                          </p:spTgt>
                                        </p:tgtEl>
                                        <p:attrNameLst>
                                          <p:attrName>style.visibility</p:attrName>
                                        </p:attrNameLst>
                                      </p:cBhvr>
                                      <p:to>
                                        <p:strVal val="visible"/>
                                      </p:to>
                                    </p:set>
                                    <p:animEffect filter="wipe(left)" transition="in">
                                      <p:cBhvr>
                                        <p:cTn id="15" dur="1500"/>
                                        <p:tgtEl>
                                          <p:spTgt spid="262">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2"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6" name="Daniel 11:4 (NKJV)…"/>
          <p:cNvSpPr txBox="1"/>
          <p:nvPr/>
        </p:nvSpPr>
        <p:spPr>
          <a:xfrm>
            <a:off x="107952" y="2605481"/>
            <a:ext cx="5080081" cy="67183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4100">
                <a:solidFill>
                  <a:srgbClr val="FFFFFF"/>
                </a:solidFill>
                <a:effectLst>
                  <a:outerShdw sx="100000" sy="100000" kx="0" ky="0" algn="b" rotWithShape="0" blurRad="63500" dist="63500" dir="3003546">
                    <a:srgbClr val="000000"/>
                  </a:outerShdw>
                </a:effectLst>
                <a:latin typeface="Boulder"/>
                <a:ea typeface="Boulder"/>
                <a:cs typeface="Boulder"/>
                <a:sym typeface="Boulder"/>
              </a:defRPr>
            </a:pPr>
            <a:r>
              <a:t>Daniel 11:4 (NKJV)</a:t>
            </a:r>
          </a:p>
          <a:p>
            <a:pPr defTabSz="457200">
              <a:defRPr sz="3600">
                <a:solidFill>
                  <a:srgbClr val="FFFFFF"/>
                </a:solidFill>
                <a:effectLst>
                  <a:outerShdw sx="100000" sy="100000" kx="0" ky="0" algn="b" rotWithShape="0" blurRad="63500" dist="63500" dir="3003546">
                    <a:srgbClr val="000000"/>
                  </a:outerShdw>
                </a:effectLst>
                <a:latin typeface="Hoefler Text"/>
                <a:ea typeface="Hoefler Text"/>
                <a:cs typeface="Hoefler Text"/>
                <a:sym typeface="Hoefler Text"/>
              </a:defRPr>
            </a:pPr>
            <a:r>
              <a:rPr baseline="31999"/>
              <a:t>4</a:t>
            </a:r>
            <a:r>
              <a:t> And when he has arisen, his kingdom shall be broken up and divided toward the four winds of heaven, but not among his posterity nor according to his dominion with which he ruled; for his kingdom shall be uprooted, even for others besides these.</a:t>
            </a:r>
          </a:p>
        </p:txBody>
      </p:sp>
      <p:sp>
        <p:nvSpPr>
          <p:cNvPr id="267" name="In 605 B.C., Judah, as God had stated through Jeremiah, had found itself under Babylonian control.…"/>
          <p:cNvSpPr txBox="1"/>
          <p:nvPr/>
        </p:nvSpPr>
        <p:spPr>
          <a:xfrm>
            <a:off x="5294560" y="2464241"/>
            <a:ext cx="7479188" cy="6743701"/>
          </a:xfrm>
          <a:prstGeom prst="rect">
            <a:avLst/>
          </a:prstGeom>
          <a:solidFill>
            <a:srgbClr val="5F5857">
              <a:alpha val="39651"/>
            </a:srgbClr>
          </a:solidFill>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lvl="2" marL="783771" indent="-783771" algn="l">
              <a:spcBef>
                <a:spcPts val="1200"/>
              </a:spcBef>
              <a:buSzPct val="80000"/>
              <a:buBlip>
                <a:blip r:embed="rId2"/>
              </a:buBlip>
              <a:defRPr sz="43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The kingdom will NOT be </a:t>
            </a:r>
            <a:br/>
            <a:r>
              <a:t>given to his posterity though he had two sons</a:t>
            </a:r>
          </a:p>
          <a:p>
            <a:pPr lvl="3" marL="914400" indent="-685800" algn="l">
              <a:spcBef>
                <a:spcPts val="1200"/>
              </a:spcBef>
              <a:buSzPct val="80000"/>
              <a:buBlip>
                <a:blip r:embed="rId3"/>
              </a:buBlip>
              <a:defRPr sz="41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One named Hercules, by Barsine, and another born after his death named Alexander, by Roxanne. </a:t>
            </a:r>
          </a:p>
          <a:p>
            <a:pPr lvl="3" marL="914400" indent="-685800" algn="l">
              <a:spcBef>
                <a:spcPts val="1200"/>
              </a:spcBef>
              <a:buSzPct val="80000"/>
              <a:buBlip>
                <a:blip r:embed="rId3"/>
              </a:buBlip>
              <a:defRPr sz="41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They were both killed by Cassander, that he might enjoy Macedonia.</a:t>
            </a:r>
          </a:p>
        </p:txBody>
      </p:sp>
      <p:sp>
        <p:nvSpPr>
          <p:cNvPr id="268" name="“Faith To Endure The Fire”"/>
          <p:cNvSpPr txBox="1"/>
          <p:nvPr/>
        </p:nvSpPr>
        <p:spPr>
          <a:xfrm>
            <a:off x="94233" y="142100"/>
            <a:ext cx="12816334" cy="909016"/>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400">
                <a:solidFill>
                  <a:srgbClr val="FFFFFF"/>
                </a:solidFill>
                <a:effectLst>
                  <a:outerShdw sx="100000" sy="100000" kx="0" ky="0" algn="b" rotWithShape="0" blurRad="63500" dist="63500" dir="3524843">
                    <a:srgbClr val="000000"/>
                  </a:outerShdw>
                </a:effectLst>
                <a:latin typeface="Sonoma Script"/>
                <a:ea typeface="Sonoma Script"/>
                <a:cs typeface="Sonoma Script"/>
                <a:sym typeface="Sonoma Script"/>
              </a:defRPr>
            </a:lvl1pPr>
          </a:lstStyle>
          <a:p>
            <a:pPr/>
            <a:r>
              <a:t>The Time of The End - Pt 2</a:t>
            </a:r>
          </a:p>
        </p:txBody>
      </p:sp>
      <p:sp>
        <p:nvSpPr>
          <p:cNvPr id="269" name="The Persian-Greek Conflict (Vs. 2-4)"/>
          <p:cNvSpPr/>
          <p:nvPr/>
        </p:nvSpPr>
        <p:spPr>
          <a:xfrm>
            <a:off x="301989" y="1236389"/>
            <a:ext cx="12400822" cy="1042579"/>
          </a:xfrm>
          <a:prstGeom prst="roundRect">
            <a:avLst>
              <a:gd name="adj" fmla="val 18272"/>
            </a:avLst>
          </a:prstGeom>
          <a:blipFill>
            <a:blip r:embed="rId4"/>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32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The Persian-Greek Conflict (Vs. 2-4)</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67">
                                            <p:bg/>
                                          </p:spTgt>
                                        </p:tgtEl>
                                        <p:attrNameLst>
                                          <p:attrName>style.visibility</p:attrName>
                                        </p:attrNameLst>
                                      </p:cBhvr>
                                      <p:to>
                                        <p:strVal val="visible"/>
                                      </p:to>
                                    </p:set>
                                    <p:animEffect filter="wipe(left)" transition="in">
                                      <p:cBhvr>
                                        <p:cTn id="7" dur="1500"/>
                                        <p:tgtEl>
                                          <p:spTgt spid="267">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67">
                                            <p:txEl>
                                              <p:pRg st="0" end="0"/>
                                            </p:txEl>
                                          </p:spTgt>
                                        </p:tgtEl>
                                        <p:attrNameLst>
                                          <p:attrName>style.visibility</p:attrName>
                                        </p:attrNameLst>
                                      </p:cBhvr>
                                      <p:to>
                                        <p:strVal val="visible"/>
                                      </p:to>
                                    </p:set>
                                    <p:animEffect filter="wipe(left)" transition="in">
                                      <p:cBhvr>
                                        <p:cTn id="10" dur="1500"/>
                                        <p:tgtEl>
                                          <p:spTgt spid="26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67">
                                            <p:txEl>
                                              <p:pRg st="1" end="1"/>
                                            </p:txEl>
                                          </p:spTgt>
                                        </p:tgtEl>
                                        <p:attrNameLst>
                                          <p:attrName>style.visibility</p:attrName>
                                        </p:attrNameLst>
                                      </p:cBhvr>
                                      <p:to>
                                        <p:strVal val="visible"/>
                                      </p:to>
                                    </p:set>
                                    <p:animEffect filter="wipe(left)" transition="in">
                                      <p:cBhvr>
                                        <p:cTn id="15" dur="1500"/>
                                        <p:tgtEl>
                                          <p:spTgt spid="26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267">
                                            <p:txEl>
                                              <p:pRg st="2" end="2"/>
                                            </p:txEl>
                                          </p:spTgt>
                                        </p:tgtEl>
                                        <p:attrNameLst>
                                          <p:attrName>style.visibility</p:attrName>
                                        </p:attrNameLst>
                                      </p:cBhvr>
                                      <p:to>
                                        <p:strVal val="visible"/>
                                      </p:to>
                                    </p:set>
                                    <p:animEffect filter="wipe(left)" transition="in">
                                      <p:cBhvr>
                                        <p:cTn id="20" dur="1500"/>
                                        <p:tgtEl>
                                          <p:spTgt spid="267">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7"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1" name="Daniel 11:4 (NKJV)…"/>
          <p:cNvSpPr txBox="1"/>
          <p:nvPr/>
        </p:nvSpPr>
        <p:spPr>
          <a:xfrm>
            <a:off x="107952" y="2605481"/>
            <a:ext cx="5080081" cy="67183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4100">
                <a:solidFill>
                  <a:srgbClr val="FFFFFF"/>
                </a:solidFill>
                <a:effectLst>
                  <a:outerShdw sx="100000" sy="100000" kx="0" ky="0" algn="b" rotWithShape="0" blurRad="63500" dist="63500" dir="3003546">
                    <a:srgbClr val="000000"/>
                  </a:outerShdw>
                </a:effectLst>
                <a:latin typeface="Boulder"/>
                <a:ea typeface="Boulder"/>
                <a:cs typeface="Boulder"/>
                <a:sym typeface="Boulder"/>
              </a:defRPr>
            </a:pPr>
            <a:r>
              <a:t>Daniel 11:4 (NKJV)</a:t>
            </a:r>
          </a:p>
          <a:p>
            <a:pPr defTabSz="457200">
              <a:defRPr sz="3600">
                <a:solidFill>
                  <a:srgbClr val="FFFFFF"/>
                </a:solidFill>
                <a:effectLst>
                  <a:outerShdw sx="100000" sy="100000" kx="0" ky="0" algn="b" rotWithShape="0" blurRad="63500" dist="63500" dir="3003546">
                    <a:srgbClr val="000000"/>
                  </a:outerShdw>
                </a:effectLst>
                <a:latin typeface="Hoefler Text"/>
                <a:ea typeface="Hoefler Text"/>
                <a:cs typeface="Hoefler Text"/>
                <a:sym typeface="Hoefler Text"/>
              </a:defRPr>
            </a:pPr>
            <a:r>
              <a:rPr baseline="31999"/>
              <a:t>4</a:t>
            </a:r>
            <a:r>
              <a:t> And when he has arisen, his kingdom shall be broken up and divided toward the four winds of heaven, but not among his posterity nor according to his dominion with which he ruled; for his kingdom shall be uprooted, even for others besides these.</a:t>
            </a:r>
          </a:p>
        </p:txBody>
      </p:sp>
      <p:sp>
        <p:nvSpPr>
          <p:cNvPr id="272" name="In 605 B.C., Judah, as God had stated through Jeremiah, had found itself under Babylonian control.…"/>
          <p:cNvSpPr txBox="1"/>
          <p:nvPr/>
        </p:nvSpPr>
        <p:spPr>
          <a:xfrm>
            <a:off x="5294560" y="2637231"/>
            <a:ext cx="7479188" cy="6654801"/>
          </a:xfrm>
          <a:prstGeom prst="rect">
            <a:avLst/>
          </a:prstGeom>
          <a:solidFill>
            <a:srgbClr val="5F5857">
              <a:alpha val="39651"/>
            </a:srgbClr>
          </a:solidFill>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lvl="2" marL="783771" indent="-783771" algn="l">
              <a:spcBef>
                <a:spcPts val="1200"/>
              </a:spcBef>
              <a:buSzPct val="80000"/>
              <a:buBlip>
                <a:blip r:embed="rId2"/>
              </a:buBlip>
              <a:defRPr sz="37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As history tells us, Alexander's empire was eventually divided between his four generals:</a:t>
            </a:r>
          </a:p>
          <a:p>
            <a:pPr lvl="3" marL="914400" indent="-685800" algn="l">
              <a:spcBef>
                <a:spcPts val="1200"/>
              </a:spcBef>
              <a:buSzPct val="80000"/>
              <a:buBlip>
                <a:blip r:embed="rId3"/>
              </a:buBlip>
              <a:defRPr sz="35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rPr b="1"/>
              <a:t>Seleucus I Nicator</a:t>
            </a:r>
            <a:r>
              <a:t> - began Seleucid (Syrian) empire, from Turkey to India</a:t>
            </a:r>
          </a:p>
          <a:p>
            <a:pPr lvl="3" marL="914400" indent="-685800" algn="l">
              <a:spcBef>
                <a:spcPts val="1200"/>
              </a:spcBef>
              <a:buSzPct val="80000"/>
              <a:buBlip>
                <a:blip r:embed="rId3"/>
              </a:buBlip>
              <a:defRPr sz="35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rPr b="1"/>
              <a:t>Cassander</a:t>
            </a:r>
            <a:r>
              <a:t> (Antipater) - took over Macedonia (Greece)</a:t>
            </a:r>
          </a:p>
          <a:p>
            <a:pPr lvl="3" marL="914400" indent="-685800" algn="l">
              <a:spcBef>
                <a:spcPts val="1200"/>
              </a:spcBef>
              <a:buSzPct val="80000"/>
              <a:buBlip>
                <a:blip r:embed="rId3"/>
              </a:buBlip>
              <a:defRPr sz="35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rPr b="1"/>
              <a:t>Lysimachus</a:t>
            </a:r>
            <a:r>
              <a:t> - took Thracia (between Greece and Turkey)</a:t>
            </a:r>
          </a:p>
          <a:p>
            <a:pPr lvl="3" marL="914400" indent="-685800" algn="l">
              <a:spcBef>
                <a:spcPts val="1200"/>
              </a:spcBef>
              <a:buSzPct val="80000"/>
              <a:buBlip>
                <a:blip r:embed="rId3"/>
              </a:buBlip>
              <a:defRPr sz="35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rPr b="1"/>
              <a:t>Ptolemy I Soter</a:t>
            </a:r>
            <a:r>
              <a:t> - ruled Egypt</a:t>
            </a:r>
          </a:p>
        </p:txBody>
      </p:sp>
      <p:sp>
        <p:nvSpPr>
          <p:cNvPr id="273" name="“Faith To Endure The Fire”"/>
          <p:cNvSpPr txBox="1"/>
          <p:nvPr/>
        </p:nvSpPr>
        <p:spPr>
          <a:xfrm>
            <a:off x="94233" y="142100"/>
            <a:ext cx="12816334" cy="909016"/>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400">
                <a:solidFill>
                  <a:srgbClr val="FFFFFF"/>
                </a:solidFill>
                <a:effectLst>
                  <a:outerShdw sx="100000" sy="100000" kx="0" ky="0" algn="b" rotWithShape="0" blurRad="63500" dist="63500" dir="3524843">
                    <a:srgbClr val="000000"/>
                  </a:outerShdw>
                </a:effectLst>
                <a:latin typeface="Sonoma Script"/>
                <a:ea typeface="Sonoma Script"/>
                <a:cs typeface="Sonoma Script"/>
                <a:sym typeface="Sonoma Script"/>
              </a:defRPr>
            </a:lvl1pPr>
          </a:lstStyle>
          <a:p>
            <a:pPr/>
            <a:r>
              <a:t>The Time of The End - Pt 2</a:t>
            </a:r>
          </a:p>
        </p:txBody>
      </p:sp>
      <p:sp>
        <p:nvSpPr>
          <p:cNvPr id="274" name="The Persian-Greek Conflict (Vs. 2-4)"/>
          <p:cNvSpPr/>
          <p:nvPr/>
        </p:nvSpPr>
        <p:spPr>
          <a:xfrm>
            <a:off x="301989" y="1236389"/>
            <a:ext cx="12400822" cy="1042579"/>
          </a:xfrm>
          <a:prstGeom prst="roundRect">
            <a:avLst>
              <a:gd name="adj" fmla="val 18272"/>
            </a:avLst>
          </a:prstGeom>
          <a:blipFill>
            <a:blip r:embed="rId4"/>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32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The Persian-Greek Conflict (Vs. 2-4)</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72">
                                            <p:bg/>
                                          </p:spTgt>
                                        </p:tgtEl>
                                        <p:attrNameLst>
                                          <p:attrName>style.visibility</p:attrName>
                                        </p:attrNameLst>
                                      </p:cBhvr>
                                      <p:to>
                                        <p:strVal val="visible"/>
                                      </p:to>
                                    </p:set>
                                    <p:animEffect filter="wipe(left)" transition="in">
                                      <p:cBhvr>
                                        <p:cTn id="7" dur="1500"/>
                                        <p:tgtEl>
                                          <p:spTgt spid="272">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72">
                                            <p:txEl>
                                              <p:pRg st="0" end="0"/>
                                            </p:txEl>
                                          </p:spTgt>
                                        </p:tgtEl>
                                        <p:attrNameLst>
                                          <p:attrName>style.visibility</p:attrName>
                                        </p:attrNameLst>
                                      </p:cBhvr>
                                      <p:to>
                                        <p:strVal val="visible"/>
                                      </p:to>
                                    </p:set>
                                    <p:animEffect filter="wipe(left)" transition="in">
                                      <p:cBhvr>
                                        <p:cTn id="10" dur="1500"/>
                                        <p:tgtEl>
                                          <p:spTgt spid="27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72">
                                            <p:txEl>
                                              <p:pRg st="1" end="1"/>
                                            </p:txEl>
                                          </p:spTgt>
                                        </p:tgtEl>
                                        <p:attrNameLst>
                                          <p:attrName>style.visibility</p:attrName>
                                        </p:attrNameLst>
                                      </p:cBhvr>
                                      <p:to>
                                        <p:strVal val="visible"/>
                                      </p:to>
                                    </p:set>
                                    <p:animEffect filter="wipe(left)" transition="in">
                                      <p:cBhvr>
                                        <p:cTn id="15" dur="1500"/>
                                        <p:tgtEl>
                                          <p:spTgt spid="27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272">
                                            <p:txEl>
                                              <p:pRg st="2" end="2"/>
                                            </p:txEl>
                                          </p:spTgt>
                                        </p:tgtEl>
                                        <p:attrNameLst>
                                          <p:attrName>style.visibility</p:attrName>
                                        </p:attrNameLst>
                                      </p:cBhvr>
                                      <p:to>
                                        <p:strVal val="visible"/>
                                      </p:to>
                                    </p:set>
                                    <p:animEffect filter="wipe(left)" transition="in">
                                      <p:cBhvr>
                                        <p:cTn id="20" dur="1500"/>
                                        <p:tgtEl>
                                          <p:spTgt spid="27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272">
                                            <p:txEl>
                                              <p:pRg st="3" end="3"/>
                                            </p:txEl>
                                          </p:spTgt>
                                        </p:tgtEl>
                                        <p:attrNameLst>
                                          <p:attrName>style.visibility</p:attrName>
                                        </p:attrNameLst>
                                      </p:cBhvr>
                                      <p:to>
                                        <p:strVal val="visible"/>
                                      </p:to>
                                    </p:set>
                                    <p:animEffect filter="wipe(left)" transition="in">
                                      <p:cBhvr>
                                        <p:cTn id="25" dur="1500"/>
                                        <p:tgtEl>
                                          <p:spTgt spid="27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272">
                                            <p:txEl>
                                              <p:pRg st="4" end="4"/>
                                            </p:txEl>
                                          </p:spTgt>
                                        </p:tgtEl>
                                        <p:attrNameLst>
                                          <p:attrName>style.visibility</p:attrName>
                                        </p:attrNameLst>
                                      </p:cBhvr>
                                      <p:to>
                                        <p:strVal val="visible"/>
                                      </p:to>
                                    </p:set>
                                    <p:animEffect filter="wipe(left)" transition="in">
                                      <p:cBhvr>
                                        <p:cTn id="30" dur="1500"/>
                                        <p:tgtEl>
                                          <p:spTgt spid="272">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2" grpId="1"/>
    </p:bldLst>
  </p:timing>
</p:sld>
</file>

<file path=ppt/theme/_rels/theme1.xml.rels><?xml version="1.0" encoding="UTF-8"?>
<Relationships xmlns="http://schemas.openxmlformats.org/package/2006/relationships"><Relationship Id="rId1" Type="http://schemas.openxmlformats.org/officeDocument/2006/relationships/image" Target="../media/image1.png"/></Relationships>

</file>

<file path=ppt/theme/_rels/theme2.xml.rels><?xml version="1.0" encoding="UTF-8"?>
<Relationships xmlns="http://schemas.openxmlformats.org/package/2006/relationships"><Relationship Id="rId1" Type="http://schemas.openxmlformats.org/officeDocument/2006/relationships/image" Target="../media/image6.png"/></Relationships>

</file>

<file path=ppt/theme/theme1.xml><?xml version="1.0" encoding="utf-8"?>
<a:theme xmlns:a="http://schemas.openxmlformats.org/drawingml/2006/main" xmlns:r="http://schemas.openxmlformats.org/officeDocument/2006/relationships" name="New_Template2">
  <a:themeElements>
    <a:clrScheme name="New_Template2">
      <a:dk1>
        <a:srgbClr val="C000EB"/>
      </a:dk1>
      <a:lt1>
        <a:srgbClr val="EBEBEB"/>
      </a:lt1>
      <a:dk2>
        <a:srgbClr val="525252"/>
      </a:dk2>
      <a:lt2>
        <a:srgbClr val="C9C9C9"/>
      </a:lt2>
      <a:accent1>
        <a:srgbClr val="619AE3"/>
      </a:accent1>
      <a:accent2>
        <a:srgbClr val="54BFB9"/>
      </a:accent2>
      <a:accent3>
        <a:srgbClr val="29C439"/>
      </a:accent3>
      <a:accent4>
        <a:srgbClr val="EDAC0F"/>
      </a:accent4>
      <a:accent5>
        <a:srgbClr val="D41D03"/>
      </a:accent5>
      <a:accent6>
        <a:srgbClr val="B264DA"/>
      </a:accent6>
      <a:hlink>
        <a:srgbClr val="0000FF"/>
      </a:hlink>
      <a:folHlink>
        <a:srgbClr val="FF00FF"/>
      </a:folHlink>
    </a:clrScheme>
    <a:fontScheme name="New_Template2">
      <a:majorFont>
        <a:latin typeface="Helvetica Neue"/>
        <a:ea typeface="Helvetica Neue"/>
        <a:cs typeface="Helvetica Neue"/>
      </a:majorFont>
      <a:minorFont>
        <a:latin typeface="Helvetica Neue"/>
        <a:ea typeface="Helvetica Neue"/>
        <a:cs typeface="Helvetica Neue"/>
      </a:minorFont>
    </a:fontScheme>
    <a:fmtScheme name="New_Templat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80000"/>
                </a:srgbClr>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New_Template2">
  <a:themeElements>
    <a:clrScheme name="New_Template2">
      <a:dk1>
        <a:srgbClr val="000000"/>
      </a:dk1>
      <a:lt1>
        <a:srgbClr val="FFFFFF"/>
      </a:lt1>
      <a:dk2>
        <a:srgbClr val="525252"/>
      </a:dk2>
      <a:lt2>
        <a:srgbClr val="C9C9C9"/>
      </a:lt2>
      <a:accent1>
        <a:srgbClr val="619AE3"/>
      </a:accent1>
      <a:accent2>
        <a:srgbClr val="54BFB9"/>
      </a:accent2>
      <a:accent3>
        <a:srgbClr val="29C439"/>
      </a:accent3>
      <a:accent4>
        <a:srgbClr val="EDAC0F"/>
      </a:accent4>
      <a:accent5>
        <a:srgbClr val="D41D03"/>
      </a:accent5>
      <a:accent6>
        <a:srgbClr val="B264DA"/>
      </a:accent6>
      <a:hlink>
        <a:srgbClr val="0000FF"/>
      </a:hlink>
      <a:folHlink>
        <a:srgbClr val="FF00FF"/>
      </a:folHlink>
    </a:clrScheme>
    <a:fontScheme name="New_Template2">
      <a:majorFont>
        <a:latin typeface="Helvetica Neue"/>
        <a:ea typeface="Helvetica Neue"/>
        <a:cs typeface="Helvetica Neue"/>
      </a:majorFont>
      <a:minorFont>
        <a:latin typeface="Helvetica Neue"/>
        <a:ea typeface="Helvetica Neue"/>
        <a:cs typeface="Helvetica Neue"/>
      </a:minorFont>
    </a:fontScheme>
    <a:fmtScheme name="New_Templat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80000"/>
                </a:srgbClr>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