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0" cap="flat">
              <a:noFill/>
              <a:miter lim="400000"/>
            </a:ln>
          </a:left>
          <a:right>
            <a:ln w="0" cap="flat">
              <a:noFill/>
              <a:miter lim="400000"/>
            </a:ln>
          </a:right>
          <a:top>
            <a:ln w="0" cap="flat">
              <a:noFill/>
              <a:miter lim="400000"/>
            </a:ln>
          </a:top>
          <a:bottom>
            <a:ln w="0" cap="flat">
              <a:noFill/>
              <a:miter lim="400000"/>
            </a:ln>
          </a:bottom>
          <a:insideH>
            <a:ln w="0" cap="flat">
              <a:noFill/>
              <a:miter lim="400000"/>
            </a:ln>
          </a:insideH>
          <a:insideV>
            <a:ln w="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27" name="Shape 227"/>
          <p:cNvSpPr/>
          <p:nvPr>
            <p:ph type="sldImg"/>
          </p:nvPr>
        </p:nvSpPr>
        <p:spPr>
          <a:xfrm>
            <a:off x="1143000" y="685800"/>
            <a:ext cx="4572000" cy="3429000"/>
          </a:xfrm>
          <a:prstGeom prst="rect">
            <a:avLst/>
          </a:prstGeom>
        </p:spPr>
        <p:txBody>
          <a:bodyPr/>
          <a:lstStyle/>
          <a:p>
            <a:pPr/>
          </a:p>
        </p:txBody>
      </p:sp>
      <p:sp>
        <p:nvSpPr>
          <p:cNvPr id="228" name="Shape 228"/>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 Id="rId3" Type="http://schemas.openxmlformats.org/officeDocument/2006/relationships/image" Target="../media/image2.tif"/></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 Id="rId3" Type="http://schemas.openxmlformats.org/officeDocument/2006/relationships/image" Target="../media/image1.png"/></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tif"/><Relationship Id="rId4" Type="http://schemas.openxmlformats.org/officeDocument/2006/relationships/image" Target="../media/image3.png"/></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355600" y="2044700"/>
            <a:ext cx="12293600" cy="3238500"/>
          </a:xfrm>
          <a:prstGeom prst="rect">
            <a:avLst/>
          </a:prstGeom>
        </p:spPr>
        <p:txBody>
          <a:bodyPr anchor="b"/>
          <a:lstStyle/>
          <a:p>
            <a:pPr/>
            <a:r>
              <a:t>Title Text</a:t>
            </a:r>
          </a:p>
        </p:txBody>
      </p:sp>
      <p:sp>
        <p:nvSpPr>
          <p:cNvPr id="12" name="Body Level One…"/>
          <p:cNvSpPr txBox="1"/>
          <p:nvPr>
            <p:ph type="body" sz="quarter" idx="1"/>
          </p:nvPr>
        </p:nvSpPr>
        <p:spPr>
          <a:xfrm>
            <a:off x="355600" y="5270500"/>
            <a:ext cx="12293600" cy="12954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13"/>
          </p:nvPr>
        </p:nvSpPr>
        <p:spPr>
          <a:xfrm>
            <a:off x="1270000" y="5689600"/>
            <a:ext cx="10464800" cy="508000"/>
          </a:xfrm>
          <a:prstGeom prst="rect">
            <a:avLst/>
          </a:prstGeom>
        </p:spPr>
        <p:txBody>
          <a:bodyPr anchor="t">
            <a:spAutoFit/>
          </a:bodyPr>
          <a:lstStyle>
            <a:lvl1pPr marL="0" indent="0" algn="ctr">
              <a:spcBef>
                <a:spcPts val="0"/>
              </a:spcBef>
              <a:buSzTx/>
              <a:buNone/>
              <a:defRPr sz="2800"/>
            </a:lvl1pPr>
          </a:lstStyle>
          <a:p>
            <a:pPr/>
            <a:r>
              <a:t>–Johnny Appleseed</a:t>
            </a:r>
          </a:p>
        </p:txBody>
      </p:sp>
      <p:sp>
        <p:nvSpPr>
          <p:cNvPr id="94" name="“Type a quote here.”"/>
          <p:cNvSpPr txBox="1"/>
          <p:nvPr>
            <p:ph type="body" sz="quarter" idx="14"/>
          </p:nvPr>
        </p:nvSpPr>
        <p:spPr>
          <a:xfrm>
            <a:off x="1270000" y="4152900"/>
            <a:ext cx="10464800" cy="647700"/>
          </a:xfrm>
          <a:prstGeom prst="rect">
            <a:avLst/>
          </a:prstGeom>
        </p:spPr>
        <p:txBody>
          <a:bodyPr>
            <a:spAutoFit/>
          </a:bodyPr>
          <a:lstStyle>
            <a:lvl1pPr marL="0" indent="0" algn="ctr">
              <a:spcBef>
                <a:spcPts val="0"/>
              </a:spcBef>
              <a:buSzTx/>
              <a:buNone/>
            </a:lvl1pPr>
          </a:lstStyle>
          <a:p>
            <a:pPr/>
            <a:r>
              <a:t>“Type a quote here.”</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7" name="157638500_2257x3000.jpeg"/>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18"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Blank">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25" name="GOLD_Snow_Leopard_Wallpaper_by_RiCk_C.tiff" descr="GOLD_Snow_Leopard_Wallpaper_by_RiCk_C.tiff"/>
          <p:cNvPicPr>
            <a:picLocks noChangeAspect="1"/>
          </p:cNvPicPr>
          <p:nvPr/>
        </p:nvPicPr>
        <p:blipFill>
          <a:blip r:embed="rId3">
            <a:extLst/>
          </a:blip>
          <a:stretch>
            <a:fillRect/>
          </a:stretch>
        </p:blipFill>
        <p:spPr>
          <a:xfrm>
            <a:off x="2116" y="-12700"/>
            <a:ext cx="13042902" cy="9766300"/>
          </a:xfrm>
          <a:prstGeom prst="rect">
            <a:avLst/>
          </a:prstGeom>
          <a:ln w="12700">
            <a:miter lim="400000"/>
          </a:ln>
        </p:spPr>
      </p:pic>
      <p:sp>
        <p:nvSpPr>
          <p:cNvPr id="126" name="Slide Number"/>
          <p:cNvSpPr txBox="1"/>
          <p:nvPr>
            <p:ph type="sldNum" sz="quarter" idx="2"/>
          </p:nvPr>
        </p:nvSpPr>
        <p:spPr>
          <a:xfrm>
            <a:off x="12753565" y="255693"/>
            <a:ext cx="251235" cy="266701"/>
          </a:xfrm>
          <a:prstGeom prst="rect">
            <a:avLst/>
          </a:prstGeom>
        </p:spPr>
        <p:txBody>
          <a:bodyPr lIns="0" tIns="0" rIns="0" bIns="0"/>
          <a:lstStyle>
            <a:lvl1pPr algn="r" defTabSz="1295400">
              <a:defRPr>
                <a:solidFill>
                  <a:srgbClr val="E7DBB0"/>
                </a:solidFill>
                <a:effectLst>
                  <a:outerShdw sx="100000" sy="100000" kx="0" ky="0" algn="b" rotWithShape="0" blurRad="63500" dist="0" dir="3600000">
                    <a:srgbClr val="000000">
                      <a:alpha val="70000"/>
                    </a:srgbClr>
                  </a:outerShdw>
                </a:effectLst>
                <a:uFill>
                  <a:solidFill>
                    <a:srgbClr val="E7DBB0"/>
                  </a:solidFill>
                </a:uFill>
                <a:latin typeface="Georgia"/>
                <a:ea typeface="Georgia"/>
                <a:cs typeface="Georgia"/>
                <a:sym typeface="Georgi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3" name="Slide Number"/>
          <p:cNvSpPr txBox="1"/>
          <p:nvPr>
            <p:ph type="sldNum" sz="quarter" idx="2"/>
          </p:nvPr>
        </p:nvSpPr>
        <p:spPr>
          <a:xfrm>
            <a:off x="6324599" y="9270999"/>
            <a:ext cx="342901" cy="3556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0" name="Slide Number"/>
          <p:cNvSpPr txBox="1"/>
          <p:nvPr>
            <p:ph type="sldNum" sz="quarter" idx="2"/>
          </p:nvPr>
        </p:nvSpPr>
        <p:spPr>
          <a:xfrm>
            <a:off x="6311798" y="9255150"/>
            <a:ext cx="368504" cy="374600"/>
          </a:xfrm>
          <a:prstGeom prst="rect">
            <a:avLst/>
          </a:prstGeom>
        </p:spPr>
        <p:txBody>
          <a:bodyPr anchor="ctr"/>
          <a:lstStyle>
            <a:lvl1pPr>
              <a:defRPr>
                <a:solidFill>
                  <a:srgbClr val="EBEBEB"/>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7" name="141703583_2880x1921.jpeg"/>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48" name="Slide Number"/>
          <p:cNvSpPr txBox="1"/>
          <p:nvPr>
            <p:ph type="sldNum" sz="quarter" idx="2"/>
          </p:nvPr>
        </p:nvSpPr>
        <p:spPr>
          <a:xfrm>
            <a:off x="6311798" y="9255150"/>
            <a:ext cx="368504" cy="374600"/>
          </a:xfrm>
          <a:prstGeom prst="rect">
            <a:avLst/>
          </a:prstGeom>
        </p:spPr>
        <p:txBody>
          <a:bodyPr anchor="ctr"/>
          <a:lstStyle>
            <a:lvl1pPr>
              <a:defRPr>
                <a:solidFill>
                  <a:srgbClr val="EBEBEB"/>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5" name="Rectangle"/>
          <p:cNvSpPr/>
          <p:nvPr/>
        </p:nvSpPr>
        <p:spPr>
          <a:xfrm>
            <a:off x="283843" y="279400"/>
            <a:ext cx="12446001" cy="9220200"/>
          </a:xfrm>
          <a:prstGeom prst="rect">
            <a:avLst/>
          </a:prstGeom>
          <a:ln w="25400">
            <a:solidFill>
              <a:srgbClr val="A2A1A6"/>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56" name="Slide Number"/>
          <p:cNvSpPr txBox="1"/>
          <p:nvPr>
            <p:ph type="sldNum" sz="quarter" idx="2"/>
          </p:nvPr>
        </p:nvSpPr>
        <p:spPr>
          <a:xfrm>
            <a:off x="6352743" y="9474200"/>
            <a:ext cx="312014" cy="299822"/>
          </a:xfrm>
          <a:prstGeom prst="rect">
            <a:avLst/>
          </a:prstGeom>
        </p:spPr>
        <p:txBody>
          <a:bodyPr anchor="t">
            <a:normAutofit fontScale="100000" lnSpcReduction="0"/>
          </a:bodyPr>
          <a:lstStyle>
            <a:lvl1pPr>
              <a:defRPr sz="1400">
                <a:solidFill>
                  <a:srgbClr val="5C89A5"/>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3" name="Line"/>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64" name="Title Text"/>
          <p:cNvSpPr txBox="1"/>
          <p:nvPr>
            <p:ph type="title"/>
          </p:nvPr>
        </p:nvSpPr>
        <p:spPr>
          <a:xfrm>
            <a:off x="1270000" y="254000"/>
            <a:ext cx="10464800" cy="1714500"/>
          </a:xfrm>
          <a:prstGeom prst="rect">
            <a:avLst/>
          </a:prstGeom>
        </p:spPr>
        <p:txBody>
          <a:bodyPr anchor="b"/>
          <a:lstStyle>
            <a:lvl1pPr>
              <a:defRPr cap="none" sz="6400">
                <a:solidFill>
                  <a:srgbClr val="000000"/>
                </a:solidFill>
                <a:latin typeface="Copperplate"/>
                <a:ea typeface="Copperplate"/>
                <a:cs typeface="Copperplate"/>
                <a:sym typeface="Copperplate"/>
              </a:defRPr>
            </a:lvl1pPr>
          </a:lstStyle>
          <a:p>
            <a:pPr/>
            <a:r>
              <a:t>Title Text</a:t>
            </a:r>
          </a:p>
        </p:txBody>
      </p:sp>
      <p:sp>
        <p:nvSpPr>
          <p:cNvPr id="165" name="Slide Number"/>
          <p:cNvSpPr txBox="1"/>
          <p:nvPr>
            <p:ph type="sldNum" sz="quarter" idx="2"/>
          </p:nvPr>
        </p:nvSpPr>
        <p:spPr>
          <a:xfrm>
            <a:off x="6324600" y="9220200"/>
            <a:ext cx="342900" cy="406400"/>
          </a:xfrm>
          <a:prstGeom prst="rect">
            <a:avLst/>
          </a:prstGeom>
        </p:spPr>
        <p:txBody>
          <a:bodyPr anchor="t">
            <a:normAutofit fontScale="100000" lnSpcReduction="0"/>
          </a:bodyPr>
          <a:lstStyle>
            <a:lvl1pPr>
              <a:defRPr>
                <a:solidFill>
                  <a:srgbClr val="515151"/>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13"/>
          </p:nvPr>
        </p:nvSpPr>
        <p:spPr>
          <a:xfrm>
            <a:off x="1346200" y="520700"/>
            <a:ext cx="10388600" cy="5860236"/>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908800"/>
            <a:ext cx="10464800" cy="1282700"/>
          </a:xfrm>
          <a:prstGeom prst="rect">
            <a:avLst/>
          </a:prstGeom>
        </p:spPr>
        <p:txBody>
          <a:bodyPr/>
          <a:lstStyle/>
          <a:p>
            <a:pPr/>
            <a:r>
              <a:t>Title Text</a:t>
            </a:r>
          </a:p>
        </p:txBody>
      </p:sp>
      <p:sp>
        <p:nvSpPr>
          <p:cNvPr id="22" name="Body Level One…"/>
          <p:cNvSpPr txBox="1"/>
          <p:nvPr>
            <p:ph type="body" sz="quarter" idx="1"/>
          </p:nvPr>
        </p:nvSpPr>
        <p:spPr>
          <a:xfrm>
            <a:off x="1270000" y="8191500"/>
            <a:ext cx="10464800" cy="11303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2"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9" name="Slide Number"/>
          <p:cNvSpPr txBox="1"/>
          <p:nvPr>
            <p:ph type="sldNum" sz="quarter" idx="2"/>
          </p:nvPr>
        </p:nvSpPr>
        <p:spPr>
          <a:xfrm>
            <a:off x="12536220" y="9309100"/>
            <a:ext cx="312015" cy="312343"/>
          </a:xfrm>
          <a:prstGeom prst="rect">
            <a:avLst/>
          </a:prstGeom>
        </p:spPr>
        <p:txBody>
          <a:bodyPr anchor="t">
            <a:normAutofit fontScale="100000" lnSpcReduction="0"/>
          </a:bodyPr>
          <a:lstStyle>
            <a:lvl1pPr algn="r">
              <a:defRPr b="1" sz="1400">
                <a:solidFill>
                  <a:srgbClr val="FFFFFF">
                    <a:alpha val="70000"/>
                  </a:srgbClr>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86" name="cool-background-textures-at_textures1.png" descr="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187" name="Title Text"/>
          <p:cNvSpPr txBox="1"/>
          <p:nvPr>
            <p:ph type="title"/>
          </p:nvPr>
        </p:nvSpPr>
        <p:spPr>
          <a:xfrm>
            <a:off x="1079500" y="152400"/>
            <a:ext cx="10845800" cy="2095500"/>
          </a:xfrm>
          <a:prstGeom prst="rect">
            <a:avLst/>
          </a:prstGeom>
        </p:spPr>
        <p:txBody>
          <a:bodyPr/>
          <a:lstStyle>
            <a:lvl1pPr>
              <a:defRPr cap="none" sz="7000">
                <a:solidFill>
                  <a:srgbClr val="FFFFFF"/>
                </a:solidFill>
                <a:latin typeface="American Typewriter"/>
                <a:ea typeface="American Typewriter"/>
                <a:cs typeface="American Typewriter"/>
                <a:sym typeface="American Typewriter"/>
              </a:defRPr>
            </a:lvl1pPr>
          </a:lstStyle>
          <a:p>
            <a:pPr/>
            <a:r>
              <a:t>Title Text</a:t>
            </a:r>
          </a:p>
        </p:txBody>
      </p:sp>
      <p:sp>
        <p:nvSpPr>
          <p:cNvPr id="188" name="Body Level One…"/>
          <p:cNvSpPr txBox="1"/>
          <p:nvPr>
            <p:ph type="body" idx="1"/>
          </p:nvPr>
        </p:nvSpPr>
        <p:spPr>
          <a:xfrm>
            <a:off x="1079500" y="2527300"/>
            <a:ext cx="10845800" cy="6108700"/>
          </a:xfrm>
          <a:prstGeom prst="rect">
            <a:avLst/>
          </a:prstGeom>
        </p:spPr>
        <p:txBody>
          <a:bodyPr/>
          <a:lstStyle>
            <a:lvl1pPr marL="904390" indent="-561490">
              <a:spcBef>
                <a:spcPts val="3200"/>
              </a:spcBef>
              <a:buSzPct val="120000"/>
              <a:defRPr sz="4200">
                <a:solidFill>
                  <a:srgbClr val="FFFFFF"/>
                </a:solidFill>
                <a:latin typeface="American Typewriter"/>
                <a:ea typeface="American Typewriter"/>
                <a:cs typeface="American Typewriter"/>
                <a:sym typeface="American Typewriter"/>
              </a:defRPr>
            </a:lvl1pPr>
            <a:lvl2pPr marL="1429323" indent="-561490">
              <a:spcBef>
                <a:spcPts val="3200"/>
              </a:spcBef>
              <a:buSzPct val="120000"/>
              <a:defRPr sz="4200">
                <a:solidFill>
                  <a:srgbClr val="FFFFFF"/>
                </a:solidFill>
                <a:latin typeface="American Typewriter"/>
                <a:ea typeface="American Typewriter"/>
                <a:cs typeface="American Typewriter"/>
                <a:sym typeface="American Typewriter"/>
              </a:defRPr>
            </a:lvl2pPr>
            <a:lvl3pPr marL="1937323" indent="-561490">
              <a:spcBef>
                <a:spcPts val="3200"/>
              </a:spcBef>
              <a:buSzPct val="120000"/>
              <a:defRPr sz="4200">
                <a:solidFill>
                  <a:srgbClr val="FFFFFF"/>
                </a:solidFill>
                <a:latin typeface="American Typewriter"/>
                <a:ea typeface="American Typewriter"/>
                <a:cs typeface="American Typewriter"/>
                <a:sym typeface="American Typewriter"/>
              </a:defRPr>
            </a:lvl3pPr>
            <a:lvl4pPr marL="2462257" indent="-561490">
              <a:spcBef>
                <a:spcPts val="3200"/>
              </a:spcBef>
              <a:buSzPct val="120000"/>
              <a:defRPr sz="4200">
                <a:solidFill>
                  <a:srgbClr val="FFFFFF"/>
                </a:solidFill>
                <a:latin typeface="American Typewriter"/>
                <a:ea typeface="American Typewriter"/>
                <a:cs typeface="American Typewriter"/>
                <a:sym typeface="American Typewriter"/>
              </a:defRPr>
            </a:lvl4pPr>
            <a:lvl5pPr marL="2987190" indent="-561490">
              <a:spcBef>
                <a:spcPts val="3200"/>
              </a:spcBef>
              <a:buSzPct val="120000"/>
              <a:defRPr sz="4200">
                <a:solidFill>
                  <a:srgbClr val="FFFFFF"/>
                </a:solidFill>
                <a:latin typeface="American Typewriter"/>
                <a:ea typeface="American Typewriter"/>
                <a:cs typeface="American Typewriter"/>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189" name="Slide Number"/>
          <p:cNvSpPr txBox="1"/>
          <p:nvPr>
            <p:ph type="sldNum" sz="quarter" idx="2"/>
          </p:nvPr>
        </p:nvSpPr>
        <p:spPr>
          <a:xfrm>
            <a:off x="6311900" y="9080500"/>
            <a:ext cx="384506" cy="368300"/>
          </a:xfrm>
          <a:prstGeom prst="rect">
            <a:avLst/>
          </a:prstGeom>
        </p:spPr>
        <p:txBody>
          <a:bodyPr anchor="t">
            <a:normAutofit fontScale="100000" lnSpcReduction="0"/>
          </a:bodyPr>
          <a:lstStyle>
            <a:lvl1pPr>
              <a:defRPr>
                <a:solidFill>
                  <a:srgbClr val="FFFFFF"/>
                </a:solidFill>
                <a:latin typeface="American Typewriter"/>
                <a:ea typeface="American Typewriter"/>
                <a:cs typeface="American Typewriter"/>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96" name="Grunge_Backgrounds___Paper_2_by_zerocustom1989.tiff" descr="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197" name="Title Text"/>
          <p:cNvSpPr txBox="1"/>
          <p:nvPr>
            <p:ph type="title"/>
          </p:nvPr>
        </p:nvSpPr>
        <p:spPr>
          <a:xfrm>
            <a:off x="1270000" y="635000"/>
            <a:ext cx="10464800" cy="2108200"/>
          </a:xfrm>
          <a:prstGeom prst="rect">
            <a:avLst/>
          </a:prstGeom>
        </p:spPr>
        <p:txBody>
          <a:bodyPr/>
          <a:lstStyle>
            <a:lvl1pPr algn="l">
              <a:defRPr cap="none">
                <a:solidFill>
                  <a:srgbClr val="3E231A"/>
                </a:solidFill>
                <a:latin typeface="Papyrus"/>
                <a:ea typeface="Papyrus"/>
                <a:cs typeface="Papyrus"/>
                <a:sym typeface="Papyrus"/>
              </a:defRPr>
            </a:lvl1pPr>
          </a:lstStyle>
          <a:p>
            <a:pPr/>
            <a:r>
              <a:t>Title Text</a:t>
            </a:r>
          </a:p>
        </p:txBody>
      </p:sp>
      <p:sp>
        <p:nvSpPr>
          <p:cNvPr id="198" name="Body Level One…"/>
          <p:cNvSpPr txBox="1"/>
          <p:nvPr>
            <p:ph type="body" idx="1"/>
          </p:nvPr>
        </p:nvSpPr>
        <p:spPr>
          <a:xfrm>
            <a:off x="1270000" y="2819400"/>
            <a:ext cx="10464800" cy="5842000"/>
          </a:xfrm>
          <a:prstGeom prst="rect">
            <a:avLst/>
          </a:prstGeom>
        </p:spPr>
        <p:txBody>
          <a:bodyPr/>
          <a:lstStyle>
            <a:lvl1pPr marL="863600" indent="-558800">
              <a:spcBef>
                <a:spcPts val="1200"/>
              </a:spcBef>
              <a:buSzPct val="30000"/>
              <a:buBlip>
                <a:blip r:embed="rId4"/>
              </a:buBlip>
              <a:defRPr sz="4200">
                <a:solidFill>
                  <a:srgbClr val="3E231A"/>
                </a:solidFill>
                <a:latin typeface="Papyrus"/>
                <a:ea typeface="Papyrus"/>
                <a:cs typeface="Papyrus"/>
                <a:sym typeface="Papyrus"/>
              </a:defRPr>
            </a:lvl1pPr>
            <a:lvl2pPr marL="1562100" indent="-558800">
              <a:spcBef>
                <a:spcPts val="1200"/>
              </a:spcBef>
              <a:buSzPct val="30000"/>
              <a:buBlip>
                <a:blip r:embed="rId4"/>
              </a:buBlip>
              <a:defRPr sz="4200">
                <a:solidFill>
                  <a:srgbClr val="3E231A"/>
                </a:solidFill>
                <a:latin typeface="Papyrus"/>
                <a:ea typeface="Papyrus"/>
                <a:cs typeface="Papyrus"/>
                <a:sym typeface="Papyrus"/>
              </a:defRPr>
            </a:lvl2pPr>
            <a:lvl3pPr marL="2273300" indent="-558800">
              <a:spcBef>
                <a:spcPts val="1200"/>
              </a:spcBef>
              <a:buSzPct val="30000"/>
              <a:buBlip>
                <a:blip r:embed="rId4"/>
              </a:buBlip>
              <a:defRPr sz="4200">
                <a:solidFill>
                  <a:srgbClr val="3E231A"/>
                </a:solidFill>
                <a:latin typeface="Papyrus"/>
                <a:ea typeface="Papyrus"/>
                <a:cs typeface="Papyrus"/>
                <a:sym typeface="Papyrus"/>
              </a:defRPr>
            </a:lvl3pPr>
            <a:lvl4pPr marL="2984500" indent="-558800">
              <a:spcBef>
                <a:spcPts val="1200"/>
              </a:spcBef>
              <a:buSzPct val="30000"/>
              <a:buBlip>
                <a:blip r:embed="rId4"/>
              </a:buBlip>
              <a:defRPr sz="4200">
                <a:solidFill>
                  <a:srgbClr val="3E231A"/>
                </a:solidFill>
                <a:latin typeface="Papyrus"/>
                <a:ea typeface="Papyrus"/>
                <a:cs typeface="Papyrus"/>
                <a:sym typeface="Papyrus"/>
              </a:defRPr>
            </a:lvl4pPr>
            <a:lvl5pPr marL="3708400" indent="-558800">
              <a:spcBef>
                <a:spcPts val="1200"/>
              </a:spcBef>
              <a:buSzPct val="30000"/>
              <a:buBlip>
                <a:blip r:embed="rId4"/>
              </a:buBlip>
              <a:defRPr sz="4200">
                <a:solidFill>
                  <a:srgbClr val="3E231A"/>
                </a:solidFill>
                <a:latin typeface="Papyrus"/>
                <a:ea typeface="Papyrus"/>
                <a:cs typeface="Papyrus"/>
                <a:sym typeface="Papyrus"/>
              </a:defRPr>
            </a:lvl5pPr>
          </a:lstStyle>
          <a:p>
            <a:pPr/>
            <a:r>
              <a:t>Body Level One</a:t>
            </a:r>
          </a:p>
          <a:p>
            <a:pPr lvl="1"/>
            <a:r>
              <a:t>Body Level Two</a:t>
            </a:r>
          </a:p>
          <a:p>
            <a:pPr lvl="2"/>
            <a:r>
              <a:t>Body Level Three</a:t>
            </a:r>
          </a:p>
          <a:p>
            <a:pPr lvl="3"/>
            <a:r>
              <a:t>Body Level Four</a:t>
            </a:r>
          </a:p>
          <a:p>
            <a:pPr lvl="4"/>
            <a:r>
              <a:t>Body Level Five</a:t>
            </a:r>
          </a:p>
        </p:txBody>
      </p:sp>
      <p:sp>
        <p:nvSpPr>
          <p:cNvPr id="199" name="Slide Number"/>
          <p:cNvSpPr txBox="1"/>
          <p:nvPr>
            <p:ph type="sldNum" sz="quarter" idx="2"/>
          </p:nvPr>
        </p:nvSpPr>
        <p:spPr>
          <a:xfrm>
            <a:off x="6337300" y="9296400"/>
            <a:ext cx="323478" cy="457200"/>
          </a:xfrm>
          <a:prstGeom prst="rect">
            <a:avLst/>
          </a:prstGeom>
        </p:spPr>
        <p:txBody>
          <a:bodyPr anchor="t">
            <a:normAutofit fontScale="100000" lnSpcReduction="0"/>
          </a:bodyPr>
          <a:lstStyle>
            <a:lvl1pPr>
              <a:defRPr>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206" name="Body Level One…"/>
          <p:cNvSpPr txBox="1"/>
          <p:nvPr>
            <p:ph type="body" idx="1"/>
          </p:nvPr>
        </p:nvSpPr>
        <p:spPr>
          <a:xfrm>
            <a:off x="1270000" y="1270000"/>
            <a:ext cx="10464800" cy="7213600"/>
          </a:xfrm>
          <a:prstGeom prst="rect">
            <a:avLst/>
          </a:prstGeom>
        </p:spPr>
        <p:txBody>
          <a:bodyPr/>
          <a:lstStyle>
            <a:lvl1pPr marL="889000" indent="-571500">
              <a:spcBef>
                <a:spcPts val="4800"/>
              </a:spcBef>
              <a:buSzPct val="171000"/>
              <a:defRPr sz="4200">
                <a:solidFill>
                  <a:srgbClr val="FFFFFF"/>
                </a:solidFill>
                <a:latin typeface="Gill Sans"/>
                <a:ea typeface="Gill Sans"/>
                <a:cs typeface="Gill Sans"/>
                <a:sym typeface="Gill Sans"/>
              </a:defRPr>
            </a:lvl1pPr>
            <a:lvl2pPr marL="1333500" indent="-571500">
              <a:spcBef>
                <a:spcPts val="4800"/>
              </a:spcBef>
              <a:buSzPct val="171000"/>
              <a:defRPr sz="4200">
                <a:solidFill>
                  <a:srgbClr val="FFFFFF"/>
                </a:solidFill>
                <a:latin typeface="Gill Sans"/>
                <a:ea typeface="Gill Sans"/>
                <a:cs typeface="Gill Sans"/>
                <a:sym typeface="Gill Sans"/>
              </a:defRPr>
            </a:lvl2pPr>
            <a:lvl3pPr marL="1778000" indent="-571500">
              <a:spcBef>
                <a:spcPts val="4800"/>
              </a:spcBef>
              <a:buSzPct val="171000"/>
              <a:defRPr sz="4200">
                <a:solidFill>
                  <a:srgbClr val="FFFFFF"/>
                </a:solidFill>
                <a:latin typeface="Gill Sans"/>
                <a:ea typeface="Gill Sans"/>
                <a:cs typeface="Gill Sans"/>
                <a:sym typeface="Gill Sans"/>
              </a:defRPr>
            </a:lvl3pPr>
            <a:lvl4pPr marL="2222500" indent="-571500">
              <a:spcBef>
                <a:spcPts val="4800"/>
              </a:spcBef>
              <a:buSzPct val="171000"/>
              <a:defRPr sz="4200">
                <a:solidFill>
                  <a:srgbClr val="FFFFFF"/>
                </a:solidFill>
                <a:latin typeface="Gill Sans"/>
                <a:ea typeface="Gill Sans"/>
                <a:cs typeface="Gill Sans"/>
                <a:sym typeface="Gill Sans"/>
              </a:defRPr>
            </a:lvl4pPr>
            <a:lvl5pPr marL="2667000" indent="-571500">
              <a:spcBef>
                <a:spcPts val="4800"/>
              </a:spcBef>
              <a:buSzPct val="171000"/>
              <a:defRPr sz="4200">
                <a:solidFill>
                  <a:srgbClr val="FFFFFF"/>
                </a:solid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207" name="Slide Number"/>
          <p:cNvSpPr txBox="1"/>
          <p:nvPr>
            <p:ph type="sldNum" sz="quarter" idx="2"/>
          </p:nvPr>
        </p:nvSpPr>
        <p:spPr>
          <a:xfrm>
            <a:off x="6324600" y="9258300"/>
            <a:ext cx="342900" cy="368300"/>
          </a:xfrm>
          <a:prstGeom prst="rect">
            <a:avLst/>
          </a:prstGeom>
        </p:spPr>
        <p:txBody>
          <a:bodyPr anchor="t">
            <a:normAutofit fontScale="100000" lnSpcReduction="0"/>
          </a:bodyPr>
          <a:lstStyle>
            <a:lvl1pPr>
              <a:defRPr>
                <a:solidFill>
                  <a:srgbClr val="FFFFFF"/>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14" name="Slide Number"/>
          <p:cNvSpPr txBox="1"/>
          <p:nvPr>
            <p:ph type="sldNum" sz="quarter" idx="2"/>
          </p:nvPr>
        </p:nvSpPr>
        <p:spPr>
          <a:xfrm>
            <a:off x="6311798" y="9255150"/>
            <a:ext cx="368504" cy="374600"/>
          </a:xfrm>
          <a:prstGeom prst="rect">
            <a:avLst/>
          </a:prstGeom>
        </p:spPr>
        <p:txBody>
          <a:bodyPr anchor="ctr"/>
          <a:lstStyle>
            <a:lvl1pPr>
              <a:defRPr>
                <a:solidFill>
                  <a:srgbClr val="EBEBEB"/>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221" name="Slide Number"/>
          <p:cNvSpPr txBox="1"/>
          <p:nvPr>
            <p:ph type="sldNum" sz="quarter" idx="2"/>
          </p:nvPr>
        </p:nvSpPr>
        <p:spPr>
          <a:xfrm>
            <a:off x="12005834" y="9130186"/>
            <a:ext cx="348727" cy="339202"/>
          </a:xfrm>
          <a:prstGeom prst="rect">
            <a:avLst/>
          </a:prstGeom>
        </p:spPr>
        <p:txBody>
          <a:bodyPr lIns="65023" tIns="65023" rIns="65023" bIns="65023" anchor="ctr"/>
          <a:lstStyle>
            <a:lvl1pPr algn="r" defTabSz="1300480">
              <a:defRPr sz="1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355600" y="3251200"/>
            <a:ext cx="12293600" cy="32385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sz="half" idx="13"/>
          </p:nvPr>
        </p:nvSpPr>
        <p:spPr>
          <a:xfrm>
            <a:off x="6705600" y="609600"/>
            <a:ext cx="5359400" cy="7759700"/>
          </a:xfrm>
          <a:prstGeom prst="rect">
            <a:avLst/>
          </a:prstGeom>
        </p:spPr>
        <p:txBody>
          <a:bodyPr lIns="91439" tIns="45719" rIns="91439" bIns="45719" anchor="t">
            <a:noAutofit/>
          </a:bodyPr>
          <a:lstStyle/>
          <a:p>
            <a:pPr/>
          </a:p>
        </p:txBody>
      </p:sp>
      <p:sp>
        <p:nvSpPr>
          <p:cNvPr id="39" name="Title Text"/>
          <p:cNvSpPr txBox="1"/>
          <p:nvPr>
            <p:ph type="title"/>
          </p:nvPr>
        </p:nvSpPr>
        <p:spPr>
          <a:xfrm>
            <a:off x="355600" y="1016000"/>
            <a:ext cx="5892800" cy="3886200"/>
          </a:xfrm>
          <a:prstGeom prst="rect">
            <a:avLst/>
          </a:prstGeom>
        </p:spPr>
        <p:txBody>
          <a:bodyPr anchor="b"/>
          <a:lstStyle/>
          <a:p>
            <a:pPr/>
            <a:r>
              <a:t>Title Text</a:t>
            </a:r>
          </a:p>
        </p:txBody>
      </p:sp>
      <p:sp>
        <p:nvSpPr>
          <p:cNvPr id="40" name="Body Level One…"/>
          <p:cNvSpPr txBox="1"/>
          <p:nvPr>
            <p:ph type="body" sz="quarter" idx="1"/>
          </p:nvPr>
        </p:nvSpPr>
        <p:spPr>
          <a:xfrm>
            <a:off x="355600" y="4889500"/>
            <a:ext cx="5892800" cy="38862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half" idx="13"/>
          </p:nvPr>
        </p:nvSpPr>
        <p:spPr>
          <a:xfrm>
            <a:off x="6870700" y="2781300"/>
            <a:ext cx="5283200" cy="6184900"/>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355600" y="2730500"/>
            <a:ext cx="5892800" cy="62992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762000" y="762000"/>
            <a:ext cx="11468100" cy="8216900"/>
          </a:xfrm>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2-033_1302x975.jpeg"/>
          <p:cNvSpPr/>
          <p:nvPr>
            <p:ph type="pic" sz="quarter" idx="13"/>
          </p:nvPr>
        </p:nvSpPr>
        <p:spPr>
          <a:xfrm>
            <a:off x="6654800" y="5029200"/>
            <a:ext cx="5803900" cy="4216400"/>
          </a:xfrm>
          <a:prstGeom prst="rect">
            <a:avLst/>
          </a:prstGeom>
        </p:spPr>
        <p:txBody>
          <a:bodyPr lIns="91439" tIns="45719" rIns="91439" bIns="45719" anchor="t">
            <a:noAutofit/>
          </a:bodyPr>
          <a:lstStyle/>
          <a:p>
            <a:pPr/>
          </a:p>
        </p:txBody>
      </p:sp>
      <p:sp>
        <p:nvSpPr>
          <p:cNvPr id="84" name="Image"/>
          <p:cNvSpPr/>
          <p:nvPr>
            <p:ph type="pic" sz="quarter" idx="14"/>
          </p:nvPr>
        </p:nvSpPr>
        <p:spPr>
          <a:xfrm>
            <a:off x="6664613" y="508000"/>
            <a:ext cx="5803901" cy="4216400"/>
          </a:xfrm>
          <a:prstGeom prst="rect">
            <a:avLst/>
          </a:prstGeom>
        </p:spPr>
        <p:txBody>
          <a:bodyPr lIns="91439" tIns="45719" rIns="91439" bIns="45719" anchor="t">
            <a:noAutofit/>
          </a:bodyPr>
          <a:lstStyle/>
          <a:p>
            <a:pPr/>
          </a:p>
        </p:txBody>
      </p:sp>
      <p:sp>
        <p:nvSpPr>
          <p:cNvPr id="85" name="2-10-superquadro_1631x2178.jpeg"/>
          <p:cNvSpPr/>
          <p:nvPr>
            <p:ph type="pic" idx="15"/>
          </p:nvPr>
        </p:nvSpPr>
        <p:spPr>
          <a:xfrm>
            <a:off x="533400" y="508000"/>
            <a:ext cx="5808231" cy="8737600"/>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 Id="rId26" Type="http://schemas.openxmlformats.org/officeDocument/2006/relationships/slideLayout" Target="../slideLayouts/slideLayout24.xml"/><Relationship Id="rId27" Type="http://schemas.openxmlformats.org/officeDocument/2006/relationships/slideLayout" Target="../slideLayouts/slideLayout25.xml"/><Relationship Id="rId28"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355600" y="254000"/>
            <a:ext cx="12293600" cy="243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355600" y="2730500"/>
            <a:ext cx="12293600" cy="6299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24599" y="9270999"/>
            <a:ext cx="342901" cy="355601"/>
          </a:xfrm>
          <a:prstGeom prst="rect">
            <a:avLst/>
          </a:prstGeom>
          <a:ln w="12700">
            <a:miter lim="400000"/>
          </a:ln>
        </p:spPr>
        <p:txBody>
          <a:bodyPr wrap="none" lIns="50800" tIns="50800" rIns="50800" bIns="50800" anchor="b">
            <a:spAutoFit/>
          </a:bodyPr>
          <a:lstStyle>
            <a:lvl1pPr>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1pPr>
      <a:lvl2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2pPr>
      <a:lvl3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3pPr>
      <a:lvl4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4pPr>
      <a:lvl5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5pPr>
      <a:lvl6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6pPr>
      <a:lvl7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7pPr>
      <a:lvl8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8pPr>
      <a:lvl9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9pPr>
    </p:titleStyle>
    <p:bodyStyle>
      <a:lvl1pPr marL="4318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1pPr>
      <a:lvl2pPr marL="8636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2pPr>
      <a:lvl3pPr marL="12954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3pPr>
      <a:lvl4pPr marL="17272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4pPr>
      <a:lvl5pPr marL="21590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5pPr>
      <a:lvl6pPr marL="25908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6pPr>
      <a:lvl7pPr marL="30226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7pPr>
      <a:lvl8pPr marL="34544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8pPr>
      <a:lvl9pPr marL="38862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t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6.png"/><Relationship Id="rId3" Type="http://schemas.openxmlformats.org/officeDocument/2006/relationships/image" Target="../media/image9.png"/><Relationship Id="rId4" Type="http://schemas.openxmlformats.org/officeDocument/2006/relationships/image" Target="../media/image7.png"/><Relationship Id="rId5" Type="http://schemas.openxmlformats.org/officeDocument/2006/relationships/image" Target="../media/image12.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6.png"/><Relationship Id="rId3" Type="http://schemas.openxmlformats.org/officeDocument/2006/relationships/image" Target="../media/image9.png"/><Relationship Id="rId4" Type="http://schemas.openxmlformats.org/officeDocument/2006/relationships/image" Target="../media/image7.png"/><Relationship Id="rId5" Type="http://schemas.openxmlformats.org/officeDocument/2006/relationships/image" Target="../media/image12.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6.png"/><Relationship Id="rId3" Type="http://schemas.openxmlformats.org/officeDocument/2006/relationships/image" Target="../media/image9.png"/><Relationship Id="rId4" Type="http://schemas.openxmlformats.org/officeDocument/2006/relationships/image" Target="../media/image7.png"/><Relationship Id="rId5" Type="http://schemas.openxmlformats.org/officeDocument/2006/relationships/image" Target="../media/image12.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6.png"/><Relationship Id="rId3" Type="http://schemas.openxmlformats.org/officeDocument/2006/relationships/image" Target="../media/image9.png"/><Relationship Id="rId4" Type="http://schemas.openxmlformats.org/officeDocument/2006/relationships/image" Target="../media/image7.png"/><Relationship Id="rId5" Type="http://schemas.openxmlformats.org/officeDocument/2006/relationships/image" Target="../media/image12.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6.png"/><Relationship Id="rId3" Type="http://schemas.openxmlformats.org/officeDocument/2006/relationships/image" Target="../media/image9.png"/><Relationship Id="rId4" Type="http://schemas.openxmlformats.org/officeDocument/2006/relationships/image" Target="../media/image7.png"/><Relationship Id="rId5" Type="http://schemas.openxmlformats.org/officeDocument/2006/relationships/image" Target="../media/image12.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8.png"/><Relationship Id="rId3" Type="http://schemas.openxmlformats.org/officeDocument/2006/relationships/image" Target="../media/image6.png"/><Relationship Id="rId4" Type="http://schemas.openxmlformats.org/officeDocument/2006/relationships/image" Target="../media/image9.png"/><Relationship Id="rId5" Type="http://schemas.openxmlformats.org/officeDocument/2006/relationships/image" Target="../media/image7.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tif"/><Relationship Id="rId3" Type="http://schemas.openxmlformats.org/officeDocument/2006/relationships/image" Target="../media/image4.png"/><Relationship Id="rId4" Type="http://schemas.openxmlformats.org/officeDocument/2006/relationships/image" Target="../media/image5.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8.png"/><Relationship Id="rId3" Type="http://schemas.openxmlformats.org/officeDocument/2006/relationships/image" Target="../media/image6.png"/><Relationship Id="rId4" Type="http://schemas.openxmlformats.org/officeDocument/2006/relationships/image" Target="../media/image9.png"/><Relationship Id="rId5" Type="http://schemas.openxmlformats.org/officeDocument/2006/relationships/image" Target="../media/image7.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8.png"/><Relationship Id="rId3" Type="http://schemas.openxmlformats.org/officeDocument/2006/relationships/image" Target="../media/image6.png"/><Relationship Id="rId4" Type="http://schemas.openxmlformats.org/officeDocument/2006/relationships/image" Target="../media/image9.png"/><Relationship Id="rId5" Type="http://schemas.openxmlformats.org/officeDocument/2006/relationships/image" Target="../media/image7.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8.png"/><Relationship Id="rId3" Type="http://schemas.openxmlformats.org/officeDocument/2006/relationships/image" Target="../media/image6.png"/><Relationship Id="rId4" Type="http://schemas.openxmlformats.org/officeDocument/2006/relationships/image" Target="../media/image9.png"/><Relationship Id="rId5" Type="http://schemas.openxmlformats.org/officeDocument/2006/relationships/image" Target="../media/image7.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8.png"/><Relationship Id="rId3" Type="http://schemas.openxmlformats.org/officeDocument/2006/relationships/image" Target="../media/image6.png"/><Relationship Id="rId4" Type="http://schemas.openxmlformats.org/officeDocument/2006/relationships/image" Target="../media/image9.png"/><Relationship Id="rId5" Type="http://schemas.openxmlformats.org/officeDocument/2006/relationships/image" Target="../media/image7.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8.png"/><Relationship Id="rId3" Type="http://schemas.openxmlformats.org/officeDocument/2006/relationships/image" Target="../media/image6.png"/><Relationship Id="rId4" Type="http://schemas.openxmlformats.org/officeDocument/2006/relationships/image" Target="../media/image9.png"/><Relationship Id="rId5" Type="http://schemas.openxmlformats.org/officeDocument/2006/relationships/image" Target="../media/image7.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8.png"/><Relationship Id="rId3" Type="http://schemas.openxmlformats.org/officeDocument/2006/relationships/image" Target="../media/image6.png"/><Relationship Id="rId4" Type="http://schemas.openxmlformats.org/officeDocument/2006/relationships/image" Target="../media/image9.png"/><Relationship Id="rId5" Type="http://schemas.openxmlformats.org/officeDocument/2006/relationships/image" Target="../media/image7.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8.png"/><Relationship Id="rId3" Type="http://schemas.openxmlformats.org/officeDocument/2006/relationships/image" Target="../media/image7.png"/><Relationship Id="rId4" Type="http://schemas.openxmlformats.org/officeDocument/2006/relationships/image" Target="../media/image6.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tif"/><Relationship Id="rId3" Type="http://schemas.openxmlformats.org/officeDocument/2006/relationships/image" Target="../media/image4.png"/><Relationship Id="rId4" Type="http://schemas.openxmlformats.org/officeDocument/2006/relationships/image" Target="../media/image5.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tif"/><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tif"/></Relationships>

</file>

<file path=ppt/slides/_rels/slide31.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tif"/><Relationship Id="rId3" Type="http://schemas.openxmlformats.org/officeDocument/2006/relationships/image" Target="../media/image13.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14.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tif"/><Relationship Id="rId3" Type="http://schemas.openxmlformats.org/officeDocument/2006/relationships/image" Target="../media/image6.png"/><Relationship Id="rId4" Type="http://schemas.openxmlformats.org/officeDocument/2006/relationships/image" Target="../media/image8.png"/><Relationship Id="rId5" Type="http://schemas.openxmlformats.org/officeDocument/2006/relationships/image" Target="../media/image7.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6.png"/><Relationship Id="rId3" Type="http://schemas.openxmlformats.org/officeDocument/2006/relationships/image" Target="../media/image7.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6.png"/><Relationship Id="rId3" Type="http://schemas.openxmlformats.org/officeDocument/2006/relationships/image" Target="../media/image9.png"/><Relationship Id="rId4" Type="http://schemas.openxmlformats.org/officeDocument/2006/relationships/image" Target="../media/image7.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tif"/><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7.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12.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6.png"/><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0" name="Image" descr="Image"/>
          <p:cNvPicPr>
            <a:picLocks noChangeAspect="1"/>
          </p:cNvPicPr>
          <p:nvPr>
            <p:ph type="pic" idx="13"/>
          </p:nvPr>
        </p:nvPicPr>
        <p:blipFill>
          <a:blip r:embed="rId2">
            <a:extLst/>
          </a:blip>
          <a:srcRect l="17654" t="6872" r="17654" b="6873"/>
          <a:stretch>
            <a:fillRect/>
          </a:stretch>
        </p:blipFill>
        <p:spPr>
          <a:xfrm>
            <a:off x="-1" y="-2"/>
            <a:ext cx="13004801" cy="9753602"/>
          </a:xfrm>
          <a:prstGeom prst="rect">
            <a:avLst/>
          </a:prstGeom>
        </p:spPr>
      </p:pic>
      <p:sp>
        <p:nvSpPr>
          <p:cNvPr id="231" name="“Faith To Endure The Fire”"/>
          <p:cNvSpPr txBox="1"/>
          <p:nvPr/>
        </p:nvSpPr>
        <p:spPr>
          <a:xfrm>
            <a:off x="303631" y="7531828"/>
            <a:ext cx="12397538" cy="1727201"/>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6400">
                <a:solidFill>
                  <a:srgbClr val="FFFFFF"/>
                </a:solidFill>
                <a:effectLst>
                  <a:outerShdw sx="100000" sy="100000" kx="0" ky="0" algn="b" rotWithShape="0" blurRad="63500" dist="63500" dir="3524843">
                    <a:srgbClr val="000000"/>
                  </a:outerShdw>
                </a:effectLst>
                <a:latin typeface="Sonoma Script"/>
                <a:ea typeface="Sonoma Script"/>
                <a:cs typeface="Sonoma Script"/>
                <a:sym typeface="Sonoma Script"/>
              </a:defRPr>
            </a:pPr>
            <a:r>
              <a:t>“Daniel’ Shown World Events </a:t>
            </a:r>
          </a:p>
          <a:p>
            <a:pPr>
              <a:defRPr b="1" sz="4700">
                <a:solidFill>
                  <a:srgbClr val="FFFFFF"/>
                </a:solidFill>
                <a:effectLst>
                  <a:outerShdw sx="100000" sy="100000" kx="0" ky="0" algn="b" rotWithShape="0" blurRad="63500" dist="63500" dir="3524843">
                    <a:srgbClr val="000000"/>
                  </a:outerShdw>
                </a:effectLst>
                <a:latin typeface="Century Gothic"/>
                <a:ea typeface="Century Gothic"/>
                <a:cs typeface="Century Gothic"/>
                <a:sym typeface="Century Gothic"/>
              </a:defRPr>
            </a:pPr>
            <a:r>
              <a:t>&amp; Their Impact on Israel” (Part 3)</a:t>
            </a:r>
          </a:p>
        </p:txBody>
      </p:sp>
      <p:sp>
        <p:nvSpPr>
          <p:cNvPr id="232" name="Daniel 3:1-30"/>
          <p:cNvSpPr txBox="1"/>
          <p:nvPr/>
        </p:nvSpPr>
        <p:spPr>
          <a:xfrm>
            <a:off x="4368461" y="4549292"/>
            <a:ext cx="7696049" cy="1790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200">
                <a:solidFill>
                  <a:schemeClr val="accent3">
                    <a:hueOff val="198700"/>
                    <a:satOff val="21248"/>
                    <a:lumOff val="19305"/>
                  </a:schemeClr>
                </a:solidFill>
                <a:latin typeface="Thames Nude Roman"/>
                <a:ea typeface="Thames Nude Roman"/>
                <a:cs typeface="Thames Nude Roman"/>
                <a:sym typeface="Thames Nude Roman"/>
              </a:defRPr>
            </a:lvl1pPr>
          </a:lstStyle>
          <a:p>
            <a:pPr/>
            <a:r>
              <a:t>11:36-12:13</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7" name="In 605 B.C., Judah, as God had stated through Jeremiah, had found itself under Babylonian control.…"/>
          <p:cNvSpPr txBox="1"/>
          <p:nvPr/>
        </p:nvSpPr>
        <p:spPr>
          <a:xfrm>
            <a:off x="4918932" y="2464240"/>
            <a:ext cx="7850542" cy="6845301"/>
          </a:xfrm>
          <a:prstGeom prst="rect">
            <a:avLst/>
          </a:prstGeom>
          <a:solidFill>
            <a:srgbClr val="5F5857">
              <a:alpha val="39651"/>
            </a:srgbClr>
          </a:solidFill>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lvl="2" marL="783770" indent="-783770" algn="l">
              <a:spcBef>
                <a:spcPts val="1200"/>
              </a:spcBef>
              <a:buSzPct val="80000"/>
              <a:buBlip>
                <a:blip r:embed="rId2"/>
              </a:buBlip>
              <a:defRPr sz="46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Beginning with Dan 11:36, there is a large diversity of opinion…</a:t>
            </a:r>
          </a:p>
          <a:p>
            <a:pPr lvl="2" marL="1469570" indent="-783770" algn="l">
              <a:spcBef>
                <a:spcPts val="1200"/>
              </a:spcBef>
              <a:buSzPct val="80000"/>
              <a:buBlip>
                <a:blip r:embed="rId3"/>
              </a:buBlip>
              <a:defRPr sz="32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Regarding the identity of the king described in Dan 11:36-45 - </a:t>
            </a:r>
            <a:r>
              <a:rPr i="1"/>
              <a:t>(a future Antichrist / The Romans Empire / Antiochus IV Epiphanes continued)</a:t>
            </a:r>
          </a:p>
          <a:p>
            <a:pPr lvl="2" marL="1469570" indent="-783770" algn="l">
              <a:spcBef>
                <a:spcPts val="1200"/>
              </a:spcBef>
              <a:buSzPct val="80000"/>
              <a:buBlip>
                <a:blip r:embed="rId3"/>
              </a:buBlip>
              <a:defRPr sz="32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The time in which events described in Dan 11:36-12:13 would be fulfilled — </a:t>
            </a:r>
            <a:r>
              <a:rPr i="1"/>
              <a:t>(The END TIMES / The time of Jerusalem's destruction in 70 AD /  The End of the vision)</a:t>
            </a:r>
          </a:p>
        </p:txBody>
      </p:sp>
      <p:sp>
        <p:nvSpPr>
          <p:cNvPr id="298" name="“Faith To Endure The Fire”"/>
          <p:cNvSpPr txBox="1"/>
          <p:nvPr/>
        </p:nvSpPr>
        <p:spPr>
          <a:xfrm>
            <a:off x="94233" y="142099"/>
            <a:ext cx="12816334" cy="909017"/>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400">
                <a:solidFill>
                  <a:srgbClr val="FFFFFF"/>
                </a:solidFill>
                <a:effectLst>
                  <a:outerShdw sx="100000" sy="100000" kx="0" ky="0" algn="b" rotWithShape="0" blurRad="63500" dist="63500" dir="3524843">
                    <a:srgbClr val="000000"/>
                  </a:outerShdw>
                </a:effectLst>
                <a:latin typeface="Sonoma Script"/>
                <a:ea typeface="Sonoma Script"/>
                <a:cs typeface="Sonoma Script"/>
                <a:sym typeface="Sonoma Script"/>
              </a:defRPr>
            </a:lvl1pPr>
          </a:lstStyle>
          <a:p>
            <a:pPr/>
            <a:r>
              <a:t>The Time of The End - Pt 2</a:t>
            </a:r>
          </a:p>
        </p:txBody>
      </p:sp>
      <p:grpSp>
        <p:nvGrpSpPr>
          <p:cNvPr id="301" name="Antiochus Epiphanes (Vs 20-35)"/>
          <p:cNvGrpSpPr/>
          <p:nvPr/>
        </p:nvGrpSpPr>
        <p:grpSpPr>
          <a:xfrm>
            <a:off x="301989" y="1236388"/>
            <a:ext cx="12400823" cy="1042580"/>
            <a:chOff x="0" y="0"/>
            <a:chExt cx="12400822" cy="1042578"/>
          </a:xfrm>
        </p:grpSpPr>
        <p:sp>
          <p:nvSpPr>
            <p:cNvPr id="299" name="Rounded Rectangle"/>
            <p:cNvSpPr/>
            <p:nvPr/>
          </p:nvSpPr>
          <p:spPr>
            <a:xfrm>
              <a:off x="0" y="0"/>
              <a:ext cx="12400823" cy="1042579"/>
            </a:xfrm>
            <a:prstGeom prst="roundRect">
              <a:avLst>
                <a:gd name="adj" fmla="val 18272"/>
              </a:avLst>
            </a:prstGeom>
            <a:blipFill rotWithShape="1">
              <a:blip r:embed="rId4"/>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p:spPr>
          <p:txBody>
            <a:bodyPr wrap="square" lIns="50800" tIns="50800" rIns="50800" bIns="50800" numCol="1" anchor="ctr">
              <a:noAutofit/>
            </a:bodyPr>
            <a:lstStyle/>
            <a:p>
              <a:pPr defTabSz="457200">
                <a:defRPr>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pPr>
            </a:p>
          </p:txBody>
        </p:sp>
        <p:sp>
          <p:nvSpPr>
            <p:cNvPr id="300" name="Antiochus Epiphanes (Vs 20-45)"/>
            <p:cNvSpPr txBox="1"/>
            <p:nvPr/>
          </p:nvSpPr>
          <p:spPr>
            <a:xfrm>
              <a:off x="55795" y="140289"/>
              <a:ext cx="12289232" cy="762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457200">
                <a:defRPr>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Antiochus Epiphanes (Vs 20-45) </a:t>
              </a:r>
            </a:p>
          </p:txBody>
        </p:sp>
      </p:grpSp>
      <p:pic>
        <p:nvPicPr>
          <p:cNvPr id="302" name="Image" descr="Image"/>
          <p:cNvPicPr>
            <a:picLocks noChangeAspect="1"/>
          </p:cNvPicPr>
          <p:nvPr/>
        </p:nvPicPr>
        <p:blipFill>
          <a:blip r:embed="rId5">
            <a:extLst/>
          </a:blip>
          <a:stretch>
            <a:fillRect/>
          </a:stretch>
        </p:blipFill>
        <p:spPr>
          <a:xfrm>
            <a:off x="92082" y="2420924"/>
            <a:ext cx="4715077" cy="672772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97">
                                            <p:bg/>
                                          </p:spTgt>
                                        </p:tgtEl>
                                        <p:attrNameLst>
                                          <p:attrName>style.visibility</p:attrName>
                                        </p:attrNameLst>
                                      </p:cBhvr>
                                      <p:to>
                                        <p:strVal val="visible"/>
                                      </p:to>
                                    </p:set>
                                    <p:animEffect filter="wipe(left)" transition="in">
                                      <p:cBhvr>
                                        <p:cTn id="7" dur="1500"/>
                                        <p:tgtEl>
                                          <p:spTgt spid="297">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97">
                                            <p:txEl>
                                              <p:pRg st="0" end="0"/>
                                            </p:txEl>
                                          </p:spTgt>
                                        </p:tgtEl>
                                        <p:attrNameLst>
                                          <p:attrName>style.visibility</p:attrName>
                                        </p:attrNameLst>
                                      </p:cBhvr>
                                      <p:to>
                                        <p:strVal val="visible"/>
                                      </p:to>
                                    </p:set>
                                    <p:animEffect filter="wipe(left)" transition="in">
                                      <p:cBhvr>
                                        <p:cTn id="10" dur="1500"/>
                                        <p:tgtEl>
                                          <p:spTgt spid="297">
                                            <p:txEl>
                                              <p:pRg st="0" end="0"/>
                                            </p:txEl>
                                          </p:spTgt>
                                        </p:tgtEl>
                                      </p:cBhvr>
                                    </p:animEffect>
                                  </p:childTnLst>
                                </p:cTn>
                              </p:par>
                            </p:childTnLst>
                          </p:cTn>
                        </p:par>
                        <p:par>
                          <p:cTn id="11" fill="hold">
                            <p:stCondLst>
                              <p:cond delay="1500"/>
                            </p:stCondLst>
                            <p:childTnLst>
                              <p:par>
                                <p:cTn id="12" presetClass="entr" nodeType="afterEffect" presetSubtype="8" presetID="22" grpId="1" fill="hold">
                                  <p:stCondLst>
                                    <p:cond delay="0"/>
                                  </p:stCondLst>
                                  <p:iterate type="el" backwards="0">
                                    <p:tmAbs val="0"/>
                                  </p:iterate>
                                  <p:childTnLst>
                                    <p:set>
                                      <p:cBhvr>
                                        <p:cTn id="13" fill="hold"/>
                                        <p:tgtEl>
                                          <p:spTgt spid="297">
                                            <p:txEl>
                                              <p:pRg st="1" end="1"/>
                                            </p:txEl>
                                          </p:spTgt>
                                        </p:tgtEl>
                                        <p:attrNameLst>
                                          <p:attrName>style.visibility</p:attrName>
                                        </p:attrNameLst>
                                      </p:cBhvr>
                                      <p:to>
                                        <p:strVal val="visible"/>
                                      </p:to>
                                    </p:set>
                                    <p:animEffect filter="wipe(left)" transition="in">
                                      <p:cBhvr>
                                        <p:cTn id="14" dur="1500"/>
                                        <p:tgtEl>
                                          <p:spTgt spid="297">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8" presetID="22" grpId="1" fill="hold">
                                  <p:stCondLst>
                                    <p:cond delay="0"/>
                                  </p:stCondLst>
                                  <p:iterate type="el" backwards="0">
                                    <p:tmAbs val="0"/>
                                  </p:iterate>
                                  <p:childTnLst>
                                    <p:set>
                                      <p:cBhvr>
                                        <p:cTn id="18" fill="hold"/>
                                        <p:tgtEl>
                                          <p:spTgt spid="297">
                                            <p:txEl>
                                              <p:pRg st="2" end="2"/>
                                            </p:txEl>
                                          </p:spTgt>
                                        </p:tgtEl>
                                        <p:attrNameLst>
                                          <p:attrName>style.visibility</p:attrName>
                                        </p:attrNameLst>
                                      </p:cBhvr>
                                      <p:to>
                                        <p:strVal val="visible"/>
                                      </p:to>
                                    </p:set>
                                    <p:animEffect filter="wipe(left)" transition="in">
                                      <p:cBhvr>
                                        <p:cTn id="19" dur="1500"/>
                                        <p:tgtEl>
                                          <p:spTgt spid="297">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7"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4" name="Daniel 11:1–4 (NKJV)…"/>
          <p:cNvSpPr txBox="1"/>
          <p:nvPr/>
        </p:nvSpPr>
        <p:spPr>
          <a:xfrm>
            <a:off x="220238" y="215899"/>
            <a:ext cx="12564323" cy="92583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600"/>
              </a:spcBef>
              <a:defRPr sz="5100">
                <a:solidFill>
                  <a:srgbClr val="000000"/>
                </a:solidFill>
                <a:latin typeface="Thames Nude Roman"/>
                <a:ea typeface="Thames Nude Roman"/>
                <a:cs typeface="Thames Nude Roman"/>
                <a:sym typeface="Thames Nude Roman"/>
              </a:defRPr>
            </a:pPr>
            <a:r>
              <a:t>Daniel 11:36–45 (NKJV)</a:t>
            </a:r>
          </a:p>
          <a:p>
            <a:pPr defTabSz="457200">
              <a:defRPr baseline="0" sz="4500">
                <a:solidFill>
                  <a:srgbClr val="000000"/>
                </a:solidFill>
                <a:latin typeface="Hoefler Text"/>
                <a:ea typeface="Hoefler Text"/>
                <a:cs typeface="Hoefler Text"/>
                <a:sym typeface="Hoefler Text"/>
              </a:defRPr>
            </a:pPr>
            <a:r>
              <a:rPr baseline="31999"/>
              <a:t>36</a:t>
            </a:r>
            <a:r>
              <a:t> “Then the king shall do according to his own will: he shall exalt and magnify himself above every god, shall speak blasphemies against the God of gods, and shall prosper till the wrath has been accomplished; for what has been determined shall be done. </a:t>
            </a:r>
            <a:r>
              <a:rPr baseline="31999"/>
              <a:t>37</a:t>
            </a:r>
            <a:r>
              <a:t> He shall regard neither the God of his fathers nor the desire of women, nor regard any god; for he shall exalt himself above </a:t>
            </a:r>
            <a:r>
              <a:rPr i="1"/>
              <a:t>them</a:t>
            </a:r>
            <a:r>
              <a:t> all. </a:t>
            </a:r>
            <a:r>
              <a:rPr baseline="31999"/>
              <a:t>38</a:t>
            </a:r>
            <a:r>
              <a:t> But in their place he shall honor a god of fortresses; and a god which his fathers did not know he shall honor with gold and silver, with precious stones and pleasant things. </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6" name="Daniel 11:1–4 (NKJV)…"/>
          <p:cNvSpPr txBox="1"/>
          <p:nvPr/>
        </p:nvSpPr>
        <p:spPr>
          <a:xfrm>
            <a:off x="220238" y="215899"/>
            <a:ext cx="12564323" cy="91059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600"/>
              </a:spcBef>
              <a:defRPr sz="5100">
                <a:solidFill>
                  <a:srgbClr val="000000"/>
                </a:solidFill>
                <a:latin typeface="Thames Nude Roman"/>
                <a:ea typeface="Thames Nude Roman"/>
                <a:cs typeface="Thames Nude Roman"/>
                <a:sym typeface="Thames Nude Roman"/>
              </a:defRPr>
            </a:pPr>
            <a:r>
              <a:t>Daniel 11:36–45 (NKJV)</a:t>
            </a:r>
          </a:p>
          <a:p>
            <a:pPr defTabSz="457200">
              <a:defRPr baseline="0" sz="4400">
                <a:solidFill>
                  <a:srgbClr val="000000"/>
                </a:solidFill>
                <a:latin typeface="Hoefler Text"/>
                <a:ea typeface="Hoefler Text"/>
                <a:cs typeface="Hoefler Text"/>
                <a:sym typeface="Hoefler Text"/>
              </a:defRPr>
            </a:pPr>
            <a:r>
              <a:rPr baseline="31999"/>
              <a:t>39</a:t>
            </a:r>
            <a:r>
              <a:t> Thus he shall act against the strongest fortresses with a foreign god, which he shall acknowledge, </a:t>
            </a:r>
            <a:r>
              <a:rPr i="1"/>
              <a:t>and</a:t>
            </a:r>
            <a:r>
              <a:t> advance </a:t>
            </a:r>
            <a:r>
              <a:rPr i="1"/>
              <a:t>its</a:t>
            </a:r>
            <a:r>
              <a:t> glory; and he shall cause them to rule over many, and divide the land for gain. </a:t>
            </a:r>
            <a:r>
              <a:rPr baseline="31999"/>
              <a:t>40</a:t>
            </a:r>
            <a:r>
              <a:t> “At the time of the end the king of the South shall attack him; and the king of the North shall come against him like a whirlwind, with chariots, horsemen, and with many ships; and he shall enter the countries, overwhelm </a:t>
            </a:r>
            <a:r>
              <a:rPr i="1"/>
              <a:t>them,</a:t>
            </a:r>
            <a:r>
              <a:t> and pass through. </a:t>
            </a:r>
            <a:r>
              <a:rPr baseline="31999"/>
              <a:t>41</a:t>
            </a:r>
            <a:r>
              <a:t> He shall also enter the Glorious Land, and many </a:t>
            </a:r>
            <a:r>
              <a:rPr i="1"/>
              <a:t>countries</a:t>
            </a:r>
            <a:r>
              <a:t> shall be overthrown; but these shall escape from his hand: Edom, Moab, and the prominent people of Ammon. </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8" name="Daniel 11:1–4 (NKJV)…"/>
          <p:cNvSpPr txBox="1"/>
          <p:nvPr/>
        </p:nvSpPr>
        <p:spPr>
          <a:xfrm>
            <a:off x="220238" y="215899"/>
            <a:ext cx="12564323" cy="871225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600"/>
              </a:spcBef>
              <a:defRPr sz="5100">
                <a:solidFill>
                  <a:srgbClr val="000000"/>
                </a:solidFill>
                <a:latin typeface="Thames Nude Roman"/>
                <a:ea typeface="Thames Nude Roman"/>
                <a:cs typeface="Thames Nude Roman"/>
                <a:sym typeface="Thames Nude Roman"/>
              </a:defRPr>
            </a:pPr>
            <a:r>
              <a:t>Daniel 11:36–45 (NKJV)</a:t>
            </a:r>
          </a:p>
          <a:p>
            <a:pPr defTabSz="457200">
              <a:defRPr baseline="0" sz="4600">
                <a:solidFill>
                  <a:srgbClr val="000000"/>
                </a:solidFill>
                <a:latin typeface="Hoefler Text"/>
                <a:ea typeface="Hoefler Text"/>
                <a:cs typeface="Hoefler Text"/>
                <a:sym typeface="Hoefler Text"/>
              </a:defRPr>
            </a:pPr>
            <a:r>
              <a:rPr baseline="31999"/>
              <a:t>42</a:t>
            </a:r>
            <a:r>
              <a:t> He shall stretch out his hand against the countries, and the land of Egypt shall not escape. </a:t>
            </a:r>
            <a:r>
              <a:rPr baseline="31999"/>
              <a:t>43</a:t>
            </a:r>
            <a:r>
              <a:t> He shall have power over the treasures of gold and silver, and over all the precious things of Egypt; also the Libyans and Ethiopians </a:t>
            </a:r>
            <a:r>
              <a:rPr i="1"/>
              <a:t>shall follow</a:t>
            </a:r>
            <a:r>
              <a:t> at his heels. </a:t>
            </a:r>
            <a:r>
              <a:rPr baseline="31999"/>
              <a:t>44</a:t>
            </a:r>
            <a:r>
              <a:t> But news from the east and the north shall trouble him; therefore he shall go out with great fury to destroy and annihilate many. </a:t>
            </a:r>
            <a:r>
              <a:rPr baseline="31999"/>
              <a:t>45</a:t>
            </a:r>
            <a:r>
              <a:t> And he shall plant the tents of his palace between the seas and the glorious holy mountain; yet he shall come to his end, and no one will help him.</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0" name="In 605 B.C., Judah, as God had stated through Jeremiah, had found itself under Babylonian control.…"/>
          <p:cNvSpPr txBox="1"/>
          <p:nvPr/>
        </p:nvSpPr>
        <p:spPr>
          <a:xfrm>
            <a:off x="4918932" y="2464240"/>
            <a:ext cx="7850542" cy="6489701"/>
          </a:xfrm>
          <a:prstGeom prst="rect">
            <a:avLst/>
          </a:prstGeom>
          <a:solidFill>
            <a:srgbClr val="5F5857">
              <a:alpha val="39651"/>
            </a:srgbClr>
          </a:solidFill>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lvl="2" marL="783770" indent="-783770" algn="l">
              <a:spcBef>
                <a:spcPts val="1200"/>
              </a:spcBef>
              <a:buSzPct val="80000"/>
              <a:buBlip>
                <a:blip r:embed="rId2"/>
              </a:buBlip>
              <a:defRPr sz="44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The Blasphemy of Antiochus</a:t>
            </a:r>
          </a:p>
          <a:p>
            <a:pPr lvl="2" marL="1469571" indent="-783771" algn="l">
              <a:spcBef>
                <a:spcPts val="1200"/>
              </a:spcBef>
              <a:buSzPct val="80000"/>
              <a:buBlip>
                <a:blip r:embed="rId3"/>
              </a:buBlip>
              <a:defRPr sz="38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He shall magnify himself above every god - Dan 11:36-37</a:t>
            </a:r>
          </a:p>
          <a:p>
            <a:pPr lvl="2" marL="1469571" indent="-783771" algn="l">
              <a:spcBef>
                <a:spcPts val="1200"/>
              </a:spcBef>
              <a:buSzPct val="80000"/>
              <a:buBlip>
                <a:blip r:embed="rId3"/>
              </a:buBlip>
              <a:defRPr sz="38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Speaking blasphemies against the God of gods </a:t>
            </a:r>
          </a:p>
          <a:p>
            <a:pPr lvl="2" marL="1469571" indent="-783771" algn="l">
              <a:spcBef>
                <a:spcPts val="1200"/>
              </a:spcBef>
              <a:buSzPct val="80000"/>
              <a:buBlip>
                <a:blip r:embed="rId3"/>
              </a:buBlip>
              <a:defRPr sz="38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Prospering till the wrath that has been determined is done - cf. Dan 11:35; as with the case of Assyria and Israel, Isa 10:5-12</a:t>
            </a:r>
          </a:p>
        </p:txBody>
      </p:sp>
      <p:sp>
        <p:nvSpPr>
          <p:cNvPr id="311" name="“Faith To Endure The Fire”"/>
          <p:cNvSpPr txBox="1"/>
          <p:nvPr/>
        </p:nvSpPr>
        <p:spPr>
          <a:xfrm>
            <a:off x="94233" y="142099"/>
            <a:ext cx="12816334" cy="909017"/>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400">
                <a:solidFill>
                  <a:srgbClr val="FFFFFF"/>
                </a:solidFill>
                <a:effectLst>
                  <a:outerShdw sx="100000" sy="100000" kx="0" ky="0" algn="b" rotWithShape="0" blurRad="63500" dist="63500" dir="3524843">
                    <a:srgbClr val="000000"/>
                  </a:outerShdw>
                </a:effectLst>
                <a:latin typeface="Sonoma Script"/>
                <a:ea typeface="Sonoma Script"/>
                <a:cs typeface="Sonoma Script"/>
                <a:sym typeface="Sonoma Script"/>
              </a:defRPr>
            </a:lvl1pPr>
          </a:lstStyle>
          <a:p>
            <a:pPr/>
            <a:r>
              <a:t>The Time of The End - Pt 2</a:t>
            </a:r>
          </a:p>
        </p:txBody>
      </p:sp>
      <p:grpSp>
        <p:nvGrpSpPr>
          <p:cNvPr id="314" name="Antiochus Epiphanes (Vs 20-35)"/>
          <p:cNvGrpSpPr/>
          <p:nvPr/>
        </p:nvGrpSpPr>
        <p:grpSpPr>
          <a:xfrm>
            <a:off x="301989" y="1236388"/>
            <a:ext cx="12400823" cy="1042580"/>
            <a:chOff x="0" y="0"/>
            <a:chExt cx="12400822" cy="1042578"/>
          </a:xfrm>
        </p:grpSpPr>
        <p:sp>
          <p:nvSpPr>
            <p:cNvPr id="312" name="Rounded Rectangle"/>
            <p:cNvSpPr/>
            <p:nvPr/>
          </p:nvSpPr>
          <p:spPr>
            <a:xfrm>
              <a:off x="0" y="0"/>
              <a:ext cx="12400823" cy="1042579"/>
            </a:xfrm>
            <a:prstGeom prst="roundRect">
              <a:avLst>
                <a:gd name="adj" fmla="val 18272"/>
              </a:avLst>
            </a:prstGeom>
            <a:blipFill rotWithShape="1">
              <a:blip r:embed="rId4"/>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p:spPr>
          <p:txBody>
            <a:bodyPr wrap="square" lIns="50800" tIns="50800" rIns="50800" bIns="50800" numCol="1" anchor="ctr">
              <a:noAutofit/>
            </a:bodyPr>
            <a:lstStyle/>
            <a:p>
              <a:pPr defTabSz="457200">
                <a:defRPr>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pPr>
            </a:p>
          </p:txBody>
        </p:sp>
        <p:sp>
          <p:nvSpPr>
            <p:cNvPr id="313" name="Antiochus Epiphanes (Vs 20-45)"/>
            <p:cNvSpPr txBox="1"/>
            <p:nvPr/>
          </p:nvSpPr>
          <p:spPr>
            <a:xfrm>
              <a:off x="55795" y="140289"/>
              <a:ext cx="12289232" cy="762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457200">
                <a:defRPr>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Antiochus Epiphanes (Vs 20-45) </a:t>
              </a:r>
            </a:p>
          </p:txBody>
        </p:sp>
      </p:grpSp>
      <p:pic>
        <p:nvPicPr>
          <p:cNvPr id="315" name="Image" descr="Image"/>
          <p:cNvPicPr>
            <a:picLocks noChangeAspect="1"/>
          </p:cNvPicPr>
          <p:nvPr/>
        </p:nvPicPr>
        <p:blipFill>
          <a:blip r:embed="rId5">
            <a:extLst/>
          </a:blip>
          <a:stretch>
            <a:fillRect/>
          </a:stretch>
        </p:blipFill>
        <p:spPr>
          <a:xfrm>
            <a:off x="92082" y="2420924"/>
            <a:ext cx="4715077" cy="6727724"/>
          </a:xfrm>
          <a:prstGeom prst="rect">
            <a:avLst/>
          </a:prstGeom>
          <a:ln w="12700">
            <a:miter lim="400000"/>
          </a:ln>
        </p:spPr>
      </p:pic>
      <p:sp>
        <p:nvSpPr>
          <p:cNvPr id="316" name="36 “Then the king shall do according to his own will: he shall exalt and magnify himself above every god, shall speak blasphemies against the God of gods, and shall prosper till the wrath has been accomplished; for what has been determined shall be done."/>
          <p:cNvSpPr txBox="1"/>
          <p:nvPr/>
        </p:nvSpPr>
        <p:spPr>
          <a:xfrm>
            <a:off x="361690" y="2965636"/>
            <a:ext cx="4175860" cy="58928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baseline="-1" sz="3200">
                <a:solidFill>
                  <a:srgbClr val="FFFFFF"/>
                </a:solidFill>
                <a:effectLst>
                  <a:outerShdw sx="100000" sy="100000" kx="0" ky="0" algn="b" rotWithShape="0" blurRad="12700" dist="63500" dir="18900000">
                    <a:srgbClr val="000000"/>
                  </a:outerShdw>
                </a:effectLst>
                <a:latin typeface="Hoefler Text"/>
                <a:ea typeface="Hoefler Text"/>
                <a:cs typeface="Hoefler Text"/>
                <a:sym typeface="Hoefler Text"/>
              </a:defRPr>
            </a:pPr>
            <a:r>
              <a:rPr baseline="31998"/>
              <a:t>36</a:t>
            </a:r>
            <a:r>
              <a:t> “Then the king shall do according to his own will: he shall exalt and magnify himself above every god, shall speak blasphemies against the God of gods, and shall prosper till the wrath has been accomplished; for what has been determined shall be done.</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10">
                                            <p:bg/>
                                          </p:spTgt>
                                        </p:tgtEl>
                                        <p:attrNameLst>
                                          <p:attrName>style.visibility</p:attrName>
                                        </p:attrNameLst>
                                      </p:cBhvr>
                                      <p:to>
                                        <p:strVal val="visible"/>
                                      </p:to>
                                    </p:set>
                                    <p:animEffect filter="wipe(left)" transition="in">
                                      <p:cBhvr>
                                        <p:cTn id="7" dur="1500"/>
                                        <p:tgtEl>
                                          <p:spTgt spid="310">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10">
                                            <p:txEl>
                                              <p:pRg st="0" end="0"/>
                                            </p:txEl>
                                          </p:spTgt>
                                        </p:tgtEl>
                                        <p:attrNameLst>
                                          <p:attrName>style.visibility</p:attrName>
                                        </p:attrNameLst>
                                      </p:cBhvr>
                                      <p:to>
                                        <p:strVal val="visible"/>
                                      </p:to>
                                    </p:set>
                                    <p:animEffect filter="wipe(left)" transition="in">
                                      <p:cBhvr>
                                        <p:cTn id="10" dur="1500"/>
                                        <p:tgtEl>
                                          <p:spTgt spid="310">
                                            <p:txEl>
                                              <p:pRg st="0" end="0"/>
                                            </p:txEl>
                                          </p:spTgt>
                                        </p:tgtEl>
                                      </p:cBhvr>
                                    </p:animEffect>
                                  </p:childTnLst>
                                </p:cTn>
                              </p:par>
                            </p:childTnLst>
                          </p:cTn>
                        </p:par>
                        <p:par>
                          <p:cTn id="11" fill="hold">
                            <p:stCondLst>
                              <p:cond delay="1500"/>
                            </p:stCondLst>
                            <p:childTnLst>
                              <p:par>
                                <p:cTn id="12" presetClass="entr" nodeType="afterEffect" presetSubtype="8" presetID="22" grpId="1" fill="hold">
                                  <p:stCondLst>
                                    <p:cond delay="0"/>
                                  </p:stCondLst>
                                  <p:iterate type="el" backwards="0">
                                    <p:tmAbs val="0"/>
                                  </p:iterate>
                                  <p:childTnLst>
                                    <p:set>
                                      <p:cBhvr>
                                        <p:cTn id="13" fill="hold"/>
                                        <p:tgtEl>
                                          <p:spTgt spid="310">
                                            <p:txEl>
                                              <p:pRg st="1" end="1"/>
                                            </p:txEl>
                                          </p:spTgt>
                                        </p:tgtEl>
                                        <p:attrNameLst>
                                          <p:attrName>style.visibility</p:attrName>
                                        </p:attrNameLst>
                                      </p:cBhvr>
                                      <p:to>
                                        <p:strVal val="visible"/>
                                      </p:to>
                                    </p:set>
                                    <p:animEffect filter="wipe(left)" transition="in">
                                      <p:cBhvr>
                                        <p:cTn id="14" dur="1500"/>
                                        <p:tgtEl>
                                          <p:spTgt spid="310">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8" presetID="22" grpId="1" fill="hold">
                                  <p:stCondLst>
                                    <p:cond delay="0"/>
                                  </p:stCondLst>
                                  <p:iterate type="el" backwards="0">
                                    <p:tmAbs val="0"/>
                                  </p:iterate>
                                  <p:childTnLst>
                                    <p:set>
                                      <p:cBhvr>
                                        <p:cTn id="18" fill="hold"/>
                                        <p:tgtEl>
                                          <p:spTgt spid="310">
                                            <p:txEl>
                                              <p:pRg st="2" end="2"/>
                                            </p:txEl>
                                          </p:spTgt>
                                        </p:tgtEl>
                                        <p:attrNameLst>
                                          <p:attrName>style.visibility</p:attrName>
                                        </p:attrNameLst>
                                      </p:cBhvr>
                                      <p:to>
                                        <p:strVal val="visible"/>
                                      </p:to>
                                    </p:set>
                                    <p:animEffect filter="wipe(left)" transition="in">
                                      <p:cBhvr>
                                        <p:cTn id="19" dur="1500"/>
                                        <p:tgtEl>
                                          <p:spTgt spid="310">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Class="entr" nodeType="clickEffect" presetSubtype="8" presetID="22" grpId="1" fill="hold">
                                  <p:stCondLst>
                                    <p:cond delay="0"/>
                                  </p:stCondLst>
                                  <p:iterate type="el" backwards="0">
                                    <p:tmAbs val="0"/>
                                  </p:iterate>
                                  <p:childTnLst>
                                    <p:set>
                                      <p:cBhvr>
                                        <p:cTn id="23" fill="hold"/>
                                        <p:tgtEl>
                                          <p:spTgt spid="310">
                                            <p:txEl>
                                              <p:pRg st="3" end="3"/>
                                            </p:txEl>
                                          </p:spTgt>
                                        </p:tgtEl>
                                        <p:attrNameLst>
                                          <p:attrName>style.visibility</p:attrName>
                                        </p:attrNameLst>
                                      </p:cBhvr>
                                      <p:to>
                                        <p:strVal val="visible"/>
                                      </p:to>
                                    </p:set>
                                    <p:animEffect filter="wipe(left)" transition="in">
                                      <p:cBhvr>
                                        <p:cTn id="24" dur="1500"/>
                                        <p:tgtEl>
                                          <p:spTgt spid="310">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0"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8" name="In 605 B.C., Judah, as God had stated through Jeremiah, had found itself under Babylonian control.…"/>
          <p:cNvSpPr txBox="1"/>
          <p:nvPr/>
        </p:nvSpPr>
        <p:spPr>
          <a:xfrm>
            <a:off x="4918932" y="2464240"/>
            <a:ext cx="7850542" cy="6540501"/>
          </a:xfrm>
          <a:prstGeom prst="rect">
            <a:avLst/>
          </a:prstGeom>
          <a:solidFill>
            <a:srgbClr val="5F5857">
              <a:alpha val="39651"/>
            </a:srgbClr>
          </a:solidFill>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lvl="2" marL="783770" indent="-783770" algn="l">
              <a:spcBef>
                <a:spcPts val="1200"/>
              </a:spcBef>
              <a:buSzPct val="80000"/>
              <a:buBlip>
                <a:blip r:embed="rId2"/>
              </a:buBlip>
              <a:defRPr sz="44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The Blasphemy of Antiochus</a:t>
            </a:r>
          </a:p>
          <a:p>
            <a:pPr lvl="2" marL="1469570" indent="-783770" algn="l">
              <a:spcBef>
                <a:spcPts val="1200"/>
              </a:spcBef>
              <a:buSzPct val="80000"/>
              <a:buBlip>
                <a:blip r:embed="rId3"/>
              </a:buBlip>
              <a:defRPr sz="32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He shall not regard the god of his fathers, nor the desire of women, nor any god  / He shall honor a god of fortresses (war) - Dan 11:38-39</a:t>
            </a:r>
          </a:p>
          <a:p>
            <a:pPr lvl="2" marL="1469570" indent="-783770" algn="l">
              <a:spcBef>
                <a:spcPts val="1200"/>
              </a:spcBef>
              <a:buSzPct val="80000"/>
              <a:buBlip>
                <a:blip r:embed="rId3"/>
              </a:buBlip>
              <a:defRPr sz="32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A god which his fathers did not know - 37 (</a:t>
            </a:r>
            <a:r>
              <a:rPr i="1"/>
              <a:t>His fathers knew Apollo - some suggest the Roman god Zeus</a:t>
            </a:r>
            <a:r>
              <a:t> )</a:t>
            </a:r>
          </a:p>
          <a:p>
            <a:pPr lvl="2" marL="1469570" indent="-783770" algn="l">
              <a:spcBef>
                <a:spcPts val="1200"/>
              </a:spcBef>
              <a:buSzPct val="80000"/>
              <a:buBlip>
                <a:blip r:embed="rId3"/>
              </a:buBlip>
              <a:defRPr sz="32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He shall act against the strongest fortresses with this foreign god, rule over many and divide the land for gain</a:t>
            </a:r>
          </a:p>
        </p:txBody>
      </p:sp>
      <p:sp>
        <p:nvSpPr>
          <p:cNvPr id="319" name="“Faith To Endure The Fire”"/>
          <p:cNvSpPr txBox="1"/>
          <p:nvPr/>
        </p:nvSpPr>
        <p:spPr>
          <a:xfrm>
            <a:off x="94233" y="142099"/>
            <a:ext cx="12816334" cy="909017"/>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400">
                <a:solidFill>
                  <a:srgbClr val="FFFFFF"/>
                </a:solidFill>
                <a:effectLst>
                  <a:outerShdw sx="100000" sy="100000" kx="0" ky="0" algn="b" rotWithShape="0" blurRad="63500" dist="63500" dir="3524843">
                    <a:srgbClr val="000000"/>
                  </a:outerShdw>
                </a:effectLst>
                <a:latin typeface="Sonoma Script"/>
                <a:ea typeface="Sonoma Script"/>
                <a:cs typeface="Sonoma Script"/>
                <a:sym typeface="Sonoma Script"/>
              </a:defRPr>
            </a:lvl1pPr>
          </a:lstStyle>
          <a:p>
            <a:pPr/>
            <a:r>
              <a:t>The Time of The End - Pt 2</a:t>
            </a:r>
          </a:p>
        </p:txBody>
      </p:sp>
      <p:grpSp>
        <p:nvGrpSpPr>
          <p:cNvPr id="322" name="Antiochus Epiphanes (Vs 20-35)"/>
          <p:cNvGrpSpPr/>
          <p:nvPr/>
        </p:nvGrpSpPr>
        <p:grpSpPr>
          <a:xfrm>
            <a:off x="301989" y="1236388"/>
            <a:ext cx="12400823" cy="1042580"/>
            <a:chOff x="0" y="0"/>
            <a:chExt cx="12400822" cy="1042578"/>
          </a:xfrm>
        </p:grpSpPr>
        <p:sp>
          <p:nvSpPr>
            <p:cNvPr id="320" name="Rounded Rectangle"/>
            <p:cNvSpPr/>
            <p:nvPr/>
          </p:nvSpPr>
          <p:spPr>
            <a:xfrm>
              <a:off x="0" y="0"/>
              <a:ext cx="12400823" cy="1042579"/>
            </a:xfrm>
            <a:prstGeom prst="roundRect">
              <a:avLst>
                <a:gd name="adj" fmla="val 18272"/>
              </a:avLst>
            </a:prstGeom>
            <a:blipFill rotWithShape="1">
              <a:blip r:embed="rId4"/>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p:spPr>
          <p:txBody>
            <a:bodyPr wrap="square" lIns="50800" tIns="50800" rIns="50800" bIns="50800" numCol="1" anchor="ctr">
              <a:noAutofit/>
            </a:bodyPr>
            <a:lstStyle/>
            <a:p>
              <a:pPr defTabSz="457200">
                <a:defRPr>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pPr>
            </a:p>
          </p:txBody>
        </p:sp>
        <p:sp>
          <p:nvSpPr>
            <p:cNvPr id="321" name="Antiochus Epiphanes (Vs 20-45)"/>
            <p:cNvSpPr txBox="1"/>
            <p:nvPr/>
          </p:nvSpPr>
          <p:spPr>
            <a:xfrm>
              <a:off x="55795" y="140289"/>
              <a:ext cx="12289232" cy="762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457200">
                <a:defRPr>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Antiochus Epiphanes (Vs 20-45) </a:t>
              </a:r>
            </a:p>
          </p:txBody>
        </p:sp>
      </p:grpSp>
      <p:pic>
        <p:nvPicPr>
          <p:cNvPr id="323" name="Image" descr="Image"/>
          <p:cNvPicPr>
            <a:picLocks noChangeAspect="1"/>
          </p:cNvPicPr>
          <p:nvPr/>
        </p:nvPicPr>
        <p:blipFill>
          <a:blip r:embed="rId5">
            <a:extLst/>
          </a:blip>
          <a:stretch>
            <a:fillRect/>
          </a:stretch>
        </p:blipFill>
        <p:spPr>
          <a:xfrm>
            <a:off x="92082" y="2420924"/>
            <a:ext cx="4715077" cy="6727724"/>
          </a:xfrm>
          <a:prstGeom prst="rect">
            <a:avLst/>
          </a:prstGeom>
          <a:ln w="12700">
            <a:miter lim="400000"/>
          </a:ln>
        </p:spPr>
      </p:pic>
      <p:sp>
        <p:nvSpPr>
          <p:cNvPr id="324" name="37 He shall regard neither the God of his fathers nor the desire of women, nor regard any god; for he shall exalt himself above them all."/>
          <p:cNvSpPr txBox="1"/>
          <p:nvPr/>
        </p:nvSpPr>
        <p:spPr>
          <a:xfrm>
            <a:off x="553754" y="5384501"/>
            <a:ext cx="3791732" cy="34798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baseline="-1" sz="3200">
                <a:solidFill>
                  <a:srgbClr val="FFFFFF"/>
                </a:solidFill>
                <a:effectLst>
                  <a:outerShdw sx="100000" sy="100000" kx="0" ky="0" algn="b" rotWithShape="0" blurRad="12700" dist="63500" dir="18900000">
                    <a:srgbClr val="000000"/>
                  </a:outerShdw>
                </a:effectLst>
                <a:latin typeface="Hoefler Text"/>
                <a:ea typeface="Hoefler Text"/>
                <a:cs typeface="Hoefler Text"/>
                <a:sym typeface="Hoefler Text"/>
              </a:defRPr>
            </a:pPr>
            <a:r>
              <a:rPr baseline="31998"/>
              <a:t>37</a:t>
            </a:r>
            <a:r>
              <a:t> He shall regard neither the God of his fathers nor the desire of women, nor regard any god; for he shall exalt himself above </a:t>
            </a:r>
            <a:r>
              <a:rPr i="1"/>
              <a:t>them</a:t>
            </a:r>
            <a:r>
              <a:t> all.</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18">
                                            <p:bg/>
                                          </p:spTgt>
                                        </p:tgtEl>
                                        <p:attrNameLst>
                                          <p:attrName>style.visibility</p:attrName>
                                        </p:attrNameLst>
                                      </p:cBhvr>
                                      <p:to>
                                        <p:strVal val="visible"/>
                                      </p:to>
                                    </p:set>
                                    <p:animEffect filter="wipe(left)" transition="in">
                                      <p:cBhvr>
                                        <p:cTn id="7" dur="1500"/>
                                        <p:tgtEl>
                                          <p:spTgt spid="318">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18">
                                            <p:txEl>
                                              <p:pRg st="0" end="0"/>
                                            </p:txEl>
                                          </p:spTgt>
                                        </p:tgtEl>
                                        <p:attrNameLst>
                                          <p:attrName>style.visibility</p:attrName>
                                        </p:attrNameLst>
                                      </p:cBhvr>
                                      <p:to>
                                        <p:strVal val="visible"/>
                                      </p:to>
                                    </p:set>
                                    <p:animEffect filter="wipe(left)" transition="in">
                                      <p:cBhvr>
                                        <p:cTn id="10" dur="1500"/>
                                        <p:tgtEl>
                                          <p:spTgt spid="318">
                                            <p:txEl>
                                              <p:pRg st="0" end="0"/>
                                            </p:txEl>
                                          </p:spTgt>
                                        </p:tgtEl>
                                      </p:cBhvr>
                                    </p:animEffect>
                                  </p:childTnLst>
                                </p:cTn>
                              </p:par>
                            </p:childTnLst>
                          </p:cTn>
                        </p:par>
                        <p:par>
                          <p:cTn id="11" fill="hold">
                            <p:stCondLst>
                              <p:cond delay="1500"/>
                            </p:stCondLst>
                            <p:childTnLst>
                              <p:par>
                                <p:cTn id="12" presetClass="entr" nodeType="afterEffect" presetSubtype="8" presetID="22" grpId="1" fill="hold">
                                  <p:stCondLst>
                                    <p:cond delay="0"/>
                                  </p:stCondLst>
                                  <p:iterate type="el" backwards="0">
                                    <p:tmAbs val="0"/>
                                  </p:iterate>
                                  <p:childTnLst>
                                    <p:set>
                                      <p:cBhvr>
                                        <p:cTn id="13" fill="hold"/>
                                        <p:tgtEl>
                                          <p:spTgt spid="318">
                                            <p:txEl>
                                              <p:pRg st="1" end="1"/>
                                            </p:txEl>
                                          </p:spTgt>
                                        </p:tgtEl>
                                        <p:attrNameLst>
                                          <p:attrName>style.visibility</p:attrName>
                                        </p:attrNameLst>
                                      </p:cBhvr>
                                      <p:to>
                                        <p:strVal val="visible"/>
                                      </p:to>
                                    </p:set>
                                    <p:animEffect filter="wipe(left)" transition="in">
                                      <p:cBhvr>
                                        <p:cTn id="14" dur="1500"/>
                                        <p:tgtEl>
                                          <p:spTgt spid="318">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8" presetID="22" grpId="1" fill="hold">
                                  <p:stCondLst>
                                    <p:cond delay="0"/>
                                  </p:stCondLst>
                                  <p:iterate type="el" backwards="0">
                                    <p:tmAbs val="0"/>
                                  </p:iterate>
                                  <p:childTnLst>
                                    <p:set>
                                      <p:cBhvr>
                                        <p:cTn id="18" fill="hold"/>
                                        <p:tgtEl>
                                          <p:spTgt spid="318">
                                            <p:txEl>
                                              <p:pRg st="2" end="2"/>
                                            </p:txEl>
                                          </p:spTgt>
                                        </p:tgtEl>
                                        <p:attrNameLst>
                                          <p:attrName>style.visibility</p:attrName>
                                        </p:attrNameLst>
                                      </p:cBhvr>
                                      <p:to>
                                        <p:strVal val="visible"/>
                                      </p:to>
                                    </p:set>
                                    <p:animEffect filter="wipe(left)" transition="in">
                                      <p:cBhvr>
                                        <p:cTn id="19" dur="1500"/>
                                        <p:tgtEl>
                                          <p:spTgt spid="318">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Class="entr" nodeType="clickEffect" presetSubtype="8" presetID="22" grpId="1" fill="hold">
                                  <p:stCondLst>
                                    <p:cond delay="0"/>
                                  </p:stCondLst>
                                  <p:iterate type="el" backwards="0">
                                    <p:tmAbs val="0"/>
                                  </p:iterate>
                                  <p:childTnLst>
                                    <p:set>
                                      <p:cBhvr>
                                        <p:cTn id="23" fill="hold"/>
                                        <p:tgtEl>
                                          <p:spTgt spid="318">
                                            <p:txEl>
                                              <p:pRg st="3" end="3"/>
                                            </p:txEl>
                                          </p:spTgt>
                                        </p:tgtEl>
                                        <p:attrNameLst>
                                          <p:attrName>style.visibility</p:attrName>
                                        </p:attrNameLst>
                                      </p:cBhvr>
                                      <p:to>
                                        <p:strVal val="visible"/>
                                      </p:to>
                                    </p:set>
                                    <p:animEffect filter="wipe(left)" transition="in">
                                      <p:cBhvr>
                                        <p:cTn id="24" dur="1500"/>
                                        <p:tgtEl>
                                          <p:spTgt spid="318">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8"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6" name="In 605 B.C., Judah, as God had stated through Jeremiah, had found itself under Babylonian control.…"/>
          <p:cNvSpPr txBox="1"/>
          <p:nvPr/>
        </p:nvSpPr>
        <p:spPr>
          <a:xfrm>
            <a:off x="4918932" y="2464240"/>
            <a:ext cx="7850542" cy="7061201"/>
          </a:xfrm>
          <a:prstGeom prst="rect">
            <a:avLst/>
          </a:prstGeom>
          <a:solidFill>
            <a:srgbClr val="5F5857">
              <a:alpha val="39651"/>
            </a:srgbClr>
          </a:solidFill>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lvl="2" marL="783770" indent="-783770" algn="l">
              <a:spcBef>
                <a:spcPts val="1200"/>
              </a:spcBef>
              <a:buSzPct val="80000"/>
              <a:buBlip>
                <a:blip r:embed="rId2"/>
              </a:buBlip>
              <a:defRPr sz="44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The END of ANTIOCHUS — 11:40-45</a:t>
            </a:r>
          </a:p>
          <a:p>
            <a:pPr lvl="2" marL="1469570" indent="-783770" algn="l">
              <a:spcBef>
                <a:spcPts val="1200"/>
              </a:spcBef>
              <a:buSzPct val="80000"/>
              <a:buBlip>
                <a:blip r:embed="rId3"/>
              </a:buBlip>
              <a:defRPr sz="32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The king of the South (Egypt) shall attack him - Dan 11:40 - - Note that this will occur "at the time of the end” - (cf. Dan 10:14; 12:4,13)</a:t>
            </a:r>
          </a:p>
          <a:p>
            <a:pPr lvl="2" marL="1469570" indent="-783770" algn="l">
              <a:spcBef>
                <a:spcPts val="1200"/>
              </a:spcBef>
              <a:buSzPct val="80000"/>
              <a:buBlip>
                <a:blip r:embed="rId3"/>
              </a:buBlip>
              <a:defRPr sz="32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The king of the North (</a:t>
            </a:r>
            <a:r>
              <a:rPr i="1"/>
              <a:t>Antiochus Epiphanes</a:t>
            </a:r>
            <a:r>
              <a:t>) will respond and overwhelm the countries - Dan 11:40-43 - </a:t>
            </a:r>
            <a:r>
              <a:rPr i="1"/>
              <a:t>[Entering the "Glorious Land" (Israel) / Overthrowing many, while Edom, Moab and Ammon will escape / Egypt will not escape]</a:t>
            </a:r>
          </a:p>
        </p:txBody>
      </p:sp>
      <p:sp>
        <p:nvSpPr>
          <p:cNvPr id="327" name="“Faith To Endure The Fire”"/>
          <p:cNvSpPr txBox="1"/>
          <p:nvPr/>
        </p:nvSpPr>
        <p:spPr>
          <a:xfrm>
            <a:off x="94233" y="142099"/>
            <a:ext cx="12816334" cy="909017"/>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400">
                <a:solidFill>
                  <a:srgbClr val="FFFFFF"/>
                </a:solidFill>
                <a:effectLst>
                  <a:outerShdw sx="100000" sy="100000" kx="0" ky="0" algn="b" rotWithShape="0" blurRad="63500" dist="63500" dir="3524843">
                    <a:srgbClr val="000000"/>
                  </a:outerShdw>
                </a:effectLst>
                <a:latin typeface="Sonoma Script"/>
                <a:ea typeface="Sonoma Script"/>
                <a:cs typeface="Sonoma Script"/>
                <a:sym typeface="Sonoma Script"/>
              </a:defRPr>
            </a:lvl1pPr>
          </a:lstStyle>
          <a:p>
            <a:pPr/>
            <a:r>
              <a:t>The Time of The End - Pt 2</a:t>
            </a:r>
          </a:p>
        </p:txBody>
      </p:sp>
      <p:grpSp>
        <p:nvGrpSpPr>
          <p:cNvPr id="330" name="Antiochus Epiphanes (Vs 20-35)"/>
          <p:cNvGrpSpPr/>
          <p:nvPr/>
        </p:nvGrpSpPr>
        <p:grpSpPr>
          <a:xfrm>
            <a:off x="301989" y="1236388"/>
            <a:ext cx="12400823" cy="1042580"/>
            <a:chOff x="0" y="0"/>
            <a:chExt cx="12400822" cy="1042578"/>
          </a:xfrm>
        </p:grpSpPr>
        <p:sp>
          <p:nvSpPr>
            <p:cNvPr id="328" name="Rounded Rectangle"/>
            <p:cNvSpPr/>
            <p:nvPr/>
          </p:nvSpPr>
          <p:spPr>
            <a:xfrm>
              <a:off x="0" y="0"/>
              <a:ext cx="12400823" cy="1042579"/>
            </a:xfrm>
            <a:prstGeom prst="roundRect">
              <a:avLst>
                <a:gd name="adj" fmla="val 18272"/>
              </a:avLst>
            </a:prstGeom>
            <a:blipFill rotWithShape="1">
              <a:blip r:embed="rId4"/>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p:spPr>
          <p:txBody>
            <a:bodyPr wrap="square" lIns="50800" tIns="50800" rIns="50800" bIns="50800" numCol="1" anchor="ctr">
              <a:noAutofit/>
            </a:bodyPr>
            <a:lstStyle/>
            <a:p>
              <a:pPr defTabSz="457200">
                <a:defRPr>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pPr>
            </a:p>
          </p:txBody>
        </p:sp>
        <p:sp>
          <p:nvSpPr>
            <p:cNvPr id="329" name="Antiochus Epiphanes (Vs 20-45)"/>
            <p:cNvSpPr txBox="1"/>
            <p:nvPr/>
          </p:nvSpPr>
          <p:spPr>
            <a:xfrm>
              <a:off x="55795" y="140289"/>
              <a:ext cx="12289232" cy="762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457200">
                <a:defRPr>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Antiochus Epiphanes (Vs 20-45) </a:t>
              </a:r>
            </a:p>
          </p:txBody>
        </p:sp>
      </p:grpSp>
      <p:pic>
        <p:nvPicPr>
          <p:cNvPr id="331" name="Image" descr="Image"/>
          <p:cNvPicPr>
            <a:picLocks noChangeAspect="1"/>
          </p:cNvPicPr>
          <p:nvPr/>
        </p:nvPicPr>
        <p:blipFill>
          <a:blip r:embed="rId5">
            <a:extLst/>
          </a:blip>
          <a:stretch>
            <a:fillRect/>
          </a:stretch>
        </p:blipFill>
        <p:spPr>
          <a:xfrm>
            <a:off x="92082" y="2420924"/>
            <a:ext cx="4715077" cy="6727724"/>
          </a:xfrm>
          <a:prstGeom prst="rect">
            <a:avLst/>
          </a:prstGeom>
          <a:ln w="12700">
            <a:miter lim="400000"/>
          </a:ln>
        </p:spPr>
      </p:pic>
      <p:sp>
        <p:nvSpPr>
          <p:cNvPr id="332" name="37 He shall regard neither the God of his fathers nor the desire of women, nor regard any god; for he shall exalt himself above them all."/>
          <p:cNvSpPr txBox="1"/>
          <p:nvPr/>
        </p:nvSpPr>
        <p:spPr>
          <a:xfrm>
            <a:off x="553754" y="5384501"/>
            <a:ext cx="3791732" cy="34798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baseline="-1" sz="3200">
                <a:solidFill>
                  <a:srgbClr val="FFFFFF"/>
                </a:solidFill>
                <a:effectLst>
                  <a:outerShdw sx="100000" sy="100000" kx="0" ky="0" algn="b" rotWithShape="0" blurRad="12700" dist="63500" dir="18900000">
                    <a:srgbClr val="000000"/>
                  </a:outerShdw>
                </a:effectLst>
                <a:latin typeface="Hoefler Text"/>
                <a:ea typeface="Hoefler Text"/>
                <a:cs typeface="Hoefler Text"/>
                <a:sym typeface="Hoefler Text"/>
              </a:defRPr>
            </a:pPr>
            <a:r>
              <a:rPr baseline="31998"/>
              <a:t>37</a:t>
            </a:r>
            <a:r>
              <a:t> He shall regard neither the God of his fathers nor the desire of women, nor regard any god; for he shall exalt himself above </a:t>
            </a:r>
            <a:r>
              <a:rPr i="1"/>
              <a:t>them</a:t>
            </a:r>
            <a:r>
              <a:t> all.</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26">
                                            <p:bg/>
                                          </p:spTgt>
                                        </p:tgtEl>
                                        <p:attrNameLst>
                                          <p:attrName>style.visibility</p:attrName>
                                        </p:attrNameLst>
                                      </p:cBhvr>
                                      <p:to>
                                        <p:strVal val="visible"/>
                                      </p:to>
                                    </p:set>
                                    <p:animEffect filter="wipe(left)" transition="in">
                                      <p:cBhvr>
                                        <p:cTn id="7" dur="1500"/>
                                        <p:tgtEl>
                                          <p:spTgt spid="326">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26">
                                            <p:txEl>
                                              <p:pRg st="0" end="0"/>
                                            </p:txEl>
                                          </p:spTgt>
                                        </p:tgtEl>
                                        <p:attrNameLst>
                                          <p:attrName>style.visibility</p:attrName>
                                        </p:attrNameLst>
                                      </p:cBhvr>
                                      <p:to>
                                        <p:strVal val="visible"/>
                                      </p:to>
                                    </p:set>
                                    <p:animEffect filter="wipe(left)" transition="in">
                                      <p:cBhvr>
                                        <p:cTn id="10" dur="1500"/>
                                        <p:tgtEl>
                                          <p:spTgt spid="326">
                                            <p:txEl>
                                              <p:pRg st="0" end="0"/>
                                            </p:txEl>
                                          </p:spTgt>
                                        </p:tgtEl>
                                      </p:cBhvr>
                                    </p:animEffect>
                                  </p:childTnLst>
                                </p:cTn>
                              </p:par>
                            </p:childTnLst>
                          </p:cTn>
                        </p:par>
                        <p:par>
                          <p:cTn id="11" fill="hold">
                            <p:stCondLst>
                              <p:cond delay="1500"/>
                            </p:stCondLst>
                            <p:childTnLst>
                              <p:par>
                                <p:cTn id="12" presetClass="entr" nodeType="afterEffect" presetSubtype="8" presetID="22" grpId="1" fill="hold">
                                  <p:stCondLst>
                                    <p:cond delay="0"/>
                                  </p:stCondLst>
                                  <p:iterate type="el" backwards="0">
                                    <p:tmAbs val="0"/>
                                  </p:iterate>
                                  <p:childTnLst>
                                    <p:set>
                                      <p:cBhvr>
                                        <p:cTn id="13" fill="hold"/>
                                        <p:tgtEl>
                                          <p:spTgt spid="326">
                                            <p:txEl>
                                              <p:pRg st="1" end="1"/>
                                            </p:txEl>
                                          </p:spTgt>
                                        </p:tgtEl>
                                        <p:attrNameLst>
                                          <p:attrName>style.visibility</p:attrName>
                                        </p:attrNameLst>
                                      </p:cBhvr>
                                      <p:to>
                                        <p:strVal val="visible"/>
                                      </p:to>
                                    </p:set>
                                    <p:animEffect filter="wipe(left)" transition="in">
                                      <p:cBhvr>
                                        <p:cTn id="14" dur="1500"/>
                                        <p:tgtEl>
                                          <p:spTgt spid="326">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8" presetID="22" grpId="1" fill="hold">
                                  <p:stCondLst>
                                    <p:cond delay="0"/>
                                  </p:stCondLst>
                                  <p:iterate type="el" backwards="0">
                                    <p:tmAbs val="0"/>
                                  </p:iterate>
                                  <p:childTnLst>
                                    <p:set>
                                      <p:cBhvr>
                                        <p:cTn id="18" fill="hold"/>
                                        <p:tgtEl>
                                          <p:spTgt spid="326">
                                            <p:txEl>
                                              <p:pRg st="2" end="2"/>
                                            </p:txEl>
                                          </p:spTgt>
                                        </p:tgtEl>
                                        <p:attrNameLst>
                                          <p:attrName>style.visibility</p:attrName>
                                        </p:attrNameLst>
                                      </p:cBhvr>
                                      <p:to>
                                        <p:strVal val="visible"/>
                                      </p:to>
                                    </p:set>
                                    <p:animEffect filter="wipe(left)" transition="in">
                                      <p:cBhvr>
                                        <p:cTn id="19" dur="1500"/>
                                        <p:tgtEl>
                                          <p:spTgt spid="326">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26"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4" name="In 605 B.C., Judah, as God had stated through Jeremiah, had found itself under Babylonian control.…"/>
          <p:cNvSpPr txBox="1"/>
          <p:nvPr/>
        </p:nvSpPr>
        <p:spPr>
          <a:xfrm>
            <a:off x="4918932" y="2464240"/>
            <a:ext cx="7850542" cy="6731001"/>
          </a:xfrm>
          <a:prstGeom prst="rect">
            <a:avLst/>
          </a:prstGeom>
          <a:solidFill>
            <a:srgbClr val="5F5857">
              <a:alpha val="39651"/>
            </a:srgbClr>
          </a:solidFill>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lvl="2" marL="783770" indent="-783770" algn="l">
              <a:spcBef>
                <a:spcPts val="1200"/>
              </a:spcBef>
              <a:buSzPct val="80000"/>
              <a:buBlip>
                <a:blip r:embed="rId2"/>
              </a:buBlip>
              <a:defRPr sz="44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The END of ANTIOCHUS — 11:40-45</a:t>
            </a:r>
          </a:p>
          <a:p>
            <a:pPr lvl="2" marL="1469570" indent="-783770" algn="l">
              <a:spcBef>
                <a:spcPts val="1200"/>
              </a:spcBef>
              <a:buSzPct val="80000"/>
              <a:buBlip>
                <a:blip r:embed="rId3"/>
              </a:buBlip>
              <a:defRPr sz="32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News from the east and north will trouble him (</a:t>
            </a:r>
            <a:r>
              <a:rPr i="1"/>
              <a:t>from Persia - &amp; the Parthians were attacking in the north</a:t>
            </a:r>
            <a:r>
              <a:t>)</a:t>
            </a:r>
          </a:p>
          <a:p>
            <a:pPr lvl="2" marL="1469570" indent="-783770" algn="l">
              <a:spcBef>
                <a:spcPts val="1200"/>
              </a:spcBef>
              <a:buSzPct val="80000"/>
              <a:buBlip>
                <a:blip r:embed="rId3"/>
              </a:buBlip>
              <a:defRPr sz="32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He shall proceed to destroy and annihilate many, planting his tents between the seas and the glorious holy mountain —(Mt. Zion)</a:t>
            </a:r>
          </a:p>
          <a:p>
            <a:pPr lvl="2" marL="1469570" indent="-783770" algn="l">
              <a:spcBef>
                <a:spcPts val="1200"/>
              </a:spcBef>
              <a:buSzPct val="80000"/>
              <a:buBlip>
                <a:blip r:embed="rId3"/>
              </a:buBlip>
              <a:defRPr sz="32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Yet he shall come to his end, no one helping him (Antiochus died in 163 B.C. of a terrible disease)</a:t>
            </a:r>
          </a:p>
        </p:txBody>
      </p:sp>
      <p:sp>
        <p:nvSpPr>
          <p:cNvPr id="335" name="“Faith To Endure The Fire”"/>
          <p:cNvSpPr txBox="1"/>
          <p:nvPr/>
        </p:nvSpPr>
        <p:spPr>
          <a:xfrm>
            <a:off x="94233" y="142099"/>
            <a:ext cx="12816334" cy="909017"/>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400">
                <a:solidFill>
                  <a:srgbClr val="FFFFFF"/>
                </a:solidFill>
                <a:effectLst>
                  <a:outerShdw sx="100000" sy="100000" kx="0" ky="0" algn="b" rotWithShape="0" blurRad="63500" dist="63500" dir="3524843">
                    <a:srgbClr val="000000"/>
                  </a:outerShdw>
                </a:effectLst>
                <a:latin typeface="Sonoma Script"/>
                <a:ea typeface="Sonoma Script"/>
                <a:cs typeface="Sonoma Script"/>
                <a:sym typeface="Sonoma Script"/>
              </a:defRPr>
            </a:lvl1pPr>
          </a:lstStyle>
          <a:p>
            <a:pPr/>
            <a:r>
              <a:t>The Time of The End - Pt 2</a:t>
            </a:r>
          </a:p>
        </p:txBody>
      </p:sp>
      <p:grpSp>
        <p:nvGrpSpPr>
          <p:cNvPr id="338" name="Antiochus Epiphanes (Vs 20-35)"/>
          <p:cNvGrpSpPr/>
          <p:nvPr/>
        </p:nvGrpSpPr>
        <p:grpSpPr>
          <a:xfrm>
            <a:off x="301989" y="1236388"/>
            <a:ext cx="12400823" cy="1042580"/>
            <a:chOff x="0" y="0"/>
            <a:chExt cx="12400822" cy="1042578"/>
          </a:xfrm>
        </p:grpSpPr>
        <p:sp>
          <p:nvSpPr>
            <p:cNvPr id="336" name="Rounded Rectangle"/>
            <p:cNvSpPr/>
            <p:nvPr/>
          </p:nvSpPr>
          <p:spPr>
            <a:xfrm>
              <a:off x="0" y="0"/>
              <a:ext cx="12400823" cy="1042579"/>
            </a:xfrm>
            <a:prstGeom prst="roundRect">
              <a:avLst>
                <a:gd name="adj" fmla="val 18272"/>
              </a:avLst>
            </a:prstGeom>
            <a:blipFill rotWithShape="1">
              <a:blip r:embed="rId4"/>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p:spPr>
          <p:txBody>
            <a:bodyPr wrap="square" lIns="50800" tIns="50800" rIns="50800" bIns="50800" numCol="1" anchor="ctr">
              <a:noAutofit/>
            </a:bodyPr>
            <a:lstStyle/>
            <a:p>
              <a:pPr defTabSz="457200">
                <a:defRPr>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pPr>
            </a:p>
          </p:txBody>
        </p:sp>
        <p:sp>
          <p:nvSpPr>
            <p:cNvPr id="337" name="Antiochus Epiphanes (Vs 20-45)"/>
            <p:cNvSpPr txBox="1"/>
            <p:nvPr/>
          </p:nvSpPr>
          <p:spPr>
            <a:xfrm>
              <a:off x="55795" y="140289"/>
              <a:ext cx="12289232" cy="762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457200">
                <a:defRPr>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Antiochus Epiphanes (Vs 20-45) </a:t>
              </a:r>
            </a:p>
          </p:txBody>
        </p:sp>
      </p:grpSp>
      <p:pic>
        <p:nvPicPr>
          <p:cNvPr id="339" name="Image" descr="Image"/>
          <p:cNvPicPr>
            <a:picLocks noChangeAspect="1"/>
          </p:cNvPicPr>
          <p:nvPr/>
        </p:nvPicPr>
        <p:blipFill>
          <a:blip r:embed="rId5">
            <a:extLst/>
          </a:blip>
          <a:stretch>
            <a:fillRect/>
          </a:stretch>
        </p:blipFill>
        <p:spPr>
          <a:xfrm>
            <a:off x="92082" y="2420924"/>
            <a:ext cx="4715077" cy="6727724"/>
          </a:xfrm>
          <a:prstGeom prst="rect">
            <a:avLst/>
          </a:prstGeom>
          <a:ln w="12700">
            <a:miter lim="400000"/>
          </a:ln>
        </p:spPr>
      </p:pic>
      <p:sp>
        <p:nvSpPr>
          <p:cNvPr id="340" name="37 He shall regard neither the God of his fathers nor the desire of women, nor regard any god; for he shall exalt himself above them all."/>
          <p:cNvSpPr txBox="1"/>
          <p:nvPr/>
        </p:nvSpPr>
        <p:spPr>
          <a:xfrm>
            <a:off x="553754" y="5384501"/>
            <a:ext cx="3791732" cy="34798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baseline="-1" sz="3200">
                <a:solidFill>
                  <a:srgbClr val="FFFFFF"/>
                </a:solidFill>
                <a:effectLst>
                  <a:outerShdw sx="100000" sy="100000" kx="0" ky="0" algn="b" rotWithShape="0" blurRad="12700" dist="63500" dir="18900000">
                    <a:srgbClr val="000000"/>
                  </a:outerShdw>
                </a:effectLst>
                <a:latin typeface="Hoefler Text"/>
                <a:ea typeface="Hoefler Text"/>
                <a:cs typeface="Hoefler Text"/>
                <a:sym typeface="Hoefler Text"/>
              </a:defRPr>
            </a:pPr>
            <a:r>
              <a:rPr baseline="31998"/>
              <a:t>37</a:t>
            </a:r>
            <a:r>
              <a:t> He shall regard neither the God of his fathers nor the desire of women, nor regard any god; for he shall exalt himself above </a:t>
            </a:r>
            <a:r>
              <a:rPr i="1"/>
              <a:t>them</a:t>
            </a:r>
            <a:r>
              <a:t> all.</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34">
                                            <p:bg/>
                                          </p:spTgt>
                                        </p:tgtEl>
                                        <p:attrNameLst>
                                          <p:attrName>style.visibility</p:attrName>
                                        </p:attrNameLst>
                                      </p:cBhvr>
                                      <p:to>
                                        <p:strVal val="visible"/>
                                      </p:to>
                                    </p:set>
                                    <p:animEffect filter="wipe(left)" transition="in">
                                      <p:cBhvr>
                                        <p:cTn id="7" dur="1500"/>
                                        <p:tgtEl>
                                          <p:spTgt spid="334">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34">
                                            <p:txEl>
                                              <p:pRg st="0" end="0"/>
                                            </p:txEl>
                                          </p:spTgt>
                                        </p:tgtEl>
                                        <p:attrNameLst>
                                          <p:attrName>style.visibility</p:attrName>
                                        </p:attrNameLst>
                                      </p:cBhvr>
                                      <p:to>
                                        <p:strVal val="visible"/>
                                      </p:to>
                                    </p:set>
                                    <p:animEffect filter="wipe(left)" transition="in">
                                      <p:cBhvr>
                                        <p:cTn id="10" dur="1500"/>
                                        <p:tgtEl>
                                          <p:spTgt spid="334">
                                            <p:txEl>
                                              <p:pRg st="0" end="0"/>
                                            </p:txEl>
                                          </p:spTgt>
                                        </p:tgtEl>
                                      </p:cBhvr>
                                    </p:animEffect>
                                  </p:childTnLst>
                                </p:cTn>
                              </p:par>
                            </p:childTnLst>
                          </p:cTn>
                        </p:par>
                        <p:par>
                          <p:cTn id="11" fill="hold">
                            <p:stCondLst>
                              <p:cond delay="1500"/>
                            </p:stCondLst>
                            <p:childTnLst>
                              <p:par>
                                <p:cTn id="12" presetClass="entr" nodeType="afterEffect" presetSubtype="8" presetID="22" grpId="1" fill="hold">
                                  <p:stCondLst>
                                    <p:cond delay="0"/>
                                  </p:stCondLst>
                                  <p:iterate type="el" backwards="0">
                                    <p:tmAbs val="0"/>
                                  </p:iterate>
                                  <p:childTnLst>
                                    <p:set>
                                      <p:cBhvr>
                                        <p:cTn id="13" fill="hold"/>
                                        <p:tgtEl>
                                          <p:spTgt spid="334">
                                            <p:txEl>
                                              <p:pRg st="1" end="1"/>
                                            </p:txEl>
                                          </p:spTgt>
                                        </p:tgtEl>
                                        <p:attrNameLst>
                                          <p:attrName>style.visibility</p:attrName>
                                        </p:attrNameLst>
                                      </p:cBhvr>
                                      <p:to>
                                        <p:strVal val="visible"/>
                                      </p:to>
                                    </p:set>
                                    <p:animEffect filter="wipe(left)" transition="in">
                                      <p:cBhvr>
                                        <p:cTn id="14" dur="1500"/>
                                        <p:tgtEl>
                                          <p:spTgt spid="334">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8" presetID="22" grpId="1" fill="hold">
                                  <p:stCondLst>
                                    <p:cond delay="0"/>
                                  </p:stCondLst>
                                  <p:iterate type="el" backwards="0">
                                    <p:tmAbs val="0"/>
                                  </p:iterate>
                                  <p:childTnLst>
                                    <p:set>
                                      <p:cBhvr>
                                        <p:cTn id="18" fill="hold"/>
                                        <p:tgtEl>
                                          <p:spTgt spid="334">
                                            <p:txEl>
                                              <p:pRg st="2" end="2"/>
                                            </p:txEl>
                                          </p:spTgt>
                                        </p:tgtEl>
                                        <p:attrNameLst>
                                          <p:attrName>style.visibility</p:attrName>
                                        </p:attrNameLst>
                                      </p:cBhvr>
                                      <p:to>
                                        <p:strVal val="visible"/>
                                      </p:to>
                                    </p:set>
                                    <p:animEffect filter="wipe(left)" transition="in">
                                      <p:cBhvr>
                                        <p:cTn id="19" dur="1500"/>
                                        <p:tgtEl>
                                          <p:spTgt spid="334">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Class="entr" nodeType="clickEffect" presetSubtype="8" presetID="22" grpId="1" fill="hold">
                                  <p:stCondLst>
                                    <p:cond delay="0"/>
                                  </p:stCondLst>
                                  <p:iterate type="el" backwards="0">
                                    <p:tmAbs val="0"/>
                                  </p:iterate>
                                  <p:childTnLst>
                                    <p:set>
                                      <p:cBhvr>
                                        <p:cTn id="23" fill="hold"/>
                                        <p:tgtEl>
                                          <p:spTgt spid="334">
                                            <p:txEl>
                                              <p:pRg st="3" end="3"/>
                                            </p:txEl>
                                          </p:spTgt>
                                        </p:tgtEl>
                                        <p:attrNameLst>
                                          <p:attrName>style.visibility</p:attrName>
                                        </p:attrNameLst>
                                      </p:cBhvr>
                                      <p:to>
                                        <p:strVal val="visible"/>
                                      </p:to>
                                    </p:set>
                                    <p:animEffect filter="wipe(left)" transition="in">
                                      <p:cBhvr>
                                        <p:cTn id="24" dur="1500"/>
                                        <p:tgtEl>
                                          <p:spTgt spid="334">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34" grpId="1"/>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2" name="Daniel 11:1–4 (NKJV)…"/>
          <p:cNvSpPr txBox="1"/>
          <p:nvPr/>
        </p:nvSpPr>
        <p:spPr>
          <a:xfrm>
            <a:off x="220238" y="215899"/>
            <a:ext cx="12564323" cy="94107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600"/>
              </a:spcBef>
              <a:defRPr sz="5100">
                <a:solidFill>
                  <a:srgbClr val="000000"/>
                </a:solidFill>
                <a:latin typeface="Thames Nude Roman"/>
                <a:ea typeface="Thames Nude Roman"/>
                <a:cs typeface="Thames Nude Roman"/>
                <a:sym typeface="Thames Nude Roman"/>
              </a:defRPr>
            </a:pPr>
            <a:r>
              <a:t>Daniel 12:1–3 (NKJV)</a:t>
            </a:r>
          </a:p>
          <a:p>
            <a:pPr defTabSz="457200">
              <a:defRPr baseline="0" sz="4600">
                <a:solidFill>
                  <a:srgbClr val="000000"/>
                </a:solidFill>
                <a:latin typeface="Hoefler Text"/>
                <a:ea typeface="Hoefler Text"/>
                <a:cs typeface="Hoefler Text"/>
                <a:sym typeface="Hoefler Text"/>
              </a:defRPr>
            </a:pPr>
            <a:r>
              <a:rPr baseline="31999"/>
              <a:t>1</a:t>
            </a:r>
            <a:r>
              <a:t> “At that time Michael shall stand up, The great prince who stands </a:t>
            </a:r>
            <a:r>
              <a:rPr i="1"/>
              <a:t>watch</a:t>
            </a:r>
            <a:r>
              <a:t> over the sons of your people; And there shall be a time of trouble, Such as never was since there was a nation, </a:t>
            </a:r>
            <a:r>
              <a:rPr i="1"/>
              <a:t>Even</a:t>
            </a:r>
            <a:r>
              <a:t> to that time. And at that time your people shall be delivered, Every one who is found written in the book. </a:t>
            </a:r>
            <a:r>
              <a:rPr baseline="31999"/>
              <a:t>2</a:t>
            </a:r>
            <a:r>
              <a:t> And many of those who sleep in the dust of the earth shall awake, Some to everlasting life, Some to shame </a:t>
            </a:r>
            <a:r>
              <a:rPr i="1"/>
              <a:t>and</a:t>
            </a:r>
            <a:r>
              <a:t> everlasting contempt. </a:t>
            </a:r>
            <a:r>
              <a:rPr baseline="31999"/>
              <a:t>3</a:t>
            </a:r>
            <a:r>
              <a:t> Those who are wise shall shine Like the brightness of the firmament, And those who turn many to righteousness Like the stars forever and ever</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4" name="Image" descr="Image"/>
          <p:cNvPicPr>
            <a:picLocks noChangeAspect="1"/>
          </p:cNvPicPr>
          <p:nvPr/>
        </p:nvPicPr>
        <p:blipFill>
          <a:blip r:embed="rId2">
            <a:extLst/>
          </a:blip>
          <a:stretch>
            <a:fillRect/>
          </a:stretch>
        </p:blipFill>
        <p:spPr>
          <a:xfrm flipH="1">
            <a:off x="174451" y="2299491"/>
            <a:ext cx="5360547" cy="7252404"/>
          </a:xfrm>
          <a:prstGeom prst="rect">
            <a:avLst/>
          </a:prstGeom>
          <a:ln w="12700">
            <a:miter lim="400000"/>
          </a:ln>
        </p:spPr>
      </p:pic>
      <p:sp>
        <p:nvSpPr>
          <p:cNvPr id="345" name="In 605 B.C., Judah, as God had stated through Jeremiah, had found itself under Babylonian control.…"/>
          <p:cNvSpPr txBox="1"/>
          <p:nvPr/>
        </p:nvSpPr>
        <p:spPr>
          <a:xfrm>
            <a:off x="5280765" y="2527740"/>
            <a:ext cx="7488709" cy="6629401"/>
          </a:xfrm>
          <a:prstGeom prst="rect">
            <a:avLst/>
          </a:prstGeom>
          <a:solidFill>
            <a:srgbClr val="5F5857">
              <a:alpha val="39651"/>
            </a:srgbClr>
          </a:solidFill>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lvl="2" marL="783770" indent="-783770" algn="l">
              <a:spcBef>
                <a:spcPts val="1200"/>
              </a:spcBef>
              <a:buSzPct val="80000"/>
              <a:buBlip>
                <a:blip r:embed="rId3"/>
              </a:buBlip>
              <a:defRPr sz="47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To occur "</a:t>
            </a:r>
            <a:r>
              <a:rPr i="1"/>
              <a:t>at that time</a:t>
            </a:r>
            <a:r>
              <a:t>" - Dan 12:1</a:t>
            </a:r>
          </a:p>
          <a:p>
            <a:pPr lvl="2" marL="1469571" indent="-783771" algn="l">
              <a:spcBef>
                <a:spcPts val="1200"/>
              </a:spcBef>
              <a:buSzPct val="80000"/>
              <a:buBlip>
                <a:blip r:embed="rId4"/>
              </a:buBlip>
              <a:defRPr sz="35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To be assisted by "Michael...the great prince who stands watch over the sons of your people" - cf. Dan 10:13,21</a:t>
            </a:r>
          </a:p>
          <a:p>
            <a:pPr lvl="2" marL="1469571" indent="-783771" algn="l">
              <a:spcBef>
                <a:spcPts val="1200"/>
              </a:spcBef>
              <a:buSzPct val="80000"/>
              <a:buBlip>
                <a:blip r:embed="rId4"/>
              </a:buBlip>
              <a:defRPr sz="35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In a time of a trouble not seen before - I.e., the time just previously described  - the time of the conflict involving Antiochus Epiphanes</a:t>
            </a:r>
          </a:p>
        </p:txBody>
      </p:sp>
      <p:sp>
        <p:nvSpPr>
          <p:cNvPr id="346" name="“Faith To Endure The Fire”"/>
          <p:cNvSpPr txBox="1"/>
          <p:nvPr/>
        </p:nvSpPr>
        <p:spPr>
          <a:xfrm>
            <a:off x="94233" y="142099"/>
            <a:ext cx="12816334" cy="909017"/>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400">
                <a:solidFill>
                  <a:srgbClr val="FFFFFF"/>
                </a:solidFill>
                <a:effectLst>
                  <a:outerShdw sx="100000" sy="100000" kx="0" ky="0" algn="b" rotWithShape="0" blurRad="63500" dist="63500" dir="3524843">
                    <a:srgbClr val="000000"/>
                  </a:outerShdw>
                </a:effectLst>
                <a:latin typeface="Sonoma Script"/>
                <a:ea typeface="Sonoma Script"/>
                <a:cs typeface="Sonoma Script"/>
                <a:sym typeface="Sonoma Script"/>
              </a:defRPr>
            </a:lvl1pPr>
          </a:lstStyle>
          <a:p>
            <a:pPr/>
            <a:r>
              <a:t>The Time of The End - Pt 2</a:t>
            </a:r>
          </a:p>
        </p:txBody>
      </p:sp>
      <p:grpSp>
        <p:nvGrpSpPr>
          <p:cNvPr id="349" name="Antiochus Epiphanes (Vs 20-35)"/>
          <p:cNvGrpSpPr/>
          <p:nvPr/>
        </p:nvGrpSpPr>
        <p:grpSpPr>
          <a:xfrm>
            <a:off x="301989" y="1236388"/>
            <a:ext cx="12400823" cy="1042580"/>
            <a:chOff x="0" y="0"/>
            <a:chExt cx="12400822" cy="1042578"/>
          </a:xfrm>
        </p:grpSpPr>
        <p:sp>
          <p:nvSpPr>
            <p:cNvPr id="347" name="Rounded Rectangle"/>
            <p:cNvSpPr/>
            <p:nvPr/>
          </p:nvSpPr>
          <p:spPr>
            <a:xfrm>
              <a:off x="0" y="0"/>
              <a:ext cx="12400823" cy="1042579"/>
            </a:xfrm>
            <a:prstGeom prst="roundRect">
              <a:avLst>
                <a:gd name="adj" fmla="val 18272"/>
              </a:avLst>
            </a:prstGeom>
            <a:blipFill rotWithShape="1">
              <a:blip r:embed="rId5"/>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p:spPr>
          <p:txBody>
            <a:bodyPr wrap="square" lIns="50800" tIns="50800" rIns="50800" bIns="50800" numCol="1" anchor="ctr">
              <a:noAutofit/>
            </a:bodyPr>
            <a:lstStyle/>
            <a:p>
              <a:pPr defTabSz="457200">
                <a:defRPr>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pPr>
            </a:p>
          </p:txBody>
        </p:sp>
        <p:sp>
          <p:nvSpPr>
            <p:cNvPr id="348" name="The Ultimate Victory of Israel - 12:1-3"/>
            <p:cNvSpPr txBox="1"/>
            <p:nvPr/>
          </p:nvSpPr>
          <p:spPr>
            <a:xfrm>
              <a:off x="55795" y="191089"/>
              <a:ext cx="12289232" cy="660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457200">
                <a:defRPr sz="31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The Ultimate Victory of Israel - 12:1-3</a:t>
              </a:r>
            </a:p>
          </p:txBody>
        </p:sp>
      </p:gr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45">
                                            <p:bg/>
                                          </p:spTgt>
                                        </p:tgtEl>
                                        <p:attrNameLst>
                                          <p:attrName>style.visibility</p:attrName>
                                        </p:attrNameLst>
                                      </p:cBhvr>
                                      <p:to>
                                        <p:strVal val="visible"/>
                                      </p:to>
                                    </p:set>
                                    <p:animEffect filter="wipe(left)" transition="in">
                                      <p:cBhvr>
                                        <p:cTn id="7" dur="1500"/>
                                        <p:tgtEl>
                                          <p:spTgt spid="345">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45">
                                            <p:txEl>
                                              <p:pRg st="0" end="0"/>
                                            </p:txEl>
                                          </p:spTgt>
                                        </p:tgtEl>
                                        <p:attrNameLst>
                                          <p:attrName>style.visibility</p:attrName>
                                        </p:attrNameLst>
                                      </p:cBhvr>
                                      <p:to>
                                        <p:strVal val="visible"/>
                                      </p:to>
                                    </p:set>
                                    <p:animEffect filter="wipe(left)" transition="in">
                                      <p:cBhvr>
                                        <p:cTn id="10" dur="1500"/>
                                        <p:tgtEl>
                                          <p:spTgt spid="345">
                                            <p:txEl>
                                              <p:pRg st="0" end="0"/>
                                            </p:txEl>
                                          </p:spTgt>
                                        </p:tgtEl>
                                      </p:cBhvr>
                                    </p:animEffect>
                                  </p:childTnLst>
                                </p:cTn>
                              </p:par>
                            </p:childTnLst>
                          </p:cTn>
                        </p:par>
                        <p:par>
                          <p:cTn id="11" fill="hold">
                            <p:stCondLst>
                              <p:cond delay="1500"/>
                            </p:stCondLst>
                            <p:childTnLst>
                              <p:par>
                                <p:cTn id="12" presetClass="entr" nodeType="afterEffect" presetSubtype="8" presetID="22" grpId="1" fill="hold">
                                  <p:stCondLst>
                                    <p:cond delay="0"/>
                                  </p:stCondLst>
                                  <p:iterate type="el" backwards="0">
                                    <p:tmAbs val="0"/>
                                  </p:iterate>
                                  <p:childTnLst>
                                    <p:set>
                                      <p:cBhvr>
                                        <p:cTn id="13" fill="hold"/>
                                        <p:tgtEl>
                                          <p:spTgt spid="345">
                                            <p:txEl>
                                              <p:pRg st="1" end="1"/>
                                            </p:txEl>
                                          </p:spTgt>
                                        </p:tgtEl>
                                        <p:attrNameLst>
                                          <p:attrName>style.visibility</p:attrName>
                                        </p:attrNameLst>
                                      </p:cBhvr>
                                      <p:to>
                                        <p:strVal val="visible"/>
                                      </p:to>
                                    </p:set>
                                    <p:animEffect filter="wipe(left)" transition="in">
                                      <p:cBhvr>
                                        <p:cTn id="14" dur="1500"/>
                                        <p:tgtEl>
                                          <p:spTgt spid="345">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8" presetID="22" grpId="1" fill="hold">
                                  <p:stCondLst>
                                    <p:cond delay="0"/>
                                  </p:stCondLst>
                                  <p:iterate type="el" backwards="0">
                                    <p:tmAbs val="0"/>
                                  </p:iterate>
                                  <p:childTnLst>
                                    <p:set>
                                      <p:cBhvr>
                                        <p:cTn id="18" fill="hold"/>
                                        <p:tgtEl>
                                          <p:spTgt spid="345">
                                            <p:txEl>
                                              <p:pRg st="2" end="2"/>
                                            </p:txEl>
                                          </p:spTgt>
                                        </p:tgtEl>
                                        <p:attrNameLst>
                                          <p:attrName>style.visibility</p:attrName>
                                        </p:attrNameLst>
                                      </p:cBhvr>
                                      <p:to>
                                        <p:strVal val="visible"/>
                                      </p:to>
                                    </p:set>
                                    <p:animEffect filter="wipe(left)" transition="in">
                                      <p:cBhvr>
                                        <p:cTn id="19" dur="1500"/>
                                        <p:tgtEl>
                                          <p:spTgt spid="345">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45"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4" name="GOLD_Snow_Leopard_Wallpaper_by_RiCk_C.tiff" descr="GOLD_Snow_Leopard_Wallpaper_by_RiCk_C.tiff"/>
          <p:cNvPicPr>
            <a:picLocks noChangeAspect="1"/>
          </p:cNvPicPr>
          <p:nvPr/>
        </p:nvPicPr>
        <p:blipFill>
          <a:blip r:embed="rId2">
            <a:extLst/>
          </a:blip>
          <a:stretch>
            <a:fillRect/>
          </a:stretch>
        </p:blipFill>
        <p:spPr>
          <a:xfrm>
            <a:off x="2116" y="-12700"/>
            <a:ext cx="13042902" cy="9766300"/>
          </a:xfrm>
          <a:prstGeom prst="rect">
            <a:avLst/>
          </a:prstGeom>
          <a:ln w="12700">
            <a:miter lim="400000"/>
          </a:ln>
        </p:spPr>
      </p:pic>
      <p:pic>
        <p:nvPicPr>
          <p:cNvPr id="235" name="GOLD_Snow_Leopard_Wallpaper_by_RiCk_C.tiff" descr="GOLD_Snow_Leopard_Wallpaper_by_RiCk_C.tiff"/>
          <p:cNvPicPr>
            <a:picLocks noChangeAspect="1"/>
          </p:cNvPicPr>
          <p:nvPr/>
        </p:nvPicPr>
        <p:blipFill>
          <a:blip r:embed="rId2">
            <a:extLst/>
          </a:blip>
          <a:stretch>
            <a:fillRect/>
          </a:stretch>
        </p:blipFill>
        <p:spPr>
          <a:xfrm>
            <a:off x="2116" y="-12700"/>
            <a:ext cx="13042902" cy="9766300"/>
          </a:xfrm>
          <a:prstGeom prst="rect">
            <a:avLst/>
          </a:prstGeom>
          <a:ln w="12700">
            <a:miter lim="400000"/>
          </a:ln>
        </p:spPr>
      </p:pic>
      <p:sp>
        <p:nvSpPr>
          <p:cNvPr id="236" name="Slide Number"/>
          <p:cNvSpPr txBox="1"/>
          <p:nvPr>
            <p:ph type="sldNum" sz="quarter" idx="4294967295"/>
          </p:nvPr>
        </p:nvSpPr>
        <p:spPr>
          <a:xfrm>
            <a:off x="12864405" y="255693"/>
            <a:ext cx="140395" cy="266701"/>
          </a:xfrm>
          <a:prstGeom prst="rect">
            <a:avLst/>
          </a:prstGeom>
          <a:extLst>
            <a:ext uri="{C572A759-6A51-4108-AA02-DFA0A04FC94B}">
              <ma14:wrappingTextBoxFlag xmlns:ma14="http://schemas.microsoft.com/office/mac/drawingml/2011/main" val="1"/>
            </a:ext>
          </a:extLst>
        </p:spPr>
        <p:txBody>
          <a:bodyPr lIns="0" tIns="0" rIns="0" bIns="0"/>
          <a:lstStyle>
            <a:lvl1pPr algn="r" defTabSz="1295400">
              <a:defRPr>
                <a:solidFill>
                  <a:srgbClr val="E7DBB0"/>
                </a:solidFill>
                <a:effectLst>
                  <a:outerShdw sx="100000" sy="100000" kx="0" ky="0" algn="b" rotWithShape="0" blurRad="63500" dist="0" dir="3600000">
                    <a:srgbClr val="000000">
                      <a:alpha val="70000"/>
                    </a:srgbClr>
                  </a:outerShdw>
                </a:effectLst>
                <a:uFill>
                  <a:solidFill>
                    <a:srgbClr val="E7DBB0"/>
                  </a:solidFill>
                </a:uFill>
                <a:latin typeface="Georgia"/>
                <a:ea typeface="Georgia"/>
                <a:cs typeface="Georgia"/>
                <a:sym typeface="Georgia"/>
              </a:defRPr>
            </a:lvl1pPr>
          </a:lstStyle>
          <a:p>
            <a:pPr/>
            <a:fld id="{86CB4B4D-7CA3-9044-876B-883B54F8677D}" type="slidenum"/>
          </a:p>
        </p:txBody>
      </p:sp>
      <p:sp>
        <p:nvSpPr>
          <p:cNvPr id="237" name="God reveals many things about His purpose and plan in history, specifically about the nation of Israel and the everlasting kingdom to come."/>
          <p:cNvSpPr txBox="1"/>
          <p:nvPr/>
        </p:nvSpPr>
        <p:spPr>
          <a:xfrm>
            <a:off x="1073867" y="7088438"/>
            <a:ext cx="11544172" cy="2438401"/>
          </a:xfrm>
          <a:prstGeom prst="rect">
            <a:avLst/>
          </a:prstGeom>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lvl="2" marL="783771" indent="-783771" algn="l">
              <a:spcBef>
                <a:spcPts val="1200"/>
              </a:spcBef>
              <a:buSzPct val="80000"/>
              <a:buBlip>
                <a:blip r:embed="rId3"/>
              </a:buBlip>
              <a:defRPr>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p>
          <a:p>
            <a:pPr lvl="2" marL="783771" indent="-783771" algn="l">
              <a:spcBef>
                <a:spcPts val="1200"/>
              </a:spcBef>
              <a:buSzPct val="80000"/>
              <a:buBlip>
                <a:blip r:embed="rId3"/>
              </a:buBlip>
              <a:defRPr>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God reveals many things about His purpose and plan in history, specifically about the nation of Israel and the everlasting kingdom to come.</a:t>
            </a:r>
          </a:p>
        </p:txBody>
      </p:sp>
      <p:sp>
        <p:nvSpPr>
          <p:cNvPr id="238" name="Demonstrated Faith ...…"/>
          <p:cNvSpPr txBox="1"/>
          <p:nvPr/>
        </p:nvSpPr>
        <p:spPr>
          <a:xfrm>
            <a:off x="1073867" y="2408385"/>
            <a:ext cx="11544173" cy="5422901"/>
          </a:xfrm>
          <a:prstGeom prst="rect">
            <a:avLst/>
          </a:prstGeom>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525928" indent="-525928" algn="l">
              <a:spcBef>
                <a:spcPts val="1000"/>
              </a:spcBef>
              <a:buSzPct val="80000"/>
              <a:buBlip>
                <a:blip r:embed="rId3"/>
              </a:buBlip>
              <a:defRPr>
                <a:solidFill>
                  <a:srgbClr val="FFFFFF"/>
                </a:solidFill>
                <a:effectLst>
                  <a:outerShdw sx="100000" sy="100000" kx="0" ky="0" algn="b" rotWithShape="0" blurRad="76200" dist="76200" dir="3600000">
                    <a:srgbClr val="000000"/>
                  </a:outerShdw>
                </a:effectLst>
                <a:uFill>
                  <a:solidFill>
                    <a:srgbClr val="FFFFFF"/>
                  </a:solidFill>
                </a:uFill>
                <a:latin typeface="Boulder"/>
                <a:ea typeface="Boulder"/>
                <a:cs typeface="Boulder"/>
                <a:sym typeface="Boulder"/>
              </a:defRPr>
            </a:pPr>
            <a:r>
              <a:t>Daniel naturally divides itself into two parts...</a:t>
            </a:r>
          </a:p>
          <a:p>
            <a:pPr lvl="1" marL="932329" indent="-525928" algn="l">
              <a:spcBef>
                <a:spcPts val="1000"/>
              </a:spcBef>
              <a:buSzPct val="80000"/>
              <a:buBlip>
                <a:blip r:embed="rId4"/>
              </a:buBlip>
              <a:defRPr sz="32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Personal history of Daniel – 1:1-6:28</a:t>
            </a:r>
          </a:p>
          <a:p>
            <a:pPr lvl="1" marL="932329" indent="-525928" algn="l">
              <a:spcBef>
                <a:spcPts val="1000"/>
              </a:spcBef>
              <a:buSzPct val="80000"/>
              <a:buBlip>
                <a:blip r:embed="rId4"/>
              </a:buBlip>
              <a:defRPr sz="32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Visions and prophecies of Daniel - 7:1-12:13</a:t>
            </a:r>
          </a:p>
          <a:p>
            <a:pPr marL="525928" indent="-525928" algn="l">
              <a:spcBef>
                <a:spcPts val="1000"/>
              </a:spcBef>
              <a:buSzPct val="80000"/>
              <a:buBlip>
                <a:blip r:embed="rId3"/>
              </a:buBlip>
              <a:defRPr sz="33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The second half of the book contains four visions seen by Daniel...</a:t>
            </a:r>
          </a:p>
          <a:p>
            <a:pPr lvl="1" marL="932329" indent="-525928" algn="l">
              <a:spcBef>
                <a:spcPts val="1000"/>
              </a:spcBef>
              <a:buSzPct val="80000"/>
              <a:buBlip>
                <a:blip r:embed="rId4"/>
              </a:buBlip>
              <a:defRPr sz="33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The vision of the four beasts - 7:1-28</a:t>
            </a:r>
          </a:p>
          <a:p>
            <a:pPr lvl="1" marL="932329" indent="-525928" algn="l">
              <a:spcBef>
                <a:spcPts val="1000"/>
              </a:spcBef>
              <a:buSzPct val="80000"/>
              <a:buBlip>
                <a:blip r:embed="rId4"/>
              </a:buBlip>
              <a:defRPr sz="33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The vision of the ram and the goat - 8:1-27</a:t>
            </a:r>
          </a:p>
          <a:p>
            <a:pPr lvl="1" marL="932329" indent="-525928" algn="l">
              <a:spcBef>
                <a:spcPts val="1000"/>
              </a:spcBef>
              <a:buSzPct val="80000"/>
              <a:buBlip>
                <a:blip r:embed="rId4"/>
              </a:buBlip>
              <a:defRPr sz="33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The vision of the seventy weeks - 9:1-27</a:t>
            </a:r>
          </a:p>
          <a:p>
            <a:pPr lvl="1" marL="932329" indent="-525928" algn="l">
              <a:spcBef>
                <a:spcPts val="1000"/>
              </a:spcBef>
              <a:buSzPct val="80000"/>
              <a:buBlip>
                <a:blip r:embed="rId4"/>
              </a:buBlip>
              <a:defRPr b="1">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The vision of the time of the end - 10:1-12:13</a:t>
            </a:r>
          </a:p>
        </p:txBody>
      </p:sp>
      <p:sp>
        <p:nvSpPr>
          <p:cNvPr id="239" name="“Faith To Endure The Fire”"/>
          <p:cNvSpPr txBox="1"/>
          <p:nvPr/>
        </p:nvSpPr>
        <p:spPr>
          <a:xfrm>
            <a:off x="94233" y="142099"/>
            <a:ext cx="12816334" cy="909017"/>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400">
                <a:solidFill>
                  <a:srgbClr val="FFFFFF"/>
                </a:solidFill>
                <a:effectLst>
                  <a:outerShdw sx="100000" sy="100000" kx="0" ky="0" algn="b" rotWithShape="0" blurRad="63500" dist="63500" dir="3524843">
                    <a:srgbClr val="000000"/>
                  </a:outerShdw>
                </a:effectLst>
                <a:latin typeface="Sonoma Script"/>
                <a:ea typeface="Sonoma Script"/>
                <a:cs typeface="Sonoma Script"/>
                <a:sym typeface="Sonoma Script"/>
              </a:defRPr>
            </a:lvl1pPr>
          </a:lstStyle>
          <a:p>
            <a:pPr/>
            <a:r>
              <a:t>“Daniel’ Shown World Events”</a:t>
            </a:r>
          </a:p>
        </p:txBody>
      </p:sp>
      <p:sp>
        <p:nvSpPr>
          <p:cNvPr id="240" name="Chapter 10 -  Impact of World Events on Israel” (Pt 1)"/>
          <p:cNvSpPr txBox="1"/>
          <p:nvPr/>
        </p:nvSpPr>
        <p:spPr>
          <a:xfrm>
            <a:off x="-103157" y="1245941"/>
            <a:ext cx="13253447" cy="67180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8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 11:36-12:13 -  Impact of World Events on Israel” (Pt 3)</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237"/>
                                        </p:tgtEl>
                                        <p:attrNameLst>
                                          <p:attrName>style.visibility</p:attrName>
                                        </p:attrNameLst>
                                      </p:cBhvr>
                                      <p:to>
                                        <p:strVal val="visible"/>
                                      </p:to>
                                    </p:set>
                                    <p:anim calcmode="lin" valueType="num">
                                      <p:cBhvr>
                                        <p:cTn id="7" dur="1500" fill="hold"/>
                                        <p:tgtEl>
                                          <p:spTgt spid="237"/>
                                        </p:tgtEl>
                                        <p:attrNameLst>
                                          <p:attrName>ppt_x</p:attrName>
                                        </p:attrNameLst>
                                      </p:cBhvr>
                                      <p:tavLst>
                                        <p:tav tm="0">
                                          <p:val>
                                            <p:strVal val="#ppt_x"/>
                                          </p:val>
                                        </p:tav>
                                        <p:tav tm="100000">
                                          <p:val>
                                            <p:strVal val="#ppt_x"/>
                                          </p:val>
                                        </p:tav>
                                      </p:tavLst>
                                    </p:anim>
                                    <p:anim calcmode="lin" valueType="num">
                                      <p:cBhvr>
                                        <p:cTn id="8" dur="1500" fill="hold"/>
                                        <p:tgtEl>
                                          <p:spTgt spid="23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7" grpId="1"/>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1" name="Image" descr="Image"/>
          <p:cNvPicPr>
            <a:picLocks noChangeAspect="1"/>
          </p:cNvPicPr>
          <p:nvPr/>
        </p:nvPicPr>
        <p:blipFill>
          <a:blip r:embed="rId2">
            <a:extLst/>
          </a:blip>
          <a:stretch>
            <a:fillRect/>
          </a:stretch>
        </p:blipFill>
        <p:spPr>
          <a:xfrm flipH="1">
            <a:off x="174451" y="2299491"/>
            <a:ext cx="5360547" cy="7252404"/>
          </a:xfrm>
          <a:prstGeom prst="rect">
            <a:avLst/>
          </a:prstGeom>
          <a:ln w="12700">
            <a:miter lim="400000"/>
          </a:ln>
        </p:spPr>
      </p:pic>
      <p:sp>
        <p:nvSpPr>
          <p:cNvPr id="352" name="In 605 B.C., Judah, as God had stated through Jeremiah, had found itself under Babylonian control.…"/>
          <p:cNvSpPr txBox="1"/>
          <p:nvPr/>
        </p:nvSpPr>
        <p:spPr>
          <a:xfrm>
            <a:off x="5279594" y="2522092"/>
            <a:ext cx="7489880" cy="6807201"/>
          </a:xfrm>
          <a:prstGeom prst="rect">
            <a:avLst/>
          </a:prstGeom>
          <a:solidFill>
            <a:srgbClr val="5F5857">
              <a:alpha val="39651"/>
            </a:srgbClr>
          </a:solidFill>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lvl="2" marL="783770" indent="-783770" algn="l">
              <a:spcBef>
                <a:spcPts val="1200"/>
              </a:spcBef>
              <a:buSzPct val="80000"/>
              <a:buBlip>
                <a:blip r:embed="rId3"/>
              </a:buBlip>
              <a:defRPr sz="47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To occur "</a:t>
            </a:r>
            <a:r>
              <a:rPr i="1"/>
              <a:t>at that time</a:t>
            </a:r>
            <a:r>
              <a:t>" - Dan 12:1</a:t>
            </a:r>
          </a:p>
          <a:p>
            <a:pPr lvl="2" marL="1469570" indent="-783770" algn="l">
              <a:spcBef>
                <a:spcPts val="1200"/>
              </a:spcBef>
              <a:buSzPct val="80000"/>
              <a:buBlip>
                <a:blip r:embed="rId4"/>
              </a:buBlip>
              <a:defRPr sz="32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rPr b="1" u="sng"/>
              <a:t>Many</a:t>
            </a:r>
            <a:r>
              <a:t> who sleep in the dust of the earth shall awake - Dan 12:2 </a:t>
            </a:r>
          </a:p>
          <a:p>
            <a:pPr lvl="2" marL="1469570" indent="-783770" algn="l">
              <a:spcBef>
                <a:spcPts val="1200"/>
              </a:spcBef>
              <a:buSzPct val="80000"/>
              <a:buBlip>
                <a:blip r:embed="rId4"/>
              </a:buBlip>
              <a:defRPr sz="32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Some to everlasting life &amp; Some to shame and everlasting contempt - - Note that this is not likely the physical resurrection of the dead, for then "all" (not "many") shall be raised - Jn 5:28,29</a:t>
            </a:r>
          </a:p>
          <a:p>
            <a:pPr lvl="2" marL="1469570" indent="-783770" algn="l">
              <a:spcBef>
                <a:spcPts val="1200"/>
              </a:spcBef>
              <a:buSzPct val="80000"/>
              <a:buBlip>
                <a:blip r:embed="rId4"/>
              </a:buBlip>
              <a:defRPr sz="32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Those who will shine </a:t>
            </a:r>
            <a:r>
              <a:rPr b="1"/>
              <a:t>at this time</a:t>
            </a:r>
            <a:r>
              <a:t> - Dan 12:3</a:t>
            </a:r>
          </a:p>
        </p:txBody>
      </p:sp>
      <p:sp>
        <p:nvSpPr>
          <p:cNvPr id="353" name="“Faith To Endure The Fire”"/>
          <p:cNvSpPr txBox="1"/>
          <p:nvPr/>
        </p:nvSpPr>
        <p:spPr>
          <a:xfrm>
            <a:off x="94233" y="142099"/>
            <a:ext cx="12816334" cy="909017"/>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400">
                <a:solidFill>
                  <a:srgbClr val="FFFFFF"/>
                </a:solidFill>
                <a:effectLst>
                  <a:outerShdw sx="100000" sy="100000" kx="0" ky="0" algn="b" rotWithShape="0" blurRad="63500" dist="63500" dir="3524843">
                    <a:srgbClr val="000000"/>
                  </a:outerShdw>
                </a:effectLst>
                <a:latin typeface="Sonoma Script"/>
                <a:ea typeface="Sonoma Script"/>
                <a:cs typeface="Sonoma Script"/>
                <a:sym typeface="Sonoma Script"/>
              </a:defRPr>
            </a:lvl1pPr>
          </a:lstStyle>
          <a:p>
            <a:pPr/>
            <a:r>
              <a:t>The Time of The End - Pt 2</a:t>
            </a:r>
          </a:p>
        </p:txBody>
      </p:sp>
      <p:grpSp>
        <p:nvGrpSpPr>
          <p:cNvPr id="356" name="Antiochus Epiphanes (Vs 20-35)"/>
          <p:cNvGrpSpPr/>
          <p:nvPr/>
        </p:nvGrpSpPr>
        <p:grpSpPr>
          <a:xfrm>
            <a:off x="301989" y="1236388"/>
            <a:ext cx="12400823" cy="1042580"/>
            <a:chOff x="0" y="0"/>
            <a:chExt cx="12400822" cy="1042578"/>
          </a:xfrm>
        </p:grpSpPr>
        <p:sp>
          <p:nvSpPr>
            <p:cNvPr id="354" name="Rounded Rectangle"/>
            <p:cNvSpPr/>
            <p:nvPr/>
          </p:nvSpPr>
          <p:spPr>
            <a:xfrm>
              <a:off x="0" y="0"/>
              <a:ext cx="12400823" cy="1042579"/>
            </a:xfrm>
            <a:prstGeom prst="roundRect">
              <a:avLst>
                <a:gd name="adj" fmla="val 18272"/>
              </a:avLst>
            </a:prstGeom>
            <a:blipFill rotWithShape="1">
              <a:blip r:embed="rId5"/>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p:spPr>
          <p:txBody>
            <a:bodyPr wrap="square" lIns="50800" tIns="50800" rIns="50800" bIns="50800" numCol="1" anchor="ctr">
              <a:noAutofit/>
            </a:bodyPr>
            <a:lstStyle/>
            <a:p>
              <a:pPr defTabSz="457200">
                <a:defRPr>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pPr>
            </a:p>
          </p:txBody>
        </p:sp>
        <p:sp>
          <p:nvSpPr>
            <p:cNvPr id="355" name="The Ultimate Victory of Israel - 12:1-3"/>
            <p:cNvSpPr txBox="1"/>
            <p:nvPr/>
          </p:nvSpPr>
          <p:spPr>
            <a:xfrm>
              <a:off x="55795" y="191089"/>
              <a:ext cx="12289232" cy="660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457200">
                <a:defRPr sz="31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The Ultimate Victory of Israel - 12:1-3</a:t>
              </a:r>
            </a:p>
          </p:txBody>
        </p:sp>
      </p:gr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52">
                                            <p:bg/>
                                          </p:spTgt>
                                        </p:tgtEl>
                                        <p:attrNameLst>
                                          <p:attrName>style.visibility</p:attrName>
                                        </p:attrNameLst>
                                      </p:cBhvr>
                                      <p:to>
                                        <p:strVal val="visible"/>
                                      </p:to>
                                    </p:set>
                                    <p:animEffect filter="wipe(left)" transition="in">
                                      <p:cBhvr>
                                        <p:cTn id="7" dur="1500"/>
                                        <p:tgtEl>
                                          <p:spTgt spid="352">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52">
                                            <p:txEl>
                                              <p:pRg st="0" end="0"/>
                                            </p:txEl>
                                          </p:spTgt>
                                        </p:tgtEl>
                                        <p:attrNameLst>
                                          <p:attrName>style.visibility</p:attrName>
                                        </p:attrNameLst>
                                      </p:cBhvr>
                                      <p:to>
                                        <p:strVal val="visible"/>
                                      </p:to>
                                    </p:set>
                                    <p:animEffect filter="wipe(left)" transition="in">
                                      <p:cBhvr>
                                        <p:cTn id="10" dur="1500"/>
                                        <p:tgtEl>
                                          <p:spTgt spid="352">
                                            <p:txEl>
                                              <p:pRg st="0" end="0"/>
                                            </p:txEl>
                                          </p:spTgt>
                                        </p:tgtEl>
                                      </p:cBhvr>
                                    </p:animEffect>
                                  </p:childTnLst>
                                </p:cTn>
                              </p:par>
                            </p:childTnLst>
                          </p:cTn>
                        </p:par>
                        <p:par>
                          <p:cTn id="11" fill="hold">
                            <p:stCondLst>
                              <p:cond delay="1500"/>
                            </p:stCondLst>
                            <p:childTnLst>
                              <p:par>
                                <p:cTn id="12" presetClass="entr" nodeType="afterEffect" presetSubtype="8" presetID="22" grpId="1" fill="hold">
                                  <p:stCondLst>
                                    <p:cond delay="0"/>
                                  </p:stCondLst>
                                  <p:iterate type="el" backwards="0">
                                    <p:tmAbs val="0"/>
                                  </p:iterate>
                                  <p:childTnLst>
                                    <p:set>
                                      <p:cBhvr>
                                        <p:cTn id="13" fill="hold"/>
                                        <p:tgtEl>
                                          <p:spTgt spid="352">
                                            <p:txEl>
                                              <p:pRg st="1" end="1"/>
                                            </p:txEl>
                                          </p:spTgt>
                                        </p:tgtEl>
                                        <p:attrNameLst>
                                          <p:attrName>style.visibility</p:attrName>
                                        </p:attrNameLst>
                                      </p:cBhvr>
                                      <p:to>
                                        <p:strVal val="visible"/>
                                      </p:to>
                                    </p:set>
                                    <p:animEffect filter="wipe(left)" transition="in">
                                      <p:cBhvr>
                                        <p:cTn id="14" dur="1500"/>
                                        <p:tgtEl>
                                          <p:spTgt spid="35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8" presetID="22" grpId="1" fill="hold">
                                  <p:stCondLst>
                                    <p:cond delay="0"/>
                                  </p:stCondLst>
                                  <p:iterate type="el" backwards="0">
                                    <p:tmAbs val="0"/>
                                  </p:iterate>
                                  <p:childTnLst>
                                    <p:set>
                                      <p:cBhvr>
                                        <p:cTn id="18" fill="hold"/>
                                        <p:tgtEl>
                                          <p:spTgt spid="352">
                                            <p:txEl>
                                              <p:pRg st="2" end="2"/>
                                            </p:txEl>
                                          </p:spTgt>
                                        </p:tgtEl>
                                        <p:attrNameLst>
                                          <p:attrName>style.visibility</p:attrName>
                                        </p:attrNameLst>
                                      </p:cBhvr>
                                      <p:to>
                                        <p:strVal val="visible"/>
                                      </p:to>
                                    </p:set>
                                    <p:animEffect filter="wipe(left)" transition="in">
                                      <p:cBhvr>
                                        <p:cTn id="19" dur="1500"/>
                                        <p:tgtEl>
                                          <p:spTgt spid="352">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Class="entr" nodeType="clickEffect" presetSubtype="8" presetID="22" grpId="1" fill="hold">
                                  <p:stCondLst>
                                    <p:cond delay="0"/>
                                  </p:stCondLst>
                                  <p:iterate type="el" backwards="0">
                                    <p:tmAbs val="0"/>
                                  </p:iterate>
                                  <p:childTnLst>
                                    <p:set>
                                      <p:cBhvr>
                                        <p:cTn id="23" fill="hold"/>
                                        <p:tgtEl>
                                          <p:spTgt spid="352">
                                            <p:txEl>
                                              <p:pRg st="3" end="3"/>
                                            </p:txEl>
                                          </p:spTgt>
                                        </p:tgtEl>
                                        <p:attrNameLst>
                                          <p:attrName>style.visibility</p:attrName>
                                        </p:attrNameLst>
                                      </p:cBhvr>
                                      <p:to>
                                        <p:strVal val="visible"/>
                                      </p:to>
                                    </p:set>
                                    <p:animEffect filter="wipe(left)" transition="in">
                                      <p:cBhvr>
                                        <p:cTn id="24" dur="1500"/>
                                        <p:tgtEl>
                                          <p:spTgt spid="352">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52"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8" name="Daniel 11:1–4 (NKJV)…"/>
          <p:cNvSpPr txBox="1"/>
          <p:nvPr/>
        </p:nvSpPr>
        <p:spPr>
          <a:xfrm>
            <a:off x="220238" y="215899"/>
            <a:ext cx="12564323" cy="91186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600"/>
              </a:spcBef>
              <a:defRPr sz="5100">
                <a:solidFill>
                  <a:srgbClr val="000000"/>
                </a:solidFill>
                <a:latin typeface="Thames Nude Roman"/>
                <a:ea typeface="Thames Nude Roman"/>
                <a:cs typeface="Thames Nude Roman"/>
                <a:sym typeface="Thames Nude Roman"/>
              </a:defRPr>
            </a:pPr>
            <a:r>
              <a:t>Daniel 12:4–13 (NKJV)</a:t>
            </a:r>
          </a:p>
          <a:p>
            <a:pPr defTabSz="457200">
              <a:defRPr baseline="0" sz="4100">
                <a:solidFill>
                  <a:srgbClr val="000000"/>
                </a:solidFill>
                <a:latin typeface="Hoefler Text"/>
                <a:ea typeface="Hoefler Text"/>
                <a:cs typeface="Hoefler Text"/>
                <a:sym typeface="Hoefler Text"/>
              </a:defRPr>
            </a:pPr>
            <a:r>
              <a:rPr baseline="31999"/>
              <a:t>4</a:t>
            </a:r>
            <a:r>
              <a:t> “But you, Daniel, shut up the words, and seal the book until the time of the end; many shall run to and fro, and knowledge shall increase.” </a:t>
            </a:r>
            <a:r>
              <a:rPr baseline="31999"/>
              <a:t>5</a:t>
            </a:r>
            <a:r>
              <a:t> Then I, Daniel, looked; and there stood two others, one on this riverbank and the other on that riverbank. </a:t>
            </a:r>
            <a:r>
              <a:rPr baseline="31999"/>
              <a:t>6</a:t>
            </a:r>
            <a:r>
              <a:t> And </a:t>
            </a:r>
            <a:r>
              <a:rPr i="1"/>
              <a:t>one</a:t>
            </a:r>
            <a:r>
              <a:t> said to the man clothed in linen, who </a:t>
            </a:r>
            <a:r>
              <a:rPr i="1"/>
              <a:t>was</a:t>
            </a:r>
            <a:r>
              <a:t> above the waters of the river, “How long shall the fulfillment of these wonders </a:t>
            </a:r>
            <a:r>
              <a:rPr i="1"/>
              <a:t>be?</a:t>
            </a:r>
            <a:r>
              <a:t>” </a:t>
            </a:r>
            <a:r>
              <a:rPr baseline="31999"/>
              <a:t>7</a:t>
            </a:r>
            <a:r>
              <a:t> Then I heard the man clothed in linen, who </a:t>
            </a:r>
            <a:r>
              <a:rPr i="1"/>
              <a:t>was</a:t>
            </a:r>
            <a:r>
              <a:t> above the waters of the river, when he held up his right hand and his left hand to heaven, and swore by Him who lives forever, that </a:t>
            </a:r>
            <a:r>
              <a:rPr i="1"/>
              <a:t>it shall be</a:t>
            </a:r>
            <a:r>
              <a:t> for a time, times, and half </a:t>
            </a:r>
            <a:r>
              <a:rPr i="1"/>
              <a:t>a time;</a:t>
            </a:r>
            <a:r>
              <a:t> and when the power of the holy people has been completely shattered, all these </a:t>
            </a:r>
            <a:r>
              <a:rPr i="1"/>
              <a:t>things</a:t>
            </a:r>
            <a:r>
              <a:t> shall be finished.</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0" name="Daniel 11:1–4 (NKJV)…"/>
          <p:cNvSpPr txBox="1"/>
          <p:nvPr/>
        </p:nvSpPr>
        <p:spPr>
          <a:xfrm>
            <a:off x="220238" y="215899"/>
            <a:ext cx="12564323" cy="956317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600"/>
              </a:spcBef>
              <a:defRPr sz="5100">
                <a:solidFill>
                  <a:srgbClr val="000000"/>
                </a:solidFill>
                <a:latin typeface="Thames Nude Roman"/>
                <a:ea typeface="Thames Nude Roman"/>
                <a:cs typeface="Thames Nude Roman"/>
                <a:sym typeface="Thames Nude Roman"/>
              </a:defRPr>
            </a:pPr>
            <a:r>
              <a:t>Daniel 12:4–13 (NKJV)</a:t>
            </a:r>
          </a:p>
          <a:p>
            <a:pPr defTabSz="457200">
              <a:defRPr baseline="-1" sz="4000">
                <a:solidFill>
                  <a:srgbClr val="000000"/>
                </a:solidFill>
                <a:latin typeface="Hoefler Text"/>
                <a:ea typeface="Hoefler Text"/>
                <a:cs typeface="Hoefler Text"/>
                <a:sym typeface="Hoefler Text"/>
              </a:defRPr>
            </a:pPr>
            <a:r>
              <a:rPr baseline="31998"/>
              <a:t>8</a:t>
            </a:r>
            <a:r>
              <a:t> Although I heard, I did not understand. Then I said, “My lord, what </a:t>
            </a:r>
            <a:r>
              <a:rPr i="1"/>
              <a:t>shall be</a:t>
            </a:r>
            <a:r>
              <a:t> the end of these </a:t>
            </a:r>
            <a:r>
              <a:rPr i="1"/>
              <a:t>things?</a:t>
            </a:r>
            <a:r>
              <a:t>” </a:t>
            </a:r>
            <a:r>
              <a:rPr baseline="31998"/>
              <a:t>9</a:t>
            </a:r>
            <a:r>
              <a:t> And he said, “Go </a:t>
            </a:r>
            <a:r>
              <a:rPr i="1"/>
              <a:t>your way,</a:t>
            </a:r>
            <a:r>
              <a:t> Daniel, for the words </a:t>
            </a:r>
            <a:r>
              <a:rPr i="1"/>
              <a:t>are</a:t>
            </a:r>
            <a:r>
              <a:t> closed up and sealed till the time of the end. </a:t>
            </a:r>
            <a:r>
              <a:rPr baseline="31998"/>
              <a:t>10</a:t>
            </a:r>
            <a:r>
              <a:t> Many shall be purified, made white, and refined, but the wicked shall do wickedly; and none of the wicked shall understand, but the wise shall understand. </a:t>
            </a:r>
            <a:r>
              <a:rPr baseline="31998"/>
              <a:t>11</a:t>
            </a:r>
            <a:r>
              <a:t> “And from the time </a:t>
            </a:r>
            <a:r>
              <a:rPr i="1"/>
              <a:t>that</a:t>
            </a:r>
            <a:r>
              <a:t> the daily </a:t>
            </a:r>
            <a:r>
              <a:rPr i="1"/>
              <a:t>sacrifice</a:t>
            </a:r>
            <a:r>
              <a:t> is taken away, and the abomination of desolation is set up, </a:t>
            </a:r>
            <a:r>
              <a:rPr i="1"/>
              <a:t>there shall be</a:t>
            </a:r>
            <a:r>
              <a:t> one thousand two hundred and ninety days. </a:t>
            </a:r>
            <a:r>
              <a:rPr baseline="31998"/>
              <a:t>12</a:t>
            </a:r>
            <a:r>
              <a:t> Blessed </a:t>
            </a:r>
            <a:r>
              <a:rPr i="1"/>
              <a:t>is</a:t>
            </a:r>
            <a:r>
              <a:t> he who waits, and comes to the one thousand three hundred and thirty-five days. </a:t>
            </a:r>
            <a:r>
              <a:rPr baseline="31998"/>
              <a:t>13</a:t>
            </a:r>
            <a:r>
              <a:t> “But you, go </a:t>
            </a:r>
            <a:r>
              <a:rPr i="1"/>
              <a:t>your way</a:t>
            </a:r>
            <a:r>
              <a:t> till the end; for you shall rest, and will arise to your inheritance at the end of the days.</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2" name="Image" descr="Image"/>
          <p:cNvPicPr>
            <a:picLocks noChangeAspect="1"/>
          </p:cNvPicPr>
          <p:nvPr/>
        </p:nvPicPr>
        <p:blipFill>
          <a:blip r:embed="rId2">
            <a:extLst/>
          </a:blip>
          <a:stretch>
            <a:fillRect/>
          </a:stretch>
        </p:blipFill>
        <p:spPr>
          <a:xfrm flipH="1">
            <a:off x="174451" y="2299491"/>
            <a:ext cx="5360547" cy="7252404"/>
          </a:xfrm>
          <a:prstGeom prst="rect">
            <a:avLst/>
          </a:prstGeom>
          <a:ln w="12700">
            <a:miter lim="400000"/>
          </a:ln>
        </p:spPr>
      </p:pic>
      <p:sp>
        <p:nvSpPr>
          <p:cNvPr id="363" name="In 605 B.C., Judah, as God had stated through Jeremiah, had found itself under Babylonian control.…"/>
          <p:cNvSpPr txBox="1"/>
          <p:nvPr/>
        </p:nvSpPr>
        <p:spPr>
          <a:xfrm>
            <a:off x="5279594" y="2522092"/>
            <a:ext cx="7489880" cy="6731001"/>
          </a:xfrm>
          <a:prstGeom prst="rect">
            <a:avLst/>
          </a:prstGeom>
          <a:solidFill>
            <a:srgbClr val="5F5857">
              <a:alpha val="39651"/>
            </a:srgbClr>
          </a:solidFill>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lvl="2" marL="783770" indent="-783770" algn="l">
              <a:spcBef>
                <a:spcPts val="1200"/>
              </a:spcBef>
              <a:buSzPct val="80000"/>
              <a:buBlip>
                <a:blip r:embed="rId3"/>
              </a:buBlip>
              <a:defRPr sz="43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Shut up the words, and seal the book until the time of the end — Dan 12:4</a:t>
            </a:r>
          </a:p>
          <a:p>
            <a:pPr lvl="2" marL="1469570" indent="-783770" algn="l">
              <a:spcBef>
                <a:spcPts val="1200"/>
              </a:spcBef>
              <a:buSzPct val="80000"/>
              <a:buBlip>
                <a:blip r:embed="rId4"/>
              </a:buBlip>
              <a:defRPr sz="32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Compare this with Dan 8:17,19,26 - / Both (Dan 8, 10-12) were to be sealed up / Both pertained to many days in future - Yet both fulfilled within 200-400 years</a:t>
            </a:r>
          </a:p>
          <a:p>
            <a:pPr lvl="2" marL="1469570" indent="-783770" algn="l">
              <a:spcBef>
                <a:spcPts val="1200"/>
              </a:spcBef>
              <a:buSzPct val="80000"/>
              <a:buBlip>
                <a:blip r:embed="rId4"/>
              </a:buBlip>
              <a:defRPr sz="32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Contrast this with Rev 22:10 - </a:t>
            </a:r>
            <a:r>
              <a:rPr i="1"/>
              <a:t>The vision of the Revelation was not to be sealed, for the time was at hand  NOT nearly 2000 years later?</a:t>
            </a:r>
          </a:p>
        </p:txBody>
      </p:sp>
      <p:sp>
        <p:nvSpPr>
          <p:cNvPr id="364" name="“Faith To Endure The Fire”"/>
          <p:cNvSpPr txBox="1"/>
          <p:nvPr/>
        </p:nvSpPr>
        <p:spPr>
          <a:xfrm>
            <a:off x="94233" y="142099"/>
            <a:ext cx="12816334" cy="909017"/>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400">
                <a:solidFill>
                  <a:srgbClr val="FFFFFF"/>
                </a:solidFill>
                <a:effectLst>
                  <a:outerShdw sx="100000" sy="100000" kx="0" ky="0" algn="b" rotWithShape="0" blurRad="63500" dist="63500" dir="3524843">
                    <a:srgbClr val="000000"/>
                  </a:outerShdw>
                </a:effectLst>
                <a:latin typeface="Sonoma Script"/>
                <a:ea typeface="Sonoma Script"/>
                <a:cs typeface="Sonoma Script"/>
                <a:sym typeface="Sonoma Script"/>
              </a:defRPr>
            </a:lvl1pPr>
          </a:lstStyle>
          <a:p>
            <a:pPr/>
            <a:r>
              <a:t>The Time of The End - Pt 2</a:t>
            </a:r>
          </a:p>
        </p:txBody>
      </p:sp>
      <p:grpSp>
        <p:nvGrpSpPr>
          <p:cNvPr id="367" name="Antiochus Epiphanes (Vs 20-35)"/>
          <p:cNvGrpSpPr/>
          <p:nvPr/>
        </p:nvGrpSpPr>
        <p:grpSpPr>
          <a:xfrm>
            <a:off x="301989" y="1236388"/>
            <a:ext cx="12400823" cy="1042580"/>
            <a:chOff x="0" y="0"/>
            <a:chExt cx="12400822" cy="1042578"/>
          </a:xfrm>
        </p:grpSpPr>
        <p:sp>
          <p:nvSpPr>
            <p:cNvPr id="365" name="Rounded Rectangle"/>
            <p:cNvSpPr/>
            <p:nvPr/>
          </p:nvSpPr>
          <p:spPr>
            <a:xfrm>
              <a:off x="0" y="0"/>
              <a:ext cx="12400823" cy="1042579"/>
            </a:xfrm>
            <a:prstGeom prst="roundRect">
              <a:avLst>
                <a:gd name="adj" fmla="val 18272"/>
              </a:avLst>
            </a:prstGeom>
            <a:blipFill rotWithShape="1">
              <a:blip r:embed="rId5"/>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p:spPr>
          <p:txBody>
            <a:bodyPr wrap="square" lIns="50800" tIns="50800" rIns="50800" bIns="50800" numCol="1" anchor="ctr">
              <a:noAutofit/>
            </a:bodyPr>
            <a:lstStyle/>
            <a:p>
              <a:pPr defTabSz="457200">
                <a:defRPr>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pPr>
            </a:p>
          </p:txBody>
        </p:sp>
        <p:sp>
          <p:nvSpPr>
            <p:cNvPr id="366" name="FINAL INSTRUCTIONS TO DANIEL — 12:4-13"/>
            <p:cNvSpPr txBox="1"/>
            <p:nvPr/>
          </p:nvSpPr>
          <p:spPr>
            <a:xfrm>
              <a:off x="55795" y="191089"/>
              <a:ext cx="12289232" cy="660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457200">
                <a:defRPr sz="31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FINAL INSTRUCTIONS TO DANIEL — 12:4-13</a:t>
              </a:r>
            </a:p>
          </p:txBody>
        </p:sp>
      </p:gr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63">
                                            <p:bg/>
                                          </p:spTgt>
                                        </p:tgtEl>
                                        <p:attrNameLst>
                                          <p:attrName>style.visibility</p:attrName>
                                        </p:attrNameLst>
                                      </p:cBhvr>
                                      <p:to>
                                        <p:strVal val="visible"/>
                                      </p:to>
                                    </p:set>
                                    <p:animEffect filter="wipe(left)" transition="in">
                                      <p:cBhvr>
                                        <p:cTn id="7" dur="1500"/>
                                        <p:tgtEl>
                                          <p:spTgt spid="363">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63">
                                            <p:txEl>
                                              <p:pRg st="0" end="0"/>
                                            </p:txEl>
                                          </p:spTgt>
                                        </p:tgtEl>
                                        <p:attrNameLst>
                                          <p:attrName>style.visibility</p:attrName>
                                        </p:attrNameLst>
                                      </p:cBhvr>
                                      <p:to>
                                        <p:strVal val="visible"/>
                                      </p:to>
                                    </p:set>
                                    <p:animEffect filter="wipe(left)" transition="in">
                                      <p:cBhvr>
                                        <p:cTn id="10" dur="1500"/>
                                        <p:tgtEl>
                                          <p:spTgt spid="363">
                                            <p:txEl>
                                              <p:pRg st="0" end="0"/>
                                            </p:txEl>
                                          </p:spTgt>
                                        </p:tgtEl>
                                      </p:cBhvr>
                                    </p:animEffect>
                                  </p:childTnLst>
                                </p:cTn>
                              </p:par>
                            </p:childTnLst>
                          </p:cTn>
                        </p:par>
                        <p:par>
                          <p:cTn id="11" fill="hold">
                            <p:stCondLst>
                              <p:cond delay="1500"/>
                            </p:stCondLst>
                            <p:childTnLst>
                              <p:par>
                                <p:cTn id="12" presetClass="entr" nodeType="afterEffect" presetSubtype="8" presetID="22" grpId="1" fill="hold">
                                  <p:stCondLst>
                                    <p:cond delay="0"/>
                                  </p:stCondLst>
                                  <p:iterate type="el" backwards="0">
                                    <p:tmAbs val="0"/>
                                  </p:iterate>
                                  <p:childTnLst>
                                    <p:set>
                                      <p:cBhvr>
                                        <p:cTn id="13" fill="hold"/>
                                        <p:tgtEl>
                                          <p:spTgt spid="363">
                                            <p:txEl>
                                              <p:pRg st="1" end="1"/>
                                            </p:txEl>
                                          </p:spTgt>
                                        </p:tgtEl>
                                        <p:attrNameLst>
                                          <p:attrName>style.visibility</p:attrName>
                                        </p:attrNameLst>
                                      </p:cBhvr>
                                      <p:to>
                                        <p:strVal val="visible"/>
                                      </p:to>
                                    </p:set>
                                    <p:animEffect filter="wipe(left)" transition="in">
                                      <p:cBhvr>
                                        <p:cTn id="14" dur="1500"/>
                                        <p:tgtEl>
                                          <p:spTgt spid="36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8" presetID="22" grpId="1" fill="hold">
                                  <p:stCondLst>
                                    <p:cond delay="0"/>
                                  </p:stCondLst>
                                  <p:iterate type="el" backwards="0">
                                    <p:tmAbs val="0"/>
                                  </p:iterate>
                                  <p:childTnLst>
                                    <p:set>
                                      <p:cBhvr>
                                        <p:cTn id="18" fill="hold"/>
                                        <p:tgtEl>
                                          <p:spTgt spid="363">
                                            <p:txEl>
                                              <p:pRg st="2" end="2"/>
                                            </p:txEl>
                                          </p:spTgt>
                                        </p:tgtEl>
                                        <p:attrNameLst>
                                          <p:attrName>style.visibility</p:attrName>
                                        </p:attrNameLst>
                                      </p:cBhvr>
                                      <p:to>
                                        <p:strVal val="visible"/>
                                      </p:to>
                                    </p:set>
                                    <p:animEffect filter="wipe(left)" transition="in">
                                      <p:cBhvr>
                                        <p:cTn id="19" dur="1500"/>
                                        <p:tgtEl>
                                          <p:spTgt spid="363">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63" grpId="1"/>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9" name="Image" descr="Image"/>
          <p:cNvPicPr>
            <a:picLocks noChangeAspect="1"/>
          </p:cNvPicPr>
          <p:nvPr/>
        </p:nvPicPr>
        <p:blipFill>
          <a:blip r:embed="rId2">
            <a:extLst/>
          </a:blip>
          <a:stretch>
            <a:fillRect/>
          </a:stretch>
        </p:blipFill>
        <p:spPr>
          <a:xfrm flipH="1">
            <a:off x="174451" y="2299491"/>
            <a:ext cx="5360547" cy="7252404"/>
          </a:xfrm>
          <a:prstGeom prst="rect">
            <a:avLst/>
          </a:prstGeom>
          <a:ln w="12700">
            <a:miter lim="400000"/>
          </a:ln>
        </p:spPr>
      </p:pic>
      <p:sp>
        <p:nvSpPr>
          <p:cNvPr id="370" name="In 605 B.C., Judah, as God had stated through Jeremiah, had found itself under Babylonian control.…"/>
          <p:cNvSpPr txBox="1"/>
          <p:nvPr/>
        </p:nvSpPr>
        <p:spPr>
          <a:xfrm>
            <a:off x="5279594" y="2522092"/>
            <a:ext cx="7489880" cy="7010401"/>
          </a:xfrm>
          <a:prstGeom prst="rect">
            <a:avLst/>
          </a:prstGeom>
          <a:solidFill>
            <a:srgbClr val="5F5857">
              <a:alpha val="39651"/>
            </a:srgbClr>
          </a:solidFill>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lvl="2" marL="783770" indent="-783770" algn="l">
              <a:spcBef>
                <a:spcPts val="1200"/>
              </a:spcBef>
              <a:buSzPct val="80000"/>
              <a:buBlip>
                <a:blip r:embed="rId3"/>
              </a:buBlip>
              <a:defRPr sz="43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Two final questions - 5-13</a:t>
            </a:r>
          </a:p>
          <a:p>
            <a:pPr lvl="2" marL="1469570" indent="-783770" algn="l">
              <a:spcBef>
                <a:spcPts val="1200"/>
              </a:spcBef>
              <a:buSzPct val="80000"/>
              <a:buBlip>
                <a:blip r:embed="rId4"/>
              </a:buBlip>
              <a:defRPr sz="32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"How long shall the fulfillment of these wonders be?” - 5,6</a:t>
            </a:r>
          </a:p>
          <a:p>
            <a:pPr lvl="2" marL="1469570" indent="-783770" algn="l">
              <a:spcBef>
                <a:spcPts val="1200"/>
              </a:spcBef>
              <a:buSzPct val="80000"/>
              <a:buBlip>
                <a:blip r:embed="rId4"/>
              </a:buBlip>
              <a:defRPr sz="32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"...a time, times, and half a time; and when the power of the holy people has been completely shattered, …”</a:t>
            </a:r>
          </a:p>
          <a:p>
            <a:pPr lvl="2" marL="1469570" indent="-783770" algn="l">
              <a:spcBef>
                <a:spcPts val="1200"/>
              </a:spcBef>
              <a:buSzPct val="80000"/>
              <a:buBlip>
                <a:blip r:embed="rId4"/>
              </a:buBlip>
              <a:defRPr sz="32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The "time, times, and half a time" (</a:t>
            </a:r>
            <a:r>
              <a:rPr i="1"/>
              <a:t>3.5 years, 42 months, 1260 day</a:t>
            </a:r>
            <a:r>
              <a:t>s) is commonly used to describe a definite, marked, period of tribulation - cf. Dan 7:25; Re 11:2,3; 12:6,13-14; 13:5</a:t>
            </a:r>
          </a:p>
        </p:txBody>
      </p:sp>
      <p:sp>
        <p:nvSpPr>
          <p:cNvPr id="371" name="“Faith To Endure The Fire”"/>
          <p:cNvSpPr txBox="1"/>
          <p:nvPr/>
        </p:nvSpPr>
        <p:spPr>
          <a:xfrm>
            <a:off x="94233" y="142099"/>
            <a:ext cx="12816334" cy="909017"/>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400">
                <a:solidFill>
                  <a:srgbClr val="FFFFFF"/>
                </a:solidFill>
                <a:effectLst>
                  <a:outerShdw sx="100000" sy="100000" kx="0" ky="0" algn="b" rotWithShape="0" blurRad="63500" dist="63500" dir="3524843">
                    <a:srgbClr val="000000"/>
                  </a:outerShdw>
                </a:effectLst>
                <a:latin typeface="Sonoma Script"/>
                <a:ea typeface="Sonoma Script"/>
                <a:cs typeface="Sonoma Script"/>
                <a:sym typeface="Sonoma Script"/>
              </a:defRPr>
            </a:lvl1pPr>
          </a:lstStyle>
          <a:p>
            <a:pPr/>
            <a:r>
              <a:t>The Time of The End - Pt 2</a:t>
            </a:r>
          </a:p>
        </p:txBody>
      </p:sp>
      <p:grpSp>
        <p:nvGrpSpPr>
          <p:cNvPr id="374" name="Antiochus Epiphanes (Vs 20-35)"/>
          <p:cNvGrpSpPr/>
          <p:nvPr/>
        </p:nvGrpSpPr>
        <p:grpSpPr>
          <a:xfrm>
            <a:off x="301989" y="1236388"/>
            <a:ext cx="12400823" cy="1042580"/>
            <a:chOff x="0" y="0"/>
            <a:chExt cx="12400822" cy="1042578"/>
          </a:xfrm>
        </p:grpSpPr>
        <p:sp>
          <p:nvSpPr>
            <p:cNvPr id="372" name="Rounded Rectangle"/>
            <p:cNvSpPr/>
            <p:nvPr/>
          </p:nvSpPr>
          <p:spPr>
            <a:xfrm>
              <a:off x="0" y="0"/>
              <a:ext cx="12400823" cy="1042579"/>
            </a:xfrm>
            <a:prstGeom prst="roundRect">
              <a:avLst>
                <a:gd name="adj" fmla="val 18272"/>
              </a:avLst>
            </a:prstGeom>
            <a:blipFill rotWithShape="1">
              <a:blip r:embed="rId5"/>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p:spPr>
          <p:txBody>
            <a:bodyPr wrap="square" lIns="50800" tIns="50800" rIns="50800" bIns="50800" numCol="1" anchor="ctr">
              <a:noAutofit/>
            </a:bodyPr>
            <a:lstStyle/>
            <a:p>
              <a:pPr defTabSz="457200">
                <a:defRPr>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pPr>
            </a:p>
          </p:txBody>
        </p:sp>
        <p:sp>
          <p:nvSpPr>
            <p:cNvPr id="373" name="FINAL INSTRUCTIONS TO DANIEL — 12:4-13"/>
            <p:cNvSpPr txBox="1"/>
            <p:nvPr/>
          </p:nvSpPr>
          <p:spPr>
            <a:xfrm>
              <a:off x="55795" y="191089"/>
              <a:ext cx="12289232" cy="660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457200">
                <a:defRPr sz="31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FINAL INSTRUCTIONS TO DANIEL — 12:4-13</a:t>
              </a:r>
            </a:p>
          </p:txBody>
        </p:sp>
      </p:gr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70">
                                            <p:bg/>
                                          </p:spTgt>
                                        </p:tgtEl>
                                        <p:attrNameLst>
                                          <p:attrName>style.visibility</p:attrName>
                                        </p:attrNameLst>
                                      </p:cBhvr>
                                      <p:to>
                                        <p:strVal val="visible"/>
                                      </p:to>
                                    </p:set>
                                    <p:animEffect filter="wipe(left)" transition="in">
                                      <p:cBhvr>
                                        <p:cTn id="7" dur="1500"/>
                                        <p:tgtEl>
                                          <p:spTgt spid="370">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70">
                                            <p:txEl>
                                              <p:pRg st="0" end="0"/>
                                            </p:txEl>
                                          </p:spTgt>
                                        </p:tgtEl>
                                        <p:attrNameLst>
                                          <p:attrName>style.visibility</p:attrName>
                                        </p:attrNameLst>
                                      </p:cBhvr>
                                      <p:to>
                                        <p:strVal val="visible"/>
                                      </p:to>
                                    </p:set>
                                    <p:animEffect filter="wipe(left)" transition="in">
                                      <p:cBhvr>
                                        <p:cTn id="10" dur="1500"/>
                                        <p:tgtEl>
                                          <p:spTgt spid="370">
                                            <p:txEl>
                                              <p:pRg st="0" end="0"/>
                                            </p:txEl>
                                          </p:spTgt>
                                        </p:tgtEl>
                                      </p:cBhvr>
                                    </p:animEffect>
                                  </p:childTnLst>
                                </p:cTn>
                              </p:par>
                            </p:childTnLst>
                          </p:cTn>
                        </p:par>
                        <p:par>
                          <p:cTn id="11" fill="hold">
                            <p:stCondLst>
                              <p:cond delay="1500"/>
                            </p:stCondLst>
                            <p:childTnLst>
                              <p:par>
                                <p:cTn id="12" presetClass="entr" nodeType="afterEffect" presetSubtype="8" presetID="22" grpId="1" fill="hold">
                                  <p:stCondLst>
                                    <p:cond delay="0"/>
                                  </p:stCondLst>
                                  <p:iterate type="el" backwards="0">
                                    <p:tmAbs val="0"/>
                                  </p:iterate>
                                  <p:childTnLst>
                                    <p:set>
                                      <p:cBhvr>
                                        <p:cTn id="13" fill="hold"/>
                                        <p:tgtEl>
                                          <p:spTgt spid="370">
                                            <p:txEl>
                                              <p:pRg st="1" end="1"/>
                                            </p:txEl>
                                          </p:spTgt>
                                        </p:tgtEl>
                                        <p:attrNameLst>
                                          <p:attrName>style.visibility</p:attrName>
                                        </p:attrNameLst>
                                      </p:cBhvr>
                                      <p:to>
                                        <p:strVal val="visible"/>
                                      </p:to>
                                    </p:set>
                                    <p:animEffect filter="wipe(left)" transition="in">
                                      <p:cBhvr>
                                        <p:cTn id="14" dur="1500"/>
                                        <p:tgtEl>
                                          <p:spTgt spid="370">
                                            <p:txEl>
                                              <p:pRg st="1" end="1"/>
                                            </p:txEl>
                                          </p:spTgt>
                                        </p:tgtEl>
                                      </p:cBhvr>
                                    </p:animEffect>
                                  </p:childTnLst>
                                </p:cTn>
                              </p:par>
                            </p:childTnLst>
                          </p:cTn>
                        </p:par>
                        <p:par>
                          <p:cTn id="15" fill="hold">
                            <p:stCondLst>
                              <p:cond delay="3000"/>
                            </p:stCondLst>
                            <p:childTnLst>
                              <p:par>
                                <p:cTn id="16" presetClass="entr" nodeType="afterEffect" presetSubtype="8" presetID="22" grpId="1" fill="hold">
                                  <p:stCondLst>
                                    <p:cond delay="0"/>
                                  </p:stCondLst>
                                  <p:iterate type="el" backwards="0">
                                    <p:tmAbs val="0"/>
                                  </p:iterate>
                                  <p:childTnLst>
                                    <p:set>
                                      <p:cBhvr>
                                        <p:cTn id="17" fill="hold"/>
                                        <p:tgtEl>
                                          <p:spTgt spid="370">
                                            <p:txEl>
                                              <p:pRg st="2" end="2"/>
                                            </p:txEl>
                                          </p:spTgt>
                                        </p:tgtEl>
                                        <p:attrNameLst>
                                          <p:attrName>style.visibility</p:attrName>
                                        </p:attrNameLst>
                                      </p:cBhvr>
                                      <p:to>
                                        <p:strVal val="visible"/>
                                      </p:to>
                                    </p:set>
                                    <p:animEffect filter="wipe(left)" transition="in">
                                      <p:cBhvr>
                                        <p:cTn id="18" dur="1500"/>
                                        <p:tgtEl>
                                          <p:spTgt spid="370">
                                            <p:txEl>
                                              <p:pRg st="2" end="2"/>
                                            </p:txEl>
                                          </p:spTgt>
                                        </p:tgtEl>
                                      </p:cBhvr>
                                    </p:animEffect>
                                  </p:childTnLst>
                                </p:cTn>
                              </p:par>
                            </p:childTnLst>
                          </p:cTn>
                        </p:par>
                        <p:par>
                          <p:cTn id="19" fill="hold">
                            <p:stCondLst>
                              <p:cond delay="4500"/>
                            </p:stCondLst>
                            <p:childTnLst>
                              <p:par>
                                <p:cTn id="20" presetClass="entr" nodeType="afterEffect" presetSubtype="8" presetID="22" grpId="1" fill="hold">
                                  <p:stCondLst>
                                    <p:cond delay="0"/>
                                  </p:stCondLst>
                                  <p:iterate type="el" backwards="0">
                                    <p:tmAbs val="0"/>
                                  </p:iterate>
                                  <p:childTnLst>
                                    <p:set>
                                      <p:cBhvr>
                                        <p:cTn id="21" fill="hold"/>
                                        <p:tgtEl>
                                          <p:spTgt spid="370">
                                            <p:txEl>
                                              <p:pRg st="3" end="3"/>
                                            </p:txEl>
                                          </p:spTgt>
                                        </p:tgtEl>
                                        <p:attrNameLst>
                                          <p:attrName>style.visibility</p:attrName>
                                        </p:attrNameLst>
                                      </p:cBhvr>
                                      <p:to>
                                        <p:strVal val="visible"/>
                                      </p:to>
                                    </p:set>
                                    <p:animEffect filter="wipe(left)" transition="in">
                                      <p:cBhvr>
                                        <p:cTn id="22" dur="1500"/>
                                        <p:tgtEl>
                                          <p:spTgt spid="370">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70" grpId="1"/>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6" name="Image" descr="Image"/>
          <p:cNvPicPr>
            <a:picLocks noChangeAspect="1"/>
          </p:cNvPicPr>
          <p:nvPr/>
        </p:nvPicPr>
        <p:blipFill>
          <a:blip r:embed="rId2">
            <a:extLst/>
          </a:blip>
          <a:stretch>
            <a:fillRect/>
          </a:stretch>
        </p:blipFill>
        <p:spPr>
          <a:xfrm flipH="1">
            <a:off x="174451" y="2299491"/>
            <a:ext cx="5360547" cy="7252404"/>
          </a:xfrm>
          <a:prstGeom prst="rect">
            <a:avLst/>
          </a:prstGeom>
          <a:ln w="12700">
            <a:miter lim="400000"/>
          </a:ln>
        </p:spPr>
      </p:pic>
      <p:sp>
        <p:nvSpPr>
          <p:cNvPr id="377" name="In 605 B.C., Judah, as God had stated through Jeremiah, had found itself under Babylonian control.…"/>
          <p:cNvSpPr txBox="1"/>
          <p:nvPr/>
        </p:nvSpPr>
        <p:spPr>
          <a:xfrm>
            <a:off x="5279594" y="2522092"/>
            <a:ext cx="7489880" cy="7010401"/>
          </a:xfrm>
          <a:prstGeom prst="rect">
            <a:avLst/>
          </a:prstGeom>
          <a:solidFill>
            <a:srgbClr val="5F5857">
              <a:alpha val="39651"/>
            </a:srgbClr>
          </a:solidFill>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lvl="2" marL="783770" indent="-783770" algn="l">
              <a:spcBef>
                <a:spcPts val="1200"/>
              </a:spcBef>
              <a:buSzPct val="80000"/>
              <a:buBlip>
                <a:blip r:embed="rId3"/>
              </a:buBlip>
              <a:defRPr sz="43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Two final questions - 5-13</a:t>
            </a:r>
          </a:p>
          <a:p>
            <a:pPr lvl="2" marL="1469570" indent="-783770" algn="l">
              <a:spcBef>
                <a:spcPts val="1200"/>
              </a:spcBef>
              <a:buSzPct val="80000"/>
              <a:buBlip>
                <a:blip r:embed="rId4"/>
              </a:buBlip>
              <a:defRPr sz="32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"How long shall the fulfillment of these wonders be?” - 5,6</a:t>
            </a:r>
          </a:p>
          <a:p>
            <a:pPr lvl="2" marL="1469570" indent="-783770" algn="l">
              <a:spcBef>
                <a:spcPts val="1200"/>
              </a:spcBef>
              <a:buSzPct val="80000"/>
              <a:buBlip>
                <a:blip r:embed="rId4"/>
              </a:buBlip>
              <a:defRPr sz="32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"...a time, times, and half a time; and when the power of the holy people has been completely shattered, …”</a:t>
            </a:r>
          </a:p>
          <a:p>
            <a:pPr lvl="2" marL="1469570" indent="-783770" algn="l">
              <a:spcBef>
                <a:spcPts val="1200"/>
              </a:spcBef>
              <a:buSzPct val="80000"/>
              <a:buBlip>
                <a:blip r:embed="rId4"/>
              </a:buBlip>
              <a:defRPr sz="32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The "time, times, and half a time" (</a:t>
            </a:r>
            <a:r>
              <a:rPr i="1"/>
              <a:t>3.5 years, 42 months, 1260 day</a:t>
            </a:r>
            <a:r>
              <a:t>s) is commonly used to describe a definite, marked, period of tribulation - cf. Dan 7:25; Re 11:2,3; 12:6,13-14; 13:5</a:t>
            </a:r>
          </a:p>
        </p:txBody>
      </p:sp>
      <p:sp>
        <p:nvSpPr>
          <p:cNvPr id="378" name="“Faith To Endure The Fire”"/>
          <p:cNvSpPr txBox="1"/>
          <p:nvPr/>
        </p:nvSpPr>
        <p:spPr>
          <a:xfrm>
            <a:off x="94233" y="142099"/>
            <a:ext cx="12816334" cy="909017"/>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400">
                <a:solidFill>
                  <a:srgbClr val="FFFFFF"/>
                </a:solidFill>
                <a:effectLst>
                  <a:outerShdw sx="100000" sy="100000" kx="0" ky="0" algn="b" rotWithShape="0" blurRad="63500" dist="63500" dir="3524843">
                    <a:srgbClr val="000000"/>
                  </a:outerShdw>
                </a:effectLst>
                <a:latin typeface="Sonoma Script"/>
                <a:ea typeface="Sonoma Script"/>
                <a:cs typeface="Sonoma Script"/>
                <a:sym typeface="Sonoma Script"/>
              </a:defRPr>
            </a:lvl1pPr>
          </a:lstStyle>
          <a:p>
            <a:pPr/>
            <a:r>
              <a:t>The Time of The End - Pt 2</a:t>
            </a:r>
          </a:p>
        </p:txBody>
      </p:sp>
      <p:grpSp>
        <p:nvGrpSpPr>
          <p:cNvPr id="381" name="Antiochus Epiphanes (Vs 20-35)"/>
          <p:cNvGrpSpPr/>
          <p:nvPr/>
        </p:nvGrpSpPr>
        <p:grpSpPr>
          <a:xfrm>
            <a:off x="301989" y="1236388"/>
            <a:ext cx="12400823" cy="1042580"/>
            <a:chOff x="0" y="0"/>
            <a:chExt cx="12400822" cy="1042578"/>
          </a:xfrm>
        </p:grpSpPr>
        <p:sp>
          <p:nvSpPr>
            <p:cNvPr id="379" name="Rounded Rectangle"/>
            <p:cNvSpPr/>
            <p:nvPr/>
          </p:nvSpPr>
          <p:spPr>
            <a:xfrm>
              <a:off x="0" y="0"/>
              <a:ext cx="12400823" cy="1042579"/>
            </a:xfrm>
            <a:prstGeom prst="roundRect">
              <a:avLst>
                <a:gd name="adj" fmla="val 18272"/>
              </a:avLst>
            </a:prstGeom>
            <a:blipFill rotWithShape="1">
              <a:blip r:embed="rId5"/>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p:spPr>
          <p:txBody>
            <a:bodyPr wrap="square" lIns="50800" tIns="50800" rIns="50800" bIns="50800" numCol="1" anchor="ctr">
              <a:noAutofit/>
            </a:bodyPr>
            <a:lstStyle/>
            <a:p>
              <a:pPr defTabSz="457200">
                <a:defRPr>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pPr>
            </a:p>
          </p:txBody>
        </p:sp>
        <p:sp>
          <p:nvSpPr>
            <p:cNvPr id="380" name="FINAL INSTRUCTIONS TO DANIEL — 12:4-13"/>
            <p:cNvSpPr txBox="1"/>
            <p:nvPr/>
          </p:nvSpPr>
          <p:spPr>
            <a:xfrm>
              <a:off x="55795" y="191089"/>
              <a:ext cx="12289232" cy="660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457200">
                <a:defRPr sz="31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FINAL INSTRUCTIONS TO DANIEL — 12:4-13</a:t>
              </a:r>
            </a:p>
          </p:txBody>
        </p:sp>
      </p:gr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77">
                                            <p:bg/>
                                          </p:spTgt>
                                        </p:tgtEl>
                                        <p:attrNameLst>
                                          <p:attrName>style.visibility</p:attrName>
                                        </p:attrNameLst>
                                      </p:cBhvr>
                                      <p:to>
                                        <p:strVal val="visible"/>
                                      </p:to>
                                    </p:set>
                                    <p:animEffect filter="wipe(left)" transition="in">
                                      <p:cBhvr>
                                        <p:cTn id="7" dur="1500"/>
                                        <p:tgtEl>
                                          <p:spTgt spid="377">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77">
                                            <p:txEl>
                                              <p:pRg st="0" end="0"/>
                                            </p:txEl>
                                          </p:spTgt>
                                        </p:tgtEl>
                                        <p:attrNameLst>
                                          <p:attrName>style.visibility</p:attrName>
                                        </p:attrNameLst>
                                      </p:cBhvr>
                                      <p:to>
                                        <p:strVal val="visible"/>
                                      </p:to>
                                    </p:set>
                                    <p:animEffect filter="wipe(left)" transition="in">
                                      <p:cBhvr>
                                        <p:cTn id="10" dur="1500"/>
                                        <p:tgtEl>
                                          <p:spTgt spid="377">
                                            <p:txEl>
                                              <p:pRg st="0" end="0"/>
                                            </p:txEl>
                                          </p:spTgt>
                                        </p:tgtEl>
                                      </p:cBhvr>
                                    </p:animEffect>
                                  </p:childTnLst>
                                </p:cTn>
                              </p:par>
                            </p:childTnLst>
                          </p:cTn>
                        </p:par>
                        <p:par>
                          <p:cTn id="11" fill="hold">
                            <p:stCondLst>
                              <p:cond delay="1500"/>
                            </p:stCondLst>
                            <p:childTnLst>
                              <p:par>
                                <p:cTn id="12" presetClass="entr" nodeType="afterEffect" presetSubtype="8" presetID="22" grpId="1" fill="hold">
                                  <p:stCondLst>
                                    <p:cond delay="0"/>
                                  </p:stCondLst>
                                  <p:iterate type="el" backwards="0">
                                    <p:tmAbs val="0"/>
                                  </p:iterate>
                                  <p:childTnLst>
                                    <p:set>
                                      <p:cBhvr>
                                        <p:cTn id="13" fill="hold"/>
                                        <p:tgtEl>
                                          <p:spTgt spid="377">
                                            <p:txEl>
                                              <p:pRg st="1" end="1"/>
                                            </p:txEl>
                                          </p:spTgt>
                                        </p:tgtEl>
                                        <p:attrNameLst>
                                          <p:attrName>style.visibility</p:attrName>
                                        </p:attrNameLst>
                                      </p:cBhvr>
                                      <p:to>
                                        <p:strVal val="visible"/>
                                      </p:to>
                                    </p:set>
                                    <p:animEffect filter="wipe(left)" transition="in">
                                      <p:cBhvr>
                                        <p:cTn id="14" dur="1500"/>
                                        <p:tgtEl>
                                          <p:spTgt spid="377">
                                            <p:txEl>
                                              <p:pRg st="1" end="1"/>
                                            </p:txEl>
                                          </p:spTgt>
                                        </p:tgtEl>
                                      </p:cBhvr>
                                    </p:animEffect>
                                  </p:childTnLst>
                                </p:cTn>
                              </p:par>
                            </p:childTnLst>
                          </p:cTn>
                        </p:par>
                        <p:par>
                          <p:cTn id="15" fill="hold">
                            <p:stCondLst>
                              <p:cond delay="3000"/>
                            </p:stCondLst>
                            <p:childTnLst>
                              <p:par>
                                <p:cTn id="16" presetClass="entr" nodeType="afterEffect" presetSubtype="8" presetID="22" grpId="1" fill="hold">
                                  <p:stCondLst>
                                    <p:cond delay="0"/>
                                  </p:stCondLst>
                                  <p:iterate type="el" backwards="0">
                                    <p:tmAbs val="0"/>
                                  </p:iterate>
                                  <p:childTnLst>
                                    <p:set>
                                      <p:cBhvr>
                                        <p:cTn id="17" fill="hold"/>
                                        <p:tgtEl>
                                          <p:spTgt spid="377">
                                            <p:txEl>
                                              <p:pRg st="2" end="2"/>
                                            </p:txEl>
                                          </p:spTgt>
                                        </p:tgtEl>
                                        <p:attrNameLst>
                                          <p:attrName>style.visibility</p:attrName>
                                        </p:attrNameLst>
                                      </p:cBhvr>
                                      <p:to>
                                        <p:strVal val="visible"/>
                                      </p:to>
                                    </p:set>
                                    <p:animEffect filter="wipe(left)" transition="in">
                                      <p:cBhvr>
                                        <p:cTn id="18" dur="1500"/>
                                        <p:tgtEl>
                                          <p:spTgt spid="377">
                                            <p:txEl>
                                              <p:pRg st="2" end="2"/>
                                            </p:txEl>
                                          </p:spTgt>
                                        </p:tgtEl>
                                      </p:cBhvr>
                                    </p:animEffect>
                                  </p:childTnLst>
                                </p:cTn>
                              </p:par>
                            </p:childTnLst>
                          </p:cTn>
                        </p:par>
                        <p:par>
                          <p:cTn id="19" fill="hold">
                            <p:stCondLst>
                              <p:cond delay="4500"/>
                            </p:stCondLst>
                            <p:childTnLst>
                              <p:par>
                                <p:cTn id="20" presetClass="entr" nodeType="afterEffect" presetSubtype="8" presetID="22" grpId="1" fill="hold">
                                  <p:stCondLst>
                                    <p:cond delay="0"/>
                                  </p:stCondLst>
                                  <p:iterate type="el" backwards="0">
                                    <p:tmAbs val="0"/>
                                  </p:iterate>
                                  <p:childTnLst>
                                    <p:set>
                                      <p:cBhvr>
                                        <p:cTn id="21" fill="hold"/>
                                        <p:tgtEl>
                                          <p:spTgt spid="377">
                                            <p:txEl>
                                              <p:pRg st="3" end="3"/>
                                            </p:txEl>
                                          </p:spTgt>
                                        </p:tgtEl>
                                        <p:attrNameLst>
                                          <p:attrName>style.visibility</p:attrName>
                                        </p:attrNameLst>
                                      </p:cBhvr>
                                      <p:to>
                                        <p:strVal val="visible"/>
                                      </p:to>
                                    </p:set>
                                    <p:animEffect filter="wipe(left)" transition="in">
                                      <p:cBhvr>
                                        <p:cTn id="22" dur="1500"/>
                                        <p:tgtEl>
                                          <p:spTgt spid="377">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77" grpId="1"/>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3" name="Image" descr="Image"/>
          <p:cNvPicPr>
            <a:picLocks noChangeAspect="1"/>
          </p:cNvPicPr>
          <p:nvPr/>
        </p:nvPicPr>
        <p:blipFill>
          <a:blip r:embed="rId2">
            <a:extLst/>
          </a:blip>
          <a:stretch>
            <a:fillRect/>
          </a:stretch>
        </p:blipFill>
        <p:spPr>
          <a:xfrm flipH="1">
            <a:off x="174451" y="2299491"/>
            <a:ext cx="5360547" cy="7252404"/>
          </a:xfrm>
          <a:prstGeom prst="rect">
            <a:avLst/>
          </a:prstGeom>
          <a:ln w="12700">
            <a:miter lim="400000"/>
          </a:ln>
        </p:spPr>
      </p:pic>
      <p:sp>
        <p:nvSpPr>
          <p:cNvPr id="384" name="In 605 B.C., Judah, as God had stated through Jeremiah, had found itself under Babylonian control.…"/>
          <p:cNvSpPr txBox="1"/>
          <p:nvPr/>
        </p:nvSpPr>
        <p:spPr>
          <a:xfrm>
            <a:off x="5279594" y="2522092"/>
            <a:ext cx="7489880" cy="6426201"/>
          </a:xfrm>
          <a:prstGeom prst="rect">
            <a:avLst/>
          </a:prstGeom>
          <a:solidFill>
            <a:srgbClr val="5F5857">
              <a:alpha val="39651"/>
            </a:srgbClr>
          </a:solidFill>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lvl="2" marL="783770" indent="-783770" algn="l">
              <a:spcBef>
                <a:spcPts val="1200"/>
              </a:spcBef>
              <a:buSzPct val="80000"/>
              <a:buBlip>
                <a:blip r:embed="rId3"/>
              </a:buBlip>
              <a:defRPr sz="43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Two final questions - 5-13</a:t>
            </a:r>
          </a:p>
          <a:p>
            <a:pPr lvl="2" marL="1469570" indent="-783770" algn="l">
              <a:spcBef>
                <a:spcPts val="1200"/>
              </a:spcBef>
              <a:buSzPct val="80000"/>
              <a:buBlip>
                <a:blip r:embed="rId4"/>
              </a:buBlip>
              <a:defRPr sz="34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Not understanding, Daniel asks:  "...what shall be the end of these things?” - 8</a:t>
            </a:r>
          </a:p>
          <a:p>
            <a:pPr lvl="2" marL="1469570" indent="-783770" algn="l">
              <a:spcBef>
                <a:spcPts val="1200"/>
              </a:spcBef>
              <a:buSzPct val="80000"/>
              <a:buBlip>
                <a:blip r:embed="rId4"/>
              </a:buBlip>
              <a:defRPr sz="34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Go, for the words are closed and sealed till the time of the end - 9  </a:t>
            </a:r>
          </a:p>
          <a:p>
            <a:pPr lvl="2" marL="1469570" indent="-783770" algn="l">
              <a:spcBef>
                <a:spcPts val="1200"/>
              </a:spcBef>
              <a:buSzPct val="80000"/>
              <a:buBlip>
                <a:blip r:embed="rId4"/>
              </a:buBlip>
              <a:defRPr sz="34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That many shall be purified, and the wise shall understand, That the wicked shall do wickedly, and not understand - 10</a:t>
            </a:r>
          </a:p>
        </p:txBody>
      </p:sp>
      <p:sp>
        <p:nvSpPr>
          <p:cNvPr id="385" name="“Faith To Endure The Fire”"/>
          <p:cNvSpPr txBox="1"/>
          <p:nvPr/>
        </p:nvSpPr>
        <p:spPr>
          <a:xfrm>
            <a:off x="94233" y="142099"/>
            <a:ext cx="12816334" cy="909017"/>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400">
                <a:solidFill>
                  <a:srgbClr val="FFFFFF"/>
                </a:solidFill>
                <a:effectLst>
                  <a:outerShdw sx="100000" sy="100000" kx="0" ky="0" algn="b" rotWithShape="0" blurRad="63500" dist="63500" dir="3524843">
                    <a:srgbClr val="000000"/>
                  </a:outerShdw>
                </a:effectLst>
                <a:latin typeface="Sonoma Script"/>
                <a:ea typeface="Sonoma Script"/>
                <a:cs typeface="Sonoma Script"/>
                <a:sym typeface="Sonoma Script"/>
              </a:defRPr>
            </a:lvl1pPr>
          </a:lstStyle>
          <a:p>
            <a:pPr/>
            <a:r>
              <a:t>The Time of The End - Pt 2</a:t>
            </a:r>
          </a:p>
        </p:txBody>
      </p:sp>
      <p:grpSp>
        <p:nvGrpSpPr>
          <p:cNvPr id="388" name="Antiochus Epiphanes (Vs 20-35)"/>
          <p:cNvGrpSpPr/>
          <p:nvPr/>
        </p:nvGrpSpPr>
        <p:grpSpPr>
          <a:xfrm>
            <a:off x="301989" y="1236388"/>
            <a:ext cx="12400823" cy="1042580"/>
            <a:chOff x="0" y="0"/>
            <a:chExt cx="12400822" cy="1042578"/>
          </a:xfrm>
        </p:grpSpPr>
        <p:sp>
          <p:nvSpPr>
            <p:cNvPr id="386" name="Rounded Rectangle"/>
            <p:cNvSpPr/>
            <p:nvPr/>
          </p:nvSpPr>
          <p:spPr>
            <a:xfrm>
              <a:off x="0" y="0"/>
              <a:ext cx="12400823" cy="1042579"/>
            </a:xfrm>
            <a:prstGeom prst="roundRect">
              <a:avLst>
                <a:gd name="adj" fmla="val 18272"/>
              </a:avLst>
            </a:prstGeom>
            <a:blipFill rotWithShape="1">
              <a:blip r:embed="rId5"/>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p:spPr>
          <p:txBody>
            <a:bodyPr wrap="square" lIns="50800" tIns="50800" rIns="50800" bIns="50800" numCol="1" anchor="ctr">
              <a:noAutofit/>
            </a:bodyPr>
            <a:lstStyle/>
            <a:p>
              <a:pPr defTabSz="457200">
                <a:defRPr>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pPr>
            </a:p>
          </p:txBody>
        </p:sp>
        <p:sp>
          <p:nvSpPr>
            <p:cNvPr id="387" name="FINAL INSTRUCTIONS TO DANIEL — 12:4-13"/>
            <p:cNvSpPr txBox="1"/>
            <p:nvPr/>
          </p:nvSpPr>
          <p:spPr>
            <a:xfrm>
              <a:off x="55795" y="191089"/>
              <a:ext cx="12289232" cy="660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457200">
                <a:defRPr sz="31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FINAL INSTRUCTIONS TO DANIEL — 12:4-13</a:t>
              </a:r>
            </a:p>
          </p:txBody>
        </p:sp>
      </p:gr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84">
                                            <p:bg/>
                                          </p:spTgt>
                                        </p:tgtEl>
                                        <p:attrNameLst>
                                          <p:attrName>style.visibility</p:attrName>
                                        </p:attrNameLst>
                                      </p:cBhvr>
                                      <p:to>
                                        <p:strVal val="visible"/>
                                      </p:to>
                                    </p:set>
                                    <p:animEffect filter="wipe(left)" transition="in">
                                      <p:cBhvr>
                                        <p:cTn id="7" dur="1500"/>
                                        <p:tgtEl>
                                          <p:spTgt spid="384">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84">
                                            <p:txEl>
                                              <p:pRg st="0" end="0"/>
                                            </p:txEl>
                                          </p:spTgt>
                                        </p:tgtEl>
                                        <p:attrNameLst>
                                          <p:attrName>style.visibility</p:attrName>
                                        </p:attrNameLst>
                                      </p:cBhvr>
                                      <p:to>
                                        <p:strVal val="visible"/>
                                      </p:to>
                                    </p:set>
                                    <p:animEffect filter="wipe(left)" transition="in">
                                      <p:cBhvr>
                                        <p:cTn id="10" dur="1500"/>
                                        <p:tgtEl>
                                          <p:spTgt spid="384">
                                            <p:txEl>
                                              <p:pRg st="0" end="0"/>
                                            </p:txEl>
                                          </p:spTgt>
                                        </p:tgtEl>
                                      </p:cBhvr>
                                    </p:animEffect>
                                  </p:childTnLst>
                                </p:cTn>
                              </p:par>
                            </p:childTnLst>
                          </p:cTn>
                        </p:par>
                        <p:par>
                          <p:cTn id="11" fill="hold">
                            <p:stCondLst>
                              <p:cond delay="1500"/>
                            </p:stCondLst>
                            <p:childTnLst>
                              <p:par>
                                <p:cTn id="12" presetClass="entr" nodeType="afterEffect" presetSubtype="8" presetID="22" grpId="1" fill="hold">
                                  <p:stCondLst>
                                    <p:cond delay="0"/>
                                  </p:stCondLst>
                                  <p:iterate type="el" backwards="0">
                                    <p:tmAbs val="0"/>
                                  </p:iterate>
                                  <p:childTnLst>
                                    <p:set>
                                      <p:cBhvr>
                                        <p:cTn id="13" fill="hold"/>
                                        <p:tgtEl>
                                          <p:spTgt spid="384">
                                            <p:txEl>
                                              <p:pRg st="1" end="1"/>
                                            </p:txEl>
                                          </p:spTgt>
                                        </p:tgtEl>
                                        <p:attrNameLst>
                                          <p:attrName>style.visibility</p:attrName>
                                        </p:attrNameLst>
                                      </p:cBhvr>
                                      <p:to>
                                        <p:strVal val="visible"/>
                                      </p:to>
                                    </p:set>
                                    <p:animEffect filter="wipe(left)" transition="in">
                                      <p:cBhvr>
                                        <p:cTn id="14" dur="1500"/>
                                        <p:tgtEl>
                                          <p:spTgt spid="384">
                                            <p:txEl>
                                              <p:pRg st="1" end="1"/>
                                            </p:txEl>
                                          </p:spTgt>
                                        </p:tgtEl>
                                      </p:cBhvr>
                                    </p:animEffect>
                                  </p:childTnLst>
                                </p:cTn>
                              </p:par>
                            </p:childTnLst>
                          </p:cTn>
                        </p:par>
                        <p:par>
                          <p:cTn id="15" fill="hold">
                            <p:stCondLst>
                              <p:cond delay="3000"/>
                            </p:stCondLst>
                            <p:childTnLst>
                              <p:par>
                                <p:cTn id="16" presetClass="entr" nodeType="afterEffect" presetSubtype="8" presetID="22" grpId="1" fill="hold">
                                  <p:stCondLst>
                                    <p:cond delay="0"/>
                                  </p:stCondLst>
                                  <p:iterate type="el" backwards="0">
                                    <p:tmAbs val="0"/>
                                  </p:iterate>
                                  <p:childTnLst>
                                    <p:set>
                                      <p:cBhvr>
                                        <p:cTn id="17" fill="hold"/>
                                        <p:tgtEl>
                                          <p:spTgt spid="384">
                                            <p:txEl>
                                              <p:pRg st="2" end="2"/>
                                            </p:txEl>
                                          </p:spTgt>
                                        </p:tgtEl>
                                        <p:attrNameLst>
                                          <p:attrName>style.visibility</p:attrName>
                                        </p:attrNameLst>
                                      </p:cBhvr>
                                      <p:to>
                                        <p:strVal val="visible"/>
                                      </p:to>
                                    </p:set>
                                    <p:animEffect filter="wipe(left)" transition="in">
                                      <p:cBhvr>
                                        <p:cTn id="18" dur="1500"/>
                                        <p:tgtEl>
                                          <p:spTgt spid="384">
                                            <p:txEl>
                                              <p:pRg st="2" end="2"/>
                                            </p:txEl>
                                          </p:spTgt>
                                        </p:tgtEl>
                                      </p:cBhvr>
                                    </p:animEffect>
                                  </p:childTnLst>
                                </p:cTn>
                              </p:par>
                            </p:childTnLst>
                          </p:cTn>
                        </p:par>
                        <p:par>
                          <p:cTn id="19" fill="hold">
                            <p:stCondLst>
                              <p:cond delay="4500"/>
                            </p:stCondLst>
                            <p:childTnLst>
                              <p:par>
                                <p:cTn id="20" presetClass="entr" nodeType="afterEffect" presetSubtype="8" presetID="22" grpId="1" fill="hold">
                                  <p:stCondLst>
                                    <p:cond delay="0"/>
                                  </p:stCondLst>
                                  <p:iterate type="el" backwards="0">
                                    <p:tmAbs val="0"/>
                                  </p:iterate>
                                  <p:childTnLst>
                                    <p:set>
                                      <p:cBhvr>
                                        <p:cTn id="21" fill="hold"/>
                                        <p:tgtEl>
                                          <p:spTgt spid="384">
                                            <p:txEl>
                                              <p:pRg st="3" end="3"/>
                                            </p:txEl>
                                          </p:spTgt>
                                        </p:tgtEl>
                                        <p:attrNameLst>
                                          <p:attrName>style.visibility</p:attrName>
                                        </p:attrNameLst>
                                      </p:cBhvr>
                                      <p:to>
                                        <p:strVal val="visible"/>
                                      </p:to>
                                    </p:set>
                                    <p:animEffect filter="wipe(left)" transition="in">
                                      <p:cBhvr>
                                        <p:cTn id="22" dur="1500"/>
                                        <p:tgtEl>
                                          <p:spTgt spid="384">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84" grpId="1"/>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0" name="Image" descr="Image"/>
          <p:cNvPicPr>
            <a:picLocks noChangeAspect="1"/>
          </p:cNvPicPr>
          <p:nvPr/>
        </p:nvPicPr>
        <p:blipFill>
          <a:blip r:embed="rId2">
            <a:extLst/>
          </a:blip>
          <a:stretch>
            <a:fillRect/>
          </a:stretch>
        </p:blipFill>
        <p:spPr>
          <a:xfrm flipH="1">
            <a:off x="174451" y="2299491"/>
            <a:ext cx="5360547" cy="7252404"/>
          </a:xfrm>
          <a:prstGeom prst="rect">
            <a:avLst/>
          </a:prstGeom>
          <a:ln w="12700">
            <a:miter lim="400000"/>
          </a:ln>
        </p:spPr>
      </p:pic>
      <p:sp>
        <p:nvSpPr>
          <p:cNvPr id="391" name="In 605 B.C., Judah, as God had stated through Jeremiah, had found itself under Babylonian control.…"/>
          <p:cNvSpPr txBox="1"/>
          <p:nvPr/>
        </p:nvSpPr>
        <p:spPr>
          <a:xfrm>
            <a:off x="5279594" y="2522092"/>
            <a:ext cx="7489880" cy="6858001"/>
          </a:xfrm>
          <a:prstGeom prst="rect">
            <a:avLst/>
          </a:prstGeom>
          <a:solidFill>
            <a:srgbClr val="5F5857">
              <a:alpha val="39651"/>
            </a:srgbClr>
          </a:solidFill>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lvl="2" marL="783770" indent="-783770" algn="l">
              <a:spcBef>
                <a:spcPts val="1200"/>
              </a:spcBef>
              <a:buSzPct val="80000"/>
              <a:buBlip>
                <a:blip r:embed="rId3"/>
              </a:buBlip>
              <a:defRPr sz="43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Two final questions - 5-13</a:t>
            </a:r>
          </a:p>
          <a:p>
            <a:pPr lvl="2" marL="1469570" indent="-783770" algn="l">
              <a:spcBef>
                <a:spcPts val="1200"/>
              </a:spcBef>
              <a:buSzPct val="80000"/>
              <a:buBlip>
                <a:blip r:embed="rId4"/>
              </a:buBlip>
              <a:defRPr sz="32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That there will be a period of "1290 days" beginning from: 1/ The time the daily sacrifice is taken away - cf. Dan 11:31 / The abomination of desolation is set up - cf. Dan 11:31</a:t>
            </a:r>
          </a:p>
          <a:p>
            <a:pPr lvl="2" marL="1469570" indent="-783770" algn="l">
              <a:spcBef>
                <a:spcPts val="1200"/>
              </a:spcBef>
              <a:buSzPct val="80000"/>
              <a:buBlip>
                <a:blip r:embed="rId4"/>
              </a:buBlip>
              <a:defRPr sz="32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Those who wait and come to "1335 days" will be blessed / -- Whether literal or figurative, these numbered days appear to apply to the period of the Antiochian                   persecution (ca. 168 B.C.)</a:t>
            </a:r>
          </a:p>
        </p:txBody>
      </p:sp>
      <p:sp>
        <p:nvSpPr>
          <p:cNvPr id="392" name="“Faith To Endure The Fire”"/>
          <p:cNvSpPr txBox="1"/>
          <p:nvPr/>
        </p:nvSpPr>
        <p:spPr>
          <a:xfrm>
            <a:off x="94233" y="142099"/>
            <a:ext cx="12816334" cy="909017"/>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400">
                <a:solidFill>
                  <a:srgbClr val="FFFFFF"/>
                </a:solidFill>
                <a:effectLst>
                  <a:outerShdw sx="100000" sy="100000" kx="0" ky="0" algn="b" rotWithShape="0" blurRad="63500" dist="63500" dir="3524843">
                    <a:srgbClr val="000000"/>
                  </a:outerShdw>
                </a:effectLst>
                <a:latin typeface="Sonoma Script"/>
                <a:ea typeface="Sonoma Script"/>
                <a:cs typeface="Sonoma Script"/>
                <a:sym typeface="Sonoma Script"/>
              </a:defRPr>
            </a:lvl1pPr>
          </a:lstStyle>
          <a:p>
            <a:pPr/>
            <a:r>
              <a:t>The Time of The End - Pt 2</a:t>
            </a:r>
          </a:p>
        </p:txBody>
      </p:sp>
      <p:grpSp>
        <p:nvGrpSpPr>
          <p:cNvPr id="395" name="Antiochus Epiphanes (Vs 20-35)"/>
          <p:cNvGrpSpPr/>
          <p:nvPr/>
        </p:nvGrpSpPr>
        <p:grpSpPr>
          <a:xfrm>
            <a:off x="301989" y="1236388"/>
            <a:ext cx="12400823" cy="1042580"/>
            <a:chOff x="0" y="0"/>
            <a:chExt cx="12400822" cy="1042578"/>
          </a:xfrm>
        </p:grpSpPr>
        <p:sp>
          <p:nvSpPr>
            <p:cNvPr id="393" name="Rounded Rectangle"/>
            <p:cNvSpPr/>
            <p:nvPr/>
          </p:nvSpPr>
          <p:spPr>
            <a:xfrm>
              <a:off x="0" y="0"/>
              <a:ext cx="12400823" cy="1042579"/>
            </a:xfrm>
            <a:prstGeom prst="roundRect">
              <a:avLst>
                <a:gd name="adj" fmla="val 18272"/>
              </a:avLst>
            </a:prstGeom>
            <a:blipFill rotWithShape="1">
              <a:blip r:embed="rId5"/>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p:spPr>
          <p:txBody>
            <a:bodyPr wrap="square" lIns="50800" tIns="50800" rIns="50800" bIns="50800" numCol="1" anchor="ctr">
              <a:noAutofit/>
            </a:bodyPr>
            <a:lstStyle/>
            <a:p>
              <a:pPr defTabSz="457200">
                <a:defRPr>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pPr>
            </a:p>
          </p:txBody>
        </p:sp>
        <p:sp>
          <p:nvSpPr>
            <p:cNvPr id="394" name="FINAL INSTRUCTIONS TO DANIEL — 12:4-13"/>
            <p:cNvSpPr txBox="1"/>
            <p:nvPr/>
          </p:nvSpPr>
          <p:spPr>
            <a:xfrm>
              <a:off x="55795" y="191089"/>
              <a:ext cx="12289232" cy="660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457200">
                <a:defRPr sz="31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FINAL INSTRUCTIONS TO DANIEL — 12:4-13</a:t>
              </a:r>
            </a:p>
          </p:txBody>
        </p:sp>
      </p:gr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91">
                                            <p:bg/>
                                          </p:spTgt>
                                        </p:tgtEl>
                                        <p:attrNameLst>
                                          <p:attrName>style.visibility</p:attrName>
                                        </p:attrNameLst>
                                      </p:cBhvr>
                                      <p:to>
                                        <p:strVal val="visible"/>
                                      </p:to>
                                    </p:set>
                                    <p:animEffect filter="wipe(left)" transition="in">
                                      <p:cBhvr>
                                        <p:cTn id="7" dur="1500"/>
                                        <p:tgtEl>
                                          <p:spTgt spid="391">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91">
                                            <p:txEl>
                                              <p:pRg st="0" end="0"/>
                                            </p:txEl>
                                          </p:spTgt>
                                        </p:tgtEl>
                                        <p:attrNameLst>
                                          <p:attrName>style.visibility</p:attrName>
                                        </p:attrNameLst>
                                      </p:cBhvr>
                                      <p:to>
                                        <p:strVal val="visible"/>
                                      </p:to>
                                    </p:set>
                                    <p:animEffect filter="wipe(left)" transition="in">
                                      <p:cBhvr>
                                        <p:cTn id="10" dur="1500"/>
                                        <p:tgtEl>
                                          <p:spTgt spid="391">
                                            <p:txEl>
                                              <p:pRg st="0" end="0"/>
                                            </p:txEl>
                                          </p:spTgt>
                                        </p:tgtEl>
                                      </p:cBhvr>
                                    </p:animEffect>
                                  </p:childTnLst>
                                </p:cTn>
                              </p:par>
                            </p:childTnLst>
                          </p:cTn>
                        </p:par>
                        <p:par>
                          <p:cTn id="11" fill="hold">
                            <p:stCondLst>
                              <p:cond delay="1500"/>
                            </p:stCondLst>
                            <p:childTnLst>
                              <p:par>
                                <p:cTn id="12" presetClass="entr" nodeType="afterEffect" presetSubtype="8" presetID="22" grpId="1" fill="hold">
                                  <p:stCondLst>
                                    <p:cond delay="0"/>
                                  </p:stCondLst>
                                  <p:iterate type="el" backwards="0">
                                    <p:tmAbs val="0"/>
                                  </p:iterate>
                                  <p:childTnLst>
                                    <p:set>
                                      <p:cBhvr>
                                        <p:cTn id="13" fill="hold"/>
                                        <p:tgtEl>
                                          <p:spTgt spid="391">
                                            <p:txEl>
                                              <p:pRg st="1" end="1"/>
                                            </p:txEl>
                                          </p:spTgt>
                                        </p:tgtEl>
                                        <p:attrNameLst>
                                          <p:attrName>style.visibility</p:attrName>
                                        </p:attrNameLst>
                                      </p:cBhvr>
                                      <p:to>
                                        <p:strVal val="visible"/>
                                      </p:to>
                                    </p:set>
                                    <p:animEffect filter="wipe(left)" transition="in">
                                      <p:cBhvr>
                                        <p:cTn id="14" dur="1500"/>
                                        <p:tgtEl>
                                          <p:spTgt spid="391">
                                            <p:txEl>
                                              <p:pRg st="1" end="1"/>
                                            </p:txEl>
                                          </p:spTgt>
                                        </p:tgtEl>
                                      </p:cBhvr>
                                    </p:animEffect>
                                  </p:childTnLst>
                                </p:cTn>
                              </p:par>
                            </p:childTnLst>
                          </p:cTn>
                        </p:par>
                        <p:par>
                          <p:cTn id="15" fill="hold">
                            <p:stCondLst>
                              <p:cond delay="3000"/>
                            </p:stCondLst>
                            <p:childTnLst>
                              <p:par>
                                <p:cTn id="16" presetClass="entr" nodeType="afterEffect" presetSubtype="8" presetID="22" grpId="1" fill="hold">
                                  <p:stCondLst>
                                    <p:cond delay="0"/>
                                  </p:stCondLst>
                                  <p:iterate type="el" backwards="0">
                                    <p:tmAbs val="0"/>
                                  </p:iterate>
                                  <p:childTnLst>
                                    <p:set>
                                      <p:cBhvr>
                                        <p:cTn id="17" fill="hold"/>
                                        <p:tgtEl>
                                          <p:spTgt spid="391">
                                            <p:txEl>
                                              <p:pRg st="2" end="2"/>
                                            </p:txEl>
                                          </p:spTgt>
                                        </p:tgtEl>
                                        <p:attrNameLst>
                                          <p:attrName>style.visibility</p:attrName>
                                        </p:attrNameLst>
                                      </p:cBhvr>
                                      <p:to>
                                        <p:strVal val="visible"/>
                                      </p:to>
                                    </p:set>
                                    <p:animEffect filter="wipe(left)" transition="in">
                                      <p:cBhvr>
                                        <p:cTn id="18" dur="1500"/>
                                        <p:tgtEl>
                                          <p:spTgt spid="391">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91" grpId="1"/>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7" name="Image" descr="Image"/>
          <p:cNvPicPr>
            <a:picLocks noChangeAspect="1"/>
          </p:cNvPicPr>
          <p:nvPr/>
        </p:nvPicPr>
        <p:blipFill>
          <a:blip r:embed="rId2">
            <a:extLst/>
          </a:blip>
          <a:stretch>
            <a:fillRect/>
          </a:stretch>
        </p:blipFill>
        <p:spPr>
          <a:xfrm flipH="1">
            <a:off x="174451" y="2299491"/>
            <a:ext cx="5360547" cy="7252404"/>
          </a:xfrm>
          <a:prstGeom prst="rect">
            <a:avLst/>
          </a:prstGeom>
          <a:ln w="12700">
            <a:miter lim="400000"/>
          </a:ln>
        </p:spPr>
      </p:pic>
      <p:sp>
        <p:nvSpPr>
          <p:cNvPr id="398" name="“Faith To Endure The Fire”"/>
          <p:cNvSpPr txBox="1"/>
          <p:nvPr/>
        </p:nvSpPr>
        <p:spPr>
          <a:xfrm>
            <a:off x="94233" y="142099"/>
            <a:ext cx="12816334" cy="909017"/>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400">
                <a:solidFill>
                  <a:srgbClr val="FFFFFF"/>
                </a:solidFill>
                <a:effectLst>
                  <a:outerShdw sx="100000" sy="100000" kx="0" ky="0" algn="b" rotWithShape="0" blurRad="63500" dist="63500" dir="3524843">
                    <a:srgbClr val="000000"/>
                  </a:outerShdw>
                </a:effectLst>
                <a:latin typeface="Sonoma Script"/>
                <a:ea typeface="Sonoma Script"/>
                <a:cs typeface="Sonoma Script"/>
                <a:sym typeface="Sonoma Script"/>
              </a:defRPr>
            </a:lvl1pPr>
          </a:lstStyle>
          <a:p>
            <a:pPr/>
            <a:r>
              <a:t>The Time of The End - Pt 2</a:t>
            </a:r>
          </a:p>
        </p:txBody>
      </p:sp>
      <p:grpSp>
        <p:nvGrpSpPr>
          <p:cNvPr id="401" name="Antiochus Epiphanes (Vs 20-35)"/>
          <p:cNvGrpSpPr/>
          <p:nvPr/>
        </p:nvGrpSpPr>
        <p:grpSpPr>
          <a:xfrm>
            <a:off x="301989" y="1236388"/>
            <a:ext cx="12400823" cy="1042580"/>
            <a:chOff x="0" y="0"/>
            <a:chExt cx="12400822" cy="1042578"/>
          </a:xfrm>
        </p:grpSpPr>
        <p:sp>
          <p:nvSpPr>
            <p:cNvPr id="399" name="Rounded Rectangle"/>
            <p:cNvSpPr/>
            <p:nvPr/>
          </p:nvSpPr>
          <p:spPr>
            <a:xfrm>
              <a:off x="0" y="0"/>
              <a:ext cx="12400823" cy="1042579"/>
            </a:xfrm>
            <a:prstGeom prst="roundRect">
              <a:avLst>
                <a:gd name="adj" fmla="val 18272"/>
              </a:avLst>
            </a:prstGeom>
            <a:blipFill rotWithShape="1">
              <a:blip r:embed="rId3"/>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p:spPr>
          <p:txBody>
            <a:bodyPr wrap="square" lIns="50800" tIns="50800" rIns="50800" bIns="50800" numCol="1" anchor="ctr">
              <a:noAutofit/>
            </a:bodyPr>
            <a:lstStyle/>
            <a:p>
              <a:pPr defTabSz="457200">
                <a:defRPr>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pPr>
            </a:p>
          </p:txBody>
        </p:sp>
        <p:sp>
          <p:nvSpPr>
            <p:cNvPr id="400" name="FINAL INSTRUCTIONS TO DANIEL — 12:4-13"/>
            <p:cNvSpPr txBox="1"/>
            <p:nvPr/>
          </p:nvSpPr>
          <p:spPr>
            <a:xfrm>
              <a:off x="55795" y="191089"/>
              <a:ext cx="12289232" cy="660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457200">
                <a:defRPr sz="31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FINAL INSTRUCTIONS TO DANIEL — 12:4-13</a:t>
              </a:r>
            </a:p>
          </p:txBody>
        </p:sp>
      </p:grpSp>
      <p:sp>
        <p:nvSpPr>
          <p:cNvPr id="402" name="Daniel 12:13 (NKJV)…"/>
          <p:cNvSpPr txBox="1"/>
          <p:nvPr/>
        </p:nvSpPr>
        <p:spPr>
          <a:xfrm>
            <a:off x="5438646" y="2464240"/>
            <a:ext cx="7286459" cy="2184401"/>
          </a:xfrm>
          <a:prstGeom prst="rect">
            <a:avLst/>
          </a:prstGeom>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3400">
                <a:solidFill>
                  <a:srgbClr val="FFFFFF"/>
                </a:solidFill>
                <a:effectLst>
                  <a:outerShdw sx="100000" sy="100000" kx="0" ky="0" algn="b" rotWithShape="0" blurRad="76200" dist="63500" dir="2753991">
                    <a:srgbClr val="000000"/>
                  </a:outerShdw>
                </a:effectLst>
                <a:latin typeface="Hoefler Text"/>
                <a:ea typeface="Hoefler Text"/>
                <a:cs typeface="Hoefler Text"/>
                <a:sym typeface="Hoefler Text"/>
              </a:defRPr>
            </a:pPr>
            <a:r>
              <a:t>Daniel 12:13 (NKJV)</a:t>
            </a:r>
          </a:p>
          <a:p>
            <a:pPr defTabSz="457200">
              <a:defRPr sz="3400">
                <a:solidFill>
                  <a:srgbClr val="FFFFFF"/>
                </a:solidFill>
                <a:effectLst>
                  <a:outerShdw sx="100000" sy="100000" kx="0" ky="0" algn="b" rotWithShape="0" blurRad="76200" dist="63500" dir="2753991">
                    <a:srgbClr val="000000"/>
                  </a:outerShdw>
                </a:effectLst>
                <a:latin typeface="Hoefler Text"/>
                <a:ea typeface="Hoefler Text"/>
                <a:cs typeface="Hoefler Text"/>
                <a:sym typeface="Hoefler Text"/>
              </a:defRPr>
            </a:pPr>
            <a:r>
              <a:rPr baseline="31999"/>
              <a:t>13</a:t>
            </a:r>
            <a:r>
              <a:t> “But you, go </a:t>
            </a:r>
            <a:r>
              <a:rPr i="1"/>
              <a:t>your way</a:t>
            </a:r>
            <a:r>
              <a:t> till the end; for you shall rest, and will arise to your inheritance at the end of the days.</a:t>
            </a:r>
          </a:p>
        </p:txBody>
      </p:sp>
      <p:sp>
        <p:nvSpPr>
          <p:cNvPr id="403" name="In 605 B.C., Judah, as God had stated through Jeremiah, had found itself under Babylonian control.…"/>
          <p:cNvSpPr txBox="1"/>
          <p:nvPr/>
        </p:nvSpPr>
        <p:spPr>
          <a:xfrm>
            <a:off x="5210720" y="4833913"/>
            <a:ext cx="7489880" cy="4432301"/>
          </a:xfrm>
          <a:prstGeom prst="rect">
            <a:avLst/>
          </a:prstGeom>
          <a:solidFill>
            <a:srgbClr val="5F5857">
              <a:alpha val="39651"/>
            </a:srgbClr>
          </a:solidFill>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lvl="2" marL="783771" indent="-783771" algn="l">
              <a:spcBef>
                <a:spcPts val="1200"/>
              </a:spcBef>
              <a:buSzPct val="80000"/>
              <a:buBlip>
                <a:blip r:embed="rId4"/>
              </a:buBlip>
              <a:defRPr sz="39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The END - the end of the vision - the end of Antiochus and abominations he commits.</a:t>
            </a:r>
          </a:p>
          <a:p>
            <a:pPr lvl="2" marL="783771" indent="-783771" algn="l">
              <a:spcBef>
                <a:spcPts val="1200"/>
              </a:spcBef>
              <a:buSzPct val="80000"/>
              <a:buBlip>
                <a:blip r:embed="rId4"/>
              </a:buBlip>
              <a:defRPr sz="39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“Daniel’s predictions, then will be forever vindicated as genuine prophet of God …” </a:t>
            </a:r>
            <a:r>
              <a:rPr i="1"/>
              <a:t>Truth Commentaries - Dan King</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03">
                                            <p:bg/>
                                          </p:spTgt>
                                        </p:tgtEl>
                                        <p:attrNameLst>
                                          <p:attrName>style.visibility</p:attrName>
                                        </p:attrNameLst>
                                      </p:cBhvr>
                                      <p:to>
                                        <p:strVal val="visible"/>
                                      </p:to>
                                    </p:set>
                                    <p:animEffect filter="wipe(left)" transition="in">
                                      <p:cBhvr>
                                        <p:cTn id="7" dur="1500"/>
                                        <p:tgtEl>
                                          <p:spTgt spid="403">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403">
                                            <p:txEl>
                                              <p:pRg st="0" end="0"/>
                                            </p:txEl>
                                          </p:spTgt>
                                        </p:tgtEl>
                                        <p:attrNameLst>
                                          <p:attrName>style.visibility</p:attrName>
                                        </p:attrNameLst>
                                      </p:cBhvr>
                                      <p:to>
                                        <p:strVal val="visible"/>
                                      </p:to>
                                    </p:set>
                                    <p:animEffect filter="wipe(left)" transition="in">
                                      <p:cBhvr>
                                        <p:cTn id="10" dur="1500"/>
                                        <p:tgtEl>
                                          <p:spTgt spid="40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403">
                                            <p:txEl>
                                              <p:pRg st="1" end="1"/>
                                            </p:txEl>
                                          </p:spTgt>
                                        </p:tgtEl>
                                        <p:attrNameLst>
                                          <p:attrName>style.visibility</p:attrName>
                                        </p:attrNameLst>
                                      </p:cBhvr>
                                      <p:to>
                                        <p:strVal val="visible"/>
                                      </p:to>
                                    </p:set>
                                    <p:animEffect filter="wipe(left)" transition="in">
                                      <p:cBhvr>
                                        <p:cTn id="15" dur="1500"/>
                                        <p:tgtEl>
                                          <p:spTgt spid="403">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03" grpId="1"/>
    </p:bld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5" name="GOLD_Snow_Leopard_Wallpaper_by_RiCk_C.tiff" descr="GOLD_Snow_Leopard_Wallpaper_by_RiCk_C.tiff"/>
          <p:cNvPicPr>
            <a:picLocks noChangeAspect="1"/>
          </p:cNvPicPr>
          <p:nvPr/>
        </p:nvPicPr>
        <p:blipFill>
          <a:blip r:embed="rId2">
            <a:extLst/>
          </a:blip>
          <a:stretch>
            <a:fillRect/>
          </a:stretch>
        </p:blipFill>
        <p:spPr>
          <a:xfrm>
            <a:off x="2116" y="-12700"/>
            <a:ext cx="13042902" cy="9766300"/>
          </a:xfrm>
          <a:prstGeom prst="rect">
            <a:avLst/>
          </a:prstGeom>
          <a:ln w="12700">
            <a:miter lim="400000"/>
          </a:ln>
        </p:spPr>
      </p:pic>
      <p:pic>
        <p:nvPicPr>
          <p:cNvPr id="406" name="GOLD_Snow_Leopard_Wallpaper_by_RiCk_C.tiff" descr="GOLD_Snow_Leopard_Wallpaper_by_RiCk_C.tiff"/>
          <p:cNvPicPr>
            <a:picLocks noChangeAspect="1"/>
          </p:cNvPicPr>
          <p:nvPr/>
        </p:nvPicPr>
        <p:blipFill>
          <a:blip r:embed="rId2">
            <a:extLst/>
          </a:blip>
          <a:stretch>
            <a:fillRect/>
          </a:stretch>
        </p:blipFill>
        <p:spPr>
          <a:xfrm>
            <a:off x="2116" y="-12700"/>
            <a:ext cx="13042902" cy="9766300"/>
          </a:xfrm>
          <a:prstGeom prst="rect">
            <a:avLst/>
          </a:prstGeom>
          <a:ln w="12700">
            <a:miter lim="400000"/>
          </a:ln>
        </p:spPr>
      </p:pic>
      <p:sp>
        <p:nvSpPr>
          <p:cNvPr id="407" name="Slide Number"/>
          <p:cNvSpPr txBox="1"/>
          <p:nvPr>
            <p:ph type="sldNum" sz="quarter" idx="4294967295"/>
          </p:nvPr>
        </p:nvSpPr>
        <p:spPr>
          <a:xfrm>
            <a:off x="12735036" y="255693"/>
            <a:ext cx="269764" cy="266701"/>
          </a:xfrm>
          <a:prstGeom prst="rect">
            <a:avLst/>
          </a:prstGeom>
          <a:extLst>
            <a:ext uri="{C572A759-6A51-4108-AA02-DFA0A04FC94B}">
              <ma14:wrappingTextBoxFlag xmlns:ma14="http://schemas.microsoft.com/office/mac/drawingml/2011/main" val="1"/>
            </a:ext>
          </a:extLst>
        </p:spPr>
        <p:txBody>
          <a:bodyPr lIns="0" tIns="0" rIns="0" bIns="0"/>
          <a:lstStyle>
            <a:lvl1pPr algn="r" defTabSz="1295400">
              <a:defRPr>
                <a:solidFill>
                  <a:srgbClr val="E7DBB0"/>
                </a:solidFill>
                <a:effectLst>
                  <a:outerShdw sx="100000" sy="100000" kx="0" ky="0" algn="b" rotWithShape="0" blurRad="63500" dist="0" dir="3600000">
                    <a:srgbClr val="000000">
                      <a:alpha val="70000"/>
                    </a:srgbClr>
                  </a:outerShdw>
                </a:effectLst>
                <a:uFill>
                  <a:solidFill>
                    <a:srgbClr val="E7DBB0"/>
                  </a:solidFill>
                </a:uFill>
                <a:latin typeface="Georgia"/>
                <a:ea typeface="Georgia"/>
                <a:cs typeface="Georgia"/>
                <a:sym typeface="Georgia"/>
              </a:defRPr>
            </a:lvl1pPr>
          </a:lstStyle>
          <a:p>
            <a:pPr/>
            <a:fld id="{86CB4B4D-7CA3-9044-876B-883B54F8677D}" type="slidenum"/>
          </a:p>
        </p:txBody>
      </p:sp>
      <p:sp>
        <p:nvSpPr>
          <p:cNvPr id="408" name="God reveals many things about His purpose and plan in history, specifically about the nation of Israel and the everlasting kingdom to come."/>
          <p:cNvSpPr txBox="1"/>
          <p:nvPr/>
        </p:nvSpPr>
        <p:spPr>
          <a:xfrm>
            <a:off x="1073867" y="7088438"/>
            <a:ext cx="11544172" cy="2438401"/>
          </a:xfrm>
          <a:prstGeom prst="rect">
            <a:avLst/>
          </a:prstGeom>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lvl="2" marL="783771" indent="-783771" algn="l">
              <a:spcBef>
                <a:spcPts val="1200"/>
              </a:spcBef>
              <a:buSzPct val="80000"/>
              <a:buBlip>
                <a:blip r:embed="rId3"/>
              </a:buBlip>
              <a:defRPr>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p>
          <a:p>
            <a:pPr lvl="2" marL="783771" indent="-783771" algn="l">
              <a:spcBef>
                <a:spcPts val="1200"/>
              </a:spcBef>
              <a:buSzPct val="80000"/>
              <a:buBlip>
                <a:blip r:embed="rId3"/>
              </a:buBlip>
              <a:defRPr>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God reveals many things about His purpose and plan in history, specifically about the nation of Israel and the everlasting kingdom to come.</a:t>
            </a:r>
          </a:p>
        </p:txBody>
      </p:sp>
      <p:sp>
        <p:nvSpPr>
          <p:cNvPr id="409" name="Demonstrated Faith ...…"/>
          <p:cNvSpPr txBox="1"/>
          <p:nvPr/>
        </p:nvSpPr>
        <p:spPr>
          <a:xfrm>
            <a:off x="814305" y="1917127"/>
            <a:ext cx="12063296" cy="5664201"/>
          </a:xfrm>
          <a:prstGeom prst="rect">
            <a:avLst/>
          </a:prstGeom>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525928" indent="-525928" algn="l">
              <a:spcBef>
                <a:spcPts val="1000"/>
              </a:spcBef>
              <a:buSzPct val="80000"/>
              <a:buBlip>
                <a:blip r:embed="rId3"/>
              </a:buBlip>
              <a:defRPr sz="4300">
                <a:solidFill>
                  <a:srgbClr val="FFFFFF"/>
                </a:solidFill>
                <a:effectLst>
                  <a:outerShdw sx="100000" sy="100000" kx="0" ky="0" algn="b" rotWithShape="0" blurRad="76200" dist="76200" dir="3600000">
                    <a:srgbClr val="000000"/>
                  </a:outerShdw>
                </a:effectLst>
                <a:uFill>
                  <a:solidFill>
                    <a:srgbClr val="FFFFFF"/>
                  </a:solidFill>
                </a:uFill>
                <a:latin typeface="Boulder"/>
                <a:ea typeface="Boulder"/>
                <a:cs typeface="Boulder"/>
                <a:sym typeface="Boulder"/>
              </a:defRPr>
            </a:pPr>
            <a:r>
              <a:t>What an AWESOME / INCREDIBLE Book</a:t>
            </a:r>
          </a:p>
          <a:p>
            <a:pPr lvl="1" marL="932328" indent="-525928" algn="l">
              <a:spcBef>
                <a:spcPts val="1000"/>
              </a:spcBef>
              <a:buSzPct val="80000"/>
              <a:buBlip>
                <a:blip r:embed="rId4"/>
              </a:buBlip>
              <a:defRPr sz="39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Personal history of Daniel – 1:1-6:28</a:t>
            </a:r>
          </a:p>
          <a:p>
            <a:pPr lvl="1" marL="932328" indent="-525928" algn="l">
              <a:spcBef>
                <a:spcPts val="1000"/>
              </a:spcBef>
              <a:buSzPct val="80000"/>
              <a:buBlip>
                <a:blip r:embed="rId4"/>
              </a:buBlip>
              <a:defRPr sz="39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Visions and prophecies of Daniel - 7:1-12:13</a:t>
            </a:r>
          </a:p>
          <a:p>
            <a:pPr lvl="1" marL="932328" indent="-525928" algn="l">
              <a:spcBef>
                <a:spcPts val="1000"/>
              </a:spcBef>
              <a:buSzPct val="80000"/>
              <a:buBlip>
                <a:blip r:embed="rId4"/>
              </a:buBlip>
              <a:defRPr sz="40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The vision of the four beasts - 7:1-28</a:t>
            </a:r>
          </a:p>
          <a:p>
            <a:pPr lvl="1" marL="932328" indent="-525928" algn="l">
              <a:spcBef>
                <a:spcPts val="1000"/>
              </a:spcBef>
              <a:buSzPct val="80000"/>
              <a:buBlip>
                <a:blip r:embed="rId4"/>
              </a:buBlip>
              <a:defRPr sz="40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The vision of the ram and the goat - 8:1-27</a:t>
            </a:r>
          </a:p>
          <a:p>
            <a:pPr lvl="1" marL="932328" indent="-525928" algn="l">
              <a:spcBef>
                <a:spcPts val="1000"/>
              </a:spcBef>
              <a:buSzPct val="80000"/>
              <a:buBlip>
                <a:blip r:embed="rId4"/>
              </a:buBlip>
              <a:defRPr sz="40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The vision of the seventy weeks - 9:1-27</a:t>
            </a:r>
          </a:p>
          <a:p>
            <a:pPr lvl="1" marL="932328" indent="-525928" algn="l">
              <a:spcBef>
                <a:spcPts val="1000"/>
              </a:spcBef>
              <a:buSzPct val="80000"/>
              <a:buBlip>
                <a:blip r:embed="rId4"/>
              </a:buBlip>
              <a:defRPr sz="43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The vision of the time of the end - 10:1-12:13</a:t>
            </a:r>
          </a:p>
        </p:txBody>
      </p:sp>
      <p:sp>
        <p:nvSpPr>
          <p:cNvPr id="410" name="“Faith To Endure The Fire”"/>
          <p:cNvSpPr txBox="1"/>
          <p:nvPr/>
        </p:nvSpPr>
        <p:spPr>
          <a:xfrm>
            <a:off x="94233" y="142099"/>
            <a:ext cx="12816334" cy="909017"/>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400">
                <a:solidFill>
                  <a:srgbClr val="FFFFFF"/>
                </a:solidFill>
                <a:effectLst>
                  <a:outerShdw sx="100000" sy="100000" kx="0" ky="0" algn="b" rotWithShape="0" blurRad="63500" dist="63500" dir="3524843">
                    <a:srgbClr val="000000"/>
                  </a:outerShdw>
                </a:effectLst>
                <a:latin typeface="Sonoma Script"/>
                <a:ea typeface="Sonoma Script"/>
                <a:cs typeface="Sonoma Script"/>
                <a:sym typeface="Sonoma Script"/>
              </a:defRPr>
            </a:lvl1pPr>
          </a:lstStyle>
          <a:p>
            <a:pPr/>
            <a:r>
              <a:t>“Daniel’ Shown World Events”</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408"/>
                                        </p:tgtEl>
                                        <p:attrNameLst>
                                          <p:attrName>style.visibility</p:attrName>
                                        </p:attrNameLst>
                                      </p:cBhvr>
                                      <p:to>
                                        <p:strVal val="visible"/>
                                      </p:to>
                                    </p:set>
                                    <p:anim calcmode="lin" valueType="num">
                                      <p:cBhvr>
                                        <p:cTn id="7" dur="1500" fill="hold"/>
                                        <p:tgtEl>
                                          <p:spTgt spid="408"/>
                                        </p:tgtEl>
                                        <p:attrNameLst>
                                          <p:attrName>ppt_x</p:attrName>
                                        </p:attrNameLst>
                                      </p:cBhvr>
                                      <p:tavLst>
                                        <p:tav tm="0">
                                          <p:val>
                                            <p:strVal val="#ppt_x"/>
                                          </p:val>
                                        </p:tav>
                                        <p:tav tm="100000">
                                          <p:val>
                                            <p:strVal val="#ppt_x"/>
                                          </p:val>
                                        </p:tav>
                                      </p:tavLst>
                                    </p:anim>
                                    <p:anim calcmode="lin" valueType="num">
                                      <p:cBhvr>
                                        <p:cTn id="8" dur="1500" fill="hold"/>
                                        <p:tgtEl>
                                          <p:spTgt spid="40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08" grpId="1"/>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2" name="GOLD_Snow_Leopard_Wallpaper_by_RiCk_C.tiff" descr="GOLD_Snow_Leopard_Wallpaper_by_RiCk_C.tiff"/>
          <p:cNvPicPr>
            <a:picLocks noChangeAspect="1"/>
          </p:cNvPicPr>
          <p:nvPr/>
        </p:nvPicPr>
        <p:blipFill>
          <a:blip r:embed="rId2">
            <a:extLst/>
          </a:blip>
          <a:stretch>
            <a:fillRect/>
          </a:stretch>
        </p:blipFill>
        <p:spPr>
          <a:xfrm>
            <a:off x="2116" y="-12700"/>
            <a:ext cx="13042902" cy="9766300"/>
          </a:xfrm>
          <a:prstGeom prst="rect">
            <a:avLst/>
          </a:prstGeom>
          <a:ln w="12700">
            <a:miter lim="400000"/>
          </a:ln>
        </p:spPr>
      </p:pic>
      <p:pic>
        <p:nvPicPr>
          <p:cNvPr id="243" name="GOLD_Snow_Leopard_Wallpaper_by_RiCk_C.tiff" descr="GOLD_Snow_Leopard_Wallpaper_by_RiCk_C.tiff"/>
          <p:cNvPicPr>
            <a:picLocks noChangeAspect="1"/>
          </p:cNvPicPr>
          <p:nvPr/>
        </p:nvPicPr>
        <p:blipFill>
          <a:blip r:embed="rId2">
            <a:extLst/>
          </a:blip>
          <a:stretch>
            <a:fillRect/>
          </a:stretch>
        </p:blipFill>
        <p:spPr>
          <a:xfrm>
            <a:off x="2116" y="-12700"/>
            <a:ext cx="13042902" cy="9766300"/>
          </a:xfrm>
          <a:prstGeom prst="rect">
            <a:avLst/>
          </a:prstGeom>
          <a:ln w="12700">
            <a:miter lim="400000"/>
          </a:ln>
        </p:spPr>
      </p:pic>
      <p:sp>
        <p:nvSpPr>
          <p:cNvPr id="244" name="Slide Number"/>
          <p:cNvSpPr txBox="1"/>
          <p:nvPr>
            <p:ph type="sldNum" sz="quarter" idx="4294967295"/>
          </p:nvPr>
        </p:nvSpPr>
        <p:spPr>
          <a:xfrm>
            <a:off x="12865968" y="255693"/>
            <a:ext cx="138832" cy="266701"/>
          </a:xfrm>
          <a:prstGeom prst="rect">
            <a:avLst/>
          </a:prstGeom>
          <a:extLst>
            <a:ext uri="{C572A759-6A51-4108-AA02-DFA0A04FC94B}">
              <ma14:wrappingTextBoxFlag xmlns:ma14="http://schemas.microsoft.com/office/mac/drawingml/2011/main" val="1"/>
            </a:ext>
          </a:extLst>
        </p:spPr>
        <p:txBody>
          <a:bodyPr lIns="0" tIns="0" rIns="0" bIns="0"/>
          <a:lstStyle>
            <a:lvl1pPr algn="r" defTabSz="1295400">
              <a:defRPr>
                <a:solidFill>
                  <a:srgbClr val="E7DBB0"/>
                </a:solidFill>
                <a:effectLst>
                  <a:outerShdw sx="100000" sy="100000" kx="0" ky="0" algn="b" rotWithShape="0" blurRad="63500" dist="0" dir="3600000">
                    <a:srgbClr val="000000">
                      <a:alpha val="70000"/>
                    </a:srgbClr>
                  </a:outerShdw>
                </a:effectLst>
                <a:uFill>
                  <a:solidFill>
                    <a:srgbClr val="E7DBB0"/>
                  </a:solidFill>
                </a:uFill>
                <a:latin typeface="Georgia"/>
                <a:ea typeface="Georgia"/>
                <a:cs typeface="Georgia"/>
                <a:sym typeface="Georgia"/>
              </a:defRPr>
            </a:lvl1pPr>
          </a:lstStyle>
          <a:p>
            <a:pPr/>
            <a:fld id="{86CB4B4D-7CA3-9044-876B-883B54F8677D}" type="slidenum"/>
          </a:p>
        </p:txBody>
      </p:sp>
      <p:sp>
        <p:nvSpPr>
          <p:cNvPr id="245" name="In 605 B.C., Judah, as God had stated through Jeremiah, had found itself under Babylonian control.…"/>
          <p:cNvSpPr txBox="1"/>
          <p:nvPr/>
        </p:nvSpPr>
        <p:spPr>
          <a:xfrm>
            <a:off x="5758677" y="2658423"/>
            <a:ext cx="6835573" cy="6502401"/>
          </a:xfrm>
          <a:prstGeom prst="rect">
            <a:avLst/>
          </a:prstGeom>
          <a:solidFill>
            <a:srgbClr val="5F5857">
              <a:alpha val="39651"/>
            </a:srgbClr>
          </a:solidFill>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lvl="2" marL="783771" indent="-783771" algn="l">
              <a:spcBef>
                <a:spcPts val="1200"/>
              </a:spcBef>
              <a:buSzPct val="80000"/>
              <a:buBlip>
                <a:blip r:embed="rId3"/>
              </a:buBlip>
              <a:defRPr sz="40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Depicting what will affect Daniel's people (i.e., Israel) - Dan - 10:14</a:t>
            </a:r>
          </a:p>
          <a:p>
            <a:pPr lvl="2" marL="783771" indent="-783771" algn="l">
              <a:spcBef>
                <a:spcPts val="1200"/>
              </a:spcBef>
              <a:buSzPct val="80000"/>
              <a:buBlip>
                <a:blip r:embed="rId3"/>
              </a:buBlip>
              <a:defRPr sz="40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Describing events "in the latter days, for the vision refers to many days yet to come" - Dan 10:14</a:t>
            </a:r>
          </a:p>
          <a:p>
            <a:pPr lvl="2" marL="783771" indent="-783771" algn="l">
              <a:spcBef>
                <a:spcPts val="1200"/>
              </a:spcBef>
              <a:buSzPct val="80000"/>
              <a:buBlip>
                <a:blip r:embed="rId3"/>
              </a:buBlip>
              <a:defRPr sz="40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Its words were closed and sealed "till the time of the end" - Dan 12:9</a:t>
            </a:r>
          </a:p>
        </p:txBody>
      </p:sp>
      <p:sp>
        <p:nvSpPr>
          <p:cNvPr id="246" name="“Faith To Endure The Fire”"/>
          <p:cNvSpPr txBox="1"/>
          <p:nvPr/>
        </p:nvSpPr>
        <p:spPr>
          <a:xfrm>
            <a:off x="94233" y="142099"/>
            <a:ext cx="12816334" cy="909017"/>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400">
                <a:solidFill>
                  <a:srgbClr val="FFFFFF"/>
                </a:solidFill>
                <a:effectLst>
                  <a:outerShdw sx="100000" sy="100000" kx="0" ky="0" algn="b" rotWithShape="0" blurRad="63500" dist="63500" dir="3524843">
                    <a:srgbClr val="000000"/>
                  </a:outerShdw>
                </a:effectLst>
                <a:latin typeface="Sonoma Script"/>
                <a:ea typeface="Sonoma Script"/>
                <a:cs typeface="Sonoma Script"/>
                <a:sym typeface="Sonoma Script"/>
              </a:defRPr>
            </a:lvl1pPr>
          </a:lstStyle>
          <a:p>
            <a:pPr/>
            <a:r>
              <a:t>The Time of The End - Pt 3</a:t>
            </a:r>
          </a:p>
        </p:txBody>
      </p:sp>
      <p:grpSp>
        <p:nvGrpSpPr>
          <p:cNvPr id="249" name="The Persian-Greek Conflict (Vs. 2-4)"/>
          <p:cNvGrpSpPr/>
          <p:nvPr/>
        </p:nvGrpSpPr>
        <p:grpSpPr>
          <a:xfrm>
            <a:off x="301989" y="1236388"/>
            <a:ext cx="12400823" cy="1042580"/>
            <a:chOff x="0" y="0"/>
            <a:chExt cx="12400822" cy="1042578"/>
          </a:xfrm>
        </p:grpSpPr>
        <p:sp>
          <p:nvSpPr>
            <p:cNvPr id="247" name="Rounded Rectangle"/>
            <p:cNvSpPr/>
            <p:nvPr/>
          </p:nvSpPr>
          <p:spPr>
            <a:xfrm>
              <a:off x="0" y="0"/>
              <a:ext cx="12400823" cy="1042579"/>
            </a:xfrm>
            <a:prstGeom prst="roundRect">
              <a:avLst>
                <a:gd name="adj" fmla="val 18272"/>
              </a:avLst>
            </a:prstGeom>
            <a:blipFill rotWithShape="1">
              <a:blip r:embed="rId4"/>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p:spPr>
          <p:txBody>
            <a:bodyPr wrap="square" lIns="50800" tIns="50800" rIns="50800" bIns="50800" numCol="1" anchor="ctr">
              <a:noAutofit/>
            </a:bodyPr>
            <a:lstStyle/>
            <a:p>
              <a:pPr defTabSz="457200">
                <a:defRPr sz="32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pPr>
            </a:p>
          </p:txBody>
        </p:sp>
        <p:sp>
          <p:nvSpPr>
            <p:cNvPr id="248" name="The Vision Of The Time Of The End - III (11:36-12:13)"/>
            <p:cNvSpPr txBox="1"/>
            <p:nvPr/>
          </p:nvSpPr>
          <p:spPr>
            <a:xfrm>
              <a:off x="55795" y="248239"/>
              <a:ext cx="12289232"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457200">
                <a:defRPr sz="24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The Vision Of The Time Of The End - III (11:36-12:13)</a:t>
              </a:r>
            </a:p>
          </p:txBody>
        </p:sp>
      </p:grpSp>
      <p:pic>
        <p:nvPicPr>
          <p:cNvPr id="250" name="Image" descr="Image"/>
          <p:cNvPicPr>
            <a:picLocks noChangeAspect="1"/>
          </p:cNvPicPr>
          <p:nvPr/>
        </p:nvPicPr>
        <p:blipFill>
          <a:blip r:embed="rId5">
            <a:extLst/>
          </a:blip>
          <a:stretch>
            <a:fillRect/>
          </a:stretch>
        </p:blipFill>
        <p:spPr>
          <a:xfrm flipH="1">
            <a:off x="174451" y="2299491"/>
            <a:ext cx="5360547" cy="725240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45">
                                            <p:bg/>
                                          </p:spTgt>
                                        </p:tgtEl>
                                        <p:attrNameLst>
                                          <p:attrName>style.visibility</p:attrName>
                                        </p:attrNameLst>
                                      </p:cBhvr>
                                      <p:to>
                                        <p:strVal val="visible"/>
                                      </p:to>
                                    </p:set>
                                    <p:animEffect filter="wipe(left)" transition="in">
                                      <p:cBhvr>
                                        <p:cTn id="7" dur="1500"/>
                                        <p:tgtEl>
                                          <p:spTgt spid="245">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45">
                                            <p:txEl>
                                              <p:pRg st="0" end="0"/>
                                            </p:txEl>
                                          </p:spTgt>
                                        </p:tgtEl>
                                        <p:attrNameLst>
                                          <p:attrName>style.visibility</p:attrName>
                                        </p:attrNameLst>
                                      </p:cBhvr>
                                      <p:to>
                                        <p:strVal val="visible"/>
                                      </p:to>
                                    </p:set>
                                    <p:animEffect filter="wipe(left)" transition="in">
                                      <p:cBhvr>
                                        <p:cTn id="10" dur="1500"/>
                                        <p:tgtEl>
                                          <p:spTgt spid="245">
                                            <p:txEl>
                                              <p:pRg st="0" end="0"/>
                                            </p:txEl>
                                          </p:spTgt>
                                        </p:tgtEl>
                                      </p:cBhvr>
                                    </p:animEffect>
                                  </p:childTnLst>
                                </p:cTn>
                              </p:par>
                            </p:childTnLst>
                          </p:cTn>
                        </p:par>
                        <p:par>
                          <p:cTn id="11" fill="hold">
                            <p:stCondLst>
                              <p:cond delay="1500"/>
                            </p:stCondLst>
                            <p:childTnLst>
                              <p:par>
                                <p:cTn id="12" presetClass="entr" nodeType="afterEffect" presetSubtype="8" presetID="22" grpId="1" fill="hold">
                                  <p:stCondLst>
                                    <p:cond delay="0"/>
                                  </p:stCondLst>
                                  <p:iterate type="el" backwards="0">
                                    <p:tmAbs val="0"/>
                                  </p:iterate>
                                  <p:childTnLst>
                                    <p:set>
                                      <p:cBhvr>
                                        <p:cTn id="13" fill="hold"/>
                                        <p:tgtEl>
                                          <p:spTgt spid="245">
                                            <p:txEl>
                                              <p:pRg st="1" end="1"/>
                                            </p:txEl>
                                          </p:spTgt>
                                        </p:tgtEl>
                                        <p:attrNameLst>
                                          <p:attrName>style.visibility</p:attrName>
                                        </p:attrNameLst>
                                      </p:cBhvr>
                                      <p:to>
                                        <p:strVal val="visible"/>
                                      </p:to>
                                    </p:set>
                                    <p:animEffect filter="wipe(left)" transition="in">
                                      <p:cBhvr>
                                        <p:cTn id="14" dur="1500"/>
                                        <p:tgtEl>
                                          <p:spTgt spid="245">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8" presetID="22" grpId="1" fill="hold">
                                  <p:stCondLst>
                                    <p:cond delay="0"/>
                                  </p:stCondLst>
                                  <p:iterate type="el" backwards="0">
                                    <p:tmAbs val="0"/>
                                  </p:iterate>
                                  <p:childTnLst>
                                    <p:set>
                                      <p:cBhvr>
                                        <p:cTn id="18" fill="hold"/>
                                        <p:tgtEl>
                                          <p:spTgt spid="245">
                                            <p:txEl>
                                              <p:pRg st="2" end="2"/>
                                            </p:txEl>
                                          </p:spTgt>
                                        </p:tgtEl>
                                        <p:attrNameLst>
                                          <p:attrName>style.visibility</p:attrName>
                                        </p:attrNameLst>
                                      </p:cBhvr>
                                      <p:to>
                                        <p:strVal val="visible"/>
                                      </p:to>
                                    </p:set>
                                    <p:animEffect filter="wipe(left)" transition="in">
                                      <p:cBhvr>
                                        <p:cTn id="19" dur="1500"/>
                                        <p:tgtEl>
                                          <p:spTgt spid="245">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5" grpId="1"/>
    </p:bldLst>
  </p:timing>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12" name="Image" descr="Image"/>
          <p:cNvPicPr>
            <a:picLocks noChangeAspect="1"/>
          </p:cNvPicPr>
          <p:nvPr>
            <p:ph type="pic" idx="13"/>
          </p:nvPr>
        </p:nvPicPr>
        <p:blipFill>
          <a:blip r:embed="rId2">
            <a:extLst/>
          </a:blip>
          <a:srcRect l="17654" t="6872" r="17654" b="6873"/>
          <a:stretch>
            <a:fillRect/>
          </a:stretch>
        </p:blipFill>
        <p:spPr>
          <a:xfrm>
            <a:off x="-1" y="-2"/>
            <a:ext cx="13004801" cy="9753602"/>
          </a:xfrm>
          <a:prstGeom prst="rect">
            <a:avLst/>
          </a:prstGeom>
        </p:spPr>
      </p:pic>
      <p:sp>
        <p:nvSpPr>
          <p:cNvPr id="413" name="God is OVER ALL…"/>
          <p:cNvSpPr txBox="1"/>
          <p:nvPr/>
        </p:nvSpPr>
        <p:spPr>
          <a:xfrm>
            <a:off x="3716010" y="5121393"/>
            <a:ext cx="8796363" cy="2489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100">
                <a:solidFill>
                  <a:srgbClr val="FFFFFF"/>
                </a:solidFill>
              </a:defRPr>
            </a:pPr>
            <a:r>
              <a:t>God is OVER ALL</a:t>
            </a:r>
          </a:p>
          <a:p>
            <a:pPr>
              <a:defRPr sz="4100">
                <a:solidFill>
                  <a:srgbClr val="FFFFFF"/>
                </a:solidFill>
              </a:defRPr>
            </a:pPr>
            <a:r>
              <a:t>God’s purposes CANNOT be overthrow</a:t>
            </a:r>
          </a:p>
          <a:p>
            <a:pPr>
              <a:defRPr sz="4100">
                <a:solidFill>
                  <a:srgbClr val="FFFFFF"/>
                </a:solidFill>
              </a:defRPr>
            </a:pPr>
            <a:r>
              <a:t>God’s word is TRUE</a:t>
            </a:r>
          </a:p>
          <a:p>
            <a:pPr>
              <a:defRPr sz="4100">
                <a:solidFill>
                  <a:srgbClr val="FFFFFF"/>
                </a:solidFill>
              </a:defRPr>
            </a:pPr>
            <a:r>
              <a:t>The FAITHFUL are rewarded</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16" name="Image" descr="Image"/>
          <p:cNvPicPr>
            <a:picLocks noChangeAspect="1"/>
          </p:cNvPicPr>
          <p:nvPr>
            <p:ph type="pic" idx="13"/>
          </p:nvPr>
        </p:nvPicPr>
        <p:blipFill>
          <a:blip r:embed="rId2">
            <a:extLst/>
          </a:blip>
          <a:srcRect l="17654" t="6872" r="17654" b="6873"/>
          <a:stretch>
            <a:fillRect/>
          </a:stretch>
        </p:blipFill>
        <p:spPr>
          <a:xfrm>
            <a:off x="-1" y="-2"/>
            <a:ext cx="13004801" cy="9753602"/>
          </a:xfrm>
          <a:prstGeom prst="rect">
            <a:avLst/>
          </a:prstGeom>
        </p:spPr>
      </p:pic>
      <p:sp>
        <p:nvSpPr>
          <p:cNvPr id="417" name="“Faith To Endure The Fire”"/>
          <p:cNvSpPr txBox="1"/>
          <p:nvPr/>
        </p:nvSpPr>
        <p:spPr>
          <a:xfrm>
            <a:off x="-119146" y="269123"/>
            <a:ext cx="12397538" cy="1727201"/>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6400">
                <a:solidFill>
                  <a:srgbClr val="FFFFFF"/>
                </a:solidFill>
                <a:effectLst>
                  <a:outerShdw sx="100000" sy="100000" kx="0" ky="0" algn="b" rotWithShape="0" blurRad="63500" dist="63500" dir="3524843">
                    <a:srgbClr val="000000"/>
                  </a:outerShdw>
                </a:effectLst>
                <a:latin typeface="Sonoma Script"/>
                <a:ea typeface="Sonoma Script"/>
                <a:cs typeface="Sonoma Script"/>
                <a:sym typeface="Sonoma Script"/>
              </a:defRPr>
            </a:pPr>
            <a:r>
              <a:t>“Daniel’ Shown World Events </a:t>
            </a:r>
          </a:p>
          <a:p>
            <a:pPr>
              <a:defRPr b="1" sz="4700">
                <a:solidFill>
                  <a:srgbClr val="FFFFFF"/>
                </a:solidFill>
                <a:effectLst>
                  <a:outerShdw sx="100000" sy="100000" kx="0" ky="0" algn="b" rotWithShape="0" blurRad="63500" dist="63500" dir="3524843">
                    <a:srgbClr val="000000"/>
                  </a:outerShdw>
                </a:effectLst>
                <a:latin typeface="Century Gothic"/>
                <a:ea typeface="Century Gothic"/>
                <a:cs typeface="Century Gothic"/>
                <a:sym typeface="Century Gothic"/>
              </a:defRPr>
            </a:pPr>
            <a:r>
              <a:t>&amp; Their Impact on Israel” (Part 2)</a:t>
            </a:r>
          </a:p>
        </p:txBody>
      </p:sp>
      <p:sp>
        <p:nvSpPr>
          <p:cNvPr id="418" name="Daniel 3:1-30"/>
          <p:cNvSpPr txBox="1"/>
          <p:nvPr/>
        </p:nvSpPr>
        <p:spPr>
          <a:xfrm>
            <a:off x="5751262" y="4549291"/>
            <a:ext cx="4930446" cy="1790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200">
                <a:solidFill>
                  <a:schemeClr val="accent3">
                    <a:hueOff val="198700"/>
                    <a:satOff val="21248"/>
                    <a:lumOff val="19305"/>
                  </a:schemeClr>
                </a:solidFill>
                <a:latin typeface="Thames Nude Roman"/>
                <a:ea typeface="Thames Nude Roman"/>
                <a:cs typeface="Thames Nude Roman"/>
                <a:sym typeface="Thames Nude Roman"/>
              </a:defRPr>
            </a:lvl1pPr>
          </a:lstStyle>
          <a:p>
            <a:pPr/>
            <a:r>
              <a:t>11:1-35</a:t>
            </a:r>
          </a:p>
        </p:txBody>
      </p:sp>
      <p:pic>
        <p:nvPicPr>
          <p:cNvPr id="419" name="Charts by Don McClain…" descr="Charts by Don McClain…"/>
          <p:cNvPicPr>
            <a:picLocks noChangeAspect="0"/>
          </p:cNvPicPr>
          <p:nvPr/>
        </p:nvPicPr>
        <p:blipFill>
          <a:blip r:embed="rId3">
            <a:extLst/>
          </a:blip>
          <a:stretch>
            <a:fillRect/>
          </a:stretch>
        </p:blipFill>
        <p:spPr>
          <a:xfrm>
            <a:off x="-218624" y="6691795"/>
            <a:ext cx="13442048" cy="317061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21" name="Rectangle" descr="Rectangle"/>
          <p:cNvPicPr>
            <a:picLocks noChangeAspect="0"/>
          </p:cNvPicPr>
          <p:nvPr/>
        </p:nvPicPr>
        <p:blipFill>
          <a:blip r:embed="rId2">
            <a:extLst/>
          </a:blip>
          <a:stretch>
            <a:fillRect/>
          </a:stretch>
        </p:blipFill>
        <p:spPr>
          <a:xfrm>
            <a:off x="-88148" y="-128117"/>
            <a:ext cx="13181096" cy="9984434"/>
          </a:xfrm>
          <a:prstGeom prst="rect">
            <a:avLst/>
          </a:prstGeom>
          <a:effectLst>
            <a:outerShdw sx="100000" sy="100000" kx="0" ky="0" algn="b" rotWithShape="0" blurRad="50800" dist="25400" dir="5400000">
              <a:srgbClr val="000000">
                <a:alpha val="50000"/>
              </a:srgbClr>
            </a:outerShdw>
          </a:effectLst>
        </p:spPr>
      </p:pic>
      <p:sp>
        <p:nvSpPr>
          <p:cNvPr id="422" name="Revelation 19:19–21 (NKJV)…"/>
          <p:cNvSpPr txBox="1"/>
          <p:nvPr/>
        </p:nvSpPr>
        <p:spPr>
          <a:xfrm>
            <a:off x="622625" y="388266"/>
            <a:ext cx="11759549" cy="9093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5600">
                <a:solidFill>
                  <a:srgbClr val="000000"/>
                </a:solidFill>
                <a:latin typeface="Good Times"/>
                <a:ea typeface="Good Times"/>
                <a:cs typeface="Good Times"/>
                <a:sym typeface="Good Times"/>
              </a:defRPr>
            </a:pPr>
            <a:r>
              <a:t>Revelation 19:19–21 (NKJV)</a:t>
            </a:r>
          </a:p>
          <a:p>
            <a:pPr algn="just" defTabSz="457200">
              <a:defRPr sz="4100">
                <a:solidFill>
                  <a:srgbClr val="000000"/>
                </a:solidFill>
                <a:latin typeface="Century Gothic"/>
                <a:ea typeface="Century Gothic"/>
                <a:cs typeface="Century Gothic"/>
                <a:sym typeface="Century Gothic"/>
              </a:defRPr>
            </a:pPr>
            <a:r>
              <a:rPr baseline="31999"/>
              <a:t>19</a:t>
            </a:r>
            <a:r>
              <a:t> And I saw the beast, the kings of the earth, and their armies, gathered together to make war against Him who sat on the horse and against His army. </a:t>
            </a:r>
            <a:r>
              <a:rPr baseline="31999"/>
              <a:t>20</a:t>
            </a:r>
            <a:r>
              <a:t> Then the beast was captured, and with him the false prophet who worked signs in his presence, by which he deceived those who received the mark of the beast and those who worshiped his image. These two were cast alive into the lake of fire burning with brimstone. </a:t>
            </a:r>
            <a:r>
              <a:rPr baseline="31999"/>
              <a:t>21</a:t>
            </a:r>
            <a:r>
              <a:t> And the rest were killed with the sword which proceeded from the mouth of Him who sat on the horse. And all the birds were filled with their flesh.</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2" name="GOLD_Snow_Leopard_Wallpaper_by_RiCk_C.tiff" descr="GOLD_Snow_Leopard_Wallpaper_by_RiCk_C.tiff"/>
          <p:cNvPicPr>
            <a:picLocks noChangeAspect="1"/>
          </p:cNvPicPr>
          <p:nvPr/>
        </p:nvPicPr>
        <p:blipFill>
          <a:blip r:embed="rId2">
            <a:extLst/>
          </a:blip>
          <a:stretch>
            <a:fillRect/>
          </a:stretch>
        </p:blipFill>
        <p:spPr>
          <a:xfrm>
            <a:off x="2116" y="-12700"/>
            <a:ext cx="13042902" cy="9766300"/>
          </a:xfrm>
          <a:prstGeom prst="rect">
            <a:avLst/>
          </a:prstGeom>
          <a:ln w="12700">
            <a:miter lim="400000"/>
          </a:ln>
        </p:spPr>
      </p:pic>
      <p:pic>
        <p:nvPicPr>
          <p:cNvPr id="253" name="GOLD_Snow_Leopard_Wallpaper_by_RiCk_C.tiff" descr="GOLD_Snow_Leopard_Wallpaper_by_RiCk_C.tiff"/>
          <p:cNvPicPr>
            <a:picLocks noChangeAspect="1"/>
          </p:cNvPicPr>
          <p:nvPr/>
        </p:nvPicPr>
        <p:blipFill>
          <a:blip r:embed="rId2">
            <a:extLst/>
          </a:blip>
          <a:stretch>
            <a:fillRect/>
          </a:stretch>
        </p:blipFill>
        <p:spPr>
          <a:xfrm>
            <a:off x="2116" y="-12700"/>
            <a:ext cx="13042902" cy="9766300"/>
          </a:xfrm>
          <a:prstGeom prst="rect">
            <a:avLst/>
          </a:prstGeom>
          <a:ln w="12700">
            <a:miter lim="400000"/>
          </a:ln>
        </p:spPr>
      </p:pic>
      <p:sp>
        <p:nvSpPr>
          <p:cNvPr id="254" name="Slide Number"/>
          <p:cNvSpPr txBox="1"/>
          <p:nvPr>
            <p:ph type="sldNum" sz="quarter" idx="4294967295"/>
          </p:nvPr>
        </p:nvSpPr>
        <p:spPr>
          <a:xfrm>
            <a:off x="12862954" y="255693"/>
            <a:ext cx="141847" cy="266701"/>
          </a:xfrm>
          <a:prstGeom prst="rect">
            <a:avLst/>
          </a:prstGeom>
          <a:extLst>
            <a:ext uri="{C572A759-6A51-4108-AA02-DFA0A04FC94B}">
              <ma14:wrappingTextBoxFlag xmlns:ma14="http://schemas.microsoft.com/office/mac/drawingml/2011/main" val="1"/>
            </a:ext>
          </a:extLst>
        </p:spPr>
        <p:txBody>
          <a:bodyPr lIns="0" tIns="0" rIns="0" bIns="0"/>
          <a:lstStyle>
            <a:lvl1pPr algn="r" defTabSz="1295400">
              <a:defRPr>
                <a:solidFill>
                  <a:srgbClr val="E7DBB0"/>
                </a:solidFill>
                <a:effectLst>
                  <a:outerShdw sx="100000" sy="100000" kx="0" ky="0" algn="b" rotWithShape="0" blurRad="63500" dist="0" dir="3600000">
                    <a:srgbClr val="000000">
                      <a:alpha val="70000"/>
                    </a:srgbClr>
                  </a:outerShdw>
                </a:effectLst>
                <a:uFill>
                  <a:solidFill>
                    <a:srgbClr val="E7DBB0"/>
                  </a:solidFill>
                </a:uFill>
                <a:latin typeface="Georgia"/>
                <a:ea typeface="Georgia"/>
                <a:cs typeface="Georgia"/>
                <a:sym typeface="Georgia"/>
              </a:defRPr>
            </a:lvl1pPr>
          </a:lstStyle>
          <a:p>
            <a:pPr/>
            <a:fld id="{86CB4B4D-7CA3-9044-876B-883B54F8677D}" type="slidenum"/>
          </a:p>
        </p:txBody>
      </p:sp>
      <p:sp>
        <p:nvSpPr>
          <p:cNvPr id="255" name="In 605 B.C., Judah, as God had stated through Jeremiah, had found itself under Babylonian control.…"/>
          <p:cNvSpPr txBox="1"/>
          <p:nvPr/>
        </p:nvSpPr>
        <p:spPr>
          <a:xfrm>
            <a:off x="5407369" y="2674492"/>
            <a:ext cx="6835572" cy="6502401"/>
          </a:xfrm>
          <a:prstGeom prst="rect">
            <a:avLst/>
          </a:prstGeom>
          <a:solidFill>
            <a:srgbClr val="5F5857">
              <a:alpha val="39651"/>
            </a:srgbClr>
          </a:solidFill>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lvl="2" marL="783771" indent="-783771" algn="l">
              <a:spcBef>
                <a:spcPts val="1200"/>
              </a:spcBef>
              <a:buSzPct val="80000"/>
              <a:buBlip>
                <a:blip r:embed="rId3"/>
              </a:buBlip>
              <a:defRPr sz="40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Chapter 10 is primarily an introduction to the vision that continues through the end of the book. (10:1-11:1)</a:t>
            </a:r>
          </a:p>
          <a:p>
            <a:pPr lvl="2" marL="783771" indent="-783771" algn="l">
              <a:spcBef>
                <a:spcPts val="1200"/>
              </a:spcBef>
              <a:buSzPct val="80000"/>
              <a:buBlip>
                <a:blip r:embed="rId3"/>
              </a:buBlip>
              <a:defRPr sz="40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Chapter 11 sets forth the main aspects of the vision - the body. (11:2-12:4)</a:t>
            </a:r>
          </a:p>
          <a:p>
            <a:pPr lvl="2" marL="783771" indent="-783771" algn="l">
              <a:spcBef>
                <a:spcPts val="1200"/>
              </a:spcBef>
              <a:buSzPct val="80000"/>
              <a:buBlip>
                <a:blip r:embed="rId3"/>
              </a:buBlip>
              <a:defRPr sz="40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Chapter 12 brings the whole vision to a close - the conclusion (12:5-13)</a:t>
            </a:r>
          </a:p>
        </p:txBody>
      </p:sp>
      <p:sp>
        <p:nvSpPr>
          <p:cNvPr id="256" name="“Faith To Endure The Fire”"/>
          <p:cNvSpPr txBox="1"/>
          <p:nvPr/>
        </p:nvSpPr>
        <p:spPr>
          <a:xfrm>
            <a:off x="94233" y="142099"/>
            <a:ext cx="12816334" cy="909017"/>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400">
                <a:solidFill>
                  <a:srgbClr val="FFFFFF"/>
                </a:solidFill>
                <a:effectLst>
                  <a:outerShdw sx="100000" sy="100000" kx="0" ky="0" algn="b" rotWithShape="0" blurRad="63500" dist="63500" dir="3524843">
                    <a:srgbClr val="000000"/>
                  </a:outerShdw>
                </a:effectLst>
                <a:latin typeface="Sonoma Script"/>
                <a:ea typeface="Sonoma Script"/>
                <a:cs typeface="Sonoma Script"/>
                <a:sym typeface="Sonoma Script"/>
              </a:defRPr>
            </a:lvl1pPr>
          </a:lstStyle>
          <a:p>
            <a:pPr/>
            <a:r>
              <a:t>“Daniel’ Shown World Events”</a:t>
            </a:r>
          </a:p>
        </p:txBody>
      </p:sp>
      <p:pic>
        <p:nvPicPr>
          <p:cNvPr id="257" name="Image" descr="Image"/>
          <p:cNvPicPr>
            <a:picLocks noChangeAspect="1"/>
          </p:cNvPicPr>
          <p:nvPr/>
        </p:nvPicPr>
        <p:blipFill>
          <a:blip r:embed="rId4">
            <a:extLst/>
          </a:blip>
          <a:stretch>
            <a:fillRect/>
          </a:stretch>
        </p:blipFill>
        <p:spPr>
          <a:xfrm flipH="1">
            <a:off x="174451" y="2299491"/>
            <a:ext cx="5360547" cy="7252404"/>
          </a:xfrm>
          <a:prstGeom prst="rect">
            <a:avLst/>
          </a:prstGeom>
          <a:ln w="12700">
            <a:miter lim="400000"/>
          </a:ln>
        </p:spPr>
      </p:pic>
      <p:grpSp>
        <p:nvGrpSpPr>
          <p:cNvPr id="260" name="The Persian-Greek Conflict (Vs. 2-4)"/>
          <p:cNvGrpSpPr/>
          <p:nvPr/>
        </p:nvGrpSpPr>
        <p:grpSpPr>
          <a:xfrm>
            <a:off x="301989" y="1236388"/>
            <a:ext cx="12400823" cy="1042580"/>
            <a:chOff x="0" y="0"/>
            <a:chExt cx="12400822" cy="1042578"/>
          </a:xfrm>
        </p:grpSpPr>
        <p:sp>
          <p:nvSpPr>
            <p:cNvPr id="258" name="Rounded Rectangle"/>
            <p:cNvSpPr/>
            <p:nvPr/>
          </p:nvSpPr>
          <p:spPr>
            <a:xfrm>
              <a:off x="0" y="0"/>
              <a:ext cx="12400823" cy="1042579"/>
            </a:xfrm>
            <a:prstGeom prst="roundRect">
              <a:avLst>
                <a:gd name="adj" fmla="val 18272"/>
              </a:avLst>
            </a:prstGeom>
            <a:blipFill rotWithShape="1">
              <a:blip r:embed="rId5"/>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p:spPr>
          <p:txBody>
            <a:bodyPr wrap="square" lIns="50800" tIns="50800" rIns="50800" bIns="50800" numCol="1" anchor="ctr">
              <a:noAutofit/>
            </a:bodyPr>
            <a:lstStyle/>
            <a:p>
              <a:pPr defTabSz="457200">
                <a:defRPr sz="32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pPr>
            </a:p>
          </p:txBody>
        </p:sp>
        <p:sp>
          <p:nvSpPr>
            <p:cNvPr id="259" name="The Vision Of The Time Of The End - III (11:36-12:13)"/>
            <p:cNvSpPr txBox="1"/>
            <p:nvPr/>
          </p:nvSpPr>
          <p:spPr>
            <a:xfrm>
              <a:off x="55795" y="248239"/>
              <a:ext cx="12289232"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457200">
                <a:defRPr sz="24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The Vision Of The Time Of The End - III (11:36-12:13)</a:t>
              </a:r>
            </a:p>
          </p:txBody>
        </p:sp>
      </p:gr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55">
                                            <p:bg/>
                                          </p:spTgt>
                                        </p:tgtEl>
                                        <p:attrNameLst>
                                          <p:attrName>style.visibility</p:attrName>
                                        </p:attrNameLst>
                                      </p:cBhvr>
                                      <p:to>
                                        <p:strVal val="visible"/>
                                      </p:to>
                                    </p:set>
                                    <p:animEffect filter="wipe(left)" transition="in">
                                      <p:cBhvr>
                                        <p:cTn id="7" dur="1500"/>
                                        <p:tgtEl>
                                          <p:spTgt spid="255">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55">
                                            <p:txEl>
                                              <p:pRg st="0" end="0"/>
                                            </p:txEl>
                                          </p:spTgt>
                                        </p:tgtEl>
                                        <p:attrNameLst>
                                          <p:attrName>style.visibility</p:attrName>
                                        </p:attrNameLst>
                                      </p:cBhvr>
                                      <p:to>
                                        <p:strVal val="visible"/>
                                      </p:to>
                                    </p:set>
                                    <p:animEffect filter="wipe(left)" transition="in">
                                      <p:cBhvr>
                                        <p:cTn id="10" dur="1500"/>
                                        <p:tgtEl>
                                          <p:spTgt spid="255">
                                            <p:txEl>
                                              <p:pRg st="0" end="0"/>
                                            </p:txEl>
                                          </p:spTgt>
                                        </p:tgtEl>
                                      </p:cBhvr>
                                    </p:animEffect>
                                  </p:childTnLst>
                                </p:cTn>
                              </p:par>
                            </p:childTnLst>
                          </p:cTn>
                        </p:par>
                        <p:par>
                          <p:cTn id="11" fill="hold">
                            <p:stCondLst>
                              <p:cond delay="1500"/>
                            </p:stCondLst>
                            <p:childTnLst>
                              <p:par>
                                <p:cTn id="12" presetClass="entr" nodeType="afterEffect" presetSubtype="8" presetID="22" grpId="1" fill="hold">
                                  <p:stCondLst>
                                    <p:cond delay="0"/>
                                  </p:stCondLst>
                                  <p:iterate type="el" backwards="0">
                                    <p:tmAbs val="0"/>
                                  </p:iterate>
                                  <p:childTnLst>
                                    <p:set>
                                      <p:cBhvr>
                                        <p:cTn id="13" fill="hold"/>
                                        <p:tgtEl>
                                          <p:spTgt spid="255">
                                            <p:txEl>
                                              <p:pRg st="1" end="1"/>
                                            </p:txEl>
                                          </p:spTgt>
                                        </p:tgtEl>
                                        <p:attrNameLst>
                                          <p:attrName>style.visibility</p:attrName>
                                        </p:attrNameLst>
                                      </p:cBhvr>
                                      <p:to>
                                        <p:strVal val="visible"/>
                                      </p:to>
                                    </p:set>
                                    <p:animEffect filter="wipe(left)" transition="in">
                                      <p:cBhvr>
                                        <p:cTn id="14" dur="1500"/>
                                        <p:tgtEl>
                                          <p:spTgt spid="255">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8" presetID="22" grpId="1" fill="hold">
                                  <p:stCondLst>
                                    <p:cond delay="0"/>
                                  </p:stCondLst>
                                  <p:iterate type="el" backwards="0">
                                    <p:tmAbs val="0"/>
                                  </p:iterate>
                                  <p:childTnLst>
                                    <p:set>
                                      <p:cBhvr>
                                        <p:cTn id="18" fill="hold"/>
                                        <p:tgtEl>
                                          <p:spTgt spid="255">
                                            <p:txEl>
                                              <p:pRg st="2" end="2"/>
                                            </p:txEl>
                                          </p:spTgt>
                                        </p:tgtEl>
                                        <p:attrNameLst>
                                          <p:attrName>style.visibility</p:attrName>
                                        </p:attrNameLst>
                                      </p:cBhvr>
                                      <p:to>
                                        <p:strVal val="visible"/>
                                      </p:to>
                                    </p:set>
                                    <p:animEffect filter="wipe(left)" transition="in">
                                      <p:cBhvr>
                                        <p:cTn id="19" dur="1500"/>
                                        <p:tgtEl>
                                          <p:spTgt spid="255">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5"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2" name="Daniel 11:2 (NKJV)…"/>
          <p:cNvSpPr txBox="1"/>
          <p:nvPr/>
        </p:nvSpPr>
        <p:spPr>
          <a:xfrm>
            <a:off x="107951" y="2605481"/>
            <a:ext cx="5080083" cy="68580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4500">
                <a:solidFill>
                  <a:srgbClr val="FFFFFF"/>
                </a:solidFill>
                <a:effectLst>
                  <a:outerShdw sx="100000" sy="100000" kx="0" ky="0" algn="b" rotWithShape="0" blurRad="63500" dist="63500" dir="3003546">
                    <a:srgbClr val="000000"/>
                  </a:outerShdw>
                </a:effectLst>
                <a:latin typeface="Boulder"/>
                <a:ea typeface="Boulder"/>
                <a:cs typeface="Boulder"/>
                <a:sym typeface="Boulder"/>
              </a:defRPr>
            </a:pPr>
            <a:r>
              <a:t>Daniel 11:2 (NKJV)</a:t>
            </a:r>
          </a:p>
          <a:p>
            <a:pPr defTabSz="457200">
              <a:defRPr baseline="31999" sz="4000">
                <a:solidFill>
                  <a:srgbClr val="FFFFFF"/>
                </a:solidFill>
                <a:effectLst>
                  <a:outerShdw sx="100000" sy="100000" kx="0" ky="0" algn="b" rotWithShape="0" blurRad="63500" dist="63500" dir="3003546">
                    <a:srgbClr val="000000"/>
                  </a:outerShdw>
                </a:effectLst>
                <a:latin typeface="Hoefler Text"/>
                <a:ea typeface="Hoefler Text"/>
                <a:cs typeface="Hoefler Text"/>
                <a:sym typeface="Hoefler Text"/>
              </a:defRPr>
            </a:pPr>
            <a:r>
              <a:t>2</a:t>
            </a:r>
            <a:r>
              <a:rPr baseline="0"/>
              <a:t> And now I will tell you the truth: Behold, three more kings will arise in Persia, and the fourth shall be far richer than </a:t>
            </a:r>
            <a:r>
              <a:rPr baseline="0" i="1"/>
              <a:t>them</a:t>
            </a:r>
            <a:r>
              <a:rPr baseline="0"/>
              <a:t> all; by his strength, through his riches, he shall stir up all against the realm of Greece.</a:t>
            </a:r>
          </a:p>
        </p:txBody>
      </p:sp>
      <p:sp>
        <p:nvSpPr>
          <p:cNvPr id="263" name="In 605 B.C., Judah, as God had stated through Jeremiah, had found itself under Babylonian control.…"/>
          <p:cNvSpPr txBox="1"/>
          <p:nvPr/>
        </p:nvSpPr>
        <p:spPr>
          <a:xfrm>
            <a:off x="5551346" y="2464241"/>
            <a:ext cx="7056526" cy="6731001"/>
          </a:xfrm>
          <a:prstGeom prst="rect">
            <a:avLst/>
          </a:prstGeom>
          <a:solidFill>
            <a:srgbClr val="5F5857">
              <a:alpha val="39651"/>
            </a:srgbClr>
          </a:solidFill>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lvl="2" marL="783770" indent="-783770" algn="l">
              <a:spcBef>
                <a:spcPts val="1200"/>
              </a:spcBef>
              <a:buSzPct val="80000"/>
              <a:buBlip>
                <a:blip r:embed="rId2"/>
              </a:buBlip>
              <a:defRPr sz="45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Cambyses - 529-523 bc</a:t>
            </a:r>
          </a:p>
          <a:p>
            <a:pPr lvl="2" marL="783770" indent="-783770" algn="l">
              <a:spcBef>
                <a:spcPts val="1200"/>
              </a:spcBef>
              <a:buSzPct val="80000"/>
              <a:buBlip>
                <a:blip r:embed="rId2"/>
              </a:buBlip>
              <a:defRPr sz="45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Gaumata (pseudo Smerdis) - 523-522 bc</a:t>
            </a:r>
          </a:p>
          <a:p>
            <a:pPr lvl="2" marL="783770" indent="-783770" algn="l">
              <a:spcBef>
                <a:spcPts val="1200"/>
              </a:spcBef>
              <a:buSzPct val="80000"/>
              <a:buBlip>
                <a:blip r:embed="rId2"/>
              </a:buBlip>
              <a:defRPr sz="45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Darius III - 522-485</a:t>
            </a:r>
          </a:p>
          <a:p>
            <a:pPr lvl="2" marL="783770" indent="-783770" algn="l">
              <a:spcBef>
                <a:spcPts val="1200"/>
              </a:spcBef>
              <a:buSzPct val="80000"/>
              <a:buBlip>
                <a:blip r:embed="rId2"/>
              </a:buBlip>
              <a:defRPr sz="45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Xerxes (called Ahasuerus in the book of Esther - was strong and wealthy and brought 29 of his generals against Greece)</a:t>
            </a:r>
          </a:p>
        </p:txBody>
      </p:sp>
      <p:sp>
        <p:nvSpPr>
          <p:cNvPr id="264" name="“Faith To Endure The Fire”"/>
          <p:cNvSpPr txBox="1"/>
          <p:nvPr/>
        </p:nvSpPr>
        <p:spPr>
          <a:xfrm>
            <a:off x="94233" y="142099"/>
            <a:ext cx="12816334" cy="909017"/>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400">
                <a:solidFill>
                  <a:srgbClr val="FFFFFF"/>
                </a:solidFill>
                <a:effectLst>
                  <a:outerShdw sx="100000" sy="100000" kx="0" ky="0" algn="b" rotWithShape="0" blurRad="63500" dist="63500" dir="3524843">
                    <a:srgbClr val="000000"/>
                  </a:outerShdw>
                </a:effectLst>
                <a:latin typeface="Sonoma Script"/>
                <a:ea typeface="Sonoma Script"/>
                <a:cs typeface="Sonoma Script"/>
                <a:sym typeface="Sonoma Script"/>
              </a:defRPr>
            </a:lvl1pPr>
          </a:lstStyle>
          <a:p>
            <a:pPr/>
            <a:r>
              <a:t>The Time of The End - Pt 2</a:t>
            </a:r>
          </a:p>
        </p:txBody>
      </p:sp>
      <p:grpSp>
        <p:nvGrpSpPr>
          <p:cNvPr id="267" name="The Persian-Greek Conflict (Vs. 2-4)"/>
          <p:cNvGrpSpPr/>
          <p:nvPr/>
        </p:nvGrpSpPr>
        <p:grpSpPr>
          <a:xfrm>
            <a:off x="301989" y="1236388"/>
            <a:ext cx="12400823" cy="1042580"/>
            <a:chOff x="0" y="0"/>
            <a:chExt cx="12400822" cy="1042578"/>
          </a:xfrm>
        </p:grpSpPr>
        <p:sp>
          <p:nvSpPr>
            <p:cNvPr id="265" name="Rounded Rectangle"/>
            <p:cNvSpPr/>
            <p:nvPr/>
          </p:nvSpPr>
          <p:spPr>
            <a:xfrm>
              <a:off x="0" y="0"/>
              <a:ext cx="12400823" cy="1042579"/>
            </a:xfrm>
            <a:prstGeom prst="roundRect">
              <a:avLst>
                <a:gd name="adj" fmla="val 18272"/>
              </a:avLst>
            </a:prstGeom>
            <a:blipFill rotWithShape="1">
              <a:blip r:embed="rId3"/>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p:spPr>
          <p:txBody>
            <a:bodyPr wrap="square" lIns="50800" tIns="50800" rIns="50800" bIns="50800" numCol="1" anchor="ctr">
              <a:noAutofit/>
            </a:bodyPr>
            <a:lstStyle/>
            <a:p>
              <a:pPr defTabSz="457200">
                <a:defRPr sz="32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pPr>
            </a:p>
          </p:txBody>
        </p:sp>
        <p:sp>
          <p:nvSpPr>
            <p:cNvPr id="266" name="Events Prior To Antiochus IV"/>
            <p:cNvSpPr txBox="1"/>
            <p:nvPr/>
          </p:nvSpPr>
          <p:spPr>
            <a:xfrm>
              <a:off x="55795" y="172039"/>
              <a:ext cx="12289232" cy="698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457200">
                <a:defRPr sz="32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Events Prior To Antiochus IV </a:t>
              </a:r>
            </a:p>
          </p:txBody>
        </p:sp>
      </p:gr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63">
                                            <p:bg/>
                                          </p:spTgt>
                                        </p:tgtEl>
                                        <p:attrNameLst>
                                          <p:attrName>style.visibility</p:attrName>
                                        </p:attrNameLst>
                                      </p:cBhvr>
                                      <p:to>
                                        <p:strVal val="visible"/>
                                      </p:to>
                                    </p:set>
                                    <p:animEffect filter="wipe(left)" transition="in">
                                      <p:cBhvr>
                                        <p:cTn id="7" dur="1500"/>
                                        <p:tgtEl>
                                          <p:spTgt spid="263">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63">
                                            <p:txEl>
                                              <p:pRg st="0" end="0"/>
                                            </p:txEl>
                                          </p:spTgt>
                                        </p:tgtEl>
                                        <p:attrNameLst>
                                          <p:attrName>style.visibility</p:attrName>
                                        </p:attrNameLst>
                                      </p:cBhvr>
                                      <p:to>
                                        <p:strVal val="visible"/>
                                      </p:to>
                                    </p:set>
                                    <p:animEffect filter="wipe(left)" transition="in">
                                      <p:cBhvr>
                                        <p:cTn id="10" dur="1500"/>
                                        <p:tgtEl>
                                          <p:spTgt spid="263">
                                            <p:txEl>
                                              <p:pRg st="0" end="0"/>
                                            </p:txEl>
                                          </p:spTgt>
                                        </p:tgtEl>
                                      </p:cBhvr>
                                    </p:animEffect>
                                  </p:childTnLst>
                                </p:cTn>
                              </p:par>
                            </p:childTnLst>
                          </p:cTn>
                        </p:par>
                        <p:par>
                          <p:cTn id="11" fill="hold">
                            <p:stCondLst>
                              <p:cond delay="1500"/>
                            </p:stCondLst>
                            <p:childTnLst>
                              <p:par>
                                <p:cTn id="12" presetClass="entr" nodeType="afterEffect" presetSubtype="8" presetID="22" grpId="1" fill="hold">
                                  <p:stCondLst>
                                    <p:cond delay="0"/>
                                  </p:stCondLst>
                                  <p:iterate type="el" backwards="0">
                                    <p:tmAbs val="0"/>
                                  </p:iterate>
                                  <p:childTnLst>
                                    <p:set>
                                      <p:cBhvr>
                                        <p:cTn id="13" fill="hold"/>
                                        <p:tgtEl>
                                          <p:spTgt spid="263">
                                            <p:txEl>
                                              <p:pRg st="1" end="1"/>
                                            </p:txEl>
                                          </p:spTgt>
                                        </p:tgtEl>
                                        <p:attrNameLst>
                                          <p:attrName>style.visibility</p:attrName>
                                        </p:attrNameLst>
                                      </p:cBhvr>
                                      <p:to>
                                        <p:strVal val="visible"/>
                                      </p:to>
                                    </p:set>
                                    <p:animEffect filter="wipe(left)" transition="in">
                                      <p:cBhvr>
                                        <p:cTn id="14" dur="1500"/>
                                        <p:tgtEl>
                                          <p:spTgt spid="26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8" presetID="22" grpId="1" fill="hold">
                                  <p:stCondLst>
                                    <p:cond delay="0"/>
                                  </p:stCondLst>
                                  <p:iterate type="el" backwards="0">
                                    <p:tmAbs val="0"/>
                                  </p:iterate>
                                  <p:childTnLst>
                                    <p:set>
                                      <p:cBhvr>
                                        <p:cTn id="18" fill="hold"/>
                                        <p:tgtEl>
                                          <p:spTgt spid="263">
                                            <p:txEl>
                                              <p:pRg st="2" end="2"/>
                                            </p:txEl>
                                          </p:spTgt>
                                        </p:tgtEl>
                                        <p:attrNameLst>
                                          <p:attrName>style.visibility</p:attrName>
                                        </p:attrNameLst>
                                      </p:cBhvr>
                                      <p:to>
                                        <p:strVal val="visible"/>
                                      </p:to>
                                    </p:set>
                                    <p:animEffect filter="wipe(left)" transition="in">
                                      <p:cBhvr>
                                        <p:cTn id="19" dur="1500"/>
                                        <p:tgtEl>
                                          <p:spTgt spid="26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Class="entr" nodeType="clickEffect" presetSubtype="8" presetID="22" grpId="1" fill="hold">
                                  <p:stCondLst>
                                    <p:cond delay="0"/>
                                  </p:stCondLst>
                                  <p:iterate type="el" backwards="0">
                                    <p:tmAbs val="0"/>
                                  </p:iterate>
                                  <p:childTnLst>
                                    <p:set>
                                      <p:cBhvr>
                                        <p:cTn id="23" fill="hold"/>
                                        <p:tgtEl>
                                          <p:spTgt spid="263">
                                            <p:txEl>
                                              <p:pRg st="3" end="3"/>
                                            </p:txEl>
                                          </p:spTgt>
                                        </p:tgtEl>
                                        <p:attrNameLst>
                                          <p:attrName>style.visibility</p:attrName>
                                        </p:attrNameLst>
                                      </p:cBhvr>
                                      <p:to>
                                        <p:strVal val="visible"/>
                                      </p:to>
                                    </p:set>
                                    <p:animEffect filter="wipe(left)" transition="in">
                                      <p:cBhvr>
                                        <p:cTn id="24" dur="1500"/>
                                        <p:tgtEl>
                                          <p:spTgt spid="263">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3" grpId="1"/>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9" name="Daniel 11:2 (NKJV)…"/>
          <p:cNvSpPr txBox="1"/>
          <p:nvPr/>
        </p:nvSpPr>
        <p:spPr>
          <a:xfrm>
            <a:off x="107951" y="2605481"/>
            <a:ext cx="5080083" cy="68580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4500">
                <a:solidFill>
                  <a:srgbClr val="FFFFFF"/>
                </a:solidFill>
                <a:effectLst>
                  <a:outerShdw sx="100000" sy="100000" kx="0" ky="0" algn="b" rotWithShape="0" blurRad="63500" dist="63500" dir="3003546">
                    <a:srgbClr val="000000"/>
                  </a:outerShdw>
                </a:effectLst>
                <a:latin typeface="Boulder"/>
                <a:ea typeface="Boulder"/>
                <a:cs typeface="Boulder"/>
                <a:sym typeface="Boulder"/>
              </a:defRPr>
            </a:pPr>
            <a:r>
              <a:t>Daniel 11:2 (NKJV)</a:t>
            </a:r>
          </a:p>
          <a:p>
            <a:pPr defTabSz="457200">
              <a:defRPr baseline="31999" sz="4000">
                <a:solidFill>
                  <a:srgbClr val="FFFFFF"/>
                </a:solidFill>
                <a:effectLst>
                  <a:outerShdw sx="100000" sy="100000" kx="0" ky="0" algn="b" rotWithShape="0" blurRad="63500" dist="63500" dir="3003546">
                    <a:srgbClr val="000000"/>
                  </a:outerShdw>
                </a:effectLst>
                <a:latin typeface="Hoefler Text"/>
                <a:ea typeface="Hoefler Text"/>
                <a:cs typeface="Hoefler Text"/>
                <a:sym typeface="Hoefler Text"/>
              </a:defRPr>
            </a:pPr>
            <a:r>
              <a:t>2</a:t>
            </a:r>
            <a:r>
              <a:rPr baseline="0"/>
              <a:t> And now I will tell you the truth: Behold, three more kings will arise in Persia, and the fourth shall be far richer than </a:t>
            </a:r>
            <a:r>
              <a:rPr baseline="0" i="1"/>
              <a:t>them</a:t>
            </a:r>
            <a:r>
              <a:rPr baseline="0"/>
              <a:t> all; by his strength, through his riches, he shall stir up all against the realm of Greece.</a:t>
            </a:r>
          </a:p>
        </p:txBody>
      </p:sp>
      <p:sp>
        <p:nvSpPr>
          <p:cNvPr id="270" name="In 605 B.C., Judah, as God had stated through Jeremiah, had found itself under Babylonian control.…"/>
          <p:cNvSpPr txBox="1"/>
          <p:nvPr/>
        </p:nvSpPr>
        <p:spPr>
          <a:xfrm>
            <a:off x="5578589" y="2453081"/>
            <a:ext cx="7056526" cy="7162801"/>
          </a:xfrm>
          <a:prstGeom prst="rect">
            <a:avLst/>
          </a:prstGeom>
          <a:solidFill>
            <a:srgbClr val="5F5857">
              <a:alpha val="39651"/>
            </a:srgbClr>
          </a:solidFill>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lvl="2" marL="783770" indent="-783770" algn="l">
              <a:spcBef>
                <a:spcPts val="1200"/>
              </a:spcBef>
              <a:buSzPct val="80000"/>
              <a:buBlip>
                <a:blip r:embed="rId2"/>
              </a:buBlip>
              <a:defRPr sz="33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As the vision unfolds, a series of future conflicts involving nations is described…</a:t>
            </a:r>
          </a:p>
          <a:p>
            <a:pPr lvl="2" marL="1240970" indent="-783770" algn="l">
              <a:spcBef>
                <a:spcPts val="1200"/>
              </a:spcBef>
              <a:buSzPct val="80000"/>
              <a:buBlip>
                <a:blip r:embed="rId3"/>
              </a:buBlip>
              <a:defRPr sz="33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Between the Persians and the Greeks - Dan 11:2-4</a:t>
            </a:r>
          </a:p>
          <a:p>
            <a:pPr lvl="2" marL="1240970" indent="-783770" algn="l">
              <a:spcBef>
                <a:spcPts val="1200"/>
              </a:spcBef>
              <a:buSzPct val="80000"/>
              <a:buBlip>
                <a:blip r:embed="rId3"/>
              </a:buBlip>
              <a:defRPr sz="33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Between kings of the South (Egypt) and kings of the North (Syria) - Dan 11:5-35</a:t>
            </a:r>
          </a:p>
          <a:p>
            <a:pPr lvl="2" marL="783770" indent="-783770" algn="l">
              <a:spcBef>
                <a:spcPts val="1200"/>
              </a:spcBef>
              <a:buSzPct val="80000"/>
              <a:buBlip>
                <a:blip r:embed="rId2"/>
              </a:buBlip>
              <a:defRPr sz="33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In this conflict, Israel would be caught in the middle &amp; would suffer extreme blasphemies by one Syrian king in particular — (</a:t>
            </a:r>
            <a:r>
              <a:rPr i="1"/>
              <a:t>Antiochus IV Epiphanes</a:t>
            </a:r>
            <a:r>
              <a:t>)</a:t>
            </a:r>
          </a:p>
        </p:txBody>
      </p:sp>
      <p:sp>
        <p:nvSpPr>
          <p:cNvPr id="271" name="“Faith To Endure The Fire”"/>
          <p:cNvSpPr txBox="1"/>
          <p:nvPr/>
        </p:nvSpPr>
        <p:spPr>
          <a:xfrm>
            <a:off x="94233" y="142099"/>
            <a:ext cx="12816334" cy="909017"/>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400">
                <a:solidFill>
                  <a:srgbClr val="FFFFFF"/>
                </a:solidFill>
                <a:effectLst>
                  <a:outerShdw sx="100000" sy="100000" kx="0" ky="0" algn="b" rotWithShape="0" blurRad="63500" dist="63500" dir="3524843">
                    <a:srgbClr val="000000"/>
                  </a:outerShdw>
                </a:effectLst>
                <a:latin typeface="Sonoma Script"/>
                <a:ea typeface="Sonoma Script"/>
                <a:cs typeface="Sonoma Script"/>
                <a:sym typeface="Sonoma Script"/>
              </a:defRPr>
            </a:lvl1pPr>
          </a:lstStyle>
          <a:p>
            <a:pPr/>
            <a:r>
              <a:t>The Time of The End - Pt 2</a:t>
            </a:r>
          </a:p>
        </p:txBody>
      </p:sp>
      <p:grpSp>
        <p:nvGrpSpPr>
          <p:cNvPr id="274" name="The Persian-Greek Conflict (Vs. 2-4)"/>
          <p:cNvGrpSpPr/>
          <p:nvPr/>
        </p:nvGrpSpPr>
        <p:grpSpPr>
          <a:xfrm>
            <a:off x="301989" y="1236388"/>
            <a:ext cx="12400823" cy="1042580"/>
            <a:chOff x="0" y="0"/>
            <a:chExt cx="12400822" cy="1042578"/>
          </a:xfrm>
        </p:grpSpPr>
        <p:sp>
          <p:nvSpPr>
            <p:cNvPr id="272" name="Rounded Rectangle"/>
            <p:cNvSpPr/>
            <p:nvPr/>
          </p:nvSpPr>
          <p:spPr>
            <a:xfrm>
              <a:off x="0" y="0"/>
              <a:ext cx="12400823" cy="1042579"/>
            </a:xfrm>
            <a:prstGeom prst="roundRect">
              <a:avLst>
                <a:gd name="adj" fmla="val 18272"/>
              </a:avLst>
            </a:prstGeom>
            <a:blipFill rotWithShape="1">
              <a:blip r:embed="rId4"/>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p:spPr>
          <p:txBody>
            <a:bodyPr wrap="square" lIns="50800" tIns="50800" rIns="50800" bIns="50800" numCol="1" anchor="ctr">
              <a:noAutofit/>
            </a:bodyPr>
            <a:lstStyle/>
            <a:p>
              <a:pPr defTabSz="457200">
                <a:defRPr sz="32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pPr>
            </a:p>
          </p:txBody>
        </p:sp>
        <p:sp>
          <p:nvSpPr>
            <p:cNvPr id="273" name="Events Prior To Antiochus IV"/>
            <p:cNvSpPr txBox="1"/>
            <p:nvPr/>
          </p:nvSpPr>
          <p:spPr>
            <a:xfrm>
              <a:off x="55795" y="172039"/>
              <a:ext cx="12289232" cy="698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457200">
                <a:defRPr sz="32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Events Prior To Antiochus IV </a:t>
              </a:r>
            </a:p>
          </p:txBody>
        </p:sp>
      </p:gr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70">
                                            <p:bg/>
                                          </p:spTgt>
                                        </p:tgtEl>
                                        <p:attrNameLst>
                                          <p:attrName>style.visibility</p:attrName>
                                        </p:attrNameLst>
                                      </p:cBhvr>
                                      <p:to>
                                        <p:strVal val="visible"/>
                                      </p:to>
                                    </p:set>
                                    <p:animEffect filter="wipe(left)" transition="in">
                                      <p:cBhvr>
                                        <p:cTn id="7" dur="1500"/>
                                        <p:tgtEl>
                                          <p:spTgt spid="270">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70">
                                            <p:txEl>
                                              <p:pRg st="0" end="0"/>
                                            </p:txEl>
                                          </p:spTgt>
                                        </p:tgtEl>
                                        <p:attrNameLst>
                                          <p:attrName>style.visibility</p:attrName>
                                        </p:attrNameLst>
                                      </p:cBhvr>
                                      <p:to>
                                        <p:strVal val="visible"/>
                                      </p:to>
                                    </p:set>
                                    <p:animEffect filter="wipe(left)" transition="in">
                                      <p:cBhvr>
                                        <p:cTn id="10" dur="1500"/>
                                        <p:tgtEl>
                                          <p:spTgt spid="270">
                                            <p:txEl>
                                              <p:pRg st="0" end="0"/>
                                            </p:txEl>
                                          </p:spTgt>
                                        </p:tgtEl>
                                      </p:cBhvr>
                                    </p:animEffect>
                                  </p:childTnLst>
                                </p:cTn>
                              </p:par>
                            </p:childTnLst>
                          </p:cTn>
                        </p:par>
                        <p:par>
                          <p:cTn id="11" fill="hold">
                            <p:stCondLst>
                              <p:cond delay="1500"/>
                            </p:stCondLst>
                            <p:childTnLst>
                              <p:par>
                                <p:cTn id="12" presetClass="entr" nodeType="afterEffect" presetSubtype="8" presetID="22" grpId="1" fill="hold">
                                  <p:stCondLst>
                                    <p:cond delay="0"/>
                                  </p:stCondLst>
                                  <p:iterate type="el" backwards="0">
                                    <p:tmAbs val="0"/>
                                  </p:iterate>
                                  <p:childTnLst>
                                    <p:set>
                                      <p:cBhvr>
                                        <p:cTn id="13" fill="hold"/>
                                        <p:tgtEl>
                                          <p:spTgt spid="270">
                                            <p:txEl>
                                              <p:pRg st="1" end="1"/>
                                            </p:txEl>
                                          </p:spTgt>
                                        </p:tgtEl>
                                        <p:attrNameLst>
                                          <p:attrName>style.visibility</p:attrName>
                                        </p:attrNameLst>
                                      </p:cBhvr>
                                      <p:to>
                                        <p:strVal val="visible"/>
                                      </p:to>
                                    </p:set>
                                    <p:animEffect filter="wipe(left)" transition="in">
                                      <p:cBhvr>
                                        <p:cTn id="14" dur="1500"/>
                                        <p:tgtEl>
                                          <p:spTgt spid="270">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8" presetID="22" grpId="1" fill="hold">
                                  <p:stCondLst>
                                    <p:cond delay="0"/>
                                  </p:stCondLst>
                                  <p:iterate type="el" backwards="0">
                                    <p:tmAbs val="0"/>
                                  </p:iterate>
                                  <p:childTnLst>
                                    <p:set>
                                      <p:cBhvr>
                                        <p:cTn id="18" fill="hold"/>
                                        <p:tgtEl>
                                          <p:spTgt spid="270">
                                            <p:txEl>
                                              <p:pRg st="2" end="2"/>
                                            </p:txEl>
                                          </p:spTgt>
                                        </p:tgtEl>
                                        <p:attrNameLst>
                                          <p:attrName>style.visibility</p:attrName>
                                        </p:attrNameLst>
                                      </p:cBhvr>
                                      <p:to>
                                        <p:strVal val="visible"/>
                                      </p:to>
                                    </p:set>
                                    <p:animEffect filter="wipe(left)" transition="in">
                                      <p:cBhvr>
                                        <p:cTn id="19" dur="1500"/>
                                        <p:tgtEl>
                                          <p:spTgt spid="270">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Class="entr" nodeType="clickEffect" presetSubtype="8" presetID="22" grpId="1" fill="hold">
                                  <p:stCondLst>
                                    <p:cond delay="0"/>
                                  </p:stCondLst>
                                  <p:iterate type="el" backwards="0">
                                    <p:tmAbs val="0"/>
                                  </p:iterate>
                                  <p:childTnLst>
                                    <p:set>
                                      <p:cBhvr>
                                        <p:cTn id="23" fill="hold"/>
                                        <p:tgtEl>
                                          <p:spTgt spid="270">
                                            <p:txEl>
                                              <p:pRg st="3" end="3"/>
                                            </p:txEl>
                                          </p:spTgt>
                                        </p:tgtEl>
                                        <p:attrNameLst>
                                          <p:attrName>style.visibility</p:attrName>
                                        </p:attrNameLst>
                                      </p:cBhvr>
                                      <p:to>
                                        <p:strVal val="visible"/>
                                      </p:to>
                                    </p:set>
                                    <p:animEffect filter="wipe(left)" transition="in">
                                      <p:cBhvr>
                                        <p:cTn id="24" dur="1500"/>
                                        <p:tgtEl>
                                          <p:spTgt spid="270">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0" grpId="1"/>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6" name="Image" descr="Image"/>
          <p:cNvPicPr>
            <a:picLocks noChangeAspect="1"/>
          </p:cNvPicPr>
          <p:nvPr>
            <p:ph type="pic" idx="13"/>
          </p:nvPr>
        </p:nvPicPr>
        <p:blipFill>
          <a:blip r:embed="rId2">
            <a:extLst/>
          </a:blip>
          <a:srcRect l="315" t="0" r="35616" b="0"/>
          <a:stretch>
            <a:fillRect/>
          </a:stretch>
        </p:blipFill>
        <p:spPr>
          <a:xfrm>
            <a:off x="-327307" y="-1453050"/>
            <a:ext cx="15052786" cy="11289589"/>
          </a:xfrm>
          <a:prstGeom prst="rect">
            <a:avLst/>
          </a:prstGeom>
        </p:spPr>
      </p:pic>
      <p:pic>
        <p:nvPicPr>
          <p:cNvPr id="277" name="Double Arrow" descr="Double Arrow"/>
          <p:cNvPicPr>
            <a:picLocks noChangeAspect="1"/>
          </p:cNvPicPr>
          <p:nvPr/>
        </p:nvPicPr>
        <p:blipFill>
          <a:blip r:embed="rId3">
            <a:extLst/>
          </a:blip>
          <a:stretch>
            <a:fillRect/>
          </a:stretch>
        </p:blipFill>
        <p:spPr>
          <a:xfrm rot="18600000">
            <a:off x="6789994" y="5421481"/>
            <a:ext cx="2497065" cy="1409605"/>
          </a:xfrm>
          <a:prstGeom prst="rect">
            <a:avLst/>
          </a:prstGeom>
          <a:ln w="12700">
            <a:miter lim="400000"/>
          </a:ln>
          <a:effectLst>
            <a:outerShdw sx="100000" sy="100000" kx="0" ky="0" algn="b" rotWithShape="0" blurRad="50800" dist="25400" dir="5400000">
              <a:srgbClr val="000000">
                <a:alpha val="50000"/>
              </a:srgbClr>
            </a:outerShdw>
          </a:effectLst>
        </p:spPr>
      </p:pic>
      <p:sp>
        <p:nvSpPr>
          <p:cNvPr id="278" name="Israel will bear  the brunt of much  of the conflict between these two empires"/>
          <p:cNvSpPr/>
          <p:nvPr/>
        </p:nvSpPr>
        <p:spPr>
          <a:xfrm>
            <a:off x="8337638" y="6214300"/>
            <a:ext cx="3949702" cy="32734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3310" y="2493"/>
                </a:lnTo>
                <a:lnTo>
                  <a:pt x="3310" y="20966"/>
                </a:lnTo>
                <a:cubicBezTo>
                  <a:pt x="3310" y="21316"/>
                  <a:pt x="3545" y="21600"/>
                  <a:pt x="3835" y="21600"/>
                </a:cubicBezTo>
                <a:lnTo>
                  <a:pt x="21075" y="21600"/>
                </a:lnTo>
                <a:cubicBezTo>
                  <a:pt x="21365" y="21600"/>
                  <a:pt x="21600" y="21316"/>
                  <a:pt x="21600" y="20966"/>
                </a:cubicBezTo>
                <a:lnTo>
                  <a:pt x="21600" y="1477"/>
                </a:lnTo>
                <a:cubicBezTo>
                  <a:pt x="21600" y="1127"/>
                  <a:pt x="21365" y="843"/>
                  <a:pt x="21075" y="843"/>
                </a:cubicBezTo>
                <a:lnTo>
                  <a:pt x="11720" y="843"/>
                </a:lnTo>
                <a:lnTo>
                  <a:pt x="0" y="0"/>
                </a:lnTo>
                <a:close/>
              </a:path>
            </a:pathLst>
          </a:custGeom>
          <a:blipFill>
            <a:blip r:embed="rId4"/>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r>
              <a:t>Israel will bear </a:t>
            </a:r>
            <a:br/>
            <a:r>
              <a:t>the brunt of much </a:t>
            </a:r>
            <a:br/>
            <a:r>
              <a:t>of the conflict between these two empires </a:t>
            </a:r>
          </a:p>
        </p:txBody>
      </p:sp>
      <p:grpSp>
        <p:nvGrpSpPr>
          <p:cNvPr id="281" name="The Persian-Greek Conflict (Vs. 2-4)"/>
          <p:cNvGrpSpPr/>
          <p:nvPr/>
        </p:nvGrpSpPr>
        <p:grpSpPr>
          <a:xfrm>
            <a:off x="301988" y="173877"/>
            <a:ext cx="12400824" cy="1042580"/>
            <a:chOff x="0" y="0"/>
            <a:chExt cx="12400822" cy="1042578"/>
          </a:xfrm>
        </p:grpSpPr>
        <p:sp>
          <p:nvSpPr>
            <p:cNvPr id="279" name="Rounded Rectangle"/>
            <p:cNvSpPr/>
            <p:nvPr/>
          </p:nvSpPr>
          <p:spPr>
            <a:xfrm>
              <a:off x="0" y="0"/>
              <a:ext cx="12400823" cy="1042579"/>
            </a:xfrm>
            <a:prstGeom prst="roundRect">
              <a:avLst>
                <a:gd name="adj" fmla="val 18272"/>
              </a:avLst>
            </a:prstGeom>
            <a:blipFill rotWithShape="1">
              <a:blip r:embed="rId5"/>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p:spPr>
          <p:txBody>
            <a:bodyPr wrap="square" lIns="50800" tIns="50800" rIns="50800" bIns="50800" numCol="1" anchor="ctr">
              <a:noAutofit/>
            </a:bodyPr>
            <a:lstStyle/>
            <a:p>
              <a:pPr defTabSz="457200">
                <a:defRPr sz="32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pPr>
            </a:p>
          </p:txBody>
        </p:sp>
        <p:sp>
          <p:nvSpPr>
            <p:cNvPr id="280" name="Events Prior To Antiochus IV"/>
            <p:cNvSpPr txBox="1"/>
            <p:nvPr/>
          </p:nvSpPr>
          <p:spPr>
            <a:xfrm>
              <a:off x="55795" y="172039"/>
              <a:ext cx="12289232" cy="698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457200">
                <a:defRPr sz="32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Events Prior To Antiochus IV </a:t>
              </a:r>
            </a:p>
          </p:txBody>
        </p:sp>
      </p:gr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77"/>
                                        </p:tgtEl>
                                        <p:attrNameLst>
                                          <p:attrName>style.visibility</p:attrName>
                                        </p:attrNameLst>
                                      </p:cBhvr>
                                      <p:to>
                                        <p:strVal val="visible"/>
                                      </p:to>
                                    </p:set>
                                    <p:animEffect filter="wipe(left)" transition="in">
                                      <p:cBhvr>
                                        <p:cTn id="7" dur="2000"/>
                                        <p:tgtEl>
                                          <p:spTgt spid="2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7"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3" name="In 605 B.C., Judah, as God had stated through Jeremiah, had found itself under Babylonian control.…"/>
          <p:cNvSpPr txBox="1"/>
          <p:nvPr/>
        </p:nvSpPr>
        <p:spPr>
          <a:xfrm>
            <a:off x="4934398" y="2751124"/>
            <a:ext cx="7691826" cy="6092724"/>
          </a:xfrm>
          <a:prstGeom prst="rect">
            <a:avLst/>
          </a:prstGeom>
          <a:solidFill>
            <a:srgbClr val="5F5857">
              <a:alpha val="39651"/>
            </a:srgbClr>
          </a:solidFill>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lvl="2" marL="783770" indent="-783770" algn="l">
              <a:spcBef>
                <a:spcPts val="1200"/>
              </a:spcBef>
              <a:buSzPct val="80000"/>
              <a:buBlip>
                <a:blip r:embed="rId2"/>
              </a:buBlip>
              <a:defRPr b="1" sz="43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Antiochus IV Epiphanes</a:t>
            </a:r>
            <a:r>
              <a:rPr b="0"/>
              <a:t>  - - Ancient Greek: Ἀντίοχος ὁ Ἐπιφανής, Antíochos ho Epiphanḗs, "God Manifest";[1] c. 215 BC – November / December 164 BC) was a Hellenistic Greek king of the Seleucid Empire from 175 BC until his death in 164 BC</a:t>
            </a:r>
          </a:p>
        </p:txBody>
      </p:sp>
      <p:sp>
        <p:nvSpPr>
          <p:cNvPr id="284" name="“Faith To Endure The Fire”"/>
          <p:cNvSpPr txBox="1"/>
          <p:nvPr/>
        </p:nvSpPr>
        <p:spPr>
          <a:xfrm>
            <a:off x="94233" y="142099"/>
            <a:ext cx="12816334" cy="909017"/>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400">
                <a:solidFill>
                  <a:srgbClr val="FFFFFF"/>
                </a:solidFill>
                <a:effectLst>
                  <a:outerShdw sx="100000" sy="100000" kx="0" ky="0" algn="b" rotWithShape="0" blurRad="63500" dist="63500" dir="3524843">
                    <a:srgbClr val="000000"/>
                  </a:outerShdw>
                </a:effectLst>
                <a:latin typeface="Sonoma Script"/>
                <a:ea typeface="Sonoma Script"/>
                <a:cs typeface="Sonoma Script"/>
                <a:sym typeface="Sonoma Script"/>
              </a:defRPr>
            </a:lvl1pPr>
          </a:lstStyle>
          <a:p>
            <a:pPr/>
            <a:r>
              <a:t>The Time of The End - Pt 2</a:t>
            </a:r>
          </a:p>
        </p:txBody>
      </p:sp>
      <p:grpSp>
        <p:nvGrpSpPr>
          <p:cNvPr id="287" name="Antiochus Epiphanes (Vs 20-35)"/>
          <p:cNvGrpSpPr/>
          <p:nvPr/>
        </p:nvGrpSpPr>
        <p:grpSpPr>
          <a:xfrm>
            <a:off x="301989" y="1236388"/>
            <a:ext cx="12400823" cy="1042580"/>
            <a:chOff x="0" y="0"/>
            <a:chExt cx="12400822" cy="1042578"/>
          </a:xfrm>
        </p:grpSpPr>
        <p:sp>
          <p:nvSpPr>
            <p:cNvPr id="285" name="Rounded Rectangle"/>
            <p:cNvSpPr/>
            <p:nvPr/>
          </p:nvSpPr>
          <p:spPr>
            <a:xfrm>
              <a:off x="0" y="0"/>
              <a:ext cx="12400823" cy="1042579"/>
            </a:xfrm>
            <a:prstGeom prst="roundRect">
              <a:avLst>
                <a:gd name="adj" fmla="val 18272"/>
              </a:avLst>
            </a:prstGeom>
            <a:blipFill rotWithShape="1">
              <a:blip r:embed="rId3"/>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p:spPr>
          <p:txBody>
            <a:bodyPr wrap="square" lIns="50800" tIns="50800" rIns="50800" bIns="50800" numCol="1" anchor="ctr">
              <a:noAutofit/>
            </a:bodyPr>
            <a:lstStyle/>
            <a:p>
              <a:pPr defTabSz="457200">
                <a:defRPr>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pPr>
            </a:p>
          </p:txBody>
        </p:sp>
        <p:sp>
          <p:nvSpPr>
            <p:cNvPr id="286" name="Antiochus Epiphanes (Vs 20-45)"/>
            <p:cNvSpPr txBox="1"/>
            <p:nvPr/>
          </p:nvSpPr>
          <p:spPr>
            <a:xfrm>
              <a:off x="55795" y="140289"/>
              <a:ext cx="12289232" cy="762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457200">
                <a:defRPr>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Antiochus Epiphanes (Vs 20-45) </a:t>
              </a:r>
            </a:p>
          </p:txBody>
        </p:sp>
      </p:grpSp>
      <p:pic>
        <p:nvPicPr>
          <p:cNvPr id="288" name="Image" descr="Image"/>
          <p:cNvPicPr>
            <a:picLocks noChangeAspect="1"/>
          </p:cNvPicPr>
          <p:nvPr/>
        </p:nvPicPr>
        <p:blipFill>
          <a:blip r:embed="rId4">
            <a:extLst/>
          </a:blip>
          <a:stretch>
            <a:fillRect/>
          </a:stretch>
        </p:blipFill>
        <p:spPr>
          <a:xfrm>
            <a:off x="92082" y="2420924"/>
            <a:ext cx="4715077" cy="672772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0" name="In 605 B.C., Judah, as God had stated through Jeremiah, had found itself under Babylonian control.…"/>
          <p:cNvSpPr txBox="1"/>
          <p:nvPr/>
        </p:nvSpPr>
        <p:spPr>
          <a:xfrm>
            <a:off x="167216" y="3415488"/>
            <a:ext cx="12670368" cy="5867401"/>
          </a:xfrm>
          <a:prstGeom prst="rect">
            <a:avLst/>
          </a:prstGeom>
          <a:solidFill>
            <a:srgbClr val="5F5857">
              <a:alpha val="39651"/>
            </a:srgbClr>
          </a:solidFill>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lvl="2" marL="783771" indent="-783771" algn="l">
              <a:spcBef>
                <a:spcPts val="1200"/>
              </a:spcBef>
              <a:buSzPct val="80000"/>
              <a:buBlip>
                <a:blip r:embed="rId2"/>
              </a:buBlip>
              <a:defRPr>
                <a:solidFill>
                  <a:srgbClr val="FFE55E"/>
                </a:solidFill>
                <a:effectLst>
                  <a:outerShdw sx="100000" sy="100000" kx="0" ky="0" algn="b" rotWithShape="0" blurRad="50800" dist="63500" dir="3034566">
                    <a:srgbClr val="000000"/>
                  </a:outerShdw>
                </a:effectLst>
                <a:latin typeface="Hoefler Text"/>
                <a:ea typeface="Hoefler Text"/>
                <a:cs typeface="Hoefler Text"/>
                <a:sym typeface="Hoefler Text"/>
              </a:defRPr>
            </a:pPr>
            <a:r>
              <a:t>33</a:t>
            </a:r>
            <a:r>
              <a:rPr>
                <a:solidFill>
                  <a:srgbClr val="FFFFFF"/>
                </a:solidFill>
              </a:rPr>
              <a:t>	 - Pious Jews who continued to follow the Law suffered great slaughter. </a:t>
            </a:r>
            <a:endParaRPr>
              <a:solidFill>
                <a:srgbClr val="FFFFFF"/>
              </a:solidFill>
            </a:endParaRPr>
          </a:p>
          <a:p>
            <a:pPr lvl="2" marL="783771" indent="-783771" algn="l">
              <a:spcBef>
                <a:spcPts val="1200"/>
              </a:spcBef>
              <a:buSzPct val="80000"/>
              <a:buBlip>
                <a:blip r:embed="rId2"/>
              </a:buBlip>
              <a:defRPr>
                <a:solidFill>
                  <a:srgbClr val="FFE55E"/>
                </a:solidFill>
                <a:effectLst>
                  <a:outerShdw sx="100000" sy="100000" kx="0" ky="0" algn="b" rotWithShape="0" blurRad="50800" dist="63500" dir="3034566">
                    <a:srgbClr val="000000"/>
                  </a:outerShdw>
                </a:effectLst>
                <a:latin typeface="Hoefler Text"/>
                <a:ea typeface="Hoefler Text"/>
                <a:cs typeface="Hoefler Text"/>
                <a:sym typeface="Hoefler Text"/>
              </a:defRPr>
            </a:pPr>
            <a:r>
              <a:t>34</a:t>
            </a:r>
            <a:r>
              <a:rPr>
                <a:solidFill>
                  <a:srgbClr val="FFFFFF"/>
                </a:solidFill>
              </a:rPr>
              <a:t> - Traitors to the Jewish cause helped Antiochus to temporarily overcome the rebellion.</a:t>
            </a:r>
            <a:endParaRPr>
              <a:solidFill>
                <a:srgbClr val="FFFFFF"/>
              </a:solidFill>
            </a:endParaRPr>
          </a:p>
          <a:p>
            <a:pPr lvl="2" marL="783771" indent="-783771" algn="l">
              <a:spcBef>
                <a:spcPts val="1200"/>
              </a:spcBef>
              <a:buSzPct val="80000"/>
              <a:buBlip>
                <a:blip r:embed="rId2"/>
              </a:buBlip>
              <a:defRPr>
                <a:solidFill>
                  <a:srgbClr val="FFE55E"/>
                </a:solidFill>
                <a:effectLst>
                  <a:outerShdw sx="100000" sy="100000" kx="0" ky="0" algn="b" rotWithShape="0" blurRad="50800" dist="63500" dir="3034566">
                    <a:srgbClr val="000000"/>
                  </a:outerShdw>
                </a:effectLst>
                <a:latin typeface="Hoefler Text"/>
                <a:ea typeface="Hoefler Text"/>
                <a:cs typeface="Hoefler Text"/>
                <a:sym typeface="Hoefler Text"/>
              </a:defRPr>
            </a:pPr>
            <a:r>
              <a:t>35</a:t>
            </a:r>
            <a:r>
              <a:rPr>
                <a:solidFill>
                  <a:srgbClr val="FFFFFF"/>
                </a:solidFill>
              </a:rPr>
              <a:t>	 - After Mattathias’ death, his five sons, led by Judas Maccabeus, formed an army and defeated the Greeks in Jerusalem. They entered the temple grounds, and in one of the most celebrated moments in Jewish history, destroyed “</a:t>
            </a:r>
            <a:r>
              <a:rPr i="1">
                <a:solidFill>
                  <a:srgbClr val="FFFFFF"/>
                </a:solidFill>
              </a:rPr>
              <a:t>the abomination of desolation</a:t>
            </a:r>
            <a:r>
              <a:rPr>
                <a:solidFill>
                  <a:srgbClr val="FFFFFF"/>
                </a:solidFill>
              </a:rPr>
              <a:t>” and re-consecrated the temple to the one true God (</a:t>
            </a:r>
            <a:r>
              <a:rPr i="1"/>
              <a:t>now the Jewish feast of Hanukah</a:t>
            </a:r>
            <a:r>
              <a:rPr>
                <a:solidFill>
                  <a:srgbClr val="FFFFFF"/>
                </a:solidFill>
              </a:rPr>
              <a:t>).</a:t>
            </a:r>
          </a:p>
        </p:txBody>
      </p:sp>
      <p:sp>
        <p:nvSpPr>
          <p:cNvPr id="291" name="“Faith To Endure The Fire”"/>
          <p:cNvSpPr txBox="1"/>
          <p:nvPr/>
        </p:nvSpPr>
        <p:spPr>
          <a:xfrm>
            <a:off x="94233" y="142099"/>
            <a:ext cx="12816334" cy="909017"/>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400">
                <a:solidFill>
                  <a:srgbClr val="FFFFFF"/>
                </a:solidFill>
                <a:effectLst>
                  <a:outerShdw sx="100000" sy="100000" kx="0" ky="0" algn="b" rotWithShape="0" blurRad="63500" dist="63500" dir="3524843">
                    <a:srgbClr val="000000"/>
                  </a:outerShdw>
                </a:effectLst>
                <a:latin typeface="Sonoma Script"/>
                <a:ea typeface="Sonoma Script"/>
                <a:cs typeface="Sonoma Script"/>
                <a:sym typeface="Sonoma Script"/>
              </a:defRPr>
            </a:lvl1pPr>
          </a:lstStyle>
          <a:p>
            <a:pPr/>
            <a:r>
              <a:t>The Time of The End - Pt 2</a:t>
            </a:r>
          </a:p>
        </p:txBody>
      </p:sp>
      <p:grpSp>
        <p:nvGrpSpPr>
          <p:cNvPr id="294" name="Antiochus Epiphanes (Vs 20-35)"/>
          <p:cNvGrpSpPr/>
          <p:nvPr/>
        </p:nvGrpSpPr>
        <p:grpSpPr>
          <a:xfrm>
            <a:off x="301989" y="1236388"/>
            <a:ext cx="12400823" cy="1042580"/>
            <a:chOff x="0" y="0"/>
            <a:chExt cx="12400822" cy="1042578"/>
          </a:xfrm>
        </p:grpSpPr>
        <p:sp>
          <p:nvSpPr>
            <p:cNvPr id="292" name="Rounded Rectangle"/>
            <p:cNvSpPr/>
            <p:nvPr/>
          </p:nvSpPr>
          <p:spPr>
            <a:xfrm>
              <a:off x="0" y="0"/>
              <a:ext cx="12400823" cy="1042579"/>
            </a:xfrm>
            <a:prstGeom prst="roundRect">
              <a:avLst>
                <a:gd name="adj" fmla="val 18272"/>
              </a:avLst>
            </a:prstGeom>
            <a:blipFill rotWithShape="1">
              <a:blip r:embed="rId3"/>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p:spPr>
          <p:txBody>
            <a:bodyPr wrap="square" lIns="50800" tIns="50800" rIns="50800" bIns="50800" numCol="1" anchor="ctr">
              <a:noAutofit/>
            </a:bodyPr>
            <a:lstStyle/>
            <a:p>
              <a:pPr defTabSz="457200">
                <a:defRPr>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pPr>
            </a:p>
          </p:txBody>
        </p:sp>
        <p:sp>
          <p:nvSpPr>
            <p:cNvPr id="293" name="Antiochus Epiphanes (Vs 20-45)"/>
            <p:cNvSpPr txBox="1"/>
            <p:nvPr/>
          </p:nvSpPr>
          <p:spPr>
            <a:xfrm>
              <a:off x="55795" y="140289"/>
              <a:ext cx="12289232" cy="762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457200">
                <a:defRPr>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Antiochus Epiphanes (Vs 20-45) </a:t>
              </a:r>
            </a:p>
          </p:txBody>
        </p:sp>
      </p:grpSp>
      <p:sp>
        <p:nvSpPr>
          <p:cNvPr id="295" name="Those Who Know God Will Resist Valiantly (11:32-35)"/>
          <p:cNvSpPr txBox="1"/>
          <p:nvPr/>
        </p:nvSpPr>
        <p:spPr>
          <a:xfrm>
            <a:off x="323247" y="2678233"/>
            <a:ext cx="12543853" cy="609775"/>
          </a:xfrm>
          <a:prstGeom prst="rect">
            <a:avLst/>
          </a:prstGeom>
          <a:solidFill>
            <a:srgbClr val="008485"/>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4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Those Who Know God Will Resist Valiantly (11:32-35)</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90">
                                            <p:bg/>
                                          </p:spTgt>
                                        </p:tgtEl>
                                        <p:attrNameLst>
                                          <p:attrName>style.visibility</p:attrName>
                                        </p:attrNameLst>
                                      </p:cBhvr>
                                      <p:to>
                                        <p:strVal val="visible"/>
                                      </p:to>
                                    </p:set>
                                    <p:animEffect filter="wipe(left)" transition="in">
                                      <p:cBhvr>
                                        <p:cTn id="7" dur="1500"/>
                                        <p:tgtEl>
                                          <p:spTgt spid="290">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90">
                                            <p:txEl>
                                              <p:pRg st="0" end="0"/>
                                            </p:txEl>
                                          </p:spTgt>
                                        </p:tgtEl>
                                        <p:attrNameLst>
                                          <p:attrName>style.visibility</p:attrName>
                                        </p:attrNameLst>
                                      </p:cBhvr>
                                      <p:to>
                                        <p:strVal val="visible"/>
                                      </p:to>
                                    </p:set>
                                    <p:animEffect filter="wipe(left)" transition="in">
                                      <p:cBhvr>
                                        <p:cTn id="10" dur="1500"/>
                                        <p:tgtEl>
                                          <p:spTgt spid="290">
                                            <p:txEl>
                                              <p:pRg st="0" end="0"/>
                                            </p:txEl>
                                          </p:spTgt>
                                        </p:tgtEl>
                                      </p:cBhvr>
                                    </p:animEffect>
                                  </p:childTnLst>
                                </p:cTn>
                              </p:par>
                            </p:childTnLst>
                          </p:cTn>
                        </p:par>
                        <p:par>
                          <p:cTn id="11" fill="hold">
                            <p:stCondLst>
                              <p:cond delay="1500"/>
                            </p:stCondLst>
                            <p:childTnLst>
                              <p:par>
                                <p:cTn id="12" presetClass="entr" nodeType="afterEffect" presetSubtype="8" presetID="22" grpId="1" fill="hold">
                                  <p:stCondLst>
                                    <p:cond delay="0"/>
                                  </p:stCondLst>
                                  <p:iterate type="el" backwards="0">
                                    <p:tmAbs val="0"/>
                                  </p:iterate>
                                  <p:childTnLst>
                                    <p:set>
                                      <p:cBhvr>
                                        <p:cTn id="13" fill="hold"/>
                                        <p:tgtEl>
                                          <p:spTgt spid="290">
                                            <p:txEl>
                                              <p:pRg st="1" end="1"/>
                                            </p:txEl>
                                          </p:spTgt>
                                        </p:tgtEl>
                                        <p:attrNameLst>
                                          <p:attrName>style.visibility</p:attrName>
                                        </p:attrNameLst>
                                      </p:cBhvr>
                                      <p:to>
                                        <p:strVal val="visible"/>
                                      </p:to>
                                    </p:set>
                                    <p:animEffect filter="wipe(left)" transition="in">
                                      <p:cBhvr>
                                        <p:cTn id="14" dur="1500"/>
                                        <p:tgtEl>
                                          <p:spTgt spid="290">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8" presetID="22" grpId="1" fill="hold">
                                  <p:stCondLst>
                                    <p:cond delay="0"/>
                                  </p:stCondLst>
                                  <p:iterate type="el" backwards="0">
                                    <p:tmAbs val="0"/>
                                  </p:iterate>
                                  <p:childTnLst>
                                    <p:set>
                                      <p:cBhvr>
                                        <p:cTn id="18" fill="hold"/>
                                        <p:tgtEl>
                                          <p:spTgt spid="290">
                                            <p:txEl>
                                              <p:pRg st="2" end="2"/>
                                            </p:txEl>
                                          </p:spTgt>
                                        </p:tgtEl>
                                        <p:attrNameLst>
                                          <p:attrName>style.visibility</p:attrName>
                                        </p:attrNameLst>
                                      </p:cBhvr>
                                      <p:to>
                                        <p:strVal val="visible"/>
                                      </p:to>
                                    </p:set>
                                    <p:animEffect filter="wipe(left)" transition="in">
                                      <p:cBhvr>
                                        <p:cTn id="19" dur="1500"/>
                                        <p:tgtEl>
                                          <p:spTgt spid="290">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0" grpId="1"/>
    </p:bldLst>
  </p:timing>
</p:sld>
</file>

<file path=ppt/theme/theme1.xml><?xml version="1.0" encoding="utf-8"?>
<a:theme xmlns:a="http://schemas.openxmlformats.org/drawingml/2006/main" xmlns:r="http://schemas.openxmlformats.org/officeDocument/2006/relationships"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