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>
              <a:alpha val="41000"/>
            </a:srgbClr>
          </a:solidFill>
        </a:fill>
      </a:tcStyle>
    </a:wholeTbl>
    <a:band2H>
      <a:tcTxStyle b="def" i="def"/>
      <a:tcStyle>
        <a:tcBdr/>
        <a:fill>
          <a:solidFill>
            <a:srgbClr val="4E4E4E">
              <a:alpha val="41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0F0F0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6565">
              <a:alpha val="75000"/>
            </a:srgbClr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0F0F0"/>
              </a:solidFill>
              <a:prstDash val="solid"/>
              <a:miter lim="400000"/>
            </a:ln>
          </a:top>
          <a:bottom>
            <a:ln w="12700" cap="flat">
              <a:solidFill>
                <a:srgbClr val="F0F0F0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61A1">
              <a:alpha val="80000"/>
            </a:srgbClr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0F0F0"/>
              </a:solidFill>
              <a:prstDash val="solid"/>
              <a:miter lim="400000"/>
            </a:ln>
          </a:top>
          <a:bottom>
            <a:ln w="25400" cap="flat">
              <a:solidFill>
                <a:srgbClr val="F0F0F0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61A1">
              <a:alpha val="80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>
              <a:alpha val="41000"/>
            </a:srgbClr>
          </a:solidFill>
        </a:fill>
      </a:tcStyle>
    </a:wholeTbl>
    <a:band2H>
      <a:tcTxStyle b="def" i="def"/>
      <a:tcStyle>
        <a:tcBdr/>
        <a:fill>
          <a:solidFill>
            <a:srgbClr val="909090">
              <a:alpha val="41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6350" cap="flat">
              <a:solidFill>
                <a:srgbClr val="484745"/>
              </a:solidFill>
              <a:prstDash val="solid"/>
              <a:miter lim="400000"/>
            </a:ln>
          </a:left>
          <a:right>
            <a:ln w="6350" cap="flat">
              <a:solidFill>
                <a:srgbClr val="5E5D5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6350" cap="flat">
              <a:solidFill>
                <a:srgbClr val="5E5D5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714717"/>
              </a:solidFill>
              <a:prstDash val="solid"/>
              <a:miter lim="400000"/>
            </a:ln>
          </a:left>
          <a:right>
            <a:ln w="12700" cap="flat">
              <a:solidFill>
                <a:srgbClr val="714717"/>
              </a:solidFill>
              <a:prstDash val="solid"/>
              <a:miter lim="400000"/>
            </a:ln>
          </a:right>
          <a:top>
            <a:ln w="6350" cap="flat">
              <a:solidFill>
                <a:srgbClr val="5E5D5B"/>
              </a:solidFill>
              <a:prstDash val="solid"/>
              <a:miter lim="400000"/>
            </a:ln>
          </a:top>
          <a:bottom>
            <a:ln w="6350" cap="flat">
              <a:solidFill>
                <a:srgbClr val="484745"/>
              </a:solidFill>
              <a:prstDash val="solid"/>
              <a:miter lim="400000"/>
            </a:ln>
          </a:bottom>
          <a:insideH>
            <a:ln w="12700" cap="flat">
              <a:solidFill>
                <a:srgbClr val="714717"/>
              </a:solidFill>
              <a:prstDash val="solid"/>
              <a:miter lim="400000"/>
            </a:ln>
          </a:insideH>
          <a:insideV>
            <a:ln w="12700" cap="flat">
              <a:solidFill>
                <a:srgbClr val="714717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714717"/>
              </a:solidFill>
              <a:prstDash val="solid"/>
              <a:miter lim="400000"/>
            </a:ln>
          </a:left>
          <a:right>
            <a:ln w="12700" cap="flat">
              <a:solidFill>
                <a:srgbClr val="714717"/>
              </a:solidFill>
              <a:prstDash val="solid"/>
              <a:miter lim="400000"/>
            </a:ln>
          </a:right>
          <a:top>
            <a:ln w="6350" cap="flat">
              <a:solidFill>
                <a:srgbClr val="484745"/>
              </a:solidFill>
              <a:prstDash val="solid"/>
              <a:miter lim="400000"/>
            </a:ln>
          </a:top>
          <a:bottom>
            <a:ln w="6350" cap="flat">
              <a:solidFill>
                <a:srgbClr val="5E5D5B"/>
              </a:solidFill>
              <a:prstDash val="solid"/>
              <a:miter lim="400000"/>
            </a:ln>
          </a:bottom>
          <a:insideH>
            <a:ln w="12700" cap="flat">
              <a:solidFill>
                <a:srgbClr val="714717"/>
              </a:solidFill>
              <a:prstDash val="solid"/>
              <a:miter lim="400000"/>
            </a:ln>
          </a:insideH>
          <a:insideV>
            <a:ln w="12700" cap="flat">
              <a:solidFill>
                <a:srgbClr val="714717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D4D4D"/>
          </a:solidFill>
        </a:fill>
      </a:tcStyle>
    </a:wholeTbl>
    <a:band2H>
      <a:tcTxStyle b="def" i="def"/>
      <a:tcStyle>
        <a:tcBdr/>
        <a:fill>
          <a:solidFill>
            <a:srgbClr val="5A5A5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3F1DF"/>
              </a:solidFill>
              <a:prstDash val="solid"/>
              <a:miter lim="400000"/>
            </a:ln>
          </a:left>
          <a:right>
            <a:ln w="12700" cap="flat">
              <a:solidFill>
                <a:srgbClr val="F3F1DF"/>
              </a:solidFill>
              <a:prstDash val="solid"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-1022247"/>
              <a:satOff val="34289"/>
              <a:lumOff val="-18384"/>
            </a:schemeClr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/>
          </a:solidFill>
        </a:fill>
      </a:tcStyle>
    </a:wholeTbl>
    <a:band2H>
      <a:tcTxStyle b="def" i="def"/>
      <a:tcStyle>
        <a:tcBdr/>
        <a:fill>
          <a:solidFill>
            <a:srgbClr val="7D7D7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C5C5B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2828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2A7A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96663"/>
              <a:satOff val="-16428"/>
              <a:lumOff val="3004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FFFFF"/>
              </a:solidFill>
              <a:prstDash val="solid"/>
              <a:miter lim="400000"/>
            </a:ln>
          </a:top>
          <a:bottom>
            <a:ln w="635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D5D5D"/>
          </a:solidFill>
        </a:fill>
      </a:tcStyle>
    </a:wholeTbl>
    <a:band2H>
      <a:tcTxStyle b="def" i="def"/>
      <a:tcStyle>
        <a:tcBdr/>
        <a:fill>
          <a:solidFill>
            <a:srgbClr val="69696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6350" cap="flat">
              <a:solidFill>
                <a:srgbClr val="FFFFFF"/>
              </a:solidFill>
              <a:prstDash val="solid"/>
              <a:miter lim="400000"/>
            </a:ln>
          </a:right>
          <a:top>
            <a:ln w="6350" cap="flat">
              <a:solidFill>
                <a:srgbClr val="FFFFFF"/>
              </a:solidFill>
              <a:prstDash val="solid"/>
              <a:miter lim="400000"/>
            </a:ln>
          </a:top>
          <a:bottom>
            <a:ln w="635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635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8787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87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>
              <a:alpha val="10000"/>
            </a:srgbClr>
          </a:solidFill>
        </a:fill>
      </a:tcStyle>
    </a:wholeTbl>
    <a:band2H>
      <a:tcTxStyle b="def" i="def"/>
      <a:tcStyle>
        <a:tcBdr/>
        <a:fill>
          <a:solidFill>
            <a:srgbClr val="888888">
              <a:alpha val="1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0F0F0"/>
              </a:solidFill>
              <a:prstDash val="solid"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0F0F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Shape 2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tif"/><Relationship Id="rId4" Type="http://schemas.openxmlformats.org/officeDocument/2006/relationships/image" Target="../media/image5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6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762000" y="2463800"/>
            <a:ext cx="11480800" cy="2540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762000" y="5156200"/>
            <a:ext cx="11480800" cy="863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059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b="1" i="1"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3053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b="1" sz="36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20202"/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141703583_2880x1921.jpeg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8" name="Slide Number"/>
          <p:cNvSpPr txBox="1"/>
          <p:nvPr>
            <p:ph type="sldNum" sz="quarter" idx="2"/>
          </p:nvPr>
        </p:nvSpPr>
        <p:spPr>
          <a:xfrm>
            <a:off x="6324599" y="9270999"/>
            <a:ext cx="342901" cy="355601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lide Number"/>
          <p:cNvSpPr txBox="1"/>
          <p:nvPr>
            <p:ph type="sldNum" sz="quarter" idx="2"/>
          </p:nvPr>
        </p:nvSpPr>
        <p:spPr>
          <a:xfrm>
            <a:off x="6324599" y="9270999"/>
            <a:ext cx="342901" cy="355601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 - 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1"/>
          </a:xfrm>
          <a:prstGeom prst="rect">
            <a:avLst/>
          </a:prstGeom>
          <a:ln w="25400">
            <a:miter lim="400000"/>
          </a:ln>
        </p:spPr>
      </p:pic>
      <p:pic>
        <p:nvPicPr>
          <p:cNvPr id="133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1"/>
          </a:xfrm>
          <a:prstGeom prst="rect">
            <a:avLst/>
          </a:prstGeom>
          <a:ln w="25400">
            <a:miter lim="400000"/>
          </a:ln>
        </p:spPr>
      </p:pic>
      <p:sp>
        <p:nvSpPr>
          <p:cNvPr id="134" name="Don McClain"/>
          <p:cNvSpPr txBox="1"/>
          <p:nvPr/>
        </p:nvSpPr>
        <p:spPr>
          <a:xfrm>
            <a:off x="0" y="9323775"/>
            <a:ext cx="5003800" cy="4318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 defTabSz="1295400"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ariah"/>
                <a:ea typeface="Mariah"/>
                <a:cs typeface="Mariah"/>
                <a:sym typeface="Mariah"/>
              </a:defRPr>
            </a:lvl1pPr>
          </a:lstStyle>
          <a:p>
            <a:pPr>
              <a:defRPr>
                <a:effectLst/>
              </a:defRPr>
            </a:pPr>
            <a:r>
              <a:t>Don McClain</a:t>
            </a:r>
          </a:p>
        </p:txBody>
      </p:sp>
      <p:sp>
        <p:nvSpPr>
          <p:cNvPr id="135" name="W. 65th St church of Christ - 9/16/2007"/>
          <p:cNvSpPr txBox="1"/>
          <p:nvPr/>
        </p:nvSpPr>
        <p:spPr>
          <a:xfrm>
            <a:off x="5740400" y="9323775"/>
            <a:ext cx="7277100" cy="4318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r" defTabSz="1295400"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ariah"/>
                <a:ea typeface="Mariah"/>
                <a:cs typeface="Mariah"/>
                <a:sym typeface="Mariah"/>
              </a:defRPr>
            </a:lvl1pPr>
          </a:lstStyle>
          <a:p>
            <a:pPr>
              <a:defRPr>
                <a:effectLst/>
              </a:defRPr>
            </a:pPr>
            <a:r>
              <a:t>W. 65th St church of Christ - 9/16/2007</a:t>
            </a:r>
          </a:p>
        </p:txBody>
      </p:sp>
      <p:pic>
        <p:nvPicPr>
          <p:cNvPr id="136" name="300_HQ_Stunning_Wallpapers-5.jpg_elephant-bleu-2560x1600.png" descr="300_HQ_Stunning_Wallpapers-5.jpg_elephant-bleu-2560x1600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2378"/>
            <a:ext cx="13017500" cy="9791701"/>
          </a:xfrm>
          <a:prstGeom prst="rect">
            <a:avLst/>
          </a:prstGeom>
          <a:ln w="25400">
            <a:miter lim="400000"/>
          </a:ln>
        </p:spPr>
      </p:pic>
      <p:sp>
        <p:nvSpPr>
          <p:cNvPr id="137" name="Slide Number"/>
          <p:cNvSpPr txBox="1"/>
          <p:nvPr>
            <p:ph type="sldNum" sz="quarter" idx="2"/>
          </p:nvPr>
        </p:nvSpPr>
        <p:spPr>
          <a:xfrm>
            <a:off x="12606932" y="497185"/>
            <a:ext cx="397868" cy="377230"/>
          </a:xfrm>
          <a:prstGeom prst="rect">
            <a:avLst/>
          </a:prstGeom>
          <a:ln>
            <a:round/>
          </a:ln>
        </p:spPr>
        <p:txBody>
          <a:bodyPr lIns="38100" tIns="38100" rIns="38100" bIns="38100"/>
          <a:lstStyle>
            <a:lvl1pPr algn="r" defTabSz="129540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lide Number"/>
          <p:cNvSpPr txBox="1"/>
          <p:nvPr>
            <p:ph type="sldNum" sz="quarter" idx="2"/>
          </p:nvPr>
        </p:nvSpPr>
        <p:spPr>
          <a:xfrm>
            <a:off x="12331700" y="9220199"/>
            <a:ext cx="317500" cy="3556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32486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ctangle"/>
          <p:cNvSpPr/>
          <p:nvPr/>
        </p:nvSpPr>
        <p:spPr>
          <a:xfrm>
            <a:off x="283843" y="279400"/>
            <a:ext cx="12446001" cy="9220200"/>
          </a:xfrm>
          <a:prstGeom prst="rect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52" name="Slide Number"/>
          <p:cNvSpPr txBox="1"/>
          <p:nvPr>
            <p:ph type="sldNum" sz="quarter" idx="2"/>
          </p:nvPr>
        </p:nvSpPr>
        <p:spPr>
          <a:xfrm>
            <a:off x="6352743" y="9474200"/>
            <a:ext cx="312014" cy="299822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 sz="1400">
                <a:solidFill>
                  <a:srgbClr val="5C89A5"/>
                </a:solidFill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Line"/>
          <p:cNvSpPr/>
          <p:nvPr/>
        </p:nvSpPr>
        <p:spPr>
          <a:xfrm>
            <a:off x="1422400" y="2019300"/>
            <a:ext cx="10166101" cy="127"/>
          </a:xfrm>
          <a:prstGeom prst="line">
            <a:avLst/>
          </a:prstGeom>
          <a:ln w="12700">
            <a:solidFill>
              <a:srgbClr val="B5B5AF"/>
            </a:solidFill>
            <a:miter lim="400000"/>
          </a:ln>
          <a:effectLst>
            <a:outerShdw sx="100000" sy="100000" kx="0" ky="0" algn="b" rotWithShape="0" blurRad="12700" dist="12700" dir="0">
              <a:srgbClr val="FFFFFF">
                <a:alpha val="82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0" name="Title Text"/>
          <p:cNvSpPr txBox="1"/>
          <p:nvPr>
            <p:ph type="title"/>
          </p:nvPr>
        </p:nvSpPr>
        <p:spPr>
          <a:xfrm>
            <a:off x="1270000" y="254000"/>
            <a:ext cx="10464800" cy="1714500"/>
          </a:xfrm>
          <a:prstGeom prst="rect">
            <a:avLst/>
          </a:prstGeom>
        </p:spPr>
        <p:txBody>
          <a:bodyPr anchor="b"/>
          <a:lstStyle>
            <a:lvl1pPr>
              <a:defRPr b="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61" name="Slide Number"/>
          <p:cNvSpPr txBox="1"/>
          <p:nvPr>
            <p:ph type="sldNum" sz="quarter" idx="2"/>
          </p:nvPr>
        </p:nvSpPr>
        <p:spPr>
          <a:xfrm>
            <a:off x="6324600" y="9220200"/>
            <a:ext cx="342900" cy="4064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lide Number"/>
          <p:cNvSpPr txBox="1"/>
          <p:nvPr>
            <p:ph type="sldNum" sz="quarter" idx="2"/>
          </p:nvPr>
        </p:nvSpPr>
        <p:spPr>
          <a:xfrm>
            <a:off x="6324599" y="9004300"/>
            <a:ext cx="342901" cy="3683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41703583_2880x1921.jpeg"/>
          <p:cNvSpPr/>
          <p:nvPr>
            <p:ph type="pic" idx="13"/>
          </p:nvPr>
        </p:nvSpPr>
        <p:spPr>
          <a:xfrm>
            <a:off x="1104900" y="758938"/>
            <a:ext cx="10795000" cy="5943601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762000" y="6883400"/>
            <a:ext cx="11480800" cy="1079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762000" y="8128000"/>
            <a:ext cx="11480800" cy="914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lide Number"/>
          <p:cNvSpPr txBox="1"/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 algn="r">
              <a:defRPr b="1" sz="1400"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runge_Backgrounds___Paper_2_by_zerocustom1989.tiff" descr="Grunge_Backgrounds___Paper_2_by_zerocustom1989.tiff"/>
          <p:cNvPicPr>
            <a:picLocks noChangeAspect="1"/>
          </p:cNvPicPr>
          <p:nvPr/>
        </p:nvPicPr>
        <p:blipFill>
          <a:blip r:embed="rId3">
            <a:extLst/>
          </a:blip>
          <a:srcRect l="81" t="130" r="16205" b="0"/>
          <a:stretch>
            <a:fillRect/>
          </a:stretch>
        </p:blipFill>
        <p:spPr>
          <a:xfrm>
            <a:off x="-76200" y="-20638"/>
            <a:ext cx="13144500" cy="9807232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Title Text"/>
          <p:cNvSpPr txBox="1"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>
            <a:lvl1pPr algn="l">
              <a:defRPr b="0" sz="7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84" name="Body Level One…"/>
          <p:cNvSpPr txBox="1"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 marL="8636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15621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22733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29845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37084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85" name="Slide Number"/>
          <p:cNvSpPr txBox="1"/>
          <p:nvPr>
            <p:ph type="sldNum" sz="quarter" idx="2"/>
          </p:nvPr>
        </p:nvSpPr>
        <p:spPr>
          <a:xfrm>
            <a:off x="6337300" y="9296400"/>
            <a:ext cx="323478" cy="4572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cool-background-textures-at_textures1.png" descr="cool-background-textures-at_textures1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95400" y="0"/>
            <a:ext cx="1427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Title Text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</p:spPr>
        <p:txBody>
          <a:bodyPr/>
          <a:lstStyle>
            <a:lvl1pPr>
              <a:defRPr b="0" sz="70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94" name="Body Level One…"/>
          <p:cNvSpPr txBox="1"/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</p:spPr>
        <p:txBody>
          <a:bodyPr/>
          <a:lstStyle>
            <a:lvl1pPr marL="9043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429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937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2462257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9871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95" name="Slide Number"/>
          <p:cNvSpPr txBox="1"/>
          <p:nvPr>
            <p:ph type="sldNum" sz="quarter" idx="2"/>
          </p:nvPr>
        </p:nvSpPr>
        <p:spPr>
          <a:xfrm>
            <a:off x="6311900" y="9080500"/>
            <a:ext cx="384506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203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lide Number"/>
          <p:cNvSpPr txBox="1"/>
          <p:nvPr>
            <p:ph type="sldNum" sz="quarter" idx="2"/>
          </p:nvPr>
        </p:nvSpPr>
        <p:spPr>
          <a:xfrm>
            <a:off x="12005834" y="9130186"/>
            <a:ext cx="348727" cy="339202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762000" y="3517900"/>
            <a:ext cx="11480800" cy="2717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654800" y="419100"/>
            <a:ext cx="5588000" cy="86487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762000" y="419100"/>
            <a:ext cx="5384800" cy="4597400"/>
          </a:xfrm>
          <a:prstGeom prst="rect">
            <a:avLst/>
          </a:prstGeom>
        </p:spPr>
        <p:txBody>
          <a:bodyPr anchor="b"/>
          <a:lstStyle>
            <a:lvl1pPr>
              <a:defRPr sz="52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762000" y="5245100"/>
            <a:ext cx="5384800" cy="3810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654800" y="2374900"/>
            <a:ext cx="5588000" cy="68072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762000" y="2374900"/>
            <a:ext cx="5384800" cy="68072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>
                <a:srgbClr val="EBEBEB"/>
              </a:buClr>
              <a:defRPr sz="2800"/>
            </a:lvl1pPr>
            <a:lvl2pPr marL="685800" indent="-342900">
              <a:spcBef>
                <a:spcPts val="3200"/>
              </a:spcBef>
              <a:buClr>
                <a:srgbClr val="EBEBEB"/>
              </a:buClr>
              <a:defRPr sz="2800"/>
            </a:lvl2pPr>
            <a:lvl3pPr marL="1028700" indent="-342900">
              <a:spcBef>
                <a:spcPts val="3200"/>
              </a:spcBef>
              <a:buClr>
                <a:srgbClr val="EBEBEB"/>
              </a:buClr>
              <a:defRPr sz="2800"/>
            </a:lvl3pPr>
            <a:lvl4pPr marL="1371600" indent="-342900">
              <a:spcBef>
                <a:spcPts val="3200"/>
              </a:spcBef>
              <a:buClr>
                <a:srgbClr val="EBEBEB"/>
              </a:buClr>
              <a:defRPr sz="2800"/>
            </a:lvl4pPr>
            <a:lvl5pPr marL="1714500" indent="-342900">
              <a:spcBef>
                <a:spcPts val="3200"/>
              </a:spcBef>
              <a:buClr>
                <a:srgbClr val="EBEBEB"/>
              </a:buClr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762000" y="965200"/>
            <a:ext cx="11480800" cy="78232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680200" y="5626100"/>
            <a:ext cx="5588000" cy="34417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half" idx="14"/>
          </p:nvPr>
        </p:nvSpPr>
        <p:spPr>
          <a:xfrm>
            <a:off x="6680200" y="419100"/>
            <a:ext cx="5588000" cy="49149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762000" y="419100"/>
            <a:ext cx="5588000" cy="86487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762000" y="203200"/>
            <a:ext cx="11480800" cy="214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762000" y="2413000"/>
            <a:ext cx="11480800" cy="6362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11798" y="9255150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4064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8128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12192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16256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20320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24384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28448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32512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36576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tif"/><Relationship Id="rId3" Type="http://schemas.openxmlformats.org/officeDocument/2006/relationships/image" Target="../media/image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tif"/><Relationship Id="rId3" Type="http://schemas.openxmlformats.org/officeDocument/2006/relationships/image" Target="../media/image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tif"/><Relationship Id="rId3" Type="http://schemas.openxmlformats.org/officeDocument/2006/relationships/image" Target="../media/image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tif"/><Relationship Id="rId3" Type="http://schemas.openxmlformats.org/officeDocument/2006/relationships/image" Target="../media/image8.png"/><Relationship Id="rId4" Type="http://schemas.openxmlformats.org/officeDocument/2006/relationships/image" Target="../media/image10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t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tif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tif"/><Relationship Id="rId3" Type="http://schemas.openxmlformats.org/officeDocument/2006/relationships/hyperlink" Target="http://" TargetMode="External"/><Relationship Id="rId4" Type="http://schemas.openxmlformats.org/officeDocument/2006/relationships/hyperlink" Target="http://w65stchurchofchrist.org/coc/sermons/" TargetMode="Externa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tif"/><Relationship Id="rId3" Type="http://schemas.openxmlformats.org/officeDocument/2006/relationships/image" Target="../media/image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tif"/><Relationship Id="rId3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tif"/><Relationship Id="rId3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5374" y="312213"/>
            <a:ext cx="12554052" cy="7432310"/>
          </a:xfrm>
          <a:prstGeom prst="rect">
            <a:avLst/>
          </a:prstGeom>
          <a:effectLst>
            <a:outerShdw sx="100000" sy="100000" kx="0" ky="0" algn="b" rotWithShape="0" blurRad="63500" dist="63500" dir="5400000">
              <a:srgbClr val="000000">
                <a:alpha val="98952"/>
              </a:srgbClr>
            </a:outerShdw>
          </a:effectLst>
        </p:spPr>
      </p:pic>
      <p:sp>
        <p:nvSpPr>
          <p:cNvPr id="220" name="Lesson 14"/>
          <p:cNvSpPr txBox="1"/>
          <p:nvPr/>
        </p:nvSpPr>
        <p:spPr>
          <a:xfrm>
            <a:off x="324740" y="-30111"/>
            <a:ext cx="192769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r>
              <a:t>Lesson 14</a:t>
            </a:r>
          </a:p>
        </p:txBody>
      </p:sp>
      <p:sp>
        <p:nvSpPr>
          <p:cNvPr id="221" name="“Learning How To Be Content” —…"/>
          <p:cNvSpPr txBox="1"/>
          <p:nvPr/>
        </p:nvSpPr>
        <p:spPr>
          <a:xfrm>
            <a:off x="225374" y="7574267"/>
            <a:ext cx="12554052" cy="182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000">
                <a:solidFill>
                  <a:srgbClr val="FFFFFF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“Learning How To Be Content” — </a:t>
            </a:r>
          </a:p>
          <a:p>
            <a:pPr>
              <a:defRPr sz="6000">
                <a:solidFill>
                  <a:srgbClr val="FFFFFF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(Philippians 4:8-23)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“Learning How To Be Content”"/>
          <p:cNvSpPr txBox="1"/>
          <p:nvPr/>
        </p:nvSpPr>
        <p:spPr>
          <a:xfrm>
            <a:off x="2067098" y="131079"/>
            <a:ext cx="8870604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>
                <a:solidFill>
                  <a:schemeClr val="accent1">
                    <a:hueOff val="-139642"/>
                    <a:satOff val="-16462"/>
                    <a:lumOff val="-20969"/>
                  </a:schemeClr>
                </a:solidFill>
                <a:effectLst>
                  <a:outerShdw sx="100000" sy="100000" kx="0" ky="0" algn="b" rotWithShape="0" blurRad="63500" dist="63500" dir="1680875">
                    <a:srgbClr val="000000">
                      <a:alpha val="32000"/>
                    </a:srgbClr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“Learning How To Be Content”</a:t>
            </a:r>
          </a:p>
        </p:txBody>
      </p:sp>
      <p:sp>
        <p:nvSpPr>
          <p:cNvPr id="255" name="Paul Had Learned Contentment"/>
          <p:cNvSpPr txBox="1"/>
          <p:nvPr/>
        </p:nvSpPr>
        <p:spPr>
          <a:xfrm>
            <a:off x="427913" y="1143149"/>
            <a:ext cx="12148974" cy="8890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cap="all" sz="5100">
                <a:solidFill>
                  <a:srgbClr val="E7CA7C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b="0" sz="7200">
                <a:solidFill>
                  <a:srgbClr val="FFFFFF"/>
                </a:solidFill>
              </a:defRPr>
            </a:pPr>
            <a:r>
              <a:rPr b="1" sz="5100">
                <a:solidFill>
                  <a:srgbClr val="E7CA7C"/>
                </a:solidFill>
              </a:rPr>
              <a:t>Paul Had Learned Contentment</a:t>
            </a:r>
          </a:p>
        </p:txBody>
      </p:sp>
      <p:pic>
        <p:nvPicPr>
          <p:cNvPr id="25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CONTENT: αὐτάρκης, ες: (autarkēs) pertaining to being happy or content with what one has—‘content with what one has, content with the circumstances in which one exists. (Lou-Nida)…"/>
          <p:cNvSpPr txBox="1"/>
          <p:nvPr/>
        </p:nvSpPr>
        <p:spPr>
          <a:xfrm>
            <a:off x="7151058" y="2142519"/>
            <a:ext cx="5738324" cy="7365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100"/>
              </a:spcBef>
              <a:buSzPct val="52999"/>
              <a:buBlip>
                <a:blip r:embed="rId3"/>
              </a:buBlip>
              <a:defRPr sz="3300">
                <a:solidFill>
                  <a:srgbClr val="535353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CONTENT</a:t>
            </a:r>
            <a:r>
              <a:t>: </a:t>
            </a:r>
            <a:r>
              <a:rPr b="1"/>
              <a:t>αὐτάρκης</a:t>
            </a:r>
            <a:r>
              <a:t>,</a:t>
            </a:r>
            <a:r>
              <a:rPr b="1"/>
              <a:t> ες</a:t>
            </a:r>
            <a:r>
              <a:t>: (autarkēs) pertaining to being happy or content with what one has—‘content with what one has, content with the circumstances in which one exists. (Lou-Nida)</a:t>
            </a:r>
          </a:p>
          <a:p>
            <a:pPr marL="464102" indent="-464102" algn="l">
              <a:spcBef>
                <a:spcPts val="1100"/>
              </a:spcBef>
              <a:buSzPct val="52999"/>
              <a:buBlip>
                <a:blip r:embed="rId3"/>
              </a:buBlip>
              <a:defRPr sz="3300">
                <a:solidFill>
                  <a:srgbClr val="535353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 calm acceptance of life’s pressures which flow from faith in Christ — 2 Cor. 9:8; 1 Tim 6:6,8; Heb. 13:5; Mat 6:25-33</a:t>
            </a:r>
          </a:p>
        </p:txBody>
      </p:sp>
      <p:sp>
        <p:nvSpPr>
          <p:cNvPr id="258" name="Philippians 4:11 (NKJV)…"/>
          <p:cNvSpPr txBox="1"/>
          <p:nvPr/>
        </p:nvSpPr>
        <p:spPr>
          <a:xfrm>
            <a:off x="484324" y="6180950"/>
            <a:ext cx="6476879" cy="2933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9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4:11 (NKJV)</a:t>
            </a:r>
          </a:p>
          <a:p>
            <a: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11</a:t>
            </a:r>
            <a:r>
              <a:t> Not that I speak in regard to need, for I have learned in whatever state I am, to be content: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5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5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“Learning How To Be Content”"/>
          <p:cNvSpPr txBox="1"/>
          <p:nvPr/>
        </p:nvSpPr>
        <p:spPr>
          <a:xfrm>
            <a:off x="2067098" y="131079"/>
            <a:ext cx="8870604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>
                <a:solidFill>
                  <a:schemeClr val="accent1">
                    <a:hueOff val="-139642"/>
                    <a:satOff val="-16462"/>
                    <a:lumOff val="-20969"/>
                  </a:schemeClr>
                </a:solidFill>
                <a:effectLst>
                  <a:outerShdw sx="100000" sy="100000" kx="0" ky="0" algn="b" rotWithShape="0" blurRad="63500" dist="63500" dir="1680875">
                    <a:srgbClr val="000000">
                      <a:alpha val="32000"/>
                    </a:srgbClr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“Learning How To Be Content”</a:t>
            </a:r>
          </a:p>
        </p:txBody>
      </p:sp>
      <p:sp>
        <p:nvSpPr>
          <p:cNvPr id="261" name="Paul Had Learned Contentment"/>
          <p:cNvSpPr txBox="1"/>
          <p:nvPr/>
        </p:nvSpPr>
        <p:spPr>
          <a:xfrm>
            <a:off x="427913" y="1143149"/>
            <a:ext cx="12148974" cy="8890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cap="all" sz="5100">
                <a:solidFill>
                  <a:srgbClr val="E7CA7C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b="0" sz="7200">
                <a:solidFill>
                  <a:srgbClr val="FFFFFF"/>
                </a:solidFill>
              </a:defRPr>
            </a:pPr>
            <a:r>
              <a:rPr b="1" sz="5100">
                <a:solidFill>
                  <a:srgbClr val="E7CA7C"/>
                </a:solidFill>
              </a:rPr>
              <a:t>Paul Had Learned Contentment</a:t>
            </a:r>
          </a:p>
        </p:txBody>
      </p:sp>
      <p:pic>
        <p:nvPicPr>
          <p:cNvPr id="26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Philippians 4:11 (NKJV)…"/>
          <p:cNvSpPr txBox="1"/>
          <p:nvPr/>
        </p:nvSpPr>
        <p:spPr>
          <a:xfrm>
            <a:off x="484324" y="6180950"/>
            <a:ext cx="6476879" cy="2933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9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4:11 (NKJV)</a:t>
            </a:r>
          </a:p>
          <a:p>
            <a: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11</a:t>
            </a:r>
            <a:r>
              <a:t> Not that I speak in regard to need, for I have learned in whatever state I am, to be content:</a:t>
            </a:r>
          </a:p>
        </p:txBody>
      </p:sp>
      <p:sp>
        <p:nvSpPr>
          <p:cNvPr id="264" name="1 Timothy 6:6–8 (NKJV)…"/>
          <p:cNvSpPr txBox="1"/>
          <p:nvPr/>
        </p:nvSpPr>
        <p:spPr>
          <a:xfrm>
            <a:off x="7148627" y="2351275"/>
            <a:ext cx="5706858" cy="694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1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1 Timothy 6:6–8 (NKJV)</a:t>
            </a:r>
          </a:p>
          <a:p>
            <a:pPr defTabSz="457200">
              <a:defRPr sz="41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6</a:t>
            </a:r>
            <a:r>
              <a:t> Now godliness with contentment is great gain. </a:t>
            </a:r>
            <a:r>
              <a:rPr baseline="31999"/>
              <a:t>7</a:t>
            </a:r>
            <a:r>
              <a:t> For we brought nothing into </a:t>
            </a:r>
            <a:r>
              <a:rPr i="1"/>
              <a:t>this</a:t>
            </a:r>
            <a:r>
              <a:t> world, </a:t>
            </a:r>
            <a:r>
              <a:rPr i="1"/>
              <a:t>and it is</a:t>
            </a:r>
            <a:r>
              <a:t> certain we can carry nothing out. </a:t>
            </a:r>
            <a:r>
              <a:rPr baseline="31999"/>
              <a:t>8</a:t>
            </a:r>
            <a:r>
              <a:t> And having food and clothing, with these we shall be content.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“Learning How To Be Content”"/>
          <p:cNvSpPr txBox="1"/>
          <p:nvPr/>
        </p:nvSpPr>
        <p:spPr>
          <a:xfrm>
            <a:off x="2067098" y="131079"/>
            <a:ext cx="8870604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>
                <a:solidFill>
                  <a:schemeClr val="accent1">
                    <a:hueOff val="-139642"/>
                    <a:satOff val="-16462"/>
                    <a:lumOff val="-20969"/>
                  </a:schemeClr>
                </a:solidFill>
                <a:effectLst>
                  <a:outerShdw sx="100000" sy="100000" kx="0" ky="0" algn="b" rotWithShape="0" blurRad="63500" dist="63500" dir="1680875">
                    <a:srgbClr val="000000">
                      <a:alpha val="32000"/>
                    </a:srgbClr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“Learning How To Be Content”</a:t>
            </a:r>
          </a:p>
        </p:txBody>
      </p:sp>
      <p:sp>
        <p:nvSpPr>
          <p:cNvPr id="267" name="Paul Had Learned Contentment"/>
          <p:cNvSpPr txBox="1"/>
          <p:nvPr/>
        </p:nvSpPr>
        <p:spPr>
          <a:xfrm>
            <a:off x="427913" y="1143149"/>
            <a:ext cx="12148974" cy="8890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cap="all" sz="5100">
                <a:solidFill>
                  <a:srgbClr val="E7CA7C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b="0" sz="7200">
                <a:solidFill>
                  <a:srgbClr val="FFFFFF"/>
                </a:solidFill>
              </a:defRPr>
            </a:pPr>
            <a:r>
              <a:rPr b="1" sz="5100">
                <a:solidFill>
                  <a:srgbClr val="E7CA7C"/>
                </a:solidFill>
              </a:rPr>
              <a:t>Paul Had Learned Contentment</a:t>
            </a:r>
          </a:p>
        </p:txBody>
      </p:sp>
      <p:pic>
        <p:nvPicPr>
          <p:cNvPr id="26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Philippians 4:11 (NKJV)…"/>
          <p:cNvSpPr txBox="1"/>
          <p:nvPr/>
        </p:nvSpPr>
        <p:spPr>
          <a:xfrm>
            <a:off x="484324" y="6180950"/>
            <a:ext cx="6476879" cy="2933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9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4:11 (NKJV)</a:t>
            </a:r>
          </a:p>
          <a:p>
            <a: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11</a:t>
            </a:r>
            <a:r>
              <a:t> Not that I speak in regard to need, for I have learned in whatever state I am, to be content:</a:t>
            </a:r>
          </a:p>
        </p:txBody>
      </p:sp>
      <p:sp>
        <p:nvSpPr>
          <p:cNvPr id="270" name="Hebrews 13:5–6 (NKJV)…"/>
          <p:cNvSpPr txBox="1"/>
          <p:nvPr/>
        </p:nvSpPr>
        <p:spPr>
          <a:xfrm>
            <a:off x="7162487" y="2142519"/>
            <a:ext cx="5706857" cy="756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1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Hebrews 13:5–6 (NKJV)</a:t>
            </a:r>
          </a:p>
          <a:p>
            <a:pPr defTabSz="457200">
              <a:defRPr sz="41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5</a:t>
            </a:r>
            <a:r>
              <a:t> Let your conduct </a:t>
            </a:r>
            <a:r>
              <a:rPr i="1"/>
              <a:t>be</a:t>
            </a:r>
            <a:r>
              <a:t> without covetousness; </a:t>
            </a:r>
            <a:r>
              <a:rPr i="1"/>
              <a:t>be</a:t>
            </a:r>
            <a:r>
              <a:t> content with such things as you have. For He Himself has said, </a:t>
            </a:r>
            <a:r>
              <a:rPr i="1"/>
              <a:t>“I will never leave you nor forsake you.”</a:t>
            </a:r>
            <a:r>
              <a:t> </a:t>
            </a:r>
            <a:r>
              <a:rPr baseline="31999"/>
              <a:t>6</a:t>
            </a:r>
            <a:r>
              <a:t> So we may boldly say: </a:t>
            </a:r>
            <a:r>
              <a:rPr i="1"/>
              <a:t>“The Lord is my helper;</a:t>
            </a:r>
            <a:r>
              <a:t> </a:t>
            </a:r>
            <a:r>
              <a:rPr i="1"/>
              <a:t>I will not fear</a:t>
            </a:r>
            <a:r>
              <a:t>. </a:t>
            </a:r>
            <a:r>
              <a:rPr i="1"/>
              <a:t>What can man do to me?”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“Learning How To Be Content”"/>
          <p:cNvSpPr txBox="1"/>
          <p:nvPr/>
        </p:nvSpPr>
        <p:spPr>
          <a:xfrm>
            <a:off x="2067098" y="131079"/>
            <a:ext cx="8870604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>
                <a:solidFill>
                  <a:schemeClr val="accent1">
                    <a:hueOff val="-139642"/>
                    <a:satOff val="-16462"/>
                    <a:lumOff val="-20969"/>
                  </a:schemeClr>
                </a:solidFill>
                <a:effectLst>
                  <a:outerShdw sx="100000" sy="100000" kx="0" ky="0" algn="b" rotWithShape="0" blurRad="63500" dist="63500" dir="1680875">
                    <a:srgbClr val="000000">
                      <a:alpha val="32000"/>
                    </a:srgbClr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“Learning How To Be Content”</a:t>
            </a:r>
          </a:p>
        </p:txBody>
      </p:sp>
      <p:sp>
        <p:nvSpPr>
          <p:cNvPr id="273" name="Paul Had Learned Contentment"/>
          <p:cNvSpPr txBox="1"/>
          <p:nvPr/>
        </p:nvSpPr>
        <p:spPr>
          <a:xfrm>
            <a:off x="427913" y="1143149"/>
            <a:ext cx="12148974" cy="8890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cap="all" sz="5100">
                <a:solidFill>
                  <a:srgbClr val="E7CA7C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b="0" sz="7200">
                <a:solidFill>
                  <a:srgbClr val="FFFFFF"/>
                </a:solidFill>
              </a:defRPr>
            </a:pPr>
            <a:r>
              <a:rPr b="1" sz="5100">
                <a:solidFill>
                  <a:srgbClr val="E7CA7C"/>
                </a:solidFill>
              </a:rPr>
              <a:t>Paul Had Learned Contentment</a:t>
            </a:r>
          </a:p>
        </p:txBody>
      </p:sp>
      <p:pic>
        <p:nvPicPr>
          <p:cNvPr id="27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Paul’s experiences had taught him how to be “sufficient” regardless of his circumstances — 2 Cor. 4:11; 11:27…"/>
          <p:cNvSpPr txBox="1"/>
          <p:nvPr/>
        </p:nvSpPr>
        <p:spPr>
          <a:xfrm>
            <a:off x="7151058" y="2142519"/>
            <a:ext cx="5738324" cy="751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100"/>
              </a:spcBef>
              <a:buSzPct val="52999"/>
              <a:buBlip>
                <a:blip r:embed="rId3"/>
              </a:buBlip>
              <a:defRPr sz="3300">
                <a:solidFill>
                  <a:srgbClr val="535353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Paul’s experiences had taught him how to be “sufficient” regardless of his circumstances — 2 Cor. 4:11; 11:27</a:t>
            </a:r>
          </a:p>
          <a:p>
            <a:pPr lvl="1" marL="984802" indent="-464102" algn="l">
              <a:spcBef>
                <a:spcPts val="1100"/>
              </a:spcBef>
              <a:buSzPct val="52999"/>
              <a:buBlip>
                <a:blip r:embed="rId3"/>
              </a:buBlip>
              <a:defRPr sz="3200">
                <a:solidFill>
                  <a:srgbClr val="535353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“I know how to be abased, and I know how to abound.” — </a:t>
            </a:r>
          </a:p>
          <a:p>
            <a:pPr lvl="1" marL="984802" indent="-464102" algn="l">
              <a:spcBef>
                <a:spcPts val="1100"/>
              </a:spcBef>
              <a:buSzPct val="52999"/>
              <a:buBlip>
                <a:blip r:embed="rId3"/>
              </a:buBlip>
              <a:defRPr sz="3200">
                <a:solidFill>
                  <a:srgbClr val="535353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“Everywhere and in all things I have learned both to be full and to be hungry,” —</a:t>
            </a:r>
          </a:p>
          <a:p>
            <a:pPr lvl="1" marL="984802" indent="-464102" algn="l">
              <a:spcBef>
                <a:spcPts val="1100"/>
              </a:spcBef>
              <a:buSzPct val="52999"/>
              <a:buBlip>
                <a:blip r:embed="rId3"/>
              </a:buBlip>
              <a:defRPr sz="3200">
                <a:solidFill>
                  <a:srgbClr val="535353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“Both to abound and to suffer need.” — </a:t>
            </a:r>
          </a:p>
        </p:txBody>
      </p:sp>
      <p:sp>
        <p:nvSpPr>
          <p:cNvPr id="276" name="Philippians 4:11 (NKJV)…"/>
          <p:cNvSpPr txBox="1"/>
          <p:nvPr/>
        </p:nvSpPr>
        <p:spPr>
          <a:xfrm>
            <a:off x="484324" y="6180950"/>
            <a:ext cx="6476879" cy="2933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9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4:11 (NKJV)</a:t>
            </a:r>
          </a:p>
          <a:p>
            <a: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11</a:t>
            </a:r>
            <a:r>
              <a:t> Not that I speak in regard to need, for I have learned in whatever state I am, to be content: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500"/>
                                        <p:tgtEl>
                                          <p:spTgt spid="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7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“Learning How To Be Content”"/>
          <p:cNvSpPr txBox="1"/>
          <p:nvPr/>
        </p:nvSpPr>
        <p:spPr>
          <a:xfrm>
            <a:off x="2067098" y="131079"/>
            <a:ext cx="8870604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>
                <a:solidFill>
                  <a:schemeClr val="accent1">
                    <a:hueOff val="-139642"/>
                    <a:satOff val="-16462"/>
                    <a:lumOff val="-20969"/>
                  </a:schemeClr>
                </a:solidFill>
                <a:effectLst>
                  <a:outerShdw sx="100000" sy="100000" kx="0" ky="0" algn="b" rotWithShape="0" blurRad="63500" dist="63500" dir="1680875">
                    <a:srgbClr val="000000">
                      <a:alpha val="32000"/>
                    </a:srgbClr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“Learning How To Be Content”</a:t>
            </a:r>
          </a:p>
        </p:txBody>
      </p:sp>
      <p:sp>
        <p:nvSpPr>
          <p:cNvPr id="279" name="Paul Had Learned Contentment"/>
          <p:cNvSpPr txBox="1"/>
          <p:nvPr/>
        </p:nvSpPr>
        <p:spPr>
          <a:xfrm>
            <a:off x="427913" y="1143149"/>
            <a:ext cx="12148974" cy="8890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cap="all" sz="5100">
                <a:solidFill>
                  <a:srgbClr val="E7CA7C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b="0" sz="7200">
                <a:solidFill>
                  <a:srgbClr val="FFFFFF"/>
                </a:solidFill>
              </a:defRPr>
            </a:pPr>
            <a:r>
              <a:rPr b="1" sz="5100">
                <a:solidFill>
                  <a:srgbClr val="E7CA7C"/>
                </a:solidFill>
              </a:rPr>
              <a:t>Paul Had Learned Contentment</a:t>
            </a:r>
          </a:p>
        </p:txBody>
      </p:sp>
      <p:pic>
        <p:nvPicPr>
          <p:cNvPr id="28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Paul’s experiences had taught him how to be “sufficient” regardless of his circumstances — 2 Cor. 4:11; 11:27…"/>
          <p:cNvSpPr txBox="1"/>
          <p:nvPr/>
        </p:nvSpPr>
        <p:spPr>
          <a:xfrm>
            <a:off x="7151058" y="2142519"/>
            <a:ext cx="5738324" cy="751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100"/>
              </a:spcBef>
              <a:buSzPct val="52999"/>
              <a:buBlip>
                <a:blip r:embed="rId3"/>
              </a:buBlip>
              <a:defRPr sz="3300">
                <a:solidFill>
                  <a:srgbClr val="535353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Paul’s experiences had taught him how to be “sufficient” regardless of his circumstances — 2 Cor. 4:11; 11:27</a:t>
            </a:r>
          </a:p>
          <a:p>
            <a:pPr lvl="1" marL="984802" indent="-464102" algn="l">
              <a:spcBef>
                <a:spcPts val="1100"/>
              </a:spcBef>
              <a:buSzPct val="52999"/>
              <a:buBlip>
                <a:blip r:embed="rId3"/>
              </a:buBlip>
              <a:defRPr sz="3200">
                <a:solidFill>
                  <a:srgbClr val="535353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Viewed his imprisonment as opportunity —  1:12-14</a:t>
            </a:r>
          </a:p>
          <a:p>
            <a:pPr lvl="1" marL="984802" indent="-464102" algn="l">
              <a:spcBef>
                <a:spcPts val="1100"/>
              </a:spcBef>
              <a:buSzPct val="52999"/>
              <a:buBlip>
                <a:blip r:embed="rId3"/>
              </a:buBlip>
              <a:defRPr sz="3200">
                <a:solidFill>
                  <a:srgbClr val="535353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He trusted God to supply all of his needs — 4:19; 2 Cor. 4:7-18</a:t>
            </a:r>
          </a:p>
          <a:p>
            <a:pPr lvl="1" marL="984802" indent="-464102" algn="l">
              <a:spcBef>
                <a:spcPts val="1100"/>
              </a:spcBef>
              <a:buSzPct val="52999"/>
              <a:buBlip>
                <a:blip r:embed="rId3"/>
              </a:buBlip>
              <a:defRPr sz="3200">
                <a:solidFill>
                  <a:srgbClr val="535353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He trusted God when facing death — 2 Tim 4:6-8,18</a:t>
            </a:r>
          </a:p>
        </p:txBody>
      </p:sp>
      <p:sp>
        <p:nvSpPr>
          <p:cNvPr id="282" name="Philippians 4:11 (NKJV)…"/>
          <p:cNvSpPr txBox="1"/>
          <p:nvPr/>
        </p:nvSpPr>
        <p:spPr>
          <a:xfrm>
            <a:off x="484324" y="6180950"/>
            <a:ext cx="6476879" cy="2933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9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4:11 (NKJV)</a:t>
            </a:r>
          </a:p>
          <a:p>
            <a: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11</a:t>
            </a:r>
            <a:r>
              <a:t> Not that I speak in regard to need, for I have learned in whatever state I am, to be content: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2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8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“Learning How To Be Content”"/>
          <p:cNvSpPr txBox="1"/>
          <p:nvPr/>
        </p:nvSpPr>
        <p:spPr>
          <a:xfrm>
            <a:off x="2067098" y="131079"/>
            <a:ext cx="8870604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>
                <a:solidFill>
                  <a:schemeClr val="accent1">
                    <a:hueOff val="-139642"/>
                    <a:satOff val="-16462"/>
                    <a:lumOff val="-20969"/>
                  </a:schemeClr>
                </a:solidFill>
                <a:effectLst>
                  <a:outerShdw sx="100000" sy="100000" kx="0" ky="0" algn="b" rotWithShape="0" blurRad="63500" dist="63500" dir="1680875">
                    <a:srgbClr val="000000">
                      <a:alpha val="32000"/>
                    </a:srgbClr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“Learning How To Be Content”</a:t>
            </a:r>
          </a:p>
        </p:txBody>
      </p:sp>
      <p:sp>
        <p:nvSpPr>
          <p:cNvPr id="285" name="Paul’s Sufficiency Was In Christ"/>
          <p:cNvSpPr txBox="1"/>
          <p:nvPr/>
        </p:nvSpPr>
        <p:spPr>
          <a:xfrm>
            <a:off x="427913" y="1143149"/>
            <a:ext cx="12148974" cy="8890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cap="all" sz="5100">
                <a:solidFill>
                  <a:srgbClr val="E7CA7C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b="0" sz="7200">
                <a:solidFill>
                  <a:srgbClr val="FFFFFF"/>
                </a:solidFill>
              </a:defRPr>
            </a:pPr>
            <a:r>
              <a:rPr b="1" sz="5100">
                <a:solidFill>
                  <a:srgbClr val="E7CA7C"/>
                </a:solidFill>
              </a:rPr>
              <a:t>Paul’s Sufficiency Was In Christ</a:t>
            </a:r>
          </a:p>
        </p:txBody>
      </p:sp>
      <p:pic>
        <p:nvPicPr>
          <p:cNvPr id="28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The Lord enables one to do all things necessary in serving Him - Php 4:13;…"/>
          <p:cNvSpPr txBox="1"/>
          <p:nvPr/>
        </p:nvSpPr>
        <p:spPr>
          <a:xfrm>
            <a:off x="7151058" y="2142519"/>
            <a:ext cx="5738324" cy="712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100"/>
              </a:spcBef>
              <a:buSzPct val="52999"/>
              <a:buBlip>
                <a:blip r:embed="rId3"/>
              </a:buBlip>
              <a:defRPr sz="3300">
                <a:solidFill>
                  <a:srgbClr val="535353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Lord enables one to do all things necessary in serving Him - Php 4:13;</a:t>
            </a:r>
          </a:p>
          <a:p>
            <a:pPr lvl="1" marL="984802" indent="-464102" algn="l">
              <a:spcBef>
                <a:spcPts val="1100"/>
              </a:spcBef>
              <a:buSzPct val="52999"/>
              <a:buBlip>
                <a:blip r:embed="rId4"/>
              </a:buBlip>
              <a:defRPr sz="3300">
                <a:solidFill>
                  <a:srgbClr val="535353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Overcome temptation — 1 Cor. 10:13; Eph 6:10-18</a:t>
            </a:r>
          </a:p>
          <a:p>
            <a:pPr lvl="1" marL="984802" indent="-464102" algn="l">
              <a:spcBef>
                <a:spcPts val="1100"/>
              </a:spcBef>
              <a:buSzPct val="52999"/>
              <a:buBlip>
                <a:blip r:embed="rId4"/>
              </a:buBlip>
              <a:defRPr sz="3300">
                <a:solidFill>
                  <a:srgbClr val="535353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Opportunities for service — Mat 13:12; 25:29; John 15:2</a:t>
            </a:r>
          </a:p>
          <a:p>
            <a:pPr lvl="1" marL="984802" indent="-464102" algn="l">
              <a:spcBef>
                <a:spcPts val="1100"/>
              </a:spcBef>
              <a:buSzPct val="52999"/>
              <a:buBlip>
                <a:blip r:embed="rId4"/>
              </a:buBlip>
              <a:defRPr sz="3300">
                <a:solidFill>
                  <a:srgbClr val="535353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Causing us to grow and bear fruit — John 15:5; Rev 3:8; Eph. 20,21; Col. 1:29</a:t>
            </a:r>
          </a:p>
        </p:txBody>
      </p:sp>
      <p:sp>
        <p:nvSpPr>
          <p:cNvPr id="288" name="Philippians 4:13 (NKJV)…"/>
          <p:cNvSpPr txBox="1"/>
          <p:nvPr/>
        </p:nvSpPr>
        <p:spPr>
          <a:xfrm>
            <a:off x="484324" y="7248172"/>
            <a:ext cx="6476879" cy="1816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9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4:13 (NKJV)</a:t>
            </a:r>
          </a:p>
          <a:p>
            <a: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13</a:t>
            </a:r>
            <a:r>
              <a:t> I can do all things through Christ who strengthens me.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8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2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500"/>
                                        <p:tgtEl>
                                          <p:spTgt spid="2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8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“Learning How To Be Content”"/>
          <p:cNvSpPr txBox="1"/>
          <p:nvPr/>
        </p:nvSpPr>
        <p:spPr>
          <a:xfrm>
            <a:off x="2067098" y="131079"/>
            <a:ext cx="8870604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>
                <a:solidFill>
                  <a:schemeClr val="accent1">
                    <a:hueOff val="-139642"/>
                    <a:satOff val="-16462"/>
                    <a:lumOff val="-20969"/>
                  </a:schemeClr>
                </a:solidFill>
                <a:effectLst>
                  <a:outerShdw sx="100000" sy="100000" kx="0" ky="0" algn="b" rotWithShape="0" blurRad="63500" dist="63500" dir="1680875">
                    <a:srgbClr val="000000">
                      <a:alpha val="32000"/>
                    </a:srgbClr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“Learning How To Be Content”</a:t>
            </a:r>
          </a:p>
        </p:txBody>
      </p:sp>
      <p:sp>
        <p:nvSpPr>
          <p:cNvPr id="291" name="Paul’s Sufficiency Was In Christ"/>
          <p:cNvSpPr txBox="1"/>
          <p:nvPr/>
        </p:nvSpPr>
        <p:spPr>
          <a:xfrm>
            <a:off x="427913" y="1143149"/>
            <a:ext cx="12148974" cy="8890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cap="all" sz="5100">
                <a:solidFill>
                  <a:srgbClr val="E7CA7C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b="0" sz="7200">
                <a:solidFill>
                  <a:srgbClr val="FFFFFF"/>
                </a:solidFill>
              </a:defRPr>
            </a:pPr>
            <a:r>
              <a:rPr b="1" sz="5100">
                <a:solidFill>
                  <a:srgbClr val="E7CA7C"/>
                </a:solidFill>
              </a:rPr>
              <a:t>Paul’s Sufficiency Was In Christ</a:t>
            </a:r>
          </a:p>
        </p:txBody>
      </p:sp>
      <p:pic>
        <p:nvPicPr>
          <p:cNvPr id="29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Philippians 4:13 (NKJV)…"/>
          <p:cNvSpPr txBox="1"/>
          <p:nvPr/>
        </p:nvSpPr>
        <p:spPr>
          <a:xfrm>
            <a:off x="484324" y="7248172"/>
            <a:ext cx="6476879" cy="1816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9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4:13 (NKJV)</a:t>
            </a:r>
          </a:p>
          <a:p>
            <a: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13</a:t>
            </a:r>
            <a:r>
              <a:t> I can do all things through Christ who strengthens me.</a:t>
            </a:r>
          </a:p>
        </p:txBody>
      </p:sp>
      <p:sp>
        <p:nvSpPr>
          <p:cNvPr id="294" name="Philippians 4:19–20 (NKJV)…"/>
          <p:cNvSpPr txBox="1"/>
          <p:nvPr/>
        </p:nvSpPr>
        <p:spPr>
          <a:xfrm>
            <a:off x="7305740" y="2466436"/>
            <a:ext cx="5523486" cy="690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3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4:19–20 (NKJV)</a:t>
            </a:r>
          </a:p>
          <a:p>
            <a:pPr defTabSz="457200">
              <a:defRPr sz="45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19</a:t>
            </a:r>
            <a:r>
              <a:t> And my God shall supply all your need according to His riches in glory by Christ Jesus. </a:t>
            </a:r>
            <a:r>
              <a:rPr baseline="31999"/>
              <a:t>20</a:t>
            </a:r>
            <a:r>
              <a:t> Now to our God and Father </a:t>
            </a:r>
            <a:r>
              <a:rPr i="1"/>
              <a:t>be</a:t>
            </a:r>
            <a:r>
              <a:t> glory forever and ever. Amen.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Right &amp; godly living is predicated on right &amp; godly thinking — Rom. 12:1,2; Col. 3:1-3…"/>
          <p:cNvSpPr txBox="1"/>
          <p:nvPr/>
        </p:nvSpPr>
        <p:spPr>
          <a:xfrm>
            <a:off x="6565017" y="2434067"/>
            <a:ext cx="6254857" cy="688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2500"/>
              </a:spcBef>
              <a:buSzPct val="52999"/>
              <a:buBlip>
                <a:blip r:embed="rId2"/>
              </a:buBlip>
              <a:defRPr sz="3600">
                <a:solidFill>
                  <a:srgbClr val="535353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Right &amp; godly living is predicated on right &amp; godly thinking — Rom. 12:1,2; Col. 3:1-3</a:t>
            </a:r>
          </a:p>
          <a:p>
            <a:pPr marL="464102" indent="-464102" algn="l">
              <a:spcBef>
                <a:spcPts val="2500"/>
              </a:spcBef>
              <a:buSzPct val="52999"/>
              <a:buBlip>
                <a:blip r:embed="rId2"/>
              </a:buBlip>
              <a:defRPr sz="3600">
                <a:solidFill>
                  <a:srgbClr val="535353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"Contentment is not the fulfillment of what you want, but the realization of how much you already have.”</a:t>
            </a:r>
          </a:p>
          <a:p>
            <a:pPr marL="464102" indent="-464102" algn="l">
              <a:spcBef>
                <a:spcPts val="2500"/>
              </a:spcBef>
              <a:buSzPct val="52999"/>
              <a:buBlip>
                <a:blip r:embed="rId2"/>
              </a:buBlip>
              <a:defRPr sz="3600">
                <a:solidFill>
                  <a:srgbClr val="535353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Let us dwell on what we have in Christ — Ep 1:3-14</a:t>
            </a:r>
          </a:p>
        </p:txBody>
      </p:sp>
      <p:pic>
        <p:nvPicPr>
          <p:cNvPr id="297" name="lose+religion+2-crop.tiff" descr="lose+religion+2-crop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1000" y="2277334"/>
            <a:ext cx="5988369" cy="719686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88900" dir="2460000">
              <a:srgbClr val="000000"/>
            </a:outerShdw>
          </a:effectLst>
        </p:spPr>
      </p:pic>
      <p:sp>
        <p:nvSpPr>
          <p:cNvPr id="298" name="Will Heaven Be Your Home?"/>
          <p:cNvSpPr txBox="1"/>
          <p:nvPr/>
        </p:nvSpPr>
        <p:spPr>
          <a:xfrm>
            <a:off x="427913" y="1073299"/>
            <a:ext cx="12148974" cy="10287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65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 sz="7000"/>
            </a:pPr>
            <a:r>
              <a:rPr sz="6500"/>
              <a:t>Will Heaven Be Your Home?</a:t>
            </a:r>
          </a:p>
        </p:txBody>
      </p:sp>
      <p:sp>
        <p:nvSpPr>
          <p:cNvPr id="299" name="“Learning How To Be Content”"/>
          <p:cNvSpPr txBox="1"/>
          <p:nvPr/>
        </p:nvSpPr>
        <p:spPr>
          <a:xfrm>
            <a:off x="2067098" y="131079"/>
            <a:ext cx="8870604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>
                <a:solidFill>
                  <a:schemeClr val="accent1">
                    <a:hueOff val="-139642"/>
                    <a:satOff val="-16462"/>
                    <a:lumOff val="-20969"/>
                  </a:schemeClr>
                </a:solidFill>
                <a:effectLst>
                  <a:outerShdw sx="100000" sy="100000" kx="0" ky="0" algn="b" rotWithShape="0" blurRad="63500" dist="63500" dir="1680875">
                    <a:srgbClr val="000000">
                      <a:alpha val="32000"/>
                    </a:srgbClr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“Learning How To Be Content”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2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2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9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1"/>
          </a:xfrm>
          <a:prstGeom prst="rect">
            <a:avLst/>
          </a:prstGeom>
          <a:ln w="25400">
            <a:miter lim="400000"/>
          </a:ln>
        </p:spPr>
      </p:pic>
      <p:pic>
        <p:nvPicPr>
          <p:cNvPr id="302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1"/>
          </a:xfrm>
          <a:prstGeom prst="rect">
            <a:avLst/>
          </a:prstGeom>
          <a:ln w="25400">
            <a:miter lim="400000"/>
          </a:ln>
        </p:spPr>
      </p:pic>
      <p:sp>
        <p:nvSpPr>
          <p:cNvPr id="303" name="Don McClain"/>
          <p:cNvSpPr txBox="1"/>
          <p:nvPr/>
        </p:nvSpPr>
        <p:spPr>
          <a:xfrm>
            <a:off x="0" y="9323775"/>
            <a:ext cx="5003800" cy="4318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 defTabSz="1295400"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ariah"/>
                <a:ea typeface="Mariah"/>
                <a:cs typeface="Mariah"/>
                <a:sym typeface="Mariah"/>
              </a:defRPr>
            </a:lvl1pPr>
          </a:lstStyle>
          <a:p>
            <a:pPr>
              <a:defRPr>
                <a:effectLst/>
              </a:defRPr>
            </a:pPr>
            <a:r>
              <a:t>Don McClain</a:t>
            </a:r>
          </a:p>
        </p:txBody>
      </p:sp>
      <p:sp>
        <p:nvSpPr>
          <p:cNvPr id="304" name="W. 65th St church of Christ - 9/16/2007"/>
          <p:cNvSpPr txBox="1"/>
          <p:nvPr/>
        </p:nvSpPr>
        <p:spPr>
          <a:xfrm>
            <a:off x="5740400" y="9323775"/>
            <a:ext cx="7277100" cy="4318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r" defTabSz="1295400"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ariah"/>
                <a:ea typeface="Mariah"/>
                <a:cs typeface="Mariah"/>
                <a:sym typeface="Mariah"/>
              </a:defRPr>
            </a:lvl1pPr>
          </a:lstStyle>
          <a:p>
            <a:pPr>
              <a:defRPr>
                <a:effectLst/>
              </a:defRPr>
            </a:pPr>
            <a:r>
              <a:t>W. 65th St church of Christ - 9/16/2007</a:t>
            </a:r>
          </a:p>
        </p:txBody>
      </p:sp>
      <p:pic>
        <p:nvPicPr>
          <p:cNvPr id="305" name="300_HQ_Stunning_Wallpapers-5.jpg_elephant-bleu-2560x1600.png" descr="300_HQ_Stunning_Wallpapers-5.jpg_elephant-bleu-2560x1600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2378"/>
            <a:ext cx="13017500" cy="9791701"/>
          </a:xfrm>
          <a:prstGeom prst="rect">
            <a:avLst/>
          </a:prstGeom>
          <a:ln w="25400">
            <a:miter lim="400000"/>
          </a:ln>
        </p:spPr>
      </p:pic>
      <p:sp>
        <p:nvSpPr>
          <p:cNvPr id="306" name="Slide Number"/>
          <p:cNvSpPr txBox="1"/>
          <p:nvPr>
            <p:ph type="sldNum" sz="quarter" idx="2"/>
          </p:nvPr>
        </p:nvSpPr>
        <p:spPr>
          <a:xfrm>
            <a:off x="12606932" y="495299"/>
            <a:ext cx="397868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  <p:pic>
        <p:nvPicPr>
          <p:cNvPr id="307" name="baptism.png" descr="baptism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9700" y="1693333"/>
            <a:ext cx="6717620" cy="8149167"/>
          </a:xfrm>
          <a:prstGeom prst="rect">
            <a:avLst/>
          </a:prstGeom>
        </p:spPr>
      </p:pic>
      <p:sp>
        <p:nvSpPr>
          <p:cNvPr id="308" name="It starts with doing what you know to be true - then growing in knowledge &amp; service?…"/>
          <p:cNvSpPr txBox="1"/>
          <p:nvPr/>
        </p:nvSpPr>
        <p:spPr>
          <a:xfrm>
            <a:off x="6357598" y="2180166"/>
            <a:ext cx="6289939" cy="7175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63500" dir="1657885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lvl="1" marL="645583" indent="-264583" algn="l" defTabSz="457200">
              <a:spcBef>
                <a:spcPts val="800"/>
              </a:spcBef>
              <a:buClr>
                <a:srgbClr val="9A7865"/>
              </a:buClr>
              <a:buSzPct val="40000"/>
              <a:buFont typeface="Georgia"/>
              <a:buBlip>
                <a:blip r:embed="rId5"/>
              </a:buBlip>
              <a:defRPr i="1" sz="4800">
                <a:solidFill>
                  <a:srgbClr val="FFFFFF"/>
                </a:solidFill>
                <a:effectLst>
                  <a:outerShdw sx="100000" sy="100000" kx="0" ky="0" algn="b" rotWithShape="0" blurRad="63500" dist="63500" dir="35244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It starts with doing what you know to be true - then growing in knowledge &amp; service?</a:t>
            </a:r>
          </a:p>
          <a:p>
            <a:pPr lvl="2" marL="1026583" indent="-264583" algn="l" defTabSz="457200">
              <a:spcBef>
                <a:spcPts val="800"/>
              </a:spcBef>
              <a:buClr>
                <a:srgbClr val="9A7865"/>
              </a:buClr>
              <a:buSzPct val="40000"/>
              <a:buFont typeface="Georgia"/>
              <a:buBlip>
                <a:blip r:embed="rId5"/>
              </a:buBlip>
              <a:defRPr sz="3600">
                <a:solidFill>
                  <a:srgbClr val="FFFFFF"/>
                </a:solidFill>
                <a:effectLst>
                  <a:outerShdw sx="100000" sy="100000" kx="0" ky="0" algn="b" rotWithShape="0" blurRad="63500" dist="63500" dir="35244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First must obey the gospel — Heb 5:8,9; Mk 16:16</a:t>
            </a:r>
          </a:p>
          <a:p>
            <a:pPr lvl="2" marL="1026583" indent="-264583" algn="l" defTabSz="457200">
              <a:spcBef>
                <a:spcPts val="800"/>
              </a:spcBef>
              <a:buClr>
                <a:srgbClr val="9A7865"/>
              </a:buClr>
              <a:buSzPct val="40000"/>
              <a:buFont typeface="Georgia"/>
              <a:buBlip>
                <a:blip r:embed="rId5"/>
              </a:buBlip>
              <a:defRPr sz="3600">
                <a:solidFill>
                  <a:srgbClr val="FFFFFF"/>
                </a:solidFill>
                <a:effectLst>
                  <a:outerShdw sx="100000" sy="100000" kx="0" ky="0" algn="b" rotWithShape="0" blurRad="63500" dist="63500" dir="35244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Growing in faith, diligently serving the Lord — 2 Pet 1:5-10</a:t>
            </a:r>
          </a:p>
          <a:p>
            <a:pPr lvl="2" marL="1026583" indent="-264583" algn="l" defTabSz="457200">
              <a:spcBef>
                <a:spcPts val="800"/>
              </a:spcBef>
              <a:buClr>
                <a:srgbClr val="9A7865"/>
              </a:buClr>
              <a:buSzPct val="40000"/>
              <a:buFont typeface="Georgia"/>
              <a:buBlip>
                <a:blip r:embed="rId5"/>
              </a:buBlip>
              <a:defRPr sz="3600">
                <a:solidFill>
                  <a:srgbClr val="FFFFFF"/>
                </a:solidFill>
                <a:effectLst>
                  <a:outerShdw sx="100000" sy="100000" kx="0" ky="0" algn="b" rotWithShape="0" blurRad="63500" dist="63500" dir="35244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Eternal joy awaits — (Rom 8:18; 1 Cor 15:58)</a:t>
            </a:r>
          </a:p>
        </p:txBody>
      </p:sp>
      <p:sp>
        <p:nvSpPr>
          <p:cNvPr id="309" name="Will Heaven Be Your Home?"/>
          <p:cNvSpPr txBox="1"/>
          <p:nvPr/>
        </p:nvSpPr>
        <p:spPr>
          <a:xfrm>
            <a:off x="427913" y="1073299"/>
            <a:ext cx="12148974" cy="10287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65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 sz="7000"/>
            </a:pPr>
            <a:r>
              <a:rPr sz="6500"/>
              <a:t>Will Heaven Be Your Home?</a:t>
            </a:r>
          </a:p>
        </p:txBody>
      </p:sp>
      <p:sp>
        <p:nvSpPr>
          <p:cNvPr id="310" name="“Learning How To Be Content”"/>
          <p:cNvSpPr txBox="1"/>
          <p:nvPr/>
        </p:nvSpPr>
        <p:spPr>
          <a:xfrm>
            <a:off x="2067098" y="131079"/>
            <a:ext cx="8870604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>
                <a:solidFill>
                  <a:schemeClr val="accent1">
                    <a:hueOff val="-372297"/>
                    <a:satOff val="10436"/>
                    <a:lumOff val="13831"/>
                  </a:schemeClr>
                </a:solidFill>
                <a:effectLst>
                  <a:outerShdw sx="100000" sy="100000" kx="0" ky="0" algn="b" rotWithShape="0" blurRad="63500" dist="63500" dir="1680875">
                    <a:srgbClr val="000000">
                      <a:alpha val="32000"/>
                    </a:srgbClr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“Learning How To Be Content”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500"/>
                                        <p:tgtEl>
                                          <p:spTgt spid="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0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angle 1"/>
          <p:cNvSpPr/>
          <p:nvPr/>
        </p:nvSpPr>
        <p:spPr>
          <a:xfrm>
            <a:off x="-1" y="-1"/>
            <a:ext cx="13004801" cy="9753601"/>
          </a:xfrm>
          <a:prstGeom prst="rect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1631" t="0" r="21631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24" name="Philippians — Joy No Matter What"/>
          <p:cNvSpPr txBox="1"/>
          <p:nvPr/>
        </p:nvSpPr>
        <p:spPr>
          <a:xfrm>
            <a:off x="1893172" y="376495"/>
            <a:ext cx="10869811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cap="all" sz="4400">
                <a:solidFill>
                  <a:srgbClr val="C0BD95"/>
                </a:solidFill>
                <a:effectLst>
                  <a:outerShdw sx="100000" sy="100000" kx="0" ky="0" algn="b" rotWithShape="0" blurRad="50800" dist="63500" dir="2012766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t>Philippians — </a:t>
            </a:r>
            <a:r>
              <a:rPr cap="none" i="1">
                <a:solidFill>
                  <a:srgbClr val="9ED4BF"/>
                </a:solidFill>
                <a:latin typeface="Hoefler Text"/>
                <a:ea typeface="Hoefler Text"/>
                <a:cs typeface="Hoefler Text"/>
                <a:sym typeface="Hoefler Text"/>
              </a:rPr>
              <a:t>Joy No Matter What</a:t>
            </a:r>
          </a:p>
        </p:txBody>
      </p:sp>
      <p:sp>
        <p:nvSpPr>
          <p:cNvPr id="225" name="Regardless of our past - (our sins or what others have done to us)…"/>
          <p:cNvSpPr txBox="1"/>
          <p:nvPr/>
        </p:nvSpPr>
        <p:spPr>
          <a:xfrm>
            <a:off x="2980344" y="4778647"/>
            <a:ext cx="9601201" cy="4470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63500" dir="5400000">
              <a:srgbClr val="000000">
                <a:alpha val="9895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spcBef>
                <a:spcPts val="1400"/>
              </a:spcBef>
              <a:buSzPct val="74000"/>
              <a:buBlip>
                <a:blip r:embed="rId3"/>
              </a:buBlip>
              <a:defRPr sz="4500">
                <a:solidFill>
                  <a:srgbClr val="B4B4B4"/>
                </a:solidFill>
                <a:effectLst>
                  <a:outerShdw sx="100000" sy="100000" kx="0" ky="0" algn="b" rotWithShape="0" blurRad="63500" dist="63500" dir="186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>
                <a:solidFill>
                  <a:srgbClr val="E7CA7C"/>
                </a:solidFill>
              </a:rPr>
              <a:t>Regardless</a:t>
            </a:r>
            <a:r>
              <a:rPr>
                <a:solidFill>
                  <a:srgbClr val="E7CA7C"/>
                </a:solidFill>
              </a:rPr>
              <a:t> of our past</a:t>
            </a:r>
            <a:r>
              <a:t> - (our sins or what others have done to us)</a:t>
            </a:r>
          </a:p>
          <a:p>
            <a:pPr marL="457200" indent="-457200" algn="l">
              <a:spcBef>
                <a:spcPts val="1400"/>
              </a:spcBef>
              <a:buSzPct val="74000"/>
              <a:buBlip>
                <a:blip r:embed="rId3"/>
              </a:buBlip>
              <a:defRPr sz="4500">
                <a:solidFill>
                  <a:srgbClr val="B4B4B4"/>
                </a:solidFill>
                <a:effectLst>
                  <a:outerShdw sx="100000" sy="100000" kx="0" ky="0" algn="b" rotWithShape="0" blurRad="63500" dist="63500" dir="186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>
                <a:solidFill>
                  <a:srgbClr val="E7CA7C"/>
                </a:solidFill>
              </a:rPr>
              <a:t>Regardless</a:t>
            </a:r>
            <a:r>
              <a:rPr>
                <a:solidFill>
                  <a:srgbClr val="E7CA7C"/>
                </a:solidFill>
              </a:rPr>
              <a:t> of our circumstances</a:t>
            </a:r>
            <a:r>
              <a:t> - (Our physical or material condition or how others are mistreating us)</a:t>
            </a:r>
          </a:p>
        </p:txBody>
      </p:sp>
      <p:pic>
        <p:nvPicPr>
          <p:cNvPr id="226" name="ALL those IN CHRIST can Have TRUE JOY &amp; PEACE:" descr="ALL those IN CHRIST can Have TRUE JOY &amp; PEACE: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88244" y="2270086"/>
            <a:ext cx="10185401" cy="2667001"/>
          </a:xfrm>
          <a:prstGeom prst="rect">
            <a:avLst/>
          </a:prstGeom>
          <a:effectLst>
            <a:outerShdw sx="100000" sy="100000" kx="0" ky="0" algn="b" rotWithShape="0" blurRad="63500" dist="63500" dir="5400000">
              <a:srgbClr val="000000">
                <a:alpha val="98952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3" r="0" b="7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15" name="Charts by Don McClain…"/>
          <p:cNvSpPr txBox="1"/>
          <p:nvPr/>
        </p:nvSpPr>
        <p:spPr>
          <a:xfrm>
            <a:off x="488999" y="6676103"/>
            <a:ext cx="12026802" cy="2751017"/>
          </a:xfrm>
          <a:prstGeom prst="rect">
            <a:avLst/>
          </a:prstGeom>
          <a:gradFill>
            <a:gsLst>
              <a:gs pos="0">
                <a:srgbClr val="212121">
                  <a:alpha val="43000"/>
                </a:srgbClr>
              </a:gs>
              <a:gs pos="100000">
                <a:srgbClr val="58596B">
                  <a:alpha val="39000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52400" dist="76200" dir="246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600">
                <a:solidFill>
                  <a:srgbClr val="FFD9A8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rcoal CY"/>
                <a:ea typeface="Charcoal CY"/>
                <a:cs typeface="Charcoal CY"/>
                <a:sym typeface="Charcoal CY"/>
              </a:defRPr>
            </a:pPr>
            <a:r>
              <a:t>Charts by Don McClain</a:t>
            </a:r>
          </a:p>
          <a:p>
            <a:pPr defTabSz="457200">
              <a:def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Preached April 29, 2018</a:t>
            </a:r>
          </a:p>
          <a:p>
            <a:pPr defTabSz="457200">
              <a:defRPr sz="21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West 65th Street church of Christ / P.O. Box 190062 / Little Rock AR 72219 / 501-568-1062</a:t>
            </a:r>
          </a:p>
          <a:p>
            <a:pPr defTabSz="457200">
              <a:defRPr sz="25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Email – </a:t>
            </a:r>
            <a:r>
              <a:rPr>
                <a:hlinkClick r:id="rId3" invalidUrl="" action="" tgtFrame="" tooltip="" history="1" highlightClick="0" endSnd="0"/>
              </a:rPr>
              <a:t>donmcclain@sbcglobal.net</a:t>
            </a:r>
            <a:r>
              <a:t>  </a:t>
            </a:r>
          </a:p>
          <a:p>
            <a:pPr defTabSz="457200">
              <a:defRPr sz="23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More Keynote, PPT &amp; Audio Sermons:</a:t>
            </a:r>
          </a:p>
          <a:p>
            <a:pPr defTabSz="457200">
              <a:def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rPr>
                <a:hlinkClick r:id="rId4" invalidUrl="" action="" tgtFrame="" tooltip="" history="1" highlightClick="0" endSnd="0"/>
              </a:rPr>
              <a:t>http://w65stchurchofchrist.org/coc/sermons/</a:t>
            </a:r>
            <a:r>
              <a:t> </a:t>
            </a:r>
          </a:p>
        </p:txBody>
      </p:sp>
      <p:sp>
        <p:nvSpPr>
          <p:cNvPr id="316" name="“Learning How To Be Content” —…"/>
          <p:cNvSpPr txBox="1"/>
          <p:nvPr/>
        </p:nvSpPr>
        <p:spPr>
          <a:xfrm>
            <a:off x="225374" y="283894"/>
            <a:ext cx="12554052" cy="1828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4091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0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“Learning How To Be Content” — </a:t>
            </a:r>
          </a:p>
          <a:p>
            <a:pPr>
              <a:defRPr sz="60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(Philippians 4:8-23)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1 Timothy 6:6–16 (NKJV)…"/>
          <p:cNvSpPr txBox="1"/>
          <p:nvPr/>
        </p:nvSpPr>
        <p:spPr>
          <a:xfrm>
            <a:off x="344415" y="230501"/>
            <a:ext cx="12315970" cy="8737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66700" dist="98825" dir="2494917">
              <a:srgbClr val="000000">
                <a:alpha val="2864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500"/>
              </a:spcBef>
              <a:defRPr sz="4900">
                <a:solidFill>
                  <a:srgbClr val="000000"/>
                </a:solidFill>
                <a:effectLst/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t>1 Timothy 6:6–16 (NKJV)</a:t>
            </a:r>
          </a:p>
          <a:p>
            <a:pPr defTabSz="457200">
              <a:defRPr sz="45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6</a:t>
            </a:r>
            <a:r>
              <a:t> Now godliness with contentment is great gain. </a:t>
            </a:r>
            <a:r>
              <a:rPr baseline="31999"/>
              <a:t>7</a:t>
            </a:r>
            <a:r>
              <a:t> For we brought nothing into </a:t>
            </a:r>
            <a:r>
              <a:rPr i="1"/>
              <a:t>this</a:t>
            </a:r>
            <a:r>
              <a:t> world, </a:t>
            </a:r>
            <a:r>
              <a:rPr i="1"/>
              <a:t>and it is</a:t>
            </a:r>
            <a:r>
              <a:t> certain we can carry nothing out. </a:t>
            </a:r>
            <a:r>
              <a:rPr baseline="31999"/>
              <a:t>8</a:t>
            </a:r>
            <a:r>
              <a:t> And having food and clothing, with these we shall be content. </a:t>
            </a:r>
            <a:r>
              <a:rPr baseline="31999"/>
              <a:t>9</a:t>
            </a:r>
            <a:r>
              <a:t> But those who desire to be rich fall into temptation and a snare, and </a:t>
            </a:r>
            <a:r>
              <a:rPr i="1"/>
              <a:t>into</a:t>
            </a:r>
            <a:r>
              <a:t> many foolish and harmful lusts which drown men in destruction and perdition. </a:t>
            </a:r>
            <a:r>
              <a:rPr baseline="31999"/>
              <a:t>10</a:t>
            </a:r>
            <a:r>
              <a:t> For the love of money is a root of all </a:t>
            </a:r>
            <a:r>
              <a:rPr i="1"/>
              <a:t>kinds of</a:t>
            </a:r>
            <a:r>
              <a:t> evil, for which some have strayed from the faith in their greediness, and pierced themselves through with many sorrows.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1 Timothy 6:6–16 (NKJV)…"/>
          <p:cNvSpPr txBox="1"/>
          <p:nvPr/>
        </p:nvSpPr>
        <p:spPr>
          <a:xfrm>
            <a:off x="344415" y="230501"/>
            <a:ext cx="12315970" cy="9372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66700" dist="98825" dir="2494917">
              <a:srgbClr val="000000">
                <a:alpha val="2864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500"/>
              </a:spcBef>
              <a:defRPr sz="4900">
                <a:solidFill>
                  <a:srgbClr val="000000"/>
                </a:solidFill>
                <a:effectLst/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t>1 Timothy 6:6–16 (NKJV)</a:t>
            </a:r>
          </a:p>
          <a:p>
            <a:pPr defTabSz="457200">
              <a:defRPr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11</a:t>
            </a:r>
            <a:r>
              <a:t> But you, O man of God, flee these things and pursue righteousness, godliness, faith, love, patience, gentleness. </a:t>
            </a:r>
            <a:r>
              <a:rPr baseline="31999"/>
              <a:t>12</a:t>
            </a:r>
            <a:r>
              <a:t> Fight the good fight of faith, lay hold on eternal life, to which you were also called and have confessed the good confession in the presence of many witnesses. </a:t>
            </a:r>
            <a:r>
              <a:rPr baseline="31999"/>
              <a:t>13</a:t>
            </a:r>
            <a:r>
              <a:t> I urge you in the sight of God who gives life to all things, and </a:t>
            </a:r>
            <a:r>
              <a:rPr i="1"/>
              <a:t>before</a:t>
            </a:r>
            <a:r>
              <a:t> Christ Jesus who witnessed the good confession before Pontius Pilate, </a:t>
            </a:r>
            <a:r>
              <a:rPr baseline="31999"/>
              <a:t>14</a:t>
            </a:r>
            <a:r>
              <a:t> that you keep </a:t>
            </a:r>
            <a:r>
              <a:rPr i="1"/>
              <a:t>this</a:t>
            </a:r>
            <a:r>
              <a:t> commandment without spot, blameless until our Lord Jesus Christ’s appearing, </a:t>
            </a:r>
            <a:r>
              <a:rPr baseline="31999"/>
              <a:t>15</a:t>
            </a:r>
            <a:r>
              <a:t> which He will manifest in His own time, </a:t>
            </a:r>
            <a:r>
              <a:rPr i="1"/>
              <a:t>He who is</a:t>
            </a:r>
            <a:r>
              <a:t> the blessed and only Potentate, the King of kings and Lord of lords, </a:t>
            </a:r>
            <a:r>
              <a:rPr baseline="31999"/>
              <a:t>16</a:t>
            </a:r>
            <a:r>
              <a:t> who alone has immortality, dwelling in unapproachable light, whom no man has seen or can see, to whom </a:t>
            </a:r>
            <a:r>
              <a:rPr i="1"/>
              <a:t>be</a:t>
            </a:r>
            <a:r>
              <a:t> honor and everlasting power. Amen.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hilippians 4:10–23 (NKJV)…"/>
          <p:cNvSpPr txBox="1"/>
          <p:nvPr/>
        </p:nvSpPr>
        <p:spPr>
          <a:xfrm>
            <a:off x="357297" y="343493"/>
            <a:ext cx="12290206" cy="9207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800"/>
              </a:spcBef>
              <a:defRPr sz="73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Philippians 4:10–23 (NKJV)</a:t>
            </a:r>
          </a:p>
          <a:p>
            <a:pPr defTabSz="457200">
              <a:spcBef>
                <a:spcPts val="800"/>
              </a:spcBef>
              <a:defRPr sz="52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10</a:t>
            </a:r>
            <a:r>
              <a:t> But I rejoiced in the Lord greatly that now at last your care for me has flourished again; though you surely did care, but you lacked opportunity. </a:t>
            </a:r>
            <a:r>
              <a:rPr baseline="31999"/>
              <a:t>11</a:t>
            </a:r>
            <a:r>
              <a:t> Not that I speak in regard to need, for I have learned in whatever state I am, to be content: </a:t>
            </a:r>
            <a:r>
              <a:rPr baseline="31999"/>
              <a:t>12</a:t>
            </a:r>
            <a:r>
              <a:t> I know how to be abased, and I know how to abound. Everywhere and in all things I have learned both to be full and to be hungry, both to abound and to suffer need.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hilippians 4:10–23 (NKJV)…"/>
          <p:cNvSpPr txBox="1"/>
          <p:nvPr/>
        </p:nvSpPr>
        <p:spPr>
          <a:xfrm>
            <a:off x="357297" y="343493"/>
            <a:ext cx="12290206" cy="8648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800"/>
              </a:spcBef>
              <a:defRPr sz="73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Philippians 4:10–23 (NKJV)</a:t>
            </a:r>
          </a:p>
          <a:p>
            <a:pPr defTabSz="457200">
              <a:spcBef>
                <a:spcPts val="800"/>
              </a:spcBef>
              <a:defRPr sz="53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13</a:t>
            </a:r>
            <a:r>
              <a:t> I can do all things through Christ who strengthens me. </a:t>
            </a:r>
            <a:r>
              <a:rPr baseline="31999"/>
              <a:t>14</a:t>
            </a:r>
            <a:r>
              <a:t> Nevertheless you have done well that you shared in my distress. </a:t>
            </a:r>
            <a:r>
              <a:rPr baseline="31999"/>
              <a:t>15</a:t>
            </a:r>
            <a:r>
              <a:t> Now you Philippians know also that in the beginning of the gospel, when I departed from Macedonia, no church shared with me concerning giving and receiving but you only. </a:t>
            </a:r>
            <a:r>
              <a:rPr baseline="31999"/>
              <a:t>16</a:t>
            </a:r>
            <a:r>
              <a:t> For even in Thessalonica you sent </a:t>
            </a:r>
            <a:r>
              <a:rPr i="1"/>
              <a:t>aid</a:t>
            </a:r>
            <a:r>
              <a:t> once and again for my necessities.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hilippians 4:10–23 (NKJV)…"/>
          <p:cNvSpPr txBox="1"/>
          <p:nvPr/>
        </p:nvSpPr>
        <p:spPr>
          <a:xfrm>
            <a:off x="357297" y="343493"/>
            <a:ext cx="12290206" cy="876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800"/>
              </a:spcBef>
              <a:defRPr sz="73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Philippians 4:10–23 (NKJV)</a:t>
            </a:r>
          </a:p>
          <a:p>
            <a:pPr defTabSz="457200">
              <a:spcBef>
                <a:spcPts val="800"/>
              </a:spcBef>
              <a:defRPr sz="54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17</a:t>
            </a:r>
            <a:r>
              <a:t> Not that I seek the gift, but I seek the fruit that abounds to your account. </a:t>
            </a:r>
            <a:r>
              <a:rPr baseline="31999"/>
              <a:t>18</a:t>
            </a:r>
            <a:r>
              <a:t> Indeed I have all and abound. I am full, having received from Epaphroditus the things </a:t>
            </a:r>
            <a:r>
              <a:rPr i="1"/>
              <a:t>sent</a:t>
            </a:r>
            <a:r>
              <a:t> from you, a sweet-smelling aroma, an acceptable sacrifice, well pleasing to God. </a:t>
            </a:r>
            <a:r>
              <a:rPr baseline="31999"/>
              <a:t>19</a:t>
            </a:r>
            <a:r>
              <a:t> And my God shall supply all your need according to His riches in glory by Christ Jesus.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hilippians 4:10–23 (NKJV)…"/>
          <p:cNvSpPr txBox="1"/>
          <p:nvPr/>
        </p:nvSpPr>
        <p:spPr>
          <a:xfrm>
            <a:off x="357297" y="343493"/>
            <a:ext cx="12290206" cy="8851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800"/>
              </a:spcBef>
              <a:defRPr sz="73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Philippians 4:10–23 (NKJV)</a:t>
            </a:r>
          </a:p>
          <a:p>
            <a:pPr defTabSz="457200">
              <a:spcBef>
                <a:spcPts val="800"/>
              </a:spcBef>
              <a:defRPr sz="62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20</a:t>
            </a:r>
            <a:r>
              <a:t> Now to our God and Father </a:t>
            </a:r>
            <a:r>
              <a:rPr i="1"/>
              <a:t>be</a:t>
            </a:r>
            <a:r>
              <a:t> glory forever and ever. Amen. </a:t>
            </a:r>
            <a:r>
              <a:rPr baseline="31999"/>
              <a:t>21</a:t>
            </a:r>
            <a:r>
              <a:t> Greet every saint in Christ Jesus. The brethren who are with me greet you. </a:t>
            </a:r>
            <a:r>
              <a:rPr baseline="31999"/>
              <a:t>22</a:t>
            </a:r>
            <a:r>
              <a:t> All the saints greet you, but especially those who are of Caesar’s household. </a:t>
            </a:r>
            <a:r>
              <a:rPr baseline="31999"/>
              <a:t>23</a:t>
            </a:r>
            <a:r>
              <a:t> The grace of our Lord Jesus Christ be with you all. Amen.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“Learning How To Be Content”"/>
          <p:cNvSpPr txBox="1"/>
          <p:nvPr/>
        </p:nvSpPr>
        <p:spPr>
          <a:xfrm>
            <a:off x="2067098" y="131079"/>
            <a:ext cx="8870604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>
                <a:solidFill>
                  <a:schemeClr val="accent1">
                    <a:hueOff val="-139642"/>
                    <a:satOff val="-16462"/>
                    <a:lumOff val="-20969"/>
                  </a:schemeClr>
                </a:solidFill>
                <a:effectLst>
                  <a:outerShdw sx="100000" sy="100000" kx="0" ky="0" algn="b" rotWithShape="0" blurRad="63500" dist="63500" dir="1680875">
                    <a:srgbClr val="000000">
                      <a:alpha val="32000"/>
                    </a:srgbClr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“Learning How To Be Content”</a:t>
            </a:r>
          </a:p>
        </p:txBody>
      </p:sp>
      <p:sp>
        <p:nvSpPr>
          <p:cNvPr id="237" name="Stand Fast In The Lord Beloved"/>
          <p:cNvSpPr txBox="1"/>
          <p:nvPr/>
        </p:nvSpPr>
        <p:spPr>
          <a:xfrm>
            <a:off x="427913" y="1187599"/>
            <a:ext cx="12148974" cy="8001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cap="all" sz="66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 sz="4500">
                <a:solidFill>
                  <a:srgbClr val="E7CA7C"/>
                </a:solidFill>
              </a:rPr>
              <a:t>Stand Fast</a:t>
            </a:r>
            <a:r>
              <a:rPr sz="4500"/>
              <a:t> In The Lord Beloved </a:t>
            </a:r>
          </a:p>
        </p:txBody>
      </p:sp>
      <p:pic>
        <p:nvPicPr>
          <p:cNvPr id="23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SEEK unity - 2,3…"/>
          <p:cNvSpPr txBox="1"/>
          <p:nvPr/>
        </p:nvSpPr>
        <p:spPr>
          <a:xfrm>
            <a:off x="7151059" y="2205020"/>
            <a:ext cx="5738324" cy="734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600"/>
              </a:spcBef>
              <a:buSzPct val="52999"/>
              <a:buBlip>
                <a:blip r:embed="rId3"/>
              </a:buBlip>
              <a:defRPr b="1" sz="4000">
                <a:solidFill>
                  <a:srgbClr val="535353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SEEK unity - 2,3</a:t>
            </a:r>
          </a:p>
          <a:p>
            <a:pPr marL="464102" indent="-464102" algn="l">
              <a:spcBef>
                <a:spcPts val="1600"/>
              </a:spcBef>
              <a:buSzPct val="52999"/>
              <a:buBlip>
                <a:blip r:embed="rId3"/>
              </a:buBlip>
              <a:defRPr sz="4000">
                <a:solidFill>
                  <a:srgbClr val="535353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Rejoice In The Lord Always - 4</a:t>
            </a:r>
            <a:endParaRPr b="1"/>
          </a:p>
          <a:p>
            <a:pPr marL="464102" indent="-464102" algn="l">
              <a:spcBef>
                <a:spcPts val="1600"/>
              </a:spcBef>
              <a:buSzPct val="52999"/>
              <a:buBlip>
                <a:blip r:embed="rId3"/>
              </a:buBlip>
              <a:defRPr sz="4000">
                <a:solidFill>
                  <a:srgbClr val="535353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BE Patient With All - 5</a:t>
            </a:r>
            <a:endParaRPr b="1"/>
          </a:p>
          <a:p>
            <a:pPr marL="464102" indent="-464102" algn="l">
              <a:spcBef>
                <a:spcPts val="1600"/>
              </a:spcBef>
              <a:buSzPct val="52999"/>
              <a:buBlip>
                <a:blip r:embed="rId3"/>
              </a:buBlip>
              <a:defRPr sz="4000">
                <a:solidFill>
                  <a:srgbClr val="535353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BE Anxious for nothing - 6</a:t>
            </a:r>
            <a:endParaRPr b="1"/>
          </a:p>
          <a:p>
            <a:pPr marL="464102" indent="-464102" algn="l">
              <a:spcBef>
                <a:spcPts val="1600"/>
              </a:spcBef>
              <a:buSzPct val="52999"/>
              <a:buBlip>
                <a:blip r:embed="rId3"/>
              </a:buBlip>
              <a:defRPr sz="4000">
                <a:solidFill>
                  <a:srgbClr val="535353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The PEACE of God Will Guard US - 7</a:t>
            </a:r>
            <a:endParaRPr b="1"/>
          </a:p>
          <a:p>
            <a:pPr marL="464102" indent="-464102" algn="l">
              <a:spcBef>
                <a:spcPts val="1600"/>
              </a:spcBef>
              <a:buSzPct val="52999"/>
              <a:buBlip>
                <a:blip r:embed="rId3"/>
              </a:buBlip>
              <a:defRPr sz="4000">
                <a:solidFill>
                  <a:srgbClr val="535353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Meditate On These Things - 8,9</a:t>
            </a:r>
          </a:p>
        </p:txBody>
      </p:sp>
      <p:sp>
        <p:nvSpPr>
          <p:cNvPr id="240" name="Philippians 4:1 (NKJV)…"/>
          <p:cNvSpPr txBox="1"/>
          <p:nvPr/>
        </p:nvSpPr>
        <p:spPr>
          <a:xfrm>
            <a:off x="484324" y="5959189"/>
            <a:ext cx="6476879" cy="3111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1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4:1 (NKJV)</a:t>
            </a:r>
          </a:p>
          <a:p>
            <a:pPr defTabSz="457200">
              <a:defRPr sz="39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</a:t>
            </a:r>
            <a:r>
              <a:t> Therefore, my beloved and longed-for brethren, my joy and crown, so stand fast in the Lord, beloved.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2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500"/>
                                        <p:tgtEl>
                                          <p:spTgt spid="2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1500"/>
                                        <p:tgtEl>
                                          <p:spTgt spid="2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500"/>
                                        <p:tgtEl>
                                          <p:spTgt spid="2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“Learning How To Be Content”"/>
          <p:cNvSpPr txBox="1"/>
          <p:nvPr/>
        </p:nvSpPr>
        <p:spPr>
          <a:xfrm>
            <a:off x="2067098" y="131079"/>
            <a:ext cx="8870604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>
                <a:solidFill>
                  <a:schemeClr val="accent1">
                    <a:hueOff val="-139642"/>
                    <a:satOff val="-16462"/>
                    <a:lumOff val="-20969"/>
                  </a:schemeClr>
                </a:solidFill>
                <a:effectLst>
                  <a:outerShdw sx="100000" sy="100000" kx="0" ky="0" algn="b" rotWithShape="0" blurRad="63500" dist="63500" dir="1680875">
                    <a:srgbClr val="000000">
                      <a:alpha val="32000"/>
                    </a:srgbClr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“Learning How To Be Content”</a:t>
            </a:r>
          </a:p>
        </p:txBody>
      </p:sp>
      <p:sp>
        <p:nvSpPr>
          <p:cNvPr id="243" name="THE PHILIPPIANS' GENEROSITY"/>
          <p:cNvSpPr txBox="1"/>
          <p:nvPr/>
        </p:nvSpPr>
        <p:spPr>
          <a:xfrm>
            <a:off x="427913" y="1187599"/>
            <a:ext cx="12148974" cy="8001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cap="all" sz="4500">
                <a:solidFill>
                  <a:srgbClr val="E7CA7C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b="0" sz="6600">
                <a:solidFill>
                  <a:srgbClr val="FFFFFF"/>
                </a:solidFill>
              </a:defRPr>
            </a:pPr>
            <a:r>
              <a:rPr b="1" sz="4500">
                <a:solidFill>
                  <a:srgbClr val="E7CA7C"/>
                </a:solidFill>
              </a:rPr>
              <a:t>THE PHILIPPIANS' GENEROSITY</a:t>
            </a:r>
          </a:p>
        </p:txBody>
      </p:sp>
      <p:pic>
        <p:nvPicPr>
          <p:cNvPr id="24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Their support for Paul was “on-going” - see vss. 14-18…"/>
          <p:cNvSpPr txBox="1"/>
          <p:nvPr/>
        </p:nvSpPr>
        <p:spPr>
          <a:xfrm>
            <a:off x="7151058" y="2344925"/>
            <a:ext cx="5738324" cy="695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2400"/>
              </a:spcBef>
              <a:buSzPct val="52999"/>
              <a:buBlip>
                <a:blip r:embed="rId3"/>
              </a:buBlip>
              <a:defRPr sz="3200">
                <a:solidFill>
                  <a:srgbClr val="535353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Their support for Paul was “on-going” - see vss. 14-18</a:t>
            </a:r>
          </a:p>
          <a:p>
            <a:pPr marL="464102" indent="-464102" algn="l">
              <a:spcBef>
                <a:spcPts val="2400"/>
              </a:spcBef>
              <a:buSzPct val="52999"/>
              <a:buBlip>
                <a:blip r:embed="rId3"/>
              </a:buBlip>
              <a:defRPr sz="3200">
                <a:solidFill>
                  <a:srgbClr val="535353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When Paul first departed from Macedonia, they shared with him - 15; 2 Cor. 11:8,9</a:t>
            </a:r>
          </a:p>
          <a:p>
            <a:pPr marL="464102" indent="-464102" algn="l">
              <a:spcBef>
                <a:spcPts val="2400"/>
              </a:spcBef>
              <a:buSzPct val="52999"/>
              <a:buBlip>
                <a:blip r:embed="rId3"/>
              </a:buBlip>
              <a:defRPr sz="3200">
                <a:solidFill>
                  <a:srgbClr val="535353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While still in Thessalonica, they sent aid on several occasions - 16; Act 16;17</a:t>
            </a:r>
          </a:p>
          <a:p>
            <a:pPr marL="464102" indent="-464102" algn="l">
              <a:spcBef>
                <a:spcPts val="2400"/>
              </a:spcBef>
              <a:buSzPct val="52999"/>
              <a:buBlip>
                <a:blip r:embed="rId3"/>
              </a:buBlip>
              <a:defRPr sz="3200">
                <a:solidFill>
                  <a:srgbClr val="535353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Now, while in Rome, they sent a gift by the hands of Epaphroditus - vs 18; 2:30</a:t>
            </a:r>
          </a:p>
        </p:txBody>
      </p:sp>
      <p:sp>
        <p:nvSpPr>
          <p:cNvPr id="246" name="Philippians 4:10 (NKJV)…"/>
          <p:cNvSpPr txBox="1"/>
          <p:nvPr/>
        </p:nvSpPr>
        <p:spPr>
          <a:xfrm>
            <a:off x="484324" y="5834449"/>
            <a:ext cx="6476879" cy="3454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1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4:10 (NKJV)</a:t>
            </a:r>
          </a:p>
          <a:p>
            <a:pPr defTabSz="457200">
              <a:defRPr sz="36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10</a:t>
            </a:r>
            <a:r>
              <a:t> But I rejoiced in the Lord greatly that now at last your care for me has flourished again; though you surely did care, but you lacked opportunity.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500"/>
                                        <p:tgtEl>
                                          <p:spTgt spid="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4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“Learning How To Be Content”"/>
          <p:cNvSpPr txBox="1"/>
          <p:nvPr/>
        </p:nvSpPr>
        <p:spPr>
          <a:xfrm>
            <a:off x="2067098" y="131079"/>
            <a:ext cx="8870604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>
                <a:solidFill>
                  <a:schemeClr val="accent1">
                    <a:hueOff val="-139642"/>
                    <a:satOff val="-16462"/>
                    <a:lumOff val="-20969"/>
                  </a:schemeClr>
                </a:solidFill>
                <a:effectLst>
                  <a:outerShdw sx="100000" sy="100000" kx="0" ky="0" algn="b" rotWithShape="0" blurRad="63500" dist="63500" dir="1680875">
                    <a:srgbClr val="000000">
                      <a:alpha val="32000"/>
                    </a:srgbClr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“Learning How To Be Content”</a:t>
            </a:r>
          </a:p>
        </p:txBody>
      </p:sp>
      <p:sp>
        <p:nvSpPr>
          <p:cNvPr id="249" name="THE PHILIPPIANS' GENEROSITY"/>
          <p:cNvSpPr txBox="1"/>
          <p:nvPr/>
        </p:nvSpPr>
        <p:spPr>
          <a:xfrm>
            <a:off x="427913" y="1187599"/>
            <a:ext cx="12148974" cy="8001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cap="all" sz="4500">
                <a:solidFill>
                  <a:srgbClr val="E7CA7C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b="0" sz="6600">
                <a:solidFill>
                  <a:srgbClr val="FFFFFF"/>
                </a:solidFill>
              </a:defRPr>
            </a:pPr>
            <a:r>
              <a:rPr b="1" sz="4500">
                <a:solidFill>
                  <a:srgbClr val="E7CA7C"/>
                </a:solidFill>
              </a:rPr>
              <a:t>THE PHILIPPIANS' GENEROSITY</a:t>
            </a:r>
          </a:p>
        </p:txBody>
      </p:sp>
      <p:pic>
        <p:nvPicPr>
          <p:cNvPr id="25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Paul was more appreciative for the fruit than the actual gift — 17 “Not that I seek the gift, but I seek the fruit that abounds to your account.”…"/>
          <p:cNvSpPr txBox="1"/>
          <p:nvPr/>
        </p:nvSpPr>
        <p:spPr>
          <a:xfrm>
            <a:off x="7151058" y="2142519"/>
            <a:ext cx="5738324" cy="749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100"/>
              </a:spcBef>
              <a:buSzPct val="52999"/>
              <a:buBlip>
                <a:blip r:embed="rId3"/>
              </a:buBlip>
              <a:defRPr sz="3300">
                <a:solidFill>
                  <a:srgbClr val="535353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Paul was more appreciative for the fruit than the actual gift — </a:t>
            </a:r>
            <a:r>
              <a:rPr baseline="31999"/>
              <a:t>17 “</a:t>
            </a:r>
            <a:r>
              <a:t>Not that I seek the gift, but I seek the fruit that abounds to your account.”</a:t>
            </a:r>
          </a:p>
          <a:p>
            <a:pPr marL="464102" indent="-464102" algn="l">
              <a:spcBef>
                <a:spcPts val="1100"/>
              </a:spcBef>
              <a:buSzPct val="52999"/>
              <a:buBlip>
                <a:blip r:embed="rId3"/>
              </a:buBlip>
              <a:defRPr sz="3300">
                <a:solidFill>
                  <a:srgbClr val="535353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support given for the furtherance of the truth is a “sacrifice, well pleasing to the Lord” — 18 </a:t>
            </a:r>
          </a:p>
          <a:p>
            <a:pPr marL="464102" indent="-464102" algn="l">
              <a:spcBef>
                <a:spcPts val="1100"/>
              </a:spcBef>
              <a:buSzPct val="52999"/>
              <a:buBlip>
                <a:blip r:embed="rId3"/>
              </a:buBlip>
              <a:defRPr sz="3300">
                <a:solidFill>
                  <a:srgbClr val="535353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It is more blessed to give than receive — 19; cf Acts 20: 35; 2 Cor. 9:8</a:t>
            </a:r>
          </a:p>
        </p:txBody>
      </p:sp>
      <p:sp>
        <p:nvSpPr>
          <p:cNvPr id="252" name="Philippians 4:18–19 (NKJV)…"/>
          <p:cNvSpPr txBox="1"/>
          <p:nvPr/>
        </p:nvSpPr>
        <p:spPr>
          <a:xfrm>
            <a:off x="484324" y="4905828"/>
            <a:ext cx="6476879" cy="4521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4:18–19 (NKJV)</a:t>
            </a:r>
          </a:p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18</a:t>
            </a:r>
            <a:r>
              <a:t> Indeed I have all and abound. I am full, having received from Epaphroditus the things </a:t>
            </a:r>
            <a:r>
              <a:rPr i="1"/>
              <a:t>sent</a:t>
            </a:r>
            <a:r>
              <a:t> from you, a sweet-smelling aroma, an acceptable sacrifice, well pleasing to God. </a:t>
            </a:r>
            <a:r>
              <a:rPr baseline="31999"/>
              <a:t>19</a:t>
            </a:r>
            <a:r>
              <a:t> And my God shall supply all your need according to His riches in glory by Christ Jesus.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51" grpId="1"/>
    </p:bld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New_Template2">
  <a:themeElements>
    <a:clrScheme name="New_Template2">
      <a:dk1>
        <a:srgbClr val="C000EB"/>
      </a:dk1>
      <a:lt1>
        <a:srgbClr val="EBEBEB"/>
      </a:lt1>
      <a:dk2>
        <a:srgbClr val="525252"/>
      </a:dk2>
      <a:lt2>
        <a:srgbClr val="C9C9C9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3"/>
      </a:accent5>
      <a:accent6>
        <a:srgbClr val="B264DA"/>
      </a:accent6>
      <a:hlink>
        <a:srgbClr val="0000FF"/>
      </a:hlink>
      <a:folHlink>
        <a:srgbClr val="FF00FF"/>
      </a:folHlink>
    </a:clrScheme>
    <a:fontScheme name="New_Template2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New_Templat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80000"/>
                </a:srgbClr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EBEBEB"/>
            </a:solidFill>
            <a:effectLst>
              <a:outerShdw sx="100000" sy="100000" kx="0" ky="0" algn="b" rotWithShape="0" blurRad="50800" dist="25400" dir="5400000">
                <a:srgbClr val="000000"/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2">
  <a:themeElements>
    <a:clrScheme name="New_Template2">
      <a:dk1>
        <a:srgbClr val="000000"/>
      </a:dk1>
      <a:lt1>
        <a:srgbClr val="FFFFFF"/>
      </a:lt1>
      <a:dk2>
        <a:srgbClr val="525252"/>
      </a:dk2>
      <a:lt2>
        <a:srgbClr val="C9C9C9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3"/>
      </a:accent5>
      <a:accent6>
        <a:srgbClr val="B264DA"/>
      </a:accent6>
      <a:hlink>
        <a:srgbClr val="0000FF"/>
      </a:hlink>
      <a:folHlink>
        <a:srgbClr val="FF00FF"/>
      </a:folHlink>
    </a:clrScheme>
    <a:fontScheme name="New_Template2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New_Templat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80000"/>
                </a:srgbClr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EBEBEB"/>
            </a:solidFill>
            <a:effectLst>
              <a:outerShdw sx="100000" sy="100000" kx="0" ky="0" algn="b" rotWithShape="0" blurRad="50800" dist="25400" dir="5400000">
                <a:srgbClr val="000000"/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