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18"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1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1"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4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9"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3.tif"/><Relationship Id="rId5" Type="http://schemas.openxmlformats.org/officeDocument/2006/relationships/image" Target="../media/image6.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ph type="pic" idx="13"/>
          </p:nvPr>
        </p:nvPicPr>
        <p:blipFill>
          <a:blip r:embed="rId2">
            <a:extLst/>
          </a:blip>
          <a:srcRect l="5598" t="0" r="5598" b="0"/>
          <a:stretch>
            <a:fillRect/>
          </a:stretch>
        </p:blipFill>
        <p:spPr>
          <a:prstGeom prst="rect">
            <a:avLst/>
          </a:prstGeom>
        </p:spPr>
      </p:pic>
      <p:pic>
        <p:nvPicPr>
          <p:cNvPr id="176" name="Image" descr="Image"/>
          <p:cNvPicPr>
            <a:picLocks noChangeAspect="1"/>
          </p:cNvPicPr>
          <p:nvPr/>
        </p:nvPicPr>
        <p:blipFill>
          <a:blip r:embed="rId3">
            <a:extLst/>
          </a:blip>
          <a:stretch>
            <a:fillRect/>
          </a:stretch>
        </p:blipFill>
        <p:spPr>
          <a:xfrm>
            <a:off x="2049283" y="4140510"/>
            <a:ext cx="9232906" cy="2268227"/>
          </a:xfrm>
          <a:prstGeom prst="rect">
            <a:avLst/>
          </a:prstGeom>
          <a:ln w="12700">
            <a:miter lim="400000"/>
          </a:ln>
          <a:effectLst>
            <a:outerShdw sx="100000" sy="100000" kx="0" ky="0" algn="b" rotWithShape="0" blurRad="241300" dist="154866" dir="5400000">
              <a:srgbClr val="000000"/>
            </a:outerShdw>
          </a:effectLst>
        </p:spPr>
      </p:pic>
      <p:pic>
        <p:nvPicPr>
          <p:cNvPr id="177" name="Image" descr="Image"/>
          <p:cNvPicPr>
            <a:picLocks noChangeAspect="1"/>
          </p:cNvPicPr>
          <p:nvPr/>
        </p:nvPicPr>
        <p:blipFill>
          <a:blip r:embed="rId4">
            <a:extLst/>
          </a:blip>
          <a:stretch>
            <a:fillRect/>
          </a:stretch>
        </p:blipFill>
        <p:spPr>
          <a:xfrm>
            <a:off x="452940" y="491540"/>
            <a:ext cx="12098920" cy="1472470"/>
          </a:xfrm>
          <a:prstGeom prst="rect">
            <a:avLst/>
          </a:prstGeom>
          <a:ln w="12700">
            <a:miter lim="400000"/>
          </a:ln>
          <a:effectLst>
            <a:outerShdw sx="100000" sy="100000" kx="0" ky="0" algn="b" rotWithShape="0" blurRad="241300" dist="92307" dir="5400000">
              <a:srgbClr val="000000"/>
            </a:outerShdw>
          </a:effectLst>
        </p:spPr>
      </p:pic>
      <p:sp>
        <p:nvSpPr>
          <p:cNvPr id="178" name="(Galatians 5:9; Matthew 13:33-35)"/>
          <p:cNvSpPr/>
          <p:nvPr/>
        </p:nvSpPr>
        <p:spPr>
          <a:xfrm>
            <a:off x="760097" y="8585237"/>
            <a:ext cx="11484606" cy="793271"/>
          </a:xfrm>
          <a:prstGeom prst="roundRect">
            <a:avLst>
              <a:gd name="adj" fmla="val 24015"/>
            </a:avLst>
          </a:prstGeom>
          <a:solidFill>
            <a:srgbClr val="797979">
              <a:alpha val="672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50800" dir="5400000">
                    <a:srgbClr val="000000">
                      <a:alpha val="80000"/>
                    </a:srgbClr>
                  </a:outerShdw>
                </a:effectLst>
                <a:latin typeface="Good Times"/>
                <a:ea typeface="Good Times"/>
                <a:cs typeface="Good Times"/>
                <a:sym typeface="Good Times"/>
              </a:defRPr>
            </a:lvl1pPr>
          </a:lstStyle>
          <a:p>
            <a:pPr/>
            <a:r>
              <a:t>(Galatians 5:9; Matthew 13:33-35)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20"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21"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22"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23" name="If one alters the truth, even slightly, it is no longer truth — Gal. 1:6-9; 2 Cor. 11:4…"/>
          <p:cNvSpPr txBox="1"/>
          <p:nvPr/>
        </p:nvSpPr>
        <p:spPr>
          <a:xfrm>
            <a:off x="5297624" y="2399463"/>
            <a:ext cx="7563771" cy="66294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200"/>
              </a:spcBef>
              <a:buSzPct val="80000"/>
              <a:buBlip>
                <a:blip r:embed="rId6"/>
              </a:buBlip>
              <a:defRPr sz="37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If one alters the truth, even slightly, it is no longer truth — Gal. 1:6-9; 2 Cor. 11:4</a:t>
            </a:r>
          </a:p>
          <a:p>
            <a:pPr marL="685799" indent="-685799" algn="l">
              <a:spcBef>
                <a:spcPts val="3200"/>
              </a:spcBef>
              <a:buSzPct val="80000"/>
              <a:buBlip>
                <a:blip r:embed="rId6"/>
              </a:buBlip>
              <a:defRPr sz="37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One small change to the truth leads to more and more changes to other aspects of the truth — 2 Tim 2:16-18; 3:13</a:t>
            </a:r>
          </a:p>
          <a:p>
            <a:pPr marL="685799" indent="-685799" algn="l">
              <a:spcBef>
                <a:spcPts val="3200"/>
              </a:spcBef>
              <a:buSzPct val="80000"/>
              <a:buBlip>
                <a:blip r:embed="rId6"/>
              </a:buBlip>
              <a:defRPr sz="37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False doctrine needs to be uprooted, not just trimmed — 1 Ti. 4:6, 12–16; Tit. 1:10,11,14;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xEl>
                                              <p:pRg st="1" end="1"/>
                                            </p:txEl>
                                          </p:spTgt>
                                        </p:tgtEl>
                                        <p:attrNameLst>
                                          <p:attrName>style.visibility</p:attrName>
                                        </p:attrNameLst>
                                      </p:cBhvr>
                                      <p:to>
                                        <p:strVal val="visible"/>
                                      </p:to>
                                    </p:set>
                                    <p:animEffect filter="wipe(left)" transition="in">
                                      <p:cBhvr>
                                        <p:cTn id="7" dur="1500"/>
                                        <p:tgtEl>
                                          <p:spTgt spid="2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3">
                                            <p:txEl>
                                              <p:pRg st="2" end="2"/>
                                            </p:txEl>
                                          </p:spTgt>
                                        </p:tgtEl>
                                        <p:attrNameLst>
                                          <p:attrName>style.visibility</p:attrName>
                                        </p:attrNameLst>
                                      </p:cBhvr>
                                      <p:to>
                                        <p:strVal val="visible"/>
                                      </p:to>
                                    </p:set>
                                    <p:animEffect filter="wipe(left)" transition="in">
                                      <p:cBhvr>
                                        <p:cTn id="12" dur="1500"/>
                                        <p:tgtEl>
                                          <p:spTgt spid="2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26"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27"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28"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29" name="Sin starts small - but all sin is a BIG deal! — Mat 5:29,30; Rom 1:21-23…"/>
          <p:cNvSpPr txBox="1"/>
          <p:nvPr/>
        </p:nvSpPr>
        <p:spPr>
          <a:xfrm>
            <a:off x="5255355" y="2159938"/>
            <a:ext cx="7563771" cy="70993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Sin starts small - but all sin is a BIG deal! — Mat 5:29,30; Rom 1:21-23</a:t>
            </a:r>
          </a:p>
          <a:p>
            <a:pPr marL="685799" indent="-685799" algn="l">
              <a:spcBef>
                <a:spcPts val="1500"/>
              </a:spcBef>
              <a:buSzPct val="80000"/>
              <a:buBlip>
                <a:blip r:embed="rId6"/>
              </a:buBlip>
              <a:defRPr>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Sin breeds MORE sin - becomes habitual! — Rom. 1:24-32; Eph 4:18,19</a:t>
            </a:r>
          </a:p>
          <a:p>
            <a:pPr marL="685799" indent="-685799" algn="l">
              <a:spcBef>
                <a:spcPts val="1500"/>
              </a:spcBef>
              <a:buSzPct val="80000"/>
              <a:buBlip>
                <a:blip r:embed="rId6"/>
              </a:buBlip>
              <a:defRPr>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ALL Sin affects the WHOLE person / group! — Josh. 7;     1 Cor. 5:6</a:t>
            </a:r>
          </a:p>
          <a:p>
            <a:pPr marL="685799" indent="-685799" algn="l">
              <a:spcBef>
                <a:spcPts val="1500"/>
              </a:spcBef>
              <a:buSzPct val="80000"/>
              <a:buBlip>
                <a:blip r:embed="rId6"/>
              </a:buBlip>
              <a:defRPr>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Sin Must be uprooted —            1 Sam 15:16-33; Col. 3:1-17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wipe(left)" transition="in">
                                      <p:cBhvr>
                                        <p:cTn id="7" dur="15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wipe(left)" transition="in">
                                      <p:cBhvr>
                                        <p:cTn id="12" dur="15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9">
                                            <p:txEl>
                                              <p:pRg st="3" end="3"/>
                                            </p:txEl>
                                          </p:spTgt>
                                        </p:tgtEl>
                                        <p:attrNameLst>
                                          <p:attrName>style.visibility</p:attrName>
                                        </p:attrNameLst>
                                      </p:cBhvr>
                                      <p:to>
                                        <p:strVal val="visible"/>
                                      </p:to>
                                    </p:set>
                                    <p:animEffect filter="wipe(left)" transition="in">
                                      <p:cBhvr>
                                        <p:cTn id="17" dur="1500"/>
                                        <p:tgtEl>
                                          <p:spTgt spid="22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32"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33"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34"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35" name="Colossians 3:5–11 (NKJV)…"/>
          <p:cNvSpPr txBox="1"/>
          <p:nvPr/>
        </p:nvSpPr>
        <p:spPr>
          <a:xfrm>
            <a:off x="5218963" y="1935067"/>
            <a:ext cx="7523669" cy="75057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t>Colossians 3:5–11 (NKJV)</a:t>
            </a:r>
          </a:p>
          <a:p>
            <a:pPr defTabSz="457200">
              <a:defRPr sz="39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rPr baseline="31999"/>
              <a:t>5</a:t>
            </a:r>
            <a:r>
              <a:t> Therefore put to death your members which are on the earth: fornication, uncleanness, passion, evil desire, and covetousness, which is idolatry. </a:t>
            </a:r>
            <a:r>
              <a:rPr baseline="31999"/>
              <a:t>6</a:t>
            </a:r>
            <a:r>
              <a:t> Because of these things the wrath of God is coming upon the sons of disobedience, </a:t>
            </a:r>
            <a:r>
              <a:rPr baseline="31999"/>
              <a:t>7</a:t>
            </a:r>
            <a:r>
              <a:t> in which you yourselves once walked when you lived in them.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38"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39"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40"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41" name="Colossians 3:5–11 (NKJV)…"/>
          <p:cNvSpPr txBox="1"/>
          <p:nvPr/>
        </p:nvSpPr>
        <p:spPr>
          <a:xfrm>
            <a:off x="5218963" y="1935067"/>
            <a:ext cx="7523669" cy="72263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t>Colossians 3:5–11 (NKJV)</a:t>
            </a:r>
          </a:p>
          <a:p>
            <a:pPr defTabSz="457200">
              <a:defRPr>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rPr baseline="31999"/>
              <a:t>8</a:t>
            </a:r>
            <a:r>
              <a:t> But now you yourselves are to put off all these: anger, wrath, malice, blasphemy, filthy language out of your mouth. </a:t>
            </a:r>
            <a:r>
              <a:rPr baseline="31999"/>
              <a:t>9</a:t>
            </a:r>
            <a:r>
              <a:t> Do not lie to one another, since you have put off the old man with his deeds, </a:t>
            </a:r>
            <a:r>
              <a:rPr baseline="31999"/>
              <a:t>10</a:t>
            </a:r>
            <a:r>
              <a:t> and have put on the new </a:t>
            </a:r>
            <a:r>
              <a:rPr i="1"/>
              <a:t>man</a:t>
            </a:r>
            <a:r>
              <a:t> who is renewed in knowledge according to the image of Him who created him,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44"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45"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46"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47" name="Matthew 13:33–35 (NKJV)…"/>
          <p:cNvSpPr txBox="1"/>
          <p:nvPr/>
        </p:nvSpPr>
        <p:spPr>
          <a:xfrm>
            <a:off x="5224755" y="2384176"/>
            <a:ext cx="7508757" cy="68707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6100">
                <a:solidFill>
                  <a:srgbClr val="FFFFFF"/>
                </a:solidFill>
                <a:effectLst>
                  <a:outerShdw sx="100000" sy="100000" kx="0" ky="0" algn="b" rotWithShape="0" blurRad="63500" dist="63500" dir="2094484">
                    <a:srgbClr val="000000"/>
                  </a:outerShdw>
                </a:effectLst>
                <a:latin typeface="Century Gothic"/>
                <a:ea typeface="Century Gothic"/>
                <a:cs typeface="Century Gothic"/>
                <a:sym typeface="Century Gothic"/>
              </a:defRPr>
            </a:pPr>
            <a:r>
              <a:t>Matthew 13:33–35 (NKJV)</a:t>
            </a:r>
          </a:p>
          <a:p>
            <a:pPr defTabSz="457200">
              <a:defRPr sz="4500">
                <a:solidFill>
                  <a:srgbClr val="FFFFFF"/>
                </a:solidFill>
                <a:effectLst>
                  <a:outerShdw sx="100000" sy="100000" kx="0" ky="0" algn="b" rotWithShape="0" blurRad="63500" dist="63500" dir="2094484">
                    <a:srgbClr val="000000"/>
                  </a:outerShdw>
                </a:effectLst>
                <a:latin typeface="Century Gothic"/>
                <a:ea typeface="Century Gothic"/>
                <a:cs typeface="Century Gothic"/>
                <a:sym typeface="Century Gothic"/>
              </a:defRPr>
            </a:pPr>
            <a:r>
              <a:rPr baseline="31999"/>
              <a:t>33</a:t>
            </a:r>
            <a:r>
              <a:t> Another parable He spoke to them: “The kingdom of heaven is like leaven, which a woman took and hid in three measures of meal till it was all leavened.”</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50"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51"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52"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53" name="Leaven used in a positive sense ……"/>
          <p:cNvSpPr txBox="1"/>
          <p:nvPr/>
        </p:nvSpPr>
        <p:spPr>
          <a:xfrm>
            <a:off x="5297624" y="2017382"/>
            <a:ext cx="7563771" cy="775843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Leaven used in a positive sense …</a:t>
            </a:r>
            <a:r>
              <a:t> </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Some conclude "leaven" in the parable represents something evil … </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Just because a term is used predominately in one sense does not mean it must always be understood in the same sense. (eisegesis) — CONTEXT</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Similar meaning to the previous parable — 31,32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fade" transition="in">
                                      <p:cBhvr>
                                        <p:cTn id="7" dur="1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fade" transition="in">
                                      <p:cBhvr>
                                        <p:cTn id="12" dur="1500"/>
                                        <p:tgtEl>
                                          <p:spTgt spid="2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3">
                                            <p:txEl>
                                              <p:pRg st="3" end="3"/>
                                            </p:txEl>
                                          </p:spTgt>
                                        </p:tgtEl>
                                        <p:attrNameLst>
                                          <p:attrName>style.visibility</p:attrName>
                                        </p:attrNameLst>
                                      </p:cBhvr>
                                      <p:to>
                                        <p:strVal val="visible"/>
                                      </p:to>
                                    </p:set>
                                    <p:animEffect filter="fade" transition="in">
                                      <p:cBhvr>
                                        <p:cTn id="17" dur="1500"/>
                                        <p:tgtEl>
                                          <p:spTgt spid="2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56"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57"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58"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59" name="“The kingdom of heaven is like leaven”…"/>
          <p:cNvSpPr txBox="1"/>
          <p:nvPr/>
        </p:nvSpPr>
        <p:spPr>
          <a:xfrm>
            <a:off x="5297624" y="2017382"/>
            <a:ext cx="7563771" cy="771906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The kingdom of heaven is like leaven</a:t>
            </a:r>
            <a:r>
              <a:t>” </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The Sowe</a:t>
            </a:r>
            <a:r>
              <a:t>r (3-9), explanation (18-23).</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The Tares</a:t>
            </a:r>
            <a:r>
              <a:t> (24-30), explanation (36-43); </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The Dragnet</a:t>
            </a:r>
            <a:r>
              <a:t> (47-50).</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The Mustard Seed</a:t>
            </a:r>
            <a:r>
              <a:t> (31, 32), </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solidFill>
                  <a:schemeClr val="accent4">
                    <a:hueOff val="481991"/>
                    <a:satOff val="11971"/>
                    <a:lumOff val="19007"/>
                  </a:schemeClr>
                </a:solidFill>
              </a:rPr>
              <a:t>The Leaven</a:t>
            </a:r>
            <a:r>
              <a:t> (33).</a:t>
            </a:r>
          </a:p>
          <a:p>
            <a:pPr lvl="1" marL="1206500" indent="-685800" algn="l">
              <a:lnSpc>
                <a:spcPct val="110000"/>
              </a:lnSpc>
              <a:spcBef>
                <a:spcPts val="14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The </a:t>
            </a:r>
            <a:r>
              <a:rPr b="1"/>
              <a:t>Hidden Treasure</a:t>
            </a:r>
            <a:r>
              <a:t> (44); The </a:t>
            </a:r>
            <a:r>
              <a:rPr b="1"/>
              <a:t>Pearl of Great Price</a:t>
            </a:r>
            <a:r>
              <a:t> (45, 46).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9">
                                            <p:txEl>
                                              <p:pRg st="2" end="2"/>
                                            </p:txEl>
                                          </p:spTgt>
                                        </p:tgtEl>
                                        <p:attrNameLst>
                                          <p:attrName>style.visibility</p:attrName>
                                        </p:attrNameLst>
                                      </p:cBhvr>
                                      <p:to>
                                        <p:strVal val="visible"/>
                                      </p:to>
                                    </p:set>
                                    <p:animEffect filter="fade" transition="in">
                                      <p:cBhvr>
                                        <p:cTn id="7" dur="1500"/>
                                        <p:tgtEl>
                                          <p:spTgt spid="25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9">
                                            <p:txEl>
                                              <p:pRg st="3" end="3"/>
                                            </p:txEl>
                                          </p:spTgt>
                                        </p:tgtEl>
                                        <p:attrNameLst>
                                          <p:attrName>style.visibility</p:attrName>
                                        </p:attrNameLst>
                                      </p:cBhvr>
                                      <p:to>
                                        <p:strVal val="visible"/>
                                      </p:to>
                                    </p:set>
                                    <p:animEffect filter="fade" transition="in">
                                      <p:cBhvr>
                                        <p:cTn id="12" dur="1500"/>
                                        <p:tgtEl>
                                          <p:spTgt spid="25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9">
                                            <p:txEl>
                                              <p:pRg st="4" end="4"/>
                                            </p:txEl>
                                          </p:spTgt>
                                        </p:tgtEl>
                                        <p:attrNameLst>
                                          <p:attrName>style.visibility</p:attrName>
                                        </p:attrNameLst>
                                      </p:cBhvr>
                                      <p:to>
                                        <p:strVal val="visible"/>
                                      </p:to>
                                    </p:set>
                                    <p:animEffect filter="fade" transition="in">
                                      <p:cBhvr>
                                        <p:cTn id="17" dur="1500"/>
                                        <p:tgtEl>
                                          <p:spTgt spid="2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59">
                                            <p:txEl>
                                              <p:pRg st="5" end="5"/>
                                            </p:txEl>
                                          </p:spTgt>
                                        </p:tgtEl>
                                        <p:attrNameLst>
                                          <p:attrName>style.visibility</p:attrName>
                                        </p:attrNameLst>
                                      </p:cBhvr>
                                      <p:to>
                                        <p:strVal val="visible"/>
                                      </p:to>
                                    </p:set>
                                    <p:animEffect filter="fade" transition="in">
                                      <p:cBhvr>
                                        <p:cTn id="22" dur="1500"/>
                                        <p:tgtEl>
                                          <p:spTgt spid="25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59">
                                            <p:txEl>
                                              <p:pRg st="6" end="6"/>
                                            </p:txEl>
                                          </p:spTgt>
                                        </p:tgtEl>
                                        <p:attrNameLst>
                                          <p:attrName>style.visibility</p:attrName>
                                        </p:attrNameLst>
                                      </p:cBhvr>
                                      <p:to>
                                        <p:strVal val="visible"/>
                                      </p:to>
                                    </p:set>
                                    <p:animEffect filter="fade" transition="in">
                                      <p:cBhvr>
                                        <p:cTn id="27" dur="1500"/>
                                        <p:tgtEl>
                                          <p:spTgt spid="25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62"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63"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64"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65" name="“The kingdom of heaven is like leaven”…"/>
          <p:cNvSpPr txBox="1"/>
          <p:nvPr/>
        </p:nvSpPr>
        <p:spPr>
          <a:xfrm>
            <a:off x="5297624" y="2017382"/>
            <a:ext cx="7563771" cy="70612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The kingdom of heaven is like leaven</a:t>
            </a:r>
            <a:r>
              <a:t>” </a:t>
            </a:r>
          </a:p>
          <a:p>
            <a:pPr lvl="1" marL="1206500" indent="-685800" algn="l">
              <a:lnSpc>
                <a:spcPct val="110000"/>
              </a:lnSpc>
              <a:spcBef>
                <a:spcPts val="1400"/>
              </a:spcBef>
              <a:buSzPct val="80000"/>
              <a:buBlip>
                <a:blip r:embed="rId7"/>
              </a:buBlip>
              <a:defRPr sz="33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The nature of yeast is such that once the process of leavening begins, it is impossible to stop. </a:t>
            </a:r>
          </a:p>
          <a:p>
            <a:pPr lvl="1" marL="1206500" indent="-685800" algn="l">
              <a:lnSpc>
                <a:spcPct val="110000"/>
              </a:lnSpc>
              <a:spcBef>
                <a:spcPts val="1400"/>
              </a:spcBef>
              <a:buSzPct val="80000"/>
              <a:buBlip>
                <a:blip r:embed="rId7"/>
              </a:buBlip>
              <a:defRPr sz="33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The kingdom would grow in numbers and nothing would be able to stop their advance. </a:t>
            </a:r>
          </a:p>
          <a:p>
            <a:pPr lvl="1" marL="1206500" indent="-685800" algn="l">
              <a:lnSpc>
                <a:spcPct val="110000"/>
              </a:lnSpc>
              <a:spcBef>
                <a:spcPts val="1400"/>
              </a:spcBef>
              <a:buSzPct val="80000"/>
              <a:buBlip>
                <a:blip r:embed="rId7"/>
              </a:buBlip>
              <a:defRPr sz="33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This idea fits with the nature of yeast and makes sense in the flow of these parables.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5">
                                            <p:txEl>
                                              <p:pRg st="2" end="2"/>
                                            </p:txEl>
                                          </p:spTgt>
                                        </p:tgtEl>
                                        <p:attrNameLst>
                                          <p:attrName>style.visibility</p:attrName>
                                        </p:attrNameLst>
                                      </p:cBhvr>
                                      <p:to>
                                        <p:strVal val="visible"/>
                                      </p:to>
                                    </p:set>
                                    <p:animEffect filter="wipe(left)" transition="in">
                                      <p:cBhvr>
                                        <p:cTn id="7" dur="500"/>
                                        <p:tgtEl>
                                          <p:spTgt spid="26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5">
                                            <p:txEl>
                                              <p:pRg st="3" end="3"/>
                                            </p:txEl>
                                          </p:spTgt>
                                        </p:tgtEl>
                                        <p:attrNameLst>
                                          <p:attrName>style.visibility</p:attrName>
                                        </p:attrNameLst>
                                      </p:cBhvr>
                                      <p:to>
                                        <p:strVal val="visible"/>
                                      </p:to>
                                    </p:set>
                                    <p:animEffect filter="wipe(left)" transition="in">
                                      <p:cBhvr>
                                        <p:cTn id="12" dur="500"/>
                                        <p:tgtEl>
                                          <p:spTgt spid="2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68"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69"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70"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71" name="“The kingdom of heaven is like leaven”…"/>
          <p:cNvSpPr txBox="1"/>
          <p:nvPr/>
        </p:nvSpPr>
        <p:spPr>
          <a:xfrm>
            <a:off x="5297624" y="2017382"/>
            <a:ext cx="7563771" cy="748157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The kingdom of heaven is like leaven</a:t>
            </a:r>
            <a:r>
              <a:t>” </a:t>
            </a:r>
          </a:p>
          <a:p>
            <a:pPr lvl="1" marL="1206500" indent="-685800" algn="l">
              <a:lnSpc>
                <a:spcPct val="110000"/>
              </a:lnSpc>
              <a:spcBef>
                <a:spcPts val="14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Its pervasive growth — Mt 28:19,20; Col. 1:6,23; 1 Thes. 1:8</a:t>
            </a:r>
          </a:p>
          <a:p>
            <a:pPr lvl="1" marL="1206500" indent="-685800" algn="l">
              <a:lnSpc>
                <a:spcPct val="110000"/>
              </a:lnSpc>
              <a:spcBef>
                <a:spcPts val="14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Spread by the influence of the word in the lives of men — Luke 17:20,21; John 3:3-5; 18:13; Revelation 11:15; Romans 10:17-18; 16:25-26</a:t>
            </a:r>
          </a:p>
          <a:p>
            <a:pPr lvl="1" marL="1206500" indent="-685800" algn="l">
              <a:lnSpc>
                <a:spcPct val="110000"/>
              </a:lnSpc>
              <a:spcBef>
                <a:spcPts val="14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God’s word will </a:t>
            </a:r>
            <a:r>
              <a:rPr b="1"/>
              <a:t>fully</a:t>
            </a:r>
            <a:r>
              <a:t> accomplish its purpose — Isaiah 55 :10,11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txEl>
                                              <p:pRg st="2" end="2"/>
                                            </p:txEl>
                                          </p:spTgt>
                                        </p:tgtEl>
                                        <p:attrNameLst>
                                          <p:attrName>style.visibility</p:attrName>
                                        </p:attrNameLst>
                                      </p:cBhvr>
                                      <p:to>
                                        <p:strVal val="visible"/>
                                      </p:to>
                                    </p:set>
                                    <p:animEffect filter="wipe(left)" transition="in">
                                      <p:cBhvr>
                                        <p:cTn id="7" dur="500"/>
                                        <p:tgtEl>
                                          <p:spTgt spid="2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1">
                                            <p:txEl>
                                              <p:pRg st="3" end="3"/>
                                            </p:txEl>
                                          </p:spTgt>
                                        </p:tgtEl>
                                        <p:attrNameLst>
                                          <p:attrName>style.visibility</p:attrName>
                                        </p:attrNameLst>
                                      </p:cBhvr>
                                      <p:to>
                                        <p:strVal val="visible"/>
                                      </p:to>
                                    </p:set>
                                    <p:animEffect filter="wipe(left)" transition="in">
                                      <p:cBhvr>
                                        <p:cTn id="12" dur="500"/>
                                        <p:tgtEl>
                                          <p:spTgt spid="27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74"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75"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76"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77" name="DON'T LOSE HEART……"/>
          <p:cNvSpPr txBox="1"/>
          <p:nvPr/>
        </p:nvSpPr>
        <p:spPr>
          <a:xfrm>
            <a:off x="5297624" y="2017382"/>
            <a:ext cx="7563771" cy="77470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DON'T LOSE HEART…</a:t>
            </a:r>
            <a:r>
              <a:t> </a:t>
            </a:r>
          </a:p>
          <a:p>
            <a:pPr lvl="1" marL="1206500" indent="-685800" algn="l">
              <a:lnSpc>
                <a:spcPct val="110000"/>
              </a:lnSpc>
              <a:spcBef>
                <a:spcPts val="1400"/>
              </a:spcBef>
              <a:buSzPct val="80000"/>
              <a:buBlip>
                <a:blip r:embed="rId7"/>
              </a:buBlip>
              <a:defRPr sz="35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Don't measure the growth or success of the kingdom solely by visible standards — Luke 17:20-21</a:t>
            </a:r>
          </a:p>
          <a:p>
            <a:pPr lvl="1" marL="1206500" indent="-685800" algn="l">
              <a:lnSpc>
                <a:spcPct val="110000"/>
              </a:lnSpc>
              <a:spcBef>
                <a:spcPts val="1400"/>
              </a:spcBef>
              <a:buSzPct val="80000"/>
              <a:buBlip>
                <a:blip r:embed="rId7"/>
              </a:buBlip>
              <a:defRPr sz="35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The spread of the kingdom (the rule of God) is taking place wherever the "word of the kingdom" is being sown, and fruit will be borne as it falls on "good and noble hearts” — 1 Cor. 3:5-8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fade" transition="in">
                                      <p:cBhvr>
                                        <p:cTn id="7" dur="1500"/>
                                        <p:tgtEl>
                                          <p:spTgt spid="2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7">
                                            <p:txEl>
                                              <p:pRg st="2" end="2"/>
                                            </p:txEl>
                                          </p:spTgt>
                                        </p:tgtEl>
                                        <p:attrNameLst>
                                          <p:attrName>style.visibility</p:attrName>
                                        </p:attrNameLst>
                                      </p:cBhvr>
                                      <p:to>
                                        <p:strVal val="visible"/>
                                      </p:to>
                                    </p:set>
                                    <p:animEffect filter="fade" transition="in">
                                      <p:cBhvr>
                                        <p:cTn id="12" dur="1500"/>
                                        <p:tgtEl>
                                          <p:spTgt spid="2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LEAVEN (Noun and Verb)…"/>
          <p:cNvSpPr txBox="1"/>
          <p:nvPr/>
        </p:nvSpPr>
        <p:spPr>
          <a:xfrm>
            <a:off x="253190" y="120650"/>
            <a:ext cx="12498420" cy="9423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3600">
                <a:solidFill>
                  <a:srgbClr val="000000"/>
                </a:solidFill>
                <a:effectLst/>
                <a:latin typeface="Helvetica"/>
                <a:ea typeface="Helvetica"/>
                <a:cs typeface="Helvetica"/>
                <a:sym typeface="Helvetica"/>
              </a:defRPr>
            </a:pPr>
            <a:r>
              <a:t>LEAVEN (Noun and Verb)</a:t>
            </a:r>
            <a:endParaRPr b="0" sz="3400"/>
          </a:p>
          <a:p>
            <a:pPr algn="l" defTabSz="457200">
              <a:spcBef>
                <a:spcPts val="900"/>
              </a:spcBef>
              <a:defRPr b="1" sz="3400">
                <a:solidFill>
                  <a:srgbClr val="000000"/>
                </a:solidFill>
                <a:effectLst/>
                <a:latin typeface="Helvetica"/>
                <a:ea typeface="Helvetica"/>
                <a:cs typeface="Helvetica"/>
                <a:sym typeface="Helvetica"/>
              </a:defRPr>
            </a:pPr>
            <a:r>
              <a:t>A. Noun.</a:t>
            </a:r>
            <a:endParaRPr b="0"/>
          </a:p>
          <a:p>
            <a:pPr indent="228600" defTabSz="457200">
              <a:spcBef>
                <a:spcPts val="900"/>
              </a:spcBef>
              <a:defRPr sz="3400">
                <a:solidFill>
                  <a:srgbClr val="000000"/>
                </a:solidFill>
                <a:effectLst/>
                <a:latin typeface="Helvetica"/>
                <a:ea typeface="Helvetica"/>
                <a:cs typeface="Helvetica"/>
                <a:sym typeface="Helvetica"/>
              </a:defRPr>
            </a:pPr>
            <a:r>
              <a:rPr i="1"/>
              <a:t>zume</a:t>
            </a:r>
            <a:r>
              <a:t> (ζύμη, 2219), “leaven, sour dough, in a high state of fermentation,” was used in general in making bread. It required time to fulfill the process. Hence, when food was required at short notice, unleavened cakes were used, e.g., Gen. 18:6; 19:3; Exod. 12:8. The Israelites were forbidden to use “leaven” for seven days at the time of Passover, that they might be reminded that the Lord brought them out of Egypt “in haste,” Deut. 16:3, with Exod. 12:11; the unleavened bread, insipid in taste, reminding them, too, of their afflictions, and of the need of self-judgment, is called “the bread of affliction.” “Leaven” was forbidden in all offerings to the Lord by fire, Lev. 2:11; 6:17. Being bred of corruption and spreading through the mass of that in which it is mixed, and therefore symbolizing the pervasive character of evil, “leaven” was utterly inconsistent in offerings which typified the propitiatory sacrifice of Christ.</a:t>
            </a:r>
          </a:p>
          <a:p>
            <a:pPr defTabSz="457200">
              <a:defRPr i="1" sz="1400">
                <a:solidFill>
                  <a:srgbClr val="000000"/>
                </a:solidFill>
                <a:effectLst/>
                <a:latin typeface="Helvetica"/>
                <a:ea typeface="Helvetica"/>
                <a:cs typeface="Helvetica"/>
                <a:sym typeface="Helvetica"/>
              </a:defRPr>
            </a:pPr>
            <a:r>
              <a:rPr i="0"/>
              <a:t>Vine, W. E., Unger, M. F., &amp; White, W., Jr. (1996). </a:t>
            </a:r>
            <a:r>
              <a:t>Vine’s Complete Expository Dictionary of Old and New Testament Words</a:t>
            </a:r>
            <a:r>
              <a:rPr i="0"/>
              <a:t>. Nashville, TN: T. Nelson.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80"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81"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82"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83" name="DO OUR PART ...…"/>
          <p:cNvSpPr txBox="1"/>
          <p:nvPr/>
        </p:nvSpPr>
        <p:spPr>
          <a:xfrm>
            <a:off x="5297624" y="2017382"/>
            <a:ext cx="7563771" cy="760603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DO OUR PART ...</a:t>
            </a:r>
            <a:r>
              <a:t> </a:t>
            </a:r>
          </a:p>
          <a:p>
            <a:pPr lvl="1" marL="1206500" indent="-685800" algn="l">
              <a:lnSpc>
                <a:spcPct val="110000"/>
              </a:lnSpc>
              <a:spcBef>
                <a:spcPts val="6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Local churches must remain pure in doctrine — 2 Joh 1:9; Eph 4:4-15; </a:t>
            </a:r>
          </a:p>
          <a:p>
            <a:pPr lvl="1" marL="1206500" indent="-685800" algn="l">
              <a:lnSpc>
                <a:spcPct val="110000"/>
              </a:lnSpc>
              <a:spcBef>
                <a:spcPts val="6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Local churches must remain pure in practice — 1 Tim 5:16 </a:t>
            </a:r>
          </a:p>
          <a:p>
            <a:pPr lvl="1" marL="1206500" indent="-685800" algn="l">
              <a:lnSpc>
                <a:spcPct val="110000"/>
              </a:lnSpc>
              <a:spcBef>
                <a:spcPts val="6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Local churches are to remain pure by enforcing God’s requirements - 1 Cor. 5</a:t>
            </a:r>
          </a:p>
          <a:p>
            <a:pPr lvl="1" marL="1206500" indent="-685800" algn="l">
              <a:lnSpc>
                <a:spcPct val="110000"/>
              </a:lnSpc>
              <a:spcBef>
                <a:spcPts val="6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Shining as a light in this dark world by proclaiming and following the "word of life” — Phili 2:14-16</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3">
                                            <p:txEl>
                                              <p:pRg st="1" end="1"/>
                                            </p:txEl>
                                          </p:spTgt>
                                        </p:tgtEl>
                                        <p:attrNameLst>
                                          <p:attrName>style.visibility</p:attrName>
                                        </p:attrNameLst>
                                      </p:cBhvr>
                                      <p:to>
                                        <p:strVal val="visible"/>
                                      </p:to>
                                    </p:set>
                                    <p:animEffect filter="fade" transition="in">
                                      <p:cBhvr>
                                        <p:cTn id="7" dur="1500"/>
                                        <p:tgtEl>
                                          <p:spTgt spid="2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3">
                                            <p:txEl>
                                              <p:pRg st="2" end="2"/>
                                            </p:txEl>
                                          </p:spTgt>
                                        </p:tgtEl>
                                        <p:attrNameLst>
                                          <p:attrName>style.visibility</p:attrName>
                                        </p:attrNameLst>
                                      </p:cBhvr>
                                      <p:to>
                                        <p:strVal val="visible"/>
                                      </p:to>
                                    </p:set>
                                    <p:animEffect filter="fade" transition="in">
                                      <p:cBhvr>
                                        <p:cTn id="12" dur="1500"/>
                                        <p:tgtEl>
                                          <p:spTgt spid="2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3">
                                            <p:txEl>
                                              <p:pRg st="3" end="3"/>
                                            </p:txEl>
                                          </p:spTgt>
                                        </p:tgtEl>
                                        <p:attrNameLst>
                                          <p:attrName>style.visibility</p:attrName>
                                        </p:attrNameLst>
                                      </p:cBhvr>
                                      <p:to>
                                        <p:strVal val="visible"/>
                                      </p:to>
                                    </p:set>
                                    <p:animEffect filter="fade" transition="in">
                                      <p:cBhvr>
                                        <p:cTn id="17" dur="1500"/>
                                        <p:tgtEl>
                                          <p:spTgt spid="2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3">
                                            <p:txEl>
                                              <p:pRg st="4" end="4"/>
                                            </p:txEl>
                                          </p:spTgt>
                                        </p:tgtEl>
                                        <p:attrNameLst>
                                          <p:attrName>style.visibility</p:attrName>
                                        </p:attrNameLst>
                                      </p:cBhvr>
                                      <p:to>
                                        <p:strVal val="visible"/>
                                      </p:to>
                                    </p:set>
                                    <p:animEffect filter="fade" transition="in">
                                      <p:cBhvr>
                                        <p:cTn id="22" dur="1500"/>
                                        <p:tgtEl>
                                          <p:spTgt spid="28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86"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87"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88"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89" name="DO YOUR PART ...…"/>
          <p:cNvSpPr txBox="1"/>
          <p:nvPr/>
        </p:nvSpPr>
        <p:spPr>
          <a:xfrm>
            <a:off x="5297624" y="2017382"/>
            <a:ext cx="7563771" cy="73660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400"/>
              </a:spcBef>
              <a:buSzPct val="80000"/>
              <a:buBlip>
                <a:blip r:embed="rId6"/>
              </a:buBlip>
              <a:defRPr sz="46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rPr b="1"/>
              <a:t>DO YOUR PART ...</a:t>
            </a:r>
            <a:r>
              <a:t> </a:t>
            </a:r>
          </a:p>
          <a:p>
            <a:pPr lvl="1" marL="1206500" indent="-685800" algn="l">
              <a:lnSpc>
                <a:spcPct val="110000"/>
              </a:lnSpc>
              <a:spcBef>
                <a:spcPts val="12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Yield the entirety of your heart to the Lord — Mark 12:29-31</a:t>
            </a:r>
          </a:p>
          <a:p>
            <a:pPr lvl="1" marL="1206500" indent="-685800" algn="l">
              <a:lnSpc>
                <a:spcPct val="110000"/>
              </a:lnSpc>
              <a:spcBef>
                <a:spcPts val="12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Purge your heart of all that would defile it and hinder your positive influence in the kingdom — Col. 3:1-11</a:t>
            </a:r>
          </a:p>
          <a:p>
            <a:pPr lvl="1" marL="1206500" indent="-685800" algn="l">
              <a:lnSpc>
                <a:spcPct val="110000"/>
              </a:lnSpc>
              <a:spcBef>
                <a:spcPts val="1200"/>
              </a:spcBef>
              <a:buSzPct val="80000"/>
              <a:buBlip>
                <a:blip r:embed="rId7"/>
              </a:buBlip>
              <a:defRPr sz="32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Allow the "leaven of the kingdom" to permeate your heart &amp; life - we are to be salt and light — 2 Tim 2:15; Col. 3:12-17; 1 Pet. 1:13; Mt 5:13-16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fade" transition="in">
                                      <p:cBhvr>
                                        <p:cTn id="7" dur="1500"/>
                                        <p:tgtEl>
                                          <p:spTgt spid="2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9">
                                            <p:txEl>
                                              <p:pRg st="2" end="2"/>
                                            </p:txEl>
                                          </p:spTgt>
                                        </p:tgtEl>
                                        <p:attrNameLst>
                                          <p:attrName>style.visibility</p:attrName>
                                        </p:attrNameLst>
                                      </p:cBhvr>
                                      <p:to>
                                        <p:strVal val="visible"/>
                                      </p:to>
                                    </p:set>
                                    <p:animEffect filter="fade" transition="in">
                                      <p:cBhvr>
                                        <p:cTn id="12" dur="1500"/>
                                        <p:tgtEl>
                                          <p:spTgt spid="2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9">
                                            <p:txEl>
                                              <p:pRg st="3" end="3"/>
                                            </p:txEl>
                                          </p:spTgt>
                                        </p:tgtEl>
                                        <p:attrNameLst>
                                          <p:attrName>style.visibility</p:attrName>
                                        </p:attrNameLst>
                                      </p:cBhvr>
                                      <p:to>
                                        <p:strVal val="visible"/>
                                      </p:to>
                                    </p:set>
                                    <p:animEffect filter="fade" transition="in">
                                      <p:cBhvr>
                                        <p:cTn id="17" dur="1500"/>
                                        <p:tgtEl>
                                          <p:spTgt spid="2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92"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93"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94"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95" name="Are you SAVED?…"/>
          <p:cNvSpPr txBox="1"/>
          <p:nvPr/>
        </p:nvSpPr>
        <p:spPr>
          <a:xfrm>
            <a:off x="5286611" y="2277993"/>
            <a:ext cx="7401677" cy="7086601"/>
          </a:xfrm>
          <a:prstGeom prst="rect">
            <a:avLst/>
          </a:prstGeom>
          <a:solidFill>
            <a:srgbClr val="FFFFFF">
              <a:alpha val="77916"/>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Hear</a:t>
            </a:r>
            <a:r>
              <a:t> - The word of God - Luke 8:11; Rom 10:17</a:t>
            </a:r>
          </a:p>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Believe</a:t>
            </a:r>
            <a:r>
              <a:t> in Christ — Jn 8:24</a:t>
            </a:r>
          </a:p>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Repent</a:t>
            </a:r>
            <a:r>
              <a:t> — Luke 13:3,5</a:t>
            </a:r>
          </a:p>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Confess</a:t>
            </a:r>
            <a:r>
              <a:t> Jesus — Rom 10:9,10</a:t>
            </a:r>
          </a:p>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Be</a:t>
            </a:r>
            <a:r>
              <a:t> </a:t>
            </a:r>
            <a:r>
              <a:rPr b="1"/>
              <a:t>baptized</a:t>
            </a:r>
            <a:r>
              <a:t> in the name of Jesus Christ for the remission of sins — Mk 16:16; Acts 2:38</a:t>
            </a:r>
          </a:p>
          <a:p>
            <a:pPr marL="685800" indent="-685800" algn="l">
              <a:spcBef>
                <a:spcPts val="1300"/>
              </a:spcBef>
              <a:buSzPct val="80000"/>
              <a:buBlip>
                <a:blip r:embed="rId6"/>
              </a:buBlip>
              <a:defRPr sz="3600">
                <a:solidFill>
                  <a:srgbClr val="535353"/>
                </a:solidFill>
                <a:effectLst/>
                <a:latin typeface="Century Gothic"/>
                <a:ea typeface="Century Gothic"/>
                <a:cs typeface="Century Gothic"/>
                <a:sym typeface="Century Gothic"/>
              </a:defRPr>
            </a:pPr>
            <a:r>
              <a:rPr b="1"/>
              <a:t>Continue</a:t>
            </a:r>
            <a:r>
              <a:t> following Jesus — becoming conformed to His image — 2 Col. 3:18</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5">
                                            <p:bg/>
                                          </p:spTgt>
                                        </p:tgtEl>
                                        <p:attrNameLst>
                                          <p:attrName>style.visibility</p:attrName>
                                        </p:attrNameLst>
                                      </p:cBhvr>
                                      <p:to>
                                        <p:strVal val="visible"/>
                                      </p:to>
                                    </p:set>
                                    <p:animEffect filter="dissolve" transition="in">
                                      <p:cBhvr>
                                        <p:cTn id="7" dur="1500"/>
                                        <p:tgtEl>
                                          <p:spTgt spid="295">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95">
                                            <p:txEl>
                                              <p:pRg st="0" end="0"/>
                                            </p:txEl>
                                          </p:spTgt>
                                        </p:tgtEl>
                                        <p:attrNameLst>
                                          <p:attrName>style.visibility</p:attrName>
                                        </p:attrNameLst>
                                      </p:cBhvr>
                                      <p:to>
                                        <p:strVal val="visible"/>
                                      </p:to>
                                    </p:set>
                                    <p:animEffect filter="dissolve" transition="in">
                                      <p:cBhvr>
                                        <p:cTn id="10" dur="15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95">
                                            <p:txEl>
                                              <p:pRg st="1" end="1"/>
                                            </p:txEl>
                                          </p:spTgt>
                                        </p:tgtEl>
                                        <p:attrNameLst>
                                          <p:attrName>style.visibility</p:attrName>
                                        </p:attrNameLst>
                                      </p:cBhvr>
                                      <p:to>
                                        <p:strVal val="visible"/>
                                      </p:to>
                                    </p:set>
                                    <p:animEffect filter="dissolve" transition="in">
                                      <p:cBhvr>
                                        <p:cTn id="15" dur="1500"/>
                                        <p:tgtEl>
                                          <p:spTgt spid="2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95">
                                            <p:txEl>
                                              <p:pRg st="2" end="2"/>
                                            </p:txEl>
                                          </p:spTgt>
                                        </p:tgtEl>
                                        <p:attrNameLst>
                                          <p:attrName>style.visibility</p:attrName>
                                        </p:attrNameLst>
                                      </p:cBhvr>
                                      <p:to>
                                        <p:strVal val="visible"/>
                                      </p:to>
                                    </p:set>
                                    <p:animEffect filter="dissolve" transition="in">
                                      <p:cBhvr>
                                        <p:cTn id="20" dur="1500"/>
                                        <p:tgtEl>
                                          <p:spTgt spid="2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295">
                                            <p:txEl>
                                              <p:pRg st="3" end="3"/>
                                            </p:txEl>
                                          </p:spTgt>
                                        </p:tgtEl>
                                        <p:attrNameLst>
                                          <p:attrName>style.visibility</p:attrName>
                                        </p:attrNameLst>
                                      </p:cBhvr>
                                      <p:to>
                                        <p:strVal val="visible"/>
                                      </p:to>
                                    </p:set>
                                    <p:animEffect filter="dissolve" transition="in">
                                      <p:cBhvr>
                                        <p:cTn id="25" dur="1500"/>
                                        <p:tgtEl>
                                          <p:spTgt spid="29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295">
                                            <p:txEl>
                                              <p:pRg st="4" end="4"/>
                                            </p:txEl>
                                          </p:spTgt>
                                        </p:tgtEl>
                                        <p:attrNameLst>
                                          <p:attrName>style.visibility</p:attrName>
                                        </p:attrNameLst>
                                      </p:cBhvr>
                                      <p:to>
                                        <p:strVal val="visible"/>
                                      </p:to>
                                    </p:set>
                                    <p:animEffect filter="dissolve" transition="in">
                                      <p:cBhvr>
                                        <p:cTn id="30" dur="1500"/>
                                        <p:tgtEl>
                                          <p:spTgt spid="2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1" fill="hold">
                                  <p:stCondLst>
                                    <p:cond delay="0"/>
                                  </p:stCondLst>
                                  <p:iterate type="el" backwards="0">
                                    <p:tmAbs val="0"/>
                                  </p:iterate>
                                  <p:childTnLst>
                                    <p:set>
                                      <p:cBhvr>
                                        <p:cTn id="34" fill="hold"/>
                                        <p:tgtEl>
                                          <p:spTgt spid="295">
                                            <p:txEl>
                                              <p:pRg st="5" end="5"/>
                                            </p:txEl>
                                          </p:spTgt>
                                        </p:tgtEl>
                                        <p:attrNameLst>
                                          <p:attrName>style.visibility</p:attrName>
                                        </p:attrNameLst>
                                      </p:cBhvr>
                                      <p:to>
                                        <p:strVal val="visible"/>
                                      </p:to>
                                    </p:set>
                                    <p:animEffect filter="dissolve" transition="in">
                                      <p:cBhvr>
                                        <p:cTn id="35" dur="1500"/>
                                        <p:tgtEl>
                                          <p:spTgt spid="29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Image" descr="Image"/>
          <p:cNvPicPr>
            <a:picLocks noChangeAspect="1"/>
          </p:cNvPicPr>
          <p:nvPr>
            <p:ph type="pic" idx="13"/>
          </p:nvPr>
        </p:nvPicPr>
        <p:blipFill>
          <a:blip r:embed="rId2">
            <a:extLst/>
          </a:blip>
          <a:srcRect l="5598" t="0" r="5598" b="0"/>
          <a:stretch>
            <a:fillRect/>
          </a:stretch>
        </p:blipFill>
        <p:spPr>
          <a:prstGeom prst="rect">
            <a:avLst/>
          </a:prstGeom>
        </p:spPr>
      </p:pic>
      <p:pic>
        <p:nvPicPr>
          <p:cNvPr id="298" name="Image" descr="Image"/>
          <p:cNvPicPr>
            <a:picLocks noChangeAspect="1"/>
          </p:cNvPicPr>
          <p:nvPr/>
        </p:nvPicPr>
        <p:blipFill>
          <a:blip r:embed="rId3">
            <a:extLst/>
          </a:blip>
          <a:stretch>
            <a:fillRect/>
          </a:stretch>
        </p:blipFill>
        <p:spPr>
          <a:xfrm>
            <a:off x="2049283" y="4140510"/>
            <a:ext cx="9232906" cy="2268227"/>
          </a:xfrm>
          <a:prstGeom prst="rect">
            <a:avLst/>
          </a:prstGeom>
          <a:ln w="12700">
            <a:miter lim="400000"/>
          </a:ln>
          <a:effectLst>
            <a:outerShdw sx="100000" sy="100000" kx="0" ky="0" algn="b" rotWithShape="0" blurRad="241300" dist="154866" dir="5400000">
              <a:srgbClr val="000000"/>
            </a:outerShdw>
          </a:effectLst>
        </p:spPr>
      </p:pic>
      <p:pic>
        <p:nvPicPr>
          <p:cNvPr id="299" name="Image" descr="Image"/>
          <p:cNvPicPr>
            <a:picLocks noChangeAspect="1"/>
          </p:cNvPicPr>
          <p:nvPr/>
        </p:nvPicPr>
        <p:blipFill>
          <a:blip r:embed="rId4">
            <a:extLst/>
          </a:blip>
          <a:stretch>
            <a:fillRect/>
          </a:stretch>
        </p:blipFill>
        <p:spPr>
          <a:xfrm>
            <a:off x="452940" y="491540"/>
            <a:ext cx="12098920" cy="1472470"/>
          </a:xfrm>
          <a:prstGeom prst="rect">
            <a:avLst/>
          </a:prstGeom>
          <a:ln w="12700">
            <a:miter lim="400000"/>
          </a:ln>
          <a:effectLst>
            <a:outerShdw sx="100000" sy="100000" kx="0" ky="0" algn="b" rotWithShape="0" blurRad="241300" dist="92307" dir="5400000">
              <a:srgbClr val="000000"/>
            </a:outerShdw>
          </a:effectLst>
        </p:spPr>
      </p:pic>
      <p:sp>
        <p:nvSpPr>
          <p:cNvPr id="300" name="(Galatians 5:9; Matthew 13:33-35)"/>
          <p:cNvSpPr/>
          <p:nvPr/>
        </p:nvSpPr>
        <p:spPr>
          <a:xfrm>
            <a:off x="760097" y="8585237"/>
            <a:ext cx="11484606" cy="793271"/>
          </a:xfrm>
          <a:prstGeom prst="roundRect">
            <a:avLst>
              <a:gd name="adj" fmla="val 24015"/>
            </a:avLst>
          </a:prstGeom>
          <a:solidFill>
            <a:srgbClr val="797979">
              <a:alpha val="672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50800" dir="5400000">
                    <a:srgbClr val="000000">
                      <a:alpha val="80000"/>
                    </a:srgbClr>
                  </a:outerShdw>
                </a:effectLst>
                <a:latin typeface="Good Times"/>
                <a:ea typeface="Good Times"/>
                <a:cs typeface="Good Times"/>
                <a:sym typeface="Good Times"/>
              </a:defRPr>
            </a:lvl1pPr>
          </a:lstStyle>
          <a:p>
            <a:pPr/>
            <a:r>
              <a:t>(Galatians 5:9; Matthew 13:33-35)</a:t>
            </a:r>
          </a:p>
        </p:txBody>
      </p:sp>
      <p:sp>
        <p:nvSpPr>
          <p:cNvPr id="301" name="WHAT KIND OF INFLUENCE  ARE YOU HAVING ON THOSE AROUND YOU?"/>
          <p:cNvSpPr txBox="1"/>
          <p:nvPr/>
        </p:nvSpPr>
        <p:spPr>
          <a:xfrm>
            <a:off x="1297955" y="4910137"/>
            <a:ext cx="10408890" cy="14986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lvl1pPr>
          </a:lstStyle>
          <a:p>
            <a:pPr/>
            <a:r>
              <a:t>WHAT KIND OF INFLUENCE  ARE YOU HAVING ON THOSE AROUND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3519 -0.197241" origin="layout" pathEditMode="relative">
                                      <p:cBhvr>
                                        <p:cTn id="6" dur="1000" fill="hold"/>
                                        <p:tgtEl>
                                          <p:spTgt spid="298"/>
                                        </p:tgtEl>
                                        <p:attrNameLst>
                                          <p:attrName>ppt_x</p:attrName>
                                          <p:attrName>ppt_y</p:attrName>
                                        </p:attrNameLst>
                                      </p:cBhvr>
                                    </p:animMotion>
                                  </p:childTnLst>
                                </p:cTn>
                              </p:par>
                            </p:childTnLst>
                          </p:cTn>
                        </p:par>
                        <p:par>
                          <p:cTn id="7" fill="hold">
                            <p:stCondLst>
                              <p:cond delay="1000"/>
                            </p:stCondLst>
                            <p:childTnLst>
                              <p:par>
                                <p:cTn id="8" presetClass="entr" nodeType="afterEffect" presetSubtype="32" presetID="23" grpId="2" fill="hold">
                                  <p:stCondLst>
                                    <p:cond delay="0"/>
                                  </p:stCondLst>
                                  <p:iterate type="el" backwards="0">
                                    <p:tmAbs val="0"/>
                                  </p:iterate>
                                  <p:childTnLst>
                                    <p:set>
                                      <p:cBhvr>
                                        <p:cTn id="9" fill="hold"/>
                                        <p:tgtEl>
                                          <p:spTgt spid="301"/>
                                        </p:tgtEl>
                                        <p:attrNameLst>
                                          <p:attrName>style.visibility</p:attrName>
                                        </p:attrNameLst>
                                      </p:cBhvr>
                                      <p:to>
                                        <p:strVal val="visible"/>
                                      </p:to>
                                    </p:set>
                                    <p:anim calcmode="lin" valueType="num">
                                      <p:cBhvr>
                                        <p:cTn id="10" dur="3250" fill="hold"/>
                                        <p:tgtEl>
                                          <p:spTgt spid="301"/>
                                        </p:tgtEl>
                                        <p:attrNameLst>
                                          <p:attrName>ppt_w</p:attrName>
                                        </p:attrNameLst>
                                      </p:cBhvr>
                                      <p:tavLst>
                                        <p:tav tm="0">
                                          <p:val>
                                            <p:strVal val="4*#ppt_w"/>
                                          </p:val>
                                        </p:tav>
                                        <p:tav tm="100000">
                                          <p:val>
                                            <p:strVal val="#ppt_w"/>
                                          </p:val>
                                        </p:tav>
                                      </p:tavLst>
                                    </p:anim>
                                    <p:anim calcmode="lin" valueType="num">
                                      <p:cBhvr>
                                        <p:cTn id="11" dur="3250" fill="hold"/>
                                        <p:tgtEl>
                                          <p:spTgt spid="30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ph type="pic" idx="13"/>
          </p:nvPr>
        </p:nvPicPr>
        <p:blipFill>
          <a:blip r:embed="rId2">
            <a:extLst/>
          </a:blip>
          <a:srcRect l="5598" t="0" r="5598" b="0"/>
          <a:stretch>
            <a:fillRect/>
          </a:stretch>
        </p:blipFill>
        <p:spPr>
          <a:prstGeom prst="rect">
            <a:avLst/>
          </a:prstGeom>
        </p:spPr>
      </p:pic>
      <p:pic>
        <p:nvPicPr>
          <p:cNvPr id="305" name="Image" descr="Image"/>
          <p:cNvPicPr>
            <a:picLocks noChangeAspect="1"/>
          </p:cNvPicPr>
          <p:nvPr/>
        </p:nvPicPr>
        <p:blipFill>
          <a:blip r:embed="rId3">
            <a:extLst/>
          </a:blip>
          <a:stretch>
            <a:fillRect/>
          </a:stretch>
        </p:blipFill>
        <p:spPr>
          <a:xfrm>
            <a:off x="1885947" y="3295127"/>
            <a:ext cx="9232906" cy="2268228"/>
          </a:xfrm>
          <a:prstGeom prst="rect">
            <a:avLst/>
          </a:prstGeom>
          <a:ln w="12700">
            <a:miter lim="400000"/>
          </a:ln>
          <a:effectLst>
            <a:outerShdw sx="100000" sy="100000" kx="0" ky="0" algn="b" rotWithShape="0" blurRad="241300" dist="154866" dir="5400000">
              <a:srgbClr val="000000"/>
            </a:outerShdw>
          </a:effectLst>
        </p:spPr>
      </p:pic>
      <p:pic>
        <p:nvPicPr>
          <p:cNvPr id="306" name="Image" descr="Image"/>
          <p:cNvPicPr>
            <a:picLocks noChangeAspect="1"/>
          </p:cNvPicPr>
          <p:nvPr/>
        </p:nvPicPr>
        <p:blipFill>
          <a:blip r:embed="rId4">
            <a:extLst/>
          </a:blip>
          <a:stretch>
            <a:fillRect/>
          </a:stretch>
        </p:blipFill>
        <p:spPr>
          <a:xfrm>
            <a:off x="452940" y="491540"/>
            <a:ext cx="12098920" cy="1472470"/>
          </a:xfrm>
          <a:prstGeom prst="rect">
            <a:avLst/>
          </a:prstGeom>
          <a:ln w="12700">
            <a:miter lim="400000"/>
          </a:ln>
          <a:effectLst>
            <a:outerShdw sx="100000" sy="100000" kx="0" ky="0" algn="b" rotWithShape="0" blurRad="241300" dist="92307" dir="5400000">
              <a:srgbClr val="000000"/>
            </a:outerShdw>
          </a:effectLst>
        </p:spPr>
      </p:pic>
      <p:pic>
        <p:nvPicPr>
          <p:cNvPr id="307"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183"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184"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185"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186" name="“A Little Leaven” - Metaphorically…"/>
          <p:cNvSpPr txBox="1"/>
          <p:nvPr/>
        </p:nvSpPr>
        <p:spPr>
          <a:xfrm>
            <a:off x="5297624" y="2017382"/>
            <a:ext cx="7563771" cy="45720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120000"/>
              </a:lnSpc>
              <a:spcBef>
                <a:spcPts val="500"/>
              </a:spcBef>
              <a:buSzPct val="80000"/>
              <a:buBlip>
                <a:blip r:embed="rId6"/>
              </a:buBlip>
              <a:defRPr sz="5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A Little Leaven</a:t>
            </a:r>
            <a:r>
              <a:t>” -</a:t>
            </a:r>
            <a:r>
              <a:rPr sz="4000"/>
              <a:t> Metaphorically</a:t>
            </a:r>
            <a:r>
              <a:t> </a:t>
            </a:r>
          </a:p>
          <a:p>
            <a:pPr lvl="1" marL="1206500" indent="-685800" algn="l">
              <a:lnSpc>
                <a:spcPct val="120000"/>
              </a:lnSpc>
              <a:spcBef>
                <a:spcPts val="5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Typically refers to the pervasive influence of false doctrine &amp; sin —  Gal. 5:9; 1 Cor. 5:6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6">
                                            <p:txEl>
                                              <p:pRg st="1" end="1"/>
                                            </p:txEl>
                                          </p:spTgt>
                                        </p:tgtEl>
                                        <p:attrNameLst>
                                          <p:attrName>style.visibility</p:attrName>
                                        </p:attrNameLst>
                                      </p:cBhvr>
                                      <p:to>
                                        <p:strVal val="visible"/>
                                      </p:to>
                                    </p:set>
                                    <p:animEffect filter="wipe(left)" transition="in">
                                      <p:cBhvr>
                                        <p:cTn id="7" dur="1500"/>
                                        <p:tgtEl>
                                          <p:spTgt spid="18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Galatians 5:7–11 (NKJV)…"/>
          <p:cNvSpPr txBox="1"/>
          <p:nvPr/>
        </p:nvSpPr>
        <p:spPr>
          <a:xfrm>
            <a:off x="220836" y="285749"/>
            <a:ext cx="12563129" cy="91821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FFFFFF"/>
                </a:solidFill>
                <a:effectLst>
                  <a:outerShdw sx="100000" sy="100000" kx="0" ky="0" algn="b" rotWithShape="0" blurRad="12700" dist="63500" dir="3120000">
                    <a:srgbClr val="000000"/>
                  </a:outerShdw>
                </a:effectLst>
                <a:latin typeface="Century Gothic"/>
                <a:ea typeface="Century Gothic"/>
                <a:cs typeface="Century Gothic"/>
                <a:sym typeface="Century Gothic"/>
              </a:defRPr>
            </a:pPr>
            <a:r>
              <a:t>Galatians 5:7–11 (NKJV)</a:t>
            </a:r>
          </a:p>
          <a:p>
            <a:pPr defTabSz="457200">
              <a:defRPr sz="4700">
                <a:solidFill>
                  <a:srgbClr val="FFFFFF"/>
                </a:solidFill>
                <a:effectLst>
                  <a:outerShdw sx="100000" sy="100000" kx="0" ky="0" algn="b" rotWithShape="0" blurRad="12700" dist="63500" dir="3120000">
                    <a:srgbClr val="000000"/>
                  </a:outerShdw>
                </a:effectLst>
                <a:latin typeface="Century Gothic"/>
                <a:ea typeface="Century Gothic"/>
                <a:cs typeface="Century Gothic"/>
                <a:sym typeface="Century Gothic"/>
              </a:defRPr>
            </a:pPr>
            <a:r>
              <a:rPr baseline="31999"/>
              <a:t>7</a:t>
            </a:r>
            <a:r>
              <a:t> You ran well. Who hindered you from obeying the truth? </a:t>
            </a:r>
            <a:r>
              <a:rPr baseline="31999"/>
              <a:t>8</a:t>
            </a:r>
            <a:r>
              <a:t> This persuasion does not </a:t>
            </a:r>
            <a:r>
              <a:rPr i="1"/>
              <a:t>come</a:t>
            </a:r>
            <a:r>
              <a:t> from Him who calls you. </a:t>
            </a:r>
            <a:r>
              <a:rPr baseline="31999"/>
              <a:t>9</a:t>
            </a:r>
            <a:r>
              <a:t> A little leaven leavens the whole lump. </a:t>
            </a:r>
            <a:r>
              <a:rPr baseline="31999"/>
              <a:t>10</a:t>
            </a:r>
            <a:r>
              <a:t> I have confidence in you, in the Lord, that you will have no other mind; but he who troubles you shall bear his judgment, whoever he is. </a:t>
            </a:r>
            <a:r>
              <a:rPr baseline="31999"/>
              <a:t>11</a:t>
            </a:r>
            <a:r>
              <a:t> And I, brethren, if I still preach circumcision, why do I still suffer persecution? Then the offense of the cross has ceased.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1 Corinthians 5:6–8 (NKJV)…"/>
          <p:cNvSpPr txBox="1"/>
          <p:nvPr/>
        </p:nvSpPr>
        <p:spPr>
          <a:xfrm>
            <a:off x="220836" y="647700"/>
            <a:ext cx="12563129" cy="8458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FFFFFF"/>
                </a:solidFill>
                <a:effectLst>
                  <a:outerShdw sx="100000" sy="100000" kx="0" ky="0" algn="b" rotWithShape="0" blurRad="12700" dist="63500" dir="3120000">
                    <a:srgbClr val="000000"/>
                  </a:outerShdw>
                </a:effectLst>
                <a:latin typeface="Century Gothic"/>
                <a:ea typeface="Century Gothic"/>
                <a:cs typeface="Century Gothic"/>
                <a:sym typeface="Century Gothic"/>
              </a:defRPr>
            </a:pPr>
            <a:r>
              <a:t>1 Corinthians 5:6–8 (NKJV)</a:t>
            </a:r>
          </a:p>
          <a:p>
            <a:pPr defTabSz="457200">
              <a:defRPr sz="4700">
                <a:solidFill>
                  <a:srgbClr val="FFFFFF"/>
                </a:solidFill>
                <a:effectLst>
                  <a:outerShdw sx="100000" sy="100000" kx="0" ky="0" algn="b" rotWithShape="0" blurRad="12700" dist="63500" dir="3120000">
                    <a:srgbClr val="000000"/>
                  </a:outerShdw>
                </a:effectLst>
                <a:latin typeface="Century Gothic"/>
                <a:ea typeface="Century Gothic"/>
                <a:cs typeface="Century Gothic"/>
                <a:sym typeface="Century Gothic"/>
              </a:defRPr>
            </a:pPr>
            <a:r>
              <a:rPr baseline="31999"/>
              <a:t>6</a:t>
            </a:r>
            <a:r>
              <a:t> Your glorying </a:t>
            </a:r>
            <a:r>
              <a:rPr i="1"/>
              <a:t>is</a:t>
            </a:r>
            <a:r>
              <a:t> not good. Do you not know that a little leaven leavens the whole lump? </a:t>
            </a:r>
            <a:r>
              <a:rPr baseline="31999"/>
              <a:t>7</a:t>
            </a:r>
            <a:r>
              <a:t> Therefore purge out the old leaven, that you may be a new lump, since you truly are unleavened. For indeed Christ, our Passover, was sacrificed for us. </a:t>
            </a:r>
            <a:r>
              <a:rPr baseline="31999"/>
              <a:t>8</a:t>
            </a:r>
            <a:r>
              <a:t> Therefore let us keep the feast, not with old leaven, nor with the leaven of malice and wickedness, but with the unleavened </a:t>
            </a:r>
            <a:r>
              <a:rPr i="1"/>
              <a:t>bread</a:t>
            </a:r>
            <a:r>
              <a:t> of sincerity and truth.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193"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194"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195"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196" name="“A Little Leaven” - Metaphorically…"/>
          <p:cNvSpPr txBox="1"/>
          <p:nvPr/>
        </p:nvSpPr>
        <p:spPr>
          <a:xfrm>
            <a:off x="5297624" y="2017382"/>
            <a:ext cx="7563771" cy="713486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120000"/>
              </a:lnSpc>
              <a:spcBef>
                <a:spcPts val="500"/>
              </a:spcBef>
              <a:buSzPct val="80000"/>
              <a:buBlip>
                <a:blip r:embed="rId6"/>
              </a:buBlip>
              <a:defRPr sz="5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A Little Leaven</a:t>
            </a:r>
            <a:r>
              <a:t>” -</a:t>
            </a:r>
            <a:r>
              <a:rPr sz="4000"/>
              <a:t> Metaphorically</a:t>
            </a:r>
            <a:r>
              <a:t> </a:t>
            </a:r>
          </a:p>
          <a:p>
            <a:pPr lvl="1" marL="1206500" indent="-685800" algn="l">
              <a:lnSpc>
                <a:spcPct val="120000"/>
              </a:lnSpc>
              <a:spcBef>
                <a:spcPts val="500"/>
              </a:spcBef>
              <a:buSzPct val="80000"/>
              <a:buBlip>
                <a:blip r:embed="rId7"/>
              </a:buBlip>
              <a:defRPr sz="3400">
                <a:solidFill>
                  <a:srgbClr val="949494"/>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Typically refers to the pervasive influence of false doctrine &amp; sin —  Gal. 5:9; 1 Cor. 5:6</a:t>
            </a:r>
          </a:p>
          <a:p>
            <a:pPr lvl="1" marL="1206500" indent="-685800" algn="l">
              <a:lnSpc>
                <a:spcPct val="120000"/>
              </a:lnSpc>
              <a:spcBef>
                <a:spcPts val="500"/>
              </a:spcBef>
              <a:buSzPct val="80000"/>
              <a:buBlip>
                <a:blip r:embed="rId7"/>
              </a:buBlip>
              <a:defRPr sz="3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"Leaven of the Pharisees &amp; Sadducees, “which included their teaching &amp; hypocrisy” - cf. Mt 16:5-12; Lk 12:1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199"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00"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01"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02" name="“A Little Leaven” -"/>
          <p:cNvSpPr txBox="1"/>
          <p:nvPr/>
        </p:nvSpPr>
        <p:spPr>
          <a:xfrm>
            <a:off x="5297624" y="2017382"/>
            <a:ext cx="7563771" cy="9398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120000"/>
              </a:lnSpc>
              <a:spcBef>
                <a:spcPts val="500"/>
              </a:spcBef>
              <a:buSzPct val="80000"/>
              <a:buBlip>
                <a:blip r:embed="rId6"/>
              </a:buBlip>
              <a:defRPr sz="5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A Little Leaven</a:t>
            </a:r>
            <a:r>
              <a:t>” -</a:t>
            </a:r>
          </a:p>
        </p:txBody>
      </p:sp>
      <p:sp>
        <p:nvSpPr>
          <p:cNvPr id="203" name="Matthew 16:5–12 (NKJV)…"/>
          <p:cNvSpPr txBox="1"/>
          <p:nvPr/>
        </p:nvSpPr>
        <p:spPr>
          <a:xfrm>
            <a:off x="5218963" y="3019974"/>
            <a:ext cx="7523669" cy="65151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t>Matthew 16:5–12 (NKJV)</a:t>
            </a:r>
          </a:p>
          <a:p>
            <a:pPr defTabSz="457200">
              <a:defRPr sz="37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rPr baseline="31999"/>
              <a:t>5</a:t>
            </a:r>
            <a:r>
              <a:t> Now when His disciples had come to the other side, they had forgotten to take bread. </a:t>
            </a:r>
            <a:r>
              <a:rPr baseline="31999"/>
              <a:t>6</a:t>
            </a:r>
            <a:r>
              <a:t> Then Jesus said to them, “Take heed and beware of the leaven of the Pharisees and the Sadducees.” </a:t>
            </a:r>
            <a:r>
              <a:rPr baseline="31999"/>
              <a:t>7</a:t>
            </a:r>
            <a:r>
              <a:t> And they reasoned among themselves, saying, </a:t>
            </a:r>
            <a:r>
              <a:rPr i="1"/>
              <a:t>“It is</a:t>
            </a:r>
            <a:r>
              <a:t> because we have taken no bread.”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06"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07"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08"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09" name="“A Little Leaven” -"/>
          <p:cNvSpPr txBox="1"/>
          <p:nvPr/>
        </p:nvSpPr>
        <p:spPr>
          <a:xfrm>
            <a:off x="5297624" y="2017382"/>
            <a:ext cx="7563771" cy="9398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120000"/>
              </a:lnSpc>
              <a:spcBef>
                <a:spcPts val="500"/>
              </a:spcBef>
              <a:buSzPct val="80000"/>
              <a:buBlip>
                <a:blip r:embed="rId6"/>
              </a:buBlip>
              <a:defRPr sz="5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A Little Leaven</a:t>
            </a:r>
            <a:r>
              <a:t>” -</a:t>
            </a:r>
          </a:p>
        </p:txBody>
      </p:sp>
      <p:sp>
        <p:nvSpPr>
          <p:cNvPr id="210" name="Matthew 16:5–12 (NKJV)…"/>
          <p:cNvSpPr txBox="1"/>
          <p:nvPr/>
        </p:nvSpPr>
        <p:spPr>
          <a:xfrm>
            <a:off x="5218963" y="3019974"/>
            <a:ext cx="7523669" cy="65278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t>Matthew 16:5–12 (NKJV)</a:t>
            </a:r>
          </a:p>
          <a:p>
            <a:pPr defTabSz="457200">
              <a:defRPr sz="34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rPr baseline="31999"/>
              <a:t>8</a:t>
            </a:r>
            <a:r>
              <a:t> But Jesus, being aware of </a:t>
            </a:r>
            <a:r>
              <a:rPr i="1"/>
              <a:t>it,</a:t>
            </a:r>
            <a:r>
              <a:t> said to them, “O you of little faith, why do you reason among yourselves because you have brought no bread? </a:t>
            </a:r>
            <a:r>
              <a:rPr baseline="31999"/>
              <a:t>9</a:t>
            </a:r>
            <a:r>
              <a:t> Do you not yet understand, or remember the five loaves of the five thousand and how many baskets you took up? </a:t>
            </a:r>
            <a:r>
              <a:rPr baseline="31999"/>
              <a:t>10</a:t>
            </a:r>
            <a:r>
              <a:t> Nor the seven loaves of the four thousand and how many large baskets you took up?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Rounded Rectangle" descr="Rounded Rectangle"/>
          <p:cNvPicPr>
            <a:picLocks noChangeAspect="0"/>
          </p:cNvPicPr>
          <p:nvPr/>
        </p:nvPicPr>
        <p:blipFill>
          <a:blip r:embed="rId2">
            <a:extLst/>
          </a:blip>
          <a:stretch>
            <a:fillRect/>
          </a:stretch>
        </p:blipFill>
        <p:spPr>
          <a:xfrm>
            <a:off x="-177408" y="-140640"/>
            <a:ext cx="13359615" cy="2226869"/>
          </a:xfrm>
          <a:prstGeom prst="rect">
            <a:avLst/>
          </a:prstGeom>
          <a:effectLst>
            <a:outerShdw sx="100000" sy="100000" kx="0" ky="0" algn="b" rotWithShape="0" blurRad="50800" dist="25400" dir="5400000">
              <a:srgbClr val="000000">
                <a:alpha val="50000"/>
              </a:srgbClr>
            </a:outerShdw>
          </a:effectLst>
        </p:spPr>
      </p:pic>
      <p:pic>
        <p:nvPicPr>
          <p:cNvPr id="213" name="Image" descr="Image"/>
          <p:cNvPicPr>
            <a:picLocks noChangeAspect="0"/>
          </p:cNvPicPr>
          <p:nvPr/>
        </p:nvPicPr>
        <p:blipFill>
          <a:blip r:embed="rId3">
            <a:extLst/>
          </a:blip>
          <a:stretch>
            <a:fillRect/>
          </a:stretch>
        </p:blipFill>
        <p:spPr>
          <a:xfrm>
            <a:off x="382685" y="303096"/>
            <a:ext cx="7414377" cy="1237797"/>
          </a:xfrm>
          <a:prstGeom prst="rect">
            <a:avLst/>
          </a:prstGeom>
          <a:ln w="12700">
            <a:miter lim="400000"/>
          </a:ln>
          <a:effectLst>
            <a:outerShdw sx="100000" sy="100000" kx="0" ky="0" algn="b" rotWithShape="0" blurRad="114300" dist="92307" dir="3197476">
              <a:srgbClr val="000000"/>
            </a:outerShdw>
          </a:effectLst>
        </p:spPr>
      </p:pic>
      <p:pic>
        <p:nvPicPr>
          <p:cNvPr id="214" name="Image" descr="Image"/>
          <p:cNvPicPr>
            <a:picLocks noChangeAspect="1"/>
          </p:cNvPicPr>
          <p:nvPr/>
        </p:nvPicPr>
        <p:blipFill>
          <a:blip r:embed="rId4">
            <a:alphaModFix amt="66915"/>
            <a:extLst/>
          </a:blip>
          <a:stretch>
            <a:fillRect/>
          </a:stretch>
        </p:blipFill>
        <p:spPr>
          <a:xfrm>
            <a:off x="8096139" y="430776"/>
            <a:ext cx="4652892" cy="1143066"/>
          </a:xfrm>
          <a:prstGeom prst="rect">
            <a:avLst/>
          </a:prstGeom>
          <a:ln w="12700">
            <a:miter lim="400000"/>
          </a:ln>
          <a:effectLst>
            <a:outerShdw sx="100000" sy="100000" kx="0" ky="0" algn="b" rotWithShape="0" blurRad="241300" dist="154866" dir="5400000">
              <a:srgbClr val="000000"/>
            </a:outerShdw>
          </a:effectLst>
        </p:spPr>
      </p:pic>
      <p:pic>
        <p:nvPicPr>
          <p:cNvPr id="215" name="Image" descr="Image"/>
          <p:cNvPicPr>
            <a:picLocks noChangeAspect="0"/>
          </p:cNvPicPr>
          <p:nvPr/>
        </p:nvPicPr>
        <p:blipFill>
          <a:blip r:embed="rId5">
            <a:extLst/>
          </a:blip>
          <a:stretch>
            <a:fillRect/>
          </a:stretch>
        </p:blipFill>
        <p:spPr>
          <a:xfrm>
            <a:off x="324974" y="2205354"/>
            <a:ext cx="4731118" cy="7228345"/>
          </a:xfrm>
          <a:prstGeom prst="rect">
            <a:avLst/>
          </a:prstGeom>
          <a:effectLst>
            <a:outerShdw sx="100000" sy="100000" kx="0" ky="0" algn="b" rotWithShape="0" blurRad="241300" dist="154866" dir="5400000">
              <a:srgbClr val="000000"/>
            </a:outerShdw>
          </a:effectLst>
        </p:spPr>
      </p:pic>
      <p:sp>
        <p:nvSpPr>
          <p:cNvPr id="216" name="“A Little Leaven” -"/>
          <p:cNvSpPr txBox="1"/>
          <p:nvPr/>
        </p:nvSpPr>
        <p:spPr>
          <a:xfrm>
            <a:off x="5297624" y="2017382"/>
            <a:ext cx="7563771" cy="9398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120000"/>
              </a:lnSpc>
              <a:spcBef>
                <a:spcPts val="500"/>
              </a:spcBef>
              <a:buSzPct val="80000"/>
              <a:buBlip>
                <a:blip r:embed="rId6"/>
              </a:buBlip>
              <a:defRPr sz="5400">
                <a:solidFill>
                  <a:srgbClr val="FFFFFF"/>
                </a:solidFill>
                <a:effectLst>
                  <a:outerShdw sx="100000" sy="100000" kx="0" ky="0" algn="b" rotWithShape="0" blurRad="50800" dist="63500" dir="1920000">
                    <a:srgbClr val="000000"/>
                  </a:outerShdw>
                </a:effectLst>
                <a:latin typeface="Century Gothic"/>
                <a:ea typeface="Century Gothic"/>
                <a:cs typeface="Century Gothic"/>
                <a:sym typeface="Century Gothic"/>
              </a:defRPr>
            </a:pPr>
            <a:r>
              <a:t>“</a:t>
            </a:r>
            <a:r>
              <a:rPr b="1"/>
              <a:t>A Little Leaven</a:t>
            </a:r>
            <a:r>
              <a:t>” -</a:t>
            </a:r>
          </a:p>
        </p:txBody>
      </p:sp>
      <p:sp>
        <p:nvSpPr>
          <p:cNvPr id="217" name="Matthew 16:5–12 (NKJV)…"/>
          <p:cNvSpPr txBox="1"/>
          <p:nvPr/>
        </p:nvSpPr>
        <p:spPr>
          <a:xfrm>
            <a:off x="5218963" y="3019974"/>
            <a:ext cx="7523669" cy="6515101"/>
          </a:xfrm>
          <a:prstGeom prst="rect">
            <a:avLst/>
          </a:prstGeom>
          <a:ln w="12700">
            <a:miter lim="400000"/>
          </a:ln>
          <a:effectLst>
            <a:outerShdw sx="100000" sy="100000" kx="0" ky="0" algn="b" rotWithShape="0" blurRad="241300" dist="15486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t>Matthew 16:5–12 (NKJV)</a:t>
            </a:r>
          </a:p>
          <a:p>
            <a:pPr defTabSz="457200">
              <a:defRPr sz="3700">
                <a:solidFill>
                  <a:srgbClr val="FFFFFF"/>
                </a:solidFill>
                <a:effectLst>
                  <a:outerShdw sx="100000" sy="100000" kx="0" ky="0" algn="b" rotWithShape="0" blurRad="76200" dist="63500" dir="2647870">
                    <a:srgbClr val="000000"/>
                  </a:outerShdw>
                </a:effectLst>
                <a:latin typeface="Century Gothic"/>
                <a:ea typeface="Century Gothic"/>
                <a:cs typeface="Century Gothic"/>
                <a:sym typeface="Century Gothic"/>
              </a:defRPr>
            </a:pPr>
            <a:r>
              <a:rPr baseline="31999"/>
              <a:t>11</a:t>
            </a:r>
            <a:r>
              <a:t> How is it you do not understand that I did not speak to you concerning bread?—</a:t>
            </a:r>
            <a:r>
              <a:rPr i="1"/>
              <a:t>but</a:t>
            </a:r>
            <a:r>
              <a:t> to beware of the leaven of the Pharisees and Sadducees.” </a:t>
            </a:r>
            <a:r>
              <a:rPr baseline="31999"/>
              <a:t>12</a:t>
            </a:r>
            <a:r>
              <a:t> Then they understood that He did not tell </a:t>
            </a:r>
            <a:r>
              <a:rPr i="1"/>
              <a:t>them</a:t>
            </a:r>
            <a:r>
              <a:t> to beware of the leaven of bread, but of the doctrine of the Pharisees and Sadducees.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