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theme/theme2.xml" ContentType="application/vnd.openxmlformats-officedocument.theme+xml"/>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00" name="Shape 300"/>
          <p:cNvSpPr/>
          <p:nvPr>
            <p:ph type="sldImg"/>
          </p:nvPr>
        </p:nvSpPr>
        <p:spPr>
          <a:xfrm>
            <a:off x="1143000" y="685800"/>
            <a:ext cx="4572000" cy="3429000"/>
          </a:xfrm>
          <a:prstGeom prst="rect">
            <a:avLst/>
          </a:prstGeom>
        </p:spPr>
        <p:txBody>
          <a:bodyPr/>
          <a:lstStyle/>
          <a:p>
            <a:pPr/>
          </a:p>
        </p:txBody>
      </p:sp>
      <p:sp>
        <p:nvSpPr>
          <p:cNvPr id="301" name="Shape 30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2.tif"/></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tif"/><Relationship Id="rId4" Type="http://schemas.openxmlformats.org/officeDocument/2006/relationships/image" Target="../media/image1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2.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gradFill flip="none" rotWithShape="1">
          <a:gsLst>
            <a:gs pos="5000">
              <a:srgbClr val="C4D4D8"/>
            </a:gs>
            <a:gs pos="90000">
              <a:srgbClr val="001214"/>
            </a:gs>
          </a:gsLst>
          <a:path path="circle">
            <a:fillToRect l="50000" t="50000" r="50000" b="50000"/>
          </a:path>
        </a:gradFill>
      </p:bgPr>
    </p:bg>
    <p:spTree>
      <p:nvGrpSpPr>
        <p:cNvPr id="1" name=""/>
        <p:cNvGrpSpPr/>
        <p:nvPr/>
      </p:nvGrpSpPr>
      <p:grpSpPr>
        <a:xfrm>
          <a:off x="0" y="0"/>
          <a:ext cx="0" cy="0"/>
          <a:chOff x="0" y="0"/>
          <a:chExt cx="0" cy="0"/>
        </a:xfrm>
      </p:grpSpPr>
      <p:sp>
        <p:nvSpPr>
          <p:cNvPr id="117" name="Flowchart: Document 6"/>
          <p:cNvSpPr/>
          <p:nvPr/>
        </p:nvSpPr>
        <p:spPr>
          <a:xfrm rot="10800000">
            <a:off x="0" y="1143017"/>
            <a:ext cx="13004802" cy="8393842"/>
          </a:xfrm>
          <a:custGeom>
            <a:avLst/>
            <a:gdLst/>
            <a:ahLst/>
            <a:cxnLst>
              <a:cxn ang="0">
                <a:pos x="wd2" y="hd2"/>
              </a:cxn>
              <a:cxn ang="5400000">
                <a:pos x="wd2" y="hd2"/>
              </a:cxn>
              <a:cxn ang="10800000">
                <a:pos x="wd2" y="hd2"/>
              </a:cxn>
              <a:cxn ang="16200000">
                <a:pos x="wd2" y="hd2"/>
              </a:cxn>
            </a:cxnLst>
            <a:rect l="0" t="0" r="r" b="b"/>
            <a:pathLst>
              <a:path w="21600" h="19154" fill="norm" stroke="1" extrusionOk="0">
                <a:moveTo>
                  <a:pt x="0" y="0"/>
                </a:moveTo>
                <a:lnTo>
                  <a:pt x="21600" y="0"/>
                </a:lnTo>
                <a:lnTo>
                  <a:pt x="21600" y="15441"/>
                </a:lnTo>
                <a:cubicBezTo>
                  <a:pt x="10800" y="15441"/>
                  <a:pt x="10056" y="21600"/>
                  <a:pt x="0" y="18053"/>
                </a:cubicBezTo>
                <a:lnTo>
                  <a:pt x="0" y="0"/>
                </a:lnTo>
                <a:close/>
              </a:path>
            </a:pathLst>
          </a:custGeom>
          <a:gradFill>
            <a:gsLst>
              <a:gs pos="64999">
                <a:srgbClr val="00272B">
                  <a:alpha val="0"/>
                </a:srgbClr>
              </a:gs>
              <a:gs pos="100000">
                <a:srgbClr val="A1BDC4">
                  <a:alpha val="55000"/>
                </a:srgbClr>
              </a:gs>
            </a:gsLst>
            <a:lin ang="4800000"/>
          </a:gradFill>
          <a:ln w="12700">
            <a:miter lim="400000"/>
          </a:ln>
        </p:spPr>
        <p:txBody>
          <a:bodyPr lIns="65023" tIns="65023" rIns="65023" bIns="65023" anchor="ctr"/>
          <a:lstStyle/>
          <a:p>
            <a:pPr defTabSz="1300480">
              <a:defRPr sz="2400">
                <a:solidFill>
                  <a:srgbClr val="FFFFFF"/>
                </a:solidFill>
                <a:latin typeface="Georgia"/>
                <a:ea typeface="Georgia"/>
                <a:cs typeface="Georgia"/>
                <a:sym typeface="Georgia"/>
              </a:defRPr>
            </a:pPr>
          </a:p>
        </p:txBody>
      </p:sp>
      <p:sp>
        <p:nvSpPr>
          <p:cNvPr id="118" name="Flowchart: Document 7"/>
          <p:cNvSpPr/>
          <p:nvPr/>
        </p:nvSpPr>
        <p:spPr>
          <a:xfrm rot="10800000">
            <a:off x="0" y="1404926"/>
            <a:ext cx="13004802" cy="6874623"/>
          </a:xfrm>
          <a:custGeom>
            <a:avLst/>
            <a:gdLst/>
            <a:ahLst/>
            <a:cxnLst>
              <a:cxn ang="0">
                <a:pos x="wd2" y="hd2"/>
              </a:cxn>
              <a:cxn ang="5400000">
                <a:pos x="wd2" y="hd2"/>
              </a:cxn>
              <a:cxn ang="10800000">
                <a:pos x="wd2" y="hd2"/>
              </a:cxn>
              <a:cxn ang="16200000">
                <a:pos x="wd2" y="hd2"/>
              </a:cxn>
            </a:cxnLst>
            <a:rect l="0" t="0" r="r" b="b"/>
            <a:pathLst>
              <a:path w="21600" h="18841" fill="norm" stroke="1" extrusionOk="0">
                <a:moveTo>
                  <a:pt x="0" y="0"/>
                </a:moveTo>
                <a:lnTo>
                  <a:pt x="21600" y="0"/>
                </a:lnTo>
                <a:lnTo>
                  <a:pt x="21600" y="15102"/>
                </a:lnTo>
                <a:cubicBezTo>
                  <a:pt x="10800" y="15102"/>
                  <a:pt x="8684" y="21600"/>
                  <a:pt x="0" y="17464"/>
                </a:cubicBezTo>
                <a:lnTo>
                  <a:pt x="0" y="0"/>
                </a:lnTo>
                <a:close/>
              </a:path>
            </a:pathLst>
          </a:custGeom>
          <a:gradFill>
            <a:gsLst>
              <a:gs pos="64999">
                <a:srgbClr val="00272B">
                  <a:alpha val="0"/>
                </a:srgbClr>
              </a:gs>
              <a:gs pos="100000">
                <a:srgbClr val="BFD2D6">
                  <a:alpha val="30000"/>
                </a:srgbClr>
              </a:gs>
            </a:gsLst>
            <a:lin ang="4800000"/>
          </a:gradFill>
          <a:ln w="12700">
            <a:miter lim="400000"/>
          </a:ln>
        </p:spPr>
        <p:txBody>
          <a:bodyPr lIns="65023" tIns="65023" rIns="65023" bIns="65023" anchor="ctr"/>
          <a:lstStyle/>
          <a:p>
            <a:pPr defTabSz="1300480">
              <a:defRPr sz="2400">
                <a:solidFill>
                  <a:srgbClr val="FFFFFF"/>
                </a:solidFill>
                <a:latin typeface="Georgia"/>
                <a:ea typeface="Georgia"/>
                <a:cs typeface="Georgia"/>
                <a:sym typeface="Georgia"/>
              </a:defRPr>
            </a:pPr>
          </a:p>
        </p:txBody>
      </p:sp>
      <p:sp>
        <p:nvSpPr>
          <p:cNvPr id="119" name="TextBox 10"/>
          <p:cNvSpPr txBox="1"/>
          <p:nvPr/>
        </p:nvSpPr>
        <p:spPr>
          <a:xfrm>
            <a:off x="0" y="-1"/>
            <a:ext cx="6119984" cy="4729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i="1" sz="2400">
                <a:solidFill>
                  <a:srgbClr val="FFFFFF"/>
                </a:solidFill>
                <a:latin typeface="Georgia"/>
                <a:ea typeface="Georgia"/>
                <a:cs typeface="Georgia"/>
                <a:sym typeface="Georgia"/>
              </a:defRPr>
            </a:lvl1pPr>
          </a:lstStyle>
          <a:p>
            <a:pPr/>
            <a:r>
              <a:t>“I Am Not Ashamed of The Gospel of Christ”</a:t>
            </a:r>
          </a:p>
        </p:txBody>
      </p:sp>
      <p:sp>
        <p:nvSpPr>
          <p:cNvPr id="120" name="Slide Number"/>
          <p:cNvSpPr txBox="1"/>
          <p:nvPr>
            <p:ph type="sldNum" sz="quarter" idx="2"/>
          </p:nvPr>
        </p:nvSpPr>
        <p:spPr>
          <a:xfrm>
            <a:off x="12753565" y="252588"/>
            <a:ext cx="251235" cy="266701"/>
          </a:xfrm>
          <a:prstGeom prst="rect">
            <a:avLst/>
          </a:prstGeom>
        </p:spPr>
        <p:txBody>
          <a:bodyPr lIns="0" tIns="0" rIns="0" bIns="0"/>
          <a:lstStyle>
            <a:lvl1pPr algn="r" defTabSz="1300480">
              <a:defRPr>
                <a:solidFill>
                  <a:srgbClr val="B4B4BA"/>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7" name="pasted-image.pdf" descr="pasted-image.pdf"/>
          <p:cNvPicPr>
            <a:picLocks noChangeAspect="1"/>
          </p:cNvPicPr>
          <p:nvPr/>
        </p:nvPicPr>
        <p:blipFill>
          <a:blip r:embed="rId3">
            <a:extLst/>
          </a:blip>
          <a:stretch>
            <a:fillRect/>
          </a:stretch>
        </p:blipFill>
        <p:spPr>
          <a:xfrm>
            <a:off x="-33380" y="-16934"/>
            <a:ext cx="13071561" cy="9787468"/>
          </a:xfrm>
          <a:prstGeom prst="rect">
            <a:avLst/>
          </a:prstGeom>
          <a:ln w="12700">
            <a:miter lim="400000"/>
          </a:ln>
        </p:spPr>
      </p:pic>
      <p:sp>
        <p:nvSpPr>
          <p:cNvPr id="128" name="Slide Number"/>
          <p:cNvSpPr txBox="1"/>
          <p:nvPr>
            <p:ph type="sldNum" sz="quarter" idx="2"/>
          </p:nvPr>
        </p:nvSpPr>
        <p:spPr>
          <a:xfrm>
            <a:off x="6285652" y="8779791"/>
            <a:ext cx="3034455" cy="520701"/>
          </a:xfrm>
          <a:prstGeom prst="rect">
            <a:avLst/>
          </a:prstGeom>
        </p:spPr>
        <p:txBody>
          <a:bodyPr lIns="65475" tIns="65475" rIns="65475" bIns="65475" anchor="ctr"/>
          <a:lstStyle>
            <a:lvl1pPr algn="r" defTabSz="914400">
              <a:defRPr>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5" name="Red_Black_line_v1.tiff" descr="Red_Black_line_v1.tiff"/>
          <p:cNvPicPr>
            <a:picLocks noChangeAspect="1"/>
          </p:cNvPicPr>
          <p:nvPr/>
        </p:nvPicPr>
        <p:blipFill>
          <a:blip r:embed="rId3">
            <a:extLst/>
          </a:blip>
          <a:stretch>
            <a:fillRect/>
          </a:stretch>
        </p:blipFill>
        <p:spPr>
          <a:xfrm>
            <a:off x="0" y="1905000"/>
            <a:ext cx="12433300" cy="482600"/>
          </a:xfrm>
          <a:prstGeom prst="rect">
            <a:avLst/>
          </a:prstGeom>
          <a:ln w="12700">
            <a:miter lim="400000"/>
          </a:ln>
        </p:spPr>
      </p:pic>
      <p:pic>
        <p:nvPicPr>
          <p:cNvPr id="136" name="613-old-paper-backgrounds.png" descr="613-old-paper-backgrounds.png"/>
          <p:cNvPicPr>
            <a:picLocks noChangeAspect="1"/>
          </p:cNvPicPr>
          <p:nvPr/>
        </p:nvPicPr>
        <p:blipFill>
          <a:blip r:embed="rId4">
            <a:extLst/>
          </a:blip>
          <a:stretch>
            <a:fillRect/>
          </a:stretch>
        </p:blipFill>
        <p:spPr>
          <a:xfrm>
            <a:off x="0" y="0"/>
            <a:ext cx="13068300" cy="9994900"/>
          </a:xfrm>
          <a:prstGeom prst="rect">
            <a:avLst/>
          </a:prstGeom>
          <a:ln w="12700">
            <a:miter lim="400000"/>
          </a:ln>
        </p:spPr>
      </p:pic>
      <p:sp>
        <p:nvSpPr>
          <p:cNvPr id="137" name="Slide Number"/>
          <p:cNvSpPr txBox="1"/>
          <p:nvPr>
            <p:ph type="sldNum" sz="quarter" idx="2"/>
          </p:nvPr>
        </p:nvSpPr>
        <p:spPr>
          <a:xfrm>
            <a:off x="6285652" y="8779791"/>
            <a:ext cx="3034455" cy="520701"/>
          </a:xfrm>
          <a:prstGeom prst="rect">
            <a:avLst/>
          </a:prstGeom>
        </p:spPr>
        <p:txBody>
          <a:bodyPr lIns="65475" tIns="65475" rIns="65475" bIns="65475" anchor="ctr"/>
          <a:lstStyle>
            <a:lvl1pPr algn="r" defTabSz="914400">
              <a:defRPr>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Title Text"/>
          <p:cNvSpPr txBox="1"/>
          <p:nvPr>
            <p:ph type="title"/>
          </p:nvPr>
        </p:nvSpPr>
        <p:spPr>
          <a:xfrm>
            <a:off x="850900" y="1270000"/>
            <a:ext cx="11303000" cy="3505200"/>
          </a:xfrm>
          <a:prstGeom prst="rect">
            <a:avLst/>
          </a:prstGeom>
        </p:spPr>
        <p:txBody>
          <a:bodyPr lIns="0" tIns="0" rIns="0" bIns="0" anchor="b"/>
          <a:lstStyle>
            <a:lvl1pPr algn="l">
              <a:defRPr cap="none">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145" name="Body Level One…"/>
          <p:cNvSpPr txBox="1"/>
          <p:nvPr>
            <p:ph type="body" sz="quarter" idx="1"/>
          </p:nvPr>
        </p:nvSpPr>
        <p:spPr>
          <a:xfrm>
            <a:off x="850900" y="4864100"/>
            <a:ext cx="11303000" cy="1574800"/>
          </a:xfrm>
          <a:prstGeom prst="rect">
            <a:avLst/>
          </a:prstGeom>
        </p:spPr>
        <p:txBody>
          <a:bodyPr lIns="0" tIns="0" rIns="0" bIns="0" anchor="t"/>
          <a:lstStyle>
            <a:lvl1pPr marL="0" indent="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0" indent="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0" indent="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0" indent="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0" indent="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6285652" y="8779791"/>
            <a:ext cx="3034455" cy="520701"/>
          </a:xfrm>
          <a:prstGeom prst="rect">
            <a:avLst/>
          </a:prstGeom>
        </p:spPr>
        <p:txBody>
          <a:bodyPr lIns="65475" tIns="65475" rIns="65475" bIns="65475" anchor="ctr"/>
          <a:lstStyle>
            <a:lvl1pPr algn="r" defTabSz="914400">
              <a:defRPr>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Title Text"/>
          <p:cNvSpPr txBox="1"/>
          <p:nvPr>
            <p:ph type="title"/>
          </p:nvPr>
        </p:nvSpPr>
        <p:spPr>
          <a:xfrm>
            <a:off x="1079500" y="2921000"/>
            <a:ext cx="10845800" cy="2413000"/>
          </a:xfrm>
          <a:prstGeom prst="rect">
            <a:avLst/>
          </a:prstGeom>
        </p:spPr>
        <p:txBody>
          <a:bodyPr anchor="b">
            <a:noAutofit/>
          </a:bodyPr>
          <a:lstStyle>
            <a:lvl1pPr>
              <a:defRPr cap="none" sz="8000">
                <a:solidFill>
                  <a:srgbClr val="FFFFFF"/>
                </a:solidFill>
                <a:latin typeface="American Typewriter"/>
                <a:ea typeface="American Typewriter"/>
                <a:cs typeface="American Typewriter"/>
                <a:sym typeface="American Typewriter"/>
              </a:defRPr>
            </a:lvl1pPr>
          </a:lstStyle>
          <a:p>
            <a:pPr/>
            <a:r>
              <a:t>Title Text</a:t>
            </a:r>
          </a:p>
        </p:txBody>
      </p:sp>
      <p:sp>
        <p:nvSpPr>
          <p:cNvPr id="154" name="Body Level One…"/>
          <p:cNvSpPr txBox="1"/>
          <p:nvPr>
            <p:ph type="body" sz="quarter" idx="1"/>
          </p:nvPr>
        </p:nvSpPr>
        <p:spPr>
          <a:xfrm>
            <a:off x="1079500" y="5359400"/>
            <a:ext cx="10845800" cy="1380067"/>
          </a:xfrm>
          <a:prstGeom prst="rect">
            <a:avLst/>
          </a:prstGeom>
        </p:spPr>
        <p:txBody>
          <a:bodyPr anchor="t">
            <a:noAutofit/>
          </a:bodyPr>
          <a:lstStyle>
            <a:lvl1pPr marL="0" indent="0" algn="ctr">
              <a:spcBef>
                <a:spcPts val="0"/>
              </a:spcBef>
              <a:buSzTx/>
              <a:buNone/>
              <a:defRPr sz="4200">
                <a:solidFill>
                  <a:srgbClr val="909696"/>
                </a:solidFill>
                <a:latin typeface="American Typewriter"/>
                <a:ea typeface="American Typewriter"/>
                <a:cs typeface="American Typewriter"/>
                <a:sym typeface="American Typewriter"/>
              </a:defRPr>
            </a:lvl1pPr>
            <a:lvl2pPr marL="0" indent="0" algn="ctr">
              <a:spcBef>
                <a:spcPts val="0"/>
              </a:spcBef>
              <a:buSzTx/>
              <a:buNone/>
              <a:defRPr sz="4200">
                <a:solidFill>
                  <a:srgbClr val="909696"/>
                </a:solidFill>
                <a:latin typeface="American Typewriter"/>
                <a:ea typeface="American Typewriter"/>
                <a:cs typeface="American Typewriter"/>
                <a:sym typeface="American Typewriter"/>
              </a:defRPr>
            </a:lvl2pPr>
            <a:lvl3pPr marL="0" indent="0" algn="ctr">
              <a:spcBef>
                <a:spcPts val="0"/>
              </a:spcBef>
              <a:buSzTx/>
              <a:buNone/>
              <a:defRPr sz="4200">
                <a:solidFill>
                  <a:srgbClr val="909696"/>
                </a:solidFill>
                <a:latin typeface="American Typewriter"/>
                <a:ea typeface="American Typewriter"/>
                <a:cs typeface="American Typewriter"/>
                <a:sym typeface="American Typewriter"/>
              </a:defRPr>
            </a:lvl3pPr>
            <a:lvl4pPr marL="0" indent="0" algn="ctr">
              <a:spcBef>
                <a:spcPts val="0"/>
              </a:spcBef>
              <a:buSzTx/>
              <a:buNone/>
              <a:defRPr sz="4200">
                <a:solidFill>
                  <a:srgbClr val="909696"/>
                </a:solidFill>
                <a:latin typeface="American Typewriter"/>
                <a:ea typeface="American Typewriter"/>
                <a:cs typeface="American Typewriter"/>
                <a:sym typeface="American Typewriter"/>
              </a:defRPr>
            </a:lvl4pPr>
            <a:lvl5pPr marL="0" indent="0" algn="ctr">
              <a:spcBef>
                <a:spcPts val="0"/>
              </a:spcBef>
              <a:buSzTx/>
              <a:buNone/>
              <a:defRPr sz="4200">
                <a:solidFill>
                  <a:srgbClr val="909696"/>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xfrm>
            <a:off x="6311900" y="9080500"/>
            <a:ext cx="384506" cy="368300"/>
          </a:xfrm>
          <a:prstGeom prst="rect">
            <a:avLst/>
          </a:prstGeom>
        </p:spPr>
        <p:txBody>
          <a:bodyPr anchor="t"/>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62"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3"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4" name="Slide Number"/>
          <p:cNvSpPr txBox="1"/>
          <p:nvPr>
            <p:ph type="sldNum" sz="quarter" idx="2"/>
          </p:nvPr>
        </p:nvSpPr>
        <p:spPr>
          <a:xfrm>
            <a:off x="12166701" y="8763000"/>
            <a:ext cx="342901" cy="368300"/>
          </a:xfrm>
          <a:prstGeom prst="rect">
            <a:avLst/>
          </a:prstGeom>
        </p:spPr>
        <p:txBody>
          <a:bodyPr anchor="t"/>
          <a:lstStyle>
            <a:lvl1pPr>
              <a:defRPr>
                <a:solidFill>
                  <a:srgbClr val="60606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72" name="Title Text"/>
          <p:cNvSpPr txBox="1"/>
          <p:nvPr>
            <p:ph type="title"/>
          </p:nvPr>
        </p:nvSpPr>
        <p:spPr>
          <a:xfrm>
            <a:off x="1079500" y="152400"/>
            <a:ext cx="10845800" cy="2095500"/>
          </a:xfrm>
          <a:prstGeom prst="rect">
            <a:avLst/>
          </a:prstGeom>
        </p:spPr>
        <p:txBody>
          <a:bodyPr>
            <a:noAutofit/>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73" name="Body Level One…"/>
          <p:cNvSpPr txBox="1"/>
          <p:nvPr>
            <p:ph type="body" idx="1"/>
          </p:nvPr>
        </p:nvSpPr>
        <p:spPr>
          <a:xfrm>
            <a:off x="1079500" y="2527300"/>
            <a:ext cx="10845800" cy="6108700"/>
          </a:xfrm>
          <a:prstGeom prst="rect">
            <a:avLst/>
          </a:prstGeom>
        </p:spPr>
        <p:txBody>
          <a:bodyPr>
            <a:noAutofit/>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74" name="Slide Number"/>
          <p:cNvSpPr txBox="1"/>
          <p:nvPr>
            <p:ph type="sldNum" sz="quarter" idx="2"/>
          </p:nvPr>
        </p:nvSpPr>
        <p:spPr>
          <a:xfrm>
            <a:off x="6311900" y="9080500"/>
            <a:ext cx="384506" cy="368300"/>
          </a:xfrm>
          <a:prstGeom prst="rect">
            <a:avLst/>
          </a:prstGeom>
        </p:spPr>
        <p:txBody>
          <a:bodyPr anchor="t"/>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188"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pic>
        <p:nvPicPr>
          <p:cNvPr id="189"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sp>
        <p:nvSpPr>
          <p:cNvPr id="190" name="Don McClain"/>
          <p:cNvSpPr txBox="1"/>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Don McClain</a:t>
            </a:r>
          </a:p>
        </p:txBody>
      </p:sp>
      <p:sp>
        <p:nvSpPr>
          <p:cNvPr id="191" name="W. 65th St church of Christ - 9/16/2007"/>
          <p:cNvSpPr txBox="1"/>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W. 65th St church of Christ - 9/16/2007</a:t>
            </a:r>
          </a:p>
        </p:txBody>
      </p:sp>
      <p:pic>
        <p:nvPicPr>
          <p:cNvPr id="192"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12700">
            <a:miter lim="400000"/>
          </a:ln>
        </p:spPr>
      </p:pic>
      <p:sp>
        <p:nvSpPr>
          <p:cNvPr id="193" name="Slide Number"/>
          <p:cNvSpPr txBox="1"/>
          <p:nvPr>
            <p:ph type="sldNum" sz="quarter" idx="2"/>
          </p:nvPr>
        </p:nvSpPr>
        <p:spPr>
          <a:xfrm>
            <a:off x="12606932" y="497185"/>
            <a:ext cx="397868" cy="377230"/>
          </a:xfrm>
          <a:prstGeom prst="rect">
            <a:avLst/>
          </a:prstGeom>
          <a:ln>
            <a:round/>
          </a:ln>
        </p:spPr>
        <p:txBody>
          <a:bodyPr lIns="38100" tIns="38100" rIns="38100" bIns="38100" anchor="ctr"/>
          <a:lstStyle>
            <a:lvl1pPr algn="r" defTabSz="1295400">
              <a:defRPr sz="2400">
                <a:solidFill>
                  <a:srgbClr val="000000"/>
                </a:solidFill>
                <a:uFill>
                  <a:solidFill>
                    <a:srgbClr val="000000"/>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3">
            <a:extLst/>
          </a:blip>
          <a:stretch>
            <a:fillRect/>
          </a:stretch>
        </p:blipFill>
        <p:spPr>
          <a:xfrm>
            <a:off x="-16934" y="-8467"/>
            <a:ext cx="13027380" cy="9770534"/>
          </a:xfrm>
          <a:prstGeom prst="rect">
            <a:avLst/>
          </a:prstGeom>
          <a:ln w="12700">
            <a:miter lim="400000"/>
          </a:ln>
        </p:spPr>
      </p:pic>
      <p:sp>
        <p:nvSpPr>
          <p:cNvPr id="201" name="Slide Number"/>
          <p:cNvSpPr txBox="1"/>
          <p:nvPr>
            <p:ph type="sldNum" sz="quarter" idx="2"/>
          </p:nvPr>
        </p:nvSpPr>
        <p:spPr>
          <a:xfrm>
            <a:off x="6324599" y="9118600"/>
            <a:ext cx="342901" cy="355600"/>
          </a:xfrm>
          <a:prstGeom prst="rect">
            <a:avLst/>
          </a:prstGeom>
        </p:spPr>
        <p:txBody>
          <a:bodyPr anchor="t"/>
          <a:lstStyle>
            <a:lvl1pPr>
              <a:defRPr>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8" name="image2.png" descr="image2.png"/>
          <p:cNvPicPr>
            <a:picLocks noChangeAspect="1"/>
          </p:cNvPicPr>
          <p:nvPr/>
        </p:nvPicPr>
        <p:blipFill>
          <a:blip r:embed="rId3">
            <a:extLst/>
          </a:blip>
          <a:stretch>
            <a:fillRect/>
          </a:stretch>
        </p:blipFill>
        <p:spPr>
          <a:xfrm rot="10800000">
            <a:off x="-108374" y="-108374"/>
            <a:ext cx="13221547" cy="9970348"/>
          </a:xfrm>
          <a:prstGeom prst="rect">
            <a:avLst/>
          </a:prstGeom>
          <a:ln w="12700">
            <a:miter lim="400000"/>
          </a:ln>
        </p:spPr>
      </p:pic>
      <p:sp>
        <p:nvSpPr>
          <p:cNvPr id="209" name="Slide Number"/>
          <p:cNvSpPr txBox="1"/>
          <p:nvPr>
            <p:ph type="sldNum" sz="quarter" idx="2"/>
          </p:nvPr>
        </p:nvSpPr>
        <p:spPr>
          <a:xfrm>
            <a:off x="12006627" y="9144000"/>
            <a:ext cx="347933" cy="371348"/>
          </a:xfrm>
          <a:prstGeom prst="rect">
            <a:avLst/>
          </a:prstGeom>
        </p:spPr>
        <p:txBody>
          <a:bodyPr lIns="65023" tIns="65023" rIns="65023" bIns="65023" anchor="t"/>
          <a:lstStyle>
            <a:lvl1pPr algn="r" defTabSz="1300480">
              <a:defRPr sz="1600">
                <a:solidFill>
                  <a:srgbClr val="000000"/>
                </a:solidFill>
                <a:latin typeface="Humanst521 BT"/>
                <a:ea typeface="Humanst521 BT"/>
                <a:cs typeface="Humanst521 BT"/>
                <a:sym typeface="Humanst521 B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33CCFF"/>
            </a:gs>
            <a:gs pos="100000">
              <a:srgbClr val="2DB5E3"/>
            </a:gs>
          </a:gsLst>
          <a:path path="circle">
            <a:fillToRect l="50000" t="50000" r="50000" b="50000"/>
          </a:path>
        </a:gradFill>
      </p:bgPr>
    </p:bg>
    <p:spTree>
      <p:nvGrpSpPr>
        <p:cNvPr id="1" name=""/>
        <p:cNvGrpSpPr/>
        <p:nvPr/>
      </p:nvGrpSpPr>
      <p:grpSpPr>
        <a:xfrm>
          <a:off x="0" y="0"/>
          <a:ext cx="0" cy="0"/>
          <a:chOff x="0" y="0"/>
          <a:chExt cx="0" cy="0"/>
        </a:xfrm>
      </p:grpSpPr>
      <p:sp>
        <p:nvSpPr>
          <p:cNvPr id="216" name="Slide Number"/>
          <p:cNvSpPr txBox="1"/>
          <p:nvPr>
            <p:ph type="sldNum" sz="quarter" idx="2"/>
          </p:nvPr>
        </p:nvSpPr>
        <p:spPr>
          <a:xfrm>
            <a:off x="12632547" y="131149"/>
            <a:ext cx="372254" cy="387942"/>
          </a:xfrm>
          <a:prstGeom prst="rect">
            <a:avLst/>
          </a:prstGeom>
        </p:spPr>
        <p:txBody>
          <a:bodyPr lIns="65476" tIns="65476" rIns="65476" bIns="65476" anchor="ctr"/>
          <a:lstStyle>
            <a:lvl1pPr algn="r" defTabSz="1300480">
              <a:defRPr>
                <a:solidFill>
                  <a:srgbClr val="EAEAEA"/>
                </a:solidFill>
                <a:latin typeface="Times New Roman"/>
                <a:ea typeface="Times New Roman"/>
                <a:cs typeface="Times New Roman"/>
                <a:sym typeface="Times New Roman"/>
              </a:defRPr>
            </a:lvl1pPr>
          </a:lstStyle>
          <a:p>
            <a:pPr/>
            <a:fld id="{86CB4B4D-7CA3-9044-876B-883B54F8677D}" type="slidenum"/>
          </a:p>
        </p:txBody>
      </p:sp>
      <p:sp>
        <p:nvSpPr>
          <p:cNvPr id="217" name="Title Text"/>
          <p:cNvSpPr txBox="1"/>
          <p:nvPr>
            <p:ph type="title"/>
          </p:nvPr>
        </p:nvSpPr>
        <p:spPr>
          <a:xfrm>
            <a:off x="2709333" y="325119"/>
            <a:ext cx="10078721" cy="2059095"/>
          </a:xfrm>
          <a:prstGeom prst="rect">
            <a:avLst/>
          </a:prstGeom>
        </p:spPr>
        <p:txBody>
          <a:bodyPr lIns="65476" tIns="65476" rIns="65476" bIns="65476"/>
          <a:lstStyle>
            <a:lvl1pPr algn="l" defTabSz="1300480">
              <a:defRPr cap="none" sz="6200">
                <a:solidFill>
                  <a:srgbClr val="FFFFCC"/>
                </a:solidFill>
                <a:latin typeface="Times New Roman"/>
                <a:ea typeface="Times New Roman"/>
                <a:cs typeface="Times New Roman"/>
                <a:sym typeface="Times New Roman"/>
              </a:defRPr>
            </a:lvl1pPr>
          </a:lstStyle>
          <a:p>
            <a:pPr/>
            <a:r>
              <a:t>Title Text</a:t>
            </a:r>
          </a:p>
        </p:txBody>
      </p:sp>
      <p:sp>
        <p:nvSpPr>
          <p:cNvPr id="218" name="Body Level One…"/>
          <p:cNvSpPr txBox="1"/>
          <p:nvPr>
            <p:ph type="body" idx="1"/>
          </p:nvPr>
        </p:nvSpPr>
        <p:spPr>
          <a:xfrm>
            <a:off x="941493" y="2709333"/>
            <a:ext cx="11054081" cy="5852161"/>
          </a:xfrm>
          <a:prstGeom prst="rect">
            <a:avLst/>
          </a:prstGeom>
        </p:spPr>
        <p:txBody>
          <a:bodyPr lIns="65476" tIns="65476" rIns="65476" bIns="65476" anchor="t"/>
          <a:lstStyle>
            <a:lvl1pPr marL="471487" indent="-471487" defTabSz="1300480">
              <a:spcBef>
                <a:spcPts val="1000"/>
              </a:spcBef>
              <a:buClr>
                <a:srgbClr val="FFFFCC"/>
              </a:buClr>
              <a:buSzPct val="90000"/>
              <a:defRPr sz="4400">
                <a:solidFill>
                  <a:srgbClr val="EAEAEA"/>
                </a:solidFill>
                <a:latin typeface="Times New Roman"/>
                <a:ea typeface="Times New Roman"/>
                <a:cs typeface="Times New Roman"/>
                <a:sym typeface="Times New Roman"/>
              </a:defRPr>
            </a:lvl1pPr>
            <a:lvl2pPr marL="906235" indent="-449035" defTabSz="1300480">
              <a:spcBef>
                <a:spcPts val="1000"/>
              </a:spcBef>
              <a:buClr>
                <a:srgbClr val="FFFFCC"/>
              </a:buClr>
              <a:buSzPct val="100000"/>
              <a:buChar char="–"/>
              <a:defRPr sz="4400">
                <a:solidFill>
                  <a:srgbClr val="EAEAEA"/>
                </a:solidFill>
                <a:latin typeface="Times New Roman"/>
                <a:ea typeface="Times New Roman"/>
                <a:cs typeface="Times New Roman"/>
                <a:sym typeface="Times New Roman"/>
              </a:defRPr>
            </a:lvl2pPr>
            <a:lvl3pPr marL="1333500" indent="-419100" defTabSz="1300480">
              <a:spcBef>
                <a:spcPts val="1000"/>
              </a:spcBef>
              <a:buClr>
                <a:srgbClr val="FFFFCC"/>
              </a:buClr>
              <a:buSzPct val="100000"/>
              <a:defRPr sz="4400">
                <a:solidFill>
                  <a:srgbClr val="EAEAEA"/>
                </a:solidFill>
                <a:latin typeface="Times New Roman"/>
                <a:ea typeface="Times New Roman"/>
                <a:cs typeface="Times New Roman"/>
                <a:sym typeface="Times New Roman"/>
              </a:defRPr>
            </a:lvl3pPr>
            <a:lvl4pPr marL="1874520" indent="-502920" defTabSz="1300480">
              <a:spcBef>
                <a:spcPts val="1000"/>
              </a:spcBef>
              <a:buClr>
                <a:srgbClr val="FFFFCC"/>
              </a:buClr>
              <a:buSzPct val="100000"/>
              <a:buChar char="–"/>
              <a:defRPr sz="4400">
                <a:solidFill>
                  <a:srgbClr val="EAEAEA"/>
                </a:solidFill>
                <a:latin typeface="Times New Roman"/>
                <a:ea typeface="Times New Roman"/>
                <a:cs typeface="Times New Roman"/>
                <a:sym typeface="Times New Roman"/>
              </a:defRPr>
            </a:lvl4pPr>
            <a:lvl5pPr marL="2387600" indent="-558800" defTabSz="1300480">
              <a:spcBef>
                <a:spcPts val="1000"/>
              </a:spcBef>
              <a:buClr>
                <a:srgbClr val="FFFFCC"/>
              </a:buClr>
              <a:buSzPct val="100000"/>
              <a:defRPr sz="4400">
                <a:solidFill>
                  <a:srgbClr val="EAEAEA"/>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33CCFF"/>
            </a:gs>
            <a:gs pos="100000">
              <a:srgbClr val="2DB5E3"/>
            </a:gs>
          </a:gsLst>
          <a:path path="circle">
            <a:fillToRect l="50000" t="50000" r="50000" b="50000"/>
          </a:path>
        </a:gradFill>
      </p:bgPr>
    </p:bg>
    <p:spTree>
      <p:nvGrpSpPr>
        <p:cNvPr id="1" name=""/>
        <p:cNvGrpSpPr/>
        <p:nvPr/>
      </p:nvGrpSpPr>
      <p:grpSpPr>
        <a:xfrm>
          <a:off x="0" y="0"/>
          <a:ext cx="0" cy="0"/>
          <a:chOff x="0" y="0"/>
          <a:chExt cx="0" cy="0"/>
        </a:xfrm>
      </p:grpSpPr>
      <p:sp>
        <p:nvSpPr>
          <p:cNvPr id="225" name="Slide Number"/>
          <p:cNvSpPr txBox="1"/>
          <p:nvPr>
            <p:ph type="sldNum" sz="quarter" idx="2"/>
          </p:nvPr>
        </p:nvSpPr>
        <p:spPr>
          <a:xfrm>
            <a:off x="12632547" y="131149"/>
            <a:ext cx="372254" cy="387942"/>
          </a:xfrm>
          <a:prstGeom prst="rect">
            <a:avLst/>
          </a:prstGeom>
        </p:spPr>
        <p:txBody>
          <a:bodyPr lIns="65476" tIns="65476" rIns="65476" bIns="65476" anchor="ctr"/>
          <a:lstStyle>
            <a:lvl1pPr algn="r" defTabSz="1300480">
              <a:defRPr>
                <a:solidFill>
                  <a:srgbClr val="EAEAEA"/>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232" name="image.png" descr="image.png"/>
          <p:cNvPicPr>
            <a:picLocks noChangeAspect="1"/>
          </p:cNvPicPr>
          <p:nvPr/>
        </p:nvPicPr>
        <p:blipFill>
          <a:blip r:embed="rId2">
            <a:extLst/>
          </a:blip>
          <a:stretch>
            <a:fillRect/>
          </a:stretch>
        </p:blipFill>
        <p:spPr>
          <a:xfrm>
            <a:off x="-1" y="-1"/>
            <a:ext cx="13113175" cy="9753601"/>
          </a:xfrm>
          <a:prstGeom prst="rect">
            <a:avLst/>
          </a:prstGeom>
          <a:ln w="12700">
            <a:miter lim="400000"/>
          </a:ln>
        </p:spPr>
      </p:pic>
      <p:sp>
        <p:nvSpPr>
          <p:cNvPr id="233"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234" name="Title Text"/>
          <p:cNvSpPr txBox="1"/>
          <p:nvPr>
            <p:ph type="title"/>
          </p:nvPr>
        </p:nvSpPr>
        <p:spPr>
          <a:xfrm>
            <a:off x="975359" y="3029937"/>
            <a:ext cx="11054082" cy="2090703"/>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235"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2"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43"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44"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1"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58"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59"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60"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61"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68"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69"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70"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71"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78"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79"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6"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87"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94"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 Id="rId3" Type="http://schemas.openxmlformats.org/officeDocument/2006/relationships/image" Target="../media/image14.png"/><Relationship Id="rId4" Type="http://schemas.openxmlformats.org/officeDocument/2006/relationships/hyperlink" Target="https://www.facebook.com/don.mcclain.125?fref=gs&amp;hc_ref=ARTSSe2wjiloyhWrqAQ3WRKZOIpryLXXe1XEmzxBRLkYtLSuAt3umyVOCQReqE6brNw&amp;dti=214491369255636&amp;hc_location=group" TargetMode="External"/><Relationship Id="rId5"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tif"/><Relationship Id="rId3" Type="http://schemas.openxmlformats.org/officeDocument/2006/relationships/image" Target="../media/image18.png"/><Relationship Id="rId4"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1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1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1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tif"/><Relationship Id="rId3" Type="http://schemas.openxmlformats.org/officeDocument/2006/relationships/image" Target="../media/image18.png"/><Relationship Id="rId4" Type="http://schemas.openxmlformats.org/officeDocument/2006/relationships/image" Target="../media/image2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9.png"/><Relationship Id="rId8" Type="http://schemas.openxmlformats.org/officeDocument/2006/relationships/image" Target="../media/image33.png"/><Relationship Id="rId9" Type="http://schemas.openxmlformats.org/officeDocument/2006/relationships/image" Target="../media/image16.tif"/><Relationship Id="rId10" Type="http://schemas.openxmlformats.org/officeDocument/2006/relationships/image" Target="../media/image17.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34.png"/><Relationship Id="rId4" Type="http://schemas.openxmlformats.org/officeDocument/2006/relationships/image" Target="../media/image15.png"/><Relationship Id="rId5" Type="http://schemas.openxmlformats.org/officeDocument/2006/relationships/image" Target="../media/image35.png"/><Relationship Id="rId6" Type="http://schemas.openxmlformats.org/officeDocument/2006/relationships/image" Target="../media/image3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3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18.tif"/><Relationship Id="rId4" Type="http://schemas.openxmlformats.org/officeDocument/2006/relationships/image" Target="../media/image39.png"/><Relationship Id="rId5" Type="http://schemas.openxmlformats.org/officeDocument/2006/relationships/image" Target="../media/image4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18.tif"/><Relationship Id="rId4" Type="http://schemas.openxmlformats.org/officeDocument/2006/relationships/image" Target="../media/image39.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18.tif"/><Relationship Id="rId4" Type="http://schemas.openxmlformats.org/officeDocument/2006/relationships/image" Target="../media/image39.png"/><Relationship Id="rId5" Type="http://schemas.openxmlformats.org/officeDocument/2006/relationships/image" Target="../media/image4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tif"/><Relationship Id="rId3" Type="http://schemas.openxmlformats.org/officeDocument/2006/relationships/image" Target="../media/image18.png"/><Relationship Id="rId4" Type="http://schemas.openxmlformats.org/officeDocument/2006/relationships/image" Target="../media/image4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tif"/><Relationship Id="rId3" Type="http://schemas.openxmlformats.org/officeDocument/2006/relationships/image" Target="../media/image42.png"/><Relationship Id="rId4" Type="http://schemas.openxmlformats.org/officeDocument/2006/relationships/image" Target="../media/image4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tif"/><Relationship Id="rId3" Type="http://schemas.openxmlformats.org/officeDocument/2006/relationships/image" Target="../media/image4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tif"/><Relationship Id="rId3" Type="http://schemas.openxmlformats.org/officeDocument/2006/relationships/image" Target="../media/image44.png"/><Relationship Id="rId4" Type="http://schemas.openxmlformats.org/officeDocument/2006/relationships/image" Target="../media/image45.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tif"/><Relationship Id="rId3" Type="http://schemas.openxmlformats.org/officeDocument/2006/relationships/image" Target="../media/image46.png"/><Relationship Id="rId4" Type="http://schemas.openxmlformats.org/officeDocument/2006/relationships/image" Target="../media/image4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tif"/><Relationship Id="rId3" Type="http://schemas.openxmlformats.org/officeDocument/2006/relationships/image" Target="../media/image47.png"/><Relationship Id="rId4" Type="http://schemas.openxmlformats.org/officeDocument/2006/relationships/image" Target="../media/image44.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png"/><Relationship Id="rId3" Type="http://schemas.openxmlformats.org/officeDocument/2006/relationships/image" Target="../media/image4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44.png"/><Relationship Id="rId4" Type="http://schemas.openxmlformats.org/officeDocument/2006/relationships/image" Target="../media/image1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png"/><Relationship Id="rId3" Type="http://schemas.openxmlformats.org/officeDocument/2006/relationships/image" Target="../media/image48.png"/><Relationship Id="rId4" Type="http://schemas.openxmlformats.org/officeDocument/2006/relationships/image" Target="../media/image50.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15.png"/><Relationship Id="rId4" Type="http://schemas.openxmlformats.org/officeDocument/2006/relationships/image" Target="../media/image5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51.png"/><Relationship Id="rId4" Type="http://schemas.openxmlformats.org/officeDocument/2006/relationships/image" Target="../media/image15.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51.png"/><Relationship Id="rId4" Type="http://schemas.openxmlformats.org/officeDocument/2006/relationships/image" Target="../media/image1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15.png"/><Relationship Id="rId4" Type="http://schemas.openxmlformats.org/officeDocument/2006/relationships/image" Target="../media/image52.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15.png"/><Relationship Id="rId4" Type="http://schemas.openxmlformats.org/officeDocument/2006/relationships/image" Target="../media/image5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tif"/><Relationship Id="rId3" Type="http://schemas.openxmlformats.org/officeDocument/2006/relationships/image" Target="../media/image18.png"/><Relationship Id="rId4" Type="http://schemas.openxmlformats.org/officeDocument/2006/relationships/hyperlink" Target="http://" TargetMode="External"/><Relationship Id="rId5" Type="http://schemas.openxmlformats.org/officeDocument/2006/relationships/hyperlink" Target="http://w65stchurchofchrist.com"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tif"/><Relationship Id="rId3" Type="http://schemas.openxmlformats.org/officeDocument/2006/relationships/hyperlink" Target="http://www.davidsantistevan.com/author/dsantistevan1984/"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hyperlink" Target="https://churchleaders.com/author/Steve"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5" name="Image Gallery"/>
          <p:cNvGrpSpPr/>
          <p:nvPr/>
        </p:nvGrpSpPr>
        <p:grpSpPr>
          <a:xfrm>
            <a:off x="230032" y="186367"/>
            <a:ext cx="12544736" cy="9901566"/>
            <a:chOff x="0" y="0"/>
            <a:chExt cx="12544735" cy="9901565"/>
          </a:xfrm>
        </p:grpSpPr>
        <p:pic>
          <p:nvPicPr>
            <p:cNvPr id="303" name="Image" descr="Image"/>
            <p:cNvPicPr>
              <a:picLocks noChangeAspect="1"/>
            </p:cNvPicPr>
            <p:nvPr/>
          </p:nvPicPr>
          <p:blipFill>
            <a:blip r:embed="rId2">
              <a:extLst/>
            </a:blip>
            <a:srcRect l="0" t="1227" r="0" b="1227"/>
            <a:stretch>
              <a:fillRect/>
            </a:stretch>
          </p:blipFill>
          <p:spPr>
            <a:xfrm>
              <a:off x="0" y="0"/>
              <a:ext cx="12544736" cy="9380866"/>
            </a:xfrm>
            <a:prstGeom prst="rect">
              <a:avLst/>
            </a:prstGeom>
            <a:ln w="12700" cap="flat">
              <a:noFill/>
              <a:miter lim="400000"/>
            </a:ln>
            <a:effectLst/>
          </p:spPr>
        </p:pic>
        <p:sp>
          <p:nvSpPr>
            <p:cNvPr id="304" name="Type to enter a caption."/>
            <p:cNvSpPr/>
            <p:nvPr/>
          </p:nvSpPr>
          <p:spPr>
            <a:xfrm>
              <a:off x="0" y="9457065"/>
              <a:ext cx="12544736"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Type to enter a caption.</a:t>
              </a:r>
            </a:p>
          </p:txBody>
        </p:sp>
      </p:grpSp>
      <p:sp>
        <p:nvSpPr>
          <p:cNvPr id="306" name="Give Me That…"/>
          <p:cNvSpPr txBox="1"/>
          <p:nvPr/>
        </p:nvSpPr>
        <p:spPr>
          <a:xfrm>
            <a:off x="147446" y="213348"/>
            <a:ext cx="12709908" cy="2773661"/>
          </a:xfrm>
          <a:prstGeom prst="rect">
            <a:avLst/>
          </a:prstGeom>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sz="8200">
                <a:solidFill>
                  <a:srgbClr val="D9D9D9"/>
                </a:solidFill>
                <a:effectLst>
                  <a:outerShdw sx="100000" sy="100000" kx="0" ky="0" algn="b" rotWithShape="0" blurRad="50800" dist="39000" dir="5460000">
                    <a:srgbClr val="000000">
                      <a:alpha val="38000"/>
                    </a:srgbClr>
                  </a:outerShdw>
                </a:effectLst>
                <a:latin typeface="Century Gothic"/>
                <a:ea typeface="Century Gothic"/>
                <a:cs typeface="Century Gothic"/>
                <a:sym typeface="Century Gothic"/>
              </a:defRPr>
            </a:pPr>
            <a:r>
              <a:rPr>
                <a:solidFill>
                  <a:schemeClr val="accent3">
                    <a:hueOff val="198700"/>
                    <a:satOff val="21248"/>
                    <a:lumOff val="19305"/>
                  </a:schemeClr>
                </a:solidFill>
                <a:effectLst>
                  <a:outerShdw sx="100000" sy="100000" kx="0" ky="0" algn="b" rotWithShape="0" blurRad="50800" dist="39000" dir="2514181">
                    <a:srgbClr val="000000"/>
                  </a:outerShdw>
                </a:effectLst>
                <a:latin typeface="Sonoma Script"/>
                <a:ea typeface="Sonoma Script"/>
                <a:cs typeface="Sonoma Script"/>
                <a:sym typeface="Sonoma Script"/>
              </a:rPr>
              <a:t>Give Me That</a:t>
            </a:r>
            <a:r>
              <a:t> </a:t>
            </a:r>
          </a:p>
          <a:p>
            <a:pPr defTabSz="1300480">
              <a:defRPr sz="8200">
                <a:solidFill>
                  <a:srgbClr val="D9D9D9"/>
                </a:solidFill>
                <a:effectLst>
                  <a:outerShdw sx="100000" sy="100000" kx="0" ky="0" algn="b" rotWithShape="0" blurRad="50800" dist="39000" dir="5460000">
                    <a:srgbClr val="000000">
                      <a:alpha val="38000"/>
                    </a:srgbClr>
                  </a:outerShdw>
                </a:effectLst>
                <a:latin typeface="Century Gothic"/>
                <a:ea typeface="Century Gothic"/>
                <a:cs typeface="Century Gothic"/>
                <a:sym typeface="Century Gothic"/>
              </a:defRPr>
            </a:pPr>
            <a:r>
              <a:rPr>
                <a:latin typeface="Boulder"/>
                <a:ea typeface="Boulder"/>
                <a:cs typeface="Boulder"/>
                <a:sym typeface="Boulder"/>
              </a:rPr>
              <a:t>Old Time Religion</a:t>
            </a:r>
          </a:p>
        </p:txBody>
      </p:sp>
      <p:sp>
        <p:nvSpPr>
          <p:cNvPr id="307" name="Jeremiah 6:16 (NKJV)…"/>
          <p:cNvSpPr/>
          <p:nvPr/>
        </p:nvSpPr>
        <p:spPr>
          <a:xfrm>
            <a:off x="2973686" y="5801157"/>
            <a:ext cx="9484893" cy="3407353"/>
          </a:xfrm>
          <a:prstGeom prst="roundRect">
            <a:avLst>
              <a:gd name="adj" fmla="val 5776"/>
            </a:avLst>
          </a:prstGeom>
          <a:solidFill>
            <a:srgbClr val="808785">
              <a:alpha val="60049"/>
            </a:srgbClr>
          </a:solidFill>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b="1" sz="3400">
                <a:solidFill>
                  <a:srgbClr val="FFFFFF"/>
                </a:solidFill>
                <a:effectLst>
                  <a:outerShdw sx="100000" sy="100000" kx="0" ky="0" algn="b" rotWithShape="0" blurRad="76200" dist="63500" dir="2460000">
                    <a:srgbClr val="000000"/>
                  </a:outerShdw>
                </a:effectLst>
                <a:latin typeface="Hoefler Text"/>
                <a:ea typeface="Hoefler Text"/>
                <a:cs typeface="Hoefler Text"/>
                <a:sym typeface="Hoefler Text"/>
              </a:defRPr>
            </a:pPr>
            <a:r>
              <a:t>Jeremiah 6:16 (NKJV)</a:t>
            </a:r>
          </a:p>
          <a:p>
            <a:pPr defTabSz="457200">
              <a:defRPr sz="3400">
                <a:solidFill>
                  <a:srgbClr val="FFFFFF"/>
                </a:solidFill>
                <a:effectLst>
                  <a:outerShdw sx="100000" sy="100000" kx="0" ky="0" algn="b" rotWithShape="0" blurRad="76200" dist="63500" dir="2460000">
                    <a:srgbClr val="000000"/>
                  </a:outerShdw>
                </a:effectLst>
                <a:latin typeface="Hoefler Text"/>
                <a:ea typeface="Hoefler Text"/>
                <a:cs typeface="Hoefler Text"/>
                <a:sym typeface="Hoefler Text"/>
              </a:defRPr>
            </a:pPr>
            <a:r>
              <a:rPr baseline="31999"/>
              <a:t>16</a:t>
            </a:r>
            <a:r>
              <a:t> Thus says the Lord: “Stand in the ways and see, And ask for the old paths, where the good way </a:t>
            </a:r>
            <a:r>
              <a:rPr i="1"/>
              <a:t>is,</a:t>
            </a:r>
            <a:r>
              <a:t> And walk in it; Then you will find rest for your souls. But they said, ‘We will not walk </a:t>
            </a:r>
            <a:r>
              <a:rPr i="1"/>
              <a:t>in it</a:t>
            </a:r>
            <a:r>
              <a: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quot;Sacred Cow&quot;…"/>
          <p:cNvSpPr txBox="1"/>
          <p:nvPr/>
        </p:nvSpPr>
        <p:spPr>
          <a:xfrm>
            <a:off x="400896" y="1515919"/>
            <a:ext cx="12203008" cy="3174405"/>
          </a:xfrm>
          <a:prstGeom prst="rect">
            <a:avLst/>
          </a:prstGeom>
          <a:solidFill>
            <a:srgbClr val="5A5F5E"/>
          </a:solidFill>
          <a:ln w="12700">
            <a:miter lim="400000"/>
          </a:ln>
          <a:effectLst>
            <a:outerShdw sx="100000" sy="100000" kx="0" ky="0" algn="b" rotWithShape="0" blurRad="190500" dist="265273" dir="2754512">
              <a:srgbClr val="000000">
                <a:alpha val="6895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i="1" sz="5000">
                <a:solidFill>
                  <a:srgbClr val="D6D6D6"/>
                </a:solidFill>
                <a:effectLst>
                  <a:outerShdw sx="100000" sy="100000" kx="0" ky="0" algn="b" rotWithShape="0" blurRad="76200" dist="63500" dir="2847227">
                    <a:srgbClr val="000000"/>
                  </a:outerShdw>
                </a:effectLst>
                <a:latin typeface="Arial"/>
                <a:ea typeface="Arial"/>
                <a:cs typeface="Arial"/>
                <a:sym typeface="Arial"/>
              </a:defRPr>
            </a:pPr>
            <a:r>
              <a:t>"Sacred Cow"</a:t>
            </a:r>
            <a:r>
              <a:rPr b="0"/>
              <a:t> </a:t>
            </a:r>
            <a:endParaRPr b="0">
              <a:latin typeface="Helvetica"/>
              <a:ea typeface="Helvetica"/>
              <a:cs typeface="Helvetica"/>
              <a:sym typeface="Helvetica"/>
            </a:endParaRPr>
          </a:p>
          <a:p>
            <a:pPr defTabSz="457200">
              <a:defRPr i="1" sz="3200">
                <a:solidFill>
                  <a:srgbClr val="D6D6D6"/>
                </a:solidFill>
                <a:effectLst>
                  <a:outerShdw sx="100000" sy="100000" kx="0" ky="0" algn="b" rotWithShape="0" blurRad="76200" dist="63500" dir="2847227">
                    <a:srgbClr val="000000"/>
                  </a:outerShdw>
                </a:effectLst>
                <a:latin typeface="Arial"/>
                <a:ea typeface="Arial"/>
                <a:cs typeface="Arial"/>
                <a:sym typeface="Arial"/>
              </a:defRPr>
            </a:pPr>
            <a:r>
              <a:t>A person or thing immune to criticism or questioning, as in The rules governing the press conference have become a sacred cow in this administration. This term alludes to the honored status of cows in Hinduism, where they are a symbol of God's generosity to humankind. It has been used figuratively since about 1900. </a:t>
            </a:r>
          </a:p>
        </p:txBody>
      </p:sp>
      <p:sp>
        <p:nvSpPr>
          <p:cNvPr id="350" name="FAITH ALONE?…"/>
          <p:cNvSpPr txBox="1"/>
          <p:nvPr/>
        </p:nvSpPr>
        <p:spPr>
          <a:xfrm>
            <a:off x="217658" y="5841169"/>
            <a:ext cx="12569484" cy="365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900"/>
            </a:pPr>
            <a:r>
              <a:t>FAITH ALONE?</a:t>
            </a:r>
          </a:p>
          <a:p>
            <a:pPr>
              <a:defRPr sz="4900"/>
            </a:pPr>
            <a:r>
              <a:t>ONCE SAVED ALWAYS SAVED?</a:t>
            </a:r>
          </a:p>
          <a:p>
            <a:pPr>
              <a:defRPr sz="4900"/>
            </a:pPr>
            <a:r>
              <a:t>ANY CHURCH WILL DO?</a:t>
            </a:r>
          </a:p>
          <a:p>
            <a:pPr>
              <a:defRPr sz="4900"/>
            </a:pPr>
            <a:r>
              <a:t>INSTRUMENTAL MUSIC? i.e., — CONTEMPORARY WORSHIP EXPERIENCE?</a:t>
            </a:r>
          </a:p>
        </p:txBody>
      </p:sp>
      <p:sp>
        <p:nvSpPr>
          <p:cNvPr id="351"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sp>
        <p:nvSpPr>
          <p:cNvPr id="352" name="If You WANT TO STIR THE POT, talk about:"/>
          <p:cNvSpPr txBox="1"/>
          <p:nvPr/>
        </p:nvSpPr>
        <p:spPr>
          <a:xfrm>
            <a:off x="400896" y="4781347"/>
            <a:ext cx="12203009" cy="749301"/>
          </a:xfrm>
          <a:prstGeom prst="rect">
            <a:avLst/>
          </a:prstGeom>
          <a:solidFill>
            <a:srgbClr val="AB1802"/>
          </a:solidFill>
          <a:ln w="12700">
            <a:miter lim="400000"/>
          </a:ln>
          <a:effectLst>
            <a:outerShdw sx="100000" sy="100000" kx="0" ky="0" algn="b" rotWithShape="0" blurRad="190500" dist="265273" dir="2754512">
              <a:srgbClr val="000000">
                <a:alpha val="6895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500">
                <a:solidFill>
                  <a:srgbClr val="FFFFFF"/>
                </a:solidFill>
              </a:defRPr>
            </a:lvl1pPr>
          </a:lstStyle>
          <a:p>
            <a:pPr/>
            <a:r>
              <a:t>If You WANT TO STIR THE POT, talk about: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0">
                                            <p:txEl>
                                              <p:pRg st="3" end="3"/>
                                            </p:txEl>
                                          </p:spTgt>
                                        </p:tgtEl>
                                        <p:attrNameLst>
                                          <p:attrName>style.visibility</p:attrName>
                                        </p:attrNameLst>
                                      </p:cBhvr>
                                      <p:to>
                                        <p:strVal val="visible"/>
                                      </p:to>
                                    </p:set>
                                    <p:animEffect filter="fade" transition="in">
                                      <p:cBhvr>
                                        <p:cTn id="7" dur="1500"/>
                                        <p:tgtEl>
                                          <p:spTgt spid="35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grpSp>
        <p:nvGrpSpPr>
          <p:cNvPr id="357" name="18118605_10156194584674012_5887405492125911635_n.jpg"/>
          <p:cNvGrpSpPr/>
          <p:nvPr/>
        </p:nvGrpSpPr>
        <p:grpSpPr>
          <a:xfrm>
            <a:off x="717228" y="3335909"/>
            <a:ext cx="2093942" cy="2157442"/>
            <a:chOff x="0" y="0"/>
            <a:chExt cx="2093941" cy="2157441"/>
          </a:xfrm>
        </p:grpSpPr>
        <p:pic>
          <p:nvPicPr>
            <p:cNvPr id="356" name="18118605_10156194584674012_5887405492125911635_n.jpg" descr="18118605_10156194584674012_5887405492125911635_n.jpg"/>
            <p:cNvPicPr>
              <a:picLocks noChangeAspect="1"/>
            </p:cNvPicPr>
            <p:nvPr/>
          </p:nvPicPr>
          <p:blipFill>
            <a:blip r:embed="rId2">
              <a:extLst/>
            </a:blip>
            <a:stretch>
              <a:fillRect/>
            </a:stretch>
          </p:blipFill>
          <p:spPr>
            <a:xfrm>
              <a:off x="88900" y="50800"/>
              <a:ext cx="1916142" cy="1916142"/>
            </a:xfrm>
            <a:prstGeom prst="rect">
              <a:avLst/>
            </a:prstGeom>
            <a:ln>
              <a:noFill/>
            </a:ln>
            <a:effectLst/>
          </p:spPr>
        </p:pic>
        <p:pic>
          <p:nvPicPr>
            <p:cNvPr id="355" name="18118605_10156194584674012_5887405492125911635_n.jpg" descr="18118605_10156194584674012_5887405492125911635_n.jpg"/>
            <p:cNvPicPr>
              <a:picLocks noChangeAspect="0"/>
            </p:cNvPicPr>
            <p:nvPr/>
          </p:nvPicPr>
          <p:blipFill>
            <a:blip r:embed="rId3">
              <a:extLst/>
            </a:blip>
            <a:stretch>
              <a:fillRect/>
            </a:stretch>
          </p:blipFill>
          <p:spPr>
            <a:xfrm>
              <a:off x="0" y="0"/>
              <a:ext cx="2093942" cy="2157442"/>
            </a:xfrm>
            <a:prstGeom prst="rect">
              <a:avLst/>
            </a:prstGeom>
            <a:effectLst/>
          </p:spPr>
        </p:pic>
      </p:grpSp>
      <p:sp>
        <p:nvSpPr>
          <p:cNvPr id="358" name="Don McClain…"/>
          <p:cNvSpPr/>
          <p:nvPr/>
        </p:nvSpPr>
        <p:spPr>
          <a:xfrm>
            <a:off x="2721045" y="3521809"/>
            <a:ext cx="8846326" cy="1785641"/>
          </a:xfrm>
          <a:prstGeom prst="roundRect">
            <a:avLst>
              <a:gd name="adj" fmla="val 10668"/>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b="1" sz="2500">
                <a:solidFill>
                  <a:srgbClr val="365899"/>
                </a:solidFill>
                <a:latin typeface="Helvetica Neue"/>
                <a:ea typeface="Helvetica Neue"/>
                <a:cs typeface="Helvetica Neue"/>
                <a:sym typeface="Helvetica Neue"/>
              </a:defRPr>
            </a:pPr>
            <a:r>
              <a:rPr u="sng">
                <a:hlinkClick r:id="rId4" invalidUrl="" action="" tgtFrame="" tooltip="" history="1" highlightClick="0" endSnd="0"/>
              </a:rPr>
              <a:t>Don McClain</a:t>
            </a:r>
            <a:r>
              <a:rPr b="0">
                <a:solidFill>
                  <a:srgbClr val="1D2129"/>
                </a:solidFill>
              </a:rPr>
              <a:t> </a:t>
            </a:r>
          </a:p>
          <a:p>
            <a:pPr algn="l" defTabSz="457200">
              <a:defRPr sz="2500">
                <a:solidFill>
                  <a:srgbClr val="1D2129"/>
                </a:solidFill>
                <a:latin typeface="Helvetica Neue"/>
                <a:ea typeface="Helvetica Neue"/>
                <a:cs typeface="Helvetica Neue"/>
                <a:sym typeface="Helvetica Neue"/>
              </a:defRPr>
            </a:pPr>
            <a:r>
              <a:t>I am planning to present a lesson on "contemporary worship" this Sunday. I have preached on this before and was curious if some here would mind sharing their thoughts.</a:t>
            </a:r>
          </a:p>
        </p:txBody>
      </p:sp>
      <p:sp>
        <p:nvSpPr>
          <p:cNvPr id="359" name="Some responses ……"/>
          <p:cNvSpPr txBox="1"/>
          <p:nvPr/>
        </p:nvSpPr>
        <p:spPr>
          <a:xfrm>
            <a:off x="70189" y="5326386"/>
            <a:ext cx="12864422" cy="408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a:latin typeface="Gill Sans"/>
                <a:ea typeface="Gill Sans"/>
                <a:cs typeface="Gill Sans"/>
                <a:sym typeface="Gill Sans"/>
              </a:defRPr>
            </a:pPr>
            <a:r>
              <a:t>Some responses …</a:t>
            </a:r>
          </a:p>
          <a:p>
            <a:pPr marL="685800" indent="-685800" algn="l">
              <a:buSzPct val="80000"/>
              <a:buBlip>
                <a:blip r:embed="rId5"/>
              </a:buBlip>
              <a:defRPr sz="3200">
                <a:latin typeface="Century Gothic"/>
                <a:ea typeface="Century Gothic"/>
                <a:cs typeface="Century Gothic"/>
                <a:sym typeface="Century Gothic"/>
              </a:defRPr>
            </a:pPr>
            <a:r>
              <a:t>Questioned why preach such a sermon - a wasted sermon.</a:t>
            </a:r>
          </a:p>
          <a:p>
            <a:pPr marL="685800" indent="-685800" algn="l">
              <a:buSzPct val="80000"/>
              <a:buBlip>
                <a:blip r:embed="rId5"/>
              </a:buBlip>
              <a:defRPr sz="3200">
                <a:latin typeface="Century Gothic"/>
                <a:ea typeface="Century Gothic"/>
                <a:cs typeface="Century Gothic"/>
                <a:sym typeface="Century Gothic"/>
              </a:defRPr>
            </a:pPr>
            <a:r>
              <a:t>Might as well preach on snake handling - not a problem to warn about …</a:t>
            </a:r>
          </a:p>
          <a:p>
            <a:pPr marL="685800" indent="-685800" algn="l">
              <a:buSzPct val="80000"/>
              <a:buBlip>
                <a:blip r:embed="rId5"/>
              </a:buBlip>
              <a:defRPr sz="3200">
                <a:latin typeface="Century Gothic"/>
                <a:ea typeface="Century Gothic"/>
                <a:cs typeface="Century Gothic"/>
                <a:sym typeface="Century Gothic"/>
              </a:defRPr>
            </a:pPr>
            <a:r>
              <a:t>“I have never heard a sermon about this, don’t know what ya’ll are talking about …”</a:t>
            </a:r>
          </a:p>
          <a:p>
            <a:pPr marL="685800" indent="-685800" algn="l">
              <a:buSzPct val="80000"/>
              <a:buBlip>
                <a:blip r:embed="rId5"/>
              </a:buBlip>
              <a:defRPr sz="3200">
                <a:latin typeface="Century Gothic"/>
                <a:ea typeface="Century Gothic"/>
                <a:cs typeface="Century Gothic"/>
                <a:sym typeface="Century Gothic"/>
              </a:defRPr>
            </a:pPr>
            <a:r>
              <a:t>Rock / pop music is not the same as entertainment …</a:t>
            </a:r>
          </a:p>
          <a:p>
            <a:pPr marL="685800" indent="-685800" algn="l">
              <a:buSzPct val="80000"/>
              <a:buBlip>
                <a:blip r:embed="rId5"/>
              </a:buBlip>
              <a:defRPr sz="3200">
                <a:latin typeface="Century Gothic"/>
                <a:ea typeface="Century Gothic"/>
                <a:cs typeface="Century Gothic"/>
                <a:sym typeface="Century Gothic"/>
              </a:defRPr>
            </a:pPr>
            <a:r>
              <a:t>What would “contemporary worship look like in a coC?</a:t>
            </a:r>
          </a:p>
        </p:txBody>
      </p:sp>
      <p:sp>
        <p:nvSpPr>
          <p:cNvPr id="360" name="Post Wednesday on A…"/>
          <p:cNvSpPr txBox="1"/>
          <p:nvPr/>
        </p:nvSpPr>
        <p:spPr>
          <a:xfrm>
            <a:off x="400896" y="1285338"/>
            <a:ext cx="12203008" cy="1704350"/>
          </a:xfrm>
          <a:prstGeom prst="rect">
            <a:avLst/>
          </a:prstGeom>
          <a:solidFill>
            <a:srgbClr val="5A5F5E"/>
          </a:solidFill>
          <a:ln w="12700">
            <a:miter lim="400000"/>
          </a:ln>
          <a:effectLst>
            <a:outerShdw sx="100000" sy="100000" kx="0" ky="0" algn="b" rotWithShape="0" blurRad="190500" dist="265273" dir="2754512">
              <a:srgbClr val="000000">
                <a:alpha val="6895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i="1" sz="5500">
                <a:solidFill>
                  <a:srgbClr val="D6D6D6"/>
                </a:solidFill>
                <a:effectLst>
                  <a:outerShdw sx="100000" sy="100000" kx="0" ky="0" algn="b" rotWithShape="0" blurRad="76200" dist="63500" dir="2847227">
                    <a:srgbClr val="000000"/>
                  </a:outerShdw>
                </a:effectLst>
                <a:latin typeface="Arial"/>
                <a:ea typeface="Arial"/>
                <a:cs typeface="Arial"/>
                <a:sym typeface="Arial"/>
              </a:defRPr>
            </a:pPr>
            <a:r>
              <a:t>Post Wednesday on A </a:t>
            </a:r>
          </a:p>
          <a:p>
            <a:pPr defTabSz="457200">
              <a:defRPr b="1" i="1" sz="5500">
                <a:solidFill>
                  <a:srgbClr val="D6D6D6"/>
                </a:solidFill>
                <a:effectLst>
                  <a:outerShdw sx="100000" sy="100000" kx="0" ky="0" algn="b" rotWithShape="0" blurRad="76200" dist="63500" dir="2847227">
                    <a:srgbClr val="000000"/>
                  </a:outerShdw>
                </a:effectLst>
                <a:latin typeface="Arial"/>
                <a:ea typeface="Arial"/>
                <a:cs typeface="Arial"/>
                <a:sym typeface="Arial"/>
              </a:defRPr>
            </a:pPr>
            <a:r>
              <a:t>Facebook Group of coC Preachers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9"/>
                                        </p:tgtEl>
                                        <p:attrNameLst>
                                          <p:attrName>style.visibility</p:attrName>
                                        </p:attrNameLst>
                                      </p:cBhvr>
                                      <p:to>
                                        <p:strVal val="visible"/>
                                      </p:to>
                                    </p:set>
                                    <p:animEffect filter="wipe(left)" transition="in">
                                      <p:cBhvr>
                                        <p:cTn id="7" dur="10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4" name="Image Gallery"/>
          <p:cNvGrpSpPr/>
          <p:nvPr/>
        </p:nvGrpSpPr>
        <p:grpSpPr>
          <a:xfrm>
            <a:off x="768350" y="1374651"/>
            <a:ext cx="11468100" cy="8018904"/>
            <a:chOff x="0" y="655196"/>
            <a:chExt cx="11468100" cy="8018903"/>
          </a:xfrm>
        </p:grpSpPr>
        <p:pic>
          <p:nvPicPr>
            <p:cNvPr id="362" name="Image" descr="Image"/>
            <p:cNvPicPr>
              <a:picLocks noChangeAspect="1"/>
            </p:cNvPicPr>
            <p:nvPr/>
          </p:nvPicPr>
          <p:blipFill>
            <a:blip r:embed="rId2">
              <a:extLst/>
            </a:blip>
            <a:srcRect l="86" t="0" r="86" b="0"/>
            <a:stretch>
              <a:fillRect/>
            </a:stretch>
          </p:blipFill>
          <p:spPr>
            <a:xfrm>
              <a:off x="0" y="655196"/>
              <a:ext cx="11468100" cy="6462008"/>
            </a:xfrm>
            <a:prstGeom prst="rect">
              <a:avLst/>
            </a:prstGeom>
            <a:ln w="12700" cap="flat">
              <a:noFill/>
              <a:miter lim="400000"/>
            </a:ln>
            <a:effectLst/>
          </p:spPr>
        </p:pic>
        <p:sp>
          <p:nvSpPr>
            <p:cNvPr id="363" name="Are You Looking For......."/>
            <p:cNvSpPr/>
            <p:nvPr/>
          </p:nvSpPr>
          <p:spPr>
            <a:xfrm>
              <a:off x="0" y="7848600"/>
              <a:ext cx="11468100" cy="825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defTabSz="457200">
                <a:defRPr b="1" sz="4400">
                  <a:solidFill>
                    <a:srgbClr val="888888"/>
                  </a:solidFill>
                  <a:latin typeface="Helvetica"/>
                  <a:ea typeface="Helvetica"/>
                  <a:cs typeface="Helvetica"/>
                  <a:sym typeface="Helvetica"/>
                </a:defRPr>
              </a:lvl1pPr>
            </a:lstStyle>
            <a:p>
              <a:pPr/>
              <a:r>
                <a:t>Are You Looking For.......</a:t>
              </a:r>
            </a:p>
          </p:txBody>
        </p:sp>
      </p:grpSp>
      <p:sp>
        <p:nvSpPr>
          <p:cNvPr id="365" name="PHILIPPI CHURCH OF CHRIST - CRESWELL, NC"/>
          <p:cNvSpPr txBox="1"/>
          <p:nvPr/>
        </p:nvSpPr>
        <p:spPr>
          <a:xfrm>
            <a:off x="382424" y="197246"/>
            <a:ext cx="12239952" cy="736601"/>
          </a:xfrm>
          <a:prstGeom prst="rect">
            <a:avLst/>
          </a:prstGeom>
          <a:solidFill>
            <a:schemeClr val="accent6">
              <a:satOff val="1848"/>
              <a:lumOff val="-15262"/>
            </a:schemeClr>
          </a:solidFill>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rgbClr val="FFFFFF"/>
                </a:solidFill>
              </a:defRPr>
            </a:lvl1pPr>
          </a:lstStyle>
          <a:p>
            <a:pPr/>
            <a:r>
              <a:t>PHILIPPI CHURCH OF CHRIST - CRESWELL, NC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9" name="Image Gallery"/>
          <p:cNvGrpSpPr/>
          <p:nvPr/>
        </p:nvGrpSpPr>
        <p:grpSpPr>
          <a:xfrm>
            <a:off x="768350" y="719454"/>
            <a:ext cx="11468100" cy="9017001"/>
            <a:chOff x="0" y="0"/>
            <a:chExt cx="11468100" cy="9017000"/>
          </a:xfrm>
        </p:grpSpPr>
        <p:pic>
          <p:nvPicPr>
            <p:cNvPr id="367" name="Image" descr="Image"/>
            <p:cNvPicPr>
              <a:picLocks noChangeAspect="1"/>
            </p:cNvPicPr>
            <p:nvPr/>
          </p:nvPicPr>
          <p:blipFill>
            <a:blip r:embed="rId2">
              <a:extLst/>
            </a:blip>
            <a:srcRect l="0" t="4845" r="0" b="4845"/>
            <a:stretch>
              <a:fillRect/>
            </a:stretch>
          </p:blipFill>
          <p:spPr>
            <a:xfrm>
              <a:off x="0" y="0"/>
              <a:ext cx="11468100" cy="7772400"/>
            </a:xfrm>
            <a:prstGeom prst="rect">
              <a:avLst/>
            </a:prstGeom>
            <a:ln w="12700" cap="flat">
              <a:noFill/>
              <a:miter lim="400000"/>
            </a:ln>
            <a:effectLst/>
          </p:spPr>
        </p:pic>
        <p:sp>
          <p:nvSpPr>
            <p:cNvPr id="368" name="We traditionally use the piano, organ, flute, and percussion every Sunday morning"/>
            <p:cNvSpPr/>
            <p:nvPr/>
          </p:nvSpPr>
          <p:spPr>
            <a:xfrm>
              <a:off x="0" y="7848600"/>
              <a:ext cx="11468100" cy="1168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defTabSz="457200">
                <a:defRPr sz="3300">
                  <a:solidFill>
                    <a:srgbClr val="000000"/>
                  </a:solidFill>
                  <a:latin typeface="Helvetica"/>
                  <a:ea typeface="Helvetica"/>
                  <a:cs typeface="Helvetica"/>
                  <a:sym typeface="Helvetica"/>
                </a:defRPr>
              </a:lvl1pPr>
            </a:lstStyle>
            <a:p>
              <a:pPr/>
              <a:r>
                <a:t>We traditionally use the piano, organ, flute, and percussion every Sunday morning</a:t>
              </a:r>
            </a:p>
          </p:txBody>
        </p:sp>
      </p:grpSp>
      <p:sp>
        <p:nvSpPr>
          <p:cNvPr id="370" name="PHILIPPI CHURCH OF CHRIST - CRESWELL, NC"/>
          <p:cNvSpPr txBox="1"/>
          <p:nvPr/>
        </p:nvSpPr>
        <p:spPr>
          <a:xfrm>
            <a:off x="382424" y="197246"/>
            <a:ext cx="12239952" cy="736601"/>
          </a:xfrm>
          <a:prstGeom prst="rect">
            <a:avLst/>
          </a:prstGeom>
          <a:solidFill>
            <a:schemeClr val="accent6">
              <a:satOff val="1848"/>
              <a:lumOff val="-15262"/>
            </a:schemeClr>
          </a:solidFill>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rgbClr val="FFFFFF"/>
                </a:solidFill>
              </a:defRPr>
            </a:lvl1pPr>
          </a:lstStyle>
          <a:p>
            <a:pPr/>
            <a:r>
              <a:t>PHILIPPI CHURCH OF CHRIST - CRESWELL, NC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4" name="Image Gallery"/>
          <p:cNvGrpSpPr/>
          <p:nvPr/>
        </p:nvGrpSpPr>
        <p:grpSpPr>
          <a:xfrm>
            <a:off x="768350" y="719454"/>
            <a:ext cx="11468100" cy="8407401"/>
            <a:chOff x="0" y="0"/>
            <a:chExt cx="11468100" cy="8407400"/>
          </a:xfrm>
        </p:grpSpPr>
        <p:pic>
          <p:nvPicPr>
            <p:cNvPr id="372" name="Image" descr="Image"/>
            <p:cNvPicPr>
              <a:picLocks noChangeAspect="1"/>
            </p:cNvPicPr>
            <p:nvPr/>
          </p:nvPicPr>
          <p:blipFill>
            <a:blip r:embed="rId2">
              <a:extLst/>
            </a:blip>
            <a:srcRect l="816" t="0" r="816" b="0"/>
            <a:stretch>
              <a:fillRect/>
            </a:stretch>
          </p:blipFill>
          <p:spPr>
            <a:xfrm>
              <a:off x="0" y="0"/>
              <a:ext cx="11468100" cy="7772400"/>
            </a:xfrm>
            <a:prstGeom prst="rect">
              <a:avLst/>
            </a:prstGeom>
            <a:ln w="12700" cap="flat">
              <a:noFill/>
              <a:miter lim="400000"/>
            </a:ln>
            <a:effectLst/>
          </p:spPr>
        </p:pic>
        <p:sp>
          <p:nvSpPr>
            <p:cNvPr id="373" name="http://www.philippicoc.org/contemporary-worship-service.html"/>
            <p:cNvSpPr/>
            <p:nvPr/>
          </p:nvSpPr>
          <p:spPr>
            <a:xfrm>
              <a:off x="0" y="7848600"/>
              <a:ext cx="11468100"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800"/>
              </a:lvl1pPr>
            </a:lstStyle>
            <a:p>
              <a:pPr/>
              <a:r>
                <a:t>http://www.philippicoc.org/contemporary-worship-service.html</a:t>
              </a:r>
            </a:p>
          </p:txBody>
        </p:sp>
      </p:grpSp>
      <p:sp>
        <p:nvSpPr>
          <p:cNvPr id="375" name="PHILIPPI CHURCH OF CHRIST - CRESWELL, NC"/>
          <p:cNvSpPr txBox="1"/>
          <p:nvPr/>
        </p:nvSpPr>
        <p:spPr>
          <a:xfrm>
            <a:off x="382424" y="197246"/>
            <a:ext cx="12239952" cy="736601"/>
          </a:xfrm>
          <a:prstGeom prst="rect">
            <a:avLst/>
          </a:prstGeom>
          <a:solidFill>
            <a:schemeClr val="accent6">
              <a:satOff val="1848"/>
              <a:lumOff val="-15262"/>
            </a:schemeClr>
          </a:solidFill>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rgbClr val="FFFFFF"/>
                </a:solidFill>
              </a:defRPr>
            </a:lvl1pPr>
          </a:lstStyle>
          <a:p>
            <a:pPr/>
            <a:r>
              <a:t>PHILIPPI CHURCH OF CHRIST - CRESWELL, NC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9" name="Image Gallery"/>
          <p:cNvGrpSpPr/>
          <p:nvPr/>
        </p:nvGrpSpPr>
        <p:grpSpPr>
          <a:xfrm>
            <a:off x="768350" y="719454"/>
            <a:ext cx="11468100" cy="8864601"/>
            <a:chOff x="0" y="0"/>
            <a:chExt cx="11468100" cy="8864600"/>
          </a:xfrm>
        </p:grpSpPr>
        <p:pic>
          <p:nvPicPr>
            <p:cNvPr id="377" name="Image" descr="Image"/>
            <p:cNvPicPr>
              <a:picLocks noChangeAspect="1"/>
            </p:cNvPicPr>
            <p:nvPr/>
          </p:nvPicPr>
          <p:blipFill>
            <a:blip r:embed="rId2">
              <a:extLst/>
            </a:blip>
            <a:srcRect l="816" t="0" r="816" b="0"/>
            <a:stretch>
              <a:fillRect/>
            </a:stretch>
          </p:blipFill>
          <p:spPr>
            <a:xfrm>
              <a:off x="0" y="0"/>
              <a:ext cx="11468100" cy="7772400"/>
            </a:xfrm>
            <a:prstGeom prst="rect">
              <a:avLst/>
            </a:prstGeom>
            <a:ln w="12700" cap="flat">
              <a:noFill/>
              <a:miter lim="400000"/>
            </a:ln>
            <a:effectLst/>
          </p:spPr>
        </p:pic>
        <p:sp>
          <p:nvSpPr>
            <p:cNvPr id="378" name="A Live Band? Our live band, Committed,…"/>
            <p:cNvSpPr/>
            <p:nvPr/>
          </p:nvSpPr>
          <p:spPr>
            <a:xfrm>
              <a:off x="0" y="7848600"/>
              <a:ext cx="11468100" cy="1016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p>
              <a:pPr defTabSz="457200">
                <a:defRPr b="1" sz="2800">
                  <a:solidFill>
                    <a:srgbClr val="888888"/>
                  </a:solidFill>
                  <a:uFill>
                    <a:solidFill>
                      <a:srgbClr val="888888"/>
                    </a:solidFill>
                  </a:uFill>
                  <a:latin typeface="Helvetica"/>
                  <a:ea typeface="Helvetica"/>
                  <a:cs typeface="Helvetica"/>
                  <a:sym typeface="Helvetica"/>
                </a:defRPr>
              </a:pPr>
              <a:r>
                <a:t>A Live Band?</a:t>
              </a:r>
              <a:r>
                <a:rPr b="0"/>
                <a:t> </a:t>
              </a:r>
              <a:r>
                <a:t>Our live band, Committed, </a:t>
              </a:r>
            </a:p>
            <a:p>
              <a:pPr defTabSz="457200">
                <a:defRPr b="1" sz="2800">
                  <a:solidFill>
                    <a:srgbClr val="888888"/>
                  </a:solidFill>
                  <a:uFill>
                    <a:solidFill>
                      <a:srgbClr val="888888"/>
                    </a:solidFill>
                  </a:uFill>
                  <a:latin typeface="Helvetica"/>
                  <a:ea typeface="Helvetica"/>
                  <a:cs typeface="Helvetica"/>
                  <a:sym typeface="Helvetica"/>
                </a:defRPr>
              </a:pPr>
              <a:r>
                <a:t>leads us in worship on stage each Sunday morning.</a:t>
              </a:r>
            </a:p>
          </p:txBody>
        </p:sp>
      </p:grpSp>
      <p:sp>
        <p:nvSpPr>
          <p:cNvPr id="380" name="PHILIPPI CHURCH OF CHRIST - CRESWELL, NC"/>
          <p:cNvSpPr txBox="1"/>
          <p:nvPr/>
        </p:nvSpPr>
        <p:spPr>
          <a:xfrm>
            <a:off x="382424" y="197246"/>
            <a:ext cx="12239952" cy="736601"/>
          </a:xfrm>
          <a:prstGeom prst="rect">
            <a:avLst/>
          </a:prstGeom>
          <a:solidFill>
            <a:schemeClr val="accent6">
              <a:satOff val="1848"/>
              <a:lumOff val="-15262"/>
            </a:schemeClr>
          </a:solidFill>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rgbClr val="FFFFFF"/>
                </a:solidFill>
              </a:defRPr>
            </a:lvl1pPr>
          </a:lstStyle>
          <a:p>
            <a:pPr/>
            <a:r>
              <a:t>PHILIPPI CHURCH OF CHRIST - CRESWELL, NC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4" name="Image Gallery"/>
          <p:cNvGrpSpPr/>
          <p:nvPr/>
        </p:nvGrpSpPr>
        <p:grpSpPr>
          <a:xfrm>
            <a:off x="768350" y="719454"/>
            <a:ext cx="11468100" cy="8890001"/>
            <a:chOff x="0" y="0"/>
            <a:chExt cx="11468100" cy="8890000"/>
          </a:xfrm>
        </p:grpSpPr>
        <p:pic>
          <p:nvPicPr>
            <p:cNvPr id="382" name="Image" descr="Image"/>
            <p:cNvPicPr>
              <a:picLocks noChangeAspect="1"/>
            </p:cNvPicPr>
            <p:nvPr/>
          </p:nvPicPr>
          <p:blipFill>
            <a:blip r:embed="rId2">
              <a:extLst/>
            </a:blip>
            <a:srcRect l="816" t="0" r="816" b="0"/>
            <a:stretch>
              <a:fillRect/>
            </a:stretch>
          </p:blipFill>
          <p:spPr>
            <a:xfrm>
              <a:off x="0" y="0"/>
              <a:ext cx="11468100" cy="7772400"/>
            </a:xfrm>
            <a:prstGeom prst="rect">
              <a:avLst/>
            </a:prstGeom>
            <a:ln w="12700" cap="flat">
              <a:noFill/>
              <a:miter lim="400000"/>
            </a:ln>
            <a:effectLst/>
          </p:spPr>
        </p:pic>
        <p:sp>
          <p:nvSpPr>
            <p:cNvPr id="383" name="Committed plays the most up to date Contemporary Christian Music.…"/>
            <p:cNvSpPr/>
            <p:nvPr/>
          </p:nvSpPr>
          <p:spPr>
            <a:xfrm>
              <a:off x="0" y="7848600"/>
              <a:ext cx="11468100" cy="1041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p>
              <a:pPr defTabSz="457200">
                <a:defRPr sz="2500">
                  <a:solidFill>
                    <a:srgbClr val="888888"/>
                  </a:solidFill>
                  <a:latin typeface="Helvetica"/>
                  <a:ea typeface="Helvetica"/>
                  <a:cs typeface="Helvetica"/>
                  <a:sym typeface="Helvetica"/>
                </a:defRPr>
              </a:pPr>
              <a:r>
                <a:t>Committed plays the most up to date Contemporary Christian Music. </a:t>
              </a:r>
            </a:p>
            <a:p>
              <a:pPr defTabSz="457200">
                <a:defRPr sz="2500">
                  <a:solidFill>
                    <a:srgbClr val="888888"/>
                  </a:solidFill>
                  <a:latin typeface="Helvetica"/>
                  <a:ea typeface="Helvetica"/>
                  <a:cs typeface="Helvetica"/>
                  <a:sym typeface="Helvetica"/>
                </a:defRPr>
              </a:pPr>
              <a:r>
                <a:t>Many of the songs can be found on Klove.com.</a:t>
              </a:r>
            </a:p>
          </p:txBody>
        </p:sp>
      </p:grpSp>
      <p:sp>
        <p:nvSpPr>
          <p:cNvPr id="385" name="PHILIPPI CHURCH OF CHRIST - CRESWELL, NC"/>
          <p:cNvSpPr txBox="1"/>
          <p:nvPr/>
        </p:nvSpPr>
        <p:spPr>
          <a:xfrm>
            <a:off x="382424" y="197246"/>
            <a:ext cx="12239952" cy="736601"/>
          </a:xfrm>
          <a:prstGeom prst="rect">
            <a:avLst/>
          </a:prstGeom>
          <a:solidFill>
            <a:schemeClr val="accent6">
              <a:satOff val="1848"/>
              <a:lumOff val="-15262"/>
            </a:schemeClr>
          </a:solidFill>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rgbClr val="FFFFFF"/>
                </a:solidFill>
              </a:defRPr>
            </a:lvl1pPr>
          </a:lstStyle>
          <a:p>
            <a:pPr/>
            <a:r>
              <a:t>PHILIPPI CHURCH OF CHRIST - CRESWELL, NC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9" name="Image Gallery"/>
          <p:cNvGrpSpPr/>
          <p:nvPr/>
        </p:nvGrpSpPr>
        <p:grpSpPr>
          <a:xfrm>
            <a:off x="768350" y="719454"/>
            <a:ext cx="11468100" cy="8890001"/>
            <a:chOff x="0" y="0"/>
            <a:chExt cx="11468100" cy="8890000"/>
          </a:xfrm>
        </p:grpSpPr>
        <p:pic>
          <p:nvPicPr>
            <p:cNvPr id="387" name="Image" descr="Image"/>
            <p:cNvPicPr>
              <a:picLocks noChangeAspect="1"/>
            </p:cNvPicPr>
            <p:nvPr/>
          </p:nvPicPr>
          <p:blipFill>
            <a:blip r:embed="rId2">
              <a:extLst/>
            </a:blip>
            <a:srcRect l="816" t="0" r="816" b="0"/>
            <a:stretch>
              <a:fillRect/>
            </a:stretch>
          </p:blipFill>
          <p:spPr>
            <a:xfrm>
              <a:off x="0" y="0"/>
              <a:ext cx="11468100" cy="7772400"/>
            </a:xfrm>
            <a:prstGeom prst="rect">
              <a:avLst/>
            </a:prstGeom>
            <a:ln w="12700" cap="flat">
              <a:noFill/>
              <a:miter lim="400000"/>
            </a:ln>
            <a:effectLst/>
          </p:spPr>
        </p:pic>
        <p:sp>
          <p:nvSpPr>
            <p:cNvPr id="388" name="Breakfast - 8am to 8:25am /  Communion … while organ music is played softly in the background."/>
            <p:cNvSpPr/>
            <p:nvPr/>
          </p:nvSpPr>
          <p:spPr>
            <a:xfrm>
              <a:off x="0" y="7848600"/>
              <a:ext cx="11468100" cy="1041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p>
              <a:pPr defTabSz="457200">
                <a:defRPr sz="2900">
                  <a:solidFill>
                    <a:srgbClr val="888888"/>
                  </a:solidFill>
                  <a:latin typeface="Helvetica"/>
                  <a:ea typeface="Helvetica"/>
                  <a:cs typeface="Helvetica"/>
                  <a:sym typeface="Helvetica"/>
                </a:defRPr>
              </a:pPr>
              <a:r>
                <a:rPr b="1"/>
                <a:t>Breakfast</a:t>
              </a:r>
              <a:r>
                <a:t> - 8am to 8:25am /  </a:t>
              </a:r>
              <a:r>
                <a:rPr b="1"/>
                <a:t>Communion</a:t>
              </a:r>
              <a:r>
                <a:t> … while organ music is played softly in the background. </a:t>
              </a:r>
            </a:p>
          </p:txBody>
        </p:sp>
      </p:grpSp>
      <p:sp>
        <p:nvSpPr>
          <p:cNvPr id="390" name="PHILIPPI CHURCH OF CHRIST - CRESWELL, NC"/>
          <p:cNvSpPr txBox="1"/>
          <p:nvPr/>
        </p:nvSpPr>
        <p:spPr>
          <a:xfrm>
            <a:off x="382424" y="197246"/>
            <a:ext cx="12239952" cy="736601"/>
          </a:xfrm>
          <a:prstGeom prst="rect">
            <a:avLst/>
          </a:prstGeom>
          <a:solidFill>
            <a:schemeClr val="accent6">
              <a:satOff val="1848"/>
              <a:lumOff val="-15262"/>
            </a:schemeClr>
          </a:solidFill>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400">
                <a:solidFill>
                  <a:srgbClr val="FFFFFF"/>
                </a:solidFill>
              </a:defRPr>
            </a:lvl1pPr>
          </a:lstStyle>
          <a:p>
            <a:pPr/>
            <a:r>
              <a:t>PHILIPPI CHURCH OF CHRIST - CRESWELL, NC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2" name="image5.png" descr="image5.png"/>
          <p:cNvPicPr>
            <a:picLocks noChangeAspect="1"/>
          </p:cNvPicPr>
          <p:nvPr/>
        </p:nvPicPr>
        <p:blipFill>
          <a:blip r:embed="rId2">
            <a:extLst/>
          </a:blip>
          <a:stretch>
            <a:fillRect/>
          </a:stretch>
        </p:blipFill>
        <p:spPr>
          <a:xfrm>
            <a:off x="176106" y="2698634"/>
            <a:ext cx="5229410" cy="6953482"/>
          </a:xfrm>
          <a:prstGeom prst="rect">
            <a:avLst/>
          </a:prstGeom>
          <a:ln w="12700">
            <a:miter lim="400000"/>
          </a:ln>
          <a:effectLst>
            <a:outerShdw sx="100000" sy="100000" kx="0" ky="0" algn="b" rotWithShape="0" blurRad="317500" dist="63500" dir="5220000">
              <a:srgbClr val="000000">
                <a:alpha val="33000"/>
              </a:srgbClr>
            </a:outerShdw>
          </a:effectLst>
        </p:spPr>
      </p:pic>
      <p:sp>
        <p:nvSpPr>
          <p:cNvPr id="393"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394" name="Not A New Problem" descr="Not A New Problem"/>
          <p:cNvPicPr>
            <a:picLocks noChangeAspect="0"/>
          </p:cNvPicPr>
          <p:nvPr/>
        </p:nvPicPr>
        <p:blipFill>
          <a:blip r:embed="rId3">
            <a:extLst/>
          </a:blip>
          <a:stretch>
            <a:fillRect/>
          </a:stretch>
        </p:blipFill>
        <p:spPr>
          <a:xfrm>
            <a:off x="134747" y="728114"/>
            <a:ext cx="12735306" cy="2032001"/>
          </a:xfrm>
          <a:prstGeom prst="rect">
            <a:avLst/>
          </a:prstGeom>
        </p:spPr>
      </p:pic>
      <p:sp>
        <p:nvSpPr>
          <p:cNvPr id="395" name="Shape 205"/>
          <p:cNvSpPr txBox="1"/>
          <p:nvPr/>
        </p:nvSpPr>
        <p:spPr>
          <a:xfrm>
            <a:off x="5658678" y="2619375"/>
            <a:ext cx="7025561" cy="6832601"/>
          </a:xfrm>
          <a:prstGeom prst="rect">
            <a:avLst/>
          </a:prstGeom>
          <a:solidFill>
            <a:schemeClr val="accent6">
              <a:satOff val="1848"/>
              <a:lumOff val="-15262"/>
            </a:schemeClr>
          </a:solidFill>
          <a:extLst>
            <a:ext uri="{C572A759-6A51-4108-AA02-DFA0A04FC94B}">
              <ma14:wrappingTextBoxFlag xmlns:ma14="http://schemas.microsoft.com/office/mac/drawingml/2011/main" val="1"/>
            </a:ext>
          </a:extLst>
        </p:spPr>
        <p:txBody>
          <a:bodyPr lIns="0" tIns="0" rIns="0" bIns="0" anchor="ctr">
            <a:spAutoFit/>
          </a:bodyPr>
          <a:lstStyle/>
          <a:p>
            <a:pPr>
              <a:defRPr sz="3400">
                <a:solidFill>
                  <a:srgbClr val="FFFFFF"/>
                </a:solidFill>
              </a:defRPr>
            </a:pPr>
            <a:r>
              <a:t>“The fact is, that many would like to unite church and stage, cards and prayer, dancing and sacraments. If we are powerless to stem this torrent, we can at least warn men of its existence, and entreat them to keep out of it. When the old faith is gone, and enthusiasm for the gospel is extinct, it is no wonder that people seek something else in the way of delight. Lacking bread, they feed on ashes; rejecting the way of the Lord, they run greedily in the path of folly.” </a:t>
            </a:r>
          </a:p>
          <a:p>
            <a:pPr>
              <a:defRPr sz="3000">
                <a:solidFill>
                  <a:srgbClr val="FFFFFF"/>
                </a:solidFill>
              </a:defRPr>
            </a:pPr>
            <a:r>
              <a:t>[“Another Word Concerning The Downgrade” – The Sword and The Trowel (Aug. 1887), 398]</a:t>
            </a:r>
          </a:p>
          <a:p>
            <a:pPr>
              <a:defRPr sz="3400">
                <a:solidFill>
                  <a:srgbClr val="FFFFFF"/>
                </a:solidFill>
              </a:defRPr>
            </a:pPr>
            <a:r>
              <a:t>“The fact is, that many would like to unite church and stage, cards and prayer, dancing and sacraments. If we are powerless to stem this torrent, we can at least warn men of its existence, and entreat them to keep out of it. When the old faith is gone, and enthusiasm for the gospel is extinct, it is no wonder that people seek something else in the way of delight. Lacking bread, they feed on ashes; rejecting the way of the Lord, they run greedily in the path of folly.” </a:t>
            </a:r>
          </a:p>
          <a:p>
            <a:pPr>
              <a:defRPr sz="3000">
                <a:solidFill>
                  <a:srgbClr val="FFFFFF"/>
                </a:solidFill>
              </a:defRPr>
            </a:pPr>
            <a:r>
              <a:t>[“Another Word Concerning The Downgrade” – The Sword and The Trowel (Aug. 1887), 398]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Image" descr="Image"/>
          <p:cNvPicPr>
            <a:picLocks noChangeAspect="1"/>
          </p:cNvPicPr>
          <p:nvPr>
            <p:ph type="pic" idx="13"/>
          </p:nvPr>
        </p:nvPicPr>
        <p:blipFill>
          <a:blip r:embed="rId2">
            <a:extLst/>
          </a:blip>
          <a:srcRect l="5555" t="0" r="5555" b="0"/>
          <a:stretch>
            <a:fillRect/>
          </a:stretch>
        </p:blipFill>
        <p:spPr>
          <a:prstGeom prst="rect">
            <a:avLst/>
          </a:prstGeom>
        </p:spPr>
      </p:pic>
      <p:sp>
        <p:nvSpPr>
          <p:cNvPr id="398" name="There Is A MAJOR Problem With “Contemporary Worship”"/>
          <p:cNvSpPr txBox="1"/>
          <p:nvPr/>
        </p:nvSpPr>
        <p:spPr>
          <a:xfrm>
            <a:off x="47786" y="1314450"/>
            <a:ext cx="12909229" cy="622301"/>
          </a:xfrm>
          <a:prstGeom prst="rect">
            <a:avLst/>
          </a:prstGeom>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chemeClr val="accent3">
                    <a:hueOff val="198700"/>
                    <a:satOff val="21248"/>
                    <a:lumOff val="19305"/>
                  </a:schemeClr>
                </a:solidFill>
                <a:effectLst>
                  <a:outerShdw sx="100000" sy="100000" kx="0" ky="0" algn="b" rotWithShape="0" blurRad="63500" dist="63500" dir="1315290">
                    <a:srgbClr val="000000"/>
                  </a:outerShdw>
                </a:effectLst>
                <a:latin typeface="Boulder"/>
                <a:ea typeface="Boulder"/>
                <a:cs typeface="Boulder"/>
                <a:sym typeface="Boulder"/>
              </a:defRPr>
            </a:lvl1pPr>
          </a:lstStyle>
          <a:p>
            <a:pPr/>
            <a:r>
              <a:t>There Is A MAJOR Problem With “Contemporary Worship”</a:t>
            </a:r>
          </a:p>
        </p:txBody>
      </p:sp>
      <p:pic>
        <p:nvPicPr>
          <p:cNvPr id="399" name="— Why So MANY CANNOT SEE IT —" descr="— Why So MANY CANNOT SEE IT —"/>
          <p:cNvPicPr>
            <a:picLocks noChangeAspect="0"/>
          </p:cNvPicPr>
          <p:nvPr/>
        </p:nvPicPr>
        <p:blipFill>
          <a:blip r:embed="rId3">
            <a:extLst/>
          </a:blip>
          <a:stretch>
            <a:fillRect/>
          </a:stretch>
        </p:blipFill>
        <p:spPr>
          <a:xfrm>
            <a:off x="237710" y="2176977"/>
            <a:ext cx="12529381" cy="1270001"/>
          </a:xfrm>
          <a:prstGeom prst="rect">
            <a:avLst/>
          </a:prstGeom>
          <a:effectLst>
            <a:outerShdw sx="100000" sy="100000" kx="0" ky="0" algn="b" rotWithShape="0" blurRad="228600" dist="152112" dir="5400000">
              <a:srgbClr val="000000">
                <a:alpha val="39746"/>
              </a:srgbClr>
            </a:outerShdw>
          </a:effectLst>
        </p:spPr>
      </p:pic>
      <p:sp>
        <p:nvSpPr>
          <p:cNvPr id="400" name="Give Me That  SHOW Time Religion"/>
          <p:cNvSpPr txBox="1"/>
          <p:nvPr/>
        </p:nvSpPr>
        <p:spPr>
          <a:xfrm>
            <a:off x="147446" y="41207"/>
            <a:ext cx="12709908" cy="1020316"/>
          </a:xfrm>
          <a:prstGeom prst="rect">
            <a:avLst/>
          </a:prstGeom>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sz="5700">
                <a:solidFill>
                  <a:srgbClr val="D9D9D9"/>
                </a:solidFill>
                <a:effectLst>
                  <a:outerShdw sx="100000" sy="100000" kx="0" ky="0" algn="b" rotWithShape="0" blurRad="50800" dist="39000" dir="5460000">
                    <a:srgbClr val="000000">
                      <a:alpha val="38000"/>
                    </a:srgbClr>
                  </a:outerShdw>
                </a:effectLst>
                <a:latin typeface="Century Gothic"/>
                <a:ea typeface="Century Gothic"/>
                <a:cs typeface="Century Gothic"/>
                <a:sym typeface="Century Gothic"/>
              </a:defRPr>
            </a:pPr>
            <a:r>
              <a:rPr sz="5100">
                <a:solidFill>
                  <a:schemeClr val="accent3">
                    <a:hueOff val="198700"/>
                    <a:satOff val="21248"/>
                    <a:lumOff val="19305"/>
                  </a:schemeClr>
                </a:solidFill>
                <a:effectLst>
                  <a:outerShdw sx="100000" sy="100000" kx="0" ky="0" algn="b" rotWithShape="0" blurRad="50800" dist="39000" dir="2514181">
                    <a:srgbClr val="000000"/>
                  </a:outerShdw>
                </a:effectLst>
                <a:latin typeface="Sonoma Script"/>
                <a:ea typeface="Sonoma Script"/>
                <a:cs typeface="Sonoma Script"/>
                <a:sym typeface="Sonoma Script"/>
              </a:rPr>
              <a:t>Give Me That</a:t>
            </a:r>
            <a:r>
              <a:t>  </a:t>
            </a:r>
            <a:r>
              <a:rPr>
                <a:solidFill>
                  <a:schemeClr val="accent1">
                    <a:hueOff val="-78595"/>
                    <a:satOff val="12505"/>
                    <a:lumOff val="13871"/>
                  </a:schemeClr>
                </a:solidFill>
                <a:latin typeface="Boulder"/>
                <a:ea typeface="Boulder"/>
                <a:cs typeface="Boulder"/>
                <a:sym typeface="Boulder"/>
              </a:rPr>
              <a:t>SHOW</a:t>
            </a:r>
            <a:r>
              <a:rPr>
                <a:latin typeface="Boulder"/>
                <a:ea typeface="Boulder"/>
                <a:cs typeface="Boulder"/>
                <a:sym typeface="Boulder"/>
              </a:rPr>
              <a:t> </a:t>
            </a:r>
            <a:r>
              <a:rPr>
                <a:solidFill>
                  <a:schemeClr val="accent1">
                    <a:hueOff val="-78595"/>
                    <a:satOff val="12505"/>
                    <a:lumOff val="13871"/>
                  </a:schemeClr>
                </a:solidFill>
                <a:latin typeface="Boulder"/>
                <a:ea typeface="Boulder"/>
                <a:cs typeface="Boulder"/>
                <a:sym typeface="Boulder"/>
              </a:rPr>
              <a:t>Time</a:t>
            </a:r>
            <a:r>
              <a:rPr>
                <a:latin typeface="Boulder"/>
                <a:ea typeface="Boulder"/>
                <a:cs typeface="Boulder"/>
                <a:sym typeface="Boulder"/>
              </a:rPr>
              <a:t> Religion</a:t>
            </a:r>
          </a:p>
        </p:txBody>
      </p:sp>
      <p:pic>
        <p:nvPicPr>
          <p:cNvPr id="401" name="SLOW GROWTH: The product of cultural change - began w/ my generation - Rebellion; Rock &amp; Roll; Sex &amp; Drugs; Liberty from authority … (Heb 2:1)" descr="SLOW GROWTH: The product of cultural change - began w/ my generation - Rebellion; Rock &amp; Roll; Sex &amp; Drugs; Liberty from authority … (Heb 2:1)"/>
          <p:cNvPicPr>
            <a:picLocks noChangeAspect="0"/>
          </p:cNvPicPr>
          <p:nvPr/>
        </p:nvPicPr>
        <p:blipFill>
          <a:blip r:embed="rId4">
            <a:extLst/>
          </a:blip>
          <a:stretch>
            <a:fillRect/>
          </a:stretch>
        </p:blipFill>
        <p:spPr>
          <a:xfrm>
            <a:off x="575484" y="4085657"/>
            <a:ext cx="11853832" cy="23510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1" name="Image Gallery"/>
          <p:cNvGrpSpPr/>
          <p:nvPr/>
        </p:nvGrpSpPr>
        <p:grpSpPr>
          <a:xfrm>
            <a:off x="230032" y="186367"/>
            <a:ext cx="12544736" cy="9901566"/>
            <a:chOff x="0" y="0"/>
            <a:chExt cx="12544735" cy="9901565"/>
          </a:xfrm>
        </p:grpSpPr>
        <p:pic>
          <p:nvPicPr>
            <p:cNvPr id="309" name="Image" descr="Image"/>
            <p:cNvPicPr>
              <a:picLocks noChangeAspect="1"/>
            </p:cNvPicPr>
            <p:nvPr/>
          </p:nvPicPr>
          <p:blipFill>
            <a:blip r:embed="rId2">
              <a:extLst/>
            </a:blip>
            <a:srcRect l="5257" t="0" r="5257" b="0"/>
            <a:stretch>
              <a:fillRect/>
            </a:stretch>
          </p:blipFill>
          <p:spPr>
            <a:xfrm>
              <a:off x="0" y="0"/>
              <a:ext cx="12544736" cy="9380866"/>
            </a:xfrm>
            <a:prstGeom prst="rect">
              <a:avLst/>
            </a:prstGeom>
            <a:ln w="12700" cap="flat">
              <a:noFill/>
              <a:miter lim="400000"/>
            </a:ln>
            <a:effectLst/>
          </p:spPr>
        </p:pic>
        <p:sp>
          <p:nvSpPr>
            <p:cNvPr id="310" name="Type to enter a caption."/>
            <p:cNvSpPr/>
            <p:nvPr/>
          </p:nvSpPr>
          <p:spPr>
            <a:xfrm>
              <a:off x="0" y="9457065"/>
              <a:ext cx="12544736"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Type to enter a caption.</a:t>
              </a:r>
            </a:p>
          </p:txBody>
        </p:sp>
      </p:grpSp>
      <p:sp>
        <p:nvSpPr>
          <p:cNvPr id="312" name="Give Me That…"/>
          <p:cNvSpPr txBox="1"/>
          <p:nvPr/>
        </p:nvSpPr>
        <p:spPr>
          <a:xfrm>
            <a:off x="147446" y="213348"/>
            <a:ext cx="12709908" cy="2773661"/>
          </a:xfrm>
          <a:prstGeom prst="rect">
            <a:avLst/>
          </a:prstGeom>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sz="8200">
                <a:solidFill>
                  <a:srgbClr val="D9D9D9"/>
                </a:solidFill>
                <a:effectLst>
                  <a:outerShdw sx="100000" sy="100000" kx="0" ky="0" algn="b" rotWithShape="0" blurRad="50800" dist="39000" dir="5460000">
                    <a:srgbClr val="000000">
                      <a:alpha val="38000"/>
                    </a:srgbClr>
                  </a:outerShdw>
                </a:effectLst>
                <a:latin typeface="Century Gothic"/>
                <a:ea typeface="Century Gothic"/>
                <a:cs typeface="Century Gothic"/>
                <a:sym typeface="Century Gothic"/>
              </a:defRPr>
            </a:pPr>
            <a:r>
              <a:rPr>
                <a:solidFill>
                  <a:schemeClr val="accent3">
                    <a:hueOff val="198700"/>
                    <a:satOff val="21248"/>
                    <a:lumOff val="19305"/>
                  </a:schemeClr>
                </a:solidFill>
                <a:effectLst>
                  <a:outerShdw sx="100000" sy="100000" kx="0" ky="0" algn="b" rotWithShape="0" blurRad="50800" dist="39000" dir="2514181">
                    <a:srgbClr val="000000"/>
                  </a:outerShdw>
                </a:effectLst>
                <a:latin typeface="Sonoma Script"/>
                <a:ea typeface="Sonoma Script"/>
                <a:cs typeface="Sonoma Script"/>
                <a:sym typeface="Sonoma Script"/>
              </a:rPr>
              <a:t>Give Me That</a:t>
            </a:r>
            <a:r>
              <a:t> </a:t>
            </a:r>
          </a:p>
          <a:p>
            <a:pPr defTabSz="1300480">
              <a:defRPr sz="8200">
                <a:solidFill>
                  <a:srgbClr val="D9D9D9"/>
                </a:solidFill>
                <a:effectLst>
                  <a:outerShdw sx="100000" sy="100000" kx="0" ky="0" algn="b" rotWithShape="0" blurRad="50800" dist="39000" dir="5460000">
                    <a:srgbClr val="000000">
                      <a:alpha val="38000"/>
                    </a:srgbClr>
                  </a:outerShdw>
                </a:effectLst>
                <a:latin typeface="Century Gothic"/>
                <a:ea typeface="Century Gothic"/>
                <a:cs typeface="Century Gothic"/>
                <a:sym typeface="Century Gothic"/>
              </a:defRPr>
            </a:pPr>
            <a:r>
              <a:rPr>
                <a:latin typeface="Boulder"/>
                <a:ea typeface="Boulder"/>
                <a:cs typeface="Boulder"/>
                <a:sym typeface="Boulder"/>
              </a:rPr>
              <a:t>Old Time Religion</a:t>
            </a:r>
          </a:p>
        </p:txBody>
      </p:sp>
      <p:sp>
        <p:nvSpPr>
          <p:cNvPr id="313" name="“Show”"/>
          <p:cNvSpPr txBox="1"/>
          <p:nvPr/>
        </p:nvSpPr>
        <p:spPr>
          <a:xfrm rot="21060000">
            <a:off x="158782" y="2774640"/>
            <a:ext cx="4829271" cy="1735424"/>
          </a:xfrm>
          <a:prstGeom prst="rect">
            <a:avLst/>
          </a:prstGeom>
          <a:ln w="12700">
            <a:miter lim="400000"/>
          </a:ln>
          <a:effectLst>
            <a:outerShdw sx="100000" sy="100000" kx="0" ky="0" algn="b" rotWithShape="0" blurRad="190500" dist="188430" dir="3218735">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sz="10200">
                <a:solidFill>
                  <a:srgbClr val="D9D9D9"/>
                </a:solidFill>
                <a:effectLst>
                  <a:outerShdw sx="100000" sy="100000" kx="0" ky="0" algn="b" rotWithShape="0" blurRad="50800" dist="39000" dir="5460000">
                    <a:srgbClr val="000000">
                      <a:alpha val="38000"/>
                    </a:srgbClr>
                  </a:outerShdw>
                </a:effectLst>
                <a:latin typeface="Chalkduster"/>
                <a:ea typeface="Chalkduster"/>
                <a:cs typeface="Chalkduster"/>
                <a:sym typeface="Chalkduster"/>
              </a:defRPr>
            </a:lvl1pPr>
          </a:lstStyle>
          <a:p>
            <a:pPr/>
            <a:r>
              <a:t>“Show”</a:t>
            </a:r>
          </a:p>
        </p:txBody>
      </p:sp>
      <p:pic>
        <p:nvPicPr>
          <p:cNvPr id="318" name="Connection Line" descr="Connection Line"/>
          <p:cNvPicPr>
            <a:picLocks noChangeAspect="0"/>
          </p:cNvPicPr>
          <p:nvPr/>
        </p:nvPicPr>
        <p:blipFill>
          <a:blip r:embed="rId3">
            <a:extLst/>
          </a:blip>
          <a:stretch>
            <a:fillRect/>
          </a:stretch>
        </p:blipFill>
        <p:spPr>
          <a:xfrm>
            <a:off x="2070073" y="2076681"/>
            <a:ext cx="2251092" cy="911169"/>
          </a:xfrm>
          <a:prstGeom prst="rect">
            <a:avLst/>
          </a:prstGeom>
        </p:spPr>
      </p:pic>
      <p:sp>
        <p:nvSpPr>
          <p:cNvPr id="316" name="Line"/>
          <p:cNvSpPr/>
          <p:nvPr/>
        </p:nvSpPr>
        <p:spPr>
          <a:xfrm>
            <a:off x="2016029" y="1985003"/>
            <a:ext cx="1908140" cy="724920"/>
          </a:xfrm>
          <a:prstGeom prst="line">
            <a:avLst/>
          </a:prstGeom>
        </p:spPr>
        <p:txBody>
          <a:bodyPr lIns="50800" tIns="50800" rIns="50800" bIns="50800" anchor="ctr"/>
          <a:lstStyle/>
          <a:p>
            <a:pPr/>
          </a:p>
        </p:txBody>
      </p:sp>
      <p:sp>
        <p:nvSpPr>
          <p:cNvPr id="317" name="Jeremiah 6:16 (NKJV)…"/>
          <p:cNvSpPr/>
          <p:nvPr/>
        </p:nvSpPr>
        <p:spPr>
          <a:xfrm>
            <a:off x="2973686" y="5801157"/>
            <a:ext cx="9484893" cy="3407353"/>
          </a:xfrm>
          <a:prstGeom prst="roundRect">
            <a:avLst>
              <a:gd name="adj" fmla="val 5776"/>
            </a:avLst>
          </a:prstGeom>
          <a:solidFill>
            <a:srgbClr val="808785">
              <a:alpha val="60049"/>
            </a:srgbClr>
          </a:solidFill>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b="1" sz="3400">
                <a:solidFill>
                  <a:srgbClr val="FFFFFF"/>
                </a:solidFill>
                <a:effectLst>
                  <a:outerShdw sx="100000" sy="100000" kx="0" ky="0" algn="b" rotWithShape="0" blurRad="76200" dist="63500" dir="2460000">
                    <a:srgbClr val="000000"/>
                  </a:outerShdw>
                </a:effectLst>
                <a:latin typeface="Hoefler Text"/>
                <a:ea typeface="Hoefler Text"/>
                <a:cs typeface="Hoefler Text"/>
                <a:sym typeface="Hoefler Text"/>
              </a:defRPr>
            </a:pPr>
            <a:r>
              <a:t>Jeremiah 6:16 (NKJV)</a:t>
            </a:r>
          </a:p>
          <a:p>
            <a:pPr defTabSz="457200">
              <a:defRPr sz="3400">
                <a:solidFill>
                  <a:srgbClr val="FFFFFF"/>
                </a:solidFill>
                <a:effectLst>
                  <a:outerShdw sx="100000" sy="100000" kx="0" ky="0" algn="b" rotWithShape="0" blurRad="76200" dist="63500" dir="2460000">
                    <a:srgbClr val="000000"/>
                  </a:outerShdw>
                </a:effectLst>
                <a:latin typeface="Hoefler Text"/>
                <a:ea typeface="Hoefler Text"/>
                <a:cs typeface="Hoefler Text"/>
                <a:sym typeface="Hoefler Text"/>
              </a:defRPr>
            </a:pPr>
            <a:r>
              <a:rPr baseline="31999"/>
              <a:t>16</a:t>
            </a:r>
            <a:r>
              <a:t> Thus says the Lord: “Stand in the ways and see, And ask for the old paths, where the good way </a:t>
            </a:r>
            <a:r>
              <a:rPr i="1"/>
              <a:t>is,</a:t>
            </a:r>
            <a:r>
              <a:t> And walk in it; Then you will find rest for your souls. But they said, ‘We will not walk </a:t>
            </a:r>
            <a:r>
              <a:rPr i="1"/>
              <a:t>in it</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8"/>
                                        </p:tgtEl>
                                        <p:attrNameLst>
                                          <p:attrName>style.visibility</p:attrName>
                                        </p:attrNameLst>
                                      </p:cBhvr>
                                      <p:to>
                                        <p:strVal val="visible"/>
                                      </p:to>
                                    </p:set>
                                    <p:animEffect filter="wipe(left)" transition="in">
                                      <p:cBhvr>
                                        <p:cTn id="7" dur="1500"/>
                                        <p:tgtEl>
                                          <p:spTgt spid="318"/>
                                        </p:tgtEl>
                                      </p:cBhvr>
                                    </p:animEffect>
                                  </p:childTnLst>
                                </p:cTn>
                              </p:par>
                            </p:childTnLst>
                          </p:cTn>
                        </p:par>
                        <p:par>
                          <p:cTn id="8" fill="hold">
                            <p:stCondLst>
                              <p:cond delay="1500"/>
                            </p:stCondLst>
                            <p:childTnLst>
                              <p:par>
                                <p:cTn id="9" presetClass="entr" nodeType="afterEffect" presetSubtype="8" presetID="22" grpId="2" fill="hold">
                                  <p:stCondLst>
                                    <p:cond delay="0"/>
                                  </p:stCondLst>
                                  <p:iterate type="el" backwards="0">
                                    <p:tmAbs val="0"/>
                                  </p:iterate>
                                  <p:childTnLst>
                                    <p:set>
                                      <p:cBhvr>
                                        <p:cTn id="10" fill="hold"/>
                                        <p:tgtEl>
                                          <p:spTgt spid="316"/>
                                        </p:tgtEl>
                                        <p:attrNameLst>
                                          <p:attrName>style.visibility</p:attrName>
                                        </p:attrNameLst>
                                      </p:cBhvr>
                                      <p:to>
                                        <p:strVal val="visible"/>
                                      </p:to>
                                    </p:set>
                                    <p:animEffect filter="wipe(left)" transition="in">
                                      <p:cBhvr>
                                        <p:cTn id="11" dur="1000"/>
                                        <p:tgtEl>
                                          <p:spTgt spid="316"/>
                                        </p:tgtEl>
                                      </p:cBhvr>
                                    </p:animEffect>
                                  </p:childTnLst>
                                </p:cTn>
                              </p:par>
                            </p:childTnLst>
                          </p:cTn>
                        </p:par>
                        <p:par>
                          <p:cTn id="12" fill="hold">
                            <p:stCondLst>
                              <p:cond delay="2500"/>
                            </p:stCondLst>
                            <p:childTnLst>
                              <p:par>
                                <p:cTn id="13" presetClass="entr" nodeType="afterEffect" presetID="10" grpId="3" fill="hold">
                                  <p:stCondLst>
                                    <p:cond delay="0"/>
                                  </p:stCondLst>
                                  <p:iterate type="lt" backwards="0">
                                    <p:tmAbs val="0"/>
                                  </p:iterate>
                                  <p:childTnLst>
                                    <p:set>
                                      <p:cBhvr>
                                        <p:cTn id="14" fill="hold"/>
                                        <p:tgtEl>
                                          <p:spTgt spid="313"/>
                                        </p:tgtEl>
                                        <p:attrNameLst>
                                          <p:attrName>style.visibility</p:attrName>
                                        </p:attrNameLst>
                                      </p:cBhvr>
                                      <p:to>
                                        <p:strVal val="visible"/>
                                      </p:to>
                                    </p:set>
                                    <p:animEffect filter="fade" transition="in">
                                      <p:cBhvr>
                                        <p:cTn id="15" dur="2000"/>
                                        <p:tgtEl>
                                          <p:spTgt spid="313"/>
                                        </p:tgtEl>
                                      </p:cBhvr>
                                    </p:animEffect>
                                  </p:childTnLst>
                                </p:cTn>
                              </p:par>
                            </p:childTnLst>
                          </p:cTn>
                        </p:par>
                        <p:par>
                          <p:cTn id="16" fill="hold">
                            <p:stCondLst>
                              <p:cond delay="4500"/>
                            </p:stCondLst>
                            <p:childTnLst>
                              <p:par>
                                <p:cTn id="17" presetClass="exit" nodeType="afterEffect" presetID="9" grpId="4" fill="hold">
                                  <p:stCondLst>
                                    <p:cond delay="0"/>
                                  </p:stCondLst>
                                  <p:iterate type="el" backwards="0">
                                    <p:tmAbs val="0"/>
                                  </p:iterate>
                                  <p:childTnLst>
                                    <p:animEffect filter="dissolve" transition="out">
                                      <p:cBhvr>
                                        <p:cTn id="18" dur="2500" fill="hold"/>
                                        <p:tgtEl>
                                          <p:spTgt spid="317"/>
                                        </p:tgtEl>
                                      </p:cBhvr>
                                    </p:animEffect>
                                    <p:set>
                                      <p:cBhvr>
                                        <p:cTn id="19" fill="hold">
                                          <p:stCondLst>
                                            <p:cond delay="2499"/>
                                          </p:stCondLst>
                                        </p:cTn>
                                        <p:tgtEl>
                                          <p:spTgt spid="31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8" grpId="1"/>
      <p:bldP build="whole" bldLvl="1" animBg="1" rev="0" advAuto="0" spid="316" grpId="2"/>
      <p:bldP build="whole" bldLvl="1" animBg="1" rev="0" advAuto="0" spid="313" grpId="3"/>
      <p:bldP build="whole" bldLvl="1" animBg="1" rev="0" advAuto="0" spid="317" grpId="4"/>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 name="Image" descr="Image"/>
          <p:cNvPicPr>
            <a:picLocks noChangeAspect="1"/>
          </p:cNvPicPr>
          <p:nvPr>
            <p:ph type="pic" idx="13"/>
          </p:nvPr>
        </p:nvPicPr>
        <p:blipFill>
          <a:blip r:embed="rId2">
            <a:extLst/>
          </a:blip>
          <a:srcRect l="0" t="0" r="0" b="0"/>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406"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sp>
        <p:nvSpPr>
          <p:cNvPr id="407" name="Hebrews 2:1 (NKJV)…"/>
          <p:cNvSpPr txBox="1"/>
          <p:nvPr/>
        </p:nvSpPr>
        <p:spPr>
          <a:xfrm>
            <a:off x="5774973" y="3640664"/>
            <a:ext cx="6772402" cy="5549901"/>
          </a:xfrm>
          <a:prstGeom prst="rect">
            <a:avLst/>
          </a:prstGeom>
          <a:ln w="12700">
            <a:miter lim="400000"/>
          </a:ln>
          <a:effectLst>
            <a:outerShdw sx="100000" sy="100000" kx="0" ky="0" algn="b" rotWithShape="0" blurRad="88900" dist="105471" dir="3218735">
              <a:srgbClr val="000000">
                <a:alpha val="3808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914400">
              <a:defRPr sz="5500">
                <a:solidFill>
                  <a:srgbClr val="000000"/>
                </a:solidFill>
                <a:latin typeface="Abject Failure"/>
                <a:ea typeface="Abject Failure"/>
                <a:cs typeface="Abject Failure"/>
                <a:sym typeface="Abject Failure"/>
              </a:defRPr>
            </a:pPr>
            <a:r>
              <a:t>Hebrews 2:1 (NKJV)</a:t>
            </a:r>
          </a:p>
          <a:p>
            <a:pPr defTabSz="914400">
              <a:defRPr sz="5500">
                <a:solidFill>
                  <a:srgbClr val="000000"/>
                </a:solidFill>
                <a:latin typeface="Adelon"/>
                <a:ea typeface="Adelon"/>
                <a:cs typeface="Adelon"/>
                <a:sym typeface="Adelon"/>
              </a:defRPr>
            </a:pPr>
            <a:r>
              <a:rPr baseline="31999"/>
              <a:t>1</a:t>
            </a:r>
            <a:r>
              <a:t> Therefore we must give the more earnest heed to the things we have heard, lest we drift away.</a:t>
            </a:r>
          </a:p>
        </p:txBody>
      </p:sp>
      <p:pic>
        <p:nvPicPr>
          <p:cNvPr id="408" name="SLOW GROWTH: The product of cultural change - began w/ my generation - Rebellion; Rock &amp; Roll; Sex &amp; Drugs; Liberty from authority … (Heb 2:1)" descr="SLOW GROWTH: The product of cultural change - began w/ my generation - Rebellion; Rock &amp; Roll; Sex &amp; Drugs; Liberty from authority … (Heb 2:1)"/>
          <p:cNvPicPr>
            <a:picLocks noChangeAspect="0"/>
          </p:cNvPicPr>
          <p:nvPr/>
        </p:nvPicPr>
        <p:blipFill>
          <a:blip r:embed="rId3">
            <a:extLst/>
          </a:blip>
          <a:stretch>
            <a:fillRect/>
          </a:stretch>
        </p:blipFill>
        <p:spPr>
          <a:xfrm>
            <a:off x="4755224" y="918047"/>
            <a:ext cx="8170454" cy="28717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0"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411"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sp>
        <p:nvSpPr>
          <p:cNvPr id="412" name="Judges 21:25 (NKJV)…"/>
          <p:cNvSpPr txBox="1"/>
          <p:nvPr/>
        </p:nvSpPr>
        <p:spPr>
          <a:xfrm>
            <a:off x="5774973" y="3621614"/>
            <a:ext cx="6772402" cy="5588001"/>
          </a:xfrm>
          <a:prstGeom prst="rect">
            <a:avLst/>
          </a:prstGeom>
          <a:ln w="12700">
            <a:miter lim="400000"/>
          </a:ln>
          <a:effectLst>
            <a:outerShdw sx="100000" sy="100000" kx="0" ky="0" algn="b" rotWithShape="0" blurRad="88900" dist="105471" dir="3218735">
              <a:srgbClr val="000000">
                <a:alpha val="3808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914400">
              <a:defRPr sz="5100">
                <a:solidFill>
                  <a:srgbClr val="000000"/>
                </a:solidFill>
                <a:latin typeface="Abject Failure"/>
                <a:ea typeface="Abject Failure"/>
                <a:cs typeface="Abject Failure"/>
                <a:sym typeface="Abject Failure"/>
              </a:defRPr>
            </a:pPr>
            <a:r>
              <a:t>Judges 21:25 (NKJV)</a:t>
            </a:r>
          </a:p>
          <a:p>
            <a:pPr defTabSz="914400">
              <a:defRPr sz="5700">
                <a:solidFill>
                  <a:srgbClr val="000000"/>
                </a:solidFill>
                <a:latin typeface="Adelon"/>
                <a:ea typeface="Adelon"/>
                <a:cs typeface="Adelon"/>
                <a:sym typeface="Adelon"/>
              </a:defRPr>
            </a:pPr>
            <a:r>
              <a:rPr baseline="31999"/>
              <a:t>25</a:t>
            </a:r>
            <a:r>
              <a:t> In those days </a:t>
            </a:r>
            <a:r>
              <a:t>there was</a:t>
            </a:r>
            <a:r>
              <a:t> no king in Israel; everyone did </a:t>
            </a:r>
            <a:r>
              <a:t>what was</a:t>
            </a:r>
            <a:r>
              <a:t> right in his own eyes.</a:t>
            </a:r>
          </a:p>
          <a:p>
            <a:pPr defTabSz="914400">
              <a:defRPr sz="5700">
                <a:solidFill>
                  <a:srgbClr val="000000"/>
                </a:solidFill>
                <a:latin typeface="Century Gothic"/>
                <a:ea typeface="Century Gothic"/>
                <a:cs typeface="Century Gothic"/>
                <a:sym typeface="Century Gothic"/>
              </a:defRPr>
            </a:pPr>
            <a:r>
              <a:t>cf. Judges 2:7</a:t>
            </a:r>
          </a:p>
        </p:txBody>
      </p:sp>
      <p:pic>
        <p:nvPicPr>
          <p:cNvPr id="413" name="SLOW GROWTH: The product of cultural change - began w/ my generation - Rebellion; Rock &amp; Roll; Sex &amp; Drugs; Liberty from authority … (Heb 2:1)" descr="SLOW GROWTH: The product of cultural change - began w/ my generation - Rebellion; Rock &amp; Roll; Sex &amp; Drugs; Liberty from authority … (Heb 2:1)"/>
          <p:cNvPicPr>
            <a:picLocks noChangeAspect="0"/>
          </p:cNvPicPr>
          <p:nvPr/>
        </p:nvPicPr>
        <p:blipFill>
          <a:blip r:embed="rId3">
            <a:extLst/>
          </a:blip>
          <a:stretch>
            <a:fillRect/>
          </a:stretch>
        </p:blipFill>
        <p:spPr>
          <a:xfrm>
            <a:off x="4755224" y="918047"/>
            <a:ext cx="8170454" cy="28717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5"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416"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sp>
        <p:nvSpPr>
          <p:cNvPr id="417" name="Jeremiah 2:13 (NKJV)…"/>
          <p:cNvSpPr txBox="1"/>
          <p:nvPr/>
        </p:nvSpPr>
        <p:spPr>
          <a:xfrm>
            <a:off x="5774973" y="3435492"/>
            <a:ext cx="6772402" cy="5960245"/>
          </a:xfrm>
          <a:prstGeom prst="rect">
            <a:avLst/>
          </a:prstGeom>
          <a:ln w="12700">
            <a:miter lim="400000"/>
          </a:ln>
          <a:effectLst>
            <a:outerShdw sx="100000" sy="100000" kx="0" ky="0" algn="b" rotWithShape="0" blurRad="88900" dist="105471" dir="3218735">
              <a:srgbClr val="000000">
                <a:alpha val="3808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914400">
              <a:defRPr sz="5100">
                <a:solidFill>
                  <a:srgbClr val="000000"/>
                </a:solidFill>
                <a:latin typeface="Abject Failure"/>
                <a:ea typeface="Abject Failure"/>
                <a:cs typeface="Abject Failure"/>
                <a:sym typeface="Abject Failure"/>
              </a:defRPr>
            </a:pPr>
            <a:r>
              <a:t>Jeremiah 2:13 (NKJV)</a:t>
            </a:r>
          </a:p>
          <a:p>
            <a:pPr defTabSz="914400">
              <a:defRPr sz="4400">
                <a:solidFill>
                  <a:srgbClr val="000000"/>
                </a:solidFill>
                <a:latin typeface="Adelon"/>
                <a:ea typeface="Adelon"/>
                <a:cs typeface="Adelon"/>
                <a:sym typeface="Adelon"/>
              </a:defRPr>
            </a:pPr>
            <a:r>
              <a:rPr baseline="30363"/>
              <a:t>13 </a:t>
            </a:r>
            <a:r>
              <a:t>"For My people have committed two evils: They have forsaken Me, the fountain of living waters, </a:t>
            </a:r>
            <a:r>
              <a:rPr i="1">
                <a:latin typeface="Century Gothic"/>
                <a:ea typeface="Century Gothic"/>
                <a:cs typeface="Century Gothic"/>
                <a:sym typeface="Century Gothic"/>
              </a:rPr>
              <a:t>And</a:t>
            </a:r>
            <a:r>
              <a:t> hewn themselves cisterns--broken cisterns that can hold no water.</a:t>
            </a:r>
          </a:p>
        </p:txBody>
      </p:sp>
      <p:pic>
        <p:nvPicPr>
          <p:cNvPr id="418" name="SLOW GROWTH: The product of cultural change - began w/ my generation - Rebellion; Rock &amp; Roll; Sex &amp; Drugs; Liberty from authority … (Heb 2:1)" descr="SLOW GROWTH: The product of cultural change - began w/ my generation - Rebellion; Rock &amp; Roll; Sex &amp; Drugs; Liberty from authority … (Heb 2:1)"/>
          <p:cNvPicPr>
            <a:picLocks noChangeAspect="0"/>
          </p:cNvPicPr>
          <p:nvPr/>
        </p:nvPicPr>
        <p:blipFill>
          <a:blip r:embed="rId3">
            <a:extLst/>
          </a:blip>
          <a:stretch>
            <a:fillRect/>
          </a:stretch>
        </p:blipFill>
        <p:spPr>
          <a:xfrm>
            <a:off x="4755224" y="918047"/>
            <a:ext cx="8170454" cy="28717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0"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421"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422" name="SLOW GROWTH: The product of cultural change - began w/ my generation - Rebellion; Rock &amp; Roll; Sex &amp; Drugs; Liberty from authority … (Heb 2:1)" descr="SLOW GROWTH: The product of cultural change - began w/ my generation - Rebellion; Rock &amp; Roll; Sex &amp; Drugs; Liberty from authority … (Heb 2:1)"/>
          <p:cNvPicPr>
            <a:picLocks noChangeAspect="0"/>
          </p:cNvPicPr>
          <p:nvPr/>
        </p:nvPicPr>
        <p:blipFill>
          <a:blip r:embed="rId3">
            <a:extLst/>
          </a:blip>
          <a:stretch>
            <a:fillRect/>
          </a:stretch>
        </p:blipFill>
        <p:spPr>
          <a:xfrm>
            <a:off x="4755224" y="918047"/>
            <a:ext cx="8170454" cy="2871764"/>
          </a:xfrm>
          <a:prstGeom prst="rect">
            <a:avLst/>
          </a:prstGeom>
        </p:spPr>
      </p:pic>
      <p:sp>
        <p:nvSpPr>
          <p:cNvPr id="423" name="Text Box 9"/>
          <p:cNvSpPr txBox="1"/>
          <p:nvPr/>
        </p:nvSpPr>
        <p:spPr>
          <a:xfrm>
            <a:off x="5937543" y="3554097"/>
            <a:ext cx="6694108" cy="59212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800"/>
              </a:spcBef>
              <a:buSzPct val="80000"/>
              <a:buBlip>
                <a:blip r:embed="rId4"/>
              </a:buBlip>
              <a:defRPr sz="3300">
                <a:solidFill>
                  <a:srgbClr val="000000"/>
                </a:solidFill>
                <a:latin typeface="Century Gothic"/>
                <a:ea typeface="Century Gothic"/>
                <a:cs typeface="Century Gothic"/>
                <a:sym typeface="Century Gothic"/>
              </a:defRPr>
            </a:pPr>
            <a:r>
              <a:t>Apostasy begins with a change in attitude towards God &amp; His word – Ps. 95:8; 101:4; Prov 4:23; Rom 1:21,22</a:t>
            </a:r>
          </a:p>
          <a:p>
            <a:pPr marL="685800" indent="-685800" algn="l" defTabSz="1300480">
              <a:spcBef>
                <a:spcPts val="800"/>
              </a:spcBef>
              <a:buSzPct val="80000"/>
              <a:buBlip>
                <a:blip r:embed="rId4"/>
              </a:buBlip>
              <a:defRPr sz="3300">
                <a:solidFill>
                  <a:srgbClr val="000000"/>
                </a:solidFill>
                <a:latin typeface="Century Gothic"/>
                <a:ea typeface="Century Gothic"/>
                <a:cs typeface="Century Gothic"/>
                <a:sym typeface="Century Gothic"/>
              </a:defRPr>
            </a:pPr>
            <a:r>
              <a:t>Convictions change resulting in a change in practice – Ps. 10:11,13; Heb 3:12; Rom 1:23</a:t>
            </a:r>
          </a:p>
          <a:p>
            <a:pPr marL="685800" indent="-685800" algn="l" defTabSz="1300480">
              <a:spcBef>
                <a:spcPts val="800"/>
              </a:spcBef>
              <a:buSzPct val="80000"/>
              <a:buBlip>
                <a:blip r:embed="rId4"/>
              </a:buBlip>
              <a:defRPr sz="3300">
                <a:solidFill>
                  <a:srgbClr val="000000"/>
                </a:solidFill>
                <a:latin typeface="Century Gothic"/>
                <a:ea typeface="Century Gothic"/>
                <a:cs typeface="Century Gothic"/>
                <a:sym typeface="Century Gothic"/>
              </a:defRPr>
            </a:pPr>
            <a:r>
              <a:t>Results in changing the way we apply scripture – 2 Pet 3:16; Rom 1:24,25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3">
                                            <p:txEl>
                                              <p:pRg st="1" end="1"/>
                                            </p:txEl>
                                          </p:spTgt>
                                        </p:tgtEl>
                                        <p:attrNameLst>
                                          <p:attrName>style.visibility</p:attrName>
                                        </p:attrNameLst>
                                      </p:cBhvr>
                                      <p:to>
                                        <p:strVal val="visible"/>
                                      </p:to>
                                    </p:set>
                                    <p:animEffect filter="wipe(left)" transition="in">
                                      <p:cBhvr>
                                        <p:cTn id="7" dur="1500"/>
                                        <p:tgtEl>
                                          <p:spTgt spid="4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23">
                                            <p:txEl>
                                              <p:pRg st="2" end="2"/>
                                            </p:txEl>
                                          </p:spTgt>
                                        </p:tgtEl>
                                        <p:attrNameLst>
                                          <p:attrName>style.visibility</p:attrName>
                                        </p:attrNameLst>
                                      </p:cBhvr>
                                      <p:to>
                                        <p:strVal val="visible"/>
                                      </p:to>
                                    </p:set>
                                    <p:animEffect filter="wipe(left)" transition="in">
                                      <p:cBhvr>
                                        <p:cTn id="12" dur="1500"/>
                                        <p:tgtEl>
                                          <p:spTgt spid="42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3"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5"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426"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427" name="SLOW GROWTH: The product of cultural change - began w/ my generation - Rebellion; Rock &amp; Roll; Sex &amp; Drugs; Liberty from authority … (Heb 2:1)" descr="SLOW GROWTH: The product of cultural change - began w/ my generation - Rebellion; Rock &amp; Roll; Sex &amp; Drugs; Liberty from authority … (Heb 2:1)"/>
          <p:cNvPicPr>
            <a:picLocks noChangeAspect="0"/>
          </p:cNvPicPr>
          <p:nvPr/>
        </p:nvPicPr>
        <p:blipFill>
          <a:blip r:embed="rId3">
            <a:extLst/>
          </a:blip>
          <a:stretch>
            <a:fillRect/>
          </a:stretch>
        </p:blipFill>
        <p:spPr>
          <a:xfrm>
            <a:off x="4755224" y="918047"/>
            <a:ext cx="8170454" cy="2871764"/>
          </a:xfrm>
          <a:prstGeom prst="rect">
            <a:avLst/>
          </a:prstGeom>
        </p:spPr>
      </p:pic>
      <p:sp>
        <p:nvSpPr>
          <p:cNvPr id="428" name="Text Box 9"/>
          <p:cNvSpPr txBox="1"/>
          <p:nvPr/>
        </p:nvSpPr>
        <p:spPr>
          <a:xfrm>
            <a:off x="5581891" y="3582461"/>
            <a:ext cx="7305641" cy="59212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800"/>
              </a:spcBef>
              <a:buSzPct val="80000"/>
              <a:buBlip>
                <a:blip r:embed="rId4"/>
              </a:buBlip>
              <a:defRPr sz="3300">
                <a:solidFill>
                  <a:srgbClr val="000000"/>
                </a:solidFill>
                <a:latin typeface="Century Gothic"/>
                <a:ea typeface="Century Gothic"/>
                <a:cs typeface="Century Gothic"/>
                <a:sym typeface="Century Gothic"/>
              </a:defRPr>
            </a:pPr>
            <a:r>
              <a:t>Emphasis of style over substance – Rom. 16:17,18; Mat. 7:15; 2 Cor. 11:14,15; 1 Cor. 4:6</a:t>
            </a:r>
          </a:p>
          <a:p>
            <a:pPr marL="685800" indent="-685800" algn="l" defTabSz="1300480">
              <a:spcBef>
                <a:spcPts val="800"/>
              </a:spcBef>
              <a:buSzPct val="80000"/>
              <a:buBlip>
                <a:blip r:embed="rId4"/>
              </a:buBlip>
              <a:defRPr sz="3300">
                <a:solidFill>
                  <a:srgbClr val="000000"/>
                </a:solidFill>
                <a:latin typeface="Century Gothic"/>
                <a:ea typeface="Century Gothic"/>
                <a:cs typeface="Century Gothic"/>
                <a:sym typeface="Century Gothic"/>
              </a:defRPr>
            </a:pPr>
            <a:r>
              <a:t>De-emphasis of Biblical authority –</a:t>
            </a:r>
            <a:r>
              <a:rPr i="1"/>
              <a:t>(“coC traditionalists; legalists; etc)</a:t>
            </a:r>
            <a:r>
              <a:t>  2 John 1:9; Col. 3:17; Lev. 10:1,2</a:t>
            </a:r>
          </a:p>
          <a:p>
            <a:pPr marL="685800" indent="-685800" algn="l" defTabSz="1300480">
              <a:spcBef>
                <a:spcPts val="800"/>
              </a:spcBef>
              <a:buSzPct val="80000"/>
              <a:buBlip>
                <a:blip r:embed="rId4"/>
              </a:buBlip>
              <a:defRPr sz="3300">
                <a:solidFill>
                  <a:srgbClr val="000000"/>
                </a:solidFill>
                <a:latin typeface="Century Gothic"/>
                <a:ea typeface="Century Gothic"/>
                <a:cs typeface="Century Gothic"/>
                <a:sym typeface="Century Gothic"/>
              </a:defRPr>
            </a:pPr>
            <a:r>
              <a:t>Critical of those who “contend earnestly for the faith”  &amp; apostolic “tradition” – Jude 1:3; 2 Thes 2:15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8">
                                            <p:txEl>
                                              <p:pRg st="1" end="1"/>
                                            </p:txEl>
                                          </p:spTgt>
                                        </p:tgtEl>
                                        <p:attrNameLst>
                                          <p:attrName>style.visibility</p:attrName>
                                        </p:attrNameLst>
                                      </p:cBhvr>
                                      <p:to>
                                        <p:strVal val="visible"/>
                                      </p:to>
                                    </p:set>
                                    <p:animEffect filter="fade" transition="in">
                                      <p:cBhvr>
                                        <p:cTn id="7" dur="1500"/>
                                        <p:tgtEl>
                                          <p:spTgt spid="4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28">
                                            <p:txEl>
                                              <p:pRg st="2" end="2"/>
                                            </p:txEl>
                                          </p:spTgt>
                                        </p:tgtEl>
                                        <p:attrNameLst>
                                          <p:attrName>style.visibility</p:attrName>
                                        </p:attrNameLst>
                                      </p:cBhvr>
                                      <p:to>
                                        <p:strVal val="visible"/>
                                      </p:to>
                                    </p:set>
                                    <p:animEffect filter="fade" transition="in">
                                      <p:cBhvr>
                                        <p:cTn id="12" dur="1500"/>
                                        <p:tgtEl>
                                          <p:spTgt spid="42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0"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431"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432" name="SLOW GROWTH: The product of cultural change - began w/ my generation - Rebellion; Rock &amp; Roll; Sex &amp; Drugs; Liberty from authority … (Heb 2:1)" descr="SLOW GROWTH: The product of cultural change - began w/ my generation - Rebellion; Rock &amp; Roll; Sex &amp; Drugs; Liberty from authority … (Heb 2:1)"/>
          <p:cNvPicPr>
            <a:picLocks noChangeAspect="0"/>
          </p:cNvPicPr>
          <p:nvPr/>
        </p:nvPicPr>
        <p:blipFill>
          <a:blip r:embed="rId3">
            <a:extLst/>
          </a:blip>
          <a:stretch>
            <a:fillRect/>
          </a:stretch>
        </p:blipFill>
        <p:spPr>
          <a:xfrm>
            <a:off x="4755224" y="918047"/>
            <a:ext cx="8170454" cy="2871764"/>
          </a:xfrm>
          <a:prstGeom prst="rect">
            <a:avLst/>
          </a:prstGeom>
        </p:spPr>
      </p:pic>
      <p:grpSp>
        <p:nvGrpSpPr>
          <p:cNvPr id="443" name="Diagram 2"/>
          <p:cNvGrpSpPr/>
          <p:nvPr/>
        </p:nvGrpSpPr>
        <p:grpSpPr>
          <a:xfrm>
            <a:off x="290872" y="3576320"/>
            <a:ext cx="12388799" cy="6214517"/>
            <a:chOff x="0" y="0"/>
            <a:chExt cx="12388797" cy="6214516"/>
          </a:xfrm>
        </p:grpSpPr>
        <p:sp>
          <p:nvSpPr>
            <p:cNvPr id="433" name="Arrow"/>
            <p:cNvSpPr/>
            <p:nvPr/>
          </p:nvSpPr>
          <p:spPr>
            <a:xfrm>
              <a:off x="0" y="0"/>
              <a:ext cx="12388798" cy="6214517"/>
            </a:xfrm>
            <a:prstGeom prst="rightArrow">
              <a:avLst>
                <a:gd name="adj1" fmla="val 50000"/>
                <a:gd name="adj2" fmla="val 50000"/>
              </a:avLst>
            </a:prstGeom>
            <a:solidFill>
              <a:srgbClr val="FADCA7"/>
            </a:solidFill>
            <a:ln w="12700" cap="flat">
              <a:noFill/>
              <a:miter lim="400000"/>
            </a:ln>
            <a:effectLst>
              <a:outerShdw sx="100000" sy="100000" kx="0" ky="0" algn="b" rotWithShape="0" blurRad="63500" dist="50800" dir="2700000">
                <a:srgbClr val="000000">
                  <a:alpha val="40000"/>
                </a:srgbClr>
              </a:outerShdw>
            </a:effectLst>
          </p:spPr>
          <p:txBody>
            <a:bodyPr wrap="square" lIns="65023" tIns="65023" rIns="65023" bIns="65023" numCol="1" anchor="t">
              <a:noAutofit/>
            </a:bodyPr>
            <a:lstStyle/>
            <a:p>
              <a:pPr algn="l" defTabSz="1300480">
                <a:defRPr sz="2400">
                  <a:solidFill>
                    <a:srgbClr val="000000"/>
                  </a:solidFill>
                  <a:latin typeface="Century Gothic"/>
                  <a:ea typeface="Century Gothic"/>
                  <a:cs typeface="Century Gothic"/>
                  <a:sym typeface="Century Gothic"/>
                </a:defRPr>
              </a:pPr>
            </a:p>
          </p:txBody>
        </p:sp>
        <p:grpSp>
          <p:nvGrpSpPr>
            <p:cNvPr id="436" name="Group"/>
            <p:cNvGrpSpPr/>
            <p:nvPr/>
          </p:nvGrpSpPr>
          <p:grpSpPr>
            <a:xfrm>
              <a:off x="142623" y="1842342"/>
              <a:ext cx="3892006" cy="2529830"/>
              <a:chOff x="0" y="0"/>
              <a:chExt cx="3892005" cy="2529829"/>
            </a:xfrm>
          </p:grpSpPr>
          <p:sp>
            <p:nvSpPr>
              <p:cNvPr id="434" name="Rounded Rectangle"/>
              <p:cNvSpPr/>
              <p:nvPr/>
            </p:nvSpPr>
            <p:spPr>
              <a:xfrm>
                <a:off x="0" y="0"/>
                <a:ext cx="3892006" cy="2529830"/>
              </a:xfrm>
              <a:prstGeom prst="roundRect">
                <a:avLst>
                  <a:gd name="adj" fmla="val 16667"/>
                </a:avLst>
              </a:prstGeom>
              <a:solidFill>
                <a:srgbClr val="704A06"/>
              </a:solidFill>
              <a:ln w="12700" cap="flat">
                <a:noFill/>
                <a:miter lim="400000"/>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580444">
                  <a:lnSpc>
                    <a:spcPct val="90000"/>
                  </a:lnSpc>
                  <a:spcBef>
                    <a:spcPts val="1000"/>
                  </a:spcBef>
                  <a:defRPr b="1" sz="3400">
                    <a:solidFill>
                      <a:srgbClr val="FFCD7C"/>
                    </a:solidFill>
                    <a:effectLst>
                      <a:outerShdw sx="100000" sy="100000" kx="0" ky="0" algn="b" rotWithShape="0" blurRad="76200" dist="40000" dir="5040000">
                        <a:srgbClr val="000000">
                          <a:alpha val="30000"/>
                        </a:srgbClr>
                      </a:outerShdw>
                    </a:effectLst>
                    <a:latin typeface="Century Gothic"/>
                    <a:ea typeface="Century Gothic"/>
                    <a:cs typeface="Century Gothic"/>
                    <a:sym typeface="Century Gothic"/>
                  </a:defRPr>
                </a:pPr>
              </a:p>
            </p:txBody>
          </p:sp>
          <p:sp>
            <p:nvSpPr>
              <p:cNvPr id="435" name="Start to measure what we will do by what we have done –"/>
              <p:cNvSpPr txBox="1"/>
              <p:nvPr/>
            </p:nvSpPr>
            <p:spPr>
              <a:xfrm>
                <a:off x="123495" y="152517"/>
                <a:ext cx="3645015" cy="2224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35466" tIns="135466" rIns="135466" bIns="135466" numCol="1" anchor="ctr">
                <a:spAutoFit/>
              </a:bodyPr>
              <a:lstStyle>
                <a:lvl1pPr defTabSz="1580444">
                  <a:lnSpc>
                    <a:spcPct val="90000"/>
                  </a:lnSpc>
                  <a:spcBef>
                    <a:spcPts val="1400"/>
                  </a:spcBef>
                  <a:defRPr b="1" sz="3400">
                    <a:solidFill>
                      <a:srgbClr val="FFCD7C"/>
                    </a:solidFill>
                    <a:effectLst>
                      <a:outerShdw sx="100000" sy="100000" kx="0" ky="0" algn="b" rotWithShape="0" blurRad="76200" dist="40000" dir="5040000">
                        <a:srgbClr val="000000">
                          <a:alpha val="30000"/>
                        </a:srgbClr>
                      </a:outerShdw>
                    </a:effectLst>
                    <a:latin typeface="Calibri"/>
                    <a:ea typeface="Calibri"/>
                    <a:cs typeface="Calibri"/>
                    <a:sym typeface="Calibri"/>
                  </a:defRPr>
                </a:lvl1pPr>
              </a:lstStyle>
              <a:p>
                <a:pPr/>
                <a:r>
                  <a:t>Start to measure what we will do by what we have done – </a:t>
                </a:r>
              </a:p>
            </p:txBody>
          </p:sp>
        </p:grpSp>
        <p:grpSp>
          <p:nvGrpSpPr>
            <p:cNvPr id="439" name="Group"/>
            <p:cNvGrpSpPr/>
            <p:nvPr/>
          </p:nvGrpSpPr>
          <p:grpSpPr>
            <a:xfrm>
              <a:off x="4299486" y="1842342"/>
              <a:ext cx="3333116" cy="2529830"/>
              <a:chOff x="0" y="0"/>
              <a:chExt cx="3333115" cy="2529829"/>
            </a:xfrm>
          </p:grpSpPr>
          <p:sp>
            <p:nvSpPr>
              <p:cNvPr id="437" name="Rounded Rectangle"/>
              <p:cNvSpPr/>
              <p:nvPr/>
            </p:nvSpPr>
            <p:spPr>
              <a:xfrm>
                <a:off x="0" y="0"/>
                <a:ext cx="3333116" cy="2529830"/>
              </a:xfrm>
              <a:prstGeom prst="roundRect">
                <a:avLst>
                  <a:gd name="adj" fmla="val 16667"/>
                </a:avLst>
              </a:prstGeom>
              <a:solidFill>
                <a:srgbClr val="704A06"/>
              </a:solidFill>
              <a:ln w="12700" cap="flat">
                <a:noFill/>
                <a:miter lim="400000"/>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580444">
                  <a:lnSpc>
                    <a:spcPct val="90000"/>
                  </a:lnSpc>
                  <a:spcBef>
                    <a:spcPts val="1000"/>
                  </a:spcBef>
                  <a:defRPr b="1" sz="3400">
                    <a:solidFill>
                      <a:srgbClr val="FFCD7C"/>
                    </a:solidFill>
                    <a:effectLst>
                      <a:outerShdw sx="100000" sy="100000" kx="0" ky="0" algn="b" rotWithShape="0" blurRad="76200" dist="40000" dir="5040000">
                        <a:srgbClr val="000000">
                          <a:alpha val="30000"/>
                        </a:srgbClr>
                      </a:outerShdw>
                    </a:effectLst>
                    <a:latin typeface="Calibri"/>
                    <a:ea typeface="Calibri"/>
                    <a:cs typeface="Calibri"/>
                    <a:sym typeface="Calibri"/>
                  </a:defRPr>
                </a:pPr>
              </a:p>
            </p:txBody>
          </p:sp>
          <p:sp>
            <p:nvSpPr>
              <p:cNvPr id="438" name="We will move further and further away from God –"/>
              <p:cNvSpPr txBox="1"/>
              <p:nvPr/>
            </p:nvSpPr>
            <p:spPr>
              <a:xfrm>
                <a:off x="123495" y="152517"/>
                <a:ext cx="3086125" cy="2224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35466" tIns="135466" rIns="135466" bIns="135466" numCol="1" anchor="ctr">
                <a:spAutoFit/>
              </a:bodyPr>
              <a:lstStyle>
                <a:lvl1pPr defTabSz="1580444">
                  <a:lnSpc>
                    <a:spcPct val="90000"/>
                  </a:lnSpc>
                  <a:spcBef>
                    <a:spcPts val="1400"/>
                  </a:spcBef>
                  <a:defRPr b="1" sz="3400">
                    <a:solidFill>
                      <a:srgbClr val="FFCD7C"/>
                    </a:solidFill>
                    <a:effectLst>
                      <a:outerShdw sx="100000" sy="100000" kx="0" ky="0" algn="b" rotWithShape="0" blurRad="76200" dist="40000" dir="5040000">
                        <a:srgbClr val="000000">
                          <a:alpha val="30000"/>
                        </a:srgbClr>
                      </a:outerShdw>
                    </a:effectLst>
                    <a:latin typeface="Calibri"/>
                    <a:ea typeface="Calibri"/>
                    <a:cs typeface="Calibri"/>
                    <a:sym typeface="Calibri"/>
                  </a:defRPr>
                </a:lvl1pPr>
              </a:lstStyle>
              <a:p>
                <a:pPr/>
                <a:r>
                  <a:t>We will move further and further away from God – </a:t>
                </a:r>
              </a:p>
            </p:txBody>
          </p:sp>
        </p:grpSp>
        <p:grpSp>
          <p:nvGrpSpPr>
            <p:cNvPr id="442" name="Group"/>
            <p:cNvGrpSpPr/>
            <p:nvPr/>
          </p:nvGrpSpPr>
          <p:grpSpPr>
            <a:xfrm>
              <a:off x="7897459" y="1842342"/>
              <a:ext cx="3333117" cy="2529830"/>
              <a:chOff x="0" y="0"/>
              <a:chExt cx="3333115" cy="2529829"/>
            </a:xfrm>
          </p:grpSpPr>
          <p:sp>
            <p:nvSpPr>
              <p:cNvPr id="440" name="Rounded Rectangle"/>
              <p:cNvSpPr/>
              <p:nvPr/>
            </p:nvSpPr>
            <p:spPr>
              <a:xfrm>
                <a:off x="0" y="0"/>
                <a:ext cx="3333116" cy="2529830"/>
              </a:xfrm>
              <a:prstGeom prst="roundRect">
                <a:avLst>
                  <a:gd name="adj" fmla="val 16667"/>
                </a:avLst>
              </a:prstGeom>
              <a:solidFill>
                <a:srgbClr val="704A06"/>
              </a:solidFill>
              <a:ln w="12700" cap="flat">
                <a:noFill/>
                <a:miter lim="400000"/>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580444">
                  <a:lnSpc>
                    <a:spcPct val="90000"/>
                  </a:lnSpc>
                  <a:spcBef>
                    <a:spcPts val="1000"/>
                  </a:spcBef>
                  <a:defRPr b="1" sz="3400">
                    <a:solidFill>
                      <a:srgbClr val="FFCD7C"/>
                    </a:solidFill>
                    <a:effectLst>
                      <a:outerShdw sx="100000" sy="100000" kx="0" ky="0" algn="b" rotWithShape="0" blurRad="76200" dist="40000" dir="5040000">
                        <a:srgbClr val="000000">
                          <a:alpha val="30000"/>
                        </a:srgbClr>
                      </a:outerShdw>
                    </a:effectLst>
                    <a:latin typeface="Calibri"/>
                    <a:ea typeface="Calibri"/>
                    <a:cs typeface="Calibri"/>
                    <a:sym typeface="Calibri"/>
                  </a:defRPr>
                </a:pPr>
              </a:p>
            </p:txBody>
          </p:sp>
          <p:sp>
            <p:nvSpPr>
              <p:cNvPr id="441" name="We set a course for complete apostasy –"/>
              <p:cNvSpPr txBox="1"/>
              <p:nvPr/>
            </p:nvSpPr>
            <p:spPr>
              <a:xfrm>
                <a:off x="123495" y="152517"/>
                <a:ext cx="3086125" cy="22247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35466" tIns="135466" rIns="135466" bIns="135466" numCol="1" anchor="ctr">
                <a:spAutoFit/>
              </a:bodyPr>
              <a:lstStyle>
                <a:lvl1pPr defTabSz="1580444">
                  <a:lnSpc>
                    <a:spcPct val="90000"/>
                  </a:lnSpc>
                  <a:spcBef>
                    <a:spcPts val="1400"/>
                  </a:spcBef>
                  <a:defRPr b="1" sz="3400">
                    <a:solidFill>
                      <a:srgbClr val="FFCD7C"/>
                    </a:solidFill>
                    <a:effectLst>
                      <a:outerShdw sx="100000" sy="100000" kx="0" ky="0" algn="b" rotWithShape="0" blurRad="76200" dist="40000" dir="5040000">
                        <a:srgbClr val="000000">
                          <a:alpha val="30000"/>
                        </a:srgbClr>
                      </a:outerShdw>
                    </a:effectLst>
                    <a:latin typeface="Calibri"/>
                    <a:ea typeface="Calibri"/>
                    <a:cs typeface="Calibri"/>
                    <a:sym typeface="Calibri"/>
                  </a:defRPr>
                </a:lvl1pPr>
              </a:lstStyle>
              <a:p>
                <a:pPr/>
                <a:r>
                  <a:t>We set a course for complete apostasy –</a:t>
                </a:r>
              </a:p>
            </p:txBody>
          </p:sp>
        </p:gr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5" name="Image" descr="Image"/>
          <p:cNvPicPr>
            <a:picLocks noChangeAspect="1"/>
          </p:cNvPicPr>
          <p:nvPr>
            <p:ph type="pic" idx="13"/>
          </p:nvPr>
        </p:nvPicPr>
        <p:blipFill>
          <a:blip r:embed="rId2">
            <a:extLst/>
          </a:blip>
          <a:srcRect l="5555" t="0" r="5555" b="0"/>
          <a:stretch>
            <a:fillRect/>
          </a:stretch>
        </p:blipFill>
        <p:spPr>
          <a:prstGeom prst="rect">
            <a:avLst/>
          </a:prstGeom>
        </p:spPr>
      </p:pic>
      <p:sp>
        <p:nvSpPr>
          <p:cNvPr id="446" name="There Is A MAJOR Problem With “Contemporary Worship”"/>
          <p:cNvSpPr txBox="1"/>
          <p:nvPr/>
        </p:nvSpPr>
        <p:spPr>
          <a:xfrm>
            <a:off x="47786" y="1314450"/>
            <a:ext cx="12909229" cy="622301"/>
          </a:xfrm>
          <a:prstGeom prst="rect">
            <a:avLst/>
          </a:prstGeom>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chemeClr val="accent3">
                    <a:hueOff val="198700"/>
                    <a:satOff val="21248"/>
                    <a:lumOff val="19305"/>
                  </a:schemeClr>
                </a:solidFill>
                <a:effectLst>
                  <a:outerShdw sx="100000" sy="100000" kx="0" ky="0" algn="b" rotWithShape="0" blurRad="63500" dist="63500" dir="1315290">
                    <a:srgbClr val="000000"/>
                  </a:outerShdw>
                </a:effectLst>
                <a:latin typeface="Boulder"/>
                <a:ea typeface="Boulder"/>
                <a:cs typeface="Boulder"/>
                <a:sym typeface="Boulder"/>
              </a:defRPr>
            </a:lvl1pPr>
          </a:lstStyle>
          <a:p>
            <a:pPr/>
            <a:r>
              <a:t>There Is A MAJOR Problem With “Contemporary Worship”</a:t>
            </a:r>
          </a:p>
        </p:txBody>
      </p:sp>
      <p:pic>
        <p:nvPicPr>
          <p:cNvPr id="447" name="— Why So MANY CANNOT SEE IT —" descr="— Why So MANY CANNOT SEE IT —"/>
          <p:cNvPicPr>
            <a:picLocks noChangeAspect="0"/>
          </p:cNvPicPr>
          <p:nvPr/>
        </p:nvPicPr>
        <p:blipFill>
          <a:blip r:embed="rId3">
            <a:extLst/>
          </a:blip>
          <a:stretch>
            <a:fillRect/>
          </a:stretch>
        </p:blipFill>
        <p:spPr>
          <a:xfrm>
            <a:off x="237710" y="2176977"/>
            <a:ext cx="12529381" cy="1270001"/>
          </a:xfrm>
          <a:prstGeom prst="rect">
            <a:avLst/>
          </a:prstGeom>
          <a:effectLst>
            <a:outerShdw sx="100000" sy="100000" kx="0" ky="0" algn="b" rotWithShape="0" blurRad="228600" dist="152112" dir="5400000">
              <a:srgbClr val="000000">
                <a:alpha val="39746"/>
              </a:srgbClr>
            </a:outerShdw>
          </a:effectLst>
        </p:spPr>
      </p:pic>
      <p:sp>
        <p:nvSpPr>
          <p:cNvPr id="448" name="Give Me That  SHOW Time Religion"/>
          <p:cNvSpPr txBox="1"/>
          <p:nvPr/>
        </p:nvSpPr>
        <p:spPr>
          <a:xfrm>
            <a:off x="147446" y="41207"/>
            <a:ext cx="12709908" cy="1020316"/>
          </a:xfrm>
          <a:prstGeom prst="rect">
            <a:avLst/>
          </a:prstGeom>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sz="5700">
                <a:solidFill>
                  <a:srgbClr val="D9D9D9"/>
                </a:solidFill>
                <a:effectLst>
                  <a:outerShdw sx="100000" sy="100000" kx="0" ky="0" algn="b" rotWithShape="0" blurRad="50800" dist="39000" dir="5460000">
                    <a:srgbClr val="000000">
                      <a:alpha val="38000"/>
                    </a:srgbClr>
                  </a:outerShdw>
                </a:effectLst>
                <a:latin typeface="Century Gothic"/>
                <a:ea typeface="Century Gothic"/>
                <a:cs typeface="Century Gothic"/>
                <a:sym typeface="Century Gothic"/>
              </a:defRPr>
            </a:pPr>
            <a:r>
              <a:rPr sz="5100">
                <a:solidFill>
                  <a:schemeClr val="accent3">
                    <a:hueOff val="198700"/>
                    <a:satOff val="21248"/>
                    <a:lumOff val="19305"/>
                  </a:schemeClr>
                </a:solidFill>
                <a:effectLst>
                  <a:outerShdw sx="100000" sy="100000" kx="0" ky="0" algn="b" rotWithShape="0" blurRad="50800" dist="39000" dir="2514181">
                    <a:srgbClr val="000000"/>
                  </a:outerShdw>
                </a:effectLst>
                <a:latin typeface="Sonoma Script"/>
                <a:ea typeface="Sonoma Script"/>
                <a:cs typeface="Sonoma Script"/>
                <a:sym typeface="Sonoma Script"/>
              </a:rPr>
              <a:t>Give Me That</a:t>
            </a:r>
            <a:r>
              <a:t>  </a:t>
            </a:r>
            <a:r>
              <a:rPr>
                <a:solidFill>
                  <a:schemeClr val="accent1">
                    <a:hueOff val="-78595"/>
                    <a:satOff val="12505"/>
                    <a:lumOff val="13871"/>
                  </a:schemeClr>
                </a:solidFill>
                <a:latin typeface="Boulder"/>
                <a:ea typeface="Boulder"/>
                <a:cs typeface="Boulder"/>
                <a:sym typeface="Boulder"/>
              </a:rPr>
              <a:t>SHOW</a:t>
            </a:r>
            <a:r>
              <a:rPr>
                <a:latin typeface="Boulder"/>
                <a:ea typeface="Boulder"/>
                <a:cs typeface="Boulder"/>
                <a:sym typeface="Boulder"/>
              </a:rPr>
              <a:t> </a:t>
            </a:r>
            <a:r>
              <a:rPr>
                <a:solidFill>
                  <a:schemeClr val="accent1">
                    <a:hueOff val="-78595"/>
                    <a:satOff val="12505"/>
                    <a:lumOff val="13871"/>
                  </a:schemeClr>
                </a:solidFill>
                <a:latin typeface="Boulder"/>
                <a:ea typeface="Boulder"/>
                <a:cs typeface="Boulder"/>
                <a:sym typeface="Boulder"/>
              </a:rPr>
              <a:t>Time</a:t>
            </a:r>
            <a:r>
              <a:rPr>
                <a:latin typeface="Boulder"/>
                <a:ea typeface="Boulder"/>
                <a:cs typeface="Boulder"/>
                <a:sym typeface="Boulder"/>
              </a:rPr>
              <a:t> Religion</a:t>
            </a:r>
          </a:p>
        </p:txBody>
      </p:sp>
      <p:pic>
        <p:nvPicPr>
          <p:cNvPr id="449" name="UNLEARNED: Have not been taught the need for Biblical authority … Have not been taught what God instructs regarding worship. - (Col. 3:17; Heb 5:12-14; 12:25-29)" descr="UNLEARNED: Have not been taught the need for Biblical authority … Have not been taught what God instructs regarding worship. - (Col. 3:17; Heb 5:12-14; 12:25-29)"/>
          <p:cNvPicPr>
            <a:picLocks noChangeAspect="0"/>
          </p:cNvPicPr>
          <p:nvPr/>
        </p:nvPicPr>
        <p:blipFill>
          <a:blip r:embed="rId4">
            <a:extLst/>
          </a:blip>
          <a:stretch>
            <a:fillRect/>
          </a:stretch>
        </p:blipFill>
        <p:spPr>
          <a:xfrm>
            <a:off x="436852" y="4099839"/>
            <a:ext cx="12131096" cy="23510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9"/>
                                        </p:tgtEl>
                                        <p:attrNameLst>
                                          <p:attrName>style.visibility</p:attrName>
                                        </p:attrNameLst>
                                      </p:cBhvr>
                                      <p:to>
                                        <p:strVal val="visible"/>
                                      </p:to>
                                    </p:set>
                                    <p:animEffect filter="fade" transition="in">
                                      <p:cBhvr>
                                        <p:cTn id="7" dur="15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9"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1"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452"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453" name="UNLEARNED: Have not been taught the need for Biblical authority … Have not been taught what God instructs regarding worship. - (Col. 3:17; Heb 5:12-14; 12:25-29)" descr="UNLEARNED: Have not been taught the need for Biblical authority … Have not been taught what God instructs regarding worship. - (Col. 3:17; Heb 5:12-14; 12:25-29)"/>
          <p:cNvPicPr>
            <a:picLocks noChangeAspect="0"/>
          </p:cNvPicPr>
          <p:nvPr/>
        </p:nvPicPr>
        <p:blipFill>
          <a:blip r:embed="rId3">
            <a:extLst/>
          </a:blip>
          <a:stretch>
            <a:fillRect/>
          </a:stretch>
        </p:blipFill>
        <p:spPr>
          <a:xfrm>
            <a:off x="5482925" y="856242"/>
            <a:ext cx="7356498" cy="3392464"/>
          </a:xfrm>
          <a:prstGeom prst="rect">
            <a:avLst/>
          </a:prstGeom>
        </p:spPr>
      </p:pic>
      <p:sp>
        <p:nvSpPr>
          <p:cNvPr id="454" name="1 Peter 4:11 (NKJV)…"/>
          <p:cNvSpPr txBox="1"/>
          <p:nvPr/>
        </p:nvSpPr>
        <p:spPr>
          <a:xfrm>
            <a:off x="5774973" y="4530935"/>
            <a:ext cx="6772402" cy="4279901"/>
          </a:xfrm>
          <a:prstGeom prst="rect">
            <a:avLst/>
          </a:prstGeom>
          <a:ln w="12700">
            <a:miter lim="400000"/>
          </a:ln>
          <a:effectLst>
            <a:outerShdw sx="100000" sy="100000" kx="0" ky="0" algn="b" rotWithShape="0" blurRad="88900" dist="105471" dir="3218735">
              <a:srgbClr val="000000">
                <a:alpha val="3808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914400">
              <a:defRPr sz="5300">
                <a:solidFill>
                  <a:srgbClr val="000000"/>
                </a:solidFill>
                <a:latin typeface="Abject Failure"/>
                <a:ea typeface="Abject Failure"/>
                <a:cs typeface="Abject Failure"/>
                <a:sym typeface="Abject Failure"/>
              </a:defRPr>
            </a:pPr>
            <a:r>
              <a:t>1 Peter 4:11 (NKJV)</a:t>
            </a:r>
          </a:p>
          <a:p>
            <a:pPr defTabSz="914400">
              <a:defRPr sz="6400">
                <a:solidFill>
                  <a:srgbClr val="000000"/>
                </a:solidFill>
                <a:latin typeface="Adelon"/>
                <a:ea typeface="Adelon"/>
                <a:cs typeface="Adelon"/>
                <a:sym typeface="Adelon"/>
              </a:defRPr>
            </a:pPr>
            <a:r>
              <a:rPr baseline="31250"/>
              <a:t>11 </a:t>
            </a:r>
            <a:r>
              <a:t>If anyone speaks, </a:t>
            </a:r>
            <a:r>
              <a:t>let him speak</a:t>
            </a:r>
            <a:r>
              <a:t> as the oracles of God.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6"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457"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sp>
        <p:nvSpPr>
          <p:cNvPr id="458" name="Comprehensive Nature of The NT Scriptures"/>
          <p:cNvSpPr txBox="1"/>
          <p:nvPr/>
        </p:nvSpPr>
        <p:spPr>
          <a:xfrm>
            <a:off x="335654" y="1346320"/>
            <a:ext cx="12441866" cy="1168401"/>
          </a:xfrm>
          <a:prstGeom prst="rect">
            <a:avLst/>
          </a:prstGeom>
          <a:solidFill>
            <a:srgbClr val="711E1E"/>
          </a:solidFill>
          <a:extLst>
            <a:ext uri="{C572A759-6A51-4108-AA02-DFA0A04FC94B}">
              <ma14:wrappingTextBoxFlag xmlns:ma14="http://schemas.microsoft.com/office/mac/drawingml/2011/main" val="1"/>
            </a:ext>
          </a:extLst>
        </p:spPr>
        <p:txBody>
          <a:bodyPr lIns="50800" tIns="50800" rIns="50800" bIns="50800">
            <a:spAutoFit/>
          </a:bodyPr>
          <a:lstStyle/>
          <a:p>
            <a:pPr>
              <a:spcBef>
                <a:spcPts val="2000"/>
              </a:spcBef>
              <a:defRPr sz="57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pPr>
            <a:r>
              <a:t>Comprehensive Nature of The </a:t>
            </a:r>
            <a:r>
              <a:rPr>
                <a:latin typeface="Thames Nude Roman"/>
                <a:ea typeface="Thames Nude Roman"/>
                <a:cs typeface="Thames Nude Roman"/>
                <a:sym typeface="Thames Nude Roman"/>
              </a:rPr>
              <a:t>NT</a:t>
            </a:r>
            <a:r>
              <a:t> Scriptures</a:t>
            </a:r>
          </a:p>
          <a:p>
            <a:pPr>
              <a:spcBef>
                <a:spcPts val="2000"/>
              </a:spcBef>
              <a:defRPr sz="57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pPr>
            <a:r>
              <a:t>Comprehensive Nature of The </a:t>
            </a:r>
            <a:r>
              <a:rPr>
                <a:latin typeface="Thames Nude Roman"/>
                <a:ea typeface="Thames Nude Roman"/>
                <a:cs typeface="Thames Nude Roman"/>
                <a:sym typeface="Thames Nude Roman"/>
              </a:rPr>
              <a:t>NT</a:t>
            </a:r>
            <a:r>
              <a:t> Scriptures</a:t>
            </a:r>
          </a:p>
        </p:txBody>
      </p:sp>
      <p:grpSp>
        <p:nvGrpSpPr>
          <p:cNvPr id="461" name="Group"/>
          <p:cNvGrpSpPr/>
          <p:nvPr/>
        </p:nvGrpSpPr>
        <p:grpSpPr>
          <a:xfrm>
            <a:off x="-21167" y="2839931"/>
            <a:ext cx="4702387" cy="5603112"/>
            <a:chOff x="-292099" y="-342900"/>
            <a:chExt cx="4702386" cy="5603110"/>
          </a:xfrm>
        </p:grpSpPr>
        <p:pic>
          <p:nvPicPr>
            <p:cNvPr id="459" name="Shape" descr="Shape"/>
            <p:cNvPicPr>
              <a:picLocks noChangeAspect="0"/>
            </p:cNvPicPr>
            <p:nvPr/>
          </p:nvPicPr>
          <p:blipFill>
            <a:blip r:embed="rId3">
              <a:extLst/>
            </a:blip>
            <a:stretch>
              <a:fillRect/>
            </a:stretch>
          </p:blipFill>
          <p:spPr>
            <a:xfrm>
              <a:off x="-292100" y="-342900"/>
              <a:ext cx="4702387" cy="5603111"/>
            </a:xfrm>
            <a:prstGeom prst="rect">
              <a:avLst/>
            </a:prstGeom>
            <a:effectLst/>
          </p:spPr>
        </p:pic>
        <p:sp>
          <p:nvSpPr>
            <p:cNvPr id="460" name="We cannot know the mind of God except through revelation…"/>
            <p:cNvSpPr txBox="1"/>
            <p:nvPr/>
          </p:nvSpPr>
          <p:spPr>
            <a:xfrm>
              <a:off x="95185" y="88581"/>
              <a:ext cx="3901441" cy="4740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914400">
                <a:defRPr sz="3800">
                  <a:solidFill>
                    <a:srgbClr val="000000"/>
                  </a:solidFill>
                  <a:latin typeface="Denmark"/>
                  <a:ea typeface="Denmark"/>
                  <a:cs typeface="Denmark"/>
                  <a:sym typeface="Denmark"/>
                </a:defRPr>
              </a:pPr>
              <a:r>
                <a:t>We cannot know the mind of God except through revelation </a:t>
              </a:r>
            </a:p>
            <a:p>
              <a:pPr defTabSz="914400">
                <a:defRPr sz="3800">
                  <a:solidFill>
                    <a:srgbClr val="000000"/>
                  </a:solidFill>
                  <a:latin typeface="Berlin Sans FB Demi"/>
                  <a:ea typeface="Berlin Sans FB Demi"/>
                  <a:cs typeface="Berlin Sans FB Demi"/>
                  <a:sym typeface="Berlin Sans FB Demi"/>
                </a:defRPr>
              </a:pPr>
              <a:r>
                <a:rPr>
                  <a:latin typeface="Book Antiqua"/>
                  <a:ea typeface="Book Antiqua"/>
                  <a:cs typeface="Book Antiqua"/>
                  <a:sym typeface="Book Antiqua"/>
                </a:rPr>
                <a:t>1 Cor 2:10, 11,14</a:t>
              </a:r>
              <a:endParaRPr>
                <a:latin typeface="Book Antiqua"/>
                <a:ea typeface="Book Antiqua"/>
                <a:cs typeface="Book Antiqua"/>
                <a:sym typeface="Book Antiqua"/>
              </a:endParaRPr>
            </a:p>
            <a:p>
              <a:pPr defTabSz="914400">
                <a:defRPr sz="3800">
                  <a:solidFill>
                    <a:srgbClr val="000000"/>
                  </a:solidFill>
                  <a:latin typeface="Berlin Sans FB Demi"/>
                  <a:ea typeface="Berlin Sans FB Demi"/>
                  <a:cs typeface="Berlin Sans FB Demi"/>
                  <a:sym typeface="Berlin Sans FB Demi"/>
                </a:defRPr>
              </a:pPr>
              <a:r>
                <a:rPr>
                  <a:latin typeface="Book Antiqua"/>
                  <a:ea typeface="Book Antiqua"/>
                  <a:cs typeface="Book Antiqua"/>
                  <a:sym typeface="Book Antiqua"/>
                </a:rPr>
                <a:t>Eph 3:3-5</a:t>
              </a:r>
              <a:endParaRPr>
                <a:latin typeface="Book Antiqua"/>
                <a:ea typeface="Book Antiqua"/>
                <a:cs typeface="Book Antiqua"/>
                <a:sym typeface="Book Antiqua"/>
              </a:endParaRPr>
            </a:p>
            <a:p>
              <a:pPr defTabSz="914400">
                <a:defRPr sz="3800">
                  <a:solidFill>
                    <a:srgbClr val="000000"/>
                  </a:solidFill>
                  <a:latin typeface="Berlin Sans FB Demi"/>
                  <a:ea typeface="Berlin Sans FB Demi"/>
                  <a:cs typeface="Berlin Sans FB Demi"/>
                  <a:sym typeface="Berlin Sans FB Demi"/>
                </a:defRPr>
              </a:pPr>
              <a:r>
                <a:rPr>
                  <a:latin typeface="Book Antiqua"/>
                  <a:ea typeface="Book Antiqua"/>
                  <a:cs typeface="Book Antiqua"/>
                  <a:sym typeface="Book Antiqua"/>
                </a:rPr>
                <a:t>Isaiah 55:8,9</a:t>
              </a:r>
            </a:p>
          </p:txBody>
        </p:sp>
      </p:grpSp>
      <p:grpSp>
        <p:nvGrpSpPr>
          <p:cNvPr id="464" name="Group"/>
          <p:cNvGrpSpPr/>
          <p:nvPr/>
        </p:nvGrpSpPr>
        <p:grpSpPr>
          <a:xfrm>
            <a:off x="8323580" y="2839932"/>
            <a:ext cx="4702387" cy="5603111"/>
            <a:chOff x="-292100" y="-342900"/>
            <a:chExt cx="4702386" cy="5603109"/>
          </a:xfrm>
        </p:grpSpPr>
        <p:pic>
          <p:nvPicPr>
            <p:cNvPr id="462" name="Shape" descr="Shape"/>
            <p:cNvPicPr>
              <a:picLocks noChangeAspect="0"/>
            </p:cNvPicPr>
            <p:nvPr/>
          </p:nvPicPr>
          <p:blipFill>
            <a:blip r:embed="rId3">
              <a:extLst/>
            </a:blip>
            <a:stretch>
              <a:fillRect/>
            </a:stretch>
          </p:blipFill>
          <p:spPr>
            <a:xfrm flipH="1">
              <a:off x="-292101" y="-342900"/>
              <a:ext cx="4702388" cy="5603110"/>
            </a:xfrm>
            <a:prstGeom prst="rect">
              <a:avLst/>
            </a:prstGeom>
            <a:effectLst/>
          </p:spPr>
        </p:pic>
        <p:sp>
          <p:nvSpPr>
            <p:cNvPr id="463" name="God has revealed everything He wants us to know &amp; do –…"/>
            <p:cNvSpPr txBox="1"/>
            <p:nvPr/>
          </p:nvSpPr>
          <p:spPr>
            <a:xfrm>
              <a:off x="229934" y="88580"/>
              <a:ext cx="3786294" cy="4740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914400">
                <a:defRPr sz="3800">
                  <a:solidFill>
                    <a:srgbClr val="000000"/>
                  </a:solidFill>
                  <a:latin typeface="Denmark"/>
                  <a:ea typeface="Denmark"/>
                  <a:cs typeface="Denmark"/>
                  <a:sym typeface="Denmark"/>
                </a:defRPr>
              </a:pPr>
              <a:r>
                <a:t>God has revealed everything He wants us to know &amp; do – </a:t>
              </a:r>
            </a:p>
            <a:p>
              <a:pPr defTabSz="914400">
                <a:defRPr sz="3800">
                  <a:solidFill>
                    <a:srgbClr val="000000"/>
                  </a:solidFill>
                  <a:latin typeface="Berlin Sans FB Demi"/>
                  <a:ea typeface="Berlin Sans FB Demi"/>
                  <a:cs typeface="Berlin Sans FB Demi"/>
                  <a:sym typeface="Berlin Sans FB Demi"/>
                </a:defRPr>
              </a:pPr>
              <a:r>
                <a:rPr>
                  <a:latin typeface="Book Antiqua"/>
                  <a:ea typeface="Book Antiqua"/>
                  <a:cs typeface="Book Antiqua"/>
                  <a:sym typeface="Book Antiqua"/>
                </a:rPr>
                <a:t>2 Pet 1:3; </a:t>
              </a:r>
              <a:endParaRPr>
                <a:latin typeface="Book Antiqua"/>
                <a:ea typeface="Book Antiqua"/>
                <a:cs typeface="Book Antiqua"/>
                <a:sym typeface="Book Antiqua"/>
              </a:endParaRPr>
            </a:p>
            <a:p>
              <a:pPr defTabSz="914400">
                <a:defRPr sz="3800">
                  <a:solidFill>
                    <a:srgbClr val="000000"/>
                  </a:solidFill>
                  <a:latin typeface="Berlin Sans FB Demi"/>
                  <a:ea typeface="Berlin Sans FB Demi"/>
                  <a:cs typeface="Berlin Sans FB Demi"/>
                  <a:sym typeface="Berlin Sans FB Demi"/>
                </a:defRPr>
              </a:pPr>
              <a:r>
                <a:rPr>
                  <a:latin typeface="Book Antiqua"/>
                  <a:ea typeface="Book Antiqua"/>
                  <a:cs typeface="Book Antiqua"/>
                  <a:sym typeface="Book Antiqua"/>
                </a:rPr>
                <a:t>2 Tim 3:16,17</a:t>
              </a:r>
              <a:endParaRPr>
                <a:latin typeface="Book Antiqua"/>
                <a:ea typeface="Book Antiqua"/>
                <a:cs typeface="Book Antiqua"/>
                <a:sym typeface="Book Antiqua"/>
              </a:endParaRPr>
            </a:p>
            <a:p>
              <a:pPr defTabSz="914400">
                <a:defRPr sz="3800">
                  <a:solidFill>
                    <a:srgbClr val="000000"/>
                  </a:solidFill>
                  <a:latin typeface="Berlin Sans FB Demi"/>
                  <a:ea typeface="Berlin Sans FB Demi"/>
                  <a:cs typeface="Berlin Sans FB Demi"/>
                  <a:sym typeface="Berlin Sans FB Demi"/>
                </a:defRPr>
              </a:pPr>
              <a:r>
                <a:rPr>
                  <a:latin typeface="Book Antiqua"/>
                  <a:ea typeface="Book Antiqua"/>
                  <a:cs typeface="Book Antiqua"/>
                  <a:sym typeface="Book Antiqua"/>
                </a:rPr>
                <a:t>Jude 3</a:t>
              </a:r>
            </a:p>
          </p:txBody>
        </p:sp>
      </p:grpSp>
      <p:grpSp>
        <p:nvGrpSpPr>
          <p:cNvPr id="475" name="Group"/>
          <p:cNvGrpSpPr/>
          <p:nvPr/>
        </p:nvGrpSpPr>
        <p:grpSpPr>
          <a:xfrm>
            <a:off x="4309749" y="3074324"/>
            <a:ext cx="4493675" cy="5134328"/>
            <a:chOff x="0" y="0"/>
            <a:chExt cx="4493673" cy="5134326"/>
          </a:xfrm>
        </p:grpSpPr>
        <p:sp>
          <p:nvSpPr>
            <p:cNvPr id="465" name="Shape"/>
            <p:cNvSpPr/>
            <p:nvPr/>
          </p:nvSpPr>
          <p:spPr>
            <a:xfrm>
              <a:off x="262130" y="0"/>
              <a:ext cx="3847709" cy="505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grpSp>
          <p:nvGrpSpPr>
            <p:cNvPr id="474" name="Group"/>
            <p:cNvGrpSpPr/>
            <p:nvPr/>
          </p:nvGrpSpPr>
          <p:grpSpPr>
            <a:xfrm>
              <a:off x="0" y="-1"/>
              <a:ext cx="4493674" cy="5134328"/>
              <a:chOff x="0" y="0"/>
              <a:chExt cx="4493673" cy="5134326"/>
            </a:xfrm>
          </p:grpSpPr>
          <p:sp>
            <p:nvSpPr>
              <p:cNvPr id="466" name="Shape"/>
              <p:cNvSpPr/>
              <p:nvPr/>
            </p:nvSpPr>
            <p:spPr>
              <a:xfrm>
                <a:off x="3005144" y="1722526"/>
                <a:ext cx="1488530" cy="2114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solidFill>
                <a:srgbClr val="FFD479"/>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sp>
            <p:nvSpPr>
              <p:cNvPr id="467" name="Shape"/>
              <p:cNvSpPr/>
              <p:nvPr/>
            </p:nvSpPr>
            <p:spPr>
              <a:xfrm>
                <a:off x="0" y="1722526"/>
                <a:ext cx="1488530" cy="2114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solidFill>
                <a:srgbClr val="FFD479"/>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sp>
            <p:nvSpPr>
              <p:cNvPr id="468" name="Triangle"/>
              <p:cNvSpPr/>
              <p:nvPr/>
            </p:nvSpPr>
            <p:spPr>
              <a:xfrm flipH="1" rot="10800000">
                <a:off x="262130" y="0"/>
                <a:ext cx="3847709"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99" y="0"/>
                    </a:lnTo>
                    <a:lnTo>
                      <a:pt x="21600" y="21600"/>
                    </a:lnTo>
                    <a:close/>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sp>
            <p:nvSpPr>
              <p:cNvPr id="469" name="Shape"/>
              <p:cNvSpPr/>
              <p:nvPr/>
            </p:nvSpPr>
            <p:spPr>
              <a:xfrm>
                <a:off x="262130" y="0"/>
                <a:ext cx="1923855"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sp>
            <p:nvSpPr>
              <p:cNvPr id="470" name="Shape"/>
              <p:cNvSpPr/>
              <p:nvPr/>
            </p:nvSpPr>
            <p:spPr>
              <a:xfrm>
                <a:off x="2185984" y="0"/>
                <a:ext cx="1923856"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sp>
            <p:nvSpPr>
              <p:cNvPr id="471" name="Rectangle"/>
              <p:cNvSpPr/>
              <p:nvPr/>
            </p:nvSpPr>
            <p:spPr>
              <a:xfrm>
                <a:off x="0" y="3112519"/>
                <a:ext cx="4488992" cy="724924"/>
              </a:xfrm>
              <a:prstGeom prst="rect">
                <a:avLst/>
              </a:prstGeom>
              <a:solidFill>
                <a:srgbClr val="FFD98F">
                  <a:alpha val="81000"/>
                </a:srgbClr>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sp>
            <p:nvSpPr>
              <p:cNvPr id="472" name="ROMANS 10:17"/>
              <p:cNvSpPr txBox="1"/>
              <p:nvPr/>
            </p:nvSpPr>
            <p:spPr>
              <a:xfrm>
                <a:off x="770952" y="3300003"/>
                <a:ext cx="3192791" cy="62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l" defTabSz="914400">
                  <a:defRPr sz="2800">
                    <a:ln w="25781">
                      <a:solidFill>
                        <a:srgbClr val="720C04"/>
                      </a:solidFill>
                    </a:ln>
                    <a:solidFill>
                      <a:srgbClr val="720C04"/>
                    </a:solidFill>
                    <a:effectLst>
                      <a:outerShdw sx="100000" sy="100000" kx="0" ky="0" algn="b" rotWithShape="0" blurRad="63500" dist="0" dir="3600000">
                        <a:srgbClr val="000000">
                          <a:alpha val="70000"/>
                        </a:srgbClr>
                      </a:outerShdw>
                    </a:effectLst>
                    <a:latin typeface="Arial"/>
                    <a:ea typeface="Arial"/>
                    <a:cs typeface="Arial"/>
                    <a:sym typeface="Arial"/>
                  </a:defRPr>
                </a:lvl1pPr>
              </a:lstStyle>
              <a:p>
                <a:pPr>
                  <a:defRPr>
                    <a:ln>
                      <a:noFill/>
                    </a:ln>
                    <a:effectLst/>
                    <a:latin typeface="Berlin Sans FB Demi"/>
                    <a:ea typeface="Berlin Sans FB Demi"/>
                    <a:cs typeface="Berlin Sans FB Demi"/>
                    <a:sym typeface="Berlin Sans FB Demi"/>
                  </a:defRPr>
                </a:pPr>
                <a:r>
                  <a:rPr>
                    <a:ln w="25781">
                      <a:solidFill>
                        <a:srgbClr val="720C04"/>
                      </a:solidFill>
                    </a:ln>
                    <a:effectLst>
                      <a:outerShdw sx="100000" sy="100000" kx="0" ky="0" algn="b" rotWithShape="0" blurRad="63500" dist="0" dir="3600000">
                        <a:srgbClr val="000000">
                          <a:alpha val="70000"/>
                        </a:srgbClr>
                      </a:outerShdw>
                    </a:effectLst>
                    <a:latin typeface="Arial"/>
                    <a:ea typeface="Arial"/>
                    <a:cs typeface="Arial"/>
                    <a:sym typeface="Arial"/>
                  </a:rPr>
                  <a:t>ROMANS 10:17</a:t>
                </a:r>
              </a:p>
            </p:txBody>
          </p:sp>
          <p:sp>
            <p:nvSpPr>
              <p:cNvPr id="473" name="Faith comes by hearing the word of CHRIST"/>
              <p:cNvSpPr txBox="1"/>
              <p:nvPr/>
            </p:nvSpPr>
            <p:spPr>
              <a:xfrm>
                <a:off x="1042463" y="151692"/>
                <a:ext cx="2363187" cy="29855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914400">
                  <a:defRPr sz="3200">
                    <a:solidFill>
                      <a:srgbClr val="000000"/>
                    </a:solidFill>
                    <a:effectLst>
                      <a:outerShdw sx="100000" sy="100000" kx="0" ky="0" algn="b" rotWithShape="0" blurRad="63500" dist="0" dir="3600000">
                        <a:srgbClr val="000000">
                          <a:alpha val="70000"/>
                        </a:srgbClr>
                      </a:outerShdw>
                    </a:effectLst>
                    <a:latin typeface="Denmark"/>
                    <a:ea typeface="Denmark"/>
                    <a:cs typeface="Denmark"/>
                    <a:sym typeface="Denmark"/>
                  </a:defRPr>
                </a:lvl1pPr>
              </a:lstStyle>
              <a:p>
                <a:pPr>
                  <a:defRPr>
                    <a:effectLst/>
                  </a:defRPr>
                </a:pPr>
                <a:r>
                  <a:rPr>
                    <a:effectLst>
                      <a:outerShdw sx="100000" sy="100000" kx="0" ky="0" algn="b" rotWithShape="0" blurRad="63500" dist="0" dir="3600000">
                        <a:srgbClr val="000000">
                          <a:alpha val="70000"/>
                        </a:srgbClr>
                      </a:outerShdw>
                    </a:effectLst>
                  </a:rPr>
                  <a:t>Faith comes by hearing the word of CHRIST</a:t>
                </a:r>
              </a:p>
            </p:txBody>
          </p:sp>
        </p:grpSp>
      </p:grpSp>
      <p:sp>
        <p:nvSpPr>
          <p:cNvPr id="476" name="Walking by faith means walking by what God has said…"/>
          <p:cNvSpPr/>
          <p:nvPr/>
        </p:nvSpPr>
        <p:spPr>
          <a:xfrm>
            <a:off x="-1" y="8467249"/>
            <a:ext cx="13004801" cy="1031749"/>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914400">
              <a:defRPr sz="2100">
                <a:solidFill>
                  <a:srgbClr val="FFFC79"/>
                </a:solidFill>
                <a:effectLst>
                  <a:outerShdw sx="100000" sy="100000" kx="0" ky="0" algn="b" rotWithShape="0" blurRad="63500" dist="63500" dir="2931536">
                    <a:srgbClr val="000000"/>
                  </a:outerShdw>
                </a:effectLst>
                <a:latin typeface="Thames Nude Roman"/>
                <a:ea typeface="Thames Nude Roman"/>
                <a:cs typeface="Thames Nude Roman"/>
                <a:sym typeface="Thames Nude Roman"/>
              </a:defRPr>
            </a:pPr>
            <a:r>
              <a:t>Walking by faith means walking by what God has said</a:t>
            </a:r>
          </a:p>
          <a:p>
            <a:pPr defTabSz="914400">
              <a:defRPr sz="3400">
                <a:solidFill>
                  <a:srgbClr val="FFFC79"/>
                </a:solidFill>
                <a:effectLst>
                  <a:outerShdw sx="100000" sy="100000" kx="0" ky="0" algn="b" rotWithShape="0" blurRad="63500" dist="63500" dir="2931536">
                    <a:srgbClr val="000000"/>
                  </a:outerShdw>
                </a:effectLst>
                <a:latin typeface="Berlin Sans FB Demi"/>
                <a:ea typeface="Berlin Sans FB Demi"/>
                <a:cs typeface="Berlin Sans FB Demi"/>
                <a:sym typeface="Berlin Sans FB Demi"/>
              </a:defRPr>
            </a:pPr>
            <a:r>
              <a:rPr b="1">
                <a:latin typeface="Book Antiqua"/>
                <a:ea typeface="Book Antiqua"/>
                <a:cs typeface="Book Antiqua"/>
                <a:sym typeface="Book Antiqua"/>
              </a:rPr>
              <a:t>2 Cor. 5:7; 1 Cor. 4:6; Gal. 1:6-9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475"/>
                                        </p:tgtEl>
                                        <p:attrNameLst>
                                          <p:attrName>style.visibility</p:attrName>
                                        </p:attrNameLst>
                                      </p:cBhvr>
                                      <p:to>
                                        <p:strVal val="visible"/>
                                      </p:to>
                                    </p:set>
                                    <p:anim calcmode="lin" valueType="num">
                                      <p:cBhvr>
                                        <p:cTn id="7" dur="1000" fill="hold"/>
                                        <p:tgtEl>
                                          <p:spTgt spid="475"/>
                                        </p:tgtEl>
                                        <p:attrNameLst>
                                          <p:attrName>ppt_w</p:attrName>
                                        </p:attrNameLst>
                                      </p:cBhvr>
                                      <p:tavLst>
                                        <p:tav tm="0">
                                          <p:val>
                                            <p:fltVal val="0"/>
                                          </p:val>
                                        </p:tav>
                                        <p:tav tm="100000">
                                          <p:val>
                                            <p:strVal val="#ppt_w"/>
                                          </p:val>
                                        </p:tav>
                                      </p:tavLst>
                                    </p:anim>
                                    <p:anim calcmode="lin" valueType="num">
                                      <p:cBhvr>
                                        <p:cTn id="8" dur="1000" fill="hold"/>
                                        <p:tgtEl>
                                          <p:spTgt spid="475"/>
                                        </p:tgtEl>
                                        <p:attrNameLst>
                                          <p:attrName>ppt_h</p:attrName>
                                        </p:attrNameLst>
                                      </p:cBhvr>
                                      <p:tavLst>
                                        <p:tav tm="0">
                                          <p:val>
                                            <p:fltVal val="0"/>
                                          </p:val>
                                        </p:tav>
                                        <p:tav tm="100000">
                                          <p:val>
                                            <p:strVal val="#ppt_h"/>
                                          </p:val>
                                        </p:tav>
                                      </p:tavLst>
                                    </p:anim>
                                    <p:anim calcmode="lin" valueType="num">
                                      <p:cBhvr>
                                        <p:cTn id="9" dur="1000" fill="hold"/>
                                        <p:tgtEl>
                                          <p:spTgt spid="4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2" fill="hold">
                                  <p:stCondLst>
                                    <p:cond delay="0"/>
                                  </p:stCondLst>
                                  <p:iterate type="el" backwards="0">
                                    <p:tmAbs val="0"/>
                                  </p:iterate>
                                  <p:childTnLst>
                                    <p:set>
                                      <p:cBhvr>
                                        <p:cTn id="14" fill="hold"/>
                                        <p:tgtEl>
                                          <p:spTgt spid="461"/>
                                        </p:tgtEl>
                                        <p:attrNameLst>
                                          <p:attrName>style.visibility</p:attrName>
                                        </p:attrNameLst>
                                      </p:cBhvr>
                                      <p:to>
                                        <p:strVal val="visible"/>
                                      </p:to>
                                    </p:set>
                                    <p:animEffect filter="wipe(right)" transition="in">
                                      <p:cBhvr>
                                        <p:cTn id="15" dur="2000"/>
                                        <p:tgtEl>
                                          <p:spTgt spid="461"/>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3" fill="hold">
                                  <p:stCondLst>
                                    <p:cond delay="0"/>
                                  </p:stCondLst>
                                  <p:iterate type="el" backwards="0">
                                    <p:tmAbs val="0"/>
                                  </p:iterate>
                                  <p:childTnLst>
                                    <p:set>
                                      <p:cBhvr>
                                        <p:cTn id="19" fill="hold"/>
                                        <p:tgtEl>
                                          <p:spTgt spid="464"/>
                                        </p:tgtEl>
                                        <p:attrNameLst>
                                          <p:attrName>style.visibility</p:attrName>
                                        </p:attrNameLst>
                                      </p:cBhvr>
                                      <p:to>
                                        <p:strVal val="visible"/>
                                      </p:to>
                                    </p:set>
                                    <p:animEffect filter="wipe(left)" transition="in">
                                      <p:cBhvr>
                                        <p:cTn id="20" dur="2000"/>
                                        <p:tgtEl>
                                          <p:spTgt spid="464"/>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4" fill="hold">
                                  <p:stCondLst>
                                    <p:cond delay="0"/>
                                  </p:stCondLst>
                                  <p:iterate type="el" backwards="0">
                                    <p:tmAbs val="0"/>
                                  </p:iterate>
                                  <p:childTnLst>
                                    <p:set>
                                      <p:cBhvr>
                                        <p:cTn id="24" fill="hold"/>
                                        <p:tgtEl>
                                          <p:spTgt spid="476"/>
                                        </p:tgtEl>
                                        <p:attrNameLst>
                                          <p:attrName>style.visibility</p:attrName>
                                        </p:attrNameLst>
                                      </p:cBhvr>
                                      <p:to>
                                        <p:strVal val="visible"/>
                                      </p:to>
                                    </p:set>
                                    <p:animEffect filter="wipe(left)" transition="in">
                                      <p:cBhvr>
                                        <p:cTn id="25" dur="15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5" grpId="1"/>
      <p:bldP build="whole" bldLvl="1" animBg="1" rev="0" advAuto="0" spid="464" grpId="3"/>
      <p:bldP build="whole" bldLvl="1" animBg="1" rev="0" advAuto="0" spid="476" grpId="4"/>
      <p:bldP build="whole" bldLvl="1" animBg="1" rev="0" advAuto="0" spid="461"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Deuteronomy 12:29–32 (NKJV)…"/>
          <p:cNvSpPr txBox="1"/>
          <p:nvPr/>
        </p:nvSpPr>
        <p:spPr>
          <a:xfrm>
            <a:off x="303292" y="127000"/>
            <a:ext cx="12398216" cy="949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sz="4000">
                <a:solidFill>
                  <a:srgbClr val="000000"/>
                </a:solidFill>
                <a:latin typeface="Thames Nude Roman"/>
                <a:ea typeface="Thames Nude Roman"/>
                <a:cs typeface="Thames Nude Roman"/>
                <a:sym typeface="Thames Nude Roman"/>
              </a:defRPr>
            </a:pPr>
            <a:r>
              <a:t>Deuteronomy 12:29–32 (NKJV)</a:t>
            </a:r>
          </a:p>
          <a:p>
            <a:pPr defTabSz="457200">
              <a:defRPr sz="3900">
                <a:solidFill>
                  <a:srgbClr val="000000"/>
                </a:solidFill>
                <a:latin typeface="Century Gothic"/>
                <a:ea typeface="Century Gothic"/>
                <a:cs typeface="Century Gothic"/>
                <a:sym typeface="Century Gothic"/>
              </a:defRPr>
            </a:pPr>
            <a:r>
              <a:rPr baseline="31999"/>
              <a:t>29</a:t>
            </a:r>
            <a:r>
              <a:t> “When the Lord your God cuts off from before you the nations which you go to dispossess, and you displace them and dwell in their land, </a:t>
            </a:r>
            <a:r>
              <a:rPr baseline="31999"/>
              <a:t>30</a:t>
            </a:r>
            <a:r>
              <a:t> take heed to yourself that you are not ensnared to follow them, after they are destroyed from before you, and that you do not inquire after their gods, saying, ‘How did these nations serve their gods? I also will do likewise.’ </a:t>
            </a:r>
            <a:r>
              <a:rPr baseline="31999"/>
              <a:t>31</a:t>
            </a:r>
            <a:r>
              <a:t> You shall not worship the Lord your God in that way; for every abomination to the Lord which He hates they have done to their gods; for they burn even their sons and daughters in the fire to their gods. </a:t>
            </a:r>
            <a:r>
              <a:rPr baseline="31999"/>
              <a:t>32</a:t>
            </a:r>
            <a:r>
              <a:t> “Whatever I command you, be careful to observe it; you shall not add to it nor take away from 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8" name="Matthew 21:25-26…" descr="Matthew 21:25-26…"/>
          <p:cNvPicPr>
            <a:picLocks noChangeAspect="0"/>
          </p:cNvPicPr>
          <p:nvPr/>
        </p:nvPicPr>
        <p:blipFill>
          <a:blip r:embed="rId2">
            <a:extLst/>
          </a:blip>
          <a:stretch>
            <a:fillRect/>
          </a:stretch>
        </p:blipFill>
        <p:spPr>
          <a:xfrm>
            <a:off x="4201159" y="2517901"/>
            <a:ext cx="4526281" cy="5556506"/>
          </a:xfrm>
          <a:prstGeom prst="rect">
            <a:avLst/>
          </a:prstGeom>
          <a:effectLst>
            <a:outerShdw sx="100000" sy="100000" kx="0" ky="0" algn="b" rotWithShape="0" blurRad="101600" dist="127000" dir="4534215">
              <a:srgbClr val="000000"/>
            </a:outerShdw>
          </a:effectLst>
        </p:spPr>
      </p:pic>
      <p:pic>
        <p:nvPicPr>
          <p:cNvPr id="479" name="http://exposingsatanism.com/images/jewish/Pharisees.jpg" descr="http://exposingsatanism.com/images/jewish/Pharisees.jpg"/>
          <p:cNvPicPr>
            <a:picLocks noChangeAspect="0"/>
          </p:cNvPicPr>
          <p:nvPr/>
        </p:nvPicPr>
        <p:blipFill>
          <a:blip r:embed="rId3">
            <a:extLst/>
          </a:blip>
          <a:stretch>
            <a:fillRect/>
          </a:stretch>
        </p:blipFill>
        <p:spPr>
          <a:xfrm>
            <a:off x="10349727" y="2012338"/>
            <a:ext cx="2469653" cy="2346114"/>
          </a:xfrm>
          <a:prstGeom prst="rect">
            <a:avLst/>
          </a:prstGeom>
        </p:spPr>
      </p:pic>
      <p:sp>
        <p:nvSpPr>
          <p:cNvPr id="480" name="From Heaven or Men?"/>
          <p:cNvSpPr txBox="1"/>
          <p:nvPr/>
        </p:nvSpPr>
        <p:spPr>
          <a:xfrm>
            <a:off x="1301827" y="1164689"/>
            <a:ext cx="10401146" cy="1315338"/>
          </a:xfrm>
          <a:prstGeom prst="rect">
            <a:avLst/>
          </a:prstGeom>
          <a:solidFill>
            <a:srgbClr val="711E1E"/>
          </a:solidFill>
          <a:extLst>
            <a:ext uri="{C572A759-6A51-4108-AA02-DFA0A04FC94B}">
              <ma14:wrappingTextBoxFlag xmlns:ma14="http://schemas.microsoft.com/office/mac/drawingml/2011/main" val="1"/>
            </a:ext>
          </a:extLst>
        </p:spPr>
        <p:txBody>
          <a:bodyPr lIns="50800" tIns="50800" rIns="50800" bIns="50800">
            <a:spAutoFit/>
          </a:bodyPr>
          <a:lstStyle/>
          <a:p>
            <a:pPr>
              <a:spcBef>
                <a:spcPts val="2000"/>
              </a:spcBef>
              <a:defRPr sz="79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pPr>
            <a:r>
              <a:t>From Heaven or Men?</a:t>
            </a:r>
          </a:p>
          <a:p>
            <a:pPr>
              <a:spcBef>
                <a:spcPts val="2000"/>
              </a:spcBef>
              <a:defRPr sz="79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pPr>
            <a:r>
              <a:t>From Heaven or Men?</a:t>
            </a:r>
          </a:p>
        </p:txBody>
      </p:sp>
      <p:sp>
        <p:nvSpPr>
          <p:cNvPr id="481" name="Shape"/>
          <p:cNvSpPr/>
          <p:nvPr/>
        </p:nvSpPr>
        <p:spPr>
          <a:xfrm>
            <a:off x="102446" y="4015078"/>
            <a:ext cx="4009814" cy="4414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704"/>
                </a:lnTo>
                <a:cubicBezTo>
                  <a:pt x="21600" y="20304"/>
                  <a:pt x="19988" y="21600"/>
                  <a:pt x="18000" y="21600"/>
                </a:cubicBezTo>
                <a:lnTo>
                  <a:pt x="0" y="21600"/>
                </a:lnTo>
                <a:lnTo>
                  <a:pt x="0" y="2896"/>
                </a:lnTo>
                <a:cubicBezTo>
                  <a:pt x="0" y="1296"/>
                  <a:pt x="1612" y="0"/>
                  <a:pt x="3600" y="0"/>
                </a:cubicBezTo>
                <a:close/>
              </a:path>
            </a:pathLst>
          </a:custGeom>
          <a:solidFill>
            <a:srgbClr val="EAE9B3"/>
          </a:solidFill>
          <a:ln w="12700">
            <a:solidFill>
              <a:srgbClr val="F69240"/>
            </a:solidFill>
            <a:bevel/>
          </a:ln>
          <a:effectLst>
            <a:outerShdw sx="100000" sy="100000" kx="0" ky="0" algn="b" rotWithShape="0" blurRad="50800" dist="25400" dir="5400000">
              <a:srgbClr val="000000">
                <a:alpha val="38000"/>
              </a:srgbClr>
            </a:outerShdw>
          </a:effectLst>
        </p:spPr>
        <p:txBody>
          <a:bodyPr lIns="65023" tIns="65023" rIns="65023" bIns="65023" anchor="ctr"/>
          <a:lstStyle/>
          <a:p>
            <a:pPr defTabSz="914400">
              <a:defRPr sz="2400">
                <a:solidFill>
                  <a:srgbClr val="000000"/>
                </a:solidFill>
                <a:latin typeface="Berlin Sans FB Demi"/>
                <a:ea typeface="Berlin Sans FB Demi"/>
                <a:cs typeface="Berlin Sans FB Demi"/>
                <a:sym typeface="Berlin Sans FB Demi"/>
              </a:defRPr>
            </a:pPr>
          </a:p>
        </p:txBody>
      </p:sp>
      <p:sp>
        <p:nvSpPr>
          <p:cNvPr id="482" name="Shape"/>
          <p:cNvSpPr/>
          <p:nvPr/>
        </p:nvSpPr>
        <p:spPr>
          <a:xfrm flipH="1">
            <a:off x="8816340" y="4015078"/>
            <a:ext cx="4009814" cy="4414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704"/>
                </a:lnTo>
                <a:cubicBezTo>
                  <a:pt x="21600" y="20304"/>
                  <a:pt x="19988" y="21600"/>
                  <a:pt x="18000" y="21600"/>
                </a:cubicBezTo>
                <a:lnTo>
                  <a:pt x="0" y="21600"/>
                </a:lnTo>
                <a:lnTo>
                  <a:pt x="0" y="2896"/>
                </a:lnTo>
                <a:cubicBezTo>
                  <a:pt x="0" y="1296"/>
                  <a:pt x="1612" y="0"/>
                  <a:pt x="3600" y="0"/>
                </a:cubicBezTo>
                <a:close/>
              </a:path>
            </a:pathLst>
          </a:custGeom>
          <a:gradFill>
            <a:gsLst>
              <a:gs pos="0">
                <a:srgbClr val="CB6062"/>
              </a:gs>
              <a:gs pos="100000">
                <a:srgbClr val="AA4A4C"/>
              </a:gs>
            </a:gsLst>
            <a:lin ang="5400000"/>
          </a:gradFill>
          <a:ln w="12700">
            <a:solidFill>
              <a:srgbClr val="F69240"/>
            </a:solidFill>
            <a:bevel/>
          </a:ln>
          <a:effectLst>
            <a:outerShdw sx="100000" sy="100000" kx="0" ky="0" algn="b" rotWithShape="0" blurRad="50800" dist="25400" dir="5400000">
              <a:srgbClr val="000000">
                <a:alpha val="38000"/>
              </a:srgbClr>
            </a:outerShdw>
          </a:effectLst>
        </p:spPr>
        <p:txBody>
          <a:bodyPr lIns="65023" tIns="65023" rIns="65023" bIns="65023" anchor="ctr"/>
          <a:lstStyle/>
          <a:p>
            <a:pPr defTabSz="914400">
              <a:defRPr sz="2400">
                <a:solidFill>
                  <a:srgbClr val="000000"/>
                </a:solidFill>
                <a:latin typeface="Berlin Sans FB Demi"/>
                <a:ea typeface="Berlin Sans FB Demi"/>
                <a:cs typeface="Berlin Sans FB Demi"/>
                <a:sym typeface="Berlin Sans FB Demi"/>
              </a:defRPr>
            </a:pPr>
          </a:p>
        </p:txBody>
      </p:sp>
      <p:sp>
        <p:nvSpPr>
          <p:cNvPr id="483" name="From Men…"/>
          <p:cNvSpPr txBox="1"/>
          <p:nvPr/>
        </p:nvSpPr>
        <p:spPr>
          <a:xfrm>
            <a:off x="8897232" y="4332562"/>
            <a:ext cx="3901442" cy="3919729"/>
          </a:xfrm>
          <a:prstGeom prst="rect">
            <a:avLst/>
          </a:prstGeom>
          <a:ln w="12700">
            <a:miter lim="400000"/>
          </a:ln>
          <a:effectLst>
            <a:outerShdw sx="100000" sy="100000" kx="0" ky="0" algn="b" rotWithShape="0" blurRad="50800" dist="25400" dir="5400000">
              <a:srgbClr val="000000">
                <a:alpha val="99369"/>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342900" indent="-342900" defTabSz="914400">
              <a:spcBef>
                <a:spcPts val="700"/>
              </a:spcBef>
              <a:defRPr sz="4200">
                <a:solidFill>
                  <a:srgbClr val="EAD04D"/>
                </a:solidFill>
                <a:effectLst>
                  <a:outerShdw sx="100000" sy="100000" kx="0" ky="0" algn="b" rotWithShape="0" blurRad="63500" dist="63500" dir="1626736">
                    <a:srgbClr val="000000"/>
                  </a:outerShdw>
                </a:effectLst>
                <a:latin typeface="Denmark"/>
                <a:ea typeface="Denmark"/>
                <a:cs typeface="Denmark"/>
                <a:sym typeface="Denmark"/>
              </a:defRPr>
            </a:pPr>
            <a:r>
              <a:rPr u="sng"/>
              <a:t>From Men</a:t>
            </a:r>
          </a:p>
          <a:p>
            <a:pPr marL="342900" indent="-342900" defTabSz="914400">
              <a:spcBef>
                <a:spcPts val="700"/>
              </a:spcBef>
              <a:defRPr>
                <a:solidFill>
                  <a:srgbClr val="EAD04D"/>
                </a:solidFill>
                <a:effectLst>
                  <a:outerShdw sx="100000" sy="100000" kx="0" ky="0" algn="b" rotWithShape="0" blurRad="63500" dist="63500" dir="1626736">
                    <a:srgbClr val="000000"/>
                  </a:outerShdw>
                </a:effectLst>
                <a:latin typeface="Denmark"/>
                <a:ea typeface="Denmark"/>
                <a:cs typeface="Denmark"/>
                <a:sym typeface="Denmark"/>
              </a:defRPr>
            </a:pPr>
            <a:r>
              <a:t>Mt. 15:1-9</a:t>
            </a:r>
          </a:p>
          <a:p>
            <a:pPr marL="342900" indent="-342900" defTabSz="914400">
              <a:spcBef>
                <a:spcPts val="700"/>
              </a:spcBef>
              <a:defRPr>
                <a:solidFill>
                  <a:srgbClr val="EAD04D"/>
                </a:solidFill>
                <a:effectLst>
                  <a:outerShdw sx="100000" sy="100000" kx="0" ky="0" algn="b" rotWithShape="0" blurRad="63500" dist="63500" dir="1626736">
                    <a:srgbClr val="000000"/>
                  </a:outerShdw>
                </a:effectLst>
                <a:latin typeface="Denmark"/>
                <a:ea typeface="Denmark"/>
                <a:cs typeface="Denmark"/>
                <a:sym typeface="Denmark"/>
              </a:defRPr>
            </a:pPr>
            <a:r>
              <a:t>1 Cor. 4:6</a:t>
            </a:r>
          </a:p>
          <a:p>
            <a:pPr marL="342900" indent="-342900" defTabSz="914400">
              <a:spcBef>
                <a:spcPts val="700"/>
              </a:spcBef>
              <a:defRPr>
                <a:solidFill>
                  <a:srgbClr val="EAD04D"/>
                </a:solidFill>
                <a:effectLst>
                  <a:outerShdw sx="100000" sy="100000" kx="0" ky="0" algn="b" rotWithShape="0" blurRad="63500" dist="63500" dir="1626736">
                    <a:srgbClr val="000000"/>
                  </a:outerShdw>
                </a:effectLst>
                <a:latin typeface="Denmark"/>
                <a:ea typeface="Denmark"/>
                <a:cs typeface="Denmark"/>
                <a:sym typeface="Denmark"/>
              </a:defRPr>
            </a:pPr>
            <a:r>
              <a:t>Gal. 1:10-17</a:t>
            </a:r>
          </a:p>
          <a:p>
            <a:pPr marL="342900" indent="-342900" defTabSz="914400">
              <a:spcBef>
                <a:spcPts val="700"/>
              </a:spcBef>
              <a:defRPr>
                <a:solidFill>
                  <a:srgbClr val="EAD04D"/>
                </a:solidFill>
                <a:effectLst>
                  <a:outerShdw sx="100000" sy="100000" kx="0" ky="0" algn="b" rotWithShape="0" blurRad="63500" dist="63500" dir="1626736">
                    <a:srgbClr val="000000"/>
                  </a:outerShdw>
                </a:effectLst>
                <a:latin typeface="Denmark"/>
                <a:ea typeface="Denmark"/>
                <a:cs typeface="Denmark"/>
                <a:sym typeface="Denmark"/>
              </a:defRPr>
            </a:pPr>
            <a:r>
              <a:t>Col. 2:8</a:t>
            </a:r>
          </a:p>
          <a:p>
            <a:pPr marL="342900" indent="-342900" defTabSz="914400">
              <a:spcBef>
                <a:spcPts val="700"/>
              </a:spcBef>
              <a:defRPr>
                <a:solidFill>
                  <a:srgbClr val="EAD04D"/>
                </a:solidFill>
                <a:effectLst>
                  <a:outerShdw sx="100000" sy="100000" kx="0" ky="0" algn="b" rotWithShape="0" blurRad="63500" dist="63500" dir="1626736">
                    <a:srgbClr val="000000"/>
                  </a:outerShdw>
                </a:effectLst>
                <a:latin typeface="Denmark"/>
                <a:ea typeface="Denmark"/>
                <a:cs typeface="Denmark"/>
                <a:sym typeface="Denmark"/>
              </a:defRPr>
            </a:pPr>
            <a:r>
              <a:t>2 Thess. 2:2-4</a:t>
            </a:r>
          </a:p>
        </p:txBody>
      </p:sp>
      <p:sp>
        <p:nvSpPr>
          <p:cNvPr id="484" name="From Heaven…"/>
          <p:cNvSpPr txBox="1"/>
          <p:nvPr/>
        </p:nvSpPr>
        <p:spPr>
          <a:xfrm>
            <a:off x="-182034" y="4332562"/>
            <a:ext cx="4443308" cy="391972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342900" indent="-342900" defTabSz="914400">
              <a:spcBef>
                <a:spcPts val="700"/>
              </a:spcBef>
              <a:defRPr sz="4200">
                <a:solidFill>
                  <a:srgbClr val="971817"/>
                </a:solidFill>
                <a:latin typeface="Denmark"/>
                <a:ea typeface="Denmark"/>
                <a:cs typeface="Denmark"/>
                <a:sym typeface="Denmark"/>
              </a:defRPr>
            </a:pPr>
            <a:r>
              <a:rPr u="sng"/>
              <a:t>From Heaven</a:t>
            </a:r>
            <a:endParaRPr u="sng"/>
          </a:p>
          <a:p>
            <a:pPr marL="342900" indent="-342900" defTabSz="914400">
              <a:spcBef>
                <a:spcPts val="700"/>
              </a:spcBef>
              <a:defRPr>
                <a:solidFill>
                  <a:srgbClr val="000000"/>
                </a:solidFill>
                <a:latin typeface="Denmark"/>
                <a:ea typeface="Denmark"/>
                <a:cs typeface="Denmark"/>
                <a:sym typeface="Denmark"/>
              </a:defRPr>
            </a:pPr>
            <a:r>
              <a:t>Mt. 21:23-27</a:t>
            </a:r>
          </a:p>
          <a:p>
            <a:pPr marL="342900" indent="-342900" defTabSz="914400">
              <a:spcBef>
                <a:spcPts val="700"/>
              </a:spcBef>
              <a:defRPr>
                <a:solidFill>
                  <a:srgbClr val="000000"/>
                </a:solidFill>
                <a:latin typeface="Denmark"/>
                <a:ea typeface="Denmark"/>
                <a:cs typeface="Denmark"/>
                <a:sym typeface="Denmark"/>
              </a:defRPr>
            </a:pPr>
            <a:r>
              <a:t>1 John 4:4-6</a:t>
            </a:r>
          </a:p>
          <a:p>
            <a:pPr marL="342900" indent="-342900" defTabSz="914400">
              <a:spcBef>
                <a:spcPts val="700"/>
              </a:spcBef>
              <a:defRPr>
                <a:solidFill>
                  <a:srgbClr val="000000"/>
                </a:solidFill>
                <a:latin typeface="Denmark"/>
                <a:ea typeface="Denmark"/>
                <a:cs typeface="Denmark"/>
                <a:sym typeface="Denmark"/>
              </a:defRPr>
            </a:pPr>
            <a:r>
              <a:t>Gal. 1:6-9</a:t>
            </a:r>
          </a:p>
          <a:p>
            <a:pPr marL="342900" indent="-342900" defTabSz="914400">
              <a:spcBef>
                <a:spcPts val="700"/>
              </a:spcBef>
              <a:defRPr>
                <a:solidFill>
                  <a:srgbClr val="000000"/>
                </a:solidFill>
                <a:latin typeface="Denmark"/>
                <a:ea typeface="Denmark"/>
                <a:cs typeface="Denmark"/>
                <a:sym typeface="Denmark"/>
              </a:defRPr>
            </a:pPr>
            <a:r>
              <a:t>Col. 2:6-10; 3:17</a:t>
            </a:r>
          </a:p>
          <a:p>
            <a:pPr marL="342900" indent="-342900" defTabSz="914400">
              <a:spcBef>
                <a:spcPts val="700"/>
              </a:spcBef>
              <a:defRPr>
                <a:solidFill>
                  <a:srgbClr val="000000"/>
                </a:solidFill>
                <a:latin typeface="Denmark"/>
                <a:ea typeface="Denmark"/>
                <a:cs typeface="Denmark"/>
                <a:sym typeface="Denmark"/>
              </a:defRPr>
            </a:pPr>
            <a:r>
              <a:t>2 Thess. 2:15</a:t>
            </a:r>
          </a:p>
        </p:txBody>
      </p:sp>
      <p:pic>
        <p:nvPicPr>
          <p:cNvPr id="485" name="image7.png" descr="image7.png"/>
          <p:cNvPicPr>
            <a:picLocks noChangeAspect="1"/>
          </p:cNvPicPr>
          <p:nvPr/>
        </p:nvPicPr>
        <p:blipFill>
          <a:blip r:embed="rId4">
            <a:extLst/>
          </a:blip>
          <a:stretch>
            <a:fillRect/>
          </a:stretch>
        </p:blipFill>
        <p:spPr>
          <a:xfrm rot="4429752">
            <a:off x="8480859" y="2028692"/>
            <a:ext cx="1444701" cy="1989573"/>
          </a:xfrm>
          <a:prstGeom prst="rect">
            <a:avLst/>
          </a:prstGeom>
          <a:ln w="12700">
            <a:miter lim="400000"/>
          </a:ln>
        </p:spPr>
      </p:pic>
      <p:pic>
        <p:nvPicPr>
          <p:cNvPr id="486" name="image8.png" descr="image8.png"/>
          <p:cNvPicPr>
            <a:picLocks noChangeAspect="1"/>
          </p:cNvPicPr>
          <p:nvPr/>
        </p:nvPicPr>
        <p:blipFill>
          <a:blip r:embed="rId5">
            <a:extLst/>
          </a:blip>
          <a:stretch>
            <a:fillRect/>
          </a:stretch>
        </p:blipFill>
        <p:spPr>
          <a:xfrm rot="17186021">
            <a:off x="2907585" y="2190609"/>
            <a:ext cx="1651088" cy="1989572"/>
          </a:xfrm>
          <a:prstGeom prst="rect">
            <a:avLst/>
          </a:prstGeom>
          <a:ln w="12700">
            <a:miter lim="400000"/>
          </a:ln>
        </p:spPr>
      </p:pic>
      <p:sp>
        <p:nvSpPr>
          <p:cNvPr id="487" name="Walking by faith means walking by what God has said…"/>
          <p:cNvSpPr/>
          <p:nvPr/>
        </p:nvSpPr>
        <p:spPr>
          <a:xfrm>
            <a:off x="-1" y="8467249"/>
            <a:ext cx="13004801" cy="1031749"/>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914400">
              <a:defRPr sz="2100">
                <a:solidFill>
                  <a:srgbClr val="FFFC79"/>
                </a:solidFill>
                <a:effectLst>
                  <a:outerShdw sx="100000" sy="100000" kx="0" ky="0" algn="b" rotWithShape="0" blurRad="63500" dist="63500" dir="2931536">
                    <a:srgbClr val="000000"/>
                  </a:outerShdw>
                </a:effectLst>
                <a:latin typeface="Thames Nude Roman"/>
                <a:ea typeface="Thames Nude Roman"/>
                <a:cs typeface="Thames Nude Roman"/>
                <a:sym typeface="Thames Nude Roman"/>
              </a:defRPr>
            </a:pPr>
            <a:r>
              <a:t>Walking by faith means walking by what God has said</a:t>
            </a:r>
          </a:p>
          <a:p>
            <a:pPr defTabSz="914400">
              <a:defRPr sz="3400">
                <a:solidFill>
                  <a:srgbClr val="FFFC79"/>
                </a:solidFill>
                <a:effectLst>
                  <a:outerShdw sx="100000" sy="100000" kx="0" ky="0" algn="b" rotWithShape="0" blurRad="63500" dist="63500" dir="2931536">
                    <a:srgbClr val="000000"/>
                  </a:outerShdw>
                </a:effectLst>
                <a:latin typeface="Berlin Sans FB Demi"/>
                <a:ea typeface="Berlin Sans FB Demi"/>
                <a:cs typeface="Berlin Sans FB Demi"/>
                <a:sym typeface="Berlin Sans FB Demi"/>
              </a:defRPr>
            </a:pPr>
            <a:r>
              <a:rPr b="1">
                <a:latin typeface="Book Antiqua"/>
                <a:ea typeface="Book Antiqua"/>
                <a:cs typeface="Book Antiqua"/>
                <a:sym typeface="Book Antiqua"/>
              </a:rPr>
              <a:t>2 Cor. 5:7; 1 Cor. 4:6; Gal. 1:6-9</a:t>
            </a:r>
          </a:p>
        </p:txBody>
      </p:sp>
      <p:sp>
        <p:nvSpPr>
          <p:cNvPr id="488"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481"/>
                                        </p:tgtEl>
                                        <p:attrNameLst>
                                          <p:attrName>style.visibility</p:attrName>
                                        </p:attrNameLst>
                                      </p:cBhvr>
                                      <p:to>
                                        <p:strVal val="visible"/>
                                      </p:to>
                                    </p:set>
                                    <p:anim calcmode="lin" valueType="num">
                                      <p:cBhvr>
                                        <p:cTn id="7" dur="500" fill="hold"/>
                                        <p:tgtEl>
                                          <p:spTgt spid="481"/>
                                        </p:tgtEl>
                                        <p:attrNameLst>
                                          <p:attrName>ppt_w</p:attrName>
                                        </p:attrNameLst>
                                      </p:cBhvr>
                                      <p:tavLst>
                                        <p:tav tm="0">
                                          <p:val>
                                            <p:fltVal val="0"/>
                                          </p:val>
                                        </p:tav>
                                        <p:tav tm="100000">
                                          <p:val>
                                            <p:strVal val="#ppt_w"/>
                                          </p:val>
                                        </p:tav>
                                      </p:tavLst>
                                    </p:anim>
                                    <p:anim calcmode="lin" valueType="num">
                                      <p:cBhvr>
                                        <p:cTn id="8" dur="500" fill="hold"/>
                                        <p:tgtEl>
                                          <p:spTgt spid="48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484">
                                            <p:bg/>
                                          </p:spTgt>
                                        </p:tgtEl>
                                        <p:attrNameLst>
                                          <p:attrName>style.visibility</p:attrName>
                                        </p:attrNameLst>
                                      </p:cBhvr>
                                      <p:to>
                                        <p:strVal val="visible"/>
                                      </p:to>
                                    </p:set>
                                    <p:anim calcmode="lin" valueType="num">
                                      <p:cBhvr>
                                        <p:cTn id="12" dur="500" fill="hold"/>
                                        <p:tgtEl>
                                          <p:spTgt spid="484">
                                            <p:bg/>
                                          </p:spTgt>
                                        </p:tgtEl>
                                        <p:attrNameLst>
                                          <p:attrName>ppt_w</p:attrName>
                                        </p:attrNameLst>
                                      </p:cBhvr>
                                      <p:tavLst>
                                        <p:tav tm="0">
                                          <p:val>
                                            <p:fltVal val="0"/>
                                          </p:val>
                                        </p:tav>
                                        <p:tav tm="100000">
                                          <p:val>
                                            <p:strVal val="#ppt_w"/>
                                          </p:val>
                                        </p:tav>
                                      </p:tavLst>
                                    </p:anim>
                                    <p:anim calcmode="lin" valueType="num">
                                      <p:cBhvr>
                                        <p:cTn id="13" dur="500" fill="hold"/>
                                        <p:tgtEl>
                                          <p:spTgt spid="484">
                                            <p:bg/>
                                          </p:spTgt>
                                        </p:tgtEl>
                                        <p:attrNameLst>
                                          <p:attrName>ppt_h</p:attrName>
                                        </p:attrNameLst>
                                      </p:cBhvr>
                                      <p:tavLst>
                                        <p:tav tm="0">
                                          <p:val>
                                            <p:fltVal val="0"/>
                                          </p:val>
                                        </p:tav>
                                        <p:tav tm="100000">
                                          <p:val>
                                            <p:strVal val="#ppt_h"/>
                                          </p:val>
                                        </p:tav>
                                      </p:tavLst>
                                    </p:anim>
                                  </p:childTnLst>
                                </p:cTn>
                              </p:par>
                              <p:par>
                                <p:cTn id="14" presetClass="entr" nodeType="withEffect" presetSubtype="16" presetID="23" grpId="2" fill="hold">
                                  <p:stCondLst>
                                    <p:cond delay="0"/>
                                  </p:stCondLst>
                                  <p:iterate type="el" backwards="0">
                                    <p:tmAbs val="0"/>
                                  </p:iterate>
                                  <p:childTnLst>
                                    <p:set>
                                      <p:cBhvr>
                                        <p:cTn id="15" fill="hold"/>
                                        <p:tgtEl>
                                          <p:spTgt spid="484">
                                            <p:txEl>
                                              <p:pRg st="0" end="0"/>
                                            </p:txEl>
                                          </p:spTgt>
                                        </p:tgtEl>
                                        <p:attrNameLst>
                                          <p:attrName>style.visibility</p:attrName>
                                        </p:attrNameLst>
                                      </p:cBhvr>
                                      <p:to>
                                        <p:strVal val="visible"/>
                                      </p:to>
                                    </p:set>
                                    <p:anim calcmode="lin" valueType="num">
                                      <p:cBhvr>
                                        <p:cTn id="16" dur="500" fill="hold"/>
                                        <p:tgtEl>
                                          <p:spTgt spid="48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84">
                                            <p:txEl>
                                              <p:pRg st="0" end="0"/>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Class="entr" nodeType="afterEffect" presetSubtype="16" presetID="23" grpId="2" fill="hold">
                                  <p:stCondLst>
                                    <p:cond delay="0"/>
                                  </p:stCondLst>
                                  <p:iterate type="el" backwards="0">
                                    <p:tmAbs val="0"/>
                                  </p:iterate>
                                  <p:childTnLst>
                                    <p:set>
                                      <p:cBhvr>
                                        <p:cTn id="20" fill="hold"/>
                                        <p:tgtEl>
                                          <p:spTgt spid="484">
                                            <p:txEl>
                                              <p:pRg st="1" end="1"/>
                                            </p:txEl>
                                          </p:spTgt>
                                        </p:tgtEl>
                                        <p:attrNameLst>
                                          <p:attrName>style.visibility</p:attrName>
                                        </p:attrNameLst>
                                      </p:cBhvr>
                                      <p:to>
                                        <p:strVal val="visible"/>
                                      </p:to>
                                    </p:set>
                                    <p:anim calcmode="lin" valueType="num">
                                      <p:cBhvr>
                                        <p:cTn id="21" dur="500" fill="hold"/>
                                        <p:tgtEl>
                                          <p:spTgt spid="484">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8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6" presetID="23" grpId="2" fill="hold">
                                  <p:stCondLst>
                                    <p:cond delay="0"/>
                                  </p:stCondLst>
                                  <p:iterate type="el" backwards="0">
                                    <p:tmAbs val="0"/>
                                  </p:iterate>
                                  <p:childTnLst>
                                    <p:set>
                                      <p:cBhvr>
                                        <p:cTn id="26" fill="hold"/>
                                        <p:tgtEl>
                                          <p:spTgt spid="484">
                                            <p:txEl>
                                              <p:pRg st="2" end="2"/>
                                            </p:txEl>
                                          </p:spTgt>
                                        </p:tgtEl>
                                        <p:attrNameLst>
                                          <p:attrName>style.visibility</p:attrName>
                                        </p:attrNameLst>
                                      </p:cBhvr>
                                      <p:to>
                                        <p:strVal val="visible"/>
                                      </p:to>
                                    </p:set>
                                    <p:anim calcmode="lin" valueType="num">
                                      <p:cBhvr>
                                        <p:cTn id="27" dur="500" fill="hold"/>
                                        <p:tgtEl>
                                          <p:spTgt spid="484">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48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6" presetID="23" grpId="2" fill="hold">
                                  <p:stCondLst>
                                    <p:cond delay="0"/>
                                  </p:stCondLst>
                                  <p:iterate type="el" backwards="0">
                                    <p:tmAbs val="0"/>
                                  </p:iterate>
                                  <p:childTnLst>
                                    <p:set>
                                      <p:cBhvr>
                                        <p:cTn id="32" fill="hold"/>
                                        <p:tgtEl>
                                          <p:spTgt spid="484">
                                            <p:txEl>
                                              <p:pRg st="3" end="3"/>
                                            </p:txEl>
                                          </p:spTgt>
                                        </p:tgtEl>
                                        <p:attrNameLst>
                                          <p:attrName>style.visibility</p:attrName>
                                        </p:attrNameLst>
                                      </p:cBhvr>
                                      <p:to>
                                        <p:strVal val="visible"/>
                                      </p:to>
                                    </p:set>
                                    <p:anim calcmode="lin" valueType="num">
                                      <p:cBhvr>
                                        <p:cTn id="33" dur="500" fill="hold"/>
                                        <p:tgtEl>
                                          <p:spTgt spid="484">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48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6" presetID="23" grpId="2" fill="hold">
                                  <p:stCondLst>
                                    <p:cond delay="0"/>
                                  </p:stCondLst>
                                  <p:iterate type="el" backwards="0">
                                    <p:tmAbs val="0"/>
                                  </p:iterate>
                                  <p:childTnLst>
                                    <p:set>
                                      <p:cBhvr>
                                        <p:cTn id="38" fill="hold"/>
                                        <p:tgtEl>
                                          <p:spTgt spid="484">
                                            <p:txEl>
                                              <p:pRg st="4" end="4"/>
                                            </p:txEl>
                                          </p:spTgt>
                                        </p:tgtEl>
                                        <p:attrNameLst>
                                          <p:attrName>style.visibility</p:attrName>
                                        </p:attrNameLst>
                                      </p:cBhvr>
                                      <p:to>
                                        <p:strVal val="visible"/>
                                      </p:to>
                                    </p:set>
                                    <p:anim calcmode="lin" valueType="num">
                                      <p:cBhvr>
                                        <p:cTn id="39" dur="500" fill="hold"/>
                                        <p:tgtEl>
                                          <p:spTgt spid="484">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8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6" presetID="23" grpId="2" fill="hold">
                                  <p:stCondLst>
                                    <p:cond delay="0"/>
                                  </p:stCondLst>
                                  <p:iterate type="el" backwards="0">
                                    <p:tmAbs val="0"/>
                                  </p:iterate>
                                  <p:childTnLst>
                                    <p:set>
                                      <p:cBhvr>
                                        <p:cTn id="44" fill="hold"/>
                                        <p:tgtEl>
                                          <p:spTgt spid="484">
                                            <p:txEl>
                                              <p:pRg st="5" end="5"/>
                                            </p:txEl>
                                          </p:spTgt>
                                        </p:tgtEl>
                                        <p:attrNameLst>
                                          <p:attrName>style.visibility</p:attrName>
                                        </p:attrNameLst>
                                      </p:cBhvr>
                                      <p:to>
                                        <p:strVal val="visible"/>
                                      </p:to>
                                    </p:set>
                                    <p:anim calcmode="lin" valueType="num">
                                      <p:cBhvr>
                                        <p:cTn id="45" dur="500" fill="hold"/>
                                        <p:tgtEl>
                                          <p:spTgt spid="484">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48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16" presetID="23" grpId="3" fill="hold">
                                  <p:stCondLst>
                                    <p:cond delay="0"/>
                                  </p:stCondLst>
                                  <p:iterate type="el" backwards="0">
                                    <p:tmAbs val="0"/>
                                  </p:iterate>
                                  <p:childTnLst>
                                    <p:set>
                                      <p:cBhvr>
                                        <p:cTn id="50" fill="hold"/>
                                        <p:tgtEl>
                                          <p:spTgt spid="482"/>
                                        </p:tgtEl>
                                        <p:attrNameLst>
                                          <p:attrName>style.visibility</p:attrName>
                                        </p:attrNameLst>
                                      </p:cBhvr>
                                      <p:to>
                                        <p:strVal val="visible"/>
                                      </p:to>
                                    </p:set>
                                    <p:anim calcmode="lin" valueType="num">
                                      <p:cBhvr>
                                        <p:cTn id="51" dur="500" fill="hold"/>
                                        <p:tgtEl>
                                          <p:spTgt spid="482"/>
                                        </p:tgtEl>
                                        <p:attrNameLst>
                                          <p:attrName>ppt_w</p:attrName>
                                        </p:attrNameLst>
                                      </p:cBhvr>
                                      <p:tavLst>
                                        <p:tav tm="0">
                                          <p:val>
                                            <p:fltVal val="0"/>
                                          </p:val>
                                        </p:tav>
                                        <p:tav tm="100000">
                                          <p:val>
                                            <p:strVal val="#ppt_w"/>
                                          </p:val>
                                        </p:tav>
                                      </p:tavLst>
                                    </p:anim>
                                    <p:anim calcmode="lin" valueType="num">
                                      <p:cBhvr>
                                        <p:cTn id="52" dur="500" fill="hold"/>
                                        <p:tgtEl>
                                          <p:spTgt spid="482"/>
                                        </p:tgtEl>
                                        <p:attrNameLst>
                                          <p:attrName>ppt_h</p:attrName>
                                        </p:attrNameLst>
                                      </p:cBhvr>
                                      <p:tavLst>
                                        <p:tav tm="0">
                                          <p:val>
                                            <p:fltVal val="0"/>
                                          </p:val>
                                        </p:tav>
                                        <p:tav tm="100000">
                                          <p:val>
                                            <p:strVal val="#ppt_h"/>
                                          </p:val>
                                        </p:tav>
                                      </p:tavLst>
                                    </p:anim>
                                  </p:childTnLst>
                                </p:cTn>
                              </p:par>
                            </p:childTnLst>
                          </p:cTn>
                        </p:par>
                        <p:par>
                          <p:cTn id="53" fill="hold">
                            <p:stCondLst>
                              <p:cond delay="500"/>
                            </p:stCondLst>
                            <p:childTnLst>
                              <p:par>
                                <p:cTn id="54" presetClass="entr" nodeType="afterEffect" presetSubtype="16" presetID="23" grpId="4" fill="hold">
                                  <p:stCondLst>
                                    <p:cond delay="0"/>
                                  </p:stCondLst>
                                  <p:iterate type="el" backwards="0">
                                    <p:tmAbs val="0"/>
                                  </p:iterate>
                                  <p:childTnLst>
                                    <p:set>
                                      <p:cBhvr>
                                        <p:cTn id="55" fill="hold"/>
                                        <p:tgtEl>
                                          <p:spTgt spid="483">
                                            <p:bg/>
                                          </p:spTgt>
                                        </p:tgtEl>
                                        <p:attrNameLst>
                                          <p:attrName>style.visibility</p:attrName>
                                        </p:attrNameLst>
                                      </p:cBhvr>
                                      <p:to>
                                        <p:strVal val="visible"/>
                                      </p:to>
                                    </p:set>
                                    <p:anim calcmode="lin" valueType="num">
                                      <p:cBhvr>
                                        <p:cTn id="56" dur="500" fill="hold"/>
                                        <p:tgtEl>
                                          <p:spTgt spid="483">
                                            <p:bg/>
                                          </p:spTgt>
                                        </p:tgtEl>
                                        <p:attrNameLst>
                                          <p:attrName>ppt_w</p:attrName>
                                        </p:attrNameLst>
                                      </p:cBhvr>
                                      <p:tavLst>
                                        <p:tav tm="0">
                                          <p:val>
                                            <p:fltVal val="0"/>
                                          </p:val>
                                        </p:tav>
                                        <p:tav tm="100000">
                                          <p:val>
                                            <p:strVal val="#ppt_w"/>
                                          </p:val>
                                        </p:tav>
                                      </p:tavLst>
                                    </p:anim>
                                    <p:anim calcmode="lin" valueType="num">
                                      <p:cBhvr>
                                        <p:cTn id="57" dur="500" fill="hold"/>
                                        <p:tgtEl>
                                          <p:spTgt spid="483">
                                            <p:bg/>
                                          </p:spTgt>
                                        </p:tgtEl>
                                        <p:attrNameLst>
                                          <p:attrName>ppt_h</p:attrName>
                                        </p:attrNameLst>
                                      </p:cBhvr>
                                      <p:tavLst>
                                        <p:tav tm="0">
                                          <p:val>
                                            <p:fltVal val="0"/>
                                          </p:val>
                                        </p:tav>
                                        <p:tav tm="100000">
                                          <p:val>
                                            <p:strVal val="#ppt_h"/>
                                          </p:val>
                                        </p:tav>
                                      </p:tavLst>
                                    </p:anim>
                                  </p:childTnLst>
                                </p:cTn>
                              </p:par>
                              <p:par>
                                <p:cTn id="58" presetClass="entr" nodeType="withEffect" presetSubtype="16" presetID="23" grpId="4" fill="hold">
                                  <p:stCondLst>
                                    <p:cond delay="0"/>
                                  </p:stCondLst>
                                  <p:iterate type="el" backwards="0">
                                    <p:tmAbs val="0"/>
                                  </p:iterate>
                                  <p:childTnLst>
                                    <p:set>
                                      <p:cBhvr>
                                        <p:cTn id="59" fill="hold"/>
                                        <p:tgtEl>
                                          <p:spTgt spid="483">
                                            <p:txEl>
                                              <p:pRg st="0" end="0"/>
                                            </p:txEl>
                                          </p:spTgt>
                                        </p:tgtEl>
                                        <p:attrNameLst>
                                          <p:attrName>style.visibility</p:attrName>
                                        </p:attrNameLst>
                                      </p:cBhvr>
                                      <p:to>
                                        <p:strVal val="visible"/>
                                      </p:to>
                                    </p:set>
                                    <p:anim calcmode="lin" valueType="num">
                                      <p:cBhvr>
                                        <p:cTn id="60" dur="500" fill="hold"/>
                                        <p:tgtEl>
                                          <p:spTgt spid="483">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4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Class="entr" nodeType="clickEffect" presetSubtype="16" presetID="23" grpId="4" fill="hold">
                                  <p:stCondLst>
                                    <p:cond delay="0"/>
                                  </p:stCondLst>
                                  <p:iterate type="el" backwards="0">
                                    <p:tmAbs val="0"/>
                                  </p:iterate>
                                  <p:childTnLst>
                                    <p:set>
                                      <p:cBhvr>
                                        <p:cTn id="65" fill="hold"/>
                                        <p:tgtEl>
                                          <p:spTgt spid="483">
                                            <p:txEl>
                                              <p:pRg st="1" end="1"/>
                                            </p:txEl>
                                          </p:spTgt>
                                        </p:tgtEl>
                                        <p:attrNameLst>
                                          <p:attrName>style.visibility</p:attrName>
                                        </p:attrNameLst>
                                      </p:cBhvr>
                                      <p:to>
                                        <p:strVal val="visible"/>
                                      </p:to>
                                    </p:set>
                                    <p:anim calcmode="lin" valueType="num">
                                      <p:cBhvr>
                                        <p:cTn id="66" dur="500" fill="hold"/>
                                        <p:tgtEl>
                                          <p:spTgt spid="483">
                                            <p:txEl>
                                              <p:pRg st="1" end="1"/>
                                            </p:txEl>
                                          </p:spTgt>
                                        </p:tgtEl>
                                        <p:attrNameLst>
                                          <p:attrName>ppt_w</p:attrName>
                                        </p:attrNameLst>
                                      </p:cBhvr>
                                      <p:tavLst>
                                        <p:tav tm="0">
                                          <p:val>
                                            <p:fltVal val="0"/>
                                          </p:val>
                                        </p:tav>
                                        <p:tav tm="100000">
                                          <p:val>
                                            <p:strVal val="#ppt_w"/>
                                          </p:val>
                                        </p:tav>
                                      </p:tavLst>
                                    </p:anim>
                                    <p:anim calcmode="lin" valueType="num">
                                      <p:cBhvr>
                                        <p:cTn id="67" dur="500" fill="hold"/>
                                        <p:tgtEl>
                                          <p:spTgt spid="4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Class="entr" nodeType="clickEffect" presetSubtype="16" presetID="23" grpId="4" fill="hold">
                                  <p:stCondLst>
                                    <p:cond delay="0"/>
                                  </p:stCondLst>
                                  <p:iterate type="el" backwards="0">
                                    <p:tmAbs val="0"/>
                                  </p:iterate>
                                  <p:childTnLst>
                                    <p:set>
                                      <p:cBhvr>
                                        <p:cTn id="71" fill="hold"/>
                                        <p:tgtEl>
                                          <p:spTgt spid="483">
                                            <p:txEl>
                                              <p:pRg st="2" end="2"/>
                                            </p:txEl>
                                          </p:spTgt>
                                        </p:tgtEl>
                                        <p:attrNameLst>
                                          <p:attrName>style.visibility</p:attrName>
                                        </p:attrNameLst>
                                      </p:cBhvr>
                                      <p:to>
                                        <p:strVal val="visible"/>
                                      </p:to>
                                    </p:set>
                                    <p:anim calcmode="lin" valueType="num">
                                      <p:cBhvr>
                                        <p:cTn id="72" dur="500" fill="hold"/>
                                        <p:tgtEl>
                                          <p:spTgt spid="483">
                                            <p:txEl>
                                              <p:pRg st="2" end="2"/>
                                            </p:txEl>
                                          </p:spTgt>
                                        </p:tgtEl>
                                        <p:attrNameLst>
                                          <p:attrName>ppt_w</p:attrName>
                                        </p:attrNameLst>
                                      </p:cBhvr>
                                      <p:tavLst>
                                        <p:tav tm="0">
                                          <p:val>
                                            <p:fltVal val="0"/>
                                          </p:val>
                                        </p:tav>
                                        <p:tav tm="100000">
                                          <p:val>
                                            <p:strVal val="#ppt_w"/>
                                          </p:val>
                                        </p:tav>
                                      </p:tavLst>
                                    </p:anim>
                                    <p:anim calcmode="lin" valueType="num">
                                      <p:cBhvr>
                                        <p:cTn id="73" dur="500" fill="hold"/>
                                        <p:tgtEl>
                                          <p:spTgt spid="4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Class="entr" nodeType="clickEffect" presetSubtype="16" presetID="23" grpId="4" fill="hold">
                                  <p:stCondLst>
                                    <p:cond delay="0"/>
                                  </p:stCondLst>
                                  <p:iterate type="el" backwards="0">
                                    <p:tmAbs val="0"/>
                                  </p:iterate>
                                  <p:childTnLst>
                                    <p:set>
                                      <p:cBhvr>
                                        <p:cTn id="77" fill="hold"/>
                                        <p:tgtEl>
                                          <p:spTgt spid="483">
                                            <p:txEl>
                                              <p:pRg st="3" end="3"/>
                                            </p:txEl>
                                          </p:spTgt>
                                        </p:tgtEl>
                                        <p:attrNameLst>
                                          <p:attrName>style.visibility</p:attrName>
                                        </p:attrNameLst>
                                      </p:cBhvr>
                                      <p:to>
                                        <p:strVal val="visible"/>
                                      </p:to>
                                    </p:set>
                                    <p:anim calcmode="lin" valueType="num">
                                      <p:cBhvr>
                                        <p:cTn id="78" dur="500" fill="hold"/>
                                        <p:tgtEl>
                                          <p:spTgt spid="483">
                                            <p:txEl>
                                              <p:pRg st="3" end="3"/>
                                            </p:txEl>
                                          </p:spTgt>
                                        </p:tgtEl>
                                        <p:attrNameLst>
                                          <p:attrName>ppt_w</p:attrName>
                                        </p:attrNameLst>
                                      </p:cBhvr>
                                      <p:tavLst>
                                        <p:tav tm="0">
                                          <p:val>
                                            <p:fltVal val="0"/>
                                          </p:val>
                                        </p:tav>
                                        <p:tav tm="100000">
                                          <p:val>
                                            <p:strVal val="#ppt_w"/>
                                          </p:val>
                                        </p:tav>
                                      </p:tavLst>
                                    </p:anim>
                                    <p:anim calcmode="lin" valueType="num">
                                      <p:cBhvr>
                                        <p:cTn id="79" dur="500" fill="hold"/>
                                        <p:tgtEl>
                                          <p:spTgt spid="48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Class="entr" nodeType="clickEffect" presetSubtype="16" presetID="23" grpId="4" fill="hold">
                                  <p:stCondLst>
                                    <p:cond delay="0"/>
                                  </p:stCondLst>
                                  <p:iterate type="el" backwards="0">
                                    <p:tmAbs val="0"/>
                                  </p:iterate>
                                  <p:childTnLst>
                                    <p:set>
                                      <p:cBhvr>
                                        <p:cTn id="83" fill="hold"/>
                                        <p:tgtEl>
                                          <p:spTgt spid="483">
                                            <p:txEl>
                                              <p:pRg st="4" end="4"/>
                                            </p:txEl>
                                          </p:spTgt>
                                        </p:tgtEl>
                                        <p:attrNameLst>
                                          <p:attrName>style.visibility</p:attrName>
                                        </p:attrNameLst>
                                      </p:cBhvr>
                                      <p:to>
                                        <p:strVal val="visible"/>
                                      </p:to>
                                    </p:set>
                                    <p:anim calcmode="lin" valueType="num">
                                      <p:cBhvr>
                                        <p:cTn id="84" dur="500" fill="hold"/>
                                        <p:tgtEl>
                                          <p:spTgt spid="483">
                                            <p:txEl>
                                              <p:pRg st="4" end="4"/>
                                            </p:txEl>
                                          </p:spTgt>
                                        </p:tgtEl>
                                        <p:attrNameLst>
                                          <p:attrName>ppt_w</p:attrName>
                                        </p:attrNameLst>
                                      </p:cBhvr>
                                      <p:tavLst>
                                        <p:tav tm="0">
                                          <p:val>
                                            <p:fltVal val="0"/>
                                          </p:val>
                                        </p:tav>
                                        <p:tav tm="100000">
                                          <p:val>
                                            <p:strVal val="#ppt_w"/>
                                          </p:val>
                                        </p:tav>
                                      </p:tavLst>
                                    </p:anim>
                                    <p:anim calcmode="lin" valueType="num">
                                      <p:cBhvr>
                                        <p:cTn id="85" dur="500" fill="hold"/>
                                        <p:tgtEl>
                                          <p:spTgt spid="48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Class="entr" nodeType="clickEffect" presetSubtype="16" presetID="23" grpId="4" fill="hold">
                                  <p:stCondLst>
                                    <p:cond delay="0"/>
                                  </p:stCondLst>
                                  <p:iterate type="el" backwards="0">
                                    <p:tmAbs val="0"/>
                                  </p:iterate>
                                  <p:childTnLst>
                                    <p:set>
                                      <p:cBhvr>
                                        <p:cTn id="89" fill="hold"/>
                                        <p:tgtEl>
                                          <p:spTgt spid="483">
                                            <p:txEl>
                                              <p:pRg st="5" end="5"/>
                                            </p:txEl>
                                          </p:spTgt>
                                        </p:tgtEl>
                                        <p:attrNameLst>
                                          <p:attrName>style.visibility</p:attrName>
                                        </p:attrNameLst>
                                      </p:cBhvr>
                                      <p:to>
                                        <p:strVal val="visible"/>
                                      </p:to>
                                    </p:set>
                                    <p:anim calcmode="lin" valueType="num">
                                      <p:cBhvr>
                                        <p:cTn id="90" dur="500" fill="hold"/>
                                        <p:tgtEl>
                                          <p:spTgt spid="483">
                                            <p:txEl>
                                              <p:pRg st="5" end="5"/>
                                            </p:txEl>
                                          </p:spTgt>
                                        </p:tgtEl>
                                        <p:attrNameLst>
                                          <p:attrName>ppt_w</p:attrName>
                                        </p:attrNameLst>
                                      </p:cBhvr>
                                      <p:tavLst>
                                        <p:tav tm="0">
                                          <p:val>
                                            <p:fltVal val="0"/>
                                          </p:val>
                                        </p:tav>
                                        <p:tav tm="100000">
                                          <p:val>
                                            <p:strVal val="#ppt_w"/>
                                          </p:val>
                                        </p:tav>
                                      </p:tavLst>
                                    </p:anim>
                                    <p:anim calcmode="lin" valueType="num">
                                      <p:cBhvr>
                                        <p:cTn id="91" dur="500" fill="hold"/>
                                        <p:tgtEl>
                                          <p:spTgt spid="48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4" grpId="2"/>
      <p:bldP build="whole" bldLvl="1" animBg="1" rev="0" advAuto="0" spid="482" grpId="3"/>
      <p:bldP build="whole" bldLvl="1" animBg="1" rev="0" advAuto="0" spid="481" grpId="1"/>
      <p:bldP build="p" bldLvl="5" animBg="1" rev="0" advAuto="0" spid="483" grpId="4"/>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0" name="Matthew 21:25-26…" descr="Matthew 21:25-26…"/>
          <p:cNvPicPr>
            <a:picLocks noChangeAspect="0"/>
          </p:cNvPicPr>
          <p:nvPr/>
        </p:nvPicPr>
        <p:blipFill>
          <a:blip r:embed="rId2">
            <a:extLst/>
          </a:blip>
          <a:stretch>
            <a:fillRect/>
          </a:stretch>
        </p:blipFill>
        <p:spPr>
          <a:xfrm>
            <a:off x="4201159" y="2517901"/>
            <a:ext cx="4526281" cy="5556506"/>
          </a:xfrm>
          <a:prstGeom prst="rect">
            <a:avLst/>
          </a:prstGeom>
          <a:effectLst>
            <a:outerShdw sx="100000" sy="100000" kx="0" ky="0" algn="b" rotWithShape="0" blurRad="101600" dist="127000" dir="4534215">
              <a:srgbClr val="000000"/>
            </a:outerShdw>
          </a:effectLst>
        </p:spPr>
      </p:pic>
      <p:pic>
        <p:nvPicPr>
          <p:cNvPr id="491" name="http://exposingsatanism.com/images/jewish/Pharisees.jpg" descr="http://exposingsatanism.com/images/jewish/Pharisees.jpg"/>
          <p:cNvPicPr>
            <a:picLocks noChangeAspect="0"/>
          </p:cNvPicPr>
          <p:nvPr/>
        </p:nvPicPr>
        <p:blipFill>
          <a:blip r:embed="rId3">
            <a:extLst/>
          </a:blip>
          <a:stretch>
            <a:fillRect/>
          </a:stretch>
        </p:blipFill>
        <p:spPr>
          <a:xfrm>
            <a:off x="10349727" y="2012338"/>
            <a:ext cx="2469653" cy="2346114"/>
          </a:xfrm>
          <a:prstGeom prst="rect">
            <a:avLst/>
          </a:prstGeom>
        </p:spPr>
      </p:pic>
      <p:sp>
        <p:nvSpPr>
          <p:cNvPr id="492" name="From Heaven or Men?"/>
          <p:cNvSpPr txBox="1"/>
          <p:nvPr/>
        </p:nvSpPr>
        <p:spPr>
          <a:xfrm>
            <a:off x="1301827" y="1164689"/>
            <a:ext cx="10401146" cy="1315338"/>
          </a:xfrm>
          <a:prstGeom prst="rect">
            <a:avLst/>
          </a:prstGeom>
          <a:solidFill>
            <a:srgbClr val="711E1E"/>
          </a:solidFill>
          <a:extLst>
            <a:ext uri="{C572A759-6A51-4108-AA02-DFA0A04FC94B}">
              <ma14:wrappingTextBoxFlag xmlns:ma14="http://schemas.microsoft.com/office/mac/drawingml/2011/main" val="1"/>
            </a:ext>
          </a:extLst>
        </p:spPr>
        <p:txBody>
          <a:bodyPr lIns="50800" tIns="50800" rIns="50800" bIns="50800">
            <a:spAutoFit/>
          </a:bodyPr>
          <a:lstStyle/>
          <a:p>
            <a:pPr>
              <a:spcBef>
                <a:spcPts val="2000"/>
              </a:spcBef>
              <a:defRPr sz="79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pPr>
            <a:r>
              <a:t>From Heaven or Men?</a:t>
            </a:r>
          </a:p>
          <a:p>
            <a:pPr>
              <a:spcBef>
                <a:spcPts val="2000"/>
              </a:spcBef>
              <a:defRPr sz="79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pPr>
            <a:r>
              <a:t>From Heaven or Men?</a:t>
            </a:r>
          </a:p>
        </p:txBody>
      </p:sp>
      <p:pic>
        <p:nvPicPr>
          <p:cNvPr id="493" name="image7.png" descr="image7.png"/>
          <p:cNvPicPr>
            <a:picLocks noChangeAspect="1"/>
          </p:cNvPicPr>
          <p:nvPr/>
        </p:nvPicPr>
        <p:blipFill>
          <a:blip r:embed="rId4">
            <a:extLst/>
          </a:blip>
          <a:stretch>
            <a:fillRect/>
          </a:stretch>
        </p:blipFill>
        <p:spPr>
          <a:xfrm rot="4429752">
            <a:off x="8480859" y="2028692"/>
            <a:ext cx="1444701" cy="1989573"/>
          </a:xfrm>
          <a:prstGeom prst="rect">
            <a:avLst/>
          </a:prstGeom>
          <a:ln w="12700">
            <a:miter lim="400000"/>
          </a:ln>
        </p:spPr>
      </p:pic>
      <p:sp>
        <p:nvSpPr>
          <p:cNvPr id="494" name="Walking by faith means walking by what God has said…"/>
          <p:cNvSpPr/>
          <p:nvPr/>
        </p:nvSpPr>
        <p:spPr>
          <a:xfrm>
            <a:off x="-1" y="8467249"/>
            <a:ext cx="13004801" cy="1031749"/>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914400">
              <a:defRPr sz="2100">
                <a:solidFill>
                  <a:srgbClr val="FFFC79"/>
                </a:solidFill>
                <a:effectLst>
                  <a:outerShdw sx="100000" sy="100000" kx="0" ky="0" algn="b" rotWithShape="0" blurRad="63500" dist="63500" dir="2931536">
                    <a:srgbClr val="000000"/>
                  </a:outerShdw>
                </a:effectLst>
                <a:latin typeface="Thames Nude Roman"/>
                <a:ea typeface="Thames Nude Roman"/>
                <a:cs typeface="Thames Nude Roman"/>
                <a:sym typeface="Thames Nude Roman"/>
              </a:defRPr>
            </a:pPr>
            <a:r>
              <a:t>Walking by faith means walking by what God has said</a:t>
            </a:r>
          </a:p>
          <a:p>
            <a:pPr defTabSz="914400">
              <a:defRPr sz="3400">
                <a:solidFill>
                  <a:srgbClr val="FFFC79"/>
                </a:solidFill>
                <a:effectLst>
                  <a:outerShdw sx="100000" sy="100000" kx="0" ky="0" algn="b" rotWithShape="0" blurRad="63500" dist="63500" dir="2931536">
                    <a:srgbClr val="000000"/>
                  </a:outerShdw>
                </a:effectLst>
                <a:latin typeface="Berlin Sans FB Demi"/>
                <a:ea typeface="Berlin Sans FB Demi"/>
                <a:cs typeface="Berlin Sans FB Demi"/>
                <a:sym typeface="Berlin Sans FB Demi"/>
              </a:defRPr>
            </a:pPr>
            <a:r>
              <a:rPr b="1">
                <a:latin typeface="Book Antiqua"/>
                <a:ea typeface="Book Antiqua"/>
                <a:cs typeface="Book Antiqua"/>
                <a:sym typeface="Book Antiqua"/>
              </a:rPr>
              <a:t>2 Cor. 5:7; 1 Cor. 4:6; Gal. 1:6-9</a:t>
            </a:r>
          </a:p>
        </p:txBody>
      </p:sp>
      <p:sp>
        <p:nvSpPr>
          <p:cNvPr id="495"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496" name="From Heaven" descr="From Heaven"/>
          <p:cNvPicPr>
            <a:picLocks noChangeAspect="0"/>
          </p:cNvPicPr>
          <p:nvPr/>
        </p:nvPicPr>
        <p:blipFill>
          <a:blip r:embed="rId6">
            <a:extLst/>
          </a:blip>
          <a:stretch>
            <a:fillRect/>
          </a:stretch>
        </p:blipFill>
        <p:spPr>
          <a:xfrm>
            <a:off x="-252802" y="3410329"/>
            <a:ext cx="4842324" cy="1346201"/>
          </a:xfrm>
          <a:prstGeom prst="rect">
            <a:avLst/>
          </a:prstGeom>
          <a:effectLst>
            <a:outerShdw sx="100000" sy="100000" kx="0" ky="0" algn="b" rotWithShape="0" blurRad="190500" dist="188430" dir="3218735">
              <a:srgbClr val="000000"/>
            </a:outerShdw>
          </a:effectLst>
        </p:spPr>
      </p:pic>
      <p:pic>
        <p:nvPicPr>
          <p:cNvPr id="497" name="image8.png" descr="image8.png"/>
          <p:cNvPicPr>
            <a:picLocks noChangeAspect="1"/>
          </p:cNvPicPr>
          <p:nvPr/>
        </p:nvPicPr>
        <p:blipFill>
          <a:blip r:embed="rId7">
            <a:extLst/>
          </a:blip>
          <a:stretch>
            <a:fillRect/>
          </a:stretch>
        </p:blipFill>
        <p:spPr>
          <a:xfrm rot="17186021">
            <a:off x="2907585" y="2190609"/>
            <a:ext cx="1651088" cy="1989572"/>
          </a:xfrm>
          <a:prstGeom prst="rect">
            <a:avLst/>
          </a:prstGeom>
          <a:ln w="12700">
            <a:miter lim="400000"/>
          </a:ln>
        </p:spPr>
      </p:pic>
      <p:pic>
        <p:nvPicPr>
          <p:cNvPr id="498" name="From MEN" descr="From MEN"/>
          <p:cNvPicPr>
            <a:picLocks noChangeAspect="0"/>
          </p:cNvPicPr>
          <p:nvPr/>
        </p:nvPicPr>
        <p:blipFill>
          <a:blip r:embed="rId8">
            <a:extLst/>
          </a:blip>
          <a:stretch>
            <a:fillRect/>
          </a:stretch>
        </p:blipFill>
        <p:spPr>
          <a:xfrm>
            <a:off x="8419948" y="3410329"/>
            <a:ext cx="4842324" cy="1346201"/>
          </a:xfrm>
          <a:prstGeom prst="rect">
            <a:avLst/>
          </a:prstGeom>
          <a:effectLst>
            <a:outerShdw sx="100000" sy="100000" kx="0" ky="0" algn="b" rotWithShape="0" blurRad="190500" dist="188430" dir="3218735">
              <a:srgbClr val="000000"/>
            </a:outerShdw>
          </a:effectLst>
        </p:spPr>
      </p:pic>
      <p:pic>
        <p:nvPicPr>
          <p:cNvPr id="499" name="Image" descr="Image"/>
          <p:cNvPicPr>
            <a:picLocks noChangeAspect="1"/>
          </p:cNvPicPr>
          <p:nvPr/>
        </p:nvPicPr>
        <p:blipFill>
          <a:blip r:embed="rId9">
            <a:extLst/>
          </a:blip>
          <a:stretch>
            <a:fillRect/>
          </a:stretch>
        </p:blipFill>
        <p:spPr>
          <a:xfrm>
            <a:off x="117627" y="4503121"/>
            <a:ext cx="4101466" cy="3438250"/>
          </a:xfrm>
          <a:prstGeom prst="rect">
            <a:avLst/>
          </a:prstGeom>
          <a:ln w="12700">
            <a:miter lim="400000"/>
          </a:ln>
          <a:effectLst>
            <a:outerShdw sx="100000" sy="100000" kx="0" ky="0" algn="b" rotWithShape="0" blurRad="88900" dist="105471" dir="3218735">
              <a:srgbClr val="000000">
                <a:alpha val="61842"/>
              </a:srgbClr>
            </a:outerShdw>
          </a:effectLst>
        </p:spPr>
      </p:pic>
      <p:pic>
        <p:nvPicPr>
          <p:cNvPr id="500" name="Image" descr="Image"/>
          <p:cNvPicPr>
            <a:picLocks noChangeAspect="1"/>
          </p:cNvPicPr>
          <p:nvPr/>
        </p:nvPicPr>
        <p:blipFill>
          <a:blip r:embed="rId10">
            <a:extLst/>
          </a:blip>
          <a:srcRect l="20394" t="0" r="0" b="0"/>
          <a:stretch>
            <a:fillRect/>
          </a:stretch>
        </p:blipFill>
        <p:spPr>
          <a:xfrm>
            <a:off x="8789861" y="4503182"/>
            <a:ext cx="4102348" cy="3438250"/>
          </a:xfrm>
          <a:prstGeom prst="rect">
            <a:avLst/>
          </a:prstGeom>
          <a:ln w="12700">
            <a:miter lim="400000"/>
          </a:ln>
          <a:effectLst>
            <a:outerShdw sx="100000" sy="100000" kx="0" ky="0" algn="b" rotWithShape="0" blurRad="88900" dist="105471" dir="3218735">
              <a:srgbClr val="000000">
                <a:alpha val="61842"/>
              </a:srgbClr>
            </a:outerShdw>
          </a:effectLst>
        </p:spPr>
      </p:pic>
      <p:sp>
        <p:nvSpPr>
          <p:cNvPr id="501" name="&amp; making melody with a guitar,"/>
          <p:cNvSpPr txBox="1"/>
          <p:nvPr/>
        </p:nvSpPr>
        <p:spPr>
          <a:xfrm>
            <a:off x="8849138" y="7440570"/>
            <a:ext cx="3983943"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500">
                <a:solidFill>
                  <a:srgbClr val="FFFFFF"/>
                </a:solidFill>
              </a:defRPr>
            </a:lvl1pPr>
          </a:lstStyle>
          <a:p>
            <a:pPr/>
            <a:r>
              <a:t>&amp; making melody with a guitar, </a:t>
            </a:r>
          </a:p>
        </p:txBody>
      </p:sp>
      <p:sp>
        <p:nvSpPr>
          <p:cNvPr id="502" name="Playing"/>
          <p:cNvSpPr txBox="1"/>
          <p:nvPr/>
        </p:nvSpPr>
        <p:spPr>
          <a:xfrm rot="20940000">
            <a:off x="8979891" y="6679521"/>
            <a:ext cx="1836449" cy="7058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FFFF"/>
                </a:solidFill>
                <a:latin typeface="Chalkduster"/>
                <a:ea typeface="Chalkduster"/>
                <a:cs typeface="Chalkduster"/>
                <a:sym typeface="Chalkduster"/>
              </a:defRPr>
            </a:lvl1pPr>
          </a:lstStyle>
          <a:p>
            <a:pPr/>
            <a:r>
              <a:t>Playing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4"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505"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506" name="UNLEARNED: MANY do not understand the the need for, the nature of, nor “how to establish” divine authority!" descr="UNLEARNED: MANY do not understand the the need for, the nature of, nor “how to establish” divine authority!"/>
          <p:cNvPicPr>
            <a:picLocks noChangeAspect="0"/>
          </p:cNvPicPr>
          <p:nvPr/>
        </p:nvPicPr>
        <p:blipFill>
          <a:blip r:embed="rId3">
            <a:extLst/>
          </a:blip>
          <a:stretch>
            <a:fillRect/>
          </a:stretch>
        </p:blipFill>
        <p:spPr>
          <a:xfrm>
            <a:off x="5906879" y="847139"/>
            <a:ext cx="7231971" cy="2871763"/>
          </a:xfrm>
          <a:prstGeom prst="rect">
            <a:avLst/>
          </a:prstGeom>
        </p:spPr>
      </p:pic>
      <p:sp>
        <p:nvSpPr>
          <p:cNvPr id="507" name="Text Box 9"/>
          <p:cNvSpPr txBox="1"/>
          <p:nvPr/>
        </p:nvSpPr>
        <p:spPr>
          <a:xfrm>
            <a:off x="5581891" y="3582461"/>
            <a:ext cx="7305641" cy="59212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800"/>
              </a:spcBef>
              <a:buSzPct val="80000"/>
              <a:buBlip>
                <a:blip r:embed="rId4"/>
              </a:buBlip>
              <a:defRPr sz="3300">
                <a:solidFill>
                  <a:srgbClr val="000000"/>
                </a:solidFill>
                <a:latin typeface="Century Gothic"/>
                <a:ea typeface="Century Gothic"/>
                <a:cs typeface="Century Gothic"/>
                <a:sym typeface="Century Gothic"/>
              </a:defRPr>
            </a:pPr>
            <a:r>
              <a:t>Recently a discussion  of Facebook I was informed that we do not have authority for:</a:t>
            </a:r>
          </a:p>
          <a:p>
            <a:pPr lvl="1" marL="1206500" indent="-685800" algn="l" defTabSz="1300480">
              <a:spcBef>
                <a:spcPts val="800"/>
              </a:spcBef>
              <a:buSzPct val="80000"/>
              <a:buBlip>
                <a:blip r:embed="rId5"/>
              </a:buBlip>
              <a:defRPr sz="3300">
                <a:solidFill>
                  <a:srgbClr val="000000"/>
                </a:solidFill>
                <a:latin typeface="Century Gothic"/>
                <a:ea typeface="Century Gothic"/>
                <a:cs typeface="Century Gothic"/>
                <a:sym typeface="Century Gothic"/>
              </a:defRPr>
            </a:pPr>
            <a:r>
              <a:t>Song books, </a:t>
            </a:r>
          </a:p>
          <a:p>
            <a:pPr lvl="1" marL="1206500" indent="-685800" algn="l" defTabSz="1300480">
              <a:spcBef>
                <a:spcPts val="800"/>
              </a:spcBef>
              <a:buSzPct val="80000"/>
              <a:buBlip>
                <a:blip r:embed="rId5"/>
              </a:buBlip>
              <a:defRPr sz="3300">
                <a:solidFill>
                  <a:srgbClr val="000000"/>
                </a:solidFill>
                <a:latin typeface="Century Gothic"/>
                <a:ea typeface="Century Gothic"/>
                <a:cs typeface="Century Gothic"/>
                <a:sym typeface="Century Gothic"/>
              </a:defRPr>
            </a:pPr>
            <a:r>
              <a:t>Buildings,</a:t>
            </a:r>
          </a:p>
          <a:p>
            <a:pPr lvl="1" marL="1206500" indent="-685800" algn="l" defTabSz="1300480">
              <a:spcBef>
                <a:spcPts val="800"/>
              </a:spcBef>
              <a:buSzPct val="80000"/>
              <a:buBlip>
                <a:blip r:embed="rId5"/>
              </a:buBlip>
              <a:defRPr sz="3300">
                <a:solidFill>
                  <a:srgbClr val="000000"/>
                </a:solidFill>
                <a:latin typeface="Century Gothic"/>
                <a:ea typeface="Century Gothic"/>
                <a:cs typeface="Century Gothic"/>
                <a:sym typeface="Century Gothic"/>
              </a:defRPr>
            </a:pPr>
            <a:r>
              <a:t>Lights, </a:t>
            </a:r>
          </a:p>
          <a:p>
            <a:pPr lvl="1" marL="1206500" indent="-685800" algn="l" defTabSz="1300480">
              <a:spcBef>
                <a:spcPts val="800"/>
              </a:spcBef>
              <a:buSzPct val="80000"/>
              <a:buBlip>
                <a:blip r:embed="rId5"/>
              </a:buBlip>
              <a:defRPr sz="3300">
                <a:solidFill>
                  <a:srgbClr val="000000"/>
                </a:solidFill>
                <a:latin typeface="Century Gothic"/>
                <a:ea typeface="Century Gothic"/>
                <a:cs typeface="Century Gothic"/>
                <a:sym typeface="Century Gothic"/>
              </a:defRPr>
            </a:pPr>
            <a:r>
              <a:t>HVAC,</a:t>
            </a:r>
          </a:p>
          <a:p>
            <a:pPr lvl="1" marL="1206500" indent="-685800" algn="l" defTabSz="1300480">
              <a:spcBef>
                <a:spcPts val="800"/>
              </a:spcBef>
              <a:buSzPct val="80000"/>
              <a:buBlip>
                <a:blip r:embed="rId5"/>
              </a:buBlip>
              <a:defRPr sz="3300">
                <a:solidFill>
                  <a:srgbClr val="000000"/>
                </a:solidFill>
                <a:latin typeface="Century Gothic"/>
                <a:ea typeface="Century Gothic"/>
                <a:cs typeface="Century Gothic"/>
                <a:sym typeface="Century Gothic"/>
              </a:defRPr>
            </a:pPr>
            <a:r>
              <a:t>Pews, </a:t>
            </a:r>
          </a:p>
          <a:p>
            <a:pPr lvl="1" marL="1206500" indent="-685800" algn="l" defTabSz="1300480">
              <a:spcBef>
                <a:spcPts val="800"/>
              </a:spcBef>
              <a:buSzPct val="80000"/>
              <a:buBlip>
                <a:blip r:embed="rId5"/>
              </a:buBlip>
              <a:defRPr sz="3300">
                <a:solidFill>
                  <a:srgbClr val="000000"/>
                </a:solidFill>
                <a:latin typeface="Century Gothic"/>
                <a:ea typeface="Century Gothic"/>
                <a:cs typeface="Century Gothic"/>
                <a:sym typeface="Century Gothic"/>
              </a:defRPr>
            </a:pPr>
            <a:r>
              <a:t>Windows,</a:t>
            </a:r>
          </a:p>
          <a:p>
            <a:pPr lvl="1" marL="1206500" indent="-685800" algn="l" defTabSz="1300480">
              <a:spcBef>
                <a:spcPts val="800"/>
              </a:spcBef>
              <a:buSzPct val="80000"/>
              <a:buBlip>
                <a:blip r:embed="rId5"/>
              </a:buBlip>
              <a:defRPr sz="3300">
                <a:solidFill>
                  <a:srgbClr val="000000"/>
                </a:solidFill>
                <a:latin typeface="Century Gothic"/>
                <a:ea typeface="Century Gothic"/>
                <a:cs typeface="Century Gothic"/>
                <a:sym typeface="Century Gothic"/>
              </a:defRPr>
            </a:pPr>
            <a:r>
              <a:t>Doors, etc.</a:t>
            </a:r>
          </a:p>
        </p:txBody>
      </p:sp>
      <p:sp>
        <p:nvSpPr>
          <p:cNvPr id="508" name="Was told these things do not aide in our worship, they are added for our pleasure ……"/>
          <p:cNvSpPr txBox="1"/>
          <p:nvPr/>
        </p:nvSpPr>
        <p:spPr>
          <a:xfrm>
            <a:off x="707494" y="4547036"/>
            <a:ext cx="4431072" cy="4800601"/>
          </a:xfrm>
          <a:prstGeom prst="rect">
            <a:avLst/>
          </a:prstGeom>
          <a:solidFill>
            <a:schemeClr val="accent6">
              <a:satOff val="1848"/>
              <a:lumOff val="-15262"/>
            </a:schemeClr>
          </a:solidFill>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FFFFFF"/>
                </a:solidFill>
              </a:defRPr>
            </a:pPr>
            <a:r>
              <a:t>Was told these things do not aide in our worship, they are added for our pleasure …</a:t>
            </a:r>
          </a:p>
          <a:p>
            <a:pPr>
              <a:defRPr sz="4000">
                <a:solidFill>
                  <a:srgbClr val="FFFFFF"/>
                </a:solidFill>
              </a:defRPr>
            </a:pPr>
            <a:r>
              <a:t>This person does not understand the nature of authority!</a:t>
            </a:r>
          </a:p>
          <a:p>
            <a:pPr>
              <a:defRPr sz="4000">
                <a:solidFill>
                  <a:srgbClr val="FFFFFF"/>
                </a:solidFill>
              </a:defRPr>
            </a:pPr>
            <a:r>
              <a:t>Was told these things do not aide in our worship, they are added for our pleasure …</a:t>
            </a:r>
          </a:p>
          <a:p>
            <a:pPr>
              <a:defRPr sz="4000">
                <a:solidFill>
                  <a:srgbClr val="FFFFFF"/>
                </a:solidFill>
              </a:defRPr>
            </a:pPr>
            <a:r>
              <a:t>This person does not understand the nature of authority!</a:t>
            </a:r>
          </a:p>
        </p:txBody>
      </p:sp>
      <p:pic>
        <p:nvPicPr>
          <p:cNvPr id="509" name="Image" descr="Image"/>
          <p:cNvPicPr>
            <a:picLocks noChangeAspect="1"/>
          </p:cNvPicPr>
          <p:nvPr/>
        </p:nvPicPr>
        <p:blipFill>
          <a:blip r:embed="rId6">
            <a:extLst/>
          </a:blip>
          <a:stretch>
            <a:fillRect/>
          </a:stretch>
        </p:blipFill>
        <p:spPr>
          <a:xfrm>
            <a:off x="9137655" y="5221189"/>
            <a:ext cx="1252599" cy="4443743"/>
          </a:xfrm>
          <a:prstGeom prst="rect">
            <a:avLst/>
          </a:prstGeom>
          <a:ln w="12700">
            <a:miter lim="400000"/>
          </a:ln>
        </p:spPr>
      </p:pic>
      <p:sp>
        <p:nvSpPr>
          <p:cNvPr id="510" name="These are Aides &amp; Expedients!…"/>
          <p:cNvSpPr txBox="1"/>
          <p:nvPr/>
        </p:nvSpPr>
        <p:spPr>
          <a:xfrm>
            <a:off x="9905346" y="6088948"/>
            <a:ext cx="2942403" cy="27082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These are Aides &amp; Expedients!</a:t>
            </a:r>
          </a:p>
          <a:p>
            <a:pPr/>
            <a:r>
              <a:rPr b="1">
                <a:latin typeface="Gill Sans"/>
                <a:ea typeface="Gill Sans"/>
                <a:cs typeface="Gill Sans"/>
                <a:sym typeface="Gill Sans"/>
              </a:rPr>
              <a:t>NOT</a:t>
            </a:r>
            <a:r>
              <a:t> </a:t>
            </a:r>
            <a:r>
              <a:rPr b="1">
                <a:latin typeface="Gill Sans"/>
                <a:ea typeface="Gill Sans"/>
                <a:cs typeface="Gill Sans"/>
                <a:sym typeface="Gill Sans"/>
              </a:rPr>
              <a:t>Additions</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07">
                                            <p:bg/>
                                          </p:spTgt>
                                        </p:tgtEl>
                                        <p:attrNameLst>
                                          <p:attrName>style.visibility</p:attrName>
                                        </p:attrNameLst>
                                      </p:cBhvr>
                                      <p:to>
                                        <p:strVal val="visible"/>
                                      </p:to>
                                    </p:set>
                                    <p:animEffect filter="fade" transition="in">
                                      <p:cBhvr>
                                        <p:cTn id="7" dur="1500"/>
                                        <p:tgtEl>
                                          <p:spTgt spid="50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07">
                                            <p:txEl>
                                              <p:pRg st="0" end="0"/>
                                            </p:txEl>
                                          </p:spTgt>
                                        </p:tgtEl>
                                        <p:attrNameLst>
                                          <p:attrName>style.visibility</p:attrName>
                                        </p:attrNameLst>
                                      </p:cBhvr>
                                      <p:to>
                                        <p:strVal val="visible"/>
                                      </p:to>
                                    </p:set>
                                    <p:animEffect filter="fade" transition="in">
                                      <p:cBhvr>
                                        <p:cTn id="10" dur="1500"/>
                                        <p:tgtEl>
                                          <p:spTgt spid="50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507">
                                            <p:txEl>
                                              <p:pRg st="1" end="1"/>
                                            </p:txEl>
                                          </p:spTgt>
                                        </p:tgtEl>
                                        <p:attrNameLst>
                                          <p:attrName>style.visibility</p:attrName>
                                        </p:attrNameLst>
                                      </p:cBhvr>
                                      <p:to>
                                        <p:strVal val="visible"/>
                                      </p:to>
                                    </p:set>
                                    <p:animEffect filter="fade" transition="in">
                                      <p:cBhvr>
                                        <p:cTn id="15" dur="1500"/>
                                        <p:tgtEl>
                                          <p:spTgt spid="50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507">
                                            <p:txEl>
                                              <p:pRg st="2" end="2"/>
                                            </p:txEl>
                                          </p:spTgt>
                                        </p:tgtEl>
                                        <p:attrNameLst>
                                          <p:attrName>style.visibility</p:attrName>
                                        </p:attrNameLst>
                                      </p:cBhvr>
                                      <p:to>
                                        <p:strVal val="visible"/>
                                      </p:to>
                                    </p:set>
                                    <p:animEffect filter="fade" transition="in">
                                      <p:cBhvr>
                                        <p:cTn id="20" dur="1500"/>
                                        <p:tgtEl>
                                          <p:spTgt spid="50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507">
                                            <p:txEl>
                                              <p:pRg st="3" end="3"/>
                                            </p:txEl>
                                          </p:spTgt>
                                        </p:tgtEl>
                                        <p:attrNameLst>
                                          <p:attrName>style.visibility</p:attrName>
                                        </p:attrNameLst>
                                      </p:cBhvr>
                                      <p:to>
                                        <p:strVal val="visible"/>
                                      </p:to>
                                    </p:set>
                                    <p:animEffect filter="fade" transition="in">
                                      <p:cBhvr>
                                        <p:cTn id="25" dur="1500"/>
                                        <p:tgtEl>
                                          <p:spTgt spid="50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507">
                                            <p:txEl>
                                              <p:pRg st="4" end="4"/>
                                            </p:txEl>
                                          </p:spTgt>
                                        </p:tgtEl>
                                        <p:attrNameLst>
                                          <p:attrName>style.visibility</p:attrName>
                                        </p:attrNameLst>
                                      </p:cBhvr>
                                      <p:to>
                                        <p:strVal val="visible"/>
                                      </p:to>
                                    </p:set>
                                    <p:animEffect filter="fade" transition="in">
                                      <p:cBhvr>
                                        <p:cTn id="30" dur="1500"/>
                                        <p:tgtEl>
                                          <p:spTgt spid="50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507">
                                            <p:txEl>
                                              <p:pRg st="5" end="5"/>
                                            </p:txEl>
                                          </p:spTgt>
                                        </p:tgtEl>
                                        <p:attrNameLst>
                                          <p:attrName>style.visibility</p:attrName>
                                        </p:attrNameLst>
                                      </p:cBhvr>
                                      <p:to>
                                        <p:strVal val="visible"/>
                                      </p:to>
                                    </p:set>
                                    <p:animEffect filter="fade" transition="in">
                                      <p:cBhvr>
                                        <p:cTn id="35" dur="1500"/>
                                        <p:tgtEl>
                                          <p:spTgt spid="50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507">
                                            <p:txEl>
                                              <p:pRg st="6" end="6"/>
                                            </p:txEl>
                                          </p:spTgt>
                                        </p:tgtEl>
                                        <p:attrNameLst>
                                          <p:attrName>style.visibility</p:attrName>
                                        </p:attrNameLst>
                                      </p:cBhvr>
                                      <p:to>
                                        <p:strVal val="visible"/>
                                      </p:to>
                                    </p:set>
                                    <p:animEffect filter="fade" transition="in">
                                      <p:cBhvr>
                                        <p:cTn id="40" dur="1500"/>
                                        <p:tgtEl>
                                          <p:spTgt spid="50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507">
                                            <p:txEl>
                                              <p:pRg st="7" end="7"/>
                                            </p:txEl>
                                          </p:spTgt>
                                        </p:tgtEl>
                                        <p:attrNameLst>
                                          <p:attrName>style.visibility</p:attrName>
                                        </p:attrNameLst>
                                      </p:cBhvr>
                                      <p:to>
                                        <p:strVal val="visible"/>
                                      </p:to>
                                    </p:set>
                                    <p:animEffect filter="fade" transition="in">
                                      <p:cBhvr>
                                        <p:cTn id="45" dur="1500"/>
                                        <p:tgtEl>
                                          <p:spTgt spid="507">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2" fill="hold">
                                  <p:stCondLst>
                                    <p:cond delay="0"/>
                                  </p:stCondLst>
                                  <p:iterate type="el" backwards="0">
                                    <p:tmAbs val="0"/>
                                  </p:iterate>
                                  <p:childTnLst>
                                    <p:set>
                                      <p:cBhvr>
                                        <p:cTn id="49" fill="hold"/>
                                        <p:tgtEl>
                                          <p:spTgt spid="508"/>
                                        </p:tgtEl>
                                        <p:attrNameLst>
                                          <p:attrName>style.visibility</p:attrName>
                                        </p:attrNameLst>
                                      </p:cBhvr>
                                      <p:to>
                                        <p:strVal val="visible"/>
                                      </p:to>
                                    </p:set>
                                    <p:animEffect filter="wipe(left)" transition="in">
                                      <p:cBhvr>
                                        <p:cTn id="50" dur="2000"/>
                                        <p:tgtEl>
                                          <p:spTgt spid="508"/>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8" presetID="22" grpId="3" fill="hold">
                                  <p:stCondLst>
                                    <p:cond delay="0"/>
                                  </p:stCondLst>
                                  <p:iterate type="el" backwards="0">
                                    <p:tmAbs val="0"/>
                                  </p:iterate>
                                  <p:childTnLst>
                                    <p:set>
                                      <p:cBhvr>
                                        <p:cTn id="54" fill="hold"/>
                                        <p:tgtEl>
                                          <p:spTgt spid="509"/>
                                        </p:tgtEl>
                                        <p:attrNameLst>
                                          <p:attrName>style.visibility</p:attrName>
                                        </p:attrNameLst>
                                      </p:cBhvr>
                                      <p:to>
                                        <p:strVal val="visible"/>
                                      </p:to>
                                    </p:set>
                                    <p:animEffect filter="wipe(left)" transition="in">
                                      <p:cBhvr>
                                        <p:cTn id="55" dur="1000"/>
                                        <p:tgtEl>
                                          <p:spTgt spid="509"/>
                                        </p:tgtEl>
                                      </p:cBhvr>
                                    </p:animEffect>
                                  </p:childTnLst>
                                </p:cTn>
                              </p:par>
                            </p:childTnLst>
                          </p:cTn>
                        </p:par>
                        <p:par>
                          <p:cTn id="56" fill="hold">
                            <p:stCondLst>
                              <p:cond delay="1000"/>
                            </p:stCondLst>
                            <p:childTnLst>
                              <p:par>
                                <p:cTn id="57" presetClass="entr" nodeType="afterEffect" presetSubtype="8" presetID="22" grpId="4" fill="hold">
                                  <p:stCondLst>
                                    <p:cond delay="0"/>
                                  </p:stCondLst>
                                  <p:iterate type="el" backwards="0">
                                    <p:tmAbs val="0"/>
                                  </p:iterate>
                                  <p:childTnLst>
                                    <p:set>
                                      <p:cBhvr>
                                        <p:cTn id="58" fill="hold"/>
                                        <p:tgtEl>
                                          <p:spTgt spid="510"/>
                                        </p:tgtEl>
                                        <p:attrNameLst>
                                          <p:attrName>style.visibility</p:attrName>
                                        </p:attrNameLst>
                                      </p:cBhvr>
                                      <p:to>
                                        <p:strVal val="visible"/>
                                      </p:to>
                                    </p:set>
                                    <p:animEffect filter="wipe(left)" transition="in">
                                      <p:cBhvr>
                                        <p:cTn id="59" dur="1000"/>
                                        <p:tgtEl>
                                          <p:spTgt spid="5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0" grpId="4"/>
      <p:bldP build="whole" bldLvl="1" animBg="1" rev="0" advAuto="0" spid="509" grpId="3"/>
      <p:bldP build="p" bldLvl="5" animBg="1" rev="0" advAuto="0" spid="507" grpId="1"/>
      <p:bldP build="whole" bldLvl="1" animBg="1" rev="0" advAuto="0" spid="508" grpId="2"/>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513" name="UNLEARNED: MANY do not understand the the need for, the nature of, nor “how to establish” divine authority!" descr="UNLEARNED: MANY do not understand the the need for, the nature of, nor “how to establish” divine authority!"/>
          <p:cNvPicPr>
            <a:picLocks noChangeAspect="0"/>
          </p:cNvPicPr>
          <p:nvPr/>
        </p:nvPicPr>
        <p:blipFill>
          <a:blip r:embed="rId2">
            <a:extLst/>
          </a:blip>
          <a:stretch>
            <a:fillRect/>
          </a:stretch>
        </p:blipFill>
        <p:spPr>
          <a:xfrm>
            <a:off x="-204959" y="842332"/>
            <a:ext cx="13414718" cy="1831927"/>
          </a:xfrm>
          <a:prstGeom prst="rect">
            <a:avLst/>
          </a:prstGeom>
        </p:spPr>
      </p:pic>
      <p:graphicFrame>
        <p:nvGraphicFramePr>
          <p:cNvPr id="514" name="Table"/>
          <p:cNvGraphicFramePr/>
          <p:nvPr/>
        </p:nvGraphicFramePr>
        <p:xfrm>
          <a:off x="167167" y="2520537"/>
          <a:ext cx="12683166" cy="7111790"/>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3072701"/>
                <a:gridCol w="2475886"/>
                <a:gridCol w="3468369"/>
                <a:gridCol w="3653507"/>
              </a:tblGrid>
              <a:tr h="619303">
                <a:tc>
                  <a:txBody>
                    <a:bodyPr/>
                    <a:lstStyle/>
                    <a:p>
                      <a:pPr>
                        <a:defRPr>
                          <a:solidFill>
                            <a:srgbClr val="000000"/>
                          </a:solidFill>
                        </a:defRPr>
                      </a:pPr>
                      <a:r>
                        <a:rPr sz="3000">
                          <a:solidFill>
                            <a:srgbClr val="FFFFFF"/>
                          </a:solidFill>
                          <a:effectLst>
                            <a:outerShdw sx="100000" sy="100000" kx="0" ky="0" algn="b" rotWithShape="0" blurRad="12700" dist="63500" dir="2994117">
                              <a:srgbClr val="000000"/>
                            </a:outerShdw>
                          </a:effectLst>
                        </a:rPr>
                        <a:t>Commands</a:t>
                      </a:r>
                    </a:p>
                  </a:txBody>
                  <a:tcPr marL="50800" marR="50800" marT="50800" marB="50800" anchor="ctr" anchorCtr="0" horzOverflow="overflow"/>
                </a:tc>
                <a:tc>
                  <a:txBody>
                    <a:bodyPr/>
                    <a:lstStyle/>
                    <a:p>
                      <a:pPr>
                        <a:defRPr>
                          <a:solidFill>
                            <a:srgbClr val="000000"/>
                          </a:solidFill>
                        </a:defRPr>
                      </a:pPr>
                      <a:r>
                        <a:rPr sz="3000">
                          <a:solidFill>
                            <a:srgbClr val="FFFFFF"/>
                          </a:solidFill>
                          <a:effectLst>
                            <a:outerShdw sx="100000" sy="100000" kx="0" ky="0" algn="b" rotWithShape="0" blurRad="12700" dist="63500" dir="2994117">
                              <a:srgbClr val="000000"/>
                            </a:outerShdw>
                          </a:effectLst>
                        </a:rPr>
                        <a:t>Aids</a:t>
                      </a:r>
                    </a:p>
                  </a:txBody>
                  <a:tcPr marL="50800" marR="50800" marT="50800" marB="50800" anchor="ctr" anchorCtr="0" horzOverflow="overflow"/>
                </a:tc>
                <a:tc>
                  <a:txBody>
                    <a:bodyPr/>
                    <a:lstStyle/>
                    <a:p>
                      <a:pPr>
                        <a:defRPr>
                          <a:solidFill>
                            <a:srgbClr val="000000"/>
                          </a:solidFill>
                        </a:defRPr>
                      </a:pPr>
                      <a:r>
                        <a:rPr sz="3000">
                          <a:solidFill>
                            <a:srgbClr val="FFFFFF"/>
                          </a:solidFill>
                          <a:effectLst>
                            <a:outerShdw sx="100000" sy="100000" kx="0" ky="0" algn="b" rotWithShape="0" blurRad="12700" dist="63500" dir="2994117">
                              <a:srgbClr val="000000"/>
                            </a:outerShdw>
                          </a:effectLst>
                        </a:rPr>
                        <a:t>Expedients</a:t>
                      </a:r>
                    </a:p>
                  </a:txBody>
                  <a:tcPr marL="50800" marR="50800" marT="50800" marB="50800" anchor="ctr" anchorCtr="0" horzOverflow="overflow"/>
                </a:tc>
                <a:tc>
                  <a:txBody>
                    <a:bodyPr/>
                    <a:lstStyle/>
                    <a:p>
                      <a:pPr>
                        <a:defRPr>
                          <a:solidFill>
                            <a:srgbClr val="000000"/>
                          </a:solidFill>
                        </a:defRPr>
                      </a:pPr>
                      <a:r>
                        <a:rPr sz="3000">
                          <a:solidFill>
                            <a:srgbClr val="FFFFFF"/>
                          </a:solidFill>
                          <a:effectLst>
                            <a:outerShdw sx="100000" sy="100000" kx="0" ky="0" algn="b" rotWithShape="0" blurRad="12700" dist="63500" dir="2994117">
                              <a:srgbClr val="000000"/>
                            </a:outerShdw>
                          </a:effectLst>
                        </a:rPr>
                        <a:t>Additions</a:t>
                      </a:r>
                    </a:p>
                  </a:txBody>
                  <a:tcPr marL="50800" marR="50800" marT="50800" marB="50800" anchor="ctr" anchorCtr="0" horzOverflow="overflow"/>
                </a:tc>
              </a:tr>
              <a:tr h="961419">
                <a:tc>
                  <a:txBody>
                    <a:bodyPr/>
                    <a:lstStyle/>
                    <a:p>
                      <a:pPr>
                        <a:defRPr sz="3000">
                          <a:effectLst>
                            <a:outerShdw sx="100000" sy="100000" kx="0" ky="0" algn="b" rotWithShape="0" blurRad="12700" dist="63500" dir="2994117">
                              <a:srgbClr val="000000"/>
                            </a:outerShdw>
                          </a:effectLst>
                        </a:defRPr>
                      </a:pPr>
                      <a:r>
                        <a:rPr b="1">
                          <a:latin typeface="Gill Sans"/>
                          <a:ea typeface="Gill Sans"/>
                          <a:cs typeface="Gill Sans"/>
                          <a:sym typeface="Gill Sans"/>
                        </a:rPr>
                        <a:t>Baptize</a:t>
                      </a:r>
                      <a:r>
                        <a:t> </a:t>
                      </a:r>
                    </a:p>
                    <a:p>
                      <a:pPr>
                        <a:defRPr sz="3000">
                          <a:effectLst>
                            <a:outerShdw sx="100000" sy="100000" kx="0" ky="0" algn="b" rotWithShape="0" blurRad="12700" dist="63500" dir="2994117">
                              <a:srgbClr val="000000"/>
                            </a:outerShdw>
                          </a:effectLst>
                        </a:defRPr>
                      </a:pPr>
                      <a:r>
                        <a:t>(Mt. 28:18-20)</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Pool, River, Baptistery, Etc.</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Waders, “baptismal" clothing, water heated</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Basin to Sprinkle – Cup for Pouring</a:t>
                      </a:r>
                    </a:p>
                  </a:txBody>
                  <a:tcPr marL="50800" marR="50800" marT="50800" marB="50800" anchor="ctr" anchorCtr="0" horzOverflow="overflow">
                    <a:solidFill>
                      <a:srgbClr val="5A5F5E"/>
                    </a:solidFill>
                  </a:tcPr>
                </a:tc>
              </a:tr>
              <a:tr h="999451">
                <a:tc>
                  <a:txBody>
                    <a:bodyPr/>
                    <a:lstStyle/>
                    <a:p>
                      <a:pPr>
                        <a:defRPr sz="3000">
                          <a:effectLst>
                            <a:outerShdw sx="100000" sy="100000" kx="0" ky="0" algn="b" rotWithShape="0" blurRad="12700" dist="63500" dir="2994117">
                              <a:srgbClr val="000000"/>
                            </a:outerShdw>
                          </a:effectLst>
                        </a:defRPr>
                      </a:pPr>
                      <a:r>
                        <a:rPr b="1">
                          <a:latin typeface="Gill Sans"/>
                          <a:ea typeface="Gill Sans"/>
                          <a:cs typeface="Gill Sans"/>
                          <a:sym typeface="Gill Sans"/>
                        </a:rPr>
                        <a:t>Assemble</a:t>
                      </a:r>
                      <a:r>
                        <a:t>  </a:t>
                      </a:r>
                    </a:p>
                    <a:p>
                      <a:pPr>
                        <a:defRPr sz="3000">
                          <a:effectLst>
                            <a:outerShdw sx="100000" sy="100000" kx="0" ky="0" algn="b" rotWithShape="0" blurRad="12700" dist="63500" dir="2994117">
                              <a:srgbClr val="000000"/>
                            </a:outerShdw>
                          </a:effectLst>
                        </a:defRPr>
                      </a:pPr>
                      <a:r>
                        <a:t>(Heb. 10:24-25)</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House, Hall, Church Building,</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Time on Sunday, , own, rent, how often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Family Life Center, Gymnasium, Etc.</a:t>
                      </a:r>
                    </a:p>
                  </a:txBody>
                  <a:tcPr marL="50800" marR="50800" marT="50800" marB="50800" anchor="ctr" anchorCtr="0" horzOverflow="overflow">
                    <a:solidFill>
                      <a:srgbClr val="5A5F5E"/>
                    </a:solidFill>
                  </a:tcPr>
                </a:tc>
              </a:tr>
              <a:tr h="1080986">
                <a:tc>
                  <a:txBody>
                    <a:bodyPr/>
                    <a:lstStyle/>
                    <a:p>
                      <a:pPr>
                        <a:defRPr sz="3000">
                          <a:effectLst>
                            <a:outerShdw sx="100000" sy="100000" kx="0" ky="0" algn="b" rotWithShape="0" blurRad="12700" dist="63500" dir="2994117">
                              <a:srgbClr val="000000"/>
                            </a:outerShdw>
                          </a:effectLst>
                        </a:defRPr>
                      </a:pPr>
                      <a:r>
                        <a:rPr b="1">
                          <a:latin typeface="Gill Sans"/>
                          <a:ea typeface="Gill Sans"/>
                          <a:cs typeface="Gill Sans"/>
                          <a:sym typeface="Gill Sans"/>
                        </a:rPr>
                        <a:t>Lord’s Supper</a:t>
                      </a:r>
                      <a:r>
                        <a:t>  </a:t>
                      </a:r>
                    </a:p>
                    <a:p>
                      <a:pPr>
                        <a:defRPr sz="3000">
                          <a:effectLst>
                            <a:outerShdw sx="100000" sy="100000" kx="0" ky="0" algn="b" rotWithShape="0" blurRad="12700" dist="63500" dir="2994117">
                              <a:srgbClr val="000000"/>
                            </a:outerShdw>
                          </a:effectLst>
                        </a:defRPr>
                      </a:pPr>
                      <a:r>
                        <a:t>(1 Cor. 11:23-29)</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Cups, Plates, Table, Etc.</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AM or PM, Homemade? Bought?</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Social Meal  
(1 Co. 11:17-22, 34)</a:t>
                      </a:r>
                    </a:p>
                  </a:txBody>
                  <a:tcPr marL="50800" marR="50800" marT="50800" marB="50800" anchor="ctr" anchorCtr="0" horzOverflow="overflow">
                    <a:solidFill>
                      <a:srgbClr val="5A5F5E"/>
                    </a:solidFill>
                  </a:tcPr>
                </a:tc>
              </a:tr>
              <a:tr h="1028666">
                <a:tc>
                  <a:txBody>
                    <a:bodyPr/>
                    <a:lstStyle/>
                    <a:p>
                      <a:pPr>
                        <a:defRPr sz="3000">
                          <a:effectLst>
                            <a:outerShdw sx="100000" sy="100000" kx="0" ky="0" algn="b" rotWithShape="0" blurRad="12700" dist="63500" dir="2994117">
                              <a:srgbClr val="000000"/>
                            </a:outerShdw>
                          </a:effectLst>
                        </a:defRPr>
                      </a:pPr>
                      <a:r>
                        <a:rPr b="1">
                          <a:latin typeface="Gill Sans"/>
                          <a:ea typeface="Gill Sans"/>
                          <a:cs typeface="Gill Sans"/>
                          <a:sym typeface="Gill Sans"/>
                        </a:rPr>
                        <a:t>Give</a:t>
                      </a:r>
                      <a:r>
                        <a:t>  </a:t>
                      </a:r>
                    </a:p>
                    <a:p>
                      <a:pPr>
                        <a:defRPr sz="3000">
                          <a:effectLst>
                            <a:outerShdw sx="100000" sy="100000" kx="0" ky="0" algn="b" rotWithShape="0" blurRad="12700" dist="63500" dir="2994117">
                              <a:srgbClr val="000000"/>
                            </a:outerShdw>
                          </a:effectLst>
                        </a:defRPr>
                      </a:pPr>
                      <a:r>
                        <a:t>(1 Cor. 16:1-2)</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Collection Baskets</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Order in service, cash, checks,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Raffles, Chili Suppers, Cake Walks, Etc.</a:t>
                      </a:r>
                    </a:p>
                  </a:txBody>
                  <a:tcPr marL="50800" marR="50800" marT="50800" marB="50800" anchor="ctr" anchorCtr="0" horzOverflow="overflow">
                    <a:solidFill>
                      <a:srgbClr val="5A5F5E"/>
                    </a:solidFill>
                  </a:tcPr>
                </a:tc>
              </a:tr>
              <a:tr h="1134052">
                <a:tc>
                  <a:txBody>
                    <a:bodyPr/>
                    <a:lstStyle/>
                    <a:p>
                      <a:pPr>
                        <a:defRPr b="1" sz="3000">
                          <a:effectLst>
                            <a:outerShdw sx="100000" sy="100000" kx="0" ky="0" algn="b" rotWithShape="0" blurRad="12700" dist="63500" dir="2994117">
                              <a:srgbClr val="000000"/>
                            </a:outerShdw>
                          </a:effectLst>
                          <a:latin typeface="Gill Sans"/>
                          <a:ea typeface="Gill Sans"/>
                          <a:cs typeface="Gill Sans"/>
                          <a:sym typeface="Gill Sans"/>
                        </a:defRPr>
                      </a:pPr>
                      <a:r>
                        <a:t>Preaching</a:t>
                      </a:r>
                    </a:p>
                    <a:p>
                      <a:pPr>
                        <a:defRPr sz="3000">
                          <a:effectLst>
                            <a:outerShdw sx="100000" sy="100000" kx="0" ky="0" algn="b" rotWithShape="0" blurRad="12700" dist="63500" dir="2994117">
                              <a:srgbClr val="000000"/>
                            </a:outerShdw>
                          </a:effectLst>
                        </a:defRPr>
                      </a:pPr>
                      <a:r>
                        <a:t>(Acts 20:7)</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Mics, projectors, chalk boards …</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Which Biblical subject, order in service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Politics  / Bind Opinions
Comedian / entertainer -</a:t>
                      </a:r>
                    </a:p>
                  </a:txBody>
                  <a:tcPr marL="50800" marR="50800" marT="50800" marB="50800" anchor="ctr" anchorCtr="0" horzOverflow="overflow">
                    <a:solidFill>
                      <a:srgbClr val="5A5F5E"/>
                    </a:solidFill>
                  </a:tcPr>
                </a:tc>
              </a:tr>
              <a:tr h="1275210">
                <a:tc>
                  <a:txBody>
                    <a:bodyPr/>
                    <a:lstStyle/>
                    <a:p>
                      <a:pPr>
                        <a:defRPr sz="3000">
                          <a:effectLst>
                            <a:outerShdw sx="100000" sy="100000" kx="0" ky="0" algn="b" rotWithShape="0" blurRad="12700" dist="63500" dir="2994117">
                              <a:srgbClr val="000000"/>
                            </a:outerShdw>
                          </a:effectLst>
                        </a:defRPr>
                      </a:pPr>
                      <a:r>
                        <a:rPr b="1">
                          <a:latin typeface="Gill Sans"/>
                          <a:ea typeface="Gill Sans"/>
                          <a:cs typeface="Gill Sans"/>
                          <a:sym typeface="Gill Sans"/>
                        </a:rPr>
                        <a:t>Sing</a:t>
                      </a:r>
                      <a:r>
                        <a:t> </a:t>
                      </a:r>
                    </a:p>
                    <a:p>
                      <a:pPr>
                        <a:defRPr sz="3000">
                          <a:effectLst>
                            <a:outerShdw sx="100000" sy="100000" kx="0" ky="0" algn="b" rotWithShape="0" blurRad="12700" dist="63500" dir="2994117">
                              <a:srgbClr val="000000"/>
                            </a:outerShdw>
                          </a:effectLst>
                        </a:defRPr>
                      </a:pPr>
                      <a:r>
                        <a:t>(Eph. 5:19; etc.)</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Song Book, PPT Leader, Pitch Pipe,</a:t>
                      </a:r>
                    </a:p>
                  </a:txBody>
                  <a:tcPr marL="50800" marR="50800" marT="50800" marB="50800" anchor="ctr" anchorCtr="0" horzOverflow="overflow"/>
                </a:tc>
                <a:tc>
                  <a:txBody>
                    <a:bodyPr/>
                    <a:lstStyle/>
                    <a:p>
                      <a:pPr>
                        <a:defRPr>
                          <a:solidFill>
                            <a:srgbClr val="000000"/>
                          </a:solidFill>
                        </a:defRPr>
                      </a:pPr>
                      <a:r>
                        <a:rPr sz="2800">
                          <a:effectLst>
                            <a:outerShdw sx="100000" sy="100000" kx="0" ky="0" algn="b" rotWithShape="0" blurRad="88900" dist="63500" dir="2994117">
                              <a:srgbClr val="000000">
                                <a:alpha val="30000"/>
                              </a:srgbClr>
                            </a:outerShdw>
                          </a:effectLst>
                        </a:rPr>
                        <a:t># of songs, which songs,  On screen, book, memory / stand, sit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994117">
                              <a:srgbClr val="000000"/>
                            </a:outerShdw>
                          </a:effectLst>
                        </a:rPr>
                        <a:t>Man made instruments / Praise bands / Clapping</a:t>
                      </a:r>
                    </a:p>
                  </a:txBody>
                  <a:tcPr marL="50800" marR="50800" marT="50800" marB="50800" anchor="ctr" anchorCtr="0" horzOverflow="overflow">
                    <a:solidFill>
                      <a:srgbClr val="5A5F5E"/>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14"/>
                                        </p:tgtEl>
                                        <p:attrNameLst>
                                          <p:attrName>style.visibility</p:attrName>
                                        </p:attrNameLst>
                                      </p:cBhvr>
                                      <p:to>
                                        <p:strVal val="visible"/>
                                      </p:to>
                                    </p:set>
                                    <p:animEffect filter="wipe(left)" transition="in">
                                      <p:cBhvr>
                                        <p:cTn id="7" dur="1000"/>
                                        <p:tgtEl>
                                          <p:spTgt spid="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4"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517" name="UNLEARNED: MANY do not understand the the need for, the nature of, nor “how to establish” divine authority!" descr="UNLEARNED: MANY do not understand the the need for, the nature of, nor “how to establish” divine authority!"/>
          <p:cNvPicPr>
            <a:picLocks noChangeAspect="0"/>
          </p:cNvPicPr>
          <p:nvPr/>
        </p:nvPicPr>
        <p:blipFill>
          <a:blip r:embed="rId2">
            <a:extLst/>
          </a:blip>
          <a:stretch>
            <a:fillRect/>
          </a:stretch>
        </p:blipFill>
        <p:spPr>
          <a:xfrm>
            <a:off x="-204959" y="842332"/>
            <a:ext cx="13414718" cy="1831927"/>
          </a:xfrm>
          <a:prstGeom prst="rect">
            <a:avLst/>
          </a:prstGeom>
        </p:spPr>
      </p:pic>
      <p:graphicFrame>
        <p:nvGraphicFramePr>
          <p:cNvPr id="518" name="Table"/>
          <p:cNvGraphicFramePr/>
          <p:nvPr/>
        </p:nvGraphicFramePr>
        <p:xfrm>
          <a:off x="167167" y="2520537"/>
          <a:ext cx="12683166" cy="7111790"/>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3072701"/>
                <a:gridCol w="2475886"/>
                <a:gridCol w="3468369"/>
                <a:gridCol w="3653507"/>
              </a:tblGrid>
              <a:tr h="619303">
                <a:tc>
                  <a:txBody>
                    <a:bodyPr/>
                    <a:lstStyle/>
                    <a:p>
                      <a:pPr>
                        <a:defRPr>
                          <a:solidFill>
                            <a:srgbClr val="000000"/>
                          </a:solidFill>
                        </a:defRPr>
                      </a:pPr>
                      <a:r>
                        <a:rPr sz="3000">
                          <a:solidFill>
                            <a:srgbClr val="FFFFFF"/>
                          </a:solidFill>
                        </a:rPr>
                        <a:t>Commands</a:t>
                      </a:r>
                    </a:p>
                  </a:txBody>
                  <a:tcPr marL="50800" marR="50800" marT="50800" marB="50800" anchor="ctr" anchorCtr="0" horzOverflow="overflow"/>
                </a:tc>
                <a:tc>
                  <a:txBody>
                    <a:bodyPr/>
                    <a:lstStyle/>
                    <a:p>
                      <a:pPr>
                        <a:defRPr>
                          <a:solidFill>
                            <a:srgbClr val="000000"/>
                          </a:solidFill>
                        </a:defRPr>
                      </a:pPr>
                      <a:r>
                        <a:rPr sz="3000">
                          <a:solidFill>
                            <a:srgbClr val="FFFFFF"/>
                          </a:solidFill>
                        </a:rPr>
                        <a:t>Aids</a:t>
                      </a:r>
                    </a:p>
                  </a:txBody>
                  <a:tcPr marL="50800" marR="50800" marT="50800" marB="50800" anchor="ctr" anchorCtr="0" horzOverflow="overflow"/>
                </a:tc>
                <a:tc>
                  <a:txBody>
                    <a:bodyPr/>
                    <a:lstStyle/>
                    <a:p>
                      <a:pPr>
                        <a:defRPr>
                          <a:solidFill>
                            <a:srgbClr val="000000"/>
                          </a:solidFill>
                        </a:defRPr>
                      </a:pPr>
                      <a:r>
                        <a:rPr sz="3000">
                          <a:solidFill>
                            <a:srgbClr val="FFFFFF"/>
                          </a:solidFill>
                        </a:rPr>
                        <a:t>Expedients</a:t>
                      </a:r>
                    </a:p>
                  </a:txBody>
                  <a:tcPr marL="50800" marR="50800" marT="50800" marB="50800" anchor="ctr" anchorCtr="0" horzOverflow="overflow"/>
                </a:tc>
                <a:tc>
                  <a:txBody>
                    <a:bodyPr/>
                    <a:lstStyle/>
                    <a:p>
                      <a:pPr>
                        <a:defRPr>
                          <a:solidFill>
                            <a:srgbClr val="000000"/>
                          </a:solidFill>
                        </a:defRPr>
                      </a:pPr>
                      <a:r>
                        <a:rPr sz="3000">
                          <a:solidFill>
                            <a:srgbClr val="FFFFFF"/>
                          </a:solidFill>
                        </a:rPr>
                        <a:t>Additions</a:t>
                      </a:r>
                    </a:p>
                  </a:txBody>
                  <a:tcPr marL="50800" marR="50800" marT="50800" marB="50800" anchor="ctr" anchorCtr="0" horzOverflow="overflow"/>
                </a:tc>
              </a:tr>
              <a:tr h="961419">
                <a:tc>
                  <a:txBody>
                    <a:bodyPr/>
                    <a:lstStyle/>
                    <a:p>
                      <a:pPr>
                        <a:defRPr sz="3000"/>
                      </a:pPr>
                      <a:r>
                        <a:rPr b="1">
                          <a:latin typeface="Gill Sans"/>
                          <a:ea typeface="Gill Sans"/>
                          <a:cs typeface="Gill Sans"/>
                          <a:sym typeface="Gill Sans"/>
                        </a:rPr>
                        <a:t>Baptize</a:t>
                      </a:r>
                      <a:r>
                        <a:t> </a:t>
                      </a:r>
                    </a:p>
                    <a:p>
                      <a:pPr>
                        <a:defRPr sz="3000"/>
                      </a:pPr>
                      <a:r>
                        <a:t>(Mt. 28:18-20)</a:t>
                      </a:r>
                    </a:p>
                  </a:txBody>
                  <a:tcPr marL="50800" marR="50800" marT="50800" marB="50800" anchor="ctr" anchorCtr="0" horzOverflow="overflow"/>
                </a:tc>
                <a:tc>
                  <a:txBody>
                    <a:bodyPr/>
                    <a:lstStyle/>
                    <a:p>
                      <a:pPr>
                        <a:defRPr>
                          <a:solidFill>
                            <a:srgbClr val="000000"/>
                          </a:solidFill>
                        </a:defRPr>
                      </a:pPr>
                      <a:r>
                        <a:rPr sz="2800">
                          <a:solidFill>
                            <a:srgbClr val="5A5F5E"/>
                          </a:solidFill>
                        </a:rPr>
                        <a:t>Pool, River, Baptistery, Etc.</a:t>
                      </a:r>
                    </a:p>
                  </a:txBody>
                  <a:tcPr marL="50800" marR="50800" marT="50800" marB="50800" anchor="ctr" anchorCtr="0" horzOverflow="overflow"/>
                </a:tc>
                <a:tc>
                  <a:txBody>
                    <a:bodyPr/>
                    <a:lstStyle/>
                    <a:p>
                      <a:pPr>
                        <a:defRPr>
                          <a:solidFill>
                            <a:srgbClr val="000000"/>
                          </a:solidFill>
                        </a:defRPr>
                      </a:pPr>
                      <a:r>
                        <a:rPr sz="2800">
                          <a:solidFill>
                            <a:srgbClr val="5A5F5E"/>
                          </a:solidFill>
                        </a:rPr>
                        <a:t>Waders, “baptismal" clothing, water heated</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488376">
                              <a:srgbClr val="000000"/>
                            </a:outerShdw>
                          </a:effectLst>
                        </a:rPr>
                        <a:t>Basin to Sprinkle – Cup for Pouring</a:t>
                      </a:r>
                    </a:p>
                  </a:txBody>
                  <a:tcPr marL="50800" marR="50800" marT="50800" marB="50800" anchor="ctr" anchorCtr="0" horzOverflow="overflow">
                    <a:solidFill>
                      <a:srgbClr val="5A5F5E"/>
                    </a:solidFill>
                  </a:tcPr>
                </a:tc>
              </a:tr>
              <a:tr h="999451">
                <a:tc>
                  <a:txBody>
                    <a:bodyPr/>
                    <a:lstStyle/>
                    <a:p>
                      <a:pPr>
                        <a:defRPr sz="3000"/>
                      </a:pPr>
                      <a:r>
                        <a:rPr b="1">
                          <a:latin typeface="Gill Sans"/>
                          <a:ea typeface="Gill Sans"/>
                          <a:cs typeface="Gill Sans"/>
                          <a:sym typeface="Gill Sans"/>
                        </a:rPr>
                        <a:t>Assemble</a:t>
                      </a:r>
                      <a:r>
                        <a:t>  </a:t>
                      </a:r>
                    </a:p>
                    <a:p>
                      <a:pPr>
                        <a:defRPr sz="3000"/>
                      </a:pPr>
                      <a:r>
                        <a:t>(Heb. 10:24-25)</a:t>
                      </a:r>
                    </a:p>
                  </a:txBody>
                  <a:tcPr marL="50800" marR="50800" marT="50800" marB="50800" anchor="ctr" anchorCtr="0" horzOverflow="overflow"/>
                </a:tc>
                <a:tc>
                  <a:txBody>
                    <a:bodyPr/>
                    <a:lstStyle/>
                    <a:p>
                      <a:pPr>
                        <a:defRPr>
                          <a:solidFill>
                            <a:srgbClr val="000000"/>
                          </a:solidFill>
                        </a:defRPr>
                      </a:pPr>
                      <a:r>
                        <a:rPr sz="2800">
                          <a:solidFill>
                            <a:srgbClr val="5A5F5E"/>
                          </a:solidFill>
                        </a:rPr>
                        <a:t>House, Hall, Church Building,</a:t>
                      </a:r>
                    </a:p>
                  </a:txBody>
                  <a:tcPr marL="50800" marR="50800" marT="50800" marB="50800" anchor="ctr" anchorCtr="0" horzOverflow="overflow"/>
                </a:tc>
                <a:tc>
                  <a:txBody>
                    <a:bodyPr/>
                    <a:lstStyle/>
                    <a:p>
                      <a:pPr>
                        <a:defRPr>
                          <a:solidFill>
                            <a:srgbClr val="000000"/>
                          </a:solidFill>
                        </a:defRPr>
                      </a:pPr>
                      <a:r>
                        <a:rPr sz="2800">
                          <a:solidFill>
                            <a:srgbClr val="5A5F5E"/>
                          </a:solidFill>
                        </a:rPr>
                        <a:t>Time on Sunday, , own, rent, how often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488376">
                              <a:srgbClr val="000000"/>
                            </a:outerShdw>
                          </a:effectLst>
                        </a:rPr>
                        <a:t>Family Life Center, Gymnasium, Etc.</a:t>
                      </a:r>
                    </a:p>
                  </a:txBody>
                  <a:tcPr marL="50800" marR="50800" marT="50800" marB="50800" anchor="ctr" anchorCtr="0" horzOverflow="overflow">
                    <a:solidFill>
                      <a:srgbClr val="5A5F5E"/>
                    </a:solidFill>
                  </a:tcPr>
                </a:tc>
              </a:tr>
              <a:tr h="1080986">
                <a:tc>
                  <a:txBody>
                    <a:bodyPr/>
                    <a:lstStyle/>
                    <a:p>
                      <a:pPr>
                        <a:defRPr sz="3000"/>
                      </a:pPr>
                      <a:r>
                        <a:rPr b="1">
                          <a:latin typeface="Gill Sans"/>
                          <a:ea typeface="Gill Sans"/>
                          <a:cs typeface="Gill Sans"/>
                          <a:sym typeface="Gill Sans"/>
                        </a:rPr>
                        <a:t>Lord’s Supper</a:t>
                      </a:r>
                      <a:r>
                        <a:t>  </a:t>
                      </a:r>
                    </a:p>
                    <a:p>
                      <a:pPr>
                        <a:defRPr sz="3000"/>
                      </a:pPr>
                      <a:r>
                        <a:t>(1 Cor. 11:23-29)</a:t>
                      </a:r>
                    </a:p>
                  </a:txBody>
                  <a:tcPr marL="50800" marR="50800" marT="50800" marB="50800" anchor="ctr" anchorCtr="0" horzOverflow="overflow"/>
                </a:tc>
                <a:tc>
                  <a:txBody>
                    <a:bodyPr/>
                    <a:lstStyle/>
                    <a:p>
                      <a:pPr>
                        <a:defRPr>
                          <a:solidFill>
                            <a:srgbClr val="000000"/>
                          </a:solidFill>
                        </a:defRPr>
                      </a:pPr>
                      <a:r>
                        <a:rPr sz="2800">
                          <a:solidFill>
                            <a:srgbClr val="5A5F5E"/>
                          </a:solidFill>
                        </a:rPr>
                        <a:t>Cups, Plates, Table, Etc.</a:t>
                      </a:r>
                    </a:p>
                  </a:txBody>
                  <a:tcPr marL="50800" marR="50800" marT="50800" marB="50800" anchor="ctr" anchorCtr="0" horzOverflow="overflow"/>
                </a:tc>
                <a:tc>
                  <a:txBody>
                    <a:bodyPr/>
                    <a:lstStyle/>
                    <a:p>
                      <a:pPr>
                        <a:defRPr>
                          <a:solidFill>
                            <a:srgbClr val="000000"/>
                          </a:solidFill>
                        </a:defRPr>
                      </a:pPr>
                      <a:r>
                        <a:rPr sz="2800">
                          <a:solidFill>
                            <a:srgbClr val="5A5F5E"/>
                          </a:solidFill>
                        </a:rPr>
                        <a:t>AM or PM, Homemade? Bought?</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488376">
                              <a:srgbClr val="000000"/>
                            </a:outerShdw>
                          </a:effectLst>
                        </a:rPr>
                        <a:t>Social Meal  
(1 Co. 11:17-22, 34)</a:t>
                      </a:r>
                    </a:p>
                  </a:txBody>
                  <a:tcPr marL="50800" marR="50800" marT="50800" marB="50800" anchor="ctr" anchorCtr="0" horzOverflow="overflow">
                    <a:solidFill>
                      <a:srgbClr val="5A5F5E"/>
                    </a:solidFill>
                  </a:tcPr>
                </a:tc>
              </a:tr>
              <a:tr h="1028666">
                <a:tc>
                  <a:txBody>
                    <a:bodyPr/>
                    <a:lstStyle/>
                    <a:p>
                      <a:pPr>
                        <a:defRPr sz="3000"/>
                      </a:pPr>
                      <a:r>
                        <a:rPr b="1">
                          <a:latin typeface="Gill Sans"/>
                          <a:ea typeface="Gill Sans"/>
                          <a:cs typeface="Gill Sans"/>
                          <a:sym typeface="Gill Sans"/>
                        </a:rPr>
                        <a:t>Give</a:t>
                      </a:r>
                      <a:r>
                        <a:t>  </a:t>
                      </a:r>
                    </a:p>
                    <a:p>
                      <a:pPr>
                        <a:defRPr sz="3000"/>
                      </a:pPr>
                      <a:r>
                        <a:t>(1 Cor. 16:1-2)</a:t>
                      </a:r>
                    </a:p>
                  </a:txBody>
                  <a:tcPr marL="50800" marR="50800" marT="50800" marB="50800" anchor="ctr" anchorCtr="0" horzOverflow="overflow"/>
                </a:tc>
                <a:tc>
                  <a:txBody>
                    <a:bodyPr/>
                    <a:lstStyle/>
                    <a:p>
                      <a:pPr>
                        <a:defRPr>
                          <a:solidFill>
                            <a:srgbClr val="000000"/>
                          </a:solidFill>
                        </a:defRPr>
                      </a:pPr>
                      <a:r>
                        <a:rPr sz="2800">
                          <a:solidFill>
                            <a:srgbClr val="5A5F5E"/>
                          </a:solidFill>
                        </a:rPr>
                        <a:t>Collection Baskets</a:t>
                      </a:r>
                    </a:p>
                  </a:txBody>
                  <a:tcPr marL="50800" marR="50800" marT="50800" marB="50800" anchor="ctr" anchorCtr="0" horzOverflow="overflow"/>
                </a:tc>
                <a:tc>
                  <a:txBody>
                    <a:bodyPr/>
                    <a:lstStyle/>
                    <a:p>
                      <a:pPr>
                        <a:defRPr>
                          <a:solidFill>
                            <a:srgbClr val="000000"/>
                          </a:solidFill>
                        </a:defRPr>
                      </a:pPr>
                      <a:r>
                        <a:rPr sz="2800">
                          <a:solidFill>
                            <a:srgbClr val="5A5F5E"/>
                          </a:solidFill>
                        </a:rPr>
                        <a:t>Order in service, cash, checks,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488376">
                              <a:srgbClr val="000000"/>
                            </a:outerShdw>
                          </a:effectLst>
                        </a:rPr>
                        <a:t>Raffles, Chili Suppers, Cake Walks, Etc.</a:t>
                      </a:r>
                    </a:p>
                  </a:txBody>
                  <a:tcPr marL="50800" marR="50800" marT="50800" marB="50800" anchor="ctr" anchorCtr="0" horzOverflow="overflow">
                    <a:solidFill>
                      <a:srgbClr val="5A5F5E"/>
                    </a:solidFill>
                  </a:tcPr>
                </a:tc>
              </a:tr>
              <a:tr h="1134052">
                <a:tc>
                  <a:txBody>
                    <a:bodyPr/>
                    <a:lstStyle/>
                    <a:p>
                      <a:pPr>
                        <a:defRPr b="1" sz="3000">
                          <a:latin typeface="Gill Sans"/>
                          <a:ea typeface="Gill Sans"/>
                          <a:cs typeface="Gill Sans"/>
                          <a:sym typeface="Gill Sans"/>
                        </a:defRPr>
                      </a:pPr>
                      <a:r>
                        <a:t>Preaching</a:t>
                      </a:r>
                    </a:p>
                    <a:p>
                      <a:pPr>
                        <a:defRPr sz="3000"/>
                      </a:pPr>
                      <a:r>
                        <a:t>(Acts 20:7)</a:t>
                      </a:r>
                    </a:p>
                  </a:txBody>
                  <a:tcPr marL="50800" marR="50800" marT="50800" marB="50800" anchor="ctr" anchorCtr="0" horzOverflow="overflow"/>
                </a:tc>
                <a:tc>
                  <a:txBody>
                    <a:bodyPr/>
                    <a:lstStyle/>
                    <a:p>
                      <a:pPr>
                        <a:defRPr>
                          <a:solidFill>
                            <a:srgbClr val="000000"/>
                          </a:solidFill>
                        </a:defRPr>
                      </a:pPr>
                      <a:r>
                        <a:rPr sz="2800">
                          <a:solidFill>
                            <a:srgbClr val="5A5F5E"/>
                          </a:solidFill>
                        </a:rPr>
                        <a:t>Mics, projectors, chalk boards …</a:t>
                      </a:r>
                    </a:p>
                  </a:txBody>
                  <a:tcPr marL="50800" marR="50800" marT="50800" marB="50800" anchor="ctr" anchorCtr="0" horzOverflow="overflow"/>
                </a:tc>
                <a:tc>
                  <a:txBody>
                    <a:bodyPr/>
                    <a:lstStyle/>
                    <a:p>
                      <a:pPr>
                        <a:defRPr>
                          <a:solidFill>
                            <a:srgbClr val="000000"/>
                          </a:solidFill>
                        </a:defRPr>
                      </a:pPr>
                      <a:r>
                        <a:rPr sz="2800">
                          <a:solidFill>
                            <a:srgbClr val="5A5F5E"/>
                          </a:solidFill>
                        </a:rPr>
                        <a:t>Which Biblical subject, order in service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488376">
                              <a:srgbClr val="000000"/>
                            </a:outerShdw>
                          </a:effectLst>
                        </a:rPr>
                        <a:t>Politics  / Bind Opinions
Comedian / entertainer -</a:t>
                      </a:r>
                    </a:p>
                  </a:txBody>
                  <a:tcPr marL="50800" marR="50800" marT="50800" marB="50800" anchor="ctr" anchorCtr="0" horzOverflow="overflow">
                    <a:solidFill>
                      <a:srgbClr val="5A5F5E"/>
                    </a:solidFill>
                  </a:tcPr>
                </a:tc>
              </a:tr>
              <a:tr h="1275210">
                <a:tc>
                  <a:txBody>
                    <a:bodyPr/>
                    <a:lstStyle/>
                    <a:p>
                      <a:pPr>
                        <a:defRPr sz="3000"/>
                      </a:pPr>
                      <a:r>
                        <a:rPr b="1">
                          <a:latin typeface="Gill Sans"/>
                          <a:ea typeface="Gill Sans"/>
                          <a:cs typeface="Gill Sans"/>
                          <a:sym typeface="Gill Sans"/>
                        </a:rPr>
                        <a:t>Sing</a:t>
                      </a:r>
                      <a:r>
                        <a:t> </a:t>
                      </a:r>
                    </a:p>
                    <a:p>
                      <a:pPr>
                        <a:defRPr sz="3000"/>
                      </a:pPr>
                      <a:r>
                        <a:t>(Eph. 5:19; etc.)</a:t>
                      </a:r>
                    </a:p>
                  </a:txBody>
                  <a:tcPr marL="50800" marR="50800" marT="50800" marB="50800" anchor="ctr" anchorCtr="0" horzOverflow="overflow"/>
                </a:tc>
                <a:tc>
                  <a:txBody>
                    <a:bodyPr/>
                    <a:lstStyle/>
                    <a:p>
                      <a:pPr>
                        <a:defRPr>
                          <a:solidFill>
                            <a:srgbClr val="000000"/>
                          </a:solidFill>
                        </a:defRPr>
                      </a:pPr>
                      <a:r>
                        <a:rPr sz="2800">
                          <a:solidFill>
                            <a:srgbClr val="5A5F5E"/>
                          </a:solidFill>
                        </a:rPr>
                        <a:t>Song Book, PPT Leader, Pitch Pipe,</a:t>
                      </a:r>
                    </a:p>
                  </a:txBody>
                  <a:tcPr marL="50800" marR="50800" marT="50800" marB="50800" anchor="ctr" anchorCtr="0" horzOverflow="overflow"/>
                </a:tc>
                <a:tc>
                  <a:txBody>
                    <a:bodyPr/>
                    <a:lstStyle/>
                    <a:p>
                      <a:pPr>
                        <a:defRPr>
                          <a:solidFill>
                            <a:srgbClr val="000000"/>
                          </a:solidFill>
                        </a:defRPr>
                      </a:pPr>
                      <a:r>
                        <a:rPr sz="2800">
                          <a:solidFill>
                            <a:srgbClr val="5A5F5E"/>
                          </a:solidFill>
                        </a:rPr>
                        <a:t># of songs, which songs,  On screen, book, memory / stand, sit …</a:t>
                      </a:r>
                    </a:p>
                  </a:txBody>
                  <a:tcPr marL="50800" marR="50800" marT="50800" marB="50800" anchor="ctr" anchorCtr="0" horzOverflow="overflow"/>
                </a:tc>
                <a:tc>
                  <a:txBody>
                    <a:bodyPr/>
                    <a:lstStyle/>
                    <a:p>
                      <a:pPr>
                        <a:defRPr>
                          <a:solidFill>
                            <a:srgbClr val="000000"/>
                          </a:solidFill>
                        </a:defRPr>
                      </a:pPr>
                      <a:r>
                        <a:rPr sz="2800">
                          <a:solidFill>
                            <a:schemeClr val="accent3">
                              <a:hueOff val="198700"/>
                              <a:satOff val="21248"/>
                              <a:lumOff val="19305"/>
                            </a:schemeClr>
                          </a:solidFill>
                          <a:effectLst>
                            <a:outerShdw sx="100000" sy="100000" kx="0" ky="0" algn="b" rotWithShape="0" blurRad="12700" dist="63500" dir="2488376">
                              <a:srgbClr val="000000"/>
                            </a:outerShdw>
                          </a:effectLst>
                        </a:rPr>
                        <a:t>Man made instruments / Praise bands / Clapping</a:t>
                      </a:r>
                    </a:p>
                  </a:txBody>
                  <a:tcPr marL="50800" marR="50800" marT="50800" marB="50800" anchor="ctr" anchorCtr="0" horzOverflow="overflow">
                    <a:solidFill>
                      <a:srgbClr val="5A5F5E"/>
                    </a:solidFill>
                  </a:tcPr>
                </a:tc>
              </a:tr>
            </a:tbl>
          </a:graphicData>
        </a:graphic>
      </p:graphicFrame>
      <p:sp>
        <p:nvSpPr>
          <p:cNvPr id="519" name="Aids &amp; Expedients do not change, by either addition or subtraction, that which God commands! Additions do!…"/>
          <p:cNvSpPr/>
          <p:nvPr/>
        </p:nvSpPr>
        <p:spPr>
          <a:xfrm>
            <a:off x="3320833" y="3226751"/>
            <a:ext cx="9296154" cy="5099796"/>
          </a:xfrm>
          <a:prstGeom prst="roundRect">
            <a:avLst>
              <a:gd name="adj" fmla="val 9116"/>
            </a:avLst>
          </a:prstGeom>
          <a:solidFill>
            <a:srgbClr val="5A5F5E"/>
          </a:solidFill>
          <a:ln w="12700">
            <a:solidFill>
              <a:srgbClr val="271A0D"/>
            </a:solidFill>
          </a:ln>
          <a:effectLst>
            <a:outerShdw sx="100000" sy="100000" kx="0" ky="0" algn="b" rotWithShape="0" blurRad="190500" dist="265273" dir="2754512">
              <a:srgbClr val="000000">
                <a:alpha val="39146"/>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100"/>
              </a:spcBef>
              <a:defRPr sz="3200">
                <a:solidFill>
                  <a:srgbClr val="FFFFFF"/>
                </a:solidFill>
                <a:latin typeface="Chalkduster"/>
                <a:ea typeface="Chalkduster"/>
                <a:cs typeface="Chalkduster"/>
                <a:sym typeface="Chalkduster"/>
              </a:defRPr>
            </a:pPr>
            <a:r>
              <a:t>Aids &amp; Expedients do not change, by either addition or subtraction, that which God commands! Additions do!</a:t>
            </a:r>
          </a:p>
          <a:p>
            <a:pPr marL="1143000" indent="-1143000" algn="l">
              <a:spcBef>
                <a:spcPts val="1100"/>
              </a:spcBef>
              <a:buSzPct val="100000"/>
              <a:buBlip>
                <a:blip r:embed="rId3"/>
              </a:buBlip>
              <a:defRPr sz="3200">
                <a:solidFill>
                  <a:srgbClr val="FFFFFF"/>
                </a:solidFill>
                <a:latin typeface="Chalkduster"/>
                <a:ea typeface="Chalkduster"/>
                <a:cs typeface="Chalkduster"/>
                <a:sym typeface="Chalkduster"/>
              </a:defRPr>
            </a:pPr>
            <a:r>
              <a:t>Tools</a:t>
            </a:r>
            <a:r>
              <a:t> to build ark - Gen 6</a:t>
            </a:r>
          </a:p>
          <a:p>
            <a:pPr marL="1143000" indent="-1143000" algn="l">
              <a:spcBef>
                <a:spcPts val="1100"/>
              </a:spcBef>
              <a:buSzPct val="100000"/>
              <a:buBlip>
                <a:blip r:embed="rId3"/>
              </a:buBlip>
              <a:defRPr sz="3200">
                <a:solidFill>
                  <a:srgbClr val="FFFFFF"/>
                </a:solidFill>
                <a:latin typeface="Chalkduster"/>
                <a:ea typeface="Chalkduster"/>
                <a:cs typeface="Chalkduster"/>
                <a:sym typeface="Chalkduster"/>
              </a:defRPr>
            </a:pPr>
            <a:r>
              <a:t>Ox cart</a:t>
            </a:r>
            <a:r>
              <a:t> to move ark - 1 Chron 13</a:t>
            </a:r>
          </a:p>
          <a:p>
            <a:pPr>
              <a:spcBef>
                <a:spcPts val="1100"/>
              </a:spcBef>
              <a:defRPr sz="3200">
                <a:solidFill>
                  <a:srgbClr val="FFFFFF"/>
                </a:solidFill>
                <a:latin typeface="Chalkduster"/>
                <a:ea typeface="Chalkduster"/>
                <a:cs typeface="Chalkduster"/>
                <a:sym typeface="Chalkduster"/>
              </a:defRPr>
            </a:pPr>
            <a:r>
              <a:t>In order for a thing to be an aide or expedient it must first be lawful!</a:t>
            </a:r>
          </a:p>
        </p:txBody>
      </p:sp>
      <p:sp>
        <p:nvSpPr>
          <p:cNvPr id="520" name="X"/>
          <p:cNvSpPr txBox="1"/>
          <p:nvPr/>
        </p:nvSpPr>
        <p:spPr>
          <a:xfrm>
            <a:off x="3320268" y="5969954"/>
            <a:ext cx="606471" cy="1132223"/>
          </a:xfrm>
          <a:prstGeom prst="rect">
            <a:avLst/>
          </a:prstGeom>
          <a:ln w="12700">
            <a:miter lim="400000"/>
          </a:ln>
          <a:effectLst>
            <a:outerShdw sx="100000" sy="100000" kx="0" ky="0" algn="b" rotWithShape="0" blurRad="190500" dist="150863" dir="2754512">
              <a:srgbClr val="000000">
                <a:alpha val="9637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chemeClr val="accent5">
                    <a:hueOff val="-608019"/>
                    <a:satOff val="-16379"/>
                    <a:lumOff val="25127"/>
                  </a:schemeClr>
                </a:solidFill>
                <a:latin typeface="Chalkduster"/>
                <a:ea typeface="Chalkduster"/>
                <a:cs typeface="Chalkduster"/>
                <a:sym typeface="Chalkduster"/>
              </a:defRPr>
            </a:lvl1pPr>
          </a:lstStyle>
          <a:p>
            <a:pPr/>
            <a:r>
              <a:t>X</a:t>
            </a:r>
          </a:p>
        </p:txBody>
      </p:sp>
      <p:sp>
        <p:nvSpPr>
          <p:cNvPr id="521" name="Dingbat Check"/>
          <p:cNvSpPr/>
          <p:nvPr/>
        </p:nvSpPr>
        <p:spPr>
          <a:xfrm>
            <a:off x="3459515" y="5283087"/>
            <a:ext cx="696703" cy="662051"/>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chemeClr val="accent5">
              <a:hueOff val="-608019"/>
              <a:satOff val="-16379"/>
              <a:lumOff val="25127"/>
            </a:schemeClr>
          </a:solidFill>
          <a:ln w="12700">
            <a:miter lim="400000"/>
          </a:ln>
          <a:effectLst>
            <a:outerShdw sx="100000" sy="100000" kx="0" ky="0" algn="b" rotWithShape="0" blurRad="190500" dist="150863" dir="2754512">
              <a:srgbClr val="000000">
                <a:alpha val="96371"/>
              </a:srgbClr>
            </a:outerShdw>
          </a:effectLst>
        </p:spPr>
        <p:txBody>
          <a:bodyPr lIns="50800" tIns="50800" rIns="50800" bIns="50800" anchor="ctr"/>
          <a:lstStyle/>
          <a:p>
            <a:pP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19">
                                            <p:txEl>
                                              <p:pRg st="1" end="1"/>
                                            </p:txEl>
                                          </p:spTgt>
                                        </p:tgtEl>
                                        <p:attrNameLst>
                                          <p:attrName>style.visibility</p:attrName>
                                        </p:attrNameLst>
                                      </p:cBhvr>
                                      <p:to>
                                        <p:strVal val="visible"/>
                                      </p:to>
                                    </p:set>
                                    <p:animEffect filter="wipe(left)" transition="in">
                                      <p:cBhvr>
                                        <p:cTn id="7" dur="1000"/>
                                        <p:tgtEl>
                                          <p:spTgt spid="519">
                                            <p:txEl>
                                              <p:pRg st="1" end="1"/>
                                            </p:txEl>
                                          </p:spTgt>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521"/>
                                        </p:tgtEl>
                                        <p:attrNameLst>
                                          <p:attrName>style.visibility</p:attrName>
                                        </p:attrNameLst>
                                      </p:cBhvr>
                                      <p:to>
                                        <p:strVal val="visible"/>
                                      </p:to>
                                    </p:set>
                                    <p:animEffect filter="wipe(left)" transition="in">
                                      <p:cBhvr>
                                        <p:cTn id="11" dur="1000"/>
                                        <p:tgtEl>
                                          <p:spTgt spid="521"/>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1" fill="hold">
                                  <p:stCondLst>
                                    <p:cond delay="0"/>
                                  </p:stCondLst>
                                  <p:iterate type="el" backwards="0">
                                    <p:tmAbs val="0"/>
                                  </p:iterate>
                                  <p:childTnLst>
                                    <p:set>
                                      <p:cBhvr>
                                        <p:cTn id="15" fill="hold"/>
                                        <p:tgtEl>
                                          <p:spTgt spid="519">
                                            <p:txEl>
                                              <p:pRg st="2" end="2"/>
                                            </p:txEl>
                                          </p:spTgt>
                                        </p:tgtEl>
                                        <p:attrNameLst>
                                          <p:attrName>style.visibility</p:attrName>
                                        </p:attrNameLst>
                                      </p:cBhvr>
                                      <p:to>
                                        <p:strVal val="visible"/>
                                      </p:to>
                                    </p:set>
                                    <p:animEffect filter="wipe(left)" transition="in">
                                      <p:cBhvr>
                                        <p:cTn id="16" dur="1000"/>
                                        <p:tgtEl>
                                          <p:spTgt spid="519">
                                            <p:txEl>
                                              <p:pRg st="2" end="2"/>
                                            </p:txEl>
                                          </p:spTgt>
                                        </p:tgtEl>
                                      </p:cBhvr>
                                    </p:animEffect>
                                  </p:childTnLst>
                                </p:cTn>
                              </p:par>
                            </p:childTnLst>
                          </p:cTn>
                        </p:par>
                        <p:par>
                          <p:cTn id="17" fill="hold">
                            <p:stCondLst>
                              <p:cond delay="1000"/>
                            </p:stCondLst>
                            <p:childTnLst>
                              <p:par>
                                <p:cTn id="18" presetClass="entr" nodeType="afterEffect" presetSubtype="8" presetID="22" grpId="3" fill="hold">
                                  <p:stCondLst>
                                    <p:cond delay="0"/>
                                  </p:stCondLst>
                                  <p:iterate type="el" backwards="0">
                                    <p:tmAbs val="0"/>
                                  </p:iterate>
                                  <p:childTnLst>
                                    <p:set>
                                      <p:cBhvr>
                                        <p:cTn id="19" fill="hold"/>
                                        <p:tgtEl>
                                          <p:spTgt spid="520"/>
                                        </p:tgtEl>
                                        <p:attrNameLst>
                                          <p:attrName>style.visibility</p:attrName>
                                        </p:attrNameLst>
                                      </p:cBhvr>
                                      <p:to>
                                        <p:strVal val="visible"/>
                                      </p:to>
                                    </p:set>
                                    <p:animEffect filter="wipe(left)" transition="in">
                                      <p:cBhvr>
                                        <p:cTn id="20" dur="1000"/>
                                        <p:tgtEl>
                                          <p:spTgt spid="520"/>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519">
                                            <p:txEl>
                                              <p:pRg st="3" end="3"/>
                                            </p:txEl>
                                          </p:spTgt>
                                        </p:tgtEl>
                                        <p:attrNameLst>
                                          <p:attrName>style.visibility</p:attrName>
                                        </p:attrNameLst>
                                      </p:cBhvr>
                                      <p:to>
                                        <p:strVal val="visible"/>
                                      </p:to>
                                    </p:set>
                                    <p:animEffect filter="wipe(left)" transition="in">
                                      <p:cBhvr>
                                        <p:cTn id="25" dur="1000"/>
                                        <p:tgtEl>
                                          <p:spTgt spid="51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0" grpId="3"/>
      <p:bldP build="p" bldLvl="5" animBg="1" rev="0" advAuto="0" spid="519" grpId="1"/>
      <p:bldP build="whole" bldLvl="1" animBg="1" rev="0" advAuto="0" spid="521" grpId="2"/>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524" name="UNLEARNED: MANY do not understand the the need for, the nature of, nor “how to establish” divine authority!" descr="UNLEARNED: MANY do not understand the the need for, the nature of, nor “how to establish” divine authority!"/>
          <p:cNvPicPr>
            <a:picLocks noChangeAspect="0"/>
          </p:cNvPicPr>
          <p:nvPr/>
        </p:nvPicPr>
        <p:blipFill>
          <a:blip r:embed="rId2">
            <a:extLst/>
          </a:blip>
          <a:stretch>
            <a:fillRect/>
          </a:stretch>
        </p:blipFill>
        <p:spPr>
          <a:xfrm>
            <a:off x="-204959" y="842332"/>
            <a:ext cx="13414718" cy="1831927"/>
          </a:xfrm>
          <a:prstGeom prst="rect">
            <a:avLst/>
          </a:prstGeom>
        </p:spPr>
      </p:pic>
      <p:grpSp>
        <p:nvGrpSpPr>
          <p:cNvPr id="527" name="Image"/>
          <p:cNvGrpSpPr/>
          <p:nvPr/>
        </p:nvGrpSpPr>
        <p:grpSpPr>
          <a:xfrm>
            <a:off x="144909" y="2570905"/>
            <a:ext cx="6380593" cy="7196785"/>
            <a:chOff x="0" y="0"/>
            <a:chExt cx="6380591" cy="7196783"/>
          </a:xfrm>
        </p:grpSpPr>
        <p:pic>
          <p:nvPicPr>
            <p:cNvPr id="526" name="Image" descr="Image"/>
            <p:cNvPicPr>
              <a:picLocks noChangeAspect="1"/>
            </p:cNvPicPr>
            <p:nvPr/>
          </p:nvPicPr>
          <p:blipFill>
            <a:blip r:embed="rId3">
              <a:extLst/>
            </a:blip>
            <a:srcRect l="14421" t="0" r="14421" b="0"/>
            <a:stretch>
              <a:fillRect/>
            </a:stretch>
          </p:blipFill>
          <p:spPr>
            <a:xfrm>
              <a:off x="215900" y="139700"/>
              <a:ext cx="5948792" cy="6637985"/>
            </a:xfrm>
            <a:prstGeom prst="rect">
              <a:avLst/>
            </a:prstGeom>
            <a:ln>
              <a:noFill/>
            </a:ln>
            <a:effectLst/>
          </p:spPr>
        </p:pic>
        <p:pic>
          <p:nvPicPr>
            <p:cNvPr id="525" name="Image" descr="Image"/>
            <p:cNvPicPr>
              <a:picLocks noChangeAspect="0"/>
            </p:cNvPicPr>
            <p:nvPr/>
          </p:nvPicPr>
          <p:blipFill>
            <a:blip r:embed="rId4">
              <a:extLst/>
            </a:blip>
            <a:stretch>
              <a:fillRect/>
            </a:stretch>
          </p:blipFill>
          <p:spPr>
            <a:xfrm>
              <a:off x="-1" y="0"/>
              <a:ext cx="6380593" cy="7196785"/>
            </a:xfrm>
            <a:prstGeom prst="rect">
              <a:avLst/>
            </a:prstGeom>
            <a:effectLst/>
          </p:spPr>
        </p:pic>
      </p:grpSp>
      <p:pic>
        <p:nvPicPr>
          <p:cNvPr id="528" name="Nadab &amp; Abihu – (Lev. 10:1,2)…" descr="Nadab &amp; Abihu – (Lev. 10:1,2)…"/>
          <p:cNvPicPr>
            <a:picLocks noChangeAspect="0"/>
          </p:cNvPicPr>
          <p:nvPr/>
        </p:nvPicPr>
        <p:blipFill>
          <a:blip r:embed="rId5">
            <a:extLst/>
          </a:blip>
          <a:stretch>
            <a:fillRect/>
          </a:stretch>
        </p:blipFill>
        <p:spPr>
          <a:xfrm>
            <a:off x="4108512" y="5465045"/>
            <a:ext cx="8663361" cy="4330701"/>
          </a:xfrm>
          <a:prstGeom prst="rect">
            <a:avLst/>
          </a:prstGeom>
          <a:effectLst>
            <a:outerShdw sx="100000" sy="100000" kx="0" ky="0" algn="b" rotWithShape="0" blurRad="63500" dist="63500" dir="2715924">
              <a:srgbClr val="000000"/>
            </a:outerShdw>
          </a:effectLst>
        </p:spPr>
      </p:pic>
      <p:sp>
        <p:nvSpPr>
          <p:cNvPr id="529" name="When God specifies - we CANNOT substitute — (1 Chron 13:5-8; Heb. 7:11-14)"/>
          <p:cNvSpPr/>
          <p:nvPr/>
        </p:nvSpPr>
        <p:spPr>
          <a:xfrm>
            <a:off x="5500447" y="2999864"/>
            <a:ext cx="7428270" cy="2238848"/>
          </a:xfrm>
          <a:prstGeom prst="roundRect">
            <a:avLst>
              <a:gd name="adj" fmla="val 8509"/>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900">
                <a:solidFill>
                  <a:srgbClr val="FFFFFF"/>
                </a:solidFill>
                <a:latin typeface="Century Gothic"/>
                <a:ea typeface="Century Gothic"/>
                <a:cs typeface="Century Gothic"/>
                <a:sym typeface="Century Gothic"/>
              </a:defRPr>
            </a:pPr>
            <a:r>
              <a:t>When God </a:t>
            </a:r>
            <a:r>
              <a:rPr b="1"/>
              <a:t>specifies</a:t>
            </a:r>
            <a:r>
              <a:t> - we </a:t>
            </a:r>
            <a:r>
              <a:rPr b="1"/>
              <a:t>CANNOT</a:t>
            </a:r>
            <a:r>
              <a:t> </a:t>
            </a:r>
            <a:r>
              <a:rPr b="1"/>
              <a:t>substitute</a:t>
            </a:r>
            <a:r>
              <a:t> — (1 Chron 13:5-8; Heb. 7:11-14) </a:t>
            </a:r>
          </a:p>
        </p:txBody>
      </p:sp>
      <p:sp>
        <p:nvSpPr>
          <p:cNvPr id="530" name="“BECAUSE YOU BELIEVED ME NOT!” — Num. 20:12"/>
          <p:cNvSpPr/>
          <p:nvPr/>
        </p:nvSpPr>
        <p:spPr>
          <a:xfrm>
            <a:off x="2314217" y="2699453"/>
            <a:ext cx="3488757" cy="3074249"/>
          </a:xfrm>
          <a:prstGeom prst="wedgeEllipseCallout">
            <a:avLst>
              <a:gd name="adj1" fmla="val 97393"/>
              <a:gd name="adj2" fmla="val -70423"/>
            </a:avLst>
          </a:prstGeom>
          <a:solidFill>
            <a:srgbClr val="808785"/>
          </a:solidFill>
          <a:ln w="12700">
            <a:miter lim="400000"/>
          </a:ln>
          <a:effectLst>
            <a:outerShdw sx="100000" sy="100000" kx="0" ky="0" algn="b" rotWithShape="0" blurRad="190500" dist="150863" dir="2754512">
              <a:srgbClr val="000000">
                <a:alpha val="96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200">
                <a:solidFill>
                  <a:srgbClr val="FFFFFF"/>
                </a:solidFill>
                <a:effectLst>
                  <a:outerShdw sx="100000" sy="100000" kx="0" ky="0" algn="b" rotWithShape="0" blurRad="63500" dist="63500" dir="2280000">
                    <a:srgbClr val="000000"/>
                  </a:outerShdw>
                </a:effectLst>
                <a:latin typeface="Century Gothic"/>
                <a:ea typeface="Century Gothic"/>
                <a:cs typeface="Century Gothic"/>
                <a:sym typeface="Century Gothic"/>
              </a:defRPr>
            </a:lvl1pPr>
          </a:lstStyle>
          <a:p>
            <a:pPr/>
            <a:r>
              <a:t>“BECAUSE YOU BELIEVED ME NOT!” — Num. 20:12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28"/>
                                        </p:tgtEl>
                                        <p:attrNameLst>
                                          <p:attrName>style.visibility</p:attrName>
                                        </p:attrNameLst>
                                      </p:cBhvr>
                                      <p:to>
                                        <p:strVal val="visible"/>
                                      </p:to>
                                    </p:set>
                                    <p:animEffect filter="fade" transition="in">
                                      <p:cBhvr>
                                        <p:cTn id="7" dur="1500"/>
                                        <p:tgtEl>
                                          <p:spTgt spid="52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530"/>
                                        </p:tgtEl>
                                        <p:attrNameLst>
                                          <p:attrName>style.visibility</p:attrName>
                                        </p:attrNameLst>
                                      </p:cBhvr>
                                      <p:to>
                                        <p:strVal val="visible"/>
                                      </p:to>
                                    </p:set>
                                    <p:animEffect filter="wipe(right)" transition="in">
                                      <p:cBhvr>
                                        <p:cTn id="12" dur="1500"/>
                                        <p:tgtEl>
                                          <p:spTgt spid="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0" grpId="2"/>
      <p:bldP build="whole" bldLvl="1" animBg="1" rev="0" advAuto="0" spid="528"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533" name="UNLEARNED: MANY do not understand the the need for, the nature of, nor “how to establish” divine authority!" descr="UNLEARNED: MANY do not understand the the need for, the nature of, nor “how to establish” divine authority!"/>
          <p:cNvPicPr>
            <a:picLocks noChangeAspect="0"/>
          </p:cNvPicPr>
          <p:nvPr/>
        </p:nvPicPr>
        <p:blipFill>
          <a:blip r:embed="rId2">
            <a:extLst/>
          </a:blip>
          <a:stretch>
            <a:fillRect/>
          </a:stretch>
        </p:blipFill>
        <p:spPr>
          <a:xfrm>
            <a:off x="-204959" y="842332"/>
            <a:ext cx="13414718" cy="1831927"/>
          </a:xfrm>
          <a:prstGeom prst="rect">
            <a:avLst/>
          </a:prstGeom>
        </p:spPr>
      </p:pic>
      <p:grpSp>
        <p:nvGrpSpPr>
          <p:cNvPr id="536" name="Image"/>
          <p:cNvGrpSpPr/>
          <p:nvPr/>
        </p:nvGrpSpPr>
        <p:grpSpPr>
          <a:xfrm>
            <a:off x="144909" y="2570905"/>
            <a:ext cx="6380593" cy="7196785"/>
            <a:chOff x="0" y="0"/>
            <a:chExt cx="6380591" cy="7196783"/>
          </a:xfrm>
        </p:grpSpPr>
        <p:pic>
          <p:nvPicPr>
            <p:cNvPr id="535" name="Image" descr="Image"/>
            <p:cNvPicPr>
              <a:picLocks noChangeAspect="1"/>
            </p:cNvPicPr>
            <p:nvPr/>
          </p:nvPicPr>
          <p:blipFill>
            <a:blip r:embed="rId3">
              <a:extLst/>
            </a:blip>
            <a:srcRect l="14421" t="0" r="14421" b="0"/>
            <a:stretch>
              <a:fillRect/>
            </a:stretch>
          </p:blipFill>
          <p:spPr>
            <a:xfrm>
              <a:off x="215900" y="139700"/>
              <a:ext cx="5948792" cy="6637985"/>
            </a:xfrm>
            <a:prstGeom prst="rect">
              <a:avLst/>
            </a:prstGeom>
            <a:ln>
              <a:noFill/>
            </a:ln>
            <a:effectLst/>
          </p:spPr>
        </p:pic>
        <p:pic>
          <p:nvPicPr>
            <p:cNvPr id="534" name="Image" descr="Image"/>
            <p:cNvPicPr>
              <a:picLocks noChangeAspect="0"/>
            </p:cNvPicPr>
            <p:nvPr/>
          </p:nvPicPr>
          <p:blipFill>
            <a:blip r:embed="rId4">
              <a:extLst/>
            </a:blip>
            <a:stretch>
              <a:fillRect/>
            </a:stretch>
          </p:blipFill>
          <p:spPr>
            <a:xfrm>
              <a:off x="-1" y="0"/>
              <a:ext cx="6380593" cy="7196785"/>
            </a:xfrm>
            <a:prstGeom prst="rect">
              <a:avLst/>
            </a:prstGeom>
            <a:effectLst/>
          </p:spPr>
        </p:pic>
      </p:grpSp>
      <p:sp>
        <p:nvSpPr>
          <p:cNvPr id="537" name="When God specifies - we CANNOT substitute — (1 Chron 13:5-8; Heb. 7:11-14)"/>
          <p:cNvSpPr/>
          <p:nvPr/>
        </p:nvSpPr>
        <p:spPr>
          <a:xfrm>
            <a:off x="5500447" y="2999864"/>
            <a:ext cx="7428270" cy="2238848"/>
          </a:xfrm>
          <a:prstGeom prst="roundRect">
            <a:avLst>
              <a:gd name="adj" fmla="val 8509"/>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900">
                <a:solidFill>
                  <a:srgbClr val="FFFFFF"/>
                </a:solidFill>
                <a:latin typeface="Century Gothic"/>
                <a:ea typeface="Century Gothic"/>
                <a:cs typeface="Century Gothic"/>
                <a:sym typeface="Century Gothic"/>
              </a:defRPr>
            </a:pPr>
            <a:r>
              <a:t>When God </a:t>
            </a:r>
            <a:r>
              <a:rPr b="1"/>
              <a:t>specifies</a:t>
            </a:r>
            <a:r>
              <a:t> - we </a:t>
            </a:r>
            <a:r>
              <a:rPr b="1"/>
              <a:t>CANNOT</a:t>
            </a:r>
            <a:r>
              <a:t> </a:t>
            </a:r>
            <a:r>
              <a:rPr b="1"/>
              <a:t>substitute</a:t>
            </a:r>
            <a:r>
              <a:t> — (1 Chron 13:5-8; Heb. 7:11-14) </a:t>
            </a:r>
          </a:p>
        </p:txBody>
      </p:sp>
      <p:sp>
        <p:nvSpPr>
          <p:cNvPr id="538" name="“BECAUSE YOU BELIEVED ME NOT!” — Num. 20:12"/>
          <p:cNvSpPr/>
          <p:nvPr/>
        </p:nvSpPr>
        <p:spPr>
          <a:xfrm>
            <a:off x="2314217" y="2699453"/>
            <a:ext cx="3488757" cy="3074249"/>
          </a:xfrm>
          <a:prstGeom prst="wedgeEllipseCallout">
            <a:avLst>
              <a:gd name="adj1" fmla="val 97393"/>
              <a:gd name="adj2" fmla="val -70423"/>
            </a:avLst>
          </a:prstGeom>
          <a:solidFill>
            <a:srgbClr val="808785"/>
          </a:solidFill>
          <a:ln w="12700">
            <a:miter lim="400000"/>
          </a:ln>
          <a:effectLst>
            <a:outerShdw sx="100000" sy="100000" kx="0" ky="0" algn="b" rotWithShape="0" blurRad="190500" dist="150863" dir="2754512">
              <a:srgbClr val="000000">
                <a:alpha val="96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200">
                <a:solidFill>
                  <a:srgbClr val="FFFFFF"/>
                </a:solidFill>
                <a:effectLst>
                  <a:outerShdw sx="100000" sy="100000" kx="0" ky="0" algn="b" rotWithShape="0" blurRad="63500" dist="63500" dir="2280000">
                    <a:srgbClr val="000000"/>
                  </a:outerShdw>
                </a:effectLst>
                <a:latin typeface="Century Gothic"/>
                <a:ea typeface="Century Gothic"/>
                <a:cs typeface="Century Gothic"/>
                <a:sym typeface="Century Gothic"/>
              </a:defRPr>
            </a:lvl1pPr>
          </a:lstStyle>
          <a:p>
            <a:pPr/>
            <a:r>
              <a:t>“BECAUSE YOU BELIEVED ME NOT!” — Num. 20:12</a:t>
            </a:r>
          </a:p>
        </p:txBody>
      </p:sp>
      <p:sp>
        <p:nvSpPr>
          <p:cNvPr id="539" name="Ephesians 5:19 (NKJV)…"/>
          <p:cNvSpPr txBox="1"/>
          <p:nvPr/>
        </p:nvSpPr>
        <p:spPr>
          <a:xfrm>
            <a:off x="6510133" y="5291249"/>
            <a:ext cx="6512611"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Century Gothic"/>
                <a:ea typeface="Century Gothic"/>
                <a:cs typeface="Century Gothic"/>
                <a:sym typeface="Century Gothic"/>
              </a:defRPr>
            </a:pPr>
            <a:r>
              <a:t>Ephesians 5:19 (NKJV)</a:t>
            </a:r>
          </a:p>
          <a:p>
            <a:pPr defTabSz="457200">
              <a:defRPr sz="3900">
                <a:solidFill>
                  <a:srgbClr val="000000"/>
                </a:solidFill>
                <a:latin typeface="Century Gothic"/>
                <a:ea typeface="Century Gothic"/>
                <a:cs typeface="Century Gothic"/>
                <a:sym typeface="Century Gothic"/>
              </a:defRPr>
            </a:pPr>
            <a:r>
              <a:rPr baseline="31999"/>
              <a:t>19</a:t>
            </a:r>
            <a:r>
              <a:t> speaking to one another in psalms and hymns and spiritual songs, singing and making melody in your heart to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542" name="UNLEARNED: MANY do not understand the the need for, the nature of, nor “how to establish” divine authority!" descr="UNLEARNED: MANY do not understand the the need for, the nature of, nor “how to establish” divine authority!"/>
          <p:cNvPicPr>
            <a:picLocks noChangeAspect="0"/>
          </p:cNvPicPr>
          <p:nvPr/>
        </p:nvPicPr>
        <p:blipFill>
          <a:blip r:embed="rId2">
            <a:extLst/>
          </a:blip>
          <a:stretch>
            <a:fillRect/>
          </a:stretch>
        </p:blipFill>
        <p:spPr>
          <a:xfrm>
            <a:off x="-204959" y="842332"/>
            <a:ext cx="13414718" cy="1831927"/>
          </a:xfrm>
          <a:prstGeom prst="rect">
            <a:avLst/>
          </a:prstGeom>
        </p:spPr>
      </p:pic>
      <p:grpSp>
        <p:nvGrpSpPr>
          <p:cNvPr id="545" name="Image"/>
          <p:cNvGrpSpPr/>
          <p:nvPr/>
        </p:nvGrpSpPr>
        <p:grpSpPr>
          <a:xfrm>
            <a:off x="144909" y="2570905"/>
            <a:ext cx="6380593" cy="7196785"/>
            <a:chOff x="0" y="0"/>
            <a:chExt cx="6380591" cy="7196783"/>
          </a:xfrm>
        </p:grpSpPr>
        <p:pic>
          <p:nvPicPr>
            <p:cNvPr id="544" name="Image" descr="Image"/>
            <p:cNvPicPr>
              <a:picLocks noChangeAspect="1"/>
            </p:cNvPicPr>
            <p:nvPr/>
          </p:nvPicPr>
          <p:blipFill>
            <a:blip r:embed="rId3">
              <a:extLst/>
            </a:blip>
            <a:srcRect l="14421" t="0" r="14421" b="0"/>
            <a:stretch>
              <a:fillRect/>
            </a:stretch>
          </p:blipFill>
          <p:spPr>
            <a:xfrm>
              <a:off x="215900" y="139700"/>
              <a:ext cx="5948792" cy="6637985"/>
            </a:xfrm>
            <a:prstGeom prst="rect">
              <a:avLst/>
            </a:prstGeom>
            <a:ln>
              <a:noFill/>
            </a:ln>
            <a:effectLst/>
          </p:spPr>
        </p:pic>
        <p:pic>
          <p:nvPicPr>
            <p:cNvPr id="543" name="Image" descr="Image"/>
            <p:cNvPicPr>
              <a:picLocks noChangeAspect="0"/>
            </p:cNvPicPr>
            <p:nvPr/>
          </p:nvPicPr>
          <p:blipFill>
            <a:blip r:embed="rId4">
              <a:extLst/>
            </a:blip>
            <a:stretch>
              <a:fillRect/>
            </a:stretch>
          </p:blipFill>
          <p:spPr>
            <a:xfrm>
              <a:off x="-1" y="0"/>
              <a:ext cx="6380593" cy="7196785"/>
            </a:xfrm>
            <a:prstGeom prst="rect">
              <a:avLst/>
            </a:prstGeom>
            <a:effectLst/>
          </p:spPr>
        </p:pic>
      </p:grpSp>
      <p:pic>
        <p:nvPicPr>
          <p:cNvPr id="546" name="Any substitute for what God specifies is evil, regardless of intent (cf Num 20:8,11; Matt 7:21-23; 2 Jn 9,10; Dt 4:2; 12:32; Jos 1:7; Pro 30:6; Rev 22:18,19)." descr="Any substitute for what God specifies is evil, regardless of intent (cf Num 20:8,11; Matt 7:21-23; 2 Jn 9,10; Dt 4:2; 12:32; Jos 1:7; Pro 30:6; Rev 22:18,19)."/>
          <p:cNvPicPr>
            <a:picLocks noChangeAspect="0"/>
          </p:cNvPicPr>
          <p:nvPr/>
        </p:nvPicPr>
        <p:blipFill>
          <a:blip r:embed="rId5">
            <a:extLst/>
          </a:blip>
          <a:stretch>
            <a:fillRect/>
          </a:stretch>
        </p:blipFill>
        <p:spPr>
          <a:xfrm>
            <a:off x="4108512" y="5564317"/>
            <a:ext cx="8663361" cy="3822701"/>
          </a:xfrm>
          <a:prstGeom prst="rect">
            <a:avLst/>
          </a:prstGeom>
          <a:effectLst>
            <a:outerShdw sx="100000" sy="100000" kx="0" ky="0" algn="b" rotWithShape="0" blurRad="63500" dist="63500" dir="2715924">
              <a:srgbClr val="000000"/>
            </a:outerShdw>
          </a:effectLst>
        </p:spPr>
      </p:pic>
      <p:sp>
        <p:nvSpPr>
          <p:cNvPr id="547" name="When God specifies - we CANNOT substitute — (1 Chron 13:5-8; Heb. 7:11-14)"/>
          <p:cNvSpPr/>
          <p:nvPr/>
        </p:nvSpPr>
        <p:spPr>
          <a:xfrm>
            <a:off x="5500447" y="2999864"/>
            <a:ext cx="7428270" cy="2238848"/>
          </a:xfrm>
          <a:prstGeom prst="roundRect">
            <a:avLst>
              <a:gd name="adj" fmla="val 8509"/>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900">
                <a:solidFill>
                  <a:srgbClr val="FFFFFF"/>
                </a:solidFill>
                <a:latin typeface="Century Gothic"/>
                <a:ea typeface="Century Gothic"/>
                <a:cs typeface="Century Gothic"/>
                <a:sym typeface="Century Gothic"/>
              </a:defRPr>
            </a:pPr>
            <a:r>
              <a:t>When God </a:t>
            </a:r>
            <a:r>
              <a:rPr b="1"/>
              <a:t>specifies</a:t>
            </a:r>
            <a:r>
              <a:t> - we </a:t>
            </a:r>
            <a:r>
              <a:rPr b="1"/>
              <a:t>CANNOT</a:t>
            </a:r>
            <a:r>
              <a:t> </a:t>
            </a:r>
            <a:r>
              <a:rPr b="1"/>
              <a:t>substitute</a:t>
            </a:r>
            <a:r>
              <a:t> — (1 Chron 13:5-8; Heb. 7:11-14) </a:t>
            </a:r>
          </a:p>
        </p:txBody>
      </p:sp>
      <p:sp>
        <p:nvSpPr>
          <p:cNvPr id="548" name="“BECAUSE YOU BELIEVED ME NOT!” — Num. 20:12"/>
          <p:cNvSpPr/>
          <p:nvPr/>
        </p:nvSpPr>
        <p:spPr>
          <a:xfrm>
            <a:off x="2314217" y="2699453"/>
            <a:ext cx="3488757" cy="3074249"/>
          </a:xfrm>
          <a:prstGeom prst="wedgeEllipseCallout">
            <a:avLst>
              <a:gd name="adj1" fmla="val 97393"/>
              <a:gd name="adj2" fmla="val -70423"/>
            </a:avLst>
          </a:prstGeom>
          <a:solidFill>
            <a:srgbClr val="808785"/>
          </a:solidFill>
          <a:ln w="12700">
            <a:miter lim="400000"/>
          </a:ln>
          <a:effectLst>
            <a:outerShdw sx="100000" sy="100000" kx="0" ky="0" algn="b" rotWithShape="0" blurRad="190500" dist="150863" dir="2754512">
              <a:srgbClr val="000000">
                <a:alpha val="96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200">
                <a:solidFill>
                  <a:srgbClr val="FFFFFF"/>
                </a:solidFill>
                <a:effectLst>
                  <a:outerShdw sx="100000" sy="100000" kx="0" ky="0" algn="b" rotWithShape="0" blurRad="63500" dist="63500" dir="2280000">
                    <a:srgbClr val="000000"/>
                  </a:outerShdw>
                </a:effectLst>
                <a:latin typeface="Century Gothic"/>
                <a:ea typeface="Century Gothic"/>
                <a:cs typeface="Century Gothic"/>
                <a:sym typeface="Century Gothic"/>
              </a:defRPr>
            </a:lvl1pPr>
          </a:lstStyle>
          <a:p>
            <a:pPr/>
            <a:r>
              <a:t>“BECAUSE YOU BELIEVED ME NOT!” — Num. 20:12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0" name="Image" descr="Image"/>
          <p:cNvPicPr>
            <a:picLocks noChangeAspect="1"/>
          </p:cNvPicPr>
          <p:nvPr>
            <p:ph type="pic" idx="13"/>
          </p:nvPr>
        </p:nvPicPr>
        <p:blipFill>
          <a:blip r:embed="rId2">
            <a:extLst/>
          </a:blip>
          <a:srcRect l="5555" t="0" r="5555" b="0"/>
          <a:stretch>
            <a:fillRect/>
          </a:stretch>
        </p:blipFill>
        <p:spPr>
          <a:prstGeom prst="rect">
            <a:avLst/>
          </a:prstGeom>
        </p:spPr>
      </p:pic>
      <p:sp>
        <p:nvSpPr>
          <p:cNvPr id="551" name="There Is A MAJOR Problem With “Contemporary Worship”"/>
          <p:cNvSpPr txBox="1"/>
          <p:nvPr/>
        </p:nvSpPr>
        <p:spPr>
          <a:xfrm>
            <a:off x="47786" y="1314450"/>
            <a:ext cx="12909229" cy="622301"/>
          </a:xfrm>
          <a:prstGeom prst="rect">
            <a:avLst/>
          </a:prstGeom>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chemeClr val="accent3">
                    <a:hueOff val="198700"/>
                    <a:satOff val="21248"/>
                    <a:lumOff val="19305"/>
                  </a:schemeClr>
                </a:solidFill>
                <a:effectLst>
                  <a:outerShdw sx="100000" sy="100000" kx="0" ky="0" algn="b" rotWithShape="0" blurRad="63500" dist="63500" dir="1315290">
                    <a:srgbClr val="000000"/>
                  </a:outerShdw>
                </a:effectLst>
                <a:latin typeface="Boulder"/>
                <a:ea typeface="Boulder"/>
                <a:cs typeface="Boulder"/>
                <a:sym typeface="Boulder"/>
              </a:defRPr>
            </a:lvl1pPr>
          </a:lstStyle>
          <a:p>
            <a:pPr/>
            <a:r>
              <a:t>There Is A MAJOR Problem With “Contemporary Worship”</a:t>
            </a:r>
          </a:p>
        </p:txBody>
      </p:sp>
      <p:pic>
        <p:nvPicPr>
          <p:cNvPr id="552" name="— Why So MANY CANNOT SEE IT —" descr="— Why So MANY CANNOT SEE IT —"/>
          <p:cNvPicPr>
            <a:picLocks noChangeAspect="0"/>
          </p:cNvPicPr>
          <p:nvPr/>
        </p:nvPicPr>
        <p:blipFill>
          <a:blip r:embed="rId3">
            <a:extLst/>
          </a:blip>
          <a:stretch>
            <a:fillRect/>
          </a:stretch>
        </p:blipFill>
        <p:spPr>
          <a:xfrm>
            <a:off x="237710" y="2176977"/>
            <a:ext cx="12529381" cy="1270001"/>
          </a:xfrm>
          <a:prstGeom prst="rect">
            <a:avLst/>
          </a:prstGeom>
          <a:effectLst>
            <a:outerShdw sx="100000" sy="100000" kx="0" ky="0" algn="b" rotWithShape="0" blurRad="228600" dist="152112" dir="5400000">
              <a:srgbClr val="000000">
                <a:alpha val="39746"/>
              </a:srgbClr>
            </a:outerShdw>
          </a:effectLst>
        </p:spPr>
      </p:pic>
      <p:sp>
        <p:nvSpPr>
          <p:cNvPr id="553" name="Give Me That  SHOW Time Religion"/>
          <p:cNvSpPr txBox="1"/>
          <p:nvPr/>
        </p:nvSpPr>
        <p:spPr>
          <a:xfrm>
            <a:off x="147446" y="41207"/>
            <a:ext cx="12709908" cy="1020316"/>
          </a:xfrm>
          <a:prstGeom prst="rect">
            <a:avLst/>
          </a:prstGeom>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sz="5700">
                <a:solidFill>
                  <a:srgbClr val="D9D9D9"/>
                </a:solidFill>
                <a:effectLst>
                  <a:outerShdw sx="100000" sy="100000" kx="0" ky="0" algn="b" rotWithShape="0" blurRad="50800" dist="39000" dir="5460000">
                    <a:srgbClr val="000000">
                      <a:alpha val="38000"/>
                    </a:srgbClr>
                  </a:outerShdw>
                </a:effectLst>
                <a:latin typeface="Century Gothic"/>
                <a:ea typeface="Century Gothic"/>
                <a:cs typeface="Century Gothic"/>
                <a:sym typeface="Century Gothic"/>
              </a:defRPr>
            </a:pPr>
            <a:r>
              <a:rPr sz="5100">
                <a:solidFill>
                  <a:schemeClr val="accent3">
                    <a:hueOff val="198700"/>
                    <a:satOff val="21248"/>
                    <a:lumOff val="19305"/>
                  </a:schemeClr>
                </a:solidFill>
                <a:effectLst>
                  <a:outerShdw sx="100000" sy="100000" kx="0" ky="0" algn="b" rotWithShape="0" blurRad="50800" dist="39000" dir="2514181">
                    <a:srgbClr val="000000"/>
                  </a:outerShdw>
                </a:effectLst>
                <a:latin typeface="Sonoma Script"/>
                <a:ea typeface="Sonoma Script"/>
                <a:cs typeface="Sonoma Script"/>
                <a:sym typeface="Sonoma Script"/>
              </a:rPr>
              <a:t>Give Me That</a:t>
            </a:r>
            <a:r>
              <a:t>  </a:t>
            </a:r>
            <a:r>
              <a:rPr>
                <a:solidFill>
                  <a:schemeClr val="accent1">
                    <a:hueOff val="-78595"/>
                    <a:satOff val="12505"/>
                    <a:lumOff val="13871"/>
                  </a:schemeClr>
                </a:solidFill>
                <a:latin typeface="Boulder"/>
                <a:ea typeface="Boulder"/>
                <a:cs typeface="Boulder"/>
                <a:sym typeface="Boulder"/>
              </a:rPr>
              <a:t>SHOW</a:t>
            </a:r>
            <a:r>
              <a:rPr>
                <a:latin typeface="Boulder"/>
                <a:ea typeface="Boulder"/>
                <a:cs typeface="Boulder"/>
                <a:sym typeface="Boulder"/>
              </a:rPr>
              <a:t> </a:t>
            </a:r>
            <a:r>
              <a:rPr>
                <a:solidFill>
                  <a:schemeClr val="accent1">
                    <a:hueOff val="-78595"/>
                    <a:satOff val="12505"/>
                    <a:lumOff val="13871"/>
                  </a:schemeClr>
                </a:solidFill>
                <a:latin typeface="Boulder"/>
                <a:ea typeface="Boulder"/>
                <a:cs typeface="Boulder"/>
                <a:sym typeface="Boulder"/>
              </a:rPr>
              <a:t>Time</a:t>
            </a:r>
            <a:r>
              <a:rPr>
                <a:latin typeface="Boulder"/>
                <a:ea typeface="Boulder"/>
                <a:cs typeface="Boulder"/>
                <a:sym typeface="Boulder"/>
              </a:rPr>
              <a:t> Religion</a:t>
            </a:r>
          </a:p>
        </p:txBody>
      </p:sp>
      <p:pic>
        <p:nvPicPr>
          <p:cNvPr id="554" name="UNSTABLE: Not grounded upon the truth, but upon the shifting sands of human wisdom - (2 Peter 3:15-18; Judges 21:25)" descr="UNSTABLE: Not grounded upon the truth, but upon the shifting sands of human wisdom - (2 Peter 3:15-18; Judges 21:25)"/>
          <p:cNvPicPr>
            <a:picLocks noChangeAspect="0"/>
          </p:cNvPicPr>
          <p:nvPr/>
        </p:nvPicPr>
        <p:blipFill>
          <a:blip r:embed="rId4">
            <a:extLst/>
          </a:blip>
          <a:stretch>
            <a:fillRect/>
          </a:stretch>
        </p:blipFill>
        <p:spPr>
          <a:xfrm>
            <a:off x="134747" y="4246735"/>
            <a:ext cx="12735306" cy="18303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6" name="Image" descr="Image"/>
          <p:cNvPicPr>
            <a:picLocks noChangeAspect="1"/>
          </p:cNvPicPr>
          <p:nvPr/>
        </p:nvPicPr>
        <p:blipFill>
          <a:blip r:embed="rId2">
            <a:extLst/>
          </a:blip>
          <a:stretch>
            <a:fillRect/>
          </a:stretch>
        </p:blipFill>
        <p:spPr>
          <a:xfrm>
            <a:off x="177800" y="2282831"/>
            <a:ext cx="12649200" cy="7315201"/>
          </a:xfrm>
          <a:prstGeom prst="rect">
            <a:avLst/>
          </a:prstGeom>
          <a:ln w="12700">
            <a:miter lim="400000"/>
          </a:ln>
        </p:spPr>
      </p:pic>
      <p:sp>
        <p:nvSpPr>
          <p:cNvPr id="557"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sp>
        <p:nvSpPr>
          <p:cNvPr id="558" name="“Take your sandals off your feet, for the place where you stand is holy ground.!” — Exodus 3:5"/>
          <p:cNvSpPr/>
          <p:nvPr/>
        </p:nvSpPr>
        <p:spPr>
          <a:xfrm>
            <a:off x="5888740" y="1866496"/>
            <a:ext cx="6739259" cy="2874486"/>
          </a:xfrm>
          <a:prstGeom prst="wedgeEllipseCallout">
            <a:avLst>
              <a:gd name="adj1" fmla="val -59438"/>
              <a:gd name="adj2" fmla="val 45738"/>
            </a:avLst>
          </a:prstGeom>
          <a:solidFill>
            <a:srgbClr val="808785"/>
          </a:solidFill>
          <a:ln w="12700">
            <a:miter lim="400000"/>
          </a:ln>
          <a:effectLst>
            <a:outerShdw sx="100000" sy="100000" kx="0" ky="0" algn="b" rotWithShape="0" blurRad="190500" dist="150863" dir="2754512">
              <a:srgbClr val="000000">
                <a:alpha val="96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200">
                <a:solidFill>
                  <a:srgbClr val="FFFFFF"/>
                </a:solidFill>
                <a:effectLst>
                  <a:outerShdw sx="100000" sy="100000" kx="0" ky="0" algn="b" rotWithShape="0" blurRad="63500" dist="63500" dir="2280000">
                    <a:srgbClr val="000000"/>
                  </a:outerShdw>
                </a:effectLst>
                <a:latin typeface="Century Gothic"/>
                <a:ea typeface="Century Gothic"/>
                <a:cs typeface="Century Gothic"/>
                <a:sym typeface="Century Gothic"/>
              </a:defRPr>
            </a:lvl1pPr>
          </a:lstStyle>
          <a:p>
            <a:pPr/>
            <a:r>
              <a:t>“Take your sandals off your feet, for the place where you stand is holy ground.!” — Exodus 3:5</a:t>
            </a:r>
          </a:p>
        </p:txBody>
      </p:sp>
      <p:pic>
        <p:nvPicPr>
          <p:cNvPr id="559" name="UNSTABLE: Not grounded upon the truth, but upon the shifting sands of human wisdom - (2 Peter 3:15-18; Judges 21:25)" descr="UNSTABLE: Not grounded upon the truth, but upon the shifting sands of human wisdom - (2 Peter 3:15-18; Judges 21:25)"/>
          <p:cNvPicPr>
            <a:picLocks noChangeAspect="0"/>
          </p:cNvPicPr>
          <p:nvPr/>
        </p:nvPicPr>
        <p:blipFill>
          <a:blip r:embed="rId3">
            <a:extLst/>
          </a:blip>
          <a:stretch>
            <a:fillRect/>
          </a:stretch>
        </p:blipFill>
        <p:spPr>
          <a:xfrm>
            <a:off x="134747" y="701296"/>
            <a:ext cx="12735306" cy="1830364"/>
          </a:xfrm>
          <a:prstGeom prst="rect">
            <a:avLst/>
          </a:prstGeom>
        </p:spPr>
      </p:pic>
      <p:pic>
        <p:nvPicPr>
          <p:cNvPr id="560" name="The truth of WHO God is — Acts 17:23-25; Lev. 10:3…" descr="The truth of WHO God is — Acts 17:23-25; Lev. 10:3…"/>
          <p:cNvPicPr>
            <a:picLocks noChangeAspect="0"/>
          </p:cNvPicPr>
          <p:nvPr/>
        </p:nvPicPr>
        <p:blipFill>
          <a:blip r:embed="rId4">
            <a:extLst/>
          </a:blip>
          <a:stretch>
            <a:fillRect/>
          </a:stretch>
        </p:blipFill>
        <p:spPr>
          <a:xfrm>
            <a:off x="548891" y="5067956"/>
            <a:ext cx="7248731" cy="4610101"/>
          </a:xfrm>
          <a:prstGeom prst="rect">
            <a:avLst/>
          </a:prstGeom>
          <a:effectLst>
            <a:outerShdw sx="100000" sy="100000" kx="0" ky="0" algn="b" rotWithShape="0" blurRad="63500" dist="63500" dir="2715924">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60"/>
                                        </p:tgtEl>
                                        <p:attrNameLst>
                                          <p:attrName>style.visibility</p:attrName>
                                        </p:attrNameLst>
                                      </p:cBhvr>
                                      <p:to>
                                        <p:strVal val="visible"/>
                                      </p:to>
                                    </p:set>
                                    <p:animEffect filter="wipe(left)" transition="in">
                                      <p:cBhvr>
                                        <p:cTn id="7" dur="2000"/>
                                        <p:tgtEl>
                                          <p:spTgt spid="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0"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2 Timothy 4:1–5 (NKJV)…"/>
          <p:cNvSpPr txBox="1"/>
          <p:nvPr/>
        </p:nvSpPr>
        <p:spPr>
          <a:xfrm>
            <a:off x="377436" y="635000"/>
            <a:ext cx="12249929" cy="7962901"/>
          </a:xfrm>
          <a:prstGeom prst="rect">
            <a:avLst/>
          </a:prstGeom>
          <a:ln w="12700">
            <a:miter lim="400000"/>
          </a:ln>
          <a:effectLst>
            <a:outerShdw sx="100000" sy="100000" kx="0" ky="0" algn="b" rotWithShape="0" blurRad="139700" dist="114300" dir="5400000">
              <a:srgbClr val="000000">
                <a:alpha val="3825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300">
                <a:solidFill>
                  <a:srgbClr val="000000"/>
                </a:solidFill>
                <a:latin typeface="Perpetua Titling MT Light"/>
                <a:ea typeface="Perpetua Titling MT Light"/>
                <a:cs typeface="Perpetua Titling MT Light"/>
                <a:sym typeface="Perpetua Titling MT Light"/>
              </a:defRPr>
            </a:pPr>
            <a:r>
              <a:t>2 Timothy 4:1–5 (NKJV)</a:t>
            </a:r>
          </a:p>
          <a:p>
            <a:pPr defTabSz="457200">
              <a:defRPr sz="5600">
                <a:solidFill>
                  <a:srgbClr val="000000"/>
                </a:solidFill>
                <a:latin typeface="Century Gothic"/>
                <a:ea typeface="Century Gothic"/>
                <a:cs typeface="Century Gothic"/>
                <a:sym typeface="Century Gothic"/>
              </a:defRPr>
            </a:pPr>
            <a:r>
              <a:rPr baseline="31999"/>
              <a:t>1</a:t>
            </a:r>
            <a:r>
              <a:t> I charge </a:t>
            </a:r>
            <a:r>
              <a:rPr i="1"/>
              <a:t>you</a:t>
            </a:r>
            <a:r>
              <a:t> therefore before God and the Lord Jesus Christ, who will judge the living and the dead at His appearing and His kingdom: </a:t>
            </a:r>
            <a:r>
              <a:rPr baseline="31999"/>
              <a:t>2</a:t>
            </a:r>
            <a:r>
              <a:t> Preach the word! Be ready in season </a:t>
            </a:r>
            <a:r>
              <a:rPr i="1"/>
              <a:t>and</a:t>
            </a:r>
            <a:r>
              <a:t> out of season. Convince, rebuke, exhort, with all longsuffering and teaching. </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r"/>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2" name="Image" descr="Image"/>
          <p:cNvPicPr>
            <a:picLocks noChangeAspect="1"/>
          </p:cNvPicPr>
          <p:nvPr/>
        </p:nvPicPr>
        <p:blipFill>
          <a:blip r:embed="rId2">
            <a:extLst/>
          </a:blip>
          <a:stretch>
            <a:fillRect/>
          </a:stretch>
        </p:blipFill>
        <p:spPr>
          <a:xfrm>
            <a:off x="177800" y="2282831"/>
            <a:ext cx="12649200" cy="7315201"/>
          </a:xfrm>
          <a:prstGeom prst="rect">
            <a:avLst/>
          </a:prstGeom>
          <a:ln w="12700">
            <a:miter lim="400000"/>
          </a:ln>
        </p:spPr>
      </p:pic>
      <p:sp>
        <p:nvSpPr>
          <p:cNvPr id="563"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sp>
        <p:nvSpPr>
          <p:cNvPr id="564" name="“Take your sandals off your feet, for the place where you stand is holy ground.!” — Exodus 3:5"/>
          <p:cNvSpPr/>
          <p:nvPr/>
        </p:nvSpPr>
        <p:spPr>
          <a:xfrm>
            <a:off x="5888740" y="1866496"/>
            <a:ext cx="6739259" cy="2874486"/>
          </a:xfrm>
          <a:prstGeom prst="wedgeEllipseCallout">
            <a:avLst>
              <a:gd name="adj1" fmla="val -59438"/>
              <a:gd name="adj2" fmla="val 45738"/>
            </a:avLst>
          </a:prstGeom>
          <a:solidFill>
            <a:srgbClr val="808785"/>
          </a:solidFill>
          <a:ln w="12700">
            <a:miter lim="400000"/>
          </a:ln>
          <a:effectLst>
            <a:outerShdw sx="100000" sy="100000" kx="0" ky="0" algn="b" rotWithShape="0" blurRad="190500" dist="150863" dir="2754512">
              <a:srgbClr val="000000">
                <a:alpha val="96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200">
                <a:solidFill>
                  <a:srgbClr val="FFFFFF"/>
                </a:solidFill>
                <a:effectLst>
                  <a:outerShdw sx="100000" sy="100000" kx="0" ky="0" algn="b" rotWithShape="0" blurRad="63500" dist="63500" dir="2280000">
                    <a:srgbClr val="000000"/>
                  </a:outerShdw>
                </a:effectLst>
                <a:latin typeface="Century Gothic"/>
                <a:ea typeface="Century Gothic"/>
                <a:cs typeface="Century Gothic"/>
                <a:sym typeface="Century Gothic"/>
              </a:defRPr>
            </a:lvl1pPr>
          </a:lstStyle>
          <a:p>
            <a:pPr/>
            <a:r>
              <a:t>“Take your sandals off your feet, for the place where you stand is holy ground.!” — Exodus 3:5</a:t>
            </a:r>
          </a:p>
        </p:txBody>
      </p:sp>
      <p:pic>
        <p:nvPicPr>
          <p:cNvPr id="565" name="UNSTABLE: Not grounded upon the truth, but upon the shifting sands of human wisdom - (2 Peter 3:15-18; Judges 21:25)" descr="UNSTABLE: Not grounded upon the truth, but upon the shifting sands of human wisdom - (2 Peter 3:15-18; Judges 21:25)"/>
          <p:cNvPicPr>
            <a:picLocks noChangeAspect="0"/>
          </p:cNvPicPr>
          <p:nvPr/>
        </p:nvPicPr>
        <p:blipFill>
          <a:blip r:embed="rId3">
            <a:extLst/>
          </a:blip>
          <a:stretch>
            <a:fillRect/>
          </a:stretch>
        </p:blipFill>
        <p:spPr>
          <a:xfrm>
            <a:off x="134747" y="701296"/>
            <a:ext cx="12735306" cy="1830364"/>
          </a:xfrm>
          <a:prstGeom prst="rect">
            <a:avLst/>
          </a:prstGeom>
        </p:spPr>
      </p:pic>
      <p:sp>
        <p:nvSpPr>
          <p:cNvPr id="566" name="Hebrews 12:28–29 (NKJV)…"/>
          <p:cNvSpPr txBox="1"/>
          <p:nvPr/>
        </p:nvSpPr>
        <p:spPr>
          <a:xfrm>
            <a:off x="499225" y="6549600"/>
            <a:ext cx="12006349" cy="2857502"/>
          </a:xfrm>
          <a:prstGeom prst="rect">
            <a:avLst/>
          </a:prstGeom>
          <a:solidFill>
            <a:srgbClr val="5A5F5E"/>
          </a:solidFill>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3500">
                <a:solidFill>
                  <a:srgbClr val="FFFFFF"/>
                </a:solidFill>
                <a:effectLst>
                  <a:outerShdw sx="100000" sy="100000" kx="0" ky="0" algn="b" rotWithShape="0" blurRad="63500" dist="63500" dir="3218163">
                    <a:srgbClr val="000000"/>
                  </a:outerShdw>
                </a:effectLst>
                <a:latin typeface="Century Gothic"/>
                <a:ea typeface="Century Gothic"/>
                <a:cs typeface="Century Gothic"/>
                <a:sym typeface="Century Gothic"/>
              </a:defRPr>
            </a:pPr>
            <a:r>
              <a:t>Hebrews 12:28–29 (NKJV)</a:t>
            </a:r>
          </a:p>
          <a:p>
            <a:pPr defTabSz="457200">
              <a:defRPr sz="3500">
                <a:solidFill>
                  <a:srgbClr val="FFFFFF"/>
                </a:solidFill>
                <a:effectLst>
                  <a:outerShdw sx="100000" sy="100000" kx="0" ky="0" algn="b" rotWithShape="0" blurRad="63500" dist="63500" dir="3218163">
                    <a:srgbClr val="000000"/>
                  </a:outerShdw>
                </a:effectLst>
                <a:latin typeface="Century Gothic"/>
                <a:ea typeface="Century Gothic"/>
                <a:cs typeface="Century Gothic"/>
                <a:sym typeface="Century Gothic"/>
              </a:defRPr>
            </a:pPr>
            <a:r>
              <a:rPr baseline="31999"/>
              <a:t>28</a:t>
            </a:r>
            <a:r>
              <a:t> Therefore, since we are receiving a kingdom which cannot be shaken, let us have grace, by which we may serve God acceptably with reverence and godly fear. </a:t>
            </a:r>
            <a:r>
              <a:rPr baseline="31999"/>
              <a:t>29</a:t>
            </a:r>
            <a:r>
              <a:t> For our God </a:t>
            </a:r>
            <a:r>
              <a:rPr i="1"/>
              <a:t>is</a:t>
            </a:r>
            <a:r>
              <a:t> a consuming fire.</a:t>
            </a:r>
          </a:p>
          <a:p>
            <a:pPr defTabSz="457200">
              <a:defRPr b="1" sz="3500">
                <a:solidFill>
                  <a:srgbClr val="FFFFFF"/>
                </a:solidFill>
                <a:effectLst>
                  <a:outerShdw sx="100000" sy="100000" kx="0" ky="0" algn="b" rotWithShape="0" blurRad="63500" dist="63500" dir="3218163">
                    <a:srgbClr val="000000"/>
                  </a:outerShdw>
                </a:effectLst>
                <a:latin typeface="Century Gothic"/>
                <a:ea typeface="Century Gothic"/>
                <a:cs typeface="Century Gothic"/>
                <a:sym typeface="Century Gothic"/>
              </a:defRPr>
            </a:pPr>
            <a:r>
              <a:t>Hebrews 12:28–29 (NKJV)</a:t>
            </a:r>
          </a:p>
          <a:p>
            <a:pPr defTabSz="457200">
              <a:defRPr sz="3500">
                <a:solidFill>
                  <a:srgbClr val="FFFFFF"/>
                </a:solidFill>
                <a:effectLst>
                  <a:outerShdw sx="100000" sy="100000" kx="0" ky="0" algn="b" rotWithShape="0" blurRad="63500" dist="63500" dir="3218163">
                    <a:srgbClr val="000000"/>
                  </a:outerShdw>
                </a:effectLst>
                <a:latin typeface="Century Gothic"/>
                <a:ea typeface="Century Gothic"/>
                <a:cs typeface="Century Gothic"/>
                <a:sym typeface="Century Gothic"/>
              </a:defRPr>
            </a:pPr>
            <a:r>
              <a:rPr baseline="31999"/>
              <a:t>28</a:t>
            </a:r>
            <a:r>
              <a:t> Therefore, since we are receiving a kingdom which cannot be shaken, let us have grace, by which we may serve God acceptably with reverence and godly fear. </a:t>
            </a:r>
            <a:r>
              <a:rPr baseline="31999"/>
              <a:t>29</a:t>
            </a:r>
            <a:r>
              <a:t> For our God </a:t>
            </a:r>
            <a:r>
              <a:rPr i="1"/>
              <a:t>is</a:t>
            </a:r>
            <a:r>
              <a:t> a consuming fire.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8" name="Image" descr="Image"/>
          <p:cNvPicPr>
            <a:picLocks noChangeAspect="1"/>
          </p:cNvPicPr>
          <p:nvPr>
            <p:ph type="pic" idx="13"/>
          </p:nvPr>
        </p:nvPicPr>
        <p:blipFill>
          <a:blip r:embed="rId2">
            <a:extLst/>
          </a:blip>
          <a:srcRect l="8000" t="0" r="8000" b="0"/>
          <a:stretch>
            <a:fillRect/>
          </a:stretch>
        </p:blipFill>
        <p:spPr>
          <a:prstGeom prst="rect">
            <a:avLst/>
          </a:prstGeom>
        </p:spPr>
      </p:pic>
      <p:sp>
        <p:nvSpPr>
          <p:cNvPr id="569"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570" name="A BOLD STATEMENT - TRUE worship CANNOT occur in such an environment!" descr="A BOLD STATEMENT - TRUE worship CANNOT occur in such an environment!"/>
          <p:cNvPicPr>
            <a:picLocks noChangeAspect="0"/>
          </p:cNvPicPr>
          <p:nvPr/>
        </p:nvPicPr>
        <p:blipFill>
          <a:blip r:embed="rId3">
            <a:extLst/>
          </a:blip>
          <a:stretch>
            <a:fillRect/>
          </a:stretch>
        </p:blipFill>
        <p:spPr>
          <a:xfrm>
            <a:off x="-124933" y="818225"/>
            <a:ext cx="13254666" cy="2417776"/>
          </a:xfrm>
          <a:prstGeom prst="rect">
            <a:avLst/>
          </a:prstGeom>
        </p:spPr>
      </p:pic>
      <p:grpSp>
        <p:nvGrpSpPr>
          <p:cNvPr id="573" name="Exodus 20:25 (NKJV) And if you make Me an altar of stone, you shall not build it of hewn stone; for if you use your tool on it, you have profaned it."/>
          <p:cNvGrpSpPr/>
          <p:nvPr/>
        </p:nvGrpSpPr>
        <p:grpSpPr>
          <a:xfrm>
            <a:off x="199640" y="6969779"/>
            <a:ext cx="12605520" cy="2854541"/>
            <a:chOff x="0" y="0"/>
            <a:chExt cx="12605519" cy="2854539"/>
          </a:xfrm>
        </p:grpSpPr>
        <p:sp>
          <p:nvSpPr>
            <p:cNvPr id="572" name="Exodus 20:25 (NKJV) And if you make Me an altar of stone, you shall not build it of hewn stone; for if you use your tool on it, you have profaned it."/>
            <p:cNvSpPr/>
            <p:nvPr/>
          </p:nvSpPr>
          <p:spPr>
            <a:xfrm>
              <a:off x="215900" y="139700"/>
              <a:ext cx="12173720" cy="229574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4400">
                  <a:solidFill>
                    <a:srgbClr val="FFFFFF"/>
                  </a:solidFill>
                  <a:effectLst>
                    <a:outerShdw sx="100000" sy="100000" kx="0" ky="0" algn="b" rotWithShape="0" blurRad="50800" dist="63500" dir="1872965">
                      <a:srgbClr val="000000"/>
                    </a:outerShdw>
                  </a:effectLst>
                </a:defRPr>
              </a:pPr>
              <a:r>
                <a:rPr b="1">
                  <a:latin typeface="Gill Sans"/>
                  <a:ea typeface="Gill Sans"/>
                  <a:cs typeface="Gill Sans"/>
                  <a:sym typeface="Gill Sans"/>
                </a:rPr>
                <a:t>Exodus 20:25</a:t>
              </a:r>
              <a:r>
                <a:t> (NKJV) And if you make Me an altar of stone, you shall not build it of hewn stone; for if you use your tool on it, you have profaned it.</a:t>
              </a:r>
            </a:p>
          </p:txBody>
        </p:sp>
        <p:pic>
          <p:nvPicPr>
            <p:cNvPr id="571" name="Exodus 20:25 (NKJV) And if you make Me an altar of stone, you shall not build it of hewn stone; for if you use your tool on it, you have profaned it." descr="Exodus 20:25 (NKJV) And if you make Me an altar of stone, you shall not build it of hewn stone; for if you use your tool on it, you have profaned it."/>
            <p:cNvPicPr>
              <a:picLocks noChangeAspect="0"/>
            </p:cNvPicPr>
            <p:nvPr/>
          </p:nvPicPr>
          <p:blipFill>
            <a:blip r:embed="rId4">
              <a:extLst/>
            </a:blip>
            <a:stretch>
              <a:fillRect/>
            </a:stretch>
          </p:blipFill>
          <p:spPr>
            <a:xfrm>
              <a:off x="0" y="0"/>
              <a:ext cx="12605520" cy="285454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73"/>
                                        </p:tgtEl>
                                        <p:attrNameLst>
                                          <p:attrName>style.visibility</p:attrName>
                                        </p:attrNameLst>
                                      </p:cBhvr>
                                      <p:to>
                                        <p:strVal val="visible"/>
                                      </p:to>
                                    </p:set>
                                    <p:anim calcmode="lin" valueType="num">
                                      <p:cBhvr>
                                        <p:cTn id="7" dur="3000" fill="hold"/>
                                        <p:tgtEl>
                                          <p:spTgt spid="573"/>
                                        </p:tgtEl>
                                        <p:attrNameLst>
                                          <p:attrName>ppt_x</p:attrName>
                                        </p:attrNameLst>
                                      </p:cBhvr>
                                      <p:tavLst>
                                        <p:tav tm="0">
                                          <p:val>
                                            <p:strVal val="#ppt_x"/>
                                          </p:val>
                                        </p:tav>
                                        <p:tav tm="100000">
                                          <p:val>
                                            <p:strVal val="#ppt_x"/>
                                          </p:val>
                                        </p:tav>
                                      </p:tavLst>
                                    </p:anim>
                                    <p:anim calcmode="lin" valueType="num">
                                      <p:cBhvr>
                                        <p:cTn id="8" dur="3000" fill="hold"/>
                                        <p:tgtEl>
                                          <p:spTgt spid="5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3"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5" name="Image" descr="Image"/>
          <p:cNvPicPr>
            <a:picLocks noChangeAspect="1"/>
          </p:cNvPicPr>
          <p:nvPr>
            <p:ph type="pic" idx="13"/>
          </p:nvPr>
        </p:nvPicPr>
        <p:blipFill>
          <a:blip r:embed="rId2">
            <a:extLst/>
          </a:blip>
          <a:srcRect l="8000" t="0" r="8000" b="0"/>
          <a:stretch>
            <a:fillRect/>
          </a:stretch>
        </p:blipFill>
        <p:spPr>
          <a:prstGeom prst="rect">
            <a:avLst/>
          </a:prstGeom>
        </p:spPr>
      </p:pic>
      <p:sp>
        <p:nvSpPr>
          <p:cNvPr id="576"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grpSp>
        <p:nvGrpSpPr>
          <p:cNvPr id="579" name="Acts 17:25 “Nor is He worshiped with men’s hands, as though He needed anything, …”"/>
          <p:cNvGrpSpPr/>
          <p:nvPr/>
        </p:nvGrpSpPr>
        <p:grpSpPr>
          <a:xfrm>
            <a:off x="199640" y="7564028"/>
            <a:ext cx="12605520" cy="2260292"/>
            <a:chOff x="0" y="0"/>
            <a:chExt cx="12605519" cy="2260290"/>
          </a:xfrm>
        </p:grpSpPr>
        <p:sp>
          <p:nvSpPr>
            <p:cNvPr id="578" name="Acts 17:25 “Nor is He worshiped with men’s hands, as though He needed anything, …”"/>
            <p:cNvSpPr/>
            <p:nvPr/>
          </p:nvSpPr>
          <p:spPr>
            <a:xfrm>
              <a:off x="215900" y="139700"/>
              <a:ext cx="12173720" cy="1701491"/>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4800">
                  <a:solidFill>
                    <a:srgbClr val="FFFFFF"/>
                  </a:solidFill>
                  <a:effectLst>
                    <a:outerShdw sx="100000" sy="100000" kx="0" ky="0" algn="b" rotWithShape="0" blurRad="50800" dist="63500" dir="1872965">
                      <a:srgbClr val="000000"/>
                    </a:outerShdw>
                  </a:effectLst>
                </a:defRPr>
              </a:pPr>
              <a:r>
                <a:rPr b="1">
                  <a:latin typeface="Gill Sans"/>
                  <a:ea typeface="Gill Sans"/>
                  <a:cs typeface="Gill Sans"/>
                  <a:sym typeface="Gill Sans"/>
                </a:rPr>
                <a:t>Acts 17:25</a:t>
              </a:r>
              <a:r>
                <a:t> “Nor is He worshiped with men’s hands, as though He needed anything, …”</a:t>
              </a:r>
            </a:p>
          </p:txBody>
        </p:sp>
        <p:pic>
          <p:nvPicPr>
            <p:cNvPr id="577" name="Acts 17:25 “Nor is He worshiped with men’s hands, as though He needed anything, …”" descr="Acts 17:25 “Nor is He worshiped with men’s hands, as though He needed anything, …”"/>
            <p:cNvPicPr>
              <a:picLocks noChangeAspect="0"/>
            </p:cNvPicPr>
            <p:nvPr/>
          </p:nvPicPr>
          <p:blipFill>
            <a:blip r:embed="rId3">
              <a:extLst/>
            </a:blip>
            <a:stretch>
              <a:fillRect/>
            </a:stretch>
          </p:blipFill>
          <p:spPr>
            <a:xfrm>
              <a:off x="0" y="0"/>
              <a:ext cx="12605520" cy="2260291"/>
            </a:xfrm>
            <a:prstGeom prst="rect">
              <a:avLst/>
            </a:prstGeom>
            <a:effectLst/>
          </p:spPr>
        </p:pic>
      </p:grpSp>
      <p:pic>
        <p:nvPicPr>
          <p:cNvPr id="580" name="A BOLD STATEMENT - TRUE worship CANNOT occur in such an environment!" descr="A BOLD STATEMENT - TRUE worship CANNOT occur in such an environment!"/>
          <p:cNvPicPr>
            <a:picLocks noChangeAspect="0"/>
          </p:cNvPicPr>
          <p:nvPr/>
        </p:nvPicPr>
        <p:blipFill>
          <a:blip r:embed="rId4">
            <a:extLst/>
          </a:blip>
          <a:stretch>
            <a:fillRect/>
          </a:stretch>
        </p:blipFill>
        <p:spPr>
          <a:xfrm>
            <a:off x="-124933" y="818225"/>
            <a:ext cx="13254666" cy="24177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2" name="Image" descr="Image"/>
          <p:cNvPicPr>
            <a:picLocks noChangeAspect="1"/>
          </p:cNvPicPr>
          <p:nvPr>
            <p:ph type="pic" idx="13"/>
          </p:nvPr>
        </p:nvPicPr>
        <p:blipFill>
          <a:blip r:embed="rId2">
            <a:extLst/>
          </a:blip>
          <a:srcRect l="8000" t="0" r="8000" b="0"/>
          <a:stretch>
            <a:fillRect/>
          </a:stretch>
        </p:blipFill>
        <p:spPr>
          <a:prstGeom prst="rect">
            <a:avLst/>
          </a:prstGeom>
        </p:spPr>
      </p:pic>
      <p:sp>
        <p:nvSpPr>
          <p:cNvPr id="583"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grpSp>
        <p:nvGrpSpPr>
          <p:cNvPr id="586" name="John 4:23–24 (NKJV)…"/>
          <p:cNvGrpSpPr/>
          <p:nvPr/>
        </p:nvGrpSpPr>
        <p:grpSpPr>
          <a:xfrm>
            <a:off x="199640" y="6120481"/>
            <a:ext cx="12605520" cy="3660297"/>
            <a:chOff x="0" y="0"/>
            <a:chExt cx="12605519" cy="3660295"/>
          </a:xfrm>
        </p:grpSpPr>
        <p:sp>
          <p:nvSpPr>
            <p:cNvPr id="585" name="John 4:23–24 (NKJV)…"/>
            <p:cNvSpPr/>
            <p:nvPr/>
          </p:nvSpPr>
          <p:spPr>
            <a:xfrm>
              <a:off x="215900" y="139700"/>
              <a:ext cx="12173720" cy="3101497"/>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sz="4800">
                  <a:solidFill>
                    <a:srgbClr val="FFFFFF"/>
                  </a:solidFill>
                  <a:effectLst>
                    <a:outerShdw sx="100000" sy="100000" kx="0" ky="0" algn="b" rotWithShape="0" blurRad="50800" dist="63500" dir="1872965">
                      <a:srgbClr val="000000"/>
                    </a:outerShdw>
                  </a:effectLst>
                  <a:latin typeface="Gill Sans"/>
                  <a:ea typeface="Gill Sans"/>
                  <a:cs typeface="Gill Sans"/>
                  <a:sym typeface="Gill Sans"/>
                </a:defRPr>
              </a:pPr>
              <a:r>
                <a:t>John 4:23–24 (NKJV)</a:t>
              </a:r>
            </a:p>
            <a:p>
              <a:pPr>
                <a:defRPr sz="3700">
                  <a:solidFill>
                    <a:srgbClr val="FFFFFF"/>
                  </a:solidFill>
                  <a:effectLst>
                    <a:outerShdw sx="100000" sy="100000" kx="0" ky="0" algn="b" rotWithShape="0" blurRad="50800" dist="63500" dir="1872965">
                      <a:srgbClr val="000000"/>
                    </a:outerShdw>
                  </a:effectLst>
                </a:defRPr>
              </a:pPr>
              <a:r>
                <a:rPr baseline="31999"/>
                <a:t>23</a:t>
              </a:r>
              <a:r>
                <a:t> But the hour is coming, and now is, when the true worshipers will worship the Father in spirit and truth; for the Father is seeking such to worship Him. </a:t>
              </a:r>
              <a:r>
                <a:rPr baseline="31999"/>
                <a:t>24</a:t>
              </a:r>
              <a:r>
                <a:t> God </a:t>
              </a:r>
              <a:r>
                <a:rPr i="1">
                  <a:latin typeface="Gill Sans"/>
                  <a:ea typeface="Gill Sans"/>
                  <a:cs typeface="Gill Sans"/>
                  <a:sym typeface="Gill Sans"/>
                </a:rPr>
                <a:t>is</a:t>
              </a:r>
              <a:r>
                <a:t> Spirit, and those who worship Him must worship in spirit and truth.”</a:t>
              </a:r>
            </a:p>
          </p:txBody>
        </p:sp>
        <p:pic>
          <p:nvPicPr>
            <p:cNvPr id="584" name="John 4:23–24 (NKJV)…" descr="John 4:23–24 (NKJV)…"/>
            <p:cNvPicPr>
              <a:picLocks noChangeAspect="0"/>
            </p:cNvPicPr>
            <p:nvPr/>
          </p:nvPicPr>
          <p:blipFill>
            <a:blip r:embed="rId3">
              <a:extLst/>
            </a:blip>
            <a:stretch>
              <a:fillRect/>
            </a:stretch>
          </p:blipFill>
          <p:spPr>
            <a:xfrm>
              <a:off x="0" y="0"/>
              <a:ext cx="12605520" cy="3660297"/>
            </a:xfrm>
            <a:prstGeom prst="rect">
              <a:avLst/>
            </a:prstGeom>
            <a:effectLst/>
          </p:spPr>
        </p:pic>
      </p:grpSp>
      <p:pic>
        <p:nvPicPr>
          <p:cNvPr id="587" name="A BOLD STATEMENT - TRUE worship CANNOT occur in such an environment!" descr="A BOLD STATEMENT - TRUE worship CANNOT occur in such an environment!"/>
          <p:cNvPicPr>
            <a:picLocks noChangeAspect="0"/>
          </p:cNvPicPr>
          <p:nvPr/>
        </p:nvPicPr>
        <p:blipFill>
          <a:blip r:embed="rId4">
            <a:extLst/>
          </a:blip>
          <a:stretch>
            <a:fillRect/>
          </a:stretch>
        </p:blipFill>
        <p:spPr>
          <a:xfrm>
            <a:off x="-124933" y="818225"/>
            <a:ext cx="13254666" cy="24177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hape 211"/>
          <p:cNvSpPr txBox="1"/>
          <p:nvPr/>
        </p:nvSpPr>
        <p:spPr>
          <a:xfrm>
            <a:off x="5363955" y="3194897"/>
            <a:ext cx="7320283" cy="5880101"/>
          </a:xfrm>
          <a:prstGeom prst="rect">
            <a:avLst/>
          </a:prstGeom>
          <a:solidFill>
            <a:srgbClr val="5A5F5E"/>
          </a:solidFill>
          <a:ln w="12700">
            <a:miter lim="400000"/>
          </a:ln>
          <a:effectLst>
            <a:outerShdw sx="100000" sy="100000" kx="0" ky="0" algn="b" rotWithShape="0" blurRad="139700" dist="63500" dir="522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p>
            <a:pPr indent="44449">
              <a:spcBef>
                <a:spcPts val="1200"/>
              </a:spcBef>
              <a:defRPr sz="3500">
                <a:solidFill>
                  <a:srgbClr val="FFFFFF"/>
                </a:solidFill>
                <a:effectLst>
                  <a:outerShdw sx="100000" sy="100000" kx="0" ky="0" algn="b" rotWithShape="0" blurRad="76200" dist="63500" dir="2046723">
                    <a:srgbClr val="000000"/>
                  </a:outerShdw>
                </a:effectLst>
                <a:uFill>
                  <a:solidFill>
                    <a:srgbClr val="FFFFFF"/>
                  </a:solidFill>
                </a:uFill>
                <a:latin typeface="Century Gothic"/>
                <a:ea typeface="Century Gothic"/>
                <a:cs typeface="Century Gothic"/>
                <a:sym typeface="Century Gothic"/>
              </a:defRPr>
            </a:pPr>
            <a:r>
              <a:t>“We have a society filled with people who want what they want when they want it. They are into their own lifestyle, recreation, and entertainment. They want comfort, happiness, and success. When churches appeal to those selfish desires, they only fuel fires that hinder true godliness.” </a:t>
            </a:r>
          </a:p>
          <a:p>
            <a:pPr indent="44449">
              <a:spcBef>
                <a:spcPts val="1200"/>
              </a:spcBef>
              <a:defRPr sz="2600">
                <a:solidFill>
                  <a:srgbClr val="FFFFFF"/>
                </a:solidFill>
                <a:effectLst>
                  <a:outerShdw sx="100000" sy="100000" kx="0" ky="0" algn="b" rotWithShape="0" blurRad="76200" dist="63500" dir="2046723">
                    <a:srgbClr val="000000"/>
                  </a:outerShdw>
                </a:effectLst>
                <a:uFill>
                  <a:solidFill>
                    <a:srgbClr val="FFFFFF"/>
                  </a:solidFill>
                </a:uFill>
                <a:latin typeface="Century Gothic"/>
                <a:ea typeface="Century Gothic"/>
                <a:cs typeface="Century Gothic"/>
                <a:sym typeface="Century Gothic"/>
              </a:defRPr>
            </a:pPr>
            <a:r>
              <a:t>(Ashamed of The Gospel, When The Church Becomes Like The World, pg 85)</a:t>
            </a:r>
          </a:p>
        </p:txBody>
      </p:sp>
      <p:pic>
        <p:nvPicPr>
          <p:cNvPr id="590" name="image7.png" descr="image7.png"/>
          <p:cNvPicPr>
            <a:picLocks noChangeAspect="1"/>
          </p:cNvPicPr>
          <p:nvPr/>
        </p:nvPicPr>
        <p:blipFill>
          <a:blip r:embed="rId2">
            <a:extLst/>
          </a:blip>
          <a:stretch>
            <a:fillRect/>
          </a:stretch>
        </p:blipFill>
        <p:spPr>
          <a:xfrm>
            <a:off x="240453" y="2685625"/>
            <a:ext cx="4909097" cy="6177283"/>
          </a:xfrm>
          <a:prstGeom prst="rect">
            <a:avLst/>
          </a:prstGeom>
          <a:ln w="12700">
            <a:miter lim="400000"/>
          </a:ln>
          <a:effectLst>
            <a:reflection blurRad="0" stA="30000" stPos="0" endA="0" endPos="40000" dist="0" dir="5400000" fadeDir="5400000" sx="100000" sy="-100000" kx="0" ky="0" algn="bl" rotWithShape="0"/>
          </a:effectLst>
        </p:spPr>
      </p:pic>
      <p:sp>
        <p:nvSpPr>
          <p:cNvPr id="591"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592" name="A BOLD STATEMENT - TRUE worship CANNOT occur in such an environment!" descr="A BOLD STATEMENT - TRUE worship CANNOT occur in such an environment!"/>
          <p:cNvPicPr>
            <a:picLocks noChangeAspect="0"/>
          </p:cNvPicPr>
          <p:nvPr/>
        </p:nvPicPr>
        <p:blipFill>
          <a:blip r:embed="rId3">
            <a:extLst/>
          </a:blip>
          <a:stretch>
            <a:fillRect/>
          </a:stretch>
        </p:blipFill>
        <p:spPr>
          <a:xfrm>
            <a:off x="-124933" y="818225"/>
            <a:ext cx="13254666" cy="24177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4"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595"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596" name="A BOLD STATEMENT - TRUE worship CANNOT occur in such an environment!" descr="A BOLD STATEMENT - TRUE worship CANNOT occur in such an environment!"/>
          <p:cNvPicPr>
            <a:picLocks noChangeAspect="0"/>
          </p:cNvPicPr>
          <p:nvPr/>
        </p:nvPicPr>
        <p:blipFill>
          <a:blip r:embed="rId3">
            <a:extLst/>
          </a:blip>
          <a:stretch>
            <a:fillRect/>
          </a:stretch>
        </p:blipFill>
        <p:spPr>
          <a:xfrm>
            <a:off x="-124933" y="818225"/>
            <a:ext cx="13254666" cy="2417776"/>
          </a:xfrm>
          <a:prstGeom prst="rect">
            <a:avLst/>
          </a:prstGeom>
        </p:spPr>
      </p:pic>
      <p:sp>
        <p:nvSpPr>
          <p:cNvPr id="597" name="Text Box 9"/>
          <p:cNvSpPr txBox="1"/>
          <p:nvPr/>
        </p:nvSpPr>
        <p:spPr>
          <a:xfrm>
            <a:off x="5531091" y="3128645"/>
            <a:ext cx="7415550" cy="65816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800"/>
              </a:spcBef>
              <a:buSzPct val="80000"/>
              <a:buBlip>
                <a:blip r:embed="rId4"/>
              </a:buBlip>
              <a:defRPr sz="3400">
                <a:solidFill>
                  <a:srgbClr val="000000"/>
                </a:solidFill>
                <a:latin typeface="Century Gothic"/>
                <a:ea typeface="Century Gothic"/>
                <a:cs typeface="Century Gothic"/>
                <a:sym typeface="Century Gothic"/>
              </a:defRPr>
            </a:pPr>
            <a:r>
              <a:t>A deeper spiritual problem is revealed and perpetuated by the “ENTERTAINMENT” atmosphere.</a:t>
            </a:r>
          </a:p>
          <a:p>
            <a:pPr marL="685800" indent="-685800" algn="l" defTabSz="1300480">
              <a:spcBef>
                <a:spcPts val="800"/>
              </a:spcBef>
              <a:buSzPct val="80000"/>
              <a:buBlip>
                <a:blip r:embed="rId4"/>
              </a:buBlip>
              <a:defRPr sz="3400">
                <a:solidFill>
                  <a:srgbClr val="000000"/>
                </a:solidFill>
                <a:latin typeface="Century Gothic"/>
                <a:ea typeface="Century Gothic"/>
                <a:cs typeface="Century Gothic"/>
                <a:sym typeface="Century Gothic"/>
              </a:defRPr>
            </a:pPr>
            <a:r>
              <a:t>Many incorrectly associate emotionalism with spirituality. - (Prov. 4:24)</a:t>
            </a:r>
          </a:p>
          <a:p>
            <a:pPr marL="685800" indent="-685800" algn="l" defTabSz="1300480">
              <a:spcBef>
                <a:spcPts val="800"/>
              </a:spcBef>
              <a:buSzPct val="80000"/>
              <a:buBlip>
                <a:blip r:embed="rId4"/>
              </a:buBlip>
              <a:defRPr sz="3400">
                <a:solidFill>
                  <a:srgbClr val="000000"/>
                </a:solidFill>
                <a:latin typeface="Century Gothic"/>
                <a:ea typeface="Century Gothic"/>
                <a:cs typeface="Century Gothic"/>
                <a:sym typeface="Century Gothic"/>
              </a:defRPr>
            </a:pPr>
            <a:r>
              <a:t>Could it be that many are actually seeking what they WANT rather than seeking to please God? - (Phil 3:18,19; Rom 1:25; 2 Tim 3:1-5)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97">
                                            <p:txEl>
                                              <p:pRg st="1" end="1"/>
                                            </p:txEl>
                                          </p:spTgt>
                                        </p:tgtEl>
                                        <p:attrNameLst>
                                          <p:attrName>style.visibility</p:attrName>
                                        </p:attrNameLst>
                                      </p:cBhvr>
                                      <p:to>
                                        <p:strVal val="visible"/>
                                      </p:to>
                                    </p:set>
                                    <p:anim calcmode="lin" valueType="num">
                                      <p:cBhvr>
                                        <p:cTn id="7" dur="1500" fill="hold"/>
                                        <p:tgtEl>
                                          <p:spTgt spid="597">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59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el" backwards="0">
                                    <p:tmAbs val="0"/>
                                  </p:iterate>
                                  <p:childTnLst>
                                    <p:set>
                                      <p:cBhvr>
                                        <p:cTn id="12" fill="hold"/>
                                        <p:tgtEl>
                                          <p:spTgt spid="597">
                                            <p:txEl>
                                              <p:pRg st="2" end="2"/>
                                            </p:txEl>
                                          </p:spTgt>
                                        </p:tgtEl>
                                        <p:attrNameLst>
                                          <p:attrName>style.visibility</p:attrName>
                                        </p:attrNameLst>
                                      </p:cBhvr>
                                      <p:to>
                                        <p:strVal val="visible"/>
                                      </p:to>
                                    </p:set>
                                    <p:anim calcmode="lin" valueType="num">
                                      <p:cBhvr>
                                        <p:cTn id="13" dur="1500" fill="hold"/>
                                        <p:tgtEl>
                                          <p:spTgt spid="597">
                                            <p:txEl>
                                              <p:pRg st="2" end="2"/>
                                            </p:txEl>
                                          </p:spTgt>
                                        </p:tgtEl>
                                        <p:attrNameLst>
                                          <p:attrName>ppt_x</p:attrName>
                                        </p:attrNameLst>
                                      </p:cBhvr>
                                      <p:tavLst>
                                        <p:tav tm="0">
                                          <p:val>
                                            <p:strVal val="#ppt_x"/>
                                          </p:val>
                                        </p:tav>
                                        <p:tav tm="100000">
                                          <p:val>
                                            <p:strVal val="#ppt_x"/>
                                          </p:val>
                                        </p:tav>
                                      </p:tavLst>
                                    </p:anim>
                                    <p:anim calcmode="lin" valueType="num">
                                      <p:cBhvr>
                                        <p:cTn id="14" dur="1500" fill="hold"/>
                                        <p:tgtEl>
                                          <p:spTgt spid="59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97"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600" name="INDICATES A LACK of  TRUE SPIRITUALITY" descr="INDICATES A LACK of  TRUE SPIRITUALITY"/>
          <p:cNvPicPr>
            <a:picLocks noChangeAspect="0"/>
          </p:cNvPicPr>
          <p:nvPr/>
        </p:nvPicPr>
        <p:blipFill>
          <a:blip r:embed="rId2">
            <a:extLst/>
          </a:blip>
          <a:stretch>
            <a:fillRect/>
          </a:stretch>
        </p:blipFill>
        <p:spPr>
          <a:xfrm>
            <a:off x="-124933" y="1128711"/>
            <a:ext cx="13254666" cy="1598260"/>
          </a:xfrm>
          <a:prstGeom prst="rect">
            <a:avLst/>
          </a:prstGeom>
        </p:spPr>
      </p:pic>
      <p:pic>
        <p:nvPicPr>
          <p:cNvPr id="601" name="image7.png" descr="image7.png"/>
          <p:cNvPicPr>
            <a:picLocks noChangeAspect="1"/>
          </p:cNvPicPr>
          <p:nvPr/>
        </p:nvPicPr>
        <p:blipFill>
          <a:blip r:embed="rId3">
            <a:extLst/>
          </a:blip>
          <a:stretch>
            <a:fillRect/>
          </a:stretch>
        </p:blipFill>
        <p:spPr>
          <a:xfrm>
            <a:off x="104985" y="2861835"/>
            <a:ext cx="4581256" cy="5764748"/>
          </a:xfrm>
          <a:prstGeom prst="rect">
            <a:avLst/>
          </a:prstGeom>
          <a:ln w="12700">
            <a:miter lim="400000"/>
          </a:ln>
          <a:effectLst>
            <a:reflection blurRad="0" stA="30000" stPos="0" endA="0" endPos="40000" dist="0" dir="5400000" fadeDir="5400000" sx="100000" sy="-100000" kx="0" ky="0" algn="bl" rotWithShape="0"/>
          </a:effectLst>
        </p:spPr>
      </p:pic>
      <p:pic>
        <p:nvPicPr>
          <p:cNvPr id="602" name="Shape 267" descr="Shape 267"/>
          <p:cNvPicPr>
            <a:picLocks noChangeAspect="0"/>
          </p:cNvPicPr>
          <p:nvPr/>
        </p:nvPicPr>
        <p:blipFill>
          <a:blip r:embed="rId4">
            <a:extLst/>
          </a:blip>
          <a:stretch>
            <a:fillRect/>
          </a:stretch>
        </p:blipFill>
        <p:spPr>
          <a:xfrm>
            <a:off x="4644866" y="2714625"/>
            <a:ext cx="8355900" cy="7023101"/>
          </a:xfrm>
          <a:prstGeom prst="rect">
            <a:avLst/>
          </a:prstGeom>
          <a:effectLst>
            <a:outerShdw sx="100000" sy="100000" kx="0" ky="0" algn="b" rotWithShape="0" blurRad="101600" dist="88900" dir="2374764">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4"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605"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sp>
        <p:nvSpPr>
          <p:cNvPr id="606" name="Text Box 9"/>
          <p:cNvSpPr txBox="1"/>
          <p:nvPr/>
        </p:nvSpPr>
        <p:spPr>
          <a:xfrm>
            <a:off x="5618730" y="2632930"/>
            <a:ext cx="7228639" cy="67086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700"/>
              </a:spcBef>
              <a:buSzPct val="80000"/>
              <a:buBlip>
                <a:blip r:embed="rId3"/>
              </a:buBlip>
              <a:defRPr>
                <a:solidFill>
                  <a:srgbClr val="000000"/>
                </a:solidFill>
                <a:latin typeface="Century Gothic"/>
                <a:ea typeface="Century Gothic"/>
                <a:cs typeface="Century Gothic"/>
                <a:sym typeface="Century Gothic"/>
              </a:defRPr>
            </a:pPr>
            <a:r>
              <a:t>Has NO New Testament or Historical Precedent – (1 Cor 14; Heb 12:28; John 4:24)</a:t>
            </a:r>
          </a:p>
          <a:p>
            <a:pPr marL="685799" indent="-685799" algn="l" defTabSz="1300480">
              <a:spcBef>
                <a:spcPts val="1700"/>
              </a:spcBef>
              <a:buSzPct val="80000"/>
              <a:buBlip>
                <a:blip r:embed="rId3"/>
              </a:buBlip>
              <a:defRPr>
                <a:solidFill>
                  <a:srgbClr val="000000"/>
                </a:solidFill>
                <a:latin typeface="Century Gothic"/>
                <a:ea typeface="Century Gothic"/>
                <a:cs typeface="Century Gothic"/>
                <a:sym typeface="Century Gothic"/>
              </a:defRPr>
            </a:pPr>
            <a:r>
              <a:t>Diminishes Sense of Awe and Reverence That Should Be Present When Approaching God – (Heb 12:28)</a:t>
            </a:r>
          </a:p>
          <a:p>
            <a:pPr marL="685799" indent="-685799" algn="l" defTabSz="1300480">
              <a:spcBef>
                <a:spcPts val="1700"/>
              </a:spcBef>
              <a:buSzPct val="80000"/>
              <a:buBlip>
                <a:blip r:embed="rId3"/>
              </a:buBlip>
              <a:defRPr>
                <a:solidFill>
                  <a:srgbClr val="000000"/>
                </a:solidFill>
                <a:latin typeface="Century Gothic"/>
                <a:ea typeface="Century Gothic"/>
                <a:cs typeface="Century Gothic"/>
                <a:sym typeface="Century Gothic"/>
              </a:defRPr>
            </a:pPr>
            <a:r>
              <a:t>Reflects and Promotes A Lack of Confidence in the Power of the Gospel!! – (Rom 1:16)</a:t>
            </a:r>
          </a:p>
        </p:txBody>
      </p:sp>
      <p:pic>
        <p:nvPicPr>
          <p:cNvPr id="607" name="Focus Is CARNAL NOT SPIRITUAL" descr="Focus Is CARNAL NOT SPIRITUAL"/>
          <p:cNvPicPr>
            <a:picLocks noChangeAspect="0"/>
          </p:cNvPicPr>
          <p:nvPr/>
        </p:nvPicPr>
        <p:blipFill>
          <a:blip r:embed="rId4">
            <a:extLst/>
          </a:blip>
          <a:stretch>
            <a:fillRect/>
          </a:stretch>
        </p:blipFill>
        <p:spPr>
          <a:xfrm>
            <a:off x="-124933" y="1078422"/>
            <a:ext cx="13254666" cy="1727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06">
                                            <p:txEl>
                                              <p:pRg st="1" end="1"/>
                                            </p:txEl>
                                          </p:spTgt>
                                        </p:tgtEl>
                                        <p:attrNameLst>
                                          <p:attrName>style.visibility</p:attrName>
                                        </p:attrNameLst>
                                      </p:cBhvr>
                                      <p:to>
                                        <p:strVal val="visible"/>
                                      </p:to>
                                    </p:set>
                                    <p:animEffect filter="wipe(left)" transition="in">
                                      <p:cBhvr>
                                        <p:cTn id="7" dur="2000"/>
                                        <p:tgtEl>
                                          <p:spTgt spid="6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06">
                                            <p:txEl>
                                              <p:pRg st="2" end="2"/>
                                            </p:txEl>
                                          </p:spTgt>
                                        </p:tgtEl>
                                        <p:attrNameLst>
                                          <p:attrName>style.visibility</p:attrName>
                                        </p:attrNameLst>
                                      </p:cBhvr>
                                      <p:to>
                                        <p:strVal val="visible"/>
                                      </p:to>
                                    </p:set>
                                    <p:animEffect filter="wipe(left)" transition="in">
                                      <p:cBhvr>
                                        <p:cTn id="12" dur="2000"/>
                                        <p:tgtEl>
                                          <p:spTgt spid="60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6"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9"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610"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611" name="Focus Is CARNAL NOT SPIRITUAL" descr="Focus Is CARNAL NOT SPIRITUAL"/>
          <p:cNvPicPr>
            <a:picLocks noChangeAspect="0"/>
          </p:cNvPicPr>
          <p:nvPr/>
        </p:nvPicPr>
        <p:blipFill>
          <a:blip r:embed="rId3">
            <a:extLst/>
          </a:blip>
          <a:stretch>
            <a:fillRect/>
          </a:stretch>
        </p:blipFill>
        <p:spPr>
          <a:xfrm>
            <a:off x="-124933" y="1078422"/>
            <a:ext cx="13254666" cy="1727201"/>
          </a:xfrm>
          <a:prstGeom prst="rect">
            <a:avLst/>
          </a:prstGeom>
        </p:spPr>
      </p:pic>
      <p:sp>
        <p:nvSpPr>
          <p:cNvPr id="612" name="Text Box 9"/>
          <p:cNvSpPr txBox="1"/>
          <p:nvPr/>
        </p:nvSpPr>
        <p:spPr>
          <a:xfrm>
            <a:off x="5431819" y="2944929"/>
            <a:ext cx="7415550" cy="65816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800"/>
              </a:spcBef>
              <a:buSzPct val="80000"/>
              <a:buBlip>
                <a:blip r:embed="rId4"/>
              </a:buBlip>
              <a:defRPr sz="3400">
                <a:solidFill>
                  <a:srgbClr val="000000"/>
                </a:solidFill>
                <a:latin typeface="Century Gothic"/>
                <a:ea typeface="Century Gothic"/>
                <a:cs typeface="Century Gothic"/>
                <a:sym typeface="Century Gothic"/>
              </a:defRPr>
            </a:pPr>
            <a:r>
              <a:t>The </a:t>
            </a:r>
            <a:r>
              <a:rPr b="1"/>
              <a:t>BIG</a:t>
            </a:r>
            <a:r>
              <a:t> business of “CONTEMPORARY CHURCH” is a SELF CONSUMING practice, (The more money you pour in, the more money it takes)</a:t>
            </a:r>
          </a:p>
          <a:p>
            <a:pPr marL="685800" indent="-685800" algn="l" defTabSz="1300480">
              <a:spcBef>
                <a:spcPts val="800"/>
              </a:spcBef>
              <a:buSzPct val="80000"/>
              <a:buBlip>
                <a:blip r:embed="rId4"/>
              </a:buBlip>
              <a:defRPr sz="3400">
                <a:solidFill>
                  <a:srgbClr val="000000"/>
                </a:solidFill>
                <a:latin typeface="Century Gothic"/>
                <a:ea typeface="Century Gothic"/>
                <a:cs typeface="Century Gothic"/>
                <a:sym typeface="Century Gothic"/>
              </a:defRPr>
            </a:pPr>
            <a:r>
              <a:t>Engenders the desire for brighter, faster, and more exciting experiences - taking them further from God …</a:t>
            </a:r>
          </a:p>
          <a:p>
            <a:pPr marL="685800" indent="-685800" algn="l" defTabSz="1300480">
              <a:spcBef>
                <a:spcPts val="800"/>
              </a:spcBef>
              <a:buSzPct val="80000"/>
              <a:buBlip>
                <a:blip r:embed="rId4"/>
              </a:buBlip>
              <a:defRPr sz="3400">
                <a:solidFill>
                  <a:srgbClr val="000000"/>
                </a:solidFill>
                <a:latin typeface="Century Gothic"/>
                <a:ea typeface="Century Gothic"/>
                <a:cs typeface="Century Gothic"/>
                <a:sym typeface="Century Gothic"/>
              </a:defRPr>
            </a:pPr>
            <a:r>
              <a:t>Reinforces a “Man Centered” and  a “Self Serving” View of Worship – [Idolatry] - (Rom 1:25)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12">
                                            <p:txEl>
                                              <p:pRg st="1" end="1"/>
                                            </p:txEl>
                                          </p:spTgt>
                                        </p:tgtEl>
                                        <p:attrNameLst>
                                          <p:attrName>style.visibility</p:attrName>
                                        </p:attrNameLst>
                                      </p:cBhvr>
                                      <p:to>
                                        <p:strVal val="visible"/>
                                      </p:to>
                                    </p:set>
                                    <p:animEffect filter="wipe(left)" transition="in">
                                      <p:cBhvr>
                                        <p:cTn id="7" dur="1500"/>
                                        <p:tgtEl>
                                          <p:spTgt spid="6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12">
                                            <p:txEl>
                                              <p:pRg st="2" end="2"/>
                                            </p:txEl>
                                          </p:spTgt>
                                        </p:tgtEl>
                                        <p:attrNameLst>
                                          <p:attrName>style.visibility</p:attrName>
                                        </p:attrNameLst>
                                      </p:cBhvr>
                                      <p:to>
                                        <p:strVal val="visible"/>
                                      </p:to>
                                    </p:set>
                                    <p:animEffect filter="wipe(left)" transition="in">
                                      <p:cBhvr>
                                        <p:cTn id="12" dur="1500"/>
                                        <p:tgtEl>
                                          <p:spTgt spid="6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12"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4"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615"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pic>
        <p:nvPicPr>
          <p:cNvPr id="616" name="Focus Is CARNAL NOT SPIRITUAL" descr="Focus Is CARNAL NOT SPIRITUAL"/>
          <p:cNvPicPr>
            <a:picLocks noChangeAspect="0"/>
          </p:cNvPicPr>
          <p:nvPr/>
        </p:nvPicPr>
        <p:blipFill>
          <a:blip r:embed="rId3">
            <a:extLst/>
          </a:blip>
          <a:stretch>
            <a:fillRect/>
          </a:stretch>
        </p:blipFill>
        <p:spPr>
          <a:xfrm>
            <a:off x="-124933" y="1078422"/>
            <a:ext cx="13254666" cy="1727201"/>
          </a:xfrm>
          <a:prstGeom prst="rect">
            <a:avLst/>
          </a:prstGeom>
        </p:spPr>
      </p:pic>
      <p:sp>
        <p:nvSpPr>
          <p:cNvPr id="617" name="Text Box 9"/>
          <p:cNvSpPr txBox="1"/>
          <p:nvPr/>
        </p:nvSpPr>
        <p:spPr>
          <a:xfrm>
            <a:off x="5446001" y="2675475"/>
            <a:ext cx="7415550" cy="67213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800"/>
              </a:spcBef>
              <a:buSzPct val="80000"/>
              <a:buBlip>
                <a:blip r:embed="rId4"/>
              </a:buBlip>
              <a:defRPr sz="3700">
                <a:solidFill>
                  <a:srgbClr val="000000"/>
                </a:solidFill>
                <a:latin typeface="Century Gothic"/>
                <a:ea typeface="Century Gothic"/>
                <a:cs typeface="Century Gothic"/>
                <a:sym typeface="Century Gothic"/>
              </a:defRPr>
            </a:pPr>
            <a:r>
              <a:rPr b="1"/>
              <a:t>Entertained people</a:t>
            </a:r>
            <a:r>
              <a:t> – NOT converted people!</a:t>
            </a:r>
          </a:p>
          <a:p>
            <a:pPr marL="685799" indent="-685799" algn="l" defTabSz="1300480">
              <a:spcBef>
                <a:spcPts val="800"/>
              </a:spcBef>
              <a:buSzPct val="80000"/>
              <a:buBlip>
                <a:blip r:embed="rId4"/>
              </a:buBlip>
              <a:defRPr sz="3700">
                <a:solidFill>
                  <a:srgbClr val="000000"/>
                </a:solidFill>
                <a:latin typeface="Century Gothic"/>
                <a:ea typeface="Century Gothic"/>
                <a:cs typeface="Century Gothic"/>
                <a:sym typeface="Century Gothic"/>
              </a:defRPr>
            </a:pPr>
            <a:r>
              <a:rPr b="1"/>
              <a:t>Unlearned People</a:t>
            </a:r>
            <a:r>
              <a:t> – NOT a people growing in the grace and knowledge of Jesus!</a:t>
            </a:r>
          </a:p>
          <a:p>
            <a:pPr marL="685799" indent="-685799" algn="l" defTabSz="1300480">
              <a:spcBef>
                <a:spcPts val="800"/>
              </a:spcBef>
              <a:buSzPct val="80000"/>
              <a:buBlip>
                <a:blip r:embed="rId4"/>
              </a:buBlip>
              <a:defRPr sz="3700">
                <a:solidFill>
                  <a:srgbClr val="000000"/>
                </a:solidFill>
                <a:latin typeface="Century Gothic"/>
                <a:ea typeface="Century Gothic"/>
                <a:cs typeface="Century Gothic"/>
                <a:sym typeface="Century Gothic"/>
              </a:defRPr>
            </a:pPr>
            <a:r>
              <a:rPr b="1"/>
              <a:t>A Compromising people</a:t>
            </a:r>
            <a:r>
              <a:t> – NOT a steadfast unmovable people.</a:t>
            </a:r>
          </a:p>
          <a:p>
            <a:pPr marL="685799" indent="-685799" algn="l" defTabSz="1300480">
              <a:spcBef>
                <a:spcPts val="800"/>
              </a:spcBef>
              <a:buSzPct val="80000"/>
              <a:buBlip>
                <a:blip r:embed="rId4"/>
              </a:buBlip>
              <a:defRPr sz="3700">
                <a:solidFill>
                  <a:srgbClr val="000000"/>
                </a:solidFill>
                <a:latin typeface="Century Gothic"/>
                <a:ea typeface="Century Gothic"/>
                <a:cs typeface="Century Gothic"/>
                <a:sym typeface="Century Gothic"/>
              </a:defRPr>
            </a:pPr>
            <a:r>
              <a:rPr b="1"/>
              <a:t>Carnally minded people</a:t>
            </a:r>
            <a:r>
              <a:t> – NOT spiritually minded people!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17">
                                            <p:txEl>
                                              <p:pRg st="1" end="1"/>
                                            </p:txEl>
                                          </p:spTgt>
                                        </p:tgtEl>
                                        <p:attrNameLst>
                                          <p:attrName>style.visibility</p:attrName>
                                        </p:attrNameLst>
                                      </p:cBhvr>
                                      <p:to>
                                        <p:strVal val="visible"/>
                                      </p:to>
                                    </p:set>
                                    <p:animEffect filter="wipe(left)" transition="in">
                                      <p:cBhvr>
                                        <p:cTn id="7" dur="1500"/>
                                        <p:tgtEl>
                                          <p:spTgt spid="6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17">
                                            <p:txEl>
                                              <p:pRg st="2" end="2"/>
                                            </p:txEl>
                                          </p:spTgt>
                                        </p:tgtEl>
                                        <p:attrNameLst>
                                          <p:attrName>style.visibility</p:attrName>
                                        </p:attrNameLst>
                                      </p:cBhvr>
                                      <p:to>
                                        <p:strVal val="visible"/>
                                      </p:to>
                                    </p:set>
                                    <p:animEffect filter="wipe(left)" transition="in">
                                      <p:cBhvr>
                                        <p:cTn id="12" dur="1500"/>
                                        <p:tgtEl>
                                          <p:spTgt spid="6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617">
                                            <p:txEl>
                                              <p:pRg st="3" end="3"/>
                                            </p:txEl>
                                          </p:spTgt>
                                        </p:tgtEl>
                                        <p:attrNameLst>
                                          <p:attrName>style.visibility</p:attrName>
                                        </p:attrNameLst>
                                      </p:cBhvr>
                                      <p:to>
                                        <p:strVal val="visible"/>
                                      </p:to>
                                    </p:set>
                                    <p:animEffect filter="wipe(left)" transition="in">
                                      <p:cBhvr>
                                        <p:cTn id="17" dur="1500"/>
                                        <p:tgtEl>
                                          <p:spTgt spid="61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17"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2 Timothy 4:1–5 (NKJV)…"/>
          <p:cNvSpPr txBox="1"/>
          <p:nvPr/>
        </p:nvSpPr>
        <p:spPr>
          <a:xfrm>
            <a:off x="377436" y="635000"/>
            <a:ext cx="12249929" cy="8801101"/>
          </a:xfrm>
          <a:prstGeom prst="rect">
            <a:avLst/>
          </a:prstGeom>
          <a:ln w="12700">
            <a:miter lim="400000"/>
          </a:ln>
          <a:effectLst>
            <a:outerShdw sx="100000" sy="100000" kx="0" ky="0" algn="b" rotWithShape="0" blurRad="139700" dist="114300" dir="5400000">
              <a:srgbClr val="000000">
                <a:alpha val="3825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300">
                <a:solidFill>
                  <a:srgbClr val="000000"/>
                </a:solidFill>
                <a:latin typeface="Perpetua Titling MT Light"/>
                <a:ea typeface="Perpetua Titling MT Light"/>
                <a:cs typeface="Perpetua Titling MT Light"/>
                <a:sym typeface="Perpetua Titling MT Light"/>
              </a:defRPr>
            </a:pPr>
            <a:r>
              <a:t>2 Timothy 4:1–5 (NKJV)</a:t>
            </a:r>
          </a:p>
          <a:p>
            <a:pPr defTabSz="457200">
              <a:defRPr sz="5000">
                <a:solidFill>
                  <a:srgbClr val="000000"/>
                </a:solidFill>
                <a:latin typeface="Century Gothic"/>
                <a:ea typeface="Century Gothic"/>
                <a:cs typeface="Century Gothic"/>
                <a:sym typeface="Century Gothic"/>
              </a:defRPr>
            </a:pPr>
            <a:r>
              <a:rPr baseline="31999"/>
              <a:t>3</a:t>
            </a:r>
            <a:r>
              <a:t> For the time will come when they will not endure sound doctrine, but according to their own desires, </a:t>
            </a:r>
            <a:r>
              <a:rPr i="1"/>
              <a:t>because</a:t>
            </a:r>
            <a:r>
              <a:t> they have itching ears, they will heap up for themselves teachers; </a:t>
            </a:r>
            <a:r>
              <a:rPr baseline="31999"/>
              <a:t>4</a:t>
            </a:r>
            <a:r>
              <a:t> and they will turn </a:t>
            </a:r>
            <a:r>
              <a:rPr i="1"/>
              <a:t>their</a:t>
            </a:r>
            <a:r>
              <a:t> ears away from the truth, and be turned aside to fables. </a:t>
            </a:r>
            <a:r>
              <a:rPr baseline="31999"/>
              <a:t>5</a:t>
            </a:r>
            <a:r>
              <a:t> But you be watchful in all things, endure afflictions, do the work of an evangelist, fulfill your ministry.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9"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620"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sp>
        <p:nvSpPr>
          <p:cNvPr id="621" name="Text Box 9"/>
          <p:cNvSpPr txBox="1"/>
          <p:nvPr/>
        </p:nvSpPr>
        <p:spPr>
          <a:xfrm>
            <a:off x="5502174" y="2661294"/>
            <a:ext cx="7345195" cy="68356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300"/>
              </a:spcBef>
              <a:buSzPct val="80000"/>
              <a:buBlip>
                <a:blip r:embed="rId3"/>
              </a:buBlip>
              <a:defRPr sz="3700">
                <a:solidFill>
                  <a:srgbClr val="000000"/>
                </a:solidFill>
                <a:latin typeface="Century Gothic"/>
                <a:ea typeface="Century Gothic"/>
                <a:cs typeface="Century Gothic"/>
                <a:sym typeface="Century Gothic"/>
              </a:defRPr>
            </a:pPr>
            <a:r>
              <a:t>Conversion – (Acts 2:36-38; 2 Cor 5:17; 1 Pet 1:22,23)</a:t>
            </a:r>
          </a:p>
          <a:p>
            <a:pPr marL="685799" indent="-685799" algn="l" defTabSz="1300480">
              <a:spcBef>
                <a:spcPts val="1300"/>
              </a:spcBef>
              <a:buSzPct val="80000"/>
              <a:buBlip>
                <a:blip r:embed="rId3"/>
              </a:buBlip>
              <a:defRPr sz="3700">
                <a:solidFill>
                  <a:srgbClr val="000000"/>
                </a:solidFill>
                <a:latin typeface="Century Gothic"/>
                <a:ea typeface="Century Gothic"/>
                <a:cs typeface="Century Gothic"/>
                <a:sym typeface="Century Gothic"/>
              </a:defRPr>
            </a:pPr>
            <a:r>
              <a:t>Submission to God!! - (Eccl 12:13; Mat 7:21-23; Col 3:17)</a:t>
            </a:r>
          </a:p>
          <a:p>
            <a:pPr marL="685799" indent="-685799" algn="l" defTabSz="1300480">
              <a:spcBef>
                <a:spcPts val="1300"/>
              </a:spcBef>
              <a:buSzPct val="80000"/>
              <a:buBlip>
                <a:blip r:embed="rId3"/>
              </a:buBlip>
              <a:defRPr sz="3700">
                <a:solidFill>
                  <a:srgbClr val="000000"/>
                </a:solidFill>
                <a:latin typeface="Century Gothic"/>
                <a:ea typeface="Century Gothic"/>
                <a:cs typeface="Century Gothic"/>
                <a:sym typeface="Century Gothic"/>
              </a:defRPr>
            </a:pPr>
            <a:r>
              <a:t>Transformation – (Ro 12:1,2)</a:t>
            </a:r>
          </a:p>
          <a:p>
            <a:pPr marL="685799" indent="-685799" algn="l" defTabSz="1300480">
              <a:spcBef>
                <a:spcPts val="1300"/>
              </a:spcBef>
              <a:buSzPct val="80000"/>
              <a:buBlip>
                <a:blip r:embed="rId3"/>
              </a:buBlip>
              <a:defRPr sz="3700">
                <a:solidFill>
                  <a:srgbClr val="000000"/>
                </a:solidFill>
                <a:latin typeface="Century Gothic"/>
                <a:ea typeface="Century Gothic"/>
                <a:cs typeface="Century Gothic"/>
                <a:sym typeface="Century Gothic"/>
              </a:defRPr>
            </a:pPr>
            <a:r>
              <a:t>Unity in truth – (Eph 4:1-6)</a:t>
            </a:r>
          </a:p>
          <a:p>
            <a:pPr marL="685799" indent="-685799" algn="l" defTabSz="1300480">
              <a:spcBef>
                <a:spcPts val="1300"/>
              </a:spcBef>
              <a:buSzPct val="80000"/>
              <a:buBlip>
                <a:blip r:embed="rId3"/>
              </a:buBlip>
              <a:defRPr sz="3700">
                <a:solidFill>
                  <a:srgbClr val="000000"/>
                </a:solidFill>
                <a:latin typeface="Century Gothic"/>
                <a:ea typeface="Century Gothic"/>
                <a:cs typeface="Century Gothic"/>
                <a:sym typeface="Century Gothic"/>
              </a:defRPr>
            </a:pPr>
            <a:r>
              <a:t>Edification , (Eph. 4:11-16) </a:t>
            </a:r>
          </a:p>
          <a:p>
            <a:pPr marL="685799" indent="-685799" algn="l" defTabSz="1300480">
              <a:spcBef>
                <a:spcPts val="1300"/>
              </a:spcBef>
              <a:buSzPct val="80000"/>
              <a:buBlip>
                <a:blip r:embed="rId3"/>
              </a:buBlip>
              <a:defRPr sz="3700">
                <a:solidFill>
                  <a:srgbClr val="000000"/>
                </a:solidFill>
                <a:latin typeface="Century Gothic"/>
                <a:ea typeface="Century Gothic"/>
                <a:cs typeface="Century Gothic"/>
                <a:sym typeface="Century Gothic"/>
              </a:defRPr>
            </a:pPr>
            <a:r>
              <a:t>Holiness – (Eph 4:17-5:17)</a:t>
            </a:r>
          </a:p>
          <a:p>
            <a:pPr marL="685799" indent="-685799" algn="l" defTabSz="1300480">
              <a:spcBef>
                <a:spcPts val="1300"/>
              </a:spcBef>
              <a:buSzPct val="80000"/>
              <a:buBlip>
                <a:blip r:embed="rId3"/>
              </a:buBlip>
              <a:defRPr sz="3700">
                <a:solidFill>
                  <a:srgbClr val="000000"/>
                </a:solidFill>
                <a:latin typeface="Century Gothic"/>
                <a:ea typeface="Century Gothic"/>
                <a:cs typeface="Century Gothic"/>
                <a:sym typeface="Century Gothic"/>
              </a:defRPr>
            </a:pPr>
            <a:r>
              <a:t>Maturity – (Col. 1:28;2 Pet 1:3-10; Heb 5:12,13; 10:24,25)</a:t>
            </a:r>
          </a:p>
        </p:txBody>
      </p:sp>
      <p:pic>
        <p:nvPicPr>
          <p:cNvPr id="622" name="Focus MUST BE SPIRITUAL / TRUTH" descr="Focus MUST BE SPIRITUAL / TRUTH"/>
          <p:cNvPicPr>
            <a:picLocks noChangeAspect="0"/>
          </p:cNvPicPr>
          <p:nvPr/>
        </p:nvPicPr>
        <p:blipFill>
          <a:blip r:embed="rId4">
            <a:extLst/>
          </a:blip>
          <a:stretch>
            <a:fillRect/>
          </a:stretch>
        </p:blipFill>
        <p:spPr>
          <a:xfrm>
            <a:off x="-124933" y="1078422"/>
            <a:ext cx="13254666" cy="1727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21">
                                            <p:txEl>
                                              <p:pRg st="1" end="1"/>
                                            </p:txEl>
                                          </p:spTgt>
                                        </p:tgtEl>
                                        <p:attrNameLst>
                                          <p:attrName>style.visibility</p:attrName>
                                        </p:attrNameLst>
                                      </p:cBhvr>
                                      <p:to>
                                        <p:strVal val="visible"/>
                                      </p:to>
                                    </p:set>
                                    <p:animEffect filter="wipe(left)" transition="in">
                                      <p:cBhvr>
                                        <p:cTn id="7" dur="1000"/>
                                        <p:tgtEl>
                                          <p:spTgt spid="6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21">
                                            <p:txEl>
                                              <p:pRg st="2" end="2"/>
                                            </p:txEl>
                                          </p:spTgt>
                                        </p:tgtEl>
                                        <p:attrNameLst>
                                          <p:attrName>style.visibility</p:attrName>
                                        </p:attrNameLst>
                                      </p:cBhvr>
                                      <p:to>
                                        <p:strVal val="visible"/>
                                      </p:to>
                                    </p:set>
                                    <p:animEffect filter="wipe(left)" transition="in">
                                      <p:cBhvr>
                                        <p:cTn id="12" dur="1000"/>
                                        <p:tgtEl>
                                          <p:spTgt spid="6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621">
                                            <p:txEl>
                                              <p:pRg st="3" end="3"/>
                                            </p:txEl>
                                          </p:spTgt>
                                        </p:tgtEl>
                                        <p:attrNameLst>
                                          <p:attrName>style.visibility</p:attrName>
                                        </p:attrNameLst>
                                      </p:cBhvr>
                                      <p:to>
                                        <p:strVal val="visible"/>
                                      </p:to>
                                    </p:set>
                                    <p:animEffect filter="wipe(left)" transition="in">
                                      <p:cBhvr>
                                        <p:cTn id="17" dur="1000"/>
                                        <p:tgtEl>
                                          <p:spTgt spid="62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621">
                                            <p:txEl>
                                              <p:pRg st="4" end="4"/>
                                            </p:txEl>
                                          </p:spTgt>
                                        </p:tgtEl>
                                        <p:attrNameLst>
                                          <p:attrName>style.visibility</p:attrName>
                                        </p:attrNameLst>
                                      </p:cBhvr>
                                      <p:to>
                                        <p:strVal val="visible"/>
                                      </p:to>
                                    </p:set>
                                    <p:animEffect filter="wipe(left)" transition="in">
                                      <p:cBhvr>
                                        <p:cTn id="22" dur="1000"/>
                                        <p:tgtEl>
                                          <p:spTgt spid="62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621">
                                            <p:txEl>
                                              <p:pRg st="5" end="5"/>
                                            </p:txEl>
                                          </p:spTgt>
                                        </p:tgtEl>
                                        <p:attrNameLst>
                                          <p:attrName>style.visibility</p:attrName>
                                        </p:attrNameLst>
                                      </p:cBhvr>
                                      <p:to>
                                        <p:strVal val="visible"/>
                                      </p:to>
                                    </p:set>
                                    <p:animEffect filter="wipe(left)" transition="in">
                                      <p:cBhvr>
                                        <p:cTn id="27" dur="1000"/>
                                        <p:tgtEl>
                                          <p:spTgt spid="62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621">
                                            <p:txEl>
                                              <p:pRg st="6" end="6"/>
                                            </p:txEl>
                                          </p:spTgt>
                                        </p:tgtEl>
                                        <p:attrNameLst>
                                          <p:attrName>style.visibility</p:attrName>
                                        </p:attrNameLst>
                                      </p:cBhvr>
                                      <p:to>
                                        <p:strVal val="visible"/>
                                      </p:to>
                                    </p:set>
                                    <p:animEffect filter="wipe(left)" transition="in">
                                      <p:cBhvr>
                                        <p:cTn id="32" dur="1000"/>
                                        <p:tgtEl>
                                          <p:spTgt spid="62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1"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4" name="Image" descr="Image"/>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625" name="What Is Your Problem With “Contemporary Worship?”"/>
          <p:cNvSpPr txBox="1"/>
          <p:nvPr/>
        </p:nvSpPr>
        <p:spPr>
          <a:xfrm>
            <a:off x="167167" y="277066"/>
            <a:ext cx="12670466" cy="66205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solidFill>
                  <a:srgbClr val="FFFFFF"/>
                </a:solidFill>
              </a:defRPr>
            </a:pPr>
            <a:r>
              <a:t>What Is Your </a:t>
            </a:r>
            <a:r>
              <a:rPr b="1">
                <a:latin typeface="Gill Sans"/>
                <a:ea typeface="Gill Sans"/>
                <a:cs typeface="Gill Sans"/>
                <a:sym typeface="Gill Sans"/>
              </a:rPr>
              <a:t>Problem</a:t>
            </a:r>
            <a:r>
              <a:t> With “</a:t>
            </a:r>
            <a:r>
              <a:rPr b="1">
                <a:latin typeface="Gill Sans"/>
                <a:ea typeface="Gill Sans"/>
                <a:cs typeface="Gill Sans"/>
                <a:sym typeface="Gill Sans"/>
              </a:rPr>
              <a:t>Contemporary Worship</a:t>
            </a:r>
            <a:r>
              <a:t>?”</a:t>
            </a:r>
          </a:p>
        </p:txBody>
      </p:sp>
      <p:sp>
        <p:nvSpPr>
          <p:cNvPr id="626" name="Text Box 9"/>
          <p:cNvSpPr txBox="1"/>
          <p:nvPr/>
        </p:nvSpPr>
        <p:spPr>
          <a:xfrm>
            <a:off x="5618730" y="2661294"/>
            <a:ext cx="7228639" cy="65816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300"/>
              </a:spcBef>
              <a:buSzPct val="80000"/>
              <a:buBlip>
                <a:blip r:embed="rId3"/>
              </a:buBlip>
              <a:defRPr sz="3700">
                <a:solidFill>
                  <a:srgbClr val="000000"/>
                </a:solidFill>
                <a:latin typeface="Century Gothic"/>
                <a:ea typeface="Century Gothic"/>
                <a:cs typeface="Century Gothic"/>
                <a:sym typeface="Century Gothic"/>
              </a:defRPr>
            </a:pPr>
            <a:r>
              <a:t>The OLD TIME religion IS SUFFICIENT TO FULFILL GOD’S PURPOSE &amp; PLEASE HIM!– (Jer 6:16; Heb 1:1; Mat 7:21; 17:5; 2 Tim 4:1-4; 1 Cor 3:6)</a:t>
            </a:r>
          </a:p>
          <a:p>
            <a:pPr marL="685799" indent="-685799" algn="l" defTabSz="1300480">
              <a:spcBef>
                <a:spcPts val="1300"/>
              </a:spcBef>
              <a:buSzPct val="80000"/>
              <a:buBlip>
                <a:blip r:embed="rId3"/>
              </a:buBlip>
              <a:defRPr sz="3700">
                <a:solidFill>
                  <a:srgbClr val="000000"/>
                </a:solidFill>
                <a:latin typeface="Century Gothic"/>
                <a:ea typeface="Century Gothic"/>
                <a:cs typeface="Century Gothic"/>
                <a:sym typeface="Century Gothic"/>
              </a:defRPr>
            </a:pPr>
            <a:r>
              <a:t>We are dedicated to finding the pattern revealed in the New Testament - and following that pattern! - (2 Tim 1:13) </a:t>
            </a:r>
          </a:p>
        </p:txBody>
      </p:sp>
      <p:pic>
        <p:nvPicPr>
          <p:cNvPr id="627" name="Focus MUST BE SPIRITUAL / TRUTH" descr="Focus MUST BE SPIRITUAL / TRUTH"/>
          <p:cNvPicPr>
            <a:picLocks noChangeAspect="0"/>
          </p:cNvPicPr>
          <p:nvPr/>
        </p:nvPicPr>
        <p:blipFill>
          <a:blip r:embed="rId4">
            <a:extLst/>
          </a:blip>
          <a:stretch>
            <a:fillRect/>
          </a:stretch>
        </p:blipFill>
        <p:spPr>
          <a:xfrm>
            <a:off x="-124933" y="1078422"/>
            <a:ext cx="13254666" cy="1727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26">
                                            <p:txEl>
                                              <p:pRg st="1" end="1"/>
                                            </p:txEl>
                                          </p:spTgt>
                                        </p:tgtEl>
                                        <p:attrNameLst>
                                          <p:attrName>style.visibility</p:attrName>
                                        </p:attrNameLst>
                                      </p:cBhvr>
                                      <p:to>
                                        <p:strVal val="visible"/>
                                      </p:to>
                                    </p:set>
                                    <p:animEffect filter="fade" transition="in">
                                      <p:cBhvr>
                                        <p:cTn id="7" dur="1500"/>
                                        <p:tgtEl>
                                          <p:spTgt spid="62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6"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hape 311"/>
          <p:cNvSpPr txBox="1"/>
          <p:nvPr/>
        </p:nvSpPr>
        <p:spPr>
          <a:xfrm>
            <a:off x="-2" y="9582150"/>
            <a:ext cx="4551683"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1600">
                <a:solidFill>
                  <a:srgbClr val="B4B4BA"/>
                </a:solidFill>
                <a:uFill>
                  <a:solidFill>
                    <a:srgbClr val="B4B4BA"/>
                  </a:solidFill>
                </a:uFill>
                <a:latin typeface="Times"/>
                <a:ea typeface="Times"/>
                <a:cs typeface="Times"/>
                <a:sym typeface="Times"/>
              </a:defRPr>
            </a:lvl1pPr>
          </a:lstStyle>
          <a:p>
            <a:pPr/>
            <a:r>
              <a:t>Don McClain</a:t>
            </a:r>
          </a:p>
        </p:txBody>
      </p:sp>
      <p:sp>
        <p:nvSpPr>
          <p:cNvPr id="630" name="Shape 312"/>
          <p:cNvSpPr/>
          <p:nvPr/>
        </p:nvSpPr>
        <p:spPr>
          <a:xfrm>
            <a:off x="-1" y="-1"/>
            <a:ext cx="13004802" cy="9753601"/>
          </a:xfrm>
          <a:prstGeom prst="rect">
            <a:avLst/>
          </a:prstGeom>
          <a:solidFill>
            <a:srgbClr val="000000"/>
          </a:solidFill>
          <a:ln w="25400">
            <a:solidFill>
              <a:srgbClr val="000000"/>
            </a:solidFill>
          </a:ln>
        </p:spPr>
        <p:txBody>
          <a:bodyPr lIns="50800" tIns="50800" rIns="50800" bIns="50800" anchor="ctr"/>
          <a:lstStyle/>
          <a:p>
            <a:pPr>
              <a:defRPr i="1" sz="4000">
                <a:solidFill>
                  <a:srgbClr val="FFFFFF"/>
                </a:solidFill>
                <a:effectLst>
                  <a:outerShdw sx="100000" sy="100000" kx="0" ky="0" algn="b" rotWithShape="0" blurRad="50800" dist="12700" dir="5400000">
                    <a:srgbClr val="000000">
                      <a:alpha val="30000"/>
                    </a:srgbClr>
                  </a:outerShdw>
                </a:effectLst>
                <a:uFill>
                  <a:solidFill>
                    <a:srgbClr val="FFFFFF"/>
                  </a:solidFill>
                </a:uFill>
                <a:latin typeface="Times"/>
                <a:ea typeface="Times"/>
                <a:cs typeface="Times"/>
                <a:sym typeface="Times"/>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2" name="Image" descr="Image"/>
          <p:cNvPicPr>
            <a:picLocks noChangeAspect="1"/>
          </p:cNvPicPr>
          <p:nvPr>
            <p:ph type="pic" idx="13"/>
          </p:nvPr>
        </p:nvPicPr>
        <p:blipFill>
          <a:blip r:embed="rId2">
            <a:extLst/>
          </a:blip>
          <a:srcRect l="5555" t="0" r="5555" b="0"/>
          <a:stretch>
            <a:fillRect/>
          </a:stretch>
        </p:blipFill>
        <p:spPr>
          <a:prstGeom prst="rect">
            <a:avLst/>
          </a:prstGeom>
        </p:spPr>
      </p:pic>
      <p:sp>
        <p:nvSpPr>
          <p:cNvPr id="633" name="There Is A MAJOR Problem With “Contemporary Worship”"/>
          <p:cNvSpPr txBox="1"/>
          <p:nvPr/>
        </p:nvSpPr>
        <p:spPr>
          <a:xfrm>
            <a:off x="47786" y="1314450"/>
            <a:ext cx="12909229" cy="622301"/>
          </a:xfrm>
          <a:prstGeom prst="rect">
            <a:avLst/>
          </a:prstGeom>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chemeClr val="accent3">
                    <a:hueOff val="198700"/>
                    <a:satOff val="21248"/>
                    <a:lumOff val="19305"/>
                  </a:schemeClr>
                </a:solidFill>
                <a:effectLst>
                  <a:outerShdw sx="100000" sy="100000" kx="0" ky="0" algn="b" rotWithShape="0" blurRad="63500" dist="63500" dir="1315290">
                    <a:srgbClr val="000000"/>
                  </a:outerShdw>
                </a:effectLst>
                <a:latin typeface="Boulder"/>
                <a:ea typeface="Boulder"/>
                <a:cs typeface="Boulder"/>
                <a:sym typeface="Boulder"/>
              </a:defRPr>
            </a:lvl1pPr>
          </a:lstStyle>
          <a:p>
            <a:pPr/>
            <a:r>
              <a:t>There Is A MAJOR Problem With “Contemporary Worship”</a:t>
            </a:r>
          </a:p>
        </p:txBody>
      </p:sp>
      <p:pic>
        <p:nvPicPr>
          <p:cNvPr id="634" name="— Why So MANY CANNOT SEE IT —" descr="— Why So MANY CANNOT SEE IT —"/>
          <p:cNvPicPr>
            <a:picLocks noChangeAspect="0"/>
          </p:cNvPicPr>
          <p:nvPr/>
        </p:nvPicPr>
        <p:blipFill>
          <a:blip r:embed="rId3">
            <a:extLst/>
          </a:blip>
          <a:stretch>
            <a:fillRect/>
          </a:stretch>
        </p:blipFill>
        <p:spPr>
          <a:xfrm>
            <a:off x="237710" y="2176977"/>
            <a:ext cx="12529381" cy="1270001"/>
          </a:xfrm>
          <a:prstGeom prst="rect">
            <a:avLst/>
          </a:prstGeom>
          <a:effectLst>
            <a:outerShdw sx="100000" sy="100000" kx="0" ky="0" algn="b" rotWithShape="0" blurRad="228600" dist="152112" dir="5400000">
              <a:srgbClr val="000000">
                <a:alpha val="39746"/>
              </a:srgbClr>
            </a:outerShdw>
          </a:effectLst>
        </p:spPr>
      </p:pic>
      <p:sp>
        <p:nvSpPr>
          <p:cNvPr id="635" name="Give Me That  SHOW Time Religion"/>
          <p:cNvSpPr txBox="1"/>
          <p:nvPr/>
        </p:nvSpPr>
        <p:spPr>
          <a:xfrm>
            <a:off x="147446" y="41207"/>
            <a:ext cx="12709908" cy="1020316"/>
          </a:xfrm>
          <a:prstGeom prst="rect">
            <a:avLst/>
          </a:prstGeom>
          <a:ln w="12700">
            <a:miter lim="400000"/>
          </a:ln>
          <a:effectLst>
            <a:outerShdw sx="100000" sy="100000" kx="0" ky="0" algn="b" rotWithShape="0" blurRad="152400" dist="72190" dir="5400000">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sz="5700">
                <a:solidFill>
                  <a:srgbClr val="D9D9D9"/>
                </a:solidFill>
                <a:effectLst>
                  <a:outerShdw sx="100000" sy="100000" kx="0" ky="0" algn="b" rotWithShape="0" blurRad="50800" dist="39000" dir="5460000">
                    <a:srgbClr val="000000">
                      <a:alpha val="38000"/>
                    </a:srgbClr>
                  </a:outerShdw>
                </a:effectLst>
                <a:latin typeface="Century Gothic"/>
                <a:ea typeface="Century Gothic"/>
                <a:cs typeface="Century Gothic"/>
                <a:sym typeface="Century Gothic"/>
              </a:defRPr>
            </a:pPr>
            <a:r>
              <a:rPr sz="5100">
                <a:solidFill>
                  <a:schemeClr val="accent3">
                    <a:hueOff val="198700"/>
                    <a:satOff val="21248"/>
                    <a:lumOff val="19305"/>
                  </a:schemeClr>
                </a:solidFill>
                <a:effectLst>
                  <a:outerShdw sx="100000" sy="100000" kx="0" ky="0" algn="b" rotWithShape="0" blurRad="50800" dist="39000" dir="2514181">
                    <a:srgbClr val="000000"/>
                  </a:outerShdw>
                </a:effectLst>
                <a:latin typeface="Sonoma Script"/>
                <a:ea typeface="Sonoma Script"/>
                <a:cs typeface="Sonoma Script"/>
                <a:sym typeface="Sonoma Script"/>
              </a:rPr>
              <a:t>Give Me That</a:t>
            </a:r>
            <a:r>
              <a:t>  </a:t>
            </a:r>
            <a:r>
              <a:rPr>
                <a:solidFill>
                  <a:schemeClr val="accent1">
                    <a:hueOff val="-78595"/>
                    <a:satOff val="12505"/>
                    <a:lumOff val="13871"/>
                  </a:schemeClr>
                </a:solidFill>
                <a:latin typeface="Boulder"/>
                <a:ea typeface="Boulder"/>
                <a:cs typeface="Boulder"/>
                <a:sym typeface="Boulder"/>
              </a:rPr>
              <a:t>SHOW</a:t>
            </a:r>
            <a:r>
              <a:rPr>
                <a:latin typeface="Boulder"/>
                <a:ea typeface="Boulder"/>
                <a:cs typeface="Boulder"/>
                <a:sym typeface="Boulder"/>
              </a:rPr>
              <a:t> </a:t>
            </a:r>
            <a:r>
              <a:rPr>
                <a:solidFill>
                  <a:schemeClr val="accent1">
                    <a:hueOff val="-78595"/>
                    <a:satOff val="12505"/>
                    <a:lumOff val="13871"/>
                  </a:schemeClr>
                </a:solidFill>
                <a:latin typeface="Boulder"/>
                <a:ea typeface="Boulder"/>
                <a:cs typeface="Boulder"/>
                <a:sym typeface="Boulder"/>
              </a:rPr>
              <a:t>Time</a:t>
            </a:r>
            <a:r>
              <a:rPr>
                <a:latin typeface="Boulder"/>
                <a:ea typeface="Boulder"/>
                <a:cs typeface="Boulder"/>
                <a:sym typeface="Boulder"/>
              </a:rPr>
              <a:t> Religion</a:t>
            </a:r>
          </a:p>
        </p:txBody>
      </p:sp>
      <p:sp>
        <p:nvSpPr>
          <p:cNvPr id="636" name="Charts by Don McClain…"/>
          <p:cNvSpPr txBox="1"/>
          <p:nvPr/>
        </p:nvSpPr>
        <p:spPr>
          <a:xfrm>
            <a:off x="488998" y="3729386"/>
            <a:ext cx="12026804" cy="229482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September 2, 2018 PM</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u="sng">
                <a:solidFill>
                  <a:srgbClr val="0000FF"/>
                </a:solidFill>
                <a:uFill>
                  <a:solidFill>
                    <a:srgbClr val="0000FF"/>
                  </a:solidFill>
                </a:uFill>
                <a:hlinkClick r:id="rId4"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r>
              <a:t>  </a:t>
            </a:r>
            <a:r>
              <a:rPr u="sng">
                <a:solidFill>
                  <a:srgbClr val="0000FF"/>
                </a:solidFill>
                <a:uFill>
                  <a:solidFill>
                    <a:srgbClr val="0000FF"/>
                  </a:solidFill>
                </a:uFill>
                <a:hlinkClick r:id="rId5" invalidUrl="" action="" tgtFrame="" tooltip="" history="1" highlightClick="0" endSnd="0"/>
              </a:rPr>
              <a:t>http://w65stchurchofchrist.com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Image" descr="Image"/>
          <p:cNvPicPr>
            <a:picLocks noChangeAspect="1"/>
          </p:cNvPicPr>
          <p:nvPr/>
        </p:nvPicPr>
        <p:blipFill>
          <a:blip r:embed="rId2">
            <a:extLst/>
          </a:blip>
          <a:stretch>
            <a:fillRect/>
          </a:stretch>
        </p:blipFill>
        <p:spPr>
          <a:xfrm>
            <a:off x="9139957" y="1046055"/>
            <a:ext cx="3452645" cy="3416301"/>
          </a:xfrm>
          <a:prstGeom prst="rect">
            <a:avLst/>
          </a:prstGeom>
          <a:ln w="12700">
            <a:miter lim="400000"/>
          </a:ln>
        </p:spPr>
      </p:pic>
      <p:sp>
        <p:nvSpPr>
          <p:cNvPr id="328" name="Many youth today are absolutely flocking to churches that have great music (purely from a musical point of view) But the doctrine being taught in those churches is so off the wall and unbiblical! In fact I honestly believe the devil is using music to draw young naive youth into such churches. … I know some will fiercely disagree with me but see, we’ve put too much value in STYLE instead of content. We should go where we grow the most, where the Word of God and truth are saturated in all the church does"/>
          <p:cNvSpPr txBox="1"/>
          <p:nvPr/>
        </p:nvSpPr>
        <p:spPr>
          <a:xfrm>
            <a:off x="434649" y="6749140"/>
            <a:ext cx="12236631" cy="2311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400">
                <a:solidFill>
                  <a:srgbClr val="000000"/>
                </a:solidFill>
                <a:latin typeface="Helvetica"/>
                <a:ea typeface="Helvetica"/>
                <a:cs typeface="Helvetica"/>
                <a:sym typeface="Helvetica"/>
              </a:defRPr>
            </a:lvl1pPr>
          </a:lstStyle>
          <a:p>
            <a:pPr/>
            <a:r>
              <a:t>Many youth today are absolutely flocking to churches that have great music (purely from a musical point of view) But the doctrine being taught in those churches is so off the wall and unbiblical! In fact I honestly believe the devil is using music to draw young naive youth into such churches. … I know some will fiercely disagree with me but see, we’ve put too much value in STYLE instead of content. We should go where we grow the most, where the Word of God and truth are saturated in all the church does</a:t>
            </a:r>
          </a:p>
        </p:txBody>
      </p:sp>
      <p:sp>
        <p:nvSpPr>
          <p:cNvPr id="329" name="Louise says"/>
          <p:cNvSpPr txBox="1"/>
          <p:nvPr/>
        </p:nvSpPr>
        <p:spPr>
          <a:xfrm>
            <a:off x="409317" y="6382767"/>
            <a:ext cx="422627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2000">
                <a:solidFill>
                  <a:srgbClr val="000000"/>
                </a:solidFill>
                <a:latin typeface="Helvetica"/>
                <a:ea typeface="Helvetica"/>
                <a:cs typeface="Helvetica"/>
                <a:sym typeface="Helvetica"/>
              </a:defRPr>
            </a:lvl1pPr>
          </a:lstStyle>
          <a:p>
            <a:pPr/>
            <a:r>
              <a:t>Louise says</a:t>
            </a:r>
          </a:p>
        </p:txBody>
      </p:sp>
      <p:sp>
        <p:nvSpPr>
          <p:cNvPr id="330" name="What Is Missing In Our Contemporary Worship?"/>
          <p:cNvSpPr txBox="1"/>
          <p:nvPr/>
        </p:nvSpPr>
        <p:spPr>
          <a:xfrm>
            <a:off x="384085" y="106062"/>
            <a:ext cx="12236631"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500">
                <a:solidFill>
                  <a:srgbClr val="000000"/>
                </a:solidFill>
                <a:latin typeface="Helvetica"/>
                <a:ea typeface="Helvetica"/>
                <a:cs typeface="Helvetica"/>
                <a:sym typeface="Helvetica"/>
              </a:defRPr>
            </a:lvl1pPr>
          </a:lstStyle>
          <a:p>
            <a:pPr/>
            <a:r>
              <a:t>What Is Missing In Our Contemporary Worship?</a:t>
            </a:r>
          </a:p>
        </p:txBody>
      </p:sp>
      <p:sp>
        <p:nvSpPr>
          <p:cNvPr id="331" name="Since my days of being a young child, I’ve been raised in “contemporary” worship.…"/>
          <p:cNvSpPr txBox="1"/>
          <p:nvPr/>
        </p:nvSpPr>
        <p:spPr>
          <a:xfrm>
            <a:off x="434649" y="1293375"/>
            <a:ext cx="8463730" cy="3416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400">
                <a:solidFill>
                  <a:srgbClr val="000000"/>
                </a:solidFill>
                <a:latin typeface="Helvetica"/>
                <a:ea typeface="Helvetica"/>
                <a:cs typeface="Helvetica"/>
                <a:sym typeface="Helvetica"/>
              </a:defRPr>
            </a:pPr>
            <a:r>
              <a:t>Since my days of being a young child, I’ve been raised in “contemporary” worship.</a:t>
            </a:r>
          </a:p>
          <a:p>
            <a:pPr algn="l" defTabSz="457200">
              <a:defRPr sz="2400">
                <a:solidFill>
                  <a:srgbClr val="000000"/>
                </a:solidFill>
                <a:latin typeface="Helvetica"/>
                <a:ea typeface="Helvetica"/>
                <a:cs typeface="Helvetica"/>
                <a:sym typeface="Helvetica"/>
              </a:defRPr>
            </a:pPr>
            <a:r>
              <a:t>New songs, upbeat music, and exuberant participation from the congregation in the forms of singing, hand-raising, dancing, and shouting is all I’ve known. … The more I grow in Christ, the longer I’m in ministry, the more I see that contemporary doesn’t always mean better. Truth is, the greatest realities in life are old. The gospel is old news – but has more relevance today than anything.</a:t>
            </a:r>
          </a:p>
        </p:txBody>
      </p:sp>
      <p:sp>
        <p:nvSpPr>
          <p:cNvPr id="332" name="BY DAVID SANTISTEVAN"/>
          <p:cNvSpPr txBox="1"/>
          <p:nvPr/>
        </p:nvSpPr>
        <p:spPr>
          <a:xfrm>
            <a:off x="4927947" y="858707"/>
            <a:ext cx="3148906"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1" sz="2000">
                <a:solidFill>
                  <a:srgbClr val="356768"/>
                </a:solidFill>
                <a:latin typeface="Helvetica"/>
                <a:ea typeface="Helvetica"/>
                <a:cs typeface="Helvetica"/>
                <a:sym typeface="Helvetica"/>
              </a:defRPr>
            </a:pPr>
            <a:r>
              <a:rPr>
                <a:solidFill>
                  <a:srgbClr val="000000"/>
                </a:solidFill>
              </a:rPr>
              <a:t>BY </a:t>
            </a:r>
            <a:r>
              <a:rPr u="sng">
                <a:hlinkClick r:id="rId3" invalidUrl="" action="" tgtFrame="" tooltip="" history="1" highlightClick="0" endSnd="0"/>
              </a:rPr>
              <a:t>DAVID SANTISTEVAN</a:t>
            </a:r>
          </a:p>
        </p:txBody>
      </p:sp>
      <p:sp>
        <p:nvSpPr>
          <p:cNvPr id="333" name="http://www.davidsantistevan.com/contemporary-worship/"/>
          <p:cNvSpPr txBox="1"/>
          <p:nvPr/>
        </p:nvSpPr>
        <p:spPr>
          <a:xfrm>
            <a:off x="1363476" y="9117993"/>
            <a:ext cx="1037897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3">
                    <a:hueOff val="198700"/>
                    <a:satOff val="21248"/>
                    <a:lumOff val="19305"/>
                  </a:schemeClr>
                </a:solidFill>
              </a:defRPr>
            </a:lvl1pPr>
          </a:lstStyle>
          <a:p>
            <a:pPr/>
            <a:r>
              <a:t>http://www.davidsantistevan.com/contemporary-worship/</a:t>
            </a:r>
          </a:p>
        </p:txBody>
      </p:sp>
      <p:sp>
        <p:nvSpPr>
          <p:cNvPr id="334" name="New isn’t always novel. Most of the time it’s better to look back and learn. — What Are We Missing? — Sometimes I wonder if our emphasis on contemporary worship is clouding our perspective and causing us to miss elements of Christian worship that are essential to our formation and development as the people of God."/>
          <p:cNvSpPr txBox="1"/>
          <p:nvPr/>
        </p:nvSpPr>
        <p:spPr>
          <a:xfrm>
            <a:off x="434649" y="4614948"/>
            <a:ext cx="12236630" cy="157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400">
                <a:solidFill>
                  <a:srgbClr val="000000"/>
                </a:solidFill>
                <a:latin typeface="Helvetica"/>
                <a:ea typeface="Helvetica"/>
                <a:cs typeface="Helvetica"/>
                <a:sym typeface="Helvetica"/>
              </a:defRPr>
            </a:lvl1pPr>
          </a:lstStyle>
          <a:p>
            <a:pPr/>
            <a:r>
              <a:t>New isn’t always novel. Most of the time it’s better to look back and learn. — What Are We Missing? — Sometimes I wonder if our emphasis on contemporary worship is clouding our perspective and causing us to miss elements of Christian worship that are essential to our formation and development as the people of God.</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Image" descr="Image"/>
          <p:cNvPicPr>
            <a:picLocks noChangeAspect="0"/>
          </p:cNvPicPr>
          <p:nvPr/>
        </p:nvPicPr>
        <p:blipFill>
          <a:blip r:embed="rId2">
            <a:extLst/>
          </a:blip>
          <a:stretch>
            <a:fillRect/>
          </a:stretch>
        </p:blipFill>
        <p:spPr>
          <a:xfrm>
            <a:off x="34518" y="61439"/>
            <a:ext cx="12935764" cy="9630722"/>
          </a:xfrm>
          <a:prstGeom prst="rect">
            <a:avLst/>
          </a:prstGeom>
          <a:ln w="12700">
            <a:miter lim="400000"/>
          </a:ln>
        </p:spPr>
      </p:pic>
      <p:sp>
        <p:nvSpPr>
          <p:cNvPr id="337" name="What IS Meant By"/>
          <p:cNvSpPr txBox="1"/>
          <p:nvPr/>
        </p:nvSpPr>
        <p:spPr>
          <a:xfrm>
            <a:off x="4749464" y="3823753"/>
            <a:ext cx="3505872" cy="54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900">
                <a:latin typeface="Century Gothic"/>
                <a:ea typeface="Century Gothic"/>
                <a:cs typeface="Century Gothic"/>
                <a:sym typeface="Century Gothic"/>
              </a:defRPr>
            </a:lvl1pPr>
          </a:lstStyle>
          <a:p>
            <a:pPr/>
            <a:r>
              <a:t>What IS Meant By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Image" descr="Image"/>
          <p:cNvPicPr>
            <a:picLocks noChangeAspect="0"/>
          </p:cNvPicPr>
          <p:nvPr/>
        </p:nvPicPr>
        <p:blipFill>
          <a:blip r:embed="rId2">
            <a:extLst/>
          </a:blip>
          <a:stretch>
            <a:fillRect/>
          </a:stretch>
        </p:blipFill>
        <p:spPr>
          <a:xfrm>
            <a:off x="34518" y="61439"/>
            <a:ext cx="4686137" cy="4496595"/>
          </a:xfrm>
          <a:prstGeom prst="rect">
            <a:avLst/>
          </a:prstGeom>
          <a:ln w="12700">
            <a:miter lim="400000"/>
          </a:ln>
        </p:spPr>
      </p:pic>
      <p:sp>
        <p:nvSpPr>
          <p:cNvPr id="340" name="What IS Meant By…"/>
          <p:cNvSpPr txBox="1"/>
          <p:nvPr/>
        </p:nvSpPr>
        <p:spPr>
          <a:xfrm>
            <a:off x="4714916" y="229650"/>
            <a:ext cx="8021432"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4500">
                <a:latin typeface="Century Gothic"/>
                <a:ea typeface="Century Gothic"/>
                <a:cs typeface="Century Gothic"/>
                <a:sym typeface="Century Gothic"/>
              </a:defRPr>
            </a:pPr>
            <a:r>
              <a:t>What IS Meant By</a:t>
            </a:r>
          </a:p>
          <a:p>
            <a:pPr>
              <a:defRPr sz="4500" u="sng">
                <a:latin typeface="Century Gothic"/>
                <a:ea typeface="Century Gothic"/>
                <a:cs typeface="Century Gothic"/>
                <a:sym typeface="Century Gothic"/>
              </a:defRPr>
            </a:pPr>
            <a:r>
              <a:t>CONTEMORARY WORSHIP?</a:t>
            </a:r>
          </a:p>
        </p:txBody>
      </p:sp>
      <p:sp>
        <p:nvSpPr>
          <p:cNvPr id="341" name="Defining “Contemporary Worship”…"/>
          <p:cNvSpPr/>
          <p:nvPr/>
        </p:nvSpPr>
        <p:spPr>
          <a:xfrm>
            <a:off x="229930" y="6669970"/>
            <a:ext cx="12544940" cy="2810672"/>
          </a:xfrm>
          <a:prstGeom prst="roundRect">
            <a:avLst>
              <a:gd name="adj" fmla="val 6778"/>
            </a:avLst>
          </a:prstGeom>
          <a:solidFill>
            <a:srgbClr val="FFFFFF"/>
          </a:solidFill>
          <a:ln w="12700">
            <a:solidFill>
              <a:srgbClr val="000000"/>
            </a:solidFill>
            <a:miter lim="400000"/>
          </a:ln>
          <a:effectLst>
            <a:outerShdw sx="100000" sy="100000" kx="0" ky="0" algn="b" rotWithShape="0" blurRad="88900" dist="105471" dir="3218735">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4100">
                <a:solidFill>
                  <a:srgbClr val="111111"/>
                </a:solidFill>
                <a:latin typeface="Helvetica"/>
                <a:ea typeface="Helvetica"/>
                <a:cs typeface="Helvetica"/>
                <a:sym typeface="Helvetica"/>
              </a:defRPr>
            </a:pPr>
            <a:r>
              <a:t>Defining “Contemporary Worship”</a:t>
            </a:r>
          </a:p>
          <a:p>
            <a:pPr defTabSz="457200">
              <a:defRPr b="1" sz="1500">
                <a:solidFill>
                  <a:srgbClr val="444444"/>
                </a:solidFill>
                <a:latin typeface="Helvetica"/>
                <a:ea typeface="Helvetica"/>
                <a:cs typeface="Helvetica"/>
                <a:sym typeface="Helvetica"/>
              </a:defRPr>
            </a:pPr>
            <a:r>
              <a:rPr b="0"/>
              <a:t>By </a:t>
            </a:r>
            <a:r>
              <a:rPr u="sng">
                <a:hlinkClick r:id="rId3" invalidUrl="" action="" tgtFrame="" tooltip="" history="1" highlightClick="0" endSnd="0"/>
              </a:rPr>
              <a:t>Steve Newman</a:t>
            </a:r>
            <a:r>
              <a:rPr b="0"/>
              <a:t> -</a:t>
            </a:r>
            <a:endParaRPr b="0"/>
          </a:p>
          <a:p>
            <a:pPr defTabSz="457200">
              <a:defRPr sz="1500">
                <a:solidFill>
                  <a:srgbClr val="444444"/>
                </a:solidFill>
                <a:latin typeface="Helvetica"/>
                <a:ea typeface="Helvetica"/>
                <a:cs typeface="Helvetica"/>
                <a:sym typeface="Helvetica"/>
              </a:defRPr>
            </a:pPr>
            <a:r>
              <a:t>September 25, 2017</a:t>
            </a:r>
          </a:p>
          <a:p>
            <a:pPr>
              <a:defRPr sz="3200">
                <a:solidFill>
                  <a:srgbClr val="000000"/>
                </a:solidFill>
                <a:latin typeface="Century Gothic"/>
                <a:ea typeface="Century Gothic"/>
                <a:cs typeface="Century Gothic"/>
                <a:sym typeface="Century Gothic"/>
              </a:defRPr>
            </a:pPr>
            <a:r>
              <a:t>“If your church has a band, you would be considered contemporary. If your instrumentation consists of the piano and organ, you would probably fall into the traditional model.”</a:t>
            </a:r>
          </a:p>
        </p:txBody>
      </p:sp>
      <p:sp>
        <p:nvSpPr>
          <p:cNvPr id="342" name="Contemporary merely means “occurring in the modern” or “of the day.”…"/>
          <p:cNvSpPr/>
          <p:nvPr/>
        </p:nvSpPr>
        <p:spPr>
          <a:xfrm>
            <a:off x="4883976" y="1826042"/>
            <a:ext cx="7683312" cy="4276644"/>
          </a:xfrm>
          <a:prstGeom prst="roundRect">
            <a:avLst>
              <a:gd name="adj" fmla="val 13065"/>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a:solidFill>
                  <a:srgbClr val="FFFFFF"/>
                </a:solidFill>
                <a:effectLst>
                  <a:outerShdw sx="100000" sy="100000" kx="0" ky="0" algn="b" rotWithShape="0" blurRad="63500" dist="63500" dir="21226190">
                    <a:srgbClr val="000000"/>
                  </a:outerShdw>
                </a:effectLst>
                <a:latin typeface="Century Gothic"/>
                <a:ea typeface="Century Gothic"/>
                <a:cs typeface="Century Gothic"/>
                <a:sym typeface="Century Gothic"/>
              </a:defRPr>
            </a:pPr>
            <a:r>
              <a:rPr b="1">
                <a:solidFill>
                  <a:schemeClr val="accent3">
                    <a:hueOff val="198700"/>
                    <a:satOff val="21248"/>
                    <a:lumOff val="19305"/>
                  </a:schemeClr>
                </a:solidFill>
              </a:rPr>
              <a:t>Contemporary</a:t>
            </a:r>
            <a:r>
              <a:t> merely means “occurring in the modern” or “of the day.”</a:t>
            </a:r>
          </a:p>
          <a:p>
            <a:pPr>
              <a:defRPr>
                <a:solidFill>
                  <a:srgbClr val="FFFFFF"/>
                </a:solidFill>
                <a:effectLst>
                  <a:outerShdw sx="100000" sy="100000" kx="0" ky="0" algn="b" rotWithShape="0" blurRad="63500" dist="63500" dir="21226190">
                    <a:srgbClr val="000000"/>
                  </a:outerShdw>
                </a:effectLst>
                <a:latin typeface="Century Gothic"/>
                <a:ea typeface="Century Gothic"/>
                <a:cs typeface="Century Gothic"/>
                <a:sym typeface="Century Gothic"/>
              </a:defRPr>
            </a:pPr>
            <a:r>
              <a:rPr b="1">
                <a:solidFill>
                  <a:schemeClr val="accent3">
                    <a:hueOff val="198700"/>
                    <a:satOff val="21248"/>
                    <a:lumOff val="19305"/>
                  </a:schemeClr>
                </a:solidFill>
              </a:rPr>
              <a:t>WORSHIP</a:t>
            </a:r>
            <a:r>
              <a:t> — 1:: reverence offered a divine being or supernatural power; also : an act of expressing such reverence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2">
                                            <p:bg/>
                                          </p:spTgt>
                                        </p:tgtEl>
                                        <p:attrNameLst>
                                          <p:attrName>style.visibility</p:attrName>
                                        </p:attrNameLst>
                                      </p:cBhvr>
                                      <p:to>
                                        <p:strVal val="visible"/>
                                      </p:to>
                                    </p:set>
                                    <p:animEffect filter="wipe(left)" transition="in">
                                      <p:cBhvr>
                                        <p:cTn id="7" dur="1500"/>
                                        <p:tgtEl>
                                          <p:spTgt spid="34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2">
                                            <p:txEl>
                                              <p:pRg st="0" end="0"/>
                                            </p:txEl>
                                          </p:spTgt>
                                        </p:tgtEl>
                                        <p:attrNameLst>
                                          <p:attrName>style.visibility</p:attrName>
                                        </p:attrNameLst>
                                      </p:cBhvr>
                                      <p:to>
                                        <p:strVal val="visible"/>
                                      </p:to>
                                    </p:set>
                                    <p:animEffect filter="wipe(left)" transition="in">
                                      <p:cBhvr>
                                        <p:cTn id="10" dur="1500"/>
                                        <p:tgtEl>
                                          <p:spTgt spid="3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42">
                                            <p:txEl>
                                              <p:pRg st="1" end="1"/>
                                            </p:txEl>
                                          </p:spTgt>
                                        </p:tgtEl>
                                        <p:attrNameLst>
                                          <p:attrName>style.visibility</p:attrName>
                                        </p:attrNameLst>
                                      </p:cBhvr>
                                      <p:to>
                                        <p:strVal val="visible"/>
                                      </p:to>
                                    </p:set>
                                    <p:animEffect filter="wipe(left)" transition="in">
                                      <p:cBhvr>
                                        <p:cTn id="15" dur="1500"/>
                                        <p:tgtEl>
                                          <p:spTgt spid="34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1" presetID="2" grpId="2" fill="hold">
                                  <p:stCondLst>
                                    <p:cond delay="0"/>
                                  </p:stCondLst>
                                  <p:iterate type="el" backwards="0">
                                    <p:tmAbs val="0"/>
                                  </p:iterate>
                                  <p:childTnLst>
                                    <p:set>
                                      <p:cBhvr>
                                        <p:cTn id="19" fill="hold"/>
                                        <p:tgtEl>
                                          <p:spTgt spid="341"/>
                                        </p:tgtEl>
                                        <p:attrNameLst>
                                          <p:attrName>style.visibility</p:attrName>
                                        </p:attrNameLst>
                                      </p:cBhvr>
                                      <p:to>
                                        <p:strVal val="visible"/>
                                      </p:to>
                                    </p:set>
                                    <p:anim calcmode="lin" valueType="num">
                                      <p:cBhvr>
                                        <p:cTn id="20" dur="1000" fill="hold"/>
                                        <p:tgtEl>
                                          <p:spTgt spid="341"/>
                                        </p:tgtEl>
                                        <p:attrNameLst>
                                          <p:attrName>ppt_x</p:attrName>
                                        </p:attrNameLst>
                                      </p:cBhvr>
                                      <p:tavLst>
                                        <p:tav tm="0">
                                          <p:val>
                                            <p:strVal val="#ppt_x"/>
                                          </p:val>
                                        </p:tav>
                                        <p:tav tm="100000">
                                          <p:val>
                                            <p:strVal val="#ppt_x"/>
                                          </p:val>
                                        </p:tav>
                                      </p:tavLst>
                                    </p:anim>
                                    <p:anim calcmode="lin" valueType="num">
                                      <p:cBhvr>
                                        <p:cTn id="21" dur="1000" fill="hold"/>
                                        <p:tgtEl>
                                          <p:spTgt spid="3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1" grpId="2"/>
      <p:bldP build="p" bldLvl="5" animBg="1" rev="0" advAuto="0" spid="34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Image" descr="Image"/>
          <p:cNvPicPr>
            <a:picLocks noChangeAspect="0"/>
          </p:cNvPicPr>
          <p:nvPr/>
        </p:nvPicPr>
        <p:blipFill>
          <a:blip r:embed="rId2">
            <a:extLst/>
          </a:blip>
          <a:stretch>
            <a:fillRect/>
          </a:stretch>
        </p:blipFill>
        <p:spPr>
          <a:xfrm>
            <a:off x="34518" y="61439"/>
            <a:ext cx="4686137" cy="4496595"/>
          </a:xfrm>
          <a:prstGeom prst="rect">
            <a:avLst/>
          </a:prstGeom>
          <a:ln w="12700">
            <a:miter lim="400000"/>
          </a:ln>
        </p:spPr>
      </p:pic>
      <p:sp>
        <p:nvSpPr>
          <p:cNvPr id="345" name="What IS Meant By…"/>
          <p:cNvSpPr txBox="1"/>
          <p:nvPr/>
        </p:nvSpPr>
        <p:spPr>
          <a:xfrm>
            <a:off x="4714916" y="229650"/>
            <a:ext cx="8021432"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4500">
                <a:latin typeface="Century Gothic"/>
                <a:ea typeface="Century Gothic"/>
                <a:cs typeface="Century Gothic"/>
                <a:sym typeface="Century Gothic"/>
              </a:defRPr>
            </a:pPr>
            <a:r>
              <a:t>What IS Meant By</a:t>
            </a:r>
          </a:p>
          <a:p>
            <a:pPr>
              <a:defRPr sz="4500" u="sng">
                <a:latin typeface="Century Gothic"/>
                <a:ea typeface="Century Gothic"/>
                <a:cs typeface="Century Gothic"/>
                <a:sym typeface="Century Gothic"/>
              </a:defRPr>
            </a:pPr>
            <a:r>
              <a:t>CONTEMORARY WORSHIP?</a:t>
            </a:r>
          </a:p>
        </p:txBody>
      </p:sp>
      <p:sp>
        <p:nvSpPr>
          <p:cNvPr id="346" name="There is only one style of worship that honors God and pleases Him, that which is in accordance with His stated will and proceeds from a humble, submissive and sincere heart. (John 4:24)"/>
          <p:cNvSpPr/>
          <p:nvPr/>
        </p:nvSpPr>
        <p:spPr>
          <a:xfrm>
            <a:off x="229930" y="6669970"/>
            <a:ext cx="12544940" cy="2810672"/>
          </a:xfrm>
          <a:prstGeom prst="roundRect">
            <a:avLst>
              <a:gd name="adj" fmla="val 6778"/>
            </a:avLst>
          </a:prstGeom>
          <a:solidFill>
            <a:srgbClr val="FFFFFF"/>
          </a:solidFill>
          <a:ln w="12700">
            <a:solidFill>
              <a:srgbClr val="000000"/>
            </a:solidFill>
            <a:miter lim="400000"/>
          </a:ln>
          <a:effectLst>
            <a:outerShdw sx="100000" sy="100000" kx="0" ky="0" algn="b" rotWithShape="0" blurRad="88900" dist="105471" dir="3218735">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3900">
                <a:solidFill>
                  <a:srgbClr val="000000"/>
                </a:solidFill>
                <a:latin typeface="Century Gothic"/>
                <a:ea typeface="Century Gothic"/>
                <a:cs typeface="Century Gothic"/>
                <a:sym typeface="Century Gothic"/>
              </a:defRPr>
            </a:lvl1pPr>
          </a:lstStyle>
          <a:p>
            <a:pPr/>
            <a:r>
              <a:t>There is only one style of worship that honors God and pleases Him, that which is in accordance with His stated will and proceeds from a humble, submissive and sincere heart. (John 4:24)</a:t>
            </a:r>
          </a:p>
        </p:txBody>
      </p:sp>
      <p:sp>
        <p:nvSpPr>
          <p:cNvPr id="347" name="Contemporary merely means “occurring in the modern” or “of the day.”…"/>
          <p:cNvSpPr/>
          <p:nvPr/>
        </p:nvSpPr>
        <p:spPr>
          <a:xfrm>
            <a:off x="4883976" y="1826042"/>
            <a:ext cx="7683312" cy="4276644"/>
          </a:xfrm>
          <a:prstGeom prst="roundRect">
            <a:avLst>
              <a:gd name="adj" fmla="val 13065"/>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a:solidFill>
                  <a:srgbClr val="FFFFFF"/>
                </a:solidFill>
                <a:effectLst>
                  <a:outerShdw sx="100000" sy="100000" kx="0" ky="0" algn="b" rotWithShape="0" blurRad="63500" dist="63500" dir="21226190">
                    <a:srgbClr val="000000"/>
                  </a:outerShdw>
                </a:effectLst>
                <a:latin typeface="Century Gothic"/>
                <a:ea typeface="Century Gothic"/>
                <a:cs typeface="Century Gothic"/>
                <a:sym typeface="Century Gothic"/>
              </a:defRPr>
            </a:pPr>
            <a:r>
              <a:rPr b="1">
                <a:solidFill>
                  <a:schemeClr val="accent3">
                    <a:hueOff val="198700"/>
                    <a:satOff val="21248"/>
                    <a:lumOff val="19305"/>
                  </a:schemeClr>
                </a:solidFill>
              </a:rPr>
              <a:t>Contemporary</a:t>
            </a:r>
            <a:r>
              <a:t> merely means “occurring in the modern” or “of the day.”</a:t>
            </a:r>
          </a:p>
          <a:p>
            <a:pPr>
              <a:defRPr>
                <a:solidFill>
                  <a:srgbClr val="FFFFFF"/>
                </a:solidFill>
                <a:effectLst>
                  <a:outerShdw sx="100000" sy="100000" kx="0" ky="0" algn="b" rotWithShape="0" blurRad="63500" dist="63500" dir="21226190">
                    <a:srgbClr val="000000"/>
                  </a:outerShdw>
                </a:effectLst>
                <a:latin typeface="Century Gothic"/>
                <a:ea typeface="Century Gothic"/>
                <a:cs typeface="Century Gothic"/>
                <a:sym typeface="Century Gothic"/>
              </a:defRPr>
            </a:pPr>
            <a:r>
              <a:rPr b="1">
                <a:solidFill>
                  <a:schemeClr val="accent3">
                    <a:hueOff val="198700"/>
                    <a:satOff val="21248"/>
                    <a:lumOff val="19305"/>
                  </a:schemeClr>
                </a:solidFill>
              </a:rPr>
              <a:t>WORSHIP</a:t>
            </a:r>
            <a:r>
              <a:t> — 1:: reverence offered a divine being or supernatural power; also : an act of expressing such reverence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