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6" name="Shape 216"/>
          <p:cNvSpPr/>
          <p:nvPr>
            <p:ph type="sldImg"/>
          </p:nvPr>
        </p:nvSpPr>
        <p:spPr>
          <a:xfrm>
            <a:off x="1143000" y="685800"/>
            <a:ext cx="4572000" cy="3429000"/>
          </a:xfrm>
          <a:prstGeom prst="rect">
            <a:avLst/>
          </a:prstGeom>
        </p:spPr>
        <p:txBody>
          <a:bodyPr/>
          <a:lstStyle/>
          <a:p>
            <a:pPr/>
          </a:p>
        </p:txBody>
      </p:sp>
      <p:sp>
        <p:nvSpPr>
          <p:cNvPr id="217" name="Shape 2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26" name="Title Text"/>
          <p:cNvSpPr txBox="1"/>
          <p:nvPr>
            <p:ph type="title"/>
          </p:nvPr>
        </p:nvSpPr>
        <p:spPr>
          <a:xfrm>
            <a:off x="650239" y="390596"/>
            <a:ext cx="11704322" cy="1625601"/>
          </a:xfrm>
          <a:prstGeom prst="rect">
            <a:avLst/>
          </a:prstGeom>
        </p:spPr>
        <p:txBody>
          <a:bodyPr lIns="65023" tIns="65023" rIns="65023" bIns="65023"/>
          <a:lstStyle>
            <a:lvl1pPr defTabSz="1300480">
              <a:defRPr b="0" sz="6200">
                <a:solidFill>
                  <a:srgbClr val="C00000"/>
                </a:solidFill>
                <a:latin typeface="Arial"/>
                <a:ea typeface="Arial"/>
                <a:cs typeface="Arial"/>
                <a:sym typeface="Arial"/>
              </a:defRPr>
            </a:lvl1pPr>
          </a:lstStyle>
          <a:p>
            <a:pPr>
              <a:defRPr>
                <a:effectLst/>
              </a:defRPr>
            </a:pPr>
            <a:r>
              <a:t>Title Text</a:t>
            </a:r>
          </a:p>
        </p:txBody>
      </p:sp>
      <p:sp>
        <p:nvSpPr>
          <p:cNvPr id="127"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defRPr sz="4400">
                <a:solidFill>
                  <a:srgbClr val="FADAB5"/>
                </a:solidFill>
                <a:latin typeface="Arial"/>
                <a:ea typeface="Arial"/>
                <a:cs typeface="Arial"/>
                <a:sym typeface="Arial"/>
              </a:defRPr>
            </a:lvl1pPr>
            <a:lvl2pPr marL="906235" indent="-449035" defTabSz="1300480">
              <a:spcBef>
                <a:spcPts val="1000"/>
              </a:spcBef>
              <a:buSzPct val="100000"/>
              <a:buChar char="–"/>
              <a:defRPr sz="4400">
                <a:solidFill>
                  <a:srgbClr val="FADAB5"/>
                </a:solidFill>
                <a:latin typeface="Arial"/>
                <a:ea typeface="Arial"/>
                <a:cs typeface="Arial"/>
                <a:sym typeface="Arial"/>
              </a:defRPr>
            </a:lvl2pPr>
            <a:lvl3pPr marL="1333500" indent="-419100" defTabSz="1300480">
              <a:spcBef>
                <a:spcPts val="1000"/>
              </a:spcBef>
              <a:buSzPct val="100000"/>
              <a:defRPr sz="4400">
                <a:solidFill>
                  <a:srgbClr val="FADAB5"/>
                </a:solidFill>
                <a:latin typeface="Arial"/>
                <a:ea typeface="Arial"/>
                <a:cs typeface="Arial"/>
                <a:sym typeface="Arial"/>
              </a:defRPr>
            </a:lvl3pPr>
            <a:lvl4pPr marL="1874520" indent="-502920" defTabSz="1300480">
              <a:spcBef>
                <a:spcPts val="1000"/>
              </a:spcBef>
              <a:buSzPct val="100000"/>
              <a:buChar char="–"/>
              <a:defRPr sz="4400">
                <a:solidFill>
                  <a:srgbClr val="FADAB5"/>
                </a:solidFill>
                <a:latin typeface="Arial"/>
                <a:ea typeface="Arial"/>
                <a:cs typeface="Arial"/>
                <a:sym typeface="Arial"/>
              </a:defRPr>
            </a:lvl4pPr>
            <a:lvl5pPr marL="2331720" indent="-502920" defTabSz="1300480">
              <a:spcBef>
                <a:spcPts val="1000"/>
              </a:spcBef>
              <a:buSzPct val="100000"/>
              <a:buChar char="»"/>
              <a:defRPr sz="4400">
                <a:solidFill>
                  <a:srgbClr val="FADAB5"/>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35"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6" name="Title Text"/>
          <p:cNvSpPr txBox="1"/>
          <p:nvPr>
            <p:ph type="title"/>
          </p:nvPr>
        </p:nvSpPr>
        <p:spPr>
          <a:xfrm>
            <a:off x="650239" y="390596"/>
            <a:ext cx="11704322" cy="1625601"/>
          </a:xfrm>
          <a:prstGeom prst="rect">
            <a:avLst/>
          </a:prstGeom>
        </p:spPr>
        <p:txBody>
          <a:bodyPr lIns="65023" tIns="65023" rIns="65023" bIns="65023"/>
          <a:lstStyle>
            <a:lvl1pPr defTabSz="1300480">
              <a:defRPr b="0" sz="6200">
                <a:solidFill>
                  <a:srgbClr val="C00000"/>
                </a:solidFill>
                <a:latin typeface="Arial"/>
                <a:ea typeface="Arial"/>
                <a:cs typeface="Arial"/>
                <a:sym typeface="Arial"/>
              </a:defRPr>
            </a:lvl1pPr>
          </a:lstStyle>
          <a:p>
            <a:pPr>
              <a:defRPr>
                <a:effectLst/>
              </a:defRPr>
            </a:pPr>
            <a:r>
              <a:t>Title Text</a:t>
            </a:r>
          </a:p>
        </p:txBody>
      </p:sp>
      <p:sp>
        <p:nvSpPr>
          <p:cNvPr id="13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2"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5"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5"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6.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9.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0.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tif"/><Relationship Id="rId3"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Relationship Id="rId3" Type="http://schemas.openxmlformats.org/officeDocument/2006/relationships/image" Target="../media/image11.png"/><Relationship Id="rId4" Type="http://schemas.openxmlformats.org/officeDocument/2006/relationships/image" Target="../media/image1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1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1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5newsonline.com/author/5newswebstaff/" TargetMode="External"/><Relationship Id="rId3" Type="http://schemas.openxmlformats.org/officeDocument/2006/relationships/image" Target="../media/image7.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2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biblestudytools.com/1-timothy/6-10.html" TargetMode="External"/><Relationship Id="rId3" Type="http://schemas.openxmlformats.org/officeDocument/2006/relationships/hyperlink" Target="https://www.biblestudytools.com/deuteronomy/8-18.html" TargetMode="External"/><Relationship Id="rId4" Type="http://schemas.openxmlformats.org/officeDocument/2006/relationships/hyperlink" Target="https://www.biblestudytools.com/ecclesiastes/5-10.html" TargetMode="External"/><Relationship Id="rId5" Type="http://schemas.openxmlformats.org/officeDocument/2006/relationships/hyperlink" Target="https://www.biblestudytools.com/exodus/20-17.html" TargetMode="External"/><Relationship Id="rId6" Type="http://schemas.openxmlformats.org/officeDocument/2006/relationships/hyperlink" Target="https://www.biblestudytools.com/hebrews/13-5.html" TargetMode="External"/><Relationship Id="rId7" Type="http://schemas.openxmlformats.org/officeDocument/2006/relationships/hyperlink" Target="https://www.biblestudytools.com/luke/12-15.html" TargetMode="External"/><Relationship Id="rId8" Type="http://schemas.openxmlformats.org/officeDocument/2006/relationships/hyperlink" Target="https://www.biblestudytools.com/matthew/6-24.html" TargetMode="External"/><Relationship Id="rId9" Type="http://schemas.openxmlformats.org/officeDocument/2006/relationships/hyperlink" Target="https://www.biblestudytools.com/philippians/4-19.html" TargetMode="External"/><Relationship Id="rId10" Type="http://schemas.openxmlformats.org/officeDocument/2006/relationships/hyperlink" Target="https://www.biblestudytools.com/proverbs/13-11.html" TargetMode="External"/><Relationship Id="rId11" Type="http://schemas.openxmlformats.org/officeDocument/2006/relationships/hyperlink" Target="https://www.biblestudytools.com/proverbs/16-33.html" TargetMode="External"/><Relationship Id="rId12" Type="http://schemas.openxmlformats.org/officeDocument/2006/relationships/hyperlink" Target="https://www.biblestudytools.com/proverbs/23-5.html" TargetMode="External"/><Relationship Id="rId13" Type="http://schemas.openxmlformats.org/officeDocument/2006/relationships/hyperlink" Target="https://www.biblestudytools.com/proverbs/28-19.html"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ph type="pic" idx="13"/>
          </p:nvPr>
        </p:nvPicPr>
        <p:blipFill>
          <a:blip r:embed="rId2">
            <a:extLst/>
          </a:blip>
          <a:srcRect l="5989" t="0" r="5989" b="0"/>
          <a:stretch>
            <a:fillRect/>
          </a:stretch>
        </p:blipFill>
        <p:spPr>
          <a:prstGeom prst="rect">
            <a:avLst/>
          </a:prstGeom>
        </p:spPr>
      </p:pic>
      <p:sp>
        <p:nvSpPr>
          <p:cNvPr id="220" name="Don’t Gamble…"/>
          <p:cNvSpPr txBox="1"/>
          <p:nvPr/>
        </p:nvSpPr>
        <p:spPr>
          <a:xfrm>
            <a:off x="862189" y="6598011"/>
            <a:ext cx="11280423" cy="3022601"/>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18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a:t>
            </a:r>
          </a:p>
          <a:p>
            <a:pPr>
              <a:defRPr sz="8000">
                <a:latin typeface="Good Times"/>
                <a:ea typeface="Good Times"/>
                <a:cs typeface="Good Times"/>
                <a:sym typeface="Good Times"/>
              </a:defRPr>
            </a:pPr>
            <a:r>
              <a:t>With Your Soul!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56" name="GAMBLING DEFINED"/>
          <p:cNvSpPr txBox="1"/>
          <p:nvPr/>
        </p:nvSpPr>
        <p:spPr>
          <a:xfrm>
            <a:off x="604673" y="1237474"/>
            <a:ext cx="11795454" cy="932608"/>
          </a:xfrm>
          <a:prstGeom prst="rect">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DEFINED</a:t>
            </a:r>
          </a:p>
        </p:txBody>
      </p:sp>
      <p:sp>
        <p:nvSpPr>
          <p:cNvPr id="257" name="Merriam-Webster, -  to play a game for money or property…"/>
          <p:cNvSpPr txBox="1"/>
          <p:nvPr/>
        </p:nvSpPr>
        <p:spPr>
          <a:xfrm>
            <a:off x="2940821" y="2363184"/>
            <a:ext cx="9701397"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2"/>
              </a:buBlip>
              <a:defRPr sz="3500">
                <a:latin typeface="Century Gothic"/>
                <a:ea typeface="Century Gothic"/>
                <a:cs typeface="Century Gothic"/>
                <a:sym typeface="Century Gothic"/>
              </a:defRPr>
            </a:pPr>
            <a:r>
              <a:rPr b="1"/>
              <a:t>Merriam-Webster,</a:t>
            </a:r>
            <a:r>
              <a:t> -  to play a game for money or property </a:t>
            </a:r>
            <a:endParaRPr b="1"/>
          </a:p>
          <a:p>
            <a:pPr marL="685800" indent="-685800" algn="l">
              <a:spcBef>
                <a:spcPts val="1700"/>
              </a:spcBef>
              <a:buSzPct val="80000"/>
              <a:buBlip>
                <a:blip r:embed="rId2"/>
              </a:buBlip>
              <a:defRPr sz="3500">
                <a:latin typeface="Century Gothic"/>
                <a:ea typeface="Century Gothic"/>
                <a:cs typeface="Century Gothic"/>
                <a:sym typeface="Century Gothic"/>
              </a:defRPr>
            </a:pPr>
            <a:r>
              <a:rPr b="1"/>
              <a:t>American Heritage® Dictionary </a:t>
            </a:r>
            <a:r>
              <a:t> - To bet on an uncertain outcome, as of a contest.  - To play a game of chance for stakes. - To take a risk in the hope of gaining an advantage or a benefit. </a:t>
            </a:r>
          </a:p>
          <a:p>
            <a:pPr marL="685800" indent="-685800" algn="l">
              <a:spcBef>
                <a:spcPts val="1700"/>
              </a:spcBef>
              <a:buSzPct val="80000"/>
              <a:buBlip>
                <a:blip r:embed="rId2"/>
              </a:buBlip>
              <a:defRPr sz="3500">
                <a:latin typeface="Century Gothic"/>
                <a:ea typeface="Century Gothic"/>
                <a:cs typeface="Century Gothic"/>
                <a:sym typeface="Century Gothic"/>
              </a:defRPr>
            </a:pPr>
            <a:r>
              <a:rPr b="1"/>
              <a:t>World Book Encyclopedia: </a:t>
            </a:r>
            <a:r>
              <a:t>"Gamblers usually bet money or something else of value as a stake on the outcome they predict. When the outcome is settled, the winner collects the loser's stakes." </a:t>
            </a:r>
          </a:p>
        </p:txBody>
      </p:sp>
      <p:pic>
        <p:nvPicPr>
          <p:cNvPr id="258" name="Picture 2" descr="Picture 2"/>
          <p:cNvPicPr>
            <a:picLocks noChangeAspect="1"/>
          </p:cNvPicPr>
          <p:nvPr/>
        </p:nvPicPr>
        <p:blipFill>
          <a:blip r:embed="rId3">
            <a:extLst/>
          </a:blip>
          <a:stretch>
            <a:fillRect/>
          </a:stretch>
        </p:blipFill>
        <p:spPr>
          <a:xfrm>
            <a:off x="533221" y="2275978"/>
            <a:ext cx="1972128" cy="72610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61" name="Three Elements Of Gambling"/>
          <p:cNvSpPr txBox="1"/>
          <p:nvPr/>
        </p:nvSpPr>
        <p:spPr>
          <a:xfrm>
            <a:off x="604673" y="1237474"/>
            <a:ext cx="11795454" cy="932608"/>
          </a:xfrm>
          <a:prstGeom prst="rect">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Three Elements Of Gambling</a:t>
            </a:r>
          </a:p>
        </p:txBody>
      </p:sp>
      <p:sp>
        <p:nvSpPr>
          <p:cNvPr id="262" name="1. The Uncertain Event - It is arbitrarily determined.…"/>
          <p:cNvSpPr txBox="1"/>
          <p:nvPr/>
        </p:nvSpPr>
        <p:spPr>
          <a:xfrm>
            <a:off x="6421216" y="2718783"/>
            <a:ext cx="6462324" cy="63754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2"/>
              </a:buBlip>
              <a:defRPr>
                <a:latin typeface="Century Gothic"/>
                <a:ea typeface="Century Gothic"/>
                <a:cs typeface="Century Gothic"/>
                <a:sym typeface="Century Gothic"/>
              </a:defRPr>
            </a:pPr>
            <a:r>
              <a:rPr b="1"/>
              <a:t>1. The Uncertain Event </a:t>
            </a:r>
            <a:r>
              <a:t>- It is arbitrarily determined. </a:t>
            </a:r>
            <a:endParaRPr b="1"/>
          </a:p>
          <a:p>
            <a:pPr marL="685799" indent="-685799" algn="l">
              <a:spcBef>
                <a:spcPts val="1700"/>
              </a:spcBef>
              <a:buSzPct val="80000"/>
              <a:buBlip>
                <a:blip r:embed="rId2"/>
              </a:buBlip>
              <a:defRPr>
                <a:latin typeface="Century Gothic"/>
                <a:ea typeface="Century Gothic"/>
                <a:cs typeface="Century Gothic"/>
                <a:sym typeface="Century Gothic"/>
              </a:defRPr>
            </a:pPr>
            <a:r>
              <a:rPr b="1"/>
              <a:t>2. The Stake - </a:t>
            </a:r>
            <a:r>
              <a:t>Wager or bet that is deliberately chanced. </a:t>
            </a:r>
            <a:endParaRPr b="1"/>
          </a:p>
          <a:p>
            <a:pPr marL="685799" indent="-685799" algn="l">
              <a:spcBef>
                <a:spcPts val="1700"/>
              </a:spcBef>
              <a:buSzPct val="80000"/>
              <a:buBlip>
                <a:blip r:embed="rId2"/>
              </a:buBlip>
              <a:defRPr>
                <a:latin typeface="Century Gothic"/>
                <a:ea typeface="Century Gothic"/>
                <a:cs typeface="Century Gothic"/>
                <a:sym typeface="Century Gothic"/>
              </a:defRPr>
            </a:pPr>
            <a:r>
              <a:rPr b="1"/>
              <a:t>3. A Winner And Loser – </a:t>
            </a:r>
            <a:r>
              <a:t>one loses a possession wagered while the winner takes it from him!</a:t>
            </a:r>
          </a:p>
        </p:txBody>
      </p:sp>
      <p:pic>
        <p:nvPicPr>
          <p:cNvPr id="263" name="Image" descr="Image"/>
          <p:cNvPicPr>
            <a:picLocks noChangeAspect="1"/>
          </p:cNvPicPr>
          <p:nvPr/>
        </p:nvPicPr>
        <p:blipFill>
          <a:blip r:embed="rId3">
            <a:extLst/>
          </a:blip>
          <a:srcRect l="11779" t="0" r="49062" b="8026"/>
          <a:stretch>
            <a:fillRect/>
          </a:stretch>
        </p:blipFill>
        <p:spPr>
          <a:xfrm>
            <a:off x="358117" y="2577495"/>
            <a:ext cx="5893421" cy="6658089"/>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pic>
        <p:nvPicPr>
          <p:cNvPr id="266" name="These Things Are NOT  Gambling" descr="These Things Are NOT  Gambling"/>
          <p:cNvPicPr>
            <a:picLocks noChangeAspect="0"/>
          </p:cNvPicPr>
          <p:nvPr/>
        </p:nvPicPr>
        <p:blipFill>
          <a:blip r:embed="rId2">
            <a:extLst/>
          </a:blip>
          <a:stretch>
            <a:fillRect/>
          </a:stretch>
        </p:blipFill>
        <p:spPr>
          <a:xfrm>
            <a:off x="528473" y="1161274"/>
            <a:ext cx="11947854" cy="1173908"/>
          </a:xfrm>
          <a:prstGeom prst="rect">
            <a:avLst/>
          </a:prstGeom>
          <a:effectLst>
            <a:outerShdw sx="100000" sy="100000" kx="0" ky="0" algn="b" rotWithShape="0" blurRad="63500" dist="25400" dir="5400000">
              <a:srgbClr val="000000">
                <a:alpha val="50000"/>
              </a:srgbClr>
            </a:outerShdw>
          </a:effectLst>
        </p:spPr>
      </p:pic>
      <p:sp>
        <p:nvSpPr>
          <p:cNvPr id="267" name="The casting of lots - was not gambling, but a means of making a decision. - Acts 1:26.…"/>
          <p:cNvSpPr txBox="1"/>
          <p:nvPr/>
        </p:nvSpPr>
        <p:spPr>
          <a:xfrm>
            <a:off x="413607" y="2503850"/>
            <a:ext cx="12177585" cy="69596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3"/>
              </a:buBlip>
              <a:defRPr sz="3300">
                <a:latin typeface="Century Gothic"/>
                <a:ea typeface="Century Gothic"/>
                <a:cs typeface="Century Gothic"/>
                <a:sym typeface="Century Gothic"/>
              </a:defRPr>
            </a:pPr>
            <a:r>
              <a:rPr b="1"/>
              <a:t>The casting of lots</a:t>
            </a:r>
            <a:r>
              <a:t> - was not gambling, but a means of making a decision. - Acts 1:26.</a:t>
            </a:r>
          </a:p>
          <a:p>
            <a:pPr marL="685800" indent="-685800" algn="l">
              <a:spcBef>
                <a:spcPts val="2000"/>
              </a:spcBef>
              <a:buSzPct val="80000"/>
              <a:buBlip>
                <a:blip r:embed="rId3"/>
              </a:buBlip>
              <a:defRPr sz="3300">
                <a:latin typeface="Century Gothic"/>
                <a:ea typeface="Century Gothic"/>
                <a:cs typeface="Century Gothic"/>
                <a:sym typeface="Century Gothic"/>
              </a:defRPr>
            </a:pPr>
            <a:r>
              <a:rPr b="1"/>
              <a:t>Taking a risk –</a:t>
            </a:r>
            <a:r>
              <a:t> To cross a street - The farmer is not seeking to gain at the loss of another. </a:t>
            </a:r>
          </a:p>
          <a:p>
            <a:pPr marL="685800" indent="-685800" algn="l">
              <a:spcBef>
                <a:spcPts val="2000"/>
              </a:spcBef>
              <a:buSzPct val="80000"/>
              <a:buBlip>
                <a:blip r:embed="rId3"/>
              </a:buBlip>
              <a:defRPr sz="3300">
                <a:latin typeface="Century Gothic"/>
                <a:ea typeface="Century Gothic"/>
                <a:cs typeface="Century Gothic"/>
                <a:sym typeface="Century Gothic"/>
              </a:defRPr>
            </a:pPr>
            <a:r>
              <a:rPr b="1"/>
              <a:t>Buying and selling stock</a:t>
            </a:r>
            <a:r>
              <a:t> - an investment, not gambling.</a:t>
            </a:r>
          </a:p>
          <a:p>
            <a:pPr marL="685800" indent="-685800" algn="l">
              <a:spcBef>
                <a:spcPts val="2000"/>
              </a:spcBef>
              <a:buSzPct val="80000"/>
              <a:buBlip>
                <a:blip r:embed="rId3"/>
              </a:buBlip>
              <a:defRPr sz="3300">
                <a:latin typeface="Century Gothic"/>
                <a:ea typeface="Century Gothic"/>
                <a:cs typeface="Century Gothic"/>
                <a:sym typeface="Century Gothic"/>
              </a:defRPr>
            </a:pPr>
            <a:r>
              <a:rPr b="1"/>
              <a:t>Buying insurance</a:t>
            </a:r>
            <a:r>
              <a:t> - A honest business transaction – protecting self and family.</a:t>
            </a:r>
          </a:p>
          <a:p>
            <a:pPr marL="685800" indent="-685800" algn="l">
              <a:spcBef>
                <a:spcPts val="2000"/>
              </a:spcBef>
              <a:buSzPct val="80000"/>
              <a:buBlip>
                <a:blip r:embed="rId3"/>
              </a:buBlip>
              <a:defRPr sz="3300">
                <a:latin typeface="Century Gothic"/>
                <a:ea typeface="Century Gothic"/>
                <a:cs typeface="Century Gothic"/>
                <a:sym typeface="Century Gothic"/>
              </a:defRPr>
            </a:pPr>
            <a:r>
              <a:rPr b="1"/>
              <a:t>Prizes</a:t>
            </a:r>
            <a:r>
              <a:t> - When one registers to win a prize that is given away for advertisement, PCH, etc. </a:t>
            </a:r>
          </a:p>
          <a:p>
            <a:pPr marL="685800" indent="-685800" algn="l">
              <a:spcBef>
                <a:spcPts val="2000"/>
              </a:spcBef>
              <a:buSzPct val="80000"/>
              <a:buBlip>
                <a:blip r:embed="rId3"/>
              </a:buBlip>
              <a:defRPr sz="3300">
                <a:latin typeface="Century Gothic"/>
                <a:ea typeface="Century Gothic"/>
                <a:cs typeface="Century Gothic"/>
                <a:sym typeface="Century Gothic"/>
              </a:defRPr>
            </a:pPr>
            <a:r>
              <a:rPr b="1"/>
              <a:t>Competition for a prize </a:t>
            </a:r>
            <a:r>
              <a:t>– Not a wagered possession but won by skill and fair competition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Effect filter="fade" transition="in">
                                      <p:cBhvr>
                                        <p:cTn id="7" dur="1500"/>
                                        <p:tgtEl>
                                          <p:spTgt spid="26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7">
                                            <p:txEl>
                                              <p:pRg st="0" end="0"/>
                                            </p:txEl>
                                          </p:spTgt>
                                        </p:tgtEl>
                                        <p:attrNameLst>
                                          <p:attrName>style.visibility</p:attrName>
                                        </p:attrNameLst>
                                      </p:cBhvr>
                                      <p:to>
                                        <p:strVal val="visible"/>
                                      </p:to>
                                    </p:set>
                                    <p:animEffect filter="fade" transition="in">
                                      <p:cBhvr>
                                        <p:cTn id="10" dur="15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7">
                                            <p:txEl>
                                              <p:pRg st="1" end="1"/>
                                            </p:txEl>
                                          </p:spTgt>
                                        </p:tgtEl>
                                        <p:attrNameLst>
                                          <p:attrName>style.visibility</p:attrName>
                                        </p:attrNameLst>
                                      </p:cBhvr>
                                      <p:to>
                                        <p:strVal val="visible"/>
                                      </p:to>
                                    </p:set>
                                    <p:animEffect filter="fade" transition="in">
                                      <p:cBhvr>
                                        <p:cTn id="15" dur="1500"/>
                                        <p:tgtEl>
                                          <p:spTgt spid="2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7">
                                            <p:txEl>
                                              <p:pRg st="2" end="2"/>
                                            </p:txEl>
                                          </p:spTgt>
                                        </p:tgtEl>
                                        <p:attrNameLst>
                                          <p:attrName>style.visibility</p:attrName>
                                        </p:attrNameLst>
                                      </p:cBhvr>
                                      <p:to>
                                        <p:strVal val="visible"/>
                                      </p:to>
                                    </p:set>
                                    <p:animEffect filter="fade" transition="in">
                                      <p:cBhvr>
                                        <p:cTn id="20" dur="1500"/>
                                        <p:tgtEl>
                                          <p:spTgt spid="2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7">
                                            <p:txEl>
                                              <p:pRg st="3" end="3"/>
                                            </p:txEl>
                                          </p:spTgt>
                                        </p:tgtEl>
                                        <p:attrNameLst>
                                          <p:attrName>style.visibility</p:attrName>
                                        </p:attrNameLst>
                                      </p:cBhvr>
                                      <p:to>
                                        <p:strVal val="visible"/>
                                      </p:to>
                                    </p:set>
                                    <p:animEffect filter="fade" transition="in">
                                      <p:cBhvr>
                                        <p:cTn id="25" dur="1500"/>
                                        <p:tgtEl>
                                          <p:spTgt spid="2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67">
                                            <p:txEl>
                                              <p:pRg st="4" end="4"/>
                                            </p:txEl>
                                          </p:spTgt>
                                        </p:tgtEl>
                                        <p:attrNameLst>
                                          <p:attrName>style.visibility</p:attrName>
                                        </p:attrNameLst>
                                      </p:cBhvr>
                                      <p:to>
                                        <p:strVal val="visible"/>
                                      </p:to>
                                    </p:set>
                                    <p:animEffect filter="fade" transition="in">
                                      <p:cBhvr>
                                        <p:cTn id="30" dur="1500"/>
                                        <p:tgtEl>
                                          <p:spTgt spid="26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67">
                                            <p:txEl>
                                              <p:pRg st="5" end="5"/>
                                            </p:txEl>
                                          </p:spTgt>
                                        </p:tgtEl>
                                        <p:attrNameLst>
                                          <p:attrName>style.visibility</p:attrName>
                                        </p:attrNameLst>
                                      </p:cBhvr>
                                      <p:to>
                                        <p:strVal val="visible"/>
                                      </p:to>
                                    </p:set>
                                    <p:animEffect filter="fade" transition="in">
                                      <p:cBhvr>
                                        <p:cTn id="35" dur="1500"/>
                                        <p:tgtEl>
                                          <p:spTgt spid="26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70" name="Different FORMS Of Gambling"/>
          <p:cNvSpPr txBox="1"/>
          <p:nvPr/>
        </p:nvSpPr>
        <p:spPr>
          <a:xfrm>
            <a:off x="604673" y="1237474"/>
            <a:ext cx="11795454" cy="932608"/>
          </a:xfrm>
          <a:prstGeom prst="rect">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Different FORMS Of Gambling</a:t>
            </a:r>
          </a:p>
        </p:txBody>
      </p:sp>
      <p:sp>
        <p:nvSpPr>
          <p:cNvPr id="271" name="Casino gambling ……"/>
          <p:cNvSpPr txBox="1"/>
          <p:nvPr/>
        </p:nvSpPr>
        <p:spPr>
          <a:xfrm>
            <a:off x="5922423" y="2545470"/>
            <a:ext cx="7016611" cy="67056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3300">
                <a:latin typeface="Century Gothic"/>
                <a:ea typeface="Century Gothic"/>
                <a:cs typeface="Century Gothic"/>
                <a:sym typeface="Century Gothic"/>
              </a:defRPr>
            </a:pPr>
            <a:r>
              <a:rPr b="1"/>
              <a:t>Casino</a:t>
            </a:r>
            <a:r>
              <a:t> gambling …</a:t>
            </a:r>
          </a:p>
          <a:p>
            <a:pPr marL="685800" indent="-685800" algn="l">
              <a:spcBef>
                <a:spcPts val="2000"/>
              </a:spcBef>
              <a:buSzPct val="80000"/>
              <a:buBlip>
                <a:blip r:embed="rId2"/>
              </a:buBlip>
              <a:defRPr sz="3300">
                <a:latin typeface="Century Gothic"/>
                <a:ea typeface="Century Gothic"/>
                <a:cs typeface="Century Gothic"/>
                <a:sym typeface="Century Gothic"/>
              </a:defRPr>
            </a:pPr>
            <a:r>
              <a:t>Betting on </a:t>
            </a:r>
            <a:r>
              <a:rPr b="1"/>
              <a:t>horses, dogs, sporting events -/ online betting</a:t>
            </a:r>
          </a:p>
          <a:p>
            <a:pPr marL="685800" indent="-685800" algn="l">
              <a:spcBef>
                <a:spcPts val="2000"/>
              </a:spcBef>
              <a:buSzPct val="80000"/>
              <a:buBlip>
                <a:blip r:embed="rId2"/>
              </a:buBlip>
              <a:defRPr sz="3300">
                <a:latin typeface="Century Gothic"/>
                <a:ea typeface="Century Gothic"/>
                <a:cs typeface="Century Gothic"/>
                <a:sym typeface="Century Gothic"/>
              </a:defRPr>
            </a:pPr>
            <a:r>
              <a:t>State </a:t>
            </a:r>
            <a:r>
              <a:rPr b="1"/>
              <a:t>Lotteries</a:t>
            </a:r>
            <a:r>
              <a:t>.</a:t>
            </a:r>
          </a:p>
          <a:p>
            <a:pPr marL="685800" indent="-685800" algn="l">
              <a:spcBef>
                <a:spcPts val="2000"/>
              </a:spcBef>
              <a:buSzPct val="80000"/>
              <a:buBlip>
                <a:blip r:embed="rId2"/>
              </a:buBlip>
              <a:defRPr sz="3300">
                <a:latin typeface="Century Gothic"/>
                <a:ea typeface="Century Gothic"/>
                <a:cs typeface="Century Gothic"/>
                <a:sym typeface="Century Gothic"/>
              </a:defRPr>
            </a:pPr>
            <a:r>
              <a:rPr b="1"/>
              <a:t>Bingo, raffles,</a:t>
            </a:r>
            <a:r>
              <a:t> </a:t>
            </a:r>
            <a:r>
              <a:rPr b="1"/>
              <a:t>Bazaar and fair booths</a:t>
            </a:r>
            <a:r>
              <a:t> - paying to win a prize.</a:t>
            </a:r>
          </a:p>
          <a:p>
            <a:pPr marL="685800" indent="-685800" algn="l">
              <a:spcBef>
                <a:spcPts val="2000"/>
              </a:spcBef>
              <a:buSzPct val="80000"/>
              <a:buBlip>
                <a:blip r:embed="rId2"/>
              </a:buBlip>
              <a:defRPr sz="3300">
                <a:latin typeface="Century Gothic"/>
                <a:ea typeface="Century Gothic"/>
                <a:cs typeface="Century Gothic"/>
                <a:sym typeface="Century Gothic"/>
              </a:defRPr>
            </a:pPr>
            <a:r>
              <a:rPr b="1"/>
              <a:t>Amateur gambling</a:t>
            </a:r>
            <a:r>
              <a:t> - poker games for money, Betting on the outcome of athletic events . . office pools,</a:t>
            </a:r>
          </a:p>
        </p:txBody>
      </p:sp>
      <p:pic>
        <p:nvPicPr>
          <p:cNvPr id="272" name="Image" descr="Image"/>
          <p:cNvPicPr>
            <a:picLocks noChangeAspect="1"/>
          </p:cNvPicPr>
          <p:nvPr/>
        </p:nvPicPr>
        <p:blipFill>
          <a:blip r:embed="rId3">
            <a:extLst/>
          </a:blip>
          <a:srcRect l="21924" t="26231" r="17624" b="0"/>
          <a:stretch>
            <a:fillRect/>
          </a:stretch>
        </p:blipFill>
        <p:spPr>
          <a:xfrm>
            <a:off x="223839" y="2656794"/>
            <a:ext cx="5543013" cy="6483079"/>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extLst/>
          </a:blip>
          <a:srcRect l="2491" t="0" r="39174" b="0"/>
          <a:stretch>
            <a:fillRect/>
          </a:stretch>
        </p:blipFill>
        <p:spPr>
          <a:xfrm>
            <a:off x="362796" y="3178123"/>
            <a:ext cx="5506883" cy="6287962"/>
          </a:xfrm>
          <a:prstGeom prst="rect">
            <a:avLst/>
          </a:prstGeom>
          <a:ln w="12700">
            <a:miter lim="400000"/>
          </a:ln>
          <a:effectLst>
            <a:outerShdw sx="100000" sy="100000" kx="0" ky="0" algn="b" rotWithShape="0" blurRad="139700" dist="95284" dir="2760919">
              <a:srgbClr val="000000">
                <a:alpha val="98844"/>
              </a:srgbClr>
            </a:outerShdw>
          </a:effectLst>
        </p:spPr>
      </p:pic>
      <p:sp>
        <p:nvSpPr>
          <p:cNvPr id="27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76"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277" name="The “motor” for gambling is SINFUL – 1 Cor. 6:9,10;    1 Tim 6:9,10…"/>
          <p:cNvSpPr txBox="1"/>
          <p:nvPr/>
        </p:nvSpPr>
        <p:spPr>
          <a:xfrm>
            <a:off x="5922423" y="2545470"/>
            <a:ext cx="7016611" cy="67183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000"/>
              </a:spcBef>
              <a:buSzPct val="80000"/>
              <a:buBlip>
                <a:blip r:embed="rId3"/>
              </a:buBlip>
              <a:defRPr sz="4000">
                <a:latin typeface="Century Gothic"/>
                <a:ea typeface="Century Gothic"/>
                <a:cs typeface="Century Gothic"/>
                <a:sym typeface="Century Gothic"/>
              </a:defRPr>
            </a:pPr>
            <a:r>
              <a:rPr b="1"/>
              <a:t>The “motor” for gambling is </a:t>
            </a:r>
            <a:r>
              <a:rPr b="1">
                <a:solidFill>
                  <a:schemeClr val="accent4">
                    <a:hueOff val="481991"/>
                    <a:satOff val="11971"/>
                    <a:lumOff val="19007"/>
                  </a:schemeClr>
                </a:solidFill>
              </a:rPr>
              <a:t>SINFUL</a:t>
            </a:r>
            <a:r>
              <a:rPr b="1"/>
              <a:t> – 1 Cor. 6:9,10;    1 Tim 6:9,10</a:t>
            </a:r>
            <a:endParaRPr b="1"/>
          </a:p>
          <a:p>
            <a:pPr marL="1143000" indent="-685800" algn="l">
              <a:spcBef>
                <a:spcPts val="1300"/>
              </a:spcBef>
              <a:buSzPct val="80000"/>
              <a:buBlip>
                <a:blip r:embed="rId4"/>
              </a:buBlip>
              <a:defRPr sz="3400">
                <a:latin typeface="Century Gothic"/>
                <a:ea typeface="Century Gothic"/>
                <a:cs typeface="Century Gothic"/>
                <a:sym typeface="Century Gothic"/>
              </a:defRPr>
            </a:pPr>
            <a:r>
              <a:t>"</a:t>
            </a:r>
            <a:r>
              <a:rPr b="1"/>
              <a:t>Greed</a:t>
            </a:r>
            <a:r>
              <a:t>" eager desire for base gain – Ez. 22:12</a:t>
            </a:r>
          </a:p>
          <a:p>
            <a:pPr marL="1143000" indent="-685800" algn="l">
              <a:spcBef>
                <a:spcPts val="1300"/>
              </a:spcBef>
              <a:buSzPct val="80000"/>
              <a:buBlip>
                <a:blip r:embed="rId4"/>
              </a:buBlip>
              <a:defRPr sz="3400">
                <a:latin typeface="Century Gothic"/>
                <a:ea typeface="Century Gothic"/>
                <a:cs typeface="Century Gothic"/>
                <a:sym typeface="Century Gothic"/>
              </a:defRPr>
            </a:pPr>
            <a:r>
              <a:t>"</a:t>
            </a:r>
            <a:r>
              <a:rPr b="1"/>
              <a:t>Covetousness</a:t>
            </a:r>
            <a:r>
              <a:t>" - a "greedy desire to have more. - loving money.“ – Eph. 5:5</a:t>
            </a:r>
          </a:p>
          <a:p>
            <a:pPr marL="1143000" indent="-685800" algn="l">
              <a:spcBef>
                <a:spcPts val="1300"/>
              </a:spcBef>
              <a:buSzPct val="80000"/>
              <a:buBlip>
                <a:blip r:embed="rId4"/>
              </a:buBlip>
              <a:defRPr b="1" sz="3400">
                <a:latin typeface="Century Gothic"/>
                <a:ea typeface="Century Gothic"/>
                <a:cs typeface="Century Gothic"/>
                <a:sym typeface="Century Gothic"/>
              </a:defRPr>
            </a:pPr>
            <a:r>
              <a:t>If winnings were removed - would Casino’s and lotteries still prosper?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wipe(left)" transition="in">
                                      <p:cBhvr>
                                        <p:cTn id="7" dur="1500"/>
                                        <p:tgtEl>
                                          <p:spTgt spid="27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wipe(left)" transition="in">
                                      <p:cBhvr>
                                        <p:cTn id="10" dur="1500"/>
                                        <p:tgtEl>
                                          <p:spTgt spid="2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7">
                                            <p:txEl>
                                              <p:pRg st="1" end="1"/>
                                            </p:txEl>
                                          </p:spTgt>
                                        </p:tgtEl>
                                        <p:attrNameLst>
                                          <p:attrName>style.visibility</p:attrName>
                                        </p:attrNameLst>
                                      </p:cBhvr>
                                      <p:to>
                                        <p:strVal val="visible"/>
                                      </p:to>
                                    </p:set>
                                    <p:animEffect filter="wipe(left)" transition="in">
                                      <p:cBhvr>
                                        <p:cTn id="15" dur="1500"/>
                                        <p:tgtEl>
                                          <p:spTgt spid="27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7">
                                            <p:txEl>
                                              <p:pRg st="2" end="2"/>
                                            </p:txEl>
                                          </p:spTgt>
                                        </p:tgtEl>
                                        <p:attrNameLst>
                                          <p:attrName>style.visibility</p:attrName>
                                        </p:attrNameLst>
                                      </p:cBhvr>
                                      <p:to>
                                        <p:strVal val="visible"/>
                                      </p:to>
                                    </p:set>
                                    <p:animEffect filter="wipe(left)" transition="in">
                                      <p:cBhvr>
                                        <p:cTn id="20" dur="1500"/>
                                        <p:tgtEl>
                                          <p:spTgt spid="27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7">
                                            <p:txEl>
                                              <p:pRg st="3" end="3"/>
                                            </p:txEl>
                                          </p:spTgt>
                                        </p:tgtEl>
                                        <p:attrNameLst>
                                          <p:attrName>style.visibility</p:attrName>
                                        </p:attrNameLst>
                                      </p:cBhvr>
                                      <p:to>
                                        <p:strVal val="visible"/>
                                      </p:to>
                                    </p:set>
                                    <p:animEffect filter="wipe(left)" transition="in">
                                      <p:cBhvr>
                                        <p:cTn id="25" dur="1500"/>
                                        <p:tgtEl>
                                          <p:spTgt spid="2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80"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281" name="Violates The Principle of Stewardship -…"/>
          <p:cNvSpPr txBox="1"/>
          <p:nvPr/>
        </p:nvSpPr>
        <p:spPr>
          <a:xfrm>
            <a:off x="5894677" y="2795192"/>
            <a:ext cx="7016610" cy="65024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4200">
                <a:latin typeface="Century Gothic"/>
                <a:ea typeface="Century Gothic"/>
                <a:cs typeface="Century Gothic"/>
                <a:sym typeface="Century Gothic"/>
              </a:defRPr>
            </a:pPr>
            <a:r>
              <a:rPr b="1"/>
              <a:t>Violates The Principle of Stewardship -</a:t>
            </a:r>
            <a:endParaRPr b="1"/>
          </a:p>
          <a:p>
            <a:pPr marL="1143000" indent="-685800" algn="l">
              <a:spcBef>
                <a:spcPts val="1300"/>
              </a:spcBef>
              <a:buSzPct val="80000"/>
              <a:buBlip>
                <a:blip r:embed="rId3"/>
              </a:buBlip>
              <a:defRPr sz="4000">
                <a:latin typeface="Century Gothic"/>
                <a:ea typeface="Century Gothic"/>
                <a:cs typeface="Century Gothic"/>
                <a:sym typeface="Century Gothic"/>
              </a:defRPr>
            </a:pPr>
            <a:r>
              <a:t>Must glorify God -         1 Peter 4:10,11; </a:t>
            </a:r>
          </a:p>
          <a:p>
            <a:pPr marL="1143000" indent="-685800" algn="l">
              <a:spcBef>
                <a:spcPts val="1300"/>
              </a:spcBef>
              <a:buSzPct val="80000"/>
              <a:buBlip>
                <a:blip r:embed="rId3"/>
              </a:buBlip>
              <a:defRPr sz="4000">
                <a:latin typeface="Century Gothic"/>
                <a:ea typeface="Century Gothic"/>
                <a:cs typeface="Century Gothic"/>
                <a:sym typeface="Century Gothic"/>
              </a:defRPr>
            </a:pPr>
            <a:r>
              <a:t>Faithful - 1 Cor 4:1,2</a:t>
            </a:r>
          </a:p>
          <a:p>
            <a:pPr marL="1143000" indent="-685800" algn="l">
              <a:spcBef>
                <a:spcPts val="1300"/>
              </a:spcBef>
              <a:buSzPct val="80000"/>
              <a:buBlip>
                <a:blip r:embed="rId3"/>
              </a:buBlip>
              <a:defRPr sz="4000">
                <a:latin typeface="Century Gothic"/>
                <a:ea typeface="Century Gothic"/>
                <a:cs typeface="Century Gothic"/>
                <a:sym typeface="Century Gothic"/>
              </a:defRPr>
            </a:pPr>
            <a:r>
              <a:t>Good stewards give, not take - Acts 20:35</a:t>
            </a:r>
          </a:p>
          <a:p>
            <a:pPr marL="1143000" indent="-685800" algn="l">
              <a:spcBef>
                <a:spcPts val="1300"/>
              </a:spcBef>
              <a:buSzPct val="80000"/>
              <a:buBlip>
                <a:blip r:embed="rId3"/>
              </a:buBlip>
              <a:defRPr sz="4000">
                <a:latin typeface="Century Gothic"/>
                <a:ea typeface="Century Gothic"/>
                <a:cs typeface="Century Gothic"/>
                <a:sym typeface="Century Gothic"/>
              </a:defRPr>
            </a:pPr>
            <a:r>
              <a:t>Good stewards will be blessed - Luke 12:42,43; </a:t>
            </a:r>
          </a:p>
        </p:txBody>
      </p:sp>
      <p:pic>
        <p:nvPicPr>
          <p:cNvPr id="282" name="Image" descr="Image"/>
          <p:cNvPicPr>
            <a:picLocks noChangeAspect="1"/>
          </p:cNvPicPr>
          <p:nvPr/>
        </p:nvPicPr>
        <p:blipFill>
          <a:blip r:embed="rId4">
            <a:extLst/>
          </a:blip>
          <a:srcRect l="23981" t="0" r="19318" b="0"/>
          <a:stretch>
            <a:fillRect/>
          </a:stretch>
        </p:blipFill>
        <p:spPr>
          <a:xfrm>
            <a:off x="291250" y="2795192"/>
            <a:ext cx="5527814" cy="6502584"/>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fade"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fade" transition="in">
                                      <p:cBhvr>
                                        <p:cTn id="12" dur="15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1">
                                            <p:txEl>
                                              <p:pRg st="3" end="3"/>
                                            </p:txEl>
                                          </p:spTgt>
                                        </p:tgtEl>
                                        <p:attrNameLst>
                                          <p:attrName>style.visibility</p:attrName>
                                        </p:attrNameLst>
                                      </p:cBhvr>
                                      <p:to>
                                        <p:strVal val="visible"/>
                                      </p:to>
                                    </p:set>
                                    <p:animEffect filter="fade" transition="in">
                                      <p:cBhvr>
                                        <p:cTn id="17" dur="1500"/>
                                        <p:tgtEl>
                                          <p:spTgt spid="28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1">
                                            <p:txEl>
                                              <p:pRg st="4" end="4"/>
                                            </p:txEl>
                                          </p:spTgt>
                                        </p:tgtEl>
                                        <p:attrNameLst>
                                          <p:attrName>style.visibility</p:attrName>
                                        </p:attrNameLst>
                                      </p:cBhvr>
                                      <p:to>
                                        <p:strVal val="visible"/>
                                      </p:to>
                                    </p:set>
                                    <p:animEffect filter="fade" transition="in">
                                      <p:cBhvr>
                                        <p:cTn id="22" dur="1500"/>
                                        <p:tgtEl>
                                          <p:spTgt spid="28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85"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286" name="Violates Golden Rule -…"/>
          <p:cNvSpPr txBox="1"/>
          <p:nvPr/>
        </p:nvSpPr>
        <p:spPr>
          <a:xfrm>
            <a:off x="5894677" y="2348895"/>
            <a:ext cx="7016610" cy="71628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4200">
                <a:latin typeface="Century Gothic"/>
                <a:ea typeface="Century Gothic"/>
                <a:cs typeface="Century Gothic"/>
                <a:sym typeface="Century Gothic"/>
              </a:defRPr>
            </a:pPr>
            <a:r>
              <a:rPr b="1"/>
              <a:t>Violates Golden Rule -</a:t>
            </a:r>
            <a:endParaRPr b="1"/>
          </a:p>
          <a:p>
            <a:pPr marL="1143000" indent="-685800" algn="l">
              <a:spcBef>
                <a:spcPts val="1300"/>
              </a:spcBef>
              <a:buSzPct val="80000"/>
              <a:buBlip>
                <a:blip r:embed="rId3"/>
              </a:buBlip>
              <a:defRPr sz="3400">
                <a:latin typeface="Century Gothic"/>
                <a:ea typeface="Century Gothic"/>
                <a:cs typeface="Century Gothic"/>
                <a:sym typeface="Century Gothic"/>
              </a:defRPr>
            </a:pPr>
            <a:r>
              <a:t>For one to win at gambling, others must lose – </a:t>
            </a:r>
          </a:p>
          <a:p>
            <a:pPr marL="1143000" indent="-685800" algn="l">
              <a:spcBef>
                <a:spcPts val="1300"/>
              </a:spcBef>
              <a:buSzPct val="80000"/>
              <a:buBlip>
                <a:blip r:embed="rId3"/>
              </a:buBlip>
              <a:defRPr sz="3400">
                <a:latin typeface="Century Gothic"/>
                <a:ea typeface="Century Gothic"/>
                <a:cs typeface="Century Gothic"/>
                <a:sym typeface="Century Gothic"/>
              </a:defRPr>
            </a:pPr>
            <a:r>
              <a:t>Gambling is predicated on the losses, pain, and suffering of others - preys on desperation of the poor</a:t>
            </a:r>
          </a:p>
          <a:p>
            <a:pPr marL="1040129" indent="-582929" algn="l">
              <a:spcBef>
                <a:spcPts val="1300"/>
              </a:spcBef>
              <a:buSzPct val="80000"/>
              <a:buBlip>
                <a:blip r:embed="rId3"/>
              </a:buBlip>
              <a:defRPr sz="4000">
                <a:latin typeface="Century Gothic"/>
                <a:ea typeface="Century Gothic"/>
                <a:cs typeface="Century Gothic"/>
                <a:sym typeface="Century Gothic"/>
              </a:defRPr>
            </a:pPr>
            <a:r>
              <a:rPr sz="3400"/>
              <a:t>A Christian is NOT to take advantage of another – Prov. 14:31; 22:16; Hos. 12:7; Zec. 17:10; Phili 2:4; Mat. 7:12; 22:39; Gal. 5:13,14</a:t>
            </a:r>
            <a:r>
              <a:t> </a:t>
            </a:r>
          </a:p>
        </p:txBody>
      </p:sp>
      <p:pic>
        <p:nvPicPr>
          <p:cNvPr id="287" name="Image" descr="Image"/>
          <p:cNvPicPr>
            <a:picLocks noChangeAspect="1"/>
          </p:cNvPicPr>
          <p:nvPr/>
        </p:nvPicPr>
        <p:blipFill>
          <a:blip r:embed="rId4">
            <a:extLst/>
          </a:blip>
          <a:srcRect l="0" t="0" r="13805" b="0"/>
          <a:stretch>
            <a:fillRect/>
          </a:stretch>
        </p:blipFill>
        <p:spPr>
          <a:xfrm>
            <a:off x="394297" y="2783870"/>
            <a:ext cx="5424259" cy="6293028"/>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fade" transition="in">
                                      <p:cBhvr>
                                        <p:cTn id="7" dur="1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fade" transition="in">
                                      <p:cBhvr>
                                        <p:cTn id="12" dur="1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fade" transition="in">
                                      <p:cBhvr>
                                        <p:cTn id="17" dur="1500"/>
                                        <p:tgtEl>
                                          <p:spTgt spid="2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90"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291" name="Violates Means of Honest Gain -…"/>
          <p:cNvSpPr txBox="1"/>
          <p:nvPr/>
        </p:nvSpPr>
        <p:spPr>
          <a:xfrm>
            <a:off x="5499067" y="2348895"/>
            <a:ext cx="7412220" cy="67310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4200">
                <a:latin typeface="Century Gothic"/>
                <a:ea typeface="Century Gothic"/>
                <a:cs typeface="Century Gothic"/>
                <a:sym typeface="Century Gothic"/>
              </a:defRPr>
            </a:pPr>
            <a:r>
              <a:rPr b="1"/>
              <a:t>Violates Means of Honest Gain -</a:t>
            </a:r>
            <a:endParaRPr b="1"/>
          </a:p>
          <a:p>
            <a:pPr marL="1143000" indent="-685800" algn="l">
              <a:spcBef>
                <a:spcPts val="1300"/>
              </a:spcBef>
              <a:buSzPct val="80000"/>
              <a:buBlip>
                <a:blip r:embed="rId3"/>
              </a:buBlip>
              <a:defRPr sz="3400">
                <a:latin typeface="Century Gothic"/>
                <a:ea typeface="Century Gothic"/>
                <a:cs typeface="Century Gothic"/>
                <a:sym typeface="Century Gothic"/>
              </a:defRPr>
            </a:pPr>
            <a:r>
              <a:t>By honest work – Pro. 13:11 </a:t>
            </a:r>
          </a:p>
          <a:p>
            <a:pPr marL="1143000" indent="-685800" algn="l">
              <a:spcBef>
                <a:spcPts val="1300"/>
              </a:spcBef>
              <a:buSzPct val="80000"/>
              <a:buBlip>
                <a:blip r:embed="rId3"/>
              </a:buBlip>
              <a:defRPr sz="3400">
                <a:latin typeface="Century Gothic"/>
                <a:ea typeface="Century Gothic"/>
                <a:cs typeface="Century Gothic"/>
                <a:sym typeface="Century Gothic"/>
              </a:defRPr>
            </a:pPr>
            <a:r>
              <a:t>By fair exchange – Eph 4:28</a:t>
            </a:r>
          </a:p>
          <a:p>
            <a:pPr marL="1143000" indent="-685800" algn="l">
              <a:spcBef>
                <a:spcPts val="1300"/>
              </a:spcBef>
              <a:buSzPct val="80000"/>
              <a:buBlip>
                <a:blip r:embed="rId3"/>
              </a:buBlip>
              <a:defRPr sz="3400">
                <a:latin typeface="Century Gothic"/>
                <a:ea typeface="Century Gothic"/>
                <a:cs typeface="Century Gothic"/>
                <a:sym typeface="Century Gothic"/>
              </a:defRPr>
            </a:pPr>
            <a:r>
              <a:t>By investment – Mt 25:14-30 </a:t>
            </a:r>
          </a:p>
          <a:p>
            <a:pPr marL="1143000" indent="-685800" algn="l">
              <a:spcBef>
                <a:spcPts val="1300"/>
              </a:spcBef>
              <a:buSzPct val="80000"/>
              <a:buBlip>
                <a:blip r:embed="rId3"/>
              </a:buBlip>
              <a:defRPr sz="3400">
                <a:latin typeface="Century Gothic"/>
                <a:ea typeface="Century Gothic"/>
                <a:cs typeface="Century Gothic"/>
                <a:sym typeface="Century Gothic"/>
              </a:defRPr>
            </a:pPr>
            <a:r>
              <a:t>By gift – Acts 20:35</a:t>
            </a:r>
          </a:p>
          <a:p>
            <a:pPr marL="685799" indent="-685799" algn="l">
              <a:spcBef>
                <a:spcPts val="2000"/>
              </a:spcBef>
              <a:buSzPct val="80000"/>
              <a:buBlip>
                <a:blip r:embed="rId2"/>
              </a:buBlip>
              <a:defRPr>
                <a:latin typeface="Century Gothic"/>
                <a:ea typeface="Century Gothic"/>
                <a:cs typeface="Century Gothic"/>
                <a:sym typeface="Century Gothic"/>
              </a:defRPr>
            </a:pPr>
            <a:r>
              <a:rPr b="1"/>
              <a:t>Gambling is the attempt to obtain the resources of others by taking advantage of the misfortune.</a:t>
            </a:r>
          </a:p>
        </p:txBody>
      </p:sp>
      <p:pic>
        <p:nvPicPr>
          <p:cNvPr id="292" name="Image" descr="Image"/>
          <p:cNvPicPr>
            <a:picLocks noChangeAspect="1"/>
          </p:cNvPicPr>
          <p:nvPr/>
        </p:nvPicPr>
        <p:blipFill>
          <a:blip r:embed="rId4">
            <a:extLst/>
          </a:blip>
          <a:srcRect l="25450" t="0" r="25450" b="0"/>
          <a:stretch>
            <a:fillRect/>
          </a:stretch>
        </p:blipFill>
        <p:spPr>
          <a:xfrm>
            <a:off x="455517" y="2400300"/>
            <a:ext cx="4535232" cy="69276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wipe(left)" transition="in">
                                      <p:cBhvr>
                                        <p:cTn id="17" dur="1500"/>
                                        <p:tgtEl>
                                          <p:spTgt spid="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1">
                                            <p:txEl>
                                              <p:pRg st="4" end="4"/>
                                            </p:txEl>
                                          </p:spTgt>
                                        </p:tgtEl>
                                        <p:attrNameLst>
                                          <p:attrName>style.visibility</p:attrName>
                                        </p:attrNameLst>
                                      </p:cBhvr>
                                      <p:to>
                                        <p:strVal val="visible"/>
                                      </p:to>
                                    </p:set>
                                    <p:animEffect filter="wipe(left)" transition="in">
                                      <p:cBhvr>
                                        <p:cTn id="22" dur="1500"/>
                                        <p:tgtEl>
                                          <p:spTgt spid="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91">
                                            <p:txEl>
                                              <p:pRg st="5" end="5"/>
                                            </p:txEl>
                                          </p:spTgt>
                                        </p:tgtEl>
                                        <p:attrNameLst>
                                          <p:attrName>style.visibility</p:attrName>
                                        </p:attrNameLst>
                                      </p:cBhvr>
                                      <p:to>
                                        <p:strVal val="visible"/>
                                      </p:to>
                                    </p:set>
                                    <p:animEffect filter="wipe(left)" transition="in">
                                      <p:cBhvr>
                                        <p:cTn id="27" dur="1500"/>
                                        <p:tgtEl>
                                          <p:spTgt spid="2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95"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296" name="Sets A Bad Example -…"/>
          <p:cNvSpPr txBox="1"/>
          <p:nvPr/>
        </p:nvSpPr>
        <p:spPr>
          <a:xfrm>
            <a:off x="5499067" y="2468752"/>
            <a:ext cx="7412220" cy="66421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5000">
                <a:latin typeface="Century Gothic"/>
                <a:ea typeface="Century Gothic"/>
                <a:cs typeface="Century Gothic"/>
                <a:sym typeface="Century Gothic"/>
              </a:defRPr>
            </a:pPr>
            <a:r>
              <a:rPr b="1"/>
              <a:t>Sets A Bad Example -</a:t>
            </a:r>
            <a:endParaRPr b="1"/>
          </a:p>
          <a:p>
            <a:pPr marL="1143000" indent="-685800" algn="l">
              <a:spcBef>
                <a:spcPts val="1300"/>
              </a:spcBef>
              <a:buSzPct val="80000"/>
              <a:buBlip>
                <a:blip r:embed="rId3"/>
              </a:buBlip>
              <a:defRPr sz="4200">
                <a:latin typeface="Century Gothic"/>
                <a:ea typeface="Century Gothic"/>
                <a:cs typeface="Century Gothic"/>
                <a:sym typeface="Century Gothic"/>
              </a:defRPr>
            </a:pPr>
            <a:r>
              <a:t>Destroys One’s reputation - Prov 22:1</a:t>
            </a:r>
          </a:p>
          <a:p>
            <a:pPr marL="1143000" indent="-685800" algn="l">
              <a:spcBef>
                <a:spcPts val="1300"/>
              </a:spcBef>
              <a:buSzPct val="80000"/>
              <a:buBlip>
                <a:blip r:embed="rId3"/>
              </a:buBlip>
              <a:defRPr sz="4200">
                <a:latin typeface="Century Gothic"/>
                <a:ea typeface="Century Gothic"/>
                <a:cs typeface="Century Gothic"/>
                <a:sym typeface="Century Gothic"/>
              </a:defRPr>
            </a:pPr>
            <a:r>
              <a:t>Could lead others into sin - Mat 18:6; Rom 14:13; 1 Cor. 8:13</a:t>
            </a:r>
          </a:p>
          <a:p>
            <a:pPr marL="1143000" indent="-685800" algn="l">
              <a:spcBef>
                <a:spcPts val="1300"/>
              </a:spcBef>
              <a:buSzPct val="80000"/>
              <a:buBlip>
                <a:blip r:embed="rId3"/>
              </a:buBlip>
              <a:defRPr sz="4200">
                <a:latin typeface="Century Gothic"/>
                <a:ea typeface="Century Gothic"/>
                <a:cs typeface="Century Gothic"/>
                <a:sym typeface="Century Gothic"/>
              </a:defRPr>
            </a:pPr>
            <a:r>
              <a:t>Destroys one’s influence - Mat 5:13,14; Phili 2:15; Eph  6:1-4</a:t>
            </a:r>
          </a:p>
        </p:txBody>
      </p:sp>
      <p:pic>
        <p:nvPicPr>
          <p:cNvPr id="297" name="Image" descr="Image"/>
          <p:cNvPicPr>
            <a:picLocks noChangeAspect="1"/>
          </p:cNvPicPr>
          <p:nvPr/>
        </p:nvPicPr>
        <p:blipFill>
          <a:blip r:embed="rId4">
            <a:extLst/>
          </a:blip>
          <a:srcRect l="26246" t="0" r="33905" b="0"/>
          <a:stretch>
            <a:fillRect/>
          </a:stretch>
        </p:blipFill>
        <p:spPr>
          <a:xfrm>
            <a:off x="306618" y="2348895"/>
            <a:ext cx="4870095" cy="6881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fade" transition="in">
                                      <p:cBhvr>
                                        <p:cTn id="7" dur="15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fade" transition="in">
                                      <p:cBhvr>
                                        <p:cTn id="12" dur="1500"/>
                                        <p:tgtEl>
                                          <p:spTgt spid="2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6">
                                            <p:txEl>
                                              <p:pRg st="3" end="3"/>
                                            </p:txEl>
                                          </p:spTgt>
                                        </p:tgtEl>
                                        <p:attrNameLst>
                                          <p:attrName>style.visibility</p:attrName>
                                        </p:attrNameLst>
                                      </p:cBhvr>
                                      <p:to>
                                        <p:strVal val="visible"/>
                                      </p:to>
                                    </p:set>
                                    <p:animEffect filter="fade" transition="in">
                                      <p:cBhvr>
                                        <p:cTn id="17" dur="15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00"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sp>
        <p:nvSpPr>
          <p:cNvPr id="301" name="Destroys Families…"/>
          <p:cNvSpPr txBox="1"/>
          <p:nvPr/>
        </p:nvSpPr>
        <p:spPr>
          <a:xfrm>
            <a:off x="6503327" y="2352771"/>
            <a:ext cx="6237685" cy="68072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5000">
                <a:latin typeface="Century Gothic"/>
                <a:ea typeface="Century Gothic"/>
                <a:cs typeface="Century Gothic"/>
                <a:sym typeface="Century Gothic"/>
              </a:defRPr>
            </a:pPr>
            <a:r>
              <a:rPr b="1"/>
              <a:t>Destroys Families</a:t>
            </a:r>
            <a:endParaRPr b="1"/>
          </a:p>
          <a:p>
            <a:pPr marL="1143000" indent="-685800" algn="l">
              <a:spcBef>
                <a:spcPts val="1300"/>
              </a:spcBef>
              <a:buSzPct val="80000"/>
              <a:buBlip>
                <a:blip r:embed="rId3"/>
              </a:buBlip>
              <a:defRPr sz="4200">
                <a:latin typeface="Century Gothic"/>
                <a:ea typeface="Century Gothic"/>
                <a:cs typeface="Century Gothic"/>
                <a:sym typeface="Century Gothic"/>
              </a:defRPr>
            </a:pPr>
            <a:r>
              <a:t>Material deprivation - financially burdened</a:t>
            </a:r>
          </a:p>
          <a:p>
            <a:pPr marL="1143000" indent="-685800" algn="l">
              <a:spcBef>
                <a:spcPts val="1300"/>
              </a:spcBef>
              <a:buSzPct val="80000"/>
              <a:buBlip>
                <a:blip r:embed="rId3"/>
              </a:buBlip>
              <a:defRPr sz="4200">
                <a:latin typeface="Century Gothic"/>
                <a:ea typeface="Century Gothic"/>
                <a:cs typeface="Century Gothic"/>
                <a:sym typeface="Century Gothic"/>
              </a:defRPr>
            </a:pPr>
            <a:r>
              <a:t>Domestic violence  </a:t>
            </a:r>
          </a:p>
          <a:p>
            <a:pPr marL="1143000" indent="-685800" algn="l">
              <a:spcBef>
                <a:spcPts val="1300"/>
              </a:spcBef>
              <a:buSzPct val="80000"/>
              <a:buBlip>
                <a:blip r:embed="rId3"/>
              </a:buBlip>
              <a:defRPr sz="4200">
                <a:latin typeface="Century Gothic"/>
                <a:ea typeface="Century Gothic"/>
                <a:cs typeface="Century Gothic"/>
                <a:sym typeface="Century Gothic"/>
              </a:defRPr>
            </a:pPr>
            <a:r>
              <a:t>Child abuse and neglect</a:t>
            </a:r>
          </a:p>
          <a:p>
            <a:pPr marL="1143000" indent="-685800" algn="l">
              <a:spcBef>
                <a:spcPts val="1300"/>
              </a:spcBef>
              <a:buSzPct val="80000"/>
              <a:buBlip>
                <a:blip r:embed="rId3"/>
              </a:buBlip>
              <a:defRPr sz="4200">
                <a:latin typeface="Century Gothic"/>
                <a:ea typeface="Century Gothic"/>
                <a:cs typeface="Century Gothic"/>
                <a:sym typeface="Century Gothic"/>
              </a:defRPr>
            </a:pPr>
            <a:r>
              <a:t>Divorce</a:t>
            </a:r>
          </a:p>
        </p:txBody>
      </p:sp>
      <p:pic>
        <p:nvPicPr>
          <p:cNvPr id="302" name="Image" descr="Image"/>
          <p:cNvPicPr>
            <a:picLocks noChangeAspect="0"/>
          </p:cNvPicPr>
          <p:nvPr/>
        </p:nvPicPr>
        <p:blipFill>
          <a:blip r:embed="rId4">
            <a:extLst/>
          </a:blip>
          <a:srcRect l="4940" t="0" r="7869" b="0"/>
          <a:stretch>
            <a:fillRect/>
          </a:stretch>
        </p:blipFill>
        <p:spPr>
          <a:xfrm>
            <a:off x="230143" y="2352771"/>
            <a:ext cx="6237517" cy="71180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fade" transition="in">
                                      <p:cBhvr>
                                        <p:cTn id="7" dur="1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fade" transition="in">
                                      <p:cBhvr>
                                        <p:cTn id="12" dur="1500"/>
                                        <p:tgtEl>
                                          <p:spTgt spid="3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1">
                                            <p:txEl>
                                              <p:pRg st="3" end="3"/>
                                            </p:txEl>
                                          </p:spTgt>
                                        </p:tgtEl>
                                        <p:attrNameLst>
                                          <p:attrName>style.visibility</p:attrName>
                                        </p:attrNameLst>
                                      </p:cBhvr>
                                      <p:to>
                                        <p:strVal val="visible"/>
                                      </p:to>
                                    </p:set>
                                    <p:animEffect filter="fade" transition="in">
                                      <p:cBhvr>
                                        <p:cTn id="17" dur="1500"/>
                                        <p:tgtEl>
                                          <p:spTgt spid="3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1">
                                            <p:txEl>
                                              <p:pRg st="4" end="4"/>
                                            </p:txEl>
                                          </p:spTgt>
                                        </p:tgtEl>
                                        <p:attrNameLst>
                                          <p:attrName>style.visibility</p:attrName>
                                        </p:attrNameLst>
                                      </p:cBhvr>
                                      <p:to>
                                        <p:strVal val="visible"/>
                                      </p:to>
                                    </p:set>
                                    <p:animEffect filter="fade" transition="in">
                                      <p:cBhvr>
                                        <p:cTn id="22" dur="1500"/>
                                        <p:tgtEl>
                                          <p:spTgt spid="3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1 Timothy 6:6–10 (NKJV)…"/>
          <p:cNvSpPr txBox="1"/>
          <p:nvPr/>
        </p:nvSpPr>
        <p:spPr>
          <a:xfrm>
            <a:off x="299020" y="222250"/>
            <a:ext cx="12406759" cy="9309101"/>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6700">
                <a:solidFill>
                  <a:srgbClr val="FFFFFF"/>
                </a:solidFill>
                <a:effectLst/>
                <a:latin typeface="Good Times"/>
                <a:ea typeface="Good Times"/>
                <a:cs typeface="Good Times"/>
                <a:sym typeface="Good Times"/>
              </a:defRPr>
            </a:pPr>
            <a:r>
              <a:t>1 Timothy 6:6–10 (NKJV)</a:t>
            </a:r>
          </a:p>
          <a:p>
            <a:pPr defTabSz="457200">
              <a:defRPr sz="4400">
                <a:solidFill>
                  <a:srgbClr val="FFFFFF"/>
                </a:solidFill>
                <a:effectLst/>
                <a:latin typeface="Century Gothic"/>
                <a:ea typeface="Century Gothic"/>
                <a:cs typeface="Century Gothic"/>
                <a:sym typeface="Century Gothic"/>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 </a:t>
            </a:r>
            <a:r>
              <a:rPr baseline="31999"/>
              <a:t>8</a:t>
            </a:r>
            <a:r>
              <a:t> And having food and clothing, with these we shall be content. </a:t>
            </a:r>
            <a:r>
              <a:rPr baseline="31999"/>
              <a:t>9</a:t>
            </a:r>
            <a:r>
              <a:t> But those who desire to be rich fall into temptation and a snare, and </a:t>
            </a:r>
            <a:r>
              <a:rPr i="1"/>
              <a:t>into</a:t>
            </a:r>
            <a:r>
              <a:t> many foolish and harmful lusts which drown men in destruction and perdition. </a:t>
            </a:r>
            <a:r>
              <a:rPr baseline="31999"/>
              <a:t>10</a:t>
            </a:r>
            <a:r>
              <a:t> For the love of money is a root of all </a:t>
            </a:r>
            <a:r>
              <a:rPr i="1"/>
              <a:t>kinds of</a:t>
            </a:r>
            <a:r>
              <a:t> evil, for which some have strayed from the faith in their greediness, and pierced themselves through with many sorrows.</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Rectangle"/>
          <p:cNvSpPr/>
          <p:nvPr/>
        </p:nvSpPr>
        <p:spPr>
          <a:xfrm>
            <a:off x="6991148" y="2348895"/>
            <a:ext cx="5916629" cy="7174018"/>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0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06" name="Gambling Is Sinful BECAUSE …"/>
          <p:cNvSpPr txBox="1"/>
          <p:nvPr/>
        </p:nvSpPr>
        <p:spPr>
          <a:xfrm>
            <a:off x="237884" y="1237474"/>
            <a:ext cx="12529032" cy="932608"/>
          </a:xfrm>
          <a:prstGeom prst="rect">
            <a:avLst/>
          </a:prstGeom>
          <a:solidFill>
            <a:schemeClr val="accent2">
              <a:hueOff val="309077"/>
              <a:satOff val="54520"/>
              <a:lumOff val="-33687"/>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Gambling Is Sinful BECAUSE …</a:t>
            </a:r>
          </a:p>
        </p:txBody>
      </p:sp>
      <p:grpSp>
        <p:nvGrpSpPr>
          <p:cNvPr id="309" name="Image"/>
          <p:cNvGrpSpPr/>
          <p:nvPr/>
        </p:nvGrpSpPr>
        <p:grpSpPr>
          <a:xfrm>
            <a:off x="234580" y="2331136"/>
            <a:ext cx="7140302" cy="7477134"/>
            <a:chOff x="0" y="0"/>
            <a:chExt cx="7140301" cy="7477132"/>
          </a:xfrm>
        </p:grpSpPr>
        <p:pic>
          <p:nvPicPr>
            <p:cNvPr id="308" name="Image" descr="Image"/>
            <p:cNvPicPr>
              <a:picLocks noChangeAspect="0"/>
            </p:cNvPicPr>
            <p:nvPr/>
          </p:nvPicPr>
          <p:blipFill>
            <a:blip r:embed="rId2">
              <a:extLst/>
            </a:blip>
            <a:srcRect l="6442" t="0" r="7962" b="0"/>
            <a:stretch>
              <a:fillRect/>
            </a:stretch>
          </p:blipFill>
          <p:spPr>
            <a:xfrm>
              <a:off x="215900" y="139700"/>
              <a:ext cx="6708502" cy="6918333"/>
            </a:xfrm>
            <a:prstGeom prst="rect">
              <a:avLst/>
            </a:prstGeom>
            <a:ln>
              <a:noFill/>
            </a:ln>
            <a:effectLst/>
          </p:spPr>
        </p:pic>
        <p:pic>
          <p:nvPicPr>
            <p:cNvPr id="307" name="Image" descr="Image"/>
            <p:cNvPicPr>
              <a:picLocks noChangeAspect="0"/>
            </p:cNvPicPr>
            <p:nvPr/>
          </p:nvPicPr>
          <p:blipFill>
            <a:blip r:embed="rId3">
              <a:extLst/>
            </a:blip>
            <a:stretch>
              <a:fillRect/>
            </a:stretch>
          </p:blipFill>
          <p:spPr>
            <a:xfrm>
              <a:off x="-1" y="-1"/>
              <a:ext cx="7140303" cy="7477134"/>
            </a:xfrm>
            <a:prstGeom prst="rect">
              <a:avLst/>
            </a:prstGeom>
            <a:effectLst/>
          </p:spPr>
        </p:pic>
      </p:grpSp>
      <p:sp>
        <p:nvSpPr>
          <p:cNvPr id="310" name="“… it is family members who bear the brunt of the pain and misery that accompanies this addiction. In addition to material deprivations, family members frequently experience the trauma of divorce, child abuse and neglect, and domestic violence.”…"/>
          <p:cNvSpPr txBox="1"/>
          <p:nvPr/>
        </p:nvSpPr>
        <p:spPr>
          <a:xfrm>
            <a:off x="7455410" y="2549121"/>
            <a:ext cx="5349302" cy="6773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1300480">
              <a:lnSpc>
                <a:spcPct val="80000"/>
              </a:lnSpc>
              <a:spcBef>
                <a:spcPts val="700"/>
              </a:spcBef>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it is family members who bear the brunt of the pain and misery that accompanies this addiction. In addition to material deprivations, family members frequently experience the trauma of divorce, child abuse and neglect, and domestic violence.” </a:t>
            </a:r>
          </a:p>
          <a:p>
            <a:pPr defTabSz="1300480">
              <a:lnSpc>
                <a:spcPct val="80000"/>
              </a:lnSpc>
              <a:spcBef>
                <a:spcPts val="500"/>
              </a:spcBef>
              <a:defRPr i="1" sz="30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Ronald A. Reno  Gambling's Impact on Families</a:t>
            </a:r>
            <a:r>
              <a:rPr i="0"/>
              <a:t>  </a:t>
            </a:r>
            <a:r>
              <a:rPr i="0">
                <a:solidFill>
                  <a:srgbClr val="0066FF"/>
                </a:solidFill>
              </a:rPr>
              <a:t>http://www.family.org/cforum/research/papers/A0013772.html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13" name="Association With Evil Companions"/>
          <p:cNvSpPr txBox="1"/>
          <p:nvPr/>
        </p:nvSpPr>
        <p:spPr>
          <a:xfrm>
            <a:off x="237884" y="1237474"/>
            <a:ext cx="12529032" cy="932608"/>
          </a:xfrm>
          <a:prstGeom prst="rect">
            <a:avLst/>
          </a:prstGeom>
          <a:solidFill>
            <a:schemeClr val="accent4">
              <a:hueOff val="-1086419"/>
              <a:satOff val="-11645"/>
              <a:lumOff val="-17051"/>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Association With Evil Companions</a:t>
            </a:r>
          </a:p>
        </p:txBody>
      </p:sp>
      <p:sp>
        <p:nvSpPr>
          <p:cNvPr id="314" name="Gambling establishments are hosts to other corrupting vices,…"/>
          <p:cNvSpPr txBox="1"/>
          <p:nvPr/>
        </p:nvSpPr>
        <p:spPr>
          <a:xfrm>
            <a:off x="5138910" y="2348895"/>
            <a:ext cx="7672263" cy="731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
              </a:spcBef>
              <a:defRPr b="1">
                <a:latin typeface="Century Gothic"/>
                <a:ea typeface="Century Gothic"/>
                <a:cs typeface="Century Gothic"/>
                <a:sym typeface="Century Gothic"/>
              </a:defRPr>
            </a:pPr>
            <a:r>
              <a:t>Gambling establishments are hosts to other corrupting vices, </a:t>
            </a:r>
          </a:p>
          <a:p>
            <a:pPr marL="2057400" indent="-685800" algn="l">
              <a:spcBef>
                <a:spcPts val="200"/>
              </a:spcBef>
              <a:buSzPct val="80000"/>
              <a:buBlip>
                <a:blip r:embed="rId2"/>
              </a:buBlip>
              <a:defRPr>
                <a:latin typeface="Century Gothic"/>
                <a:ea typeface="Century Gothic"/>
                <a:cs typeface="Century Gothic"/>
                <a:sym typeface="Century Gothic"/>
              </a:defRPr>
            </a:pPr>
            <a:r>
              <a:t>Prostitution -</a:t>
            </a:r>
          </a:p>
          <a:p>
            <a:pPr marL="2057400" indent="-685800" algn="l">
              <a:spcBef>
                <a:spcPts val="200"/>
              </a:spcBef>
              <a:buSzPct val="80000"/>
              <a:buBlip>
                <a:blip r:embed="rId2"/>
              </a:buBlip>
              <a:defRPr>
                <a:latin typeface="Century Gothic"/>
                <a:ea typeface="Century Gothic"/>
                <a:cs typeface="Century Gothic"/>
                <a:sym typeface="Century Gothic"/>
              </a:defRPr>
            </a:pPr>
            <a:r>
              <a:t>Drunkenness - </a:t>
            </a:r>
          </a:p>
          <a:p>
            <a:pPr marL="2057400" indent="-685800" algn="l">
              <a:spcBef>
                <a:spcPts val="200"/>
              </a:spcBef>
              <a:buSzPct val="80000"/>
              <a:buBlip>
                <a:blip r:embed="rId2"/>
              </a:buBlip>
              <a:defRPr>
                <a:latin typeface="Century Gothic"/>
                <a:ea typeface="Century Gothic"/>
                <a:cs typeface="Century Gothic"/>
                <a:sym typeface="Century Gothic"/>
              </a:defRPr>
            </a:pPr>
            <a:r>
              <a:t>Credit card fraud - </a:t>
            </a:r>
          </a:p>
          <a:p>
            <a:pPr marL="2057400" indent="-685800" algn="l">
              <a:spcBef>
                <a:spcPts val="200"/>
              </a:spcBef>
              <a:buSzPct val="80000"/>
              <a:buBlip>
                <a:blip r:embed="rId2"/>
              </a:buBlip>
              <a:defRPr>
                <a:latin typeface="Century Gothic"/>
                <a:ea typeface="Century Gothic"/>
                <a:cs typeface="Century Gothic"/>
                <a:sym typeface="Century Gothic"/>
              </a:defRPr>
            </a:pPr>
            <a:r>
              <a:t>Embezzlement - </a:t>
            </a:r>
          </a:p>
          <a:p>
            <a:pPr marL="2057400" indent="-685800" algn="l">
              <a:spcBef>
                <a:spcPts val="200"/>
              </a:spcBef>
              <a:buSzPct val="80000"/>
              <a:buBlip>
                <a:blip r:embed="rId2"/>
              </a:buBlip>
              <a:defRPr>
                <a:latin typeface="Century Gothic"/>
                <a:ea typeface="Century Gothic"/>
                <a:cs typeface="Century Gothic"/>
                <a:sym typeface="Century Gothic"/>
              </a:defRPr>
            </a:pPr>
            <a:r>
              <a:t>Tax Evasion - </a:t>
            </a:r>
          </a:p>
          <a:p>
            <a:pPr marL="2057400" indent="-685800" algn="l">
              <a:spcBef>
                <a:spcPts val="200"/>
              </a:spcBef>
              <a:buSzPct val="80000"/>
              <a:buBlip>
                <a:blip r:embed="rId2"/>
              </a:buBlip>
              <a:defRPr>
                <a:latin typeface="Century Gothic"/>
                <a:ea typeface="Century Gothic"/>
                <a:cs typeface="Century Gothic"/>
                <a:sym typeface="Century Gothic"/>
              </a:defRPr>
            </a:pPr>
            <a:r>
              <a:t>Drugs,  Drunkenness - </a:t>
            </a:r>
          </a:p>
          <a:p>
            <a:pPr marL="2057400" indent="-685800" algn="l">
              <a:spcBef>
                <a:spcPts val="200"/>
              </a:spcBef>
              <a:buSzPct val="80000"/>
              <a:buBlip>
                <a:blip r:embed="rId2"/>
              </a:buBlip>
              <a:defRPr>
                <a:latin typeface="Century Gothic"/>
                <a:ea typeface="Century Gothic"/>
                <a:cs typeface="Century Gothic"/>
                <a:sym typeface="Century Gothic"/>
              </a:defRPr>
            </a:pPr>
            <a:r>
              <a:t>Organized crime - </a:t>
            </a:r>
          </a:p>
          <a:p>
            <a:pPr>
              <a:spcBef>
                <a:spcPts val="200"/>
              </a:spcBef>
              <a:defRPr b="1">
                <a:latin typeface="Century Gothic"/>
                <a:ea typeface="Century Gothic"/>
                <a:cs typeface="Century Gothic"/>
                <a:sym typeface="Century Gothic"/>
              </a:defRPr>
            </a:pPr>
            <a:r>
              <a:t> Christians are to avoid such environments -  1 Thes 5:21,22;   1 Cor 15:33,34</a:t>
            </a:r>
          </a:p>
        </p:txBody>
      </p:sp>
      <p:pic>
        <p:nvPicPr>
          <p:cNvPr id="315" name="Image" descr="Image"/>
          <p:cNvPicPr>
            <a:picLocks noChangeAspect="0"/>
          </p:cNvPicPr>
          <p:nvPr/>
        </p:nvPicPr>
        <p:blipFill>
          <a:blip r:embed="rId3">
            <a:extLst/>
          </a:blip>
          <a:stretch>
            <a:fillRect/>
          </a:stretch>
        </p:blipFill>
        <p:spPr>
          <a:xfrm>
            <a:off x="219467" y="2348895"/>
            <a:ext cx="5015979" cy="7435068"/>
          </a:xfrm>
          <a:prstGeom prst="rect">
            <a:avLst/>
          </a:prstGeom>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bg/>
                                          </p:spTgt>
                                        </p:tgtEl>
                                        <p:attrNameLst>
                                          <p:attrName>style.visibility</p:attrName>
                                        </p:attrNameLst>
                                      </p:cBhvr>
                                      <p:to>
                                        <p:strVal val="visible"/>
                                      </p:to>
                                    </p:set>
                                    <p:animEffect filter="wipe(left)" transition="in">
                                      <p:cBhvr>
                                        <p:cTn id="7" dur="1500"/>
                                        <p:tgtEl>
                                          <p:spTgt spid="31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4">
                                            <p:txEl>
                                              <p:pRg st="0" end="0"/>
                                            </p:txEl>
                                          </p:spTgt>
                                        </p:tgtEl>
                                        <p:attrNameLst>
                                          <p:attrName>style.visibility</p:attrName>
                                        </p:attrNameLst>
                                      </p:cBhvr>
                                      <p:to>
                                        <p:strVal val="visible"/>
                                      </p:to>
                                    </p:set>
                                    <p:animEffect filter="wipe(left)" transition="in">
                                      <p:cBhvr>
                                        <p:cTn id="10" dur="1500"/>
                                        <p:tgtEl>
                                          <p:spTgt spid="3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4">
                                            <p:txEl>
                                              <p:pRg st="1" end="1"/>
                                            </p:txEl>
                                          </p:spTgt>
                                        </p:tgtEl>
                                        <p:attrNameLst>
                                          <p:attrName>style.visibility</p:attrName>
                                        </p:attrNameLst>
                                      </p:cBhvr>
                                      <p:to>
                                        <p:strVal val="visible"/>
                                      </p:to>
                                    </p:set>
                                    <p:animEffect filter="wipe(left)" transition="in">
                                      <p:cBhvr>
                                        <p:cTn id="15" dur="1500"/>
                                        <p:tgtEl>
                                          <p:spTgt spid="3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4">
                                            <p:txEl>
                                              <p:pRg st="2" end="2"/>
                                            </p:txEl>
                                          </p:spTgt>
                                        </p:tgtEl>
                                        <p:attrNameLst>
                                          <p:attrName>style.visibility</p:attrName>
                                        </p:attrNameLst>
                                      </p:cBhvr>
                                      <p:to>
                                        <p:strVal val="visible"/>
                                      </p:to>
                                    </p:set>
                                    <p:animEffect filter="wipe(left)" transition="in">
                                      <p:cBhvr>
                                        <p:cTn id="20" dur="1500"/>
                                        <p:tgtEl>
                                          <p:spTgt spid="3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4">
                                            <p:txEl>
                                              <p:pRg st="3" end="3"/>
                                            </p:txEl>
                                          </p:spTgt>
                                        </p:tgtEl>
                                        <p:attrNameLst>
                                          <p:attrName>style.visibility</p:attrName>
                                        </p:attrNameLst>
                                      </p:cBhvr>
                                      <p:to>
                                        <p:strVal val="visible"/>
                                      </p:to>
                                    </p:set>
                                    <p:animEffect filter="wipe(left)" transition="in">
                                      <p:cBhvr>
                                        <p:cTn id="25" dur="1500"/>
                                        <p:tgtEl>
                                          <p:spTgt spid="3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4">
                                            <p:txEl>
                                              <p:pRg st="4" end="4"/>
                                            </p:txEl>
                                          </p:spTgt>
                                        </p:tgtEl>
                                        <p:attrNameLst>
                                          <p:attrName>style.visibility</p:attrName>
                                        </p:attrNameLst>
                                      </p:cBhvr>
                                      <p:to>
                                        <p:strVal val="visible"/>
                                      </p:to>
                                    </p:set>
                                    <p:animEffect filter="wipe(left)" transition="in">
                                      <p:cBhvr>
                                        <p:cTn id="30" dur="1500"/>
                                        <p:tgtEl>
                                          <p:spTgt spid="3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4">
                                            <p:txEl>
                                              <p:pRg st="5" end="5"/>
                                            </p:txEl>
                                          </p:spTgt>
                                        </p:tgtEl>
                                        <p:attrNameLst>
                                          <p:attrName>style.visibility</p:attrName>
                                        </p:attrNameLst>
                                      </p:cBhvr>
                                      <p:to>
                                        <p:strVal val="visible"/>
                                      </p:to>
                                    </p:set>
                                    <p:animEffect filter="wipe(left)" transition="in">
                                      <p:cBhvr>
                                        <p:cTn id="35" dur="1500"/>
                                        <p:tgtEl>
                                          <p:spTgt spid="31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14">
                                            <p:txEl>
                                              <p:pRg st="6" end="6"/>
                                            </p:txEl>
                                          </p:spTgt>
                                        </p:tgtEl>
                                        <p:attrNameLst>
                                          <p:attrName>style.visibility</p:attrName>
                                        </p:attrNameLst>
                                      </p:cBhvr>
                                      <p:to>
                                        <p:strVal val="visible"/>
                                      </p:to>
                                    </p:set>
                                    <p:animEffect filter="wipe(left)" transition="in">
                                      <p:cBhvr>
                                        <p:cTn id="40" dur="1500"/>
                                        <p:tgtEl>
                                          <p:spTgt spid="31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14">
                                            <p:txEl>
                                              <p:pRg st="7" end="7"/>
                                            </p:txEl>
                                          </p:spTgt>
                                        </p:tgtEl>
                                        <p:attrNameLst>
                                          <p:attrName>style.visibility</p:attrName>
                                        </p:attrNameLst>
                                      </p:cBhvr>
                                      <p:to>
                                        <p:strVal val="visible"/>
                                      </p:to>
                                    </p:set>
                                    <p:animEffect filter="wipe(left)" transition="in">
                                      <p:cBhvr>
                                        <p:cTn id="45" dur="1500"/>
                                        <p:tgtEl>
                                          <p:spTgt spid="31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14">
                                            <p:txEl>
                                              <p:pRg st="8" end="8"/>
                                            </p:txEl>
                                          </p:spTgt>
                                        </p:tgtEl>
                                        <p:attrNameLst>
                                          <p:attrName>style.visibility</p:attrName>
                                        </p:attrNameLst>
                                      </p:cBhvr>
                                      <p:to>
                                        <p:strVal val="visible"/>
                                      </p:to>
                                    </p:set>
                                    <p:animEffect filter="wipe(left)" transition="in">
                                      <p:cBhvr>
                                        <p:cTn id="50" dur="1500"/>
                                        <p:tgtEl>
                                          <p:spTgt spid="314">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18" name="Association With Evil Companions"/>
          <p:cNvSpPr txBox="1"/>
          <p:nvPr/>
        </p:nvSpPr>
        <p:spPr>
          <a:xfrm>
            <a:off x="237884" y="1237474"/>
            <a:ext cx="12529032" cy="932608"/>
          </a:xfrm>
          <a:prstGeom prst="rect">
            <a:avLst/>
          </a:prstGeom>
          <a:solidFill>
            <a:schemeClr val="accent4">
              <a:hueOff val="-1086419"/>
              <a:satOff val="-11645"/>
              <a:lumOff val="-17051"/>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Association With Evil Companions</a:t>
            </a:r>
          </a:p>
        </p:txBody>
      </p:sp>
      <p:sp>
        <p:nvSpPr>
          <p:cNvPr id="319" name="Supports an immoral, predatory and exploitative industry - Job 31:16-20…"/>
          <p:cNvSpPr txBox="1"/>
          <p:nvPr/>
        </p:nvSpPr>
        <p:spPr>
          <a:xfrm>
            <a:off x="5434858" y="2234595"/>
            <a:ext cx="7376315" cy="445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buSzPct val="80000"/>
              <a:buBlip>
                <a:blip r:embed="rId2"/>
              </a:buBlip>
              <a:defRPr b="1" sz="4000">
                <a:latin typeface="Century Gothic"/>
                <a:ea typeface="Century Gothic"/>
                <a:cs typeface="Century Gothic"/>
                <a:sym typeface="Century Gothic"/>
              </a:defRPr>
            </a:pPr>
            <a:r>
              <a:t>Supports an immoral, predatory and exploitative industry - Job 31:16-20</a:t>
            </a:r>
          </a:p>
          <a:p>
            <a:pPr marL="685800" indent="-685800" algn="l">
              <a:buSzPct val="80000"/>
              <a:buBlip>
                <a:blip r:embed="rId2"/>
              </a:buBlip>
              <a:defRPr b="1" sz="4000">
                <a:latin typeface="Century Gothic"/>
                <a:ea typeface="Century Gothic"/>
                <a:cs typeface="Century Gothic"/>
                <a:sym typeface="Century Gothic"/>
              </a:defRPr>
            </a:pPr>
            <a:r>
              <a:t>Associates with the works of the flesh - Gal. 5:19-21</a:t>
            </a:r>
          </a:p>
          <a:p>
            <a:pPr marL="685800" indent="-685800" algn="l">
              <a:buSzPct val="80000"/>
              <a:buBlip>
                <a:blip r:embed="rId2"/>
              </a:buBlip>
              <a:defRPr b="1" sz="4000">
                <a:latin typeface="Century Gothic"/>
                <a:ea typeface="Century Gothic"/>
                <a:cs typeface="Century Gothic"/>
                <a:sym typeface="Century Gothic"/>
              </a:defRPr>
            </a:pPr>
            <a:r>
              <a:t>Instead of partaking we are to expose – Eph. 5:7,11</a:t>
            </a:r>
          </a:p>
        </p:txBody>
      </p:sp>
      <p:pic>
        <p:nvPicPr>
          <p:cNvPr id="320" name="Image" descr="Image"/>
          <p:cNvPicPr>
            <a:picLocks noChangeAspect="0"/>
          </p:cNvPicPr>
          <p:nvPr/>
        </p:nvPicPr>
        <p:blipFill>
          <a:blip r:embed="rId3">
            <a:extLst/>
          </a:blip>
          <a:stretch>
            <a:fillRect/>
          </a:stretch>
        </p:blipFill>
        <p:spPr>
          <a:xfrm>
            <a:off x="219467" y="2348895"/>
            <a:ext cx="5015979" cy="7435068"/>
          </a:xfrm>
          <a:prstGeom prst="rect">
            <a:avLst/>
          </a:prstGeom>
          <a:effectLst>
            <a:outerShdw sx="100000" sy="100000" kx="0" ky="0" algn="b" rotWithShape="0" blurRad="50800" dist="25400" dir="5400000">
              <a:srgbClr val="000000">
                <a:alpha val="50000"/>
              </a:srgbClr>
            </a:outerShdw>
          </a:effectLst>
        </p:spPr>
      </p:pic>
      <p:sp>
        <p:nvSpPr>
          <p:cNvPr id="321" name="Text Box 4"/>
          <p:cNvSpPr txBox="1"/>
          <p:nvPr/>
        </p:nvSpPr>
        <p:spPr>
          <a:xfrm>
            <a:off x="5958810" y="6756810"/>
            <a:ext cx="6328411" cy="283589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5700">
                <a:ln w="43735">
                  <a:solidFill>
                    <a:srgbClr val="FFFFFF"/>
                  </a:solidFill>
                </a:ln>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pPr>
            <a:r>
              <a:t>“…by their fruits ye shall know them”</a:t>
            </a:r>
          </a:p>
          <a:p>
            <a:pPr defTabSz="1300480">
              <a:spcBef>
                <a:spcPts val="2000"/>
              </a:spcBef>
              <a:defRPr sz="5700">
                <a:ln w="43735">
                  <a:solidFill>
                    <a:srgbClr val="FFFFFF"/>
                  </a:solidFill>
                </a:ln>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pPr>
            <a:r>
              <a:t>(Matt. 7:20).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9">
                                            <p:txEl>
                                              <p:pRg st="1" end="1"/>
                                            </p:txEl>
                                          </p:spTgt>
                                        </p:tgtEl>
                                        <p:attrNameLst>
                                          <p:attrName>style.visibility</p:attrName>
                                        </p:attrNameLst>
                                      </p:cBhvr>
                                      <p:to>
                                        <p:strVal val="visible"/>
                                      </p:to>
                                    </p:set>
                                    <p:animEffect filter="fade" transition="in">
                                      <p:cBhvr>
                                        <p:cTn id="7" dur="1500"/>
                                        <p:tgtEl>
                                          <p:spTgt spid="3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9">
                                            <p:txEl>
                                              <p:pRg st="2" end="2"/>
                                            </p:txEl>
                                          </p:spTgt>
                                        </p:tgtEl>
                                        <p:attrNameLst>
                                          <p:attrName>style.visibility</p:attrName>
                                        </p:attrNameLst>
                                      </p:cBhvr>
                                      <p:to>
                                        <p:strVal val="visible"/>
                                      </p:to>
                                    </p:set>
                                    <p:animEffect filter="fade" transition="in">
                                      <p:cBhvr>
                                        <p:cTn id="12" dur="1500"/>
                                        <p:tgtEl>
                                          <p:spTgt spid="3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2" fill="hold">
                                  <p:stCondLst>
                                    <p:cond delay="0"/>
                                  </p:stCondLst>
                                  <p:iterate type="el" backwards="0">
                                    <p:tmAbs val="0"/>
                                  </p:iterate>
                                  <p:childTnLst>
                                    <p:set>
                                      <p:cBhvr>
                                        <p:cTn id="16" fill="hold"/>
                                        <p:tgtEl>
                                          <p:spTgt spid="321"/>
                                        </p:tgtEl>
                                        <p:attrNameLst>
                                          <p:attrName>style.visibility</p:attrName>
                                        </p:attrNameLst>
                                      </p:cBhvr>
                                      <p:to>
                                        <p:strVal val="visible"/>
                                      </p:to>
                                    </p:set>
                                    <p:animEffect filter="wipe(left)" transition="in">
                                      <p:cBhvr>
                                        <p:cTn id="17" dur="15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P build="whole" bldLvl="1" animBg="1" rev="0" advAuto="0" spid="321"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24" name="Not Determined By Amount Or Degree"/>
          <p:cNvSpPr txBox="1"/>
          <p:nvPr/>
        </p:nvSpPr>
        <p:spPr>
          <a:xfrm>
            <a:off x="237884" y="1237474"/>
            <a:ext cx="12529032" cy="932608"/>
          </a:xfrm>
          <a:prstGeom prst="rect">
            <a:avLst/>
          </a:prstGeom>
          <a:solidFill>
            <a:schemeClr val="accent5"/>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Not Determined By Amount Or Degree</a:t>
            </a:r>
          </a:p>
        </p:txBody>
      </p:sp>
      <p:sp>
        <p:nvSpPr>
          <p:cNvPr id="325" name="“Just a LITTLE ….”…"/>
          <p:cNvSpPr txBox="1"/>
          <p:nvPr/>
        </p:nvSpPr>
        <p:spPr>
          <a:xfrm>
            <a:off x="5562046" y="2352771"/>
            <a:ext cx="7178966" cy="7124701"/>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2"/>
              </a:buBlip>
              <a:defRPr sz="5000">
                <a:latin typeface="Century Gothic"/>
                <a:ea typeface="Century Gothic"/>
                <a:cs typeface="Century Gothic"/>
                <a:sym typeface="Century Gothic"/>
              </a:defRPr>
            </a:pPr>
            <a:r>
              <a:t>“</a:t>
            </a:r>
            <a:r>
              <a:rPr b="1"/>
              <a:t>Just a LITTLE ….”</a:t>
            </a:r>
            <a:endParaRPr b="1"/>
          </a:p>
          <a:p>
            <a:pPr marL="1143000" indent="-685800" algn="l">
              <a:spcBef>
                <a:spcPts val="1300"/>
              </a:spcBef>
              <a:buSzPct val="80000"/>
              <a:buBlip>
                <a:blip r:embed="rId3"/>
              </a:buBlip>
              <a:defRPr sz="4200">
                <a:latin typeface="Century Gothic"/>
                <a:ea typeface="Century Gothic"/>
                <a:cs typeface="Century Gothic"/>
                <a:sym typeface="Century Gothic"/>
              </a:defRPr>
            </a:pPr>
            <a:r>
              <a:t>The amount of money or the value of the thing risked does not alter the Biblical principles violated. </a:t>
            </a:r>
          </a:p>
          <a:p>
            <a:pPr marL="1143000" indent="-685800" algn="l">
              <a:spcBef>
                <a:spcPts val="1300"/>
              </a:spcBef>
              <a:buSzPct val="80000"/>
              <a:buBlip>
                <a:blip r:embed="rId3"/>
              </a:buBlip>
              <a:defRPr sz="4200">
                <a:latin typeface="Century Gothic"/>
                <a:ea typeface="Century Gothic"/>
                <a:cs typeface="Century Gothic"/>
                <a:sym typeface="Century Gothic"/>
              </a:defRPr>
            </a:pPr>
            <a:r>
              <a:t>For one to consistently object to another’s gambling, he must totally abstain. </a:t>
            </a:r>
          </a:p>
        </p:txBody>
      </p:sp>
      <p:pic>
        <p:nvPicPr>
          <p:cNvPr id="326" name="Picture 1" descr="Picture 1"/>
          <p:cNvPicPr>
            <a:picLocks noChangeAspect="1"/>
          </p:cNvPicPr>
          <p:nvPr/>
        </p:nvPicPr>
        <p:blipFill>
          <a:blip r:embed="rId4">
            <a:extLst/>
          </a:blip>
          <a:stretch>
            <a:fillRect/>
          </a:stretch>
        </p:blipFill>
        <p:spPr>
          <a:xfrm>
            <a:off x="143303" y="1896533"/>
            <a:ext cx="4107350" cy="4537067"/>
          </a:xfrm>
          <a:prstGeom prst="rect">
            <a:avLst/>
          </a:prstGeom>
          <a:ln w="12700">
            <a:miter lim="400000"/>
          </a:ln>
        </p:spPr>
      </p:pic>
      <p:pic>
        <p:nvPicPr>
          <p:cNvPr id="327" name="Picture 6" descr="Picture 6"/>
          <p:cNvPicPr>
            <a:picLocks noChangeAspect="1"/>
          </p:cNvPicPr>
          <p:nvPr/>
        </p:nvPicPr>
        <p:blipFill>
          <a:blip r:embed="rId5">
            <a:extLst/>
          </a:blip>
          <a:stretch>
            <a:fillRect/>
          </a:stretch>
        </p:blipFill>
        <p:spPr>
          <a:xfrm rot="960000">
            <a:off x="2634354" y="3849489"/>
            <a:ext cx="3642689" cy="2029338"/>
          </a:xfrm>
          <a:prstGeom prst="rect">
            <a:avLst/>
          </a:prstGeom>
          <a:ln w="12700">
            <a:miter lim="400000"/>
          </a:ln>
        </p:spPr>
      </p:pic>
      <p:sp>
        <p:nvSpPr>
          <p:cNvPr id="328" name="Should We Do Evil That Good May Come?…"/>
          <p:cNvSpPr txBox="1"/>
          <p:nvPr/>
        </p:nvSpPr>
        <p:spPr>
          <a:xfrm>
            <a:off x="796984" y="8013183"/>
            <a:ext cx="4353369" cy="1635096"/>
          </a:xfrm>
          <a:prstGeom prst="rect">
            <a:avLst/>
          </a:prstGeom>
          <a:ln w="12700">
            <a:miter lim="400000"/>
          </a:ln>
          <a:effectLst>
            <a:outerShdw sx="100000" sy="100000" kx="0" ky="0" algn="b" rotWithShape="0" blurRad="127000" dist="79614" dir="5400000">
              <a:srgbClr val="000000">
                <a:alpha val="9929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spcBef>
                <a:spcPts val="800"/>
              </a:spcBef>
              <a:defRPr i="1" sz="34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Should We Do Evil That Good May Come?</a:t>
            </a:r>
            <a:r>
              <a:rPr i="0"/>
              <a:t> </a:t>
            </a:r>
            <a:endParaRPr i="0"/>
          </a:p>
          <a:p>
            <a:pPr defTabSz="1300480">
              <a:spcBef>
                <a:spcPts val="800"/>
              </a:spcBef>
              <a:defRPr i="1" sz="34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rPr i="0"/>
              <a:t>Rom. 3:8</a:t>
            </a:r>
          </a:p>
        </p:txBody>
      </p:sp>
      <p:sp>
        <p:nvSpPr>
          <p:cNvPr id="329" name="Lottery"/>
          <p:cNvSpPr txBox="1"/>
          <p:nvPr/>
        </p:nvSpPr>
        <p:spPr>
          <a:xfrm>
            <a:off x="645785" y="2455447"/>
            <a:ext cx="2667746" cy="1257301"/>
          </a:xfrm>
          <a:prstGeom prst="rect">
            <a:avLst/>
          </a:prstGeom>
          <a:ln w="12700">
            <a:miter lim="400000"/>
          </a:ln>
          <a:effectLst>
            <a:outerShdw sx="100000" sy="100000" kx="0" ky="0" algn="b" rotWithShape="0" blurRad="127000" dist="79614" dir="5400000">
              <a:srgbClr val="000000">
                <a:alpha val="9929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7600">
                <a:solidFill>
                  <a:srgbClr val="FFFFFF"/>
                </a:solidFill>
                <a:effectLst>
                  <a:outerShdw sx="100000" sy="100000" kx="0" ky="0" algn="b" rotWithShape="0" blurRad="50800" dist="39000" dir="5460000">
                    <a:srgbClr val="000000"/>
                  </a:outerShdw>
                </a:effectLst>
                <a:latin typeface="Bernard MT Condensed"/>
                <a:ea typeface="Bernard MT Condensed"/>
                <a:cs typeface="Bernard MT Condensed"/>
                <a:sym typeface="Bernard MT Condensed"/>
              </a:defRPr>
            </a:lvl1pPr>
          </a:lstStyle>
          <a:p>
            <a:pPr/>
            <a:r>
              <a:t>Lottery</a:t>
            </a:r>
          </a:p>
        </p:txBody>
      </p:sp>
      <p:sp>
        <p:nvSpPr>
          <p:cNvPr id="330" name="Raffles"/>
          <p:cNvSpPr txBox="1"/>
          <p:nvPr/>
        </p:nvSpPr>
        <p:spPr>
          <a:xfrm>
            <a:off x="1776722" y="5109534"/>
            <a:ext cx="2780419" cy="1257301"/>
          </a:xfrm>
          <a:prstGeom prst="rect">
            <a:avLst/>
          </a:prstGeom>
          <a:ln w="12700">
            <a:miter lim="400000"/>
          </a:ln>
          <a:effectLst>
            <a:outerShdw sx="100000" sy="100000" kx="0" ky="0" algn="b" rotWithShape="0" blurRad="127000" dist="79614" dir="5400000">
              <a:srgbClr val="000000">
                <a:alpha val="9929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sz="7600">
                <a:solidFill>
                  <a:srgbClr val="FFFFFF"/>
                </a:solidFill>
                <a:effectLst>
                  <a:outerShdw sx="100000" sy="100000" kx="0" ky="0" algn="b" rotWithShape="0" blurRad="50800" dist="39000" dir="5460000">
                    <a:srgbClr val="000000"/>
                  </a:outerShdw>
                </a:effectLst>
                <a:latin typeface="Bernard MT Condensed"/>
                <a:ea typeface="Bernard MT Condensed"/>
                <a:cs typeface="Bernard MT Condensed"/>
                <a:sym typeface="Bernard MT Condensed"/>
              </a:defRPr>
            </a:lvl1pPr>
          </a:lstStyle>
          <a:p>
            <a:pPr/>
            <a:r>
              <a:t>Raffles</a:t>
            </a:r>
          </a:p>
        </p:txBody>
      </p:sp>
      <p:sp>
        <p:nvSpPr>
          <p:cNvPr id="331" name="It’s For GOOD"/>
          <p:cNvSpPr txBox="1"/>
          <p:nvPr/>
        </p:nvSpPr>
        <p:spPr>
          <a:xfrm>
            <a:off x="298106" y="6894275"/>
            <a:ext cx="5351124" cy="1079501"/>
          </a:xfrm>
          <a:prstGeom prst="rect">
            <a:avLst/>
          </a:prstGeom>
          <a:ln w="12700">
            <a:miter lim="400000"/>
          </a:ln>
          <a:effectLst>
            <a:outerShdw sx="100000" sy="100000" kx="0" ky="0" algn="b" rotWithShape="0" blurRad="127000" dist="79614" dir="5400000">
              <a:srgbClr val="000000">
                <a:alpha val="9929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sz="6500">
                <a:solidFill>
                  <a:srgbClr val="FFFFFF"/>
                </a:solidFill>
                <a:effectLst>
                  <a:outerShdw sx="100000" sy="100000" kx="0" ky="0" algn="b" rotWithShape="0" blurRad="50800" dist="39000" dir="5460000">
                    <a:srgbClr val="000000"/>
                  </a:outerShdw>
                </a:effectLst>
                <a:latin typeface="Bernard MT Condensed"/>
                <a:ea typeface="Bernard MT Condensed"/>
                <a:cs typeface="Bernard MT Condensed"/>
                <a:sym typeface="Bernard MT Condensed"/>
              </a:defRPr>
            </a:lvl1pPr>
          </a:lstStyle>
          <a:p>
            <a:pPr/>
            <a:r>
              <a:t>It’s For GOOD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5">
                                            <p:bg/>
                                          </p:spTgt>
                                        </p:tgtEl>
                                        <p:attrNameLst>
                                          <p:attrName>style.visibility</p:attrName>
                                        </p:attrNameLst>
                                      </p:cBhvr>
                                      <p:to>
                                        <p:strVal val="visible"/>
                                      </p:to>
                                    </p:set>
                                    <p:animEffect filter="wipe(left)" transition="in">
                                      <p:cBhvr>
                                        <p:cTn id="7" dur="1500"/>
                                        <p:tgtEl>
                                          <p:spTgt spid="32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5">
                                            <p:txEl>
                                              <p:pRg st="0" end="0"/>
                                            </p:txEl>
                                          </p:spTgt>
                                        </p:tgtEl>
                                        <p:attrNameLst>
                                          <p:attrName>style.visibility</p:attrName>
                                        </p:attrNameLst>
                                      </p:cBhvr>
                                      <p:to>
                                        <p:strVal val="visible"/>
                                      </p:to>
                                    </p:set>
                                    <p:animEffect filter="wipe(left)" transition="in">
                                      <p:cBhvr>
                                        <p:cTn id="10" dur="1500"/>
                                        <p:tgtEl>
                                          <p:spTgt spid="3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5">
                                            <p:txEl>
                                              <p:pRg st="1" end="1"/>
                                            </p:txEl>
                                          </p:spTgt>
                                        </p:tgtEl>
                                        <p:attrNameLst>
                                          <p:attrName>style.visibility</p:attrName>
                                        </p:attrNameLst>
                                      </p:cBhvr>
                                      <p:to>
                                        <p:strVal val="visible"/>
                                      </p:to>
                                    </p:set>
                                    <p:animEffect filter="wipe(left)" transition="in">
                                      <p:cBhvr>
                                        <p:cTn id="15" dur="1500"/>
                                        <p:tgtEl>
                                          <p:spTgt spid="3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5">
                                            <p:txEl>
                                              <p:pRg st="2" end="2"/>
                                            </p:txEl>
                                          </p:spTgt>
                                        </p:tgtEl>
                                        <p:attrNameLst>
                                          <p:attrName>style.visibility</p:attrName>
                                        </p:attrNameLst>
                                      </p:cBhvr>
                                      <p:to>
                                        <p:strVal val="visible"/>
                                      </p:to>
                                    </p:set>
                                    <p:animEffect filter="wipe(left)" transition="in">
                                      <p:cBhvr>
                                        <p:cTn id="20" dur="1500"/>
                                        <p:tgtEl>
                                          <p:spTgt spid="3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pic>
        <p:nvPicPr>
          <p:cNvPr id="334" name="Not Harmless Entertainment." descr="Not Harmless Entertainment."/>
          <p:cNvPicPr>
            <a:picLocks noChangeAspect="0"/>
          </p:cNvPicPr>
          <p:nvPr/>
        </p:nvPicPr>
        <p:blipFill>
          <a:blip r:embed="rId2">
            <a:extLst/>
          </a:blip>
          <a:stretch>
            <a:fillRect/>
          </a:stretch>
        </p:blipFill>
        <p:spPr>
          <a:xfrm>
            <a:off x="225184" y="1127502"/>
            <a:ext cx="12554432" cy="1764914"/>
          </a:xfrm>
          <a:prstGeom prst="rect">
            <a:avLst/>
          </a:prstGeom>
          <a:effectLst>
            <a:outerShdw sx="100000" sy="100000" kx="0" ky="0" algn="b" rotWithShape="0" blurRad="63500" dist="25400" dir="5400000">
              <a:srgbClr val="000000">
                <a:alpha val="50000"/>
              </a:srgbClr>
            </a:outerShdw>
          </a:effectLst>
        </p:spPr>
      </p:pic>
      <p:sp>
        <p:nvSpPr>
          <p:cNvPr id="335" name="It is a greed-driven, predatory vice, scientifically designed to squeeze the maximum amounts of money possible from every single patron.…"/>
          <p:cNvSpPr txBox="1"/>
          <p:nvPr/>
        </p:nvSpPr>
        <p:spPr>
          <a:xfrm>
            <a:off x="5053132" y="2856483"/>
            <a:ext cx="7571715" cy="671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3"/>
              </a:buBlip>
              <a:defRPr>
                <a:latin typeface="Century Gothic"/>
                <a:ea typeface="Century Gothic"/>
                <a:cs typeface="Century Gothic"/>
                <a:sym typeface="Century Gothic"/>
              </a:defRPr>
            </a:pPr>
            <a:r>
              <a:t>It is a greed-driven, predatory vice, scientifically designed to squeeze the maximum amounts of money possible from every single patron. </a:t>
            </a:r>
          </a:p>
          <a:p>
            <a:pPr marL="685799" indent="-685799" algn="l">
              <a:spcBef>
                <a:spcPts val="1500"/>
              </a:spcBef>
              <a:buSzPct val="80000"/>
              <a:buBlip>
                <a:blip r:embed="rId3"/>
              </a:buBlip>
              <a:defRPr>
                <a:latin typeface="Century Gothic"/>
                <a:ea typeface="Century Gothic"/>
                <a:cs typeface="Century Gothic"/>
                <a:sym typeface="Century Gothic"/>
              </a:defRPr>
            </a:pPr>
            <a:r>
              <a:t>It is by its very nature an enterprise wholly dependent on victims - James C. Dobson, Ph.D. 1999 Focus on the Family.</a:t>
            </a:r>
          </a:p>
        </p:txBody>
      </p:sp>
      <p:pic>
        <p:nvPicPr>
          <p:cNvPr id="336" name="Image" descr="Image"/>
          <p:cNvPicPr>
            <a:picLocks noChangeAspect="1"/>
          </p:cNvPicPr>
          <p:nvPr/>
        </p:nvPicPr>
        <p:blipFill>
          <a:blip r:embed="rId4">
            <a:extLst/>
          </a:blip>
          <a:srcRect l="25908" t="0" r="29593" b="0"/>
          <a:stretch>
            <a:fillRect/>
          </a:stretch>
        </p:blipFill>
        <p:spPr>
          <a:xfrm>
            <a:off x="234005" y="2961258"/>
            <a:ext cx="4342345" cy="6508918"/>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wipe(left)" transition="in">
                                      <p:cBhvr>
                                        <p:cTn id="7" dur="1500"/>
                                        <p:tgtEl>
                                          <p:spTgt spid="33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rcRect l="26678" t="0" r="26678" b="0"/>
          <a:stretch>
            <a:fillRect/>
          </a:stretch>
        </p:blipFill>
        <p:spPr>
          <a:xfrm>
            <a:off x="329293" y="2889225"/>
            <a:ext cx="4658475" cy="6652705"/>
          </a:xfrm>
          <a:prstGeom prst="rect">
            <a:avLst/>
          </a:prstGeom>
          <a:ln w="12700">
            <a:miter lim="400000"/>
          </a:ln>
          <a:effectLst>
            <a:outerShdw sx="100000" sy="100000" kx="0" ky="0" algn="b" rotWithShape="0" blurRad="215900" dist="123766" dir="1082400">
              <a:srgbClr val="000000">
                <a:alpha val="90940"/>
              </a:srgbClr>
            </a:outerShdw>
          </a:effectLst>
        </p:spPr>
      </p:pic>
      <p:sp>
        <p:nvSpPr>
          <p:cNvPr id="339"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340" name="The spread of legalized gambling is exacting colossal social and economic costs.…"/>
          <p:cNvSpPr txBox="1"/>
          <p:nvPr/>
        </p:nvSpPr>
        <p:spPr>
          <a:xfrm>
            <a:off x="5189698" y="2831083"/>
            <a:ext cx="7647424"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3"/>
              </a:buBlip>
              <a:defRPr sz="3300">
                <a:latin typeface="Century Gothic"/>
                <a:ea typeface="Century Gothic"/>
                <a:cs typeface="Century Gothic"/>
                <a:sym typeface="Century Gothic"/>
              </a:defRPr>
            </a:pPr>
            <a:r>
              <a:t>The spread of legalized gambling is exacting colossal social and economic costs. </a:t>
            </a:r>
          </a:p>
          <a:p>
            <a:pPr marL="685800" indent="-685800" algn="l">
              <a:spcBef>
                <a:spcPts val="1500"/>
              </a:spcBef>
              <a:buSzPct val="80000"/>
              <a:buBlip>
                <a:blip r:embed="rId3"/>
              </a:buBlip>
              <a:defRPr sz="3300">
                <a:latin typeface="Century Gothic"/>
                <a:ea typeface="Century Gothic"/>
                <a:cs typeface="Century Gothic"/>
                <a:sym typeface="Century Gothic"/>
              </a:defRPr>
            </a:pPr>
            <a:r>
              <a:t>Gambling expansion brings with it increased crime, divorce and family disruption, and it creates a multitude of new addicts. </a:t>
            </a:r>
          </a:p>
          <a:p>
            <a:pPr marL="685800" indent="-685800" algn="l">
              <a:spcBef>
                <a:spcPts val="1500"/>
              </a:spcBef>
              <a:buSzPct val="80000"/>
              <a:buBlip>
                <a:blip r:embed="rId3"/>
              </a:buBlip>
              <a:defRPr sz="3300">
                <a:latin typeface="Century Gothic"/>
                <a:ea typeface="Century Gothic"/>
                <a:cs typeface="Century Gothic"/>
                <a:sym typeface="Century Gothic"/>
              </a:defRPr>
            </a:pPr>
            <a:r>
              <a:t>Gambling also exploits the poor and youth. </a:t>
            </a:r>
          </a:p>
          <a:p>
            <a:pPr marL="685800" indent="-685800" algn="l">
              <a:spcBef>
                <a:spcPts val="1500"/>
              </a:spcBef>
              <a:buSzPct val="80000"/>
              <a:buBlip>
                <a:blip r:embed="rId3"/>
              </a:buBlip>
              <a:defRPr sz="3300">
                <a:latin typeface="Century Gothic"/>
                <a:ea typeface="Century Gothic"/>
                <a:cs typeface="Century Gothic"/>
                <a:sym typeface="Century Gothic"/>
              </a:defRPr>
            </a:pPr>
            <a:r>
              <a:t>Legalized gambling is harmful public policy that should be vigorously opposed at all levels.</a:t>
            </a:r>
          </a:p>
        </p:txBody>
      </p:sp>
      <p:pic>
        <p:nvPicPr>
          <p:cNvPr id="341" name="Not Harmless Entertainment." descr="Not Harmless Entertainment."/>
          <p:cNvPicPr>
            <a:picLocks noChangeAspect="0"/>
          </p:cNvPicPr>
          <p:nvPr/>
        </p:nvPicPr>
        <p:blipFill>
          <a:blip r:embed="rId4">
            <a:extLst/>
          </a:blip>
          <a:stretch>
            <a:fillRect/>
          </a:stretch>
        </p:blipFill>
        <p:spPr>
          <a:xfrm>
            <a:off x="225184" y="1127502"/>
            <a:ext cx="12554432" cy="1764914"/>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0">
                                            <p:txEl>
                                              <p:pRg st="1" end="1"/>
                                            </p:txEl>
                                          </p:spTgt>
                                        </p:tgtEl>
                                        <p:attrNameLst>
                                          <p:attrName>style.visibility</p:attrName>
                                        </p:attrNameLst>
                                      </p:cBhvr>
                                      <p:to>
                                        <p:strVal val="visible"/>
                                      </p:to>
                                    </p:set>
                                    <p:animEffect filter="wipe(left)" transition="in">
                                      <p:cBhvr>
                                        <p:cTn id="7" dur="1500"/>
                                        <p:tgtEl>
                                          <p:spTgt spid="3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0">
                                            <p:txEl>
                                              <p:pRg st="2" end="2"/>
                                            </p:txEl>
                                          </p:spTgt>
                                        </p:tgtEl>
                                        <p:attrNameLst>
                                          <p:attrName>style.visibility</p:attrName>
                                        </p:attrNameLst>
                                      </p:cBhvr>
                                      <p:to>
                                        <p:strVal val="visible"/>
                                      </p:to>
                                    </p:set>
                                    <p:animEffect filter="wipe(left)" transition="in">
                                      <p:cBhvr>
                                        <p:cTn id="12" dur="1500"/>
                                        <p:tgtEl>
                                          <p:spTgt spid="34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0">
                                            <p:txEl>
                                              <p:pRg st="3" end="3"/>
                                            </p:txEl>
                                          </p:spTgt>
                                        </p:tgtEl>
                                        <p:attrNameLst>
                                          <p:attrName>style.visibility</p:attrName>
                                        </p:attrNameLst>
                                      </p:cBhvr>
                                      <p:to>
                                        <p:strVal val="visible"/>
                                      </p:to>
                                    </p:set>
                                    <p:animEffect filter="wipe(left)" transition="in">
                                      <p:cBhvr>
                                        <p:cTn id="17" dur="1500"/>
                                        <p:tgtEl>
                                          <p:spTgt spid="34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Rectangle" descr="Rectangle"/>
          <p:cNvPicPr>
            <a:picLocks noChangeAspect="0"/>
          </p:cNvPicPr>
          <p:nvPr/>
        </p:nvPicPr>
        <p:blipFill>
          <a:blip r:embed="rId2">
            <a:extLst/>
          </a:blip>
          <a:stretch>
            <a:fillRect/>
          </a:stretch>
        </p:blipFill>
        <p:spPr>
          <a:xfrm>
            <a:off x="-88148" y="1292718"/>
            <a:ext cx="13181096" cy="8563599"/>
          </a:xfrm>
          <a:prstGeom prst="rect">
            <a:avLst/>
          </a:prstGeom>
          <a:effectLst>
            <a:outerShdw sx="100000" sy="100000" kx="0" ky="0" algn="b" rotWithShape="0" blurRad="50800" dist="25400" dir="5400000">
              <a:srgbClr val="000000">
                <a:alpha val="50000"/>
              </a:srgbClr>
            </a:outerShdw>
          </a:effectLst>
        </p:spPr>
      </p:pic>
      <p:sp>
        <p:nvSpPr>
          <p:cNvPr id="344" name="Proverbs 1:10–19 (NKJV)…"/>
          <p:cNvSpPr txBox="1"/>
          <p:nvPr/>
        </p:nvSpPr>
        <p:spPr>
          <a:xfrm>
            <a:off x="622625" y="2834258"/>
            <a:ext cx="11759549"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100">
                <a:solidFill>
                  <a:srgbClr val="000000"/>
                </a:solidFill>
                <a:effectLst/>
                <a:latin typeface="Good Times"/>
                <a:ea typeface="Good Times"/>
                <a:cs typeface="Good Times"/>
                <a:sym typeface="Good Times"/>
              </a:defRPr>
            </a:pPr>
            <a:r>
              <a:t>Proverbs 1:10–19 (NKJV)</a:t>
            </a:r>
          </a:p>
          <a:p>
            <a:pPr defTabSz="457200">
              <a:defRPr sz="4100">
                <a:solidFill>
                  <a:srgbClr val="000000"/>
                </a:solidFill>
                <a:effectLst/>
                <a:latin typeface="Century Gothic"/>
                <a:ea typeface="Century Gothic"/>
                <a:cs typeface="Century Gothic"/>
                <a:sym typeface="Century Gothic"/>
              </a:defRPr>
            </a:pPr>
            <a:r>
              <a:rPr baseline="31999"/>
              <a:t>10</a:t>
            </a:r>
            <a:r>
              <a:t> My son, if sinners entice you, Do not consent. </a:t>
            </a:r>
            <a:r>
              <a:rPr baseline="31999"/>
              <a:t>11</a:t>
            </a:r>
            <a:r>
              <a:t> If they say, “Come with us, Let us lie in wait to </a:t>
            </a:r>
            <a:r>
              <a:rPr i="1"/>
              <a:t>shed</a:t>
            </a:r>
            <a:r>
              <a:t> blood; Let us lurk secretly for the innocent without cause; </a:t>
            </a:r>
            <a:r>
              <a:rPr baseline="31999"/>
              <a:t>12</a:t>
            </a:r>
            <a:r>
              <a:t> Let us swallow them alive like Sheol, And whole, like those who go down to the Pit; </a:t>
            </a:r>
            <a:r>
              <a:rPr baseline="31999"/>
              <a:t>13</a:t>
            </a:r>
            <a:r>
              <a:t> We shall find all </a:t>
            </a:r>
            <a:r>
              <a:rPr i="1"/>
              <a:t>kinds</a:t>
            </a:r>
            <a:r>
              <a:t> of precious possessions, We shall fill our houses with spoil; </a:t>
            </a:r>
            <a:r>
              <a:rPr baseline="31999"/>
              <a:t>14</a:t>
            </a:r>
            <a:r>
              <a:t> Cast in your lot among us, Let us all have one purse”— </a:t>
            </a:r>
          </a:p>
        </p:txBody>
      </p:sp>
      <p:sp>
        <p:nvSpPr>
          <p:cNvPr id="34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pic>
        <p:nvPicPr>
          <p:cNvPr id="346" name="Not Harmless Entertainment." descr="Not Harmless Entertainment."/>
          <p:cNvPicPr>
            <a:picLocks noChangeAspect="0"/>
          </p:cNvPicPr>
          <p:nvPr/>
        </p:nvPicPr>
        <p:blipFill>
          <a:blip r:embed="rId3">
            <a:extLst/>
          </a:blip>
          <a:stretch>
            <a:fillRect/>
          </a:stretch>
        </p:blipFill>
        <p:spPr>
          <a:xfrm>
            <a:off x="225184" y="1127502"/>
            <a:ext cx="12554432" cy="1764914"/>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Rectangle" descr="Rectangle"/>
          <p:cNvPicPr>
            <a:picLocks noChangeAspect="0"/>
          </p:cNvPicPr>
          <p:nvPr/>
        </p:nvPicPr>
        <p:blipFill>
          <a:blip r:embed="rId2">
            <a:extLst/>
          </a:blip>
          <a:stretch>
            <a:fillRect/>
          </a:stretch>
        </p:blipFill>
        <p:spPr>
          <a:xfrm>
            <a:off x="-88148" y="1292718"/>
            <a:ext cx="13181096" cy="8563599"/>
          </a:xfrm>
          <a:prstGeom prst="rect">
            <a:avLst/>
          </a:prstGeom>
          <a:effectLst>
            <a:outerShdw sx="100000" sy="100000" kx="0" ky="0" algn="b" rotWithShape="0" blurRad="50800" dist="25400" dir="5400000">
              <a:srgbClr val="000000">
                <a:alpha val="50000"/>
              </a:srgbClr>
            </a:outerShdw>
          </a:effectLst>
        </p:spPr>
      </p:pic>
      <p:sp>
        <p:nvSpPr>
          <p:cNvPr id="349" name="Proverbs 1:10–19 (NKJV)…"/>
          <p:cNvSpPr txBox="1"/>
          <p:nvPr/>
        </p:nvSpPr>
        <p:spPr>
          <a:xfrm>
            <a:off x="622625" y="2834258"/>
            <a:ext cx="11759549"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100">
                <a:solidFill>
                  <a:srgbClr val="000000"/>
                </a:solidFill>
                <a:effectLst/>
                <a:latin typeface="Good Times"/>
                <a:ea typeface="Good Times"/>
                <a:cs typeface="Good Times"/>
                <a:sym typeface="Good Times"/>
              </a:defRPr>
            </a:pPr>
            <a:r>
              <a:t>Proverbs 1:10–19 (NKJV)</a:t>
            </a:r>
          </a:p>
          <a:p>
            <a:pPr defTabSz="457200">
              <a:defRPr sz="4000">
                <a:solidFill>
                  <a:srgbClr val="000000"/>
                </a:solidFill>
                <a:effectLst/>
                <a:latin typeface="Century Gothic"/>
                <a:ea typeface="Century Gothic"/>
                <a:cs typeface="Century Gothic"/>
                <a:sym typeface="Century Gothic"/>
              </a:defRPr>
            </a:pPr>
            <a:r>
              <a:rPr baseline="31999"/>
              <a:t>15</a:t>
            </a:r>
            <a:r>
              <a:t> My son, do not walk in the way with them, Keep your foot from their path; </a:t>
            </a:r>
            <a:r>
              <a:rPr baseline="31999"/>
              <a:t>16</a:t>
            </a:r>
            <a:r>
              <a:t> For their feet run to evil, And they make haste to shed blood. </a:t>
            </a:r>
            <a:r>
              <a:rPr baseline="31999"/>
              <a:t>17</a:t>
            </a:r>
            <a:r>
              <a:t> Surely, in vain the net is spread In the sight of any bird; </a:t>
            </a:r>
            <a:r>
              <a:rPr baseline="31999"/>
              <a:t>18</a:t>
            </a:r>
            <a:r>
              <a:t> But they lie in wait for their </a:t>
            </a:r>
            <a:r>
              <a:rPr i="1"/>
              <a:t>own</a:t>
            </a:r>
            <a:r>
              <a:t> blood, They lurk secretly for their </a:t>
            </a:r>
            <a:r>
              <a:rPr i="1"/>
              <a:t>own</a:t>
            </a:r>
            <a:r>
              <a:t> lives. </a:t>
            </a:r>
            <a:r>
              <a:rPr baseline="31999"/>
              <a:t>19</a:t>
            </a:r>
            <a:r>
              <a:t> So </a:t>
            </a:r>
            <a:r>
              <a:rPr i="1"/>
              <a:t>are</a:t>
            </a:r>
            <a:r>
              <a:t> the ways of everyone who is greedy for gain; It takes away the life of its owners.</a:t>
            </a:r>
          </a:p>
        </p:txBody>
      </p:sp>
      <p:sp>
        <p:nvSpPr>
          <p:cNvPr id="350"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pic>
        <p:nvPicPr>
          <p:cNvPr id="351" name="Not Harmless Entertainment." descr="Not Harmless Entertainment."/>
          <p:cNvPicPr>
            <a:picLocks noChangeAspect="0"/>
          </p:cNvPicPr>
          <p:nvPr/>
        </p:nvPicPr>
        <p:blipFill>
          <a:blip r:embed="rId3">
            <a:extLst/>
          </a:blip>
          <a:stretch>
            <a:fillRect/>
          </a:stretch>
        </p:blipFill>
        <p:spPr>
          <a:xfrm>
            <a:off x="225184" y="1127502"/>
            <a:ext cx="12554432" cy="1764914"/>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1 Timothy 6:6–10 (NKJV)…"/>
          <p:cNvSpPr txBox="1"/>
          <p:nvPr/>
        </p:nvSpPr>
        <p:spPr>
          <a:xfrm>
            <a:off x="299020" y="222250"/>
            <a:ext cx="12406759" cy="9309101"/>
          </a:xfrm>
          <a:prstGeom prst="rect">
            <a:avLst/>
          </a:prstGeom>
          <a:ln w="12700">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6700">
                <a:solidFill>
                  <a:srgbClr val="FFFFFF"/>
                </a:solidFill>
                <a:effectLst/>
                <a:latin typeface="Good Times"/>
                <a:ea typeface="Good Times"/>
                <a:cs typeface="Good Times"/>
                <a:sym typeface="Good Times"/>
              </a:defRPr>
            </a:pPr>
            <a:r>
              <a:t>1 Timothy 6:6–10 (NKJV)</a:t>
            </a:r>
          </a:p>
          <a:p>
            <a:pPr defTabSz="457200">
              <a:defRPr sz="4400">
                <a:solidFill>
                  <a:srgbClr val="FFFFFF"/>
                </a:solidFill>
                <a:effectLst/>
                <a:latin typeface="Century Gothic"/>
                <a:ea typeface="Century Gothic"/>
                <a:cs typeface="Century Gothic"/>
                <a:sym typeface="Century Gothic"/>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 </a:t>
            </a:r>
            <a:r>
              <a:rPr baseline="31999"/>
              <a:t>8</a:t>
            </a:r>
            <a:r>
              <a:t> And having food and clothing, with these we shall be content. </a:t>
            </a:r>
            <a:r>
              <a:rPr baseline="31999"/>
              <a:t>9</a:t>
            </a:r>
            <a:r>
              <a:t> But those who desire to be rich fall into temptation and a snare, and </a:t>
            </a:r>
            <a:r>
              <a:rPr i="1"/>
              <a:t>into</a:t>
            </a:r>
            <a:r>
              <a:t> many foolish and harmful lusts which drown men in destruction and perdition. </a:t>
            </a:r>
            <a:r>
              <a:rPr baseline="31999"/>
              <a:t>10</a:t>
            </a:r>
            <a:r>
              <a:t> For the love of money is a root of all </a:t>
            </a:r>
            <a:r>
              <a:rPr i="1"/>
              <a:t>kinds of</a:t>
            </a:r>
            <a:r>
              <a:t> evil, for which some have strayed from the faith in their greediness, and pierced themselves through with many sorrows.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 pierced themselves through with many sorrows.”"/>
          <p:cNvGrpSpPr/>
          <p:nvPr/>
        </p:nvGrpSpPr>
        <p:grpSpPr>
          <a:xfrm>
            <a:off x="5207127" y="3841783"/>
            <a:ext cx="7035250" cy="1663701"/>
            <a:chOff x="0" y="0"/>
            <a:chExt cx="7035249" cy="1663700"/>
          </a:xfrm>
        </p:grpSpPr>
        <p:sp>
          <p:nvSpPr>
            <p:cNvPr id="356" name="“… pierced themselves through with many sorrows.”"/>
            <p:cNvSpPr txBox="1"/>
            <p:nvPr/>
          </p:nvSpPr>
          <p:spPr>
            <a:xfrm>
              <a:off x="139700" y="88900"/>
              <a:ext cx="6755850" cy="1295400"/>
            </a:xfrm>
            <a:prstGeom prst="rect">
              <a:avLst/>
            </a:prstGeom>
            <a:solidFill>
              <a:schemeClr val="accent5">
                <a:hueOff val="-102501"/>
                <a:satOff val="3222"/>
                <a:lumOff val="-19045"/>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latin typeface="Century Gothic"/>
                  <a:ea typeface="Century Gothic"/>
                  <a:cs typeface="Century Gothic"/>
                  <a:sym typeface="Century Gothic"/>
                </a:defRPr>
              </a:lvl1pPr>
            </a:lstStyle>
            <a:p>
              <a:pPr>
                <a:defRPr>
                  <a:effectLst/>
                </a:defRPr>
              </a:pPr>
              <a:r>
                <a:t>“… pierced themselves through with many sorrows.”</a:t>
              </a:r>
            </a:p>
          </p:txBody>
        </p:sp>
        <p:pic>
          <p:nvPicPr>
            <p:cNvPr id="355" name="“… pierced themselves through with many sorrows.”" descr="“… pierced themselves through with many sorrows.”"/>
            <p:cNvPicPr>
              <a:picLocks noChangeAspect="0"/>
            </p:cNvPicPr>
            <p:nvPr/>
          </p:nvPicPr>
          <p:blipFill>
            <a:blip r:embed="rId2">
              <a:extLst/>
            </a:blip>
            <a:stretch>
              <a:fillRect/>
            </a:stretch>
          </p:blipFill>
          <p:spPr>
            <a:xfrm>
              <a:off x="0" y="-1"/>
              <a:ext cx="7035250" cy="1663701"/>
            </a:xfrm>
            <a:prstGeom prst="rect">
              <a:avLst/>
            </a:prstGeom>
            <a:effectLst/>
          </p:spPr>
        </p:pic>
      </p:grpSp>
      <p:grpSp>
        <p:nvGrpSpPr>
          <p:cNvPr id="362" name="Group"/>
          <p:cNvGrpSpPr/>
          <p:nvPr/>
        </p:nvGrpSpPr>
        <p:grpSpPr>
          <a:xfrm>
            <a:off x="-273671" y="2888730"/>
            <a:ext cx="6334446" cy="7044807"/>
            <a:chOff x="0" y="0"/>
            <a:chExt cx="6334445" cy="7044806"/>
          </a:xfrm>
        </p:grpSpPr>
        <p:pic>
          <p:nvPicPr>
            <p:cNvPr id="358" name="Image" descr="Image"/>
            <p:cNvPicPr>
              <a:picLocks noChangeAspect="1"/>
            </p:cNvPicPr>
            <p:nvPr/>
          </p:nvPicPr>
          <p:blipFill>
            <a:blip r:embed="rId3">
              <a:extLst/>
            </a:blip>
            <a:stretch>
              <a:fillRect/>
            </a:stretch>
          </p:blipFill>
          <p:spPr>
            <a:xfrm>
              <a:off x="0" y="0"/>
              <a:ext cx="6322262" cy="7044807"/>
            </a:xfrm>
            <a:prstGeom prst="rect">
              <a:avLst/>
            </a:prstGeom>
            <a:ln w="12700" cap="flat">
              <a:noFill/>
              <a:miter lim="400000"/>
            </a:ln>
            <a:effectLst/>
          </p:spPr>
        </p:pic>
        <p:sp>
          <p:nvSpPr>
            <p:cNvPr id="359" name="Line"/>
            <p:cNvSpPr/>
            <p:nvPr/>
          </p:nvSpPr>
          <p:spPr>
            <a:xfrm flipV="1">
              <a:off x="4413713" y="1119813"/>
              <a:ext cx="1840321" cy="23064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60" name="Line"/>
            <p:cNvSpPr/>
            <p:nvPr/>
          </p:nvSpPr>
          <p:spPr>
            <a:xfrm>
              <a:off x="4503697" y="22496"/>
              <a:ext cx="1830749" cy="994236"/>
            </a:xfrm>
            <a:prstGeom prst="line">
              <a:avLst/>
            </a:prstGeom>
            <a:noFill/>
            <a:ln w="139700" cap="flat">
              <a:solidFill>
                <a:srgbClr val="000000">
                  <a:alpha val="60538"/>
                </a:srgbClr>
              </a:solidFill>
              <a:prstDash val="solid"/>
              <a:miter lim="400000"/>
            </a:ln>
            <a:effectLst/>
          </p:spPr>
          <p:txBody>
            <a:bodyPr wrap="square" lIns="50800" tIns="50800" rIns="50800" bIns="50800" numCol="1" anchor="ctr">
              <a:noAutofit/>
            </a:bodyP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61" name="Line"/>
            <p:cNvSpPr/>
            <p:nvPr/>
          </p:nvSpPr>
          <p:spPr>
            <a:xfrm flipV="1">
              <a:off x="2354601" y="71205"/>
              <a:ext cx="2143809" cy="2454425"/>
            </a:xfrm>
            <a:prstGeom prst="line">
              <a:avLst/>
            </a:prstGeom>
            <a:noFill/>
            <a:ln w="114300" cap="flat">
              <a:solidFill>
                <a:srgbClr val="000000">
                  <a:alpha val="51190"/>
                </a:srgbClr>
              </a:solidFill>
              <a:prstDash val="solid"/>
              <a:miter lim="400000"/>
            </a:ln>
            <a:effectLst/>
          </p:spPr>
          <p:txBody>
            <a:bodyPr wrap="square" lIns="50800" tIns="50800" rIns="50800" bIns="50800" numCol="1" anchor="ctr">
              <a:noAutofit/>
            </a:bodyPr>
            <a:lstStyle/>
            <a:p>
              <a:pPr>
                <a:defRPr sz="3000">
                  <a:solidFill>
                    <a:srgbClr val="FFFFFF"/>
                  </a:solidFill>
                  <a:effectLst>
                    <a:outerShdw sx="100000" sy="100000" kx="0" ky="0" algn="b" rotWithShape="0" blurRad="38100" dist="12700" dir="5400000">
                      <a:srgbClr val="000000">
                        <a:alpha val="80000"/>
                      </a:srgbClr>
                    </a:outerShdw>
                  </a:effectLst>
                </a:defRPr>
              </a:pPr>
            </a:p>
          </p:txBody>
        </p:sp>
      </p:grpSp>
      <p:sp>
        <p:nvSpPr>
          <p:cNvPr id="363" name="Tertullian said, &quot;If you say that you are a Christian when you are a dice player, you say what you are not, because you are a partner with the world.&quot;"/>
          <p:cNvSpPr txBox="1"/>
          <p:nvPr/>
        </p:nvSpPr>
        <p:spPr>
          <a:xfrm>
            <a:off x="4419955" y="5854438"/>
            <a:ext cx="8124675" cy="359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spcBef>
                <a:spcPts val="800"/>
              </a:spcBef>
              <a:buClr>
                <a:srgbClr val="C00000"/>
              </a:buClr>
              <a:buFont typeface="Wingdings 2"/>
              <a:defRPr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Tertullian said, "If you say that you are a Christian when you are a dice player, you say what you are not, because you are a partner with the world."</a:t>
            </a:r>
          </a:p>
        </p:txBody>
      </p:sp>
      <p:pic>
        <p:nvPicPr>
          <p:cNvPr id="364" name="Don’t Gamble…" descr="Don’t Gamble…"/>
          <p:cNvPicPr>
            <a:picLocks noChangeAspect="0"/>
          </p:cNvPicPr>
          <p:nvPr/>
        </p:nvPicPr>
        <p:blipFill>
          <a:blip r:embed="rId4">
            <a:extLst/>
          </a:blip>
          <a:stretch>
            <a:fillRect/>
          </a:stretch>
        </p:blipFill>
        <p:spPr>
          <a:xfrm>
            <a:off x="285779" y="118148"/>
            <a:ext cx="12433242" cy="3543302"/>
          </a:xfrm>
          <a:prstGeom prst="rect">
            <a:avLst/>
          </a:prstGeom>
          <a:effectLst>
            <a:outerShdw sx="100000" sy="100000" kx="0" ky="0" algn="b" rotWithShape="0" blurRad="76200" dist="76200" dir="2591512">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Arkansas Casino Legalization Proposal Approved For Ballot…"/>
          <p:cNvSpPr txBox="1"/>
          <p:nvPr/>
        </p:nvSpPr>
        <p:spPr>
          <a:xfrm>
            <a:off x="245144" y="2855018"/>
            <a:ext cx="12514512" cy="6642101"/>
          </a:xfrm>
          <a:prstGeom prst="rect">
            <a:avLst/>
          </a:prstGeom>
          <a:solidFill>
            <a:srgbClr val="FFFFFF"/>
          </a:solidFill>
          <a:ln w="635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5000">
                <a:solidFill>
                  <a:srgbClr val="212121"/>
                </a:solidFill>
                <a:effectLst/>
                <a:latin typeface="Helvetica"/>
                <a:ea typeface="Helvetica"/>
                <a:cs typeface="Helvetica"/>
                <a:sym typeface="Helvetica"/>
              </a:defRPr>
            </a:pPr>
            <a:r>
              <a:t>Arkansas Casino Legalization Proposal Approved For Ballot</a:t>
            </a:r>
          </a:p>
          <a:p>
            <a:pPr algn="l" defTabSz="457200">
              <a:defRPr sz="1200">
                <a:solidFill>
                  <a:srgbClr val="808080"/>
                </a:solidFill>
                <a:effectLst/>
                <a:latin typeface="Helvetica"/>
                <a:ea typeface="Helvetica"/>
                <a:cs typeface="Helvetica"/>
                <a:sym typeface="Helvetica"/>
              </a:defRPr>
            </a:pPr>
            <a:r>
              <a:t>POSTED 10:59 AM, SEPTEMBER 5, 2018, BY </a:t>
            </a:r>
            <a:r>
              <a:rPr>
                <a:solidFill>
                  <a:srgbClr val="00A4E2"/>
                </a:solidFill>
                <a:hlinkClick r:id="rId2" invalidUrl="" action="" tgtFrame="" tooltip="" history="1" highlightClick="0" endSnd="0"/>
              </a:rPr>
              <a:t>5NEWS WEB STAFF</a:t>
            </a:r>
            <a:r>
              <a:t>, </a:t>
            </a:r>
            <a:r>
              <a:rPr>
                <a:solidFill>
                  <a:srgbClr val="737373"/>
                </a:solidFill>
              </a:rPr>
              <a:t>UPDATED AT 03:06PM, SEPTEMBER 5, 2018</a:t>
            </a:r>
          </a:p>
          <a:p>
            <a:pPr algn="just" defTabSz="457200">
              <a:defRPr sz="3900">
                <a:solidFill>
                  <a:srgbClr val="333333"/>
                </a:solidFill>
                <a:effectLst/>
                <a:latin typeface="Helvetica"/>
                <a:ea typeface="Helvetica"/>
                <a:cs typeface="Helvetica"/>
                <a:sym typeface="Helvetica"/>
              </a:defRPr>
            </a:pPr>
            <a:r>
              <a:t>“The group behind the measure, Driving Arkansas Forward, turned in more than 138,000 signatures.</a:t>
            </a:r>
          </a:p>
          <a:p>
            <a:pPr algn="just" defTabSz="457200">
              <a:defRPr sz="3900">
                <a:solidFill>
                  <a:srgbClr val="333333"/>
                </a:solidFill>
                <a:effectLst/>
                <a:latin typeface="Helvetica"/>
                <a:ea typeface="Helvetica"/>
                <a:cs typeface="Helvetica"/>
                <a:sym typeface="Helvetica"/>
              </a:defRPr>
            </a:pPr>
            <a:r>
              <a:t>The proposal would allow casino gambling at Oaklawn, a Hot Springs horse track, and Southland, a greyhound track in West Memphis. The tracks currently offer video poker and other forms of electronic gambling. The proposal would also allow casinos in Pope and Jefferson counties.”</a:t>
            </a:r>
          </a:p>
        </p:txBody>
      </p:sp>
      <p:pic>
        <p:nvPicPr>
          <p:cNvPr id="225" name="Screen Shot 2018-10-19 at 10.34.28 AM.png" descr="Screen Shot 2018-10-19 at 10.34.28 AM.png"/>
          <p:cNvPicPr>
            <a:picLocks noChangeAspect="1"/>
          </p:cNvPicPr>
          <p:nvPr/>
        </p:nvPicPr>
        <p:blipFill>
          <a:blip r:embed="rId3">
            <a:extLst/>
          </a:blip>
          <a:stretch>
            <a:fillRect/>
          </a:stretch>
        </p:blipFill>
        <p:spPr>
          <a:xfrm>
            <a:off x="3273131" y="1333744"/>
            <a:ext cx="9458778" cy="1279973"/>
          </a:xfrm>
          <a:prstGeom prst="rect">
            <a:avLst/>
          </a:prstGeom>
          <a:ln w="63500">
            <a:solidFill>
              <a:srgbClr val="000000"/>
            </a:solidFill>
            <a:miter lim="400000"/>
          </a:ln>
          <a:effectLst>
            <a:outerShdw sx="100000" sy="100000" kx="0" ky="0" algn="b" rotWithShape="0" blurRad="63500" dist="25400" dir="5400000">
              <a:srgbClr val="000000">
                <a:alpha val="50000"/>
              </a:srgbClr>
            </a:outerShdw>
          </a:effectLst>
        </p:spPr>
      </p:pic>
      <p:pic>
        <p:nvPicPr>
          <p:cNvPr id="226" name="Image" descr="Image"/>
          <p:cNvPicPr>
            <a:picLocks noChangeAspect="1"/>
          </p:cNvPicPr>
          <p:nvPr/>
        </p:nvPicPr>
        <p:blipFill>
          <a:blip r:embed="rId4">
            <a:extLst/>
          </a:blip>
          <a:stretch>
            <a:fillRect/>
          </a:stretch>
        </p:blipFill>
        <p:spPr>
          <a:xfrm>
            <a:off x="110987" y="940906"/>
            <a:ext cx="2997313" cy="2065649"/>
          </a:xfrm>
          <a:prstGeom prst="rect">
            <a:avLst/>
          </a:prstGeom>
          <a:ln w="12700">
            <a:miter lim="400000"/>
          </a:ln>
          <a:effectLst>
            <a:outerShdw sx="100000" sy="100000" kx="0" ky="0" algn="b" rotWithShape="0" blurRad="63500" dist="25400" dir="5400000">
              <a:srgbClr val="000000">
                <a:alpha val="50000"/>
              </a:srgbClr>
            </a:outerShdw>
          </a:effectLst>
        </p:spPr>
      </p:pic>
      <p:sp>
        <p:nvSpPr>
          <p:cNvPr id="227"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pic>
        <p:nvPicPr>
          <p:cNvPr id="367" name="Image" descr="Image"/>
          <p:cNvPicPr>
            <a:picLocks noChangeAspect="1"/>
          </p:cNvPicPr>
          <p:nvPr/>
        </p:nvPicPr>
        <p:blipFill>
          <a:blip r:embed="rId2">
            <a:extLst/>
          </a:blip>
          <a:srcRect l="25908" t="0" r="29593" b="0"/>
          <a:stretch>
            <a:fillRect/>
          </a:stretch>
        </p:blipFill>
        <p:spPr>
          <a:xfrm>
            <a:off x="234005" y="2961258"/>
            <a:ext cx="4342345" cy="6508918"/>
          </a:xfrm>
          <a:prstGeom prst="rect">
            <a:avLst/>
          </a:prstGeom>
          <a:ln w="12700">
            <a:miter lim="400000"/>
          </a:ln>
          <a:effectLst>
            <a:outerShdw sx="100000" sy="100000" kx="0" ky="0" algn="b" rotWithShape="0" blurRad="215900" dist="123766" dir="1082400">
              <a:srgbClr val="000000">
                <a:alpha val="90940"/>
              </a:srgbClr>
            </a:outerShdw>
          </a:effectLst>
        </p:spPr>
      </p:pic>
      <p:sp>
        <p:nvSpPr>
          <p:cNvPr id="368" name="Rectangle 12"/>
          <p:cNvSpPr txBox="1"/>
          <p:nvPr/>
        </p:nvSpPr>
        <p:spPr>
          <a:xfrm>
            <a:off x="5012919" y="2801218"/>
            <a:ext cx="7694509" cy="6619749"/>
          </a:xfrm>
          <a:prstGeom prst="rect">
            <a:avLst/>
          </a:prstGeom>
          <a:ln w="12700">
            <a:miter lim="400000"/>
          </a:ln>
          <a:effectLst>
            <a:outerShdw sx="100000" sy="100000" kx="0" ky="0" algn="b" rotWithShape="0" blurRad="215900" dist="123766" dir="1082400">
              <a:srgbClr val="000000">
                <a:alpha val="9094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6300">
                <a:solidFill>
                  <a:srgbClr val="FFFFFF"/>
                </a:solidFill>
                <a:effectLst>
                  <a:outerShdw sx="100000" sy="100000" kx="0" ky="0" algn="b" rotWithShape="0" blurRad="63500" dist="63500" dir="7680000">
                    <a:srgbClr val="000000">
                      <a:alpha val="32000"/>
                    </a:srgbClr>
                  </a:outerShdw>
                </a:effectLst>
                <a:latin typeface="Berlin Sans FB Demi"/>
                <a:ea typeface="Berlin Sans FB Demi"/>
                <a:cs typeface="Berlin Sans FB Demi"/>
                <a:sym typeface="Berlin Sans FB Demi"/>
              </a:defRPr>
            </a:pPr>
            <a:r>
              <a:t>Titus 2:11-12 (NKJV) </a:t>
            </a:r>
          </a:p>
          <a:p>
            <a:pPr defTabSz="1300480">
              <a:defRPr sz="4600">
                <a:solidFill>
                  <a:srgbClr val="FFFFFF"/>
                </a:solidFill>
                <a:effectLst>
                  <a:outerShdw sx="100000" sy="100000" kx="0" ky="0" algn="b" rotWithShape="0" blurRad="63500" dist="63500" dir="7680000">
                    <a:srgbClr val="000000">
                      <a:alpha val="32000"/>
                    </a:srgbClr>
                  </a:outerShdw>
                </a:effectLst>
                <a:latin typeface="Berlin Sans FB Demi"/>
                <a:ea typeface="Berlin Sans FB Demi"/>
                <a:cs typeface="Berlin Sans FB Demi"/>
                <a:sym typeface="Berlin Sans FB Demi"/>
              </a:defRPr>
            </a:pPr>
            <a:r>
              <a:rPr baseline="30608">
                <a:latin typeface="Book Antiqua"/>
                <a:ea typeface="Book Antiqua"/>
                <a:cs typeface="Book Antiqua"/>
                <a:sym typeface="Book Antiqua"/>
              </a:rPr>
              <a:t>11 </a:t>
            </a:r>
            <a:r>
              <a:rPr>
                <a:latin typeface="Book Antiqua"/>
                <a:ea typeface="Book Antiqua"/>
                <a:cs typeface="Book Antiqua"/>
                <a:sym typeface="Book Antiqua"/>
              </a:rPr>
              <a:t>For the grace of God that brings salvation has appeared to all men, </a:t>
            </a:r>
            <a:r>
              <a:rPr baseline="30608">
                <a:latin typeface="Book Antiqua"/>
                <a:ea typeface="Book Antiqua"/>
                <a:cs typeface="Book Antiqua"/>
                <a:sym typeface="Book Antiqua"/>
              </a:rPr>
              <a:t>12 </a:t>
            </a:r>
            <a:r>
              <a:rPr>
                <a:latin typeface="Book Antiqua"/>
                <a:ea typeface="Book Antiqua"/>
                <a:cs typeface="Book Antiqua"/>
                <a:sym typeface="Book Antiqua"/>
              </a:rPr>
              <a:t>teaching us that, denying ungodliness and worldly lusts, we should live soberly, righteously, and godly in the present age, </a:t>
            </a:r>
          </a:p>
        </p:txBody>
      </p:sp>
      <p:pic>
        <p:nvPicPr>
          <p:cNvPr id="369" name="We MUST Deny Ungodliness &amp; Worldly Lust!" descr="We MUST Deny Ungodliness &amp; Worldly Lust!"/>
          <p:cNvPicPr>
            <a:picLocks noChangeAspect="0"/>
          </p:cNvPicPr>
          <p:nvPr/>
        </p:nvPicPr>
        <p:blipFill>
          <a:blip r:embed="rId3">
            <a:extLst/>
          </a:blip>
          <a:stretch>
            <a:fillRect/>
          </a:stretch>
        </p:blipFill>
        <p:spPr>
          <a:xfrm>
            <a:off x="225184" y="1313397"/>
            <a:ext cx="12554432" cy="1393124"/>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1"/>
          </p:cNvPicPr>
          <p:nvPr>
            <p:ph type="pic" idx="13"/>
          </p:nvPr>
        </p:nvPicPr>
        <p:blipFill>
          <a:blip r:embed="rId2">
            <a:extLst/>
          </a:blip>
          <a:srcRect l="5989" t="0" r="5989" b="0"/>
          <a:stretch>
            <a:fillRect/>
          </a:stretch>
        </p:blipFill>
        <p:spPr>
          <a:prstGeom prst="rect">
            <a:avLst/>
          </a:prstGeom>
        </p:spPr>
      </p:pic>
      <p:sp>
        <p:nvSpPr>
          <p:cNvPr id="373" name="Don’t Gamble…"/>
          <p:cNvSpPr txBox="1"/>
          <p:nvPr/>
        </p:nvSpPr>
        <p:spPr>
          <a:xfrm>
            <a:off x="862189" y="6598011"/>
            <a:ext cx="11280423" cy="3022601"/>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18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a:t>
            </a:r>
          </a:p>
          <a:p>
            <a:pPr>
              <a:defRPr sz="8000">
                <a:latin typeface="Good Times"/>
                <a:ea typeface="Good Times"/>
                <a:cs typeface="Good Times"/>
                <a:sym typeface="Good Times"/>
              </a:defRPr>
            </a:pPr>
            <a:r>
              <a:t>With Your Soul!</a:t>
            </a:r>
          </a:p>
        </p:txBody>
      </p:sp>
      <p:pic>
        <p:nvPicPr>
          <p:cNvPr id="374" name="Charts by Don McClain…" descr="Charts by Don McClain…"/>
          <p:cNvPicPr>
            <a:picLocks noChangeAspect="0"/>
          </p:cNvPicPr>
          <p:nvPr/>
        </p:nvPicPr>
        <p:blipFill>
          <a:blip r:embed="rId3">
            <a:extLst/>
          </a:blip>
          <a:stretch>
            <a:fillRect/>
          </a:stretch>
        </p:blipFill>
        <p:spPr>
          <a:xfrm>
            <a:off x="-218624" y="3473156"/>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77" name="Proverbs 1:10–19 (NKJV)…"/>
          <p:cNvSpPr txBox="1"/>
          <p:nvPr/>
        </p:nvSpPr>
        <p:spPr>
          <a:xfrm>
            <a:off x="622625" y="388266"/>
            <a:ext cx="11759549" cy="839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100">
                <a:solidFill>
                  <a:srgbClr val="000000"/>
                </a:solidFill>
                <a:effectLst/>
                <a:latin typeface="Good Times"/>
                <a:ea typeface="Good Times"/>
                <a:cs typeface="Good Times"/>
                <a:sym typeface="Good Times"/>
              </a:defRPr>
            </a:pPr>
            <a:r>
              <a:t>Proverbs 1:10–19 (NKJV)</a:t>
            </a:r>
          </a:p>
          <a:p>
            <a:pPr algn="just" defTabSz="457200">
              <a:defRPr sz="4800">
                <a:solidFill>
                  <a:srgbClr val="000000"/>
                </a:solidFill>
                <a:effectLst/>
                <a:latin typeface="Century Gothic"/>
                <a:ea typeface="Century Gothic"/>
                <a:cs typeface="Century Gothic"/>
                <a:sym typeface="Century Gothic"/>
              </a:defRPr>
            </a:pPr>
            <a:r>
              <a:rPr baseline="31999"/>
              <a:t>10</a:t>
            </a:r>
            <a:r>
              <a:t> My son, if sinners entice you, Do not consent. </a:t>
            </a:r>
            <a:r>
              <a:rPr baseline="31999"/>
              <a:t>11</a:t>
            </a:r>
            <a:r>
              <a:t> If they say, “Come with us, Let us lie in wait to </a:t>
            </a:r>
            <a:r>
              <a:rPr i="1"/>
              <a:t>shed</a:t>
            </a:r>
            <a:r>
              <a:t> blood; Let us lurk secretly for the innocent without cause; </a:t>
            </a:r>
            <a:r>
              <a:rPr baseline="31999"/>
              <a:t>12</a:t>
            </a:r>
            <a:r>
              <a:t> Let us swallow them alive like Sheol, And whole, like those who go down to the Pit; </a:t>
            </a:r>
            <a:r>
              <a:rPr baseline="31999"/>
              <a:t>13</a:t>
            </a:r>
            <a:r>
              <a:t> We shall find all </a:t>
            </a:r>
            <a:r>
              <a:rPr i="1"/>
              <a:t>kinds</a:t>
            </a:r>
            <a:r>
              <a:t> of precious possessions, We shall fill our houses with spoil; </a:t>
            </a:r>
            <a:r>
              <a:rPr baseline="31999"/>
              <a:t>14</a:t>
            </a:r>
            <a:r>
              <a:t> Cast in your lot among us, Let us all have one purse”—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80" name="Proverbs 1:10–19 (NKJV)…"/>
          <p:cNvSpPr txBox="1"/>
          <p:nvPr/>
        </p:nvSpPr>
        <p:spPr>
          <a:xfrm>
            <a:off x="622625" y="388266"/>
            <a:ext cx="11759549" cy="864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100">
                <a:solidFill>
                  <a:srgbClr val="000000"/>
                </a:solidFill>
                <a:effectLst/>
                <a:latin typeface="Good Times"/>
                <a:ea typeface="Good Times"/>
                <a:cs typeface="Good Times"/>
                <a:sym typeface="Good Times"/>
              </a:defRPr>
            </a:pPr>
            <a:r>
              <a:t>Proverbs 1:10–19 (NKJV)</a:t>
            </a:r>
          </a:p>
          <a:p>
            <a:pPr algn="just" defTabSz="457200">
              <a:defRPr sz="5000">
                <a:solidFill>
                  <a:srgbClr val="000000"/>
                </a:solidFill>
                <a:effectLst/>
                <a:latin typeface="Century Gothic"/>
                <a:ea typeface="Century Gothic"/>
                <a:cs typeface="Century Gothic"/>
                <a:sym typeface="Century Gothic"/>
              </a:defRPr>
            </a:pPr>
            <a:r>
              <a:rPr baseline="31999"/>
              <a:t>15</a:t>
            </a:r>
            <a:r>
              <a:t> My son, do not walk in the way with them, Keep your foot from their path; </a:t>
            </a:r>
            <a:r>
              <a:rPr baseline="31999"/>
              <a:t>16</a:t>
            </a:r>
            <a:r>
              <a:t> For their feet run to evil, And they make haste to shed blood. </a:t>
            </a:r>
            <a:r>
              <a:rPr baseline="31999"/>
              <a:t>17</a:t>
            </a:r>
            <a:r>
              <a:t> Surely, in vain the net is spread In the sight of any bird; </a:t>
            </a:r>
            <a:r>
              <a:rPr baseline="31999"/>
              <a:t>18</a:t>
            </a:r>
            <a:r>
              <a:t> But they lie in wait for their </a:t>
            </a:r>
            <a:r>
              <a:rPr i="1"/>
              <a:t>own</a:t>
            </a:r>
            <a:r>
              <a:t> blood, They lurk secretly for their </a:t>
            </a:r>
            <a:r>
              <a:rPr i="1"/>
              <a:t>own</a:t>
            </a:r>
            <a:r>
              <a:t> lives. </a:t>
            </a:r>
            <a:r>
              <a:rPr baseline="31999"/>
              <a:t>19</a:t>
            </a:r>
            <a:r>
              <a:t> So </a:t>
            </a:r>
            <a:r>
              <a:rPr i="1"/>
              <a:t>are</a:t>
            </a:r>
            <a:r>
              <a:t> the ways of everyone who is greedy for gain; It takes away the life of its owners.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1 Timothy 6:10…"/>
          <p:cNvSpPr txBox="1"/>
          <p:nvPr/>
        </p:nvSpPr>
        <p:spPr>
          <a:xfrm>
            <a:off x="2724150" y="721761"/>
            <a:ext cx="5227264" cy="855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2" invalidUrl="" action="" tgtFrame="" tooltip="" history="1" highlightClick="0" endSnd="0"/>
              </a:rPr>
              <a:t>1 Timothy 6:10</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3" invalidUrl="" action="" tgtFrame="" tooltip="" history="1" highlightClick="0" endSnd="0"/>
              </a:rPr>
              <a:t>Deuteronomy 8:18</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4" invalidUrl="" action="" tgtFrame="" tooltip="" history="1" highlightClick="0" endSnd="0"/>
              </a:rPr>
              <a:t>Ecclesiastes 5:10</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5" invalidUrl="" action="" tgtFrame="" tooltip="" history="1" highlightClick="0" endSnd="0"/>
              </a:rPr>
              <a:t>Exodus 20:17</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6" invalidUrl="" action="" tgtFrame="" tooltip="" history="1" highlightClick="0" endSnd="0"/>
              </a:rPr>
              <a:t>Hebrews 13:5</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7" invalidUrl="" action="" tgtFrame="" tooltip="" history="1" highlightClick="0" endSnd="0"/>
              </a:rPr>
              <a:t>Luke 12:15</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8" invalidUrl="" action="" tgtFrame="" tooltip="" history="1" highlightClick="0" endSnd="0"/>
              </a:rPr>
              <a:t>Matthew 6:24</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9" invalidUrl="" action="" tgtFrame="" tooltip="" history="1" highlightClick="0" endSnd="0"/>
              </a:rPr>
              <a:t>Philippians 4:19</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10" invalidUrl="" action="" tgtFrame="" tooltip="" history="1" highlightClick="0" endSnd="0"/>
              </a:rPr>
              <a:t>Proverbs 13:11</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11" invalidUrl="" action="" tgtFrame="" tooltip="" history="1" highlightClick="0" endSnd="0"/>
              </a:rPr>
              <a:t>Proverbs 16:33</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12" invalidUrl="" action="" tgtFrame="" tooltip="" history="1" highlightClick="0" endSnd="0"/>
              </a:rPr>
              <a:t>Proverbs 23:5</a:t>
            </a:r>
            <a:br>
              <a:rPr u="sng"/>
            </a:br>
            <a:endParaRPr b="0" sz="1500"/>
          </a:p>
          <a:p>
            <a:pPr marL="457200" indent="-317500" algn="l" defTabSz="457200">
              <a:buClr>
                <a:srgbClr val="333333"/>
              </a:buClr>
              <a:buSzPct val="75000"/>
              <a:buFont typeface="Helvetica"/>
              <a:buChar char="•"/>
              <a:defRPr b="1" sz="3000">
                <a:solidFill>
                  <a:srgbClr val="333333"/>
                </a:solidFill>
                <a:effectLst/>
                <a:latin typeface="Helvetica"/>
                <a:ea typeface="Helvetica"/>
                <a:cs typeface="Helvetica"/>
                <a:sym typeface="Helvetica"/>
              </a:defRPr>
            </a:pPr>
            <a:r>
              <a:rPr u="sng">
                <a:hlinkClick r:id="rId13" invalidUrl="" action="" tgtFrame="" tooltip="" history="1" highlightClick="0" endSnd="0"/>
              </a:rPr>
              <a:t>Proverbs 28:19</a:t>
            </a:r>
            <a:br>
              <a:rPr u="sng"/>
            </a:br>
            <a:endParaRPr b="0" sz="1500"/>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Screen Shot 2018-10-20 at 9.29.04 AM.png" descr="Screen Shot 2018-10-20 at 9.29.04 AM.png"/>
          <p:cNvPicPr>
            <a:picLocks noChangeAspect="1"/>
          </p:cNvPicPr>
          <p:nvPr/>
        </p:nvPicPr>
        <p:blipFill>
          <a:blip r:embed="rId2">
            <a:extLst/>
          </a:blip>
          <a:stretch>
            <a:fillRect/>
          </a:stretch>
        </p:blipFill>
        <p:spPr>
          <a:xfrm>
            <a:off x="275846" y="1824863"/>
            <a:ext cx="12453108" cy="7733272"/>
          </a:xfrm>
          <a:prstGeom prst="rect">
            <a:avLst/>
          </a:prstGeom>
          <a:ln w="12700">
            <a:miter lim="400000"/>
          </a:ln>
        </p:spPr>
      </p:pic>
      <p:sp>
        <p:nvSpPr>
          <p:cNvPr id="230" name="U.S. casino gaming market revenue from 2004 to 2017 (in billion U.S. dollars)"/>
          <p:cNvSpPr txBox="1"/>
          <p:nvPr/>
        </p:nvSpPr>
        <p:spPr>
          <a:xfrm>
            <a:off x="250919" y="1285650"/>
            <a:ext cx="12453107"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2550">
                <a:solidFill>
                  <a:srgbClr val="444444"/>
                </a:solidFill>
                <a:latin typeface="Helvetica"/>
                <a:ea typeface="Helvetica"/>
                <a:cs typeface="Helvetica"/>
                <a:sym typeface="Helvetica"/>
              </a:defRPr>
            </a:lvl1pPr>
          </a:lstStyle>
          <a:p>
            <a:pPr>
              <a:defRPr>
                <a:effectLst/>
              </a:defRPr>
            </a:pPr>
            <a:r>
              <a:t>U.S. casino gaming market revenue from 2004 to 2017 (in billion U.S. dollars)</a:t>
            </a:r>
          </a:p>
        </p:txBody>
      </p:sp>
      <p:sp>
        <p:nvSpPr>
          <p:cNvPr id="231"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Screen Shot 2018-10-20 at 9.43.35 AM.png" descr="Screen Shot 2018-10-20 at 9.43.35 AM.png"/>
          <p:cNvPicPr>
            <a:picLocks noChangeAspect="1"/>
          </p:cNvPicPr>
          <p:nvPr/>
        </p:nvPicPr>
        <p:blipFill>
          <a:blip r:embed="rId2">
            <a:extLst/>
          </a:blip>
          <a:stretch>
            <a:fillRect/>
          </a:stretch>
        </p:blipFill>
        <p:spPr>
          <a:xfrm>
            <a:off x="193573" y="1973609"/>
            <a:ext cx="12617654" cy="7222132"/>
          </a:xfrm>
          <a:prstGeom prst="rect">
            <a:avLst/>
          </a:prstGeom>
          <a:ln w="12700">
            <a:miter lim="400000"/>
          </a:ln>
        </p:spPr>
      </p:pic>
      <p:sp>
        <p:nvSpPr>
          <p:cNvPr id="234"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Screen Shot 2018-10-20 at 10.47.37 AM.png" descr="Screen Shot 2018-10-20 at 10.47.37 AM.png"/>
          <p:cNvPicPr>
            <a:picLocks noChangeAspect="1"/>
          </p:cNvPicPr>
          <p:nvPr/>
        </p:nvPicPr>
        <p:blipFill>
          <a:blip r:embed="rId2">
            <a:extLst/>
          </a:blip>
          <a:stretch>
            <a:fillRect/>
          </a:stretch>
        </p:blipFill>
        <p:spPr>
          <a:xfrm>
            <a:off x="226879" y="1135297"/>
            <a:ext cx="12551042" cy="3209986"/>
          </a:xfrm>
          <a:prstGeom prst="rect">
            <a:avLst/>
          </a:prstGeom>
          <a:ln w="12700">
            <a:miter lim="400000"/>
          </a:ln>
        </p:spPr>
      </p:pic>
      <p:sp>
        <p:nvSpPr>
          <p:cNvPr id="237" name="“Until the late 1980s, casino gambling was illegal almost everywhere in the country. Today, casinos are allowed in 23 states . ……"/>
          <p:cNvSpPr txBox="1"/>
          <p:nvPr/>
        </p:nvSpPr>
        <p:spPr>
          <a:xfrm>
            <a:off x="244139" y="4554679"/>
            <a:ext cx="12516522" cy="497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2700">
                <a:solidFill>
                  <a:srgbClr val="262626"/>
                </a:solidFill>
                <a:effectLst/>
                <a:latin typeface="Helvetica"/>
                <a:ea typeface="Helvetica"/>
                <a:cs typeface="Helvetica"/>
                <a:sym typeface="Helvetica"/>
              </a:defRPr>
            </a:pPr>
            <a:r>
              <a:t>“Until the late 1980s, casino gambling was illegal almost everywhere in the country. Today, casinos are allowed in 23 states . … </a:t>
            </a:r>
          </a:p>
          <a:p>
            <a:pPr algn="l" defTabSz="457200">
              <a:defRPr sz="2700">
                <a:solidFill>
                  <a:srgbClr val="262626"/>
                </a:solidFill>
                <a:effectLst/>
                <a:latin typeface="Helvetica"/>
                <a:ea typeface="Helvetica"/>
                <a:cs typeface="Helvetica"/>
                <a:sym typeface="Helvetica"/>
              </a:defRPr>
            </a:pPr>
            <a:r>
              <a:t>The industry as a whole targets precisely those who can least afford to lose  … The impact of casinos on local property values is "unambiguously" negative, according to the National Association of Realtors. Casinos do not revive local economies. They act as parasites upon them. Communities located within 10 miles of a casino exhibit double the rate of problem gambling. Unsurprisingly, such communities also suffer higher rates of home foreclosure and other forms of economic distress and domestic violence.</a:t>
            </a:r>
          </a:p>
          <a:p>
            <a:pPr algn="l" defTabSz="457200">
              <a:defRPr sz="2700">
                <a:solidFill>
                  <a:srgbClr val="262626"/>
                </a:solidFill>
                <a:effectLst/>
                <a:latin typeface="Helvetica"/>
                <a:ea typeface="Helvetica"/>
                <a:cs typeface="Helvetica"/>
                <a:sym typeface="Helvetica"/>
              </a:defRPr>
            </a:pPr>
            <a:r>
              <a:t>Is this really OK? Are Americans content to allow the growth of an industry that consciously exploits the predictable weakness of the most vulnerable people? 27 states still say "no." If yours is one such state, fight to keep it that way.</a:t>
            </a:r>
          </a:p>
        </p:txBody>
      </p:sp>
      <p:sp>
        <p:nvSpPr>
          <p:cNvPr id="238"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41" name="Bankruptcy rates average approximately 18% higher in casino communities.…"/>
          <p:cNvSpPr txBox="1"/>
          <p:nvPr/>
        </p:nvSpPr>
        <p:spPr>
          <a:xfrm>
            <a:off x="5310090" y="2626364"/>
            <a:ext cx="7314732"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2"/>
              </a:buBlip>
              <a:defRPr sz="3200">
                <a:latin typeface="Century Gothic"/>
                <a:ea typeface="Century Gothic"/>
                <a:cs typeface="Century Gothic"/>
                <a:sym typeface="Century Gothic"/>
              </a:defRPr>
            </a:pPr>
            <a:r>
              <a:rPr b="1"/>
              <a:t>Bankruptcy</a:t>
            </a:r>
            <a:r>
              <a:t> rates average approximately 18% higher in casino communities.</a:t>
            </a:r>
          </a:p>
          <a:p>
            <a:pPr marL="685800" indent="-685800" algn="l">
              <a:spcBef>
                <a:spcPts val="1700"/>
              </a:spcBef>
              <a:buSzPct val="80000"/>
              <a:buBlip>
                <a:blip r:embed="rId2"/>
              </a:buBlip>
              <a:defRPr sz="3200">
                <a:latin typeface="Century Gothic"/>
                <a:ea typeface="Century Gothic"/>
                <a:cs typeface="Century Gothic"/>
                <a:sym typeface="Century Gothic"/>
              </a:defRPr>
            </a:pPr>
            <a:r>
              <a:t>Local </a:t>
            </a:r>
            <a:r>
              <a:rPr b="1"/>
              <a:t>business</a:t>
            </a:r>
            <a:r>
              <a:t>, especially restaurants, will show a significant </a:t>
            </a:r>
            <a:r>
              <a:rPr b="1"/>
              <a:t>decrease in sales.</a:t>
            </a:r>
          </a:p>
          <a:p>
            <a:pPr marL="685800" indent="-685800" algn="l">
              <a:spcBef>
                <a:spcPts val="1700"/>
              </a:spcBef>
              <a:buSzPct val="80000"/>
              <a:buBlip>
                <a:blip r:embed="rId2"/>
              </a:buBlip>
              <a:defRPr sz="3200">
                <a:latin typeface="Century Gothic"/>
                <a:ea typeface="Century Gothic"/>
                <a:cs typeface="Century Gothic"/>
                <a:sym typeface="Century Gothic"/>
              </a:defRPr>
            </a:pPr>
            <a:r>
              <a:t>Gambling </a:t>
            </a:r>
            <a:r>
              <a:rPr b="1"/>
              <a:t>addictions</a:t>
            </a:r>
            <a:r>
              <a:t> will increase by approximately 10% within a 50 mile radius of casinos.</a:t>
            </a:r>
          </a:p>
          <a:p>
            <a:pPr marL="685800" indent="-685800" algn="l">
              <a:spcBef>
                <a:spcPts val="1700"/>
              </a:spcBef>
              <a:buSzPct val="80000"/>
              <a:buBlip>
                <a:blip r:embed="rId2"/>
              </a:buBlip>
              <a:defRPr sz="3200">
                <a:latin typeface="Century Gothic"/>
                <a:ea typeface="Century Gothic"/>
                <a:cs typeface="Century Gothic"/>
                <a:sym typeface="Century Gothic"/>
              </a:defRPr>
            </a:pPr>
            <a:r>
              <a:rPr b="1"/>
              <a:t>Social costs</a:t>
            </a:r>
            <a:r>
              <a:t> of gambling consume at least $3 for every $1 generated by a casino.</a:t>
            </a:r>
          </a:p>
        </p:txBody>
      </p:sp>
      <p:sp>
        <p:nvSpPr>
          <p:cNvPr id="242" name="The HARM CASINOS DO"/>
          <p:cNvSpPr txBox="1"/>
          <p:nvPr/>
        </p:nvSpPr>
        <p:spPr>
          <a:xfrm>
            <a:off x="604673" y="1237474"/>
            <a:ext cx="11795454" cy="932608"/>
          </a:xfrm>
          <a:prstGeom prst="rect">
            <a:avLst/>
          </a:prstGeom>
          <a:solidFill>
            <a:schemeClr val="accent5">
              <a:hueOff val="-102501"/>
              <a:satOff val="3222"/>
              <a:lumOff val="-19045"/>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The HARM CASINOS DO</a:t>
            </a:r>
          </a:p>
        </p:txBody>
      </p:sp>
      <p:pic>
        <p:nvPicPr>
          <p:cNvPr id="243" name="Image" descr="Image"/>
          <p:cNvPicPr>
            <a:picLocks noChangeAspect="1"/>
          </p:cNvPicPr>
          <p:nvPr/>
        </p:nvPicPr>
        <p:blipFill>
          <a:blip r:embed="rId3">
            <a:extLst/>
          </a:blip>
          <a:srcRect l="25908" t="0" r="29593" b="0"/>
          <a:stretch>
            <a:fillRect/>
          </a:stretch>
        </p:blipFill>
        <p:spPr>
          <a:xfrm>
            <a:off x="206258" y="2348895"/>
            <a:ext cx="4750875" cy="7121281"/>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15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1500"/>
                                        <p:tgtEl>
                                          <p:spTgt spid="2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1">
                                            <p:txEl>
                                              <p:pRg st="3" end="3"/>
                                            </p:txEl>
                                          </p:spTgt>
                                        </p:tgtEl>
                                        <p:attrNameLst>
                                          <p:attrName>style.visibility</p:attrName>
                                        </p:attrNameLst>
                                      </p:cBhvr>
                                      <p:to>
                                        <p:strVal val="visible"/>
                                      </p:to>
                                    </p:set>
                                    <p:animEffect filter="wipe(left)" transition="in">
                                      <p:cBhvr>
                                        <p:cTn id="17" dur="1500"/>
                                        <p:tgtEl>
                                          <p:spTgt spid="2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46" name="The HARM GAMBLING DOES"/>
          <p:cNvSpPr txBox="1"/>
          <p:nvPr/>
        </p:nvSpPr>
        <p:spPr>
          <a:xfrm>
            <a:off x="604673" y="1237474"/>
            <a:ext cx="11795454" cy="932608"/>
          </a:xfrm>
          <a:prstGeom prst="rect">
            <a:avLst/>
          </a:prstGeom>
          <a:solidFill>
            <a:schemeClr val="accent5">
              <a:hueOff val="-102501"/>
              <a:satOff val="3222"/>
              <a:lumOff val="-19045"/>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The HARM GAMBLING DOES</a:t>
            </a:r>
          </a:p>
        </p:txBody>
      </p:sp>
      <p:sp>
        <p:nvSpPr>
          <p:cNvPr id="247" name="Addiction…"/>
          <p:cNvSpPr txBox="1"/>
          <p:nvPr/>
        </p:nvSpPr>
        <p:spPr>
          <a:xfrm>
            <a:off x="5164119" y="2416959"/>
            <a:ext cx="7571716"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500"/>
              </a:spcBef>
              <a:buSzPct val="80000"/>
              <a:buBlip>
                <a:blip r:embed="rId2"/>
              </a:buBlip>
              <a:defRPr sz="4600">
                <a:latin typeface="Century Gothic"/>
                <a:ea typeface="Century Gothic"/>
                <a:cs typeface="Century Gothic"/>
                <a:sym typeface="Century Gothic"/>
              </a:defRPr>
            </a:pPr>
            <a:r>
              <a:t>Addiction</a:t>
            </a:r>
          </a:p>
          <a:p>
            <a:pPr marL="685800" indent="-685800" algn="l">
              <a:spcBef>
                <a:spcPts val="2500"/>
              </a:spcBef>
              <a:buSzPct val="80000"/>
              <a:buBlip>
                <a:blip r:embed="rId2"/>
              </a:buBlip>
              <a:defRPr sz="4600">
                <a:latin typeface="Century Gothic"/>
                <a:ea typeface="Century Gothic"/>
                <a:cs typeface="Century Gothic"/>
                <a:sym typeface="Century Gothic"/>
              </a:defRPr>
            </a:pPr>
            <a:r>
              <a:t>Poverty</a:t>
            </a:r>
          </a:p>
          <a:p>
            <a:pPr marL="685800" indent="-685800" algn="l">
              <a:spcBef>
                <a:spcPts val="2500"/>
              </a:spcBef>
              <a:buSzPct val="80000"/>
              <a:buBlip>
                <a:blip r:embed="rId2"/>
              </a:buBlip>
              <a:defRPr sz="4600">
                <a:latin typeface="Century Gothic"/>
                <a:ea typeface="Century Gothic"/>
                <a:cs typeface="Century Gothic"/>
                <a:sym typeface="Century Gothic"/>
              </a:defRPr>
            </a:pPr>
            <a:r>
              <a:t>Crime</a:t>
            </a:r>
          </a:p>
          <a:p>
            <a:pPr marL="685800" indent="-685800" algn="l">
              <a:spcBef>
                <a:spcPts val="2500"/>
              </a:spcBef>
              <a:buSzPct val="80000"/>
              <a:buBlip>
                <a:blip r:embed="rId2"/>
              </a:buBlip>
              <a:defRPr sz="4600">
                <a:latin typeface="Century Gothic"/>
                <a:ea typeface="Century Gothic"/>
                <a:cs typeface="Century Gothic"/>
                <a:sym typeface="Century Gothic"/>
              </a:defRPr>
            </a:pPr>
            <a:r>
              <a:t>Dishonesty</a:t>
            </a:r>
          </a:p>
          <a:p>
            <a:pPr marL="685800" indent="-685800" algn="l">
              <a:spcBef>
                <a:spcPts val="2500"/>
              </a:spcBef>
              <a:buSzPct val="80000"/>
              <a:buBlip>
                <a:blip r:embed="rId2"/>
              </a:buBlip>
              <a:defRPr sz="4600">
                <a:latin typeface="Century Gothic"/>
                <a:ea typeface="Century Gothic"/>
                <a:cs typeface="Century Gothic"/>
                <a:sym typeface="Century Gothic"/>
              </a:defRPr>
            </a:pPr>
            <a:r>
              <a:t>Family strife / divorce</a:t>
            </a:r>
          </a:p>
          <a:p>
            <a:pPr marL="685800" indent="-685800" algn="l">
              <a:spcBef>
                <a:spcPts val="2500"/>
              </a:spcBef>
              <a:buSzPct val="80000"/>
              <a:buBlip>
                <a:blip r:embed="rId2"/>
              </a:buBlip>
              <a:defRPr sz="4600">
                <a:latin typeface="Century Gothic"/>
                <a:ea typeface="Century Gothic"/>
                <a:cs typeface="Century Gothic"/>
                <a:sym typeface="Century Gothic"/>
              </a:defRPr>
            </a:pPr>
            <a:r>
              <a:t>Escape into alcoholism</a:t>
            </a:r>
          </a:p>
          <a:p>
            <a:pPr marL="685800" indent="-685800" algn="l">
              <a:spcBef>
                <a:spcPts val="2500"/>
              </a:spcBef>
              <a:buSzPct val="80000"/>
              <a:buBlip>
                <a:blip r:embed="rId2"/>
              </a:buBlip>
              <a:defRPr sz="4600">
                <a:latin typeface="Century Gothic"/>
                <a:ea typeface="Century Gothic"/>
                <a:cs typeface="Century Gothic"/>
                <a:sym typeface="Century Gothic"/>
              </a:defRPr>
            </a:pPr>
            <a:r>
              <a:t>Exploitation of the poor</a:t>
            </a:r>
          </a:p>
        </p:txBody>
      </p:sp>
      <p:pic>
        <p:nvPicPr>
          <p:cNvPr id="248" name="Image" descr="Image"/>
          <p:cNvPicPr>
            <a:picLocks noChangeAspect="1"/>
          </p:cNvPicPr>
          <p:nvPr/>
        </p:nvPicPr>
        <p:blipFill>
          <a:blip r:embed="rId3">
            <a:extLst/>
          </a:blip>
          <a:srcRect l="25908" t="0" r="29593" b="0"/>
          <a:stretch>
            <a:fillRect/>
          </a:stretch>
        </p:blipFill>
        <p:spPr>
          <a:xfrm>
            <a:off x="206258" y="2348895"/>
            <a:ext cx="4750875" cy="7121281"/>
          </a:xfrm>
          <a:prstGeom prst="rect">
            <a:avLst/>
          </a:prstGeom>
          <a:ln w="12700">
            <a:miter lim="400000"/>
          </a:ln>
          <a:effectLst>
            <a:outerShdw sx="100000" sy="100000" kx="0" ky="0" algn="b" rotWithShape="0" blurRad="215900" dist="123766" dir="1082400">
              <a:srgbClr val="000000">
                <a:alpha val="9094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wipe(left)"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wipe(left)" transition="in">
                                      <p:cBhvr>
                                        <p:cTn id="12" dur="1500"/>
                                        <p:tgtEl>
                                          <p:spTgt spid="2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7">
                                            <p:txEl>
                                              <p:pRg st="3" end="3"/>
                                            </p:txEl>
                                          </p:spTgt>
                                        </p:tgtEl>
                                        <p:attrNameLst>
                                          <p:attrName>style.visibility</p:attrName>
                                        </p:attrNameLst>
                                      </p:cBhvr>
                                      <p:to>
                                        <p:strVal val="visible"/>
                                      </p:to>
                                    </p:set>
                                    <p:animEffect filter="wipe(left)" transition="in">
                                      <p:cBhvr>
                                        <p:cTn id="17" dur="1500"/>
                                        <p:tgtEl>
                                          <p:spTgt spid="2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7">
                                            <p:txEl>
                                              <p:pRg st="4" end="4"/>
                                            </p:txEl>
                                          </p:spTgt>
                                        </p:tgtEl>
                                        <p:attrNameLst>
                                          <p:attrName>style.visibility</p:attrName>
                                        </p:attrNameLst>
                                      </p:cBhvr>
                                      <p:to>
                                        <p:strVal val="visible"/>
                                      </p:to>
                                    </p:set>
                                    <p:animEffect filter="wipe(left)" transition="in">
                                      <p:cBhvr>
                                        <p:cTn id="22" dur="1500"/>
                                        <p:tgtEl>
                                          <p:spTgt spid="2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47">
                                            <p:txEl>
                                              <p:pRg st="5" end="5"/>
                                            </p:txEl>
                                          </p:spTgt>
                                        </p:tgtEl>
                                        <p:attrNameLst>
                                          <p:attrName>style.visibility</p:attrName>
                                        </p:attrNameLst>
                                      </p:cBhvr>
                                      <p:to>
                                        <p:strVal val="visible"/>
                                      </p:to>
                                    </p:set>
                                    <p:animEffect filter="wipe(left)" transition="in">
                                      <p:cBhvr>
                                        <p:cTn id="27" dur="1500"/>
                                        <p:tgtEl>
                                          <p:spTgt spid="24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47">
                                            <p:txEl>
                                              <p:pRg st="6" end="6"/>
                                            </p:txEl>
                                          </p:spTgt>
                                        </p:tgtEl>
                                        <p:attrNameLst>
                                          <p:attrName>style.visibility</p:attrName>
                                        </p:attrNameLst>
                                      </p:cBhvr>
                                      <p:to>
                                        <p:strVal val="visible"/>
                                      </p:to>
                                    </p:set>
                                    <p:animEffect filter="wipe(left)" transition="in">
                                      <p:cBhvr>
                                        <p:cTn id="32" dur="1500"/>
                                        <p:tgtEl>
                                          <p:spTgt spid="24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n’t Gamble With Your Soul!"/>
          <p:cNvSpPr txBox="1"/>
          <p:nvPr/>
        </p:nvSpPr>
        <p:spPr>
          <a:xfrm>
            <a:off x="237884" y="176646"/>
            <a:ext cx="12529032" cy="882014"/>
          </a:xfrm>
          <a:prstGeom prst="rect">
            <a:avLst/>
          </a:prstGeom>
          <a:ln w="12700">
            <a:miter lim="400000"/>
          </a:ln>
          <a:effectLst>
            <a:outerShdw sx="100000" sy="100000" kx="0" ky="0" algn="b" rotWithShape="0" blurRad="76200" dist="76200" dir="25915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Good Times"/>
                <a:ea typeface="Good Times"/>
                <a:cs typeface="Good Times"/>
                <a:sym typeface="Good Times"/>
              </a:defRPr>
            </a:pPr>
            <a:r>
              <a:t>Don’t </a:t>
            </a:r>
            <a:r>
              <a:rPr>
                <a:solidFill>
                  <a:schemeClr val="accent4"/>
                </a:solidFill>
                <a:latin typeface="Phosphate Inline"/>
                <a:ea typeface="Phosphate Inline"/>
                <a:cs typeface="Phosphate Inline"/>
                <a:sym typeface="Phosphate Inline"/>
              </a:rPr>
              <a:t>Gamble</a:t>
            </a:r>
            <a:r>
              <a:t> With Your Soul!</a:t>
            </a:r>
          </a:p>
        </p:txBody>
      </p:sp>
      <p:sp>
        <p:nvSpPr>
          <p:cNvPr id="251" name="DRIVING FORCES of GAMBLING"/>
          <p:cNvSpPr txBox="1"/>
          <p:nvPr/>
        </p:nvSpPr>
        <p:spPr>
          <a:xfrm>
            <a:off x="604673" y="1237474"/>
            <a:ext cx="11795454" cy="932608"/>
          </a:xfrm>
          <a:prstGeom prst="rect">
            <a:avLst/>
          </a:prstGeom>
          <a:solidFill>
            <a:schemeClr val="accent5">
              <a:hueOff val="-102501"/>
              <a:satOff val="3222"/>
              <a:lumOff val="-19045"/>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400"/>
            </a:lvl1pPr>
          </a:lstStyle>
          <a:p>
            <a:pPr/>
            <a:r>
              <a:t>DRIVING FORCES of GAMBLING</a:t>
            </a:r>
          </a:p>
        </p:txBody>
      </p:sp>
      <p:pic>
        <p:nvPicPr>
          <p:cNvPr id="252" name="Image" descr="Image"/>
          <p:cNvPicPr>
            <a:picLocks noChangeAspect="1"/>
          </p:cNvPicPr>
          <p:nvPr/>
        </p:nvPicPr>
        <p:blipFill>
          <a:blip r:embed="rId2">
            <a:extLst/>
          </a:blip>
          <a:srcRect l="25908" t="0" r="29593" b="0"/>
          <a:stretch>
            <a:fillRect/>
          </a:stretch>
        </p:blipFill>
        <p:spPr>
          <a:xfrm>
            <a:off x="206258" y="2348895"/>
            <a:ext cx="4750875" cy="7121281"/>
          </a:xfrm>
          <a:prstGeom prst="rect">
            <a:avLst/>
          </a:prstGeom>
          <a:ln w="12700">
            <a:miter lim="400000"/>
          </a:ln>
          <a:effectLst>
            <a:outerShdw sx="100000" sy="100000" kx="0" ky="0" algn="b" rotWithShape="0" blurRad="215900" dist="123766" dir="1082400">
              <a:srgbClr val="000000">
                <a:alpha val="90940"/>
              </a:srgbClr>
            </a:outerShdw>
          </a:effectLst>
        </p:spPr>
      </p:pic>
      <p:sp>
        <p:nvSpPr>
          <p:cNvPr id="253" name="Materialism…"/>
          <p:cNvSpPr txBox="1"/>
          <p:nvPr/>
        </p:nvSpPr>
        <p:spPr>
          <a:xfrm>
            <a:off x="5180190" y="2348895"/>
            <a:ext cx="7628509"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3"/>
              </a:buBlip>
              <a:defRPr sz="4600">
                <a:latin typeface="Century Gothic"/>
                <a:ea typeface="Century Gothic"/>
                <a:cs typeface="Century Gothic"/>
                <a:sym typeface="Century Gothic"/>
              </a:defRPr>
            </a:pPr>
            <a:r>
              <a:t>Materialism</a:t>
            </a:r>
          </a:p>
          <a:p>
            <a:pPr marL="685800" indent="-685800" algn="l">
              <a:spcBef>
                <a:spcPts val="1700"/>
              </a:spcBef>
              <a:buSzPct val="80000"/>
              <a:buBlip>
                <a:blip r:embed="rId3"/>
              </a:buBlip>
              <a:defRPr sz="4600">
                <a:latin typeface="Century Gothic"/>
                <a:ea typeface="Century Gothic"/>
                <a:cs typeface="Century Gothic"/>
                <a:sym typeface="Century Gothic"/>
              </a:defRPr>
            </a:pPr>
            <a:r>
              <a:t>Greed</a:t>
            </a:r>
          </a:p>
          <a:p>
            <a:pPr marL="685800" indent="-685800" algn="l">
              <a:spcBef>
                <a:spcPts val="1700"/>
              </a:spcBef>
              <a:buSzPct val="80000"/>
              <a:buBlip>
                <a:blip r:embed="rId3"/>
              </a:buBlip>
              <a:defRPr sz="4600">
                <a:latin typeface="Century Gothic"/>
                <a:ea typeface="Century Gothic"/>
                <a:cs typeface="Century Gothic"/>
                <a:sym typeface="Century Gothic"/>
              </a:defRPr>
            </a:pPr>
            <a:r>
              <a:t>Discontentment</a:t>
            </a:r>
          </a:p>
          <a:p>
            <a:pPr marL="685800" indent="-685800" algn="l">
              <a:spcBef>
                <a:spcPts val="1700"/>
              </a:spcBef>
              <a:buSzPct val="80000"/>
              <a:buBlip>
                <a:blip r:embed="rId3"/>
              </a:buBlip>
              <a:defRPr sz="4600">
                <a:latin typeface="Century Gothic"/>
                <a:ea typeface="Century Gothic"/>
                <a:cs typeface="Century Gothic"/>
                <a:sym typeface="Century Gothic"/>
              </a:defRPr>
            </a:pPr>
            <a:r>
              <a:t>Exploitation</a:t>
            </a:r>
          </a:p>
          <a:p>
            <a:pPr marL="685800" indent="-685800" algn="l">
              <a:spcBef>
                <a:spcPts val="1700"/>
              </a:spcBef>
              <a:buSzPct val="80000"/>
              <a:buBlip>
                <a:blip r:embed="rId3"/>
              </a:buBlip>
              <a:defRPr sz="4600">
                <a:latin typeface="Century Gothic"/>
                <a:ea typeface="Century Gothic"/>
                <a:cs typeface="Century Gothic"/>
                <a:sym typeface="Century Gothic"/>
              </a:defRPr>
            </a:pPr>
            <a:r>
              <a:t>Laziness vs. working</a:t>
            </a:r>
          </a:p>
          <a:p>
            <a:pPr marL="685800" indent="-685800" algn="l">
              <a:spcBef>
                <a:spcPts val="1700"/>
              </a:spcBef>
              <a:buSzPct val="80000"/>
              <a:buBlip>
                <a:blip r:embed="rId3"/>
              </a:buBlip>
              <a:defRPr sz="4600">
                <a:latin typeface="Century Gothic"/>
                <a:ea typeface="Century Gothic"/>
                <a:cs typeface="Century Gothic"/>
                <a:sym typeface="Century Gothic"/>
              </a:defRPr>
            </a:pPr>
            <a:r>
              <a:t>Thwarting of charity</a:t>
            </a:r>
          </a:p>
          <a:p>
            <a:pPr marL="685800" indent="-685800" algn="l">
              <a:spcBef>
                <a:spcPts val="1700"/>
              </a:spcBef>
              <a:buSzPct val="80000"/>
              <a:buBlip>
                <a:blip r:embed="rId3"/>
              </a:buBlip>
              <a:defRPr sz="4600">
                <a:latin typeface="Century Gothic"/>
                <a:ea typeface="Century Gothic"/>
                <a:cs typeface="Century Gothic"/>
                <a:sym typeface="Century Gothic"/>
              </a:defRPr>
            </a:pPr>
            <a:r>
              <a:t>Seeking to gain from the loss of others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wipe(left)" transition="in">
                                      <p:cBhvr>
                                        <p:cTn id="7" dur="1500"/>
                                        <p:tgtEl>
                                          <p:spTgt spid="2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wipe(left)" transition="in">
                                      <p:cBhvr>
                                        <p:cTn id="10" dur="1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wipe(left)" transition="in">
                                      <p:cBhvr>
                                        <p:cTn id="15" dur="1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wipe(left)" transition="in">
                                      <p:cBhvr>
                                        <p:cTn id="20" dur="15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3">
                                            <p:txEl>
                                              <p:pRg st="3" end="3"/>
                                            </p:txEl>
                                          </p:spTgt>
                                        </p:tgtEl>
                                        <p:attrNameLst>
                                          <p:attrName>style.visibility</p:attrName>
                                        </p:attrNameLst>
                                      </p:cBhvr>
                                      <p:to>
                                        <p:strVal val="visible"/>
                                      </p:to>
                                    </p:set>
                                    <p:animEffect filter="wipe(left)" transition="in">
                                      <p:cBhvr>
                                        <p:cTn id="25" dur="1500"/>
                                        <p:tgtEl>
                                          <p:spTgt spid="2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53">
                                            <p:txEl>
                                              <p:pRg st="4" end="4"/>
                                            </p:txEl>
                                          </p:spTgt>
                                        </p:tgtEl>
                                        <p:attrNameLst>
                                          <p:attrName>style.visibility</p:attrName>
                                        </p:attrNameLst>
                                      </p:cBhvr>
                                      <p:to>
                                        <p:strVal val="visible"/>
                                      </p:to>
                                    </p:set>
                                    <p:animEffect filter="wipe(left)" transition="in">
                                      <p:cBhvr>
                                        <p:cTn id="30" dur="1500"/>
                                        <p:tgtEl>
                                          <p:spTgt spid="25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53">
                                            <p:txEl>
                                              <p:pRg st="5" end="5"/>
                                            </p:txEl>
                                          </p:spTgt>
                                        </p:tgtEl>
                                        <p:attrNameLst>
                                          <p:attrName>style.visibility</p:attrName>
                                        </p:attrNameLst>
                                      </p:cBhvr>
                                      <p:to>
                                        <p:strVal val="visible"/>
                                      </p:to>
                                    </p:set>
                                    <p:animEffect filter="wipe(left)" transition="in">
                                      <p:cBhvr>
                                        <p:cTn id="35" dur="1500"/>
                                        <p:tgtEl>
                                          <p:spTgt spid="25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53">
                                            <p:txEl>
                                              <p:pRg st="6" end="6"/>
                                            </p:txEl>
                                          </p:spTgt>
                                        </p:tgtEl>
                                        <p:attrNameLst>
                                          <p:attrName>style.visibility</p:attrName>
                                        </p:attrNameLst>
                                      </p:cBhvr>
                                      <p:to>
                                        <p:strVal val="visible"/>
                                      </p:to>
                                    </p:set>
                                    <p:animEffect filter="wipe(left)" transition="in">
                                      <p:cBhvr>
                                        <p:cTn id="40" dur="1500"/>
                                        <p:tgtEl>
                                          <p:spTgt spid="25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