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7" name="Shape 207"/>
          <p:cNvSpPr/>
          <p:nvPr>
            <p:ph type="sldImg"/>
          </p:nvPr>
        </p:nvSpPr>
        <p:spPr>
          <a:xfrm>
            <a:off x="1143000" y="685800"/>
            <a:ext cx="4572000" cy="3429000"/>
          </a:xfrm>
          <a:prstGeom prst="rect">
            <a:avLst/>
          </a:prstGeom>
        </p:spPr>
        <p:txBody>
          <a:bodyPr/>
          <a:lstStyle/>
          <a:p>
            <a:pPr/>
          </a:p>
        </p:txBody>
      </p:sp>
      <p:sp>
        <p:nvSpPr>
          <p:cNvPr id="208" name="Shape 2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762000" y="203200"/>
            <a:ext cx="11480800" cy="2146300"/>
          </a:xfrm>
          <a:prstGeom prst="rect">
            <a:avLst/>
          </a:prstGeom>
        </p:spPr>
        <p:txBody>
          <a:bodyPr/>
          <a:lstStyle>
            <a:lvl1pPr>
              <a:defRPr b="1" cap="none"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18" name="Body Level One…"/>
          <p:cNvSpPr txBox="1"/>
          <p:nvPr>
            <p:ph type="body" idx="1"/>
          </p:nvPr>
        </p:nvSpPr>
        <p:spPr>
          <a:xfrm>
            <a:off x="762000" y="2413000"/>
            <a:ext cx="11480800" cy="6362700"/>
          </a:xfrm>
          <a:prstGeom prst="rect">
            <a:avLst/>
          </a:prstGeom>
        </p:spPr>
        <p:txBody>
          <a:bodyPr/>
          <a:lstStyle>
            <a:lvl1pPr marL="4064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33" name="3.png" descr="3.png"/>
          <p:cNvPicPr>
            <a:picLocks noChangeAspect="1"/>
          </p:cNvPicPr>
          <p:nvPr/>
        </p:nvPicPr>
        <p:blipFill>
          <a:blip r:embed="rId2">
            <a:extLst/>
          </a:blip>
          <a:stretch>
            <a:fillRect/>
          </a:stretch>
        </p:blipFill>
        <p:spPr>
          <a:xfrm>
            <a:off x="-1" y="2257"/>
            <a:ext cx="13000286" cy="9751344"/>
          </a:xfrm>
          <a:prstGeom prst="rect">
            <a:avLst/>
          </a:prstGeom>
          <a:ln w="12700">
            <a:miter lim="400000"/>
          </a:ln>
          <a:effectLst>
            <a:outerShdw sx="100000" sy="100000" kx="0" ky="0" algn="b" rotWithShape="0" blurRad="88900" dist="50800" dir="2700000">
              <a:srgbClr val="808080">
                <a:alpha val="50000"/>
              </a:srgbClr>
            </a:outerShdw>
          </a:effectLst>
        </p:spPr>
      </p:pic>
      <p:sp>
        <p:nvSpPr>
          <p:cNvPr id="134" name="When One Becomes A Christian . . ."/>
          <p:cNvSpPr txBox="1"/>
          <p:nvPr/>
        </p:nvSpPr>
        <p:spPr>
          <a:xfrm>
            <a:off x="-1" y="126435"/>
            <a:ext cx="5531557" cy="993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2800">
                <a:solidFill>
                  <a:srgbClr val="000000"/>
                </a:solidFill>
                <a:effectLst>
                  <a:outerShdw sx="100000" sy="100000" kx="0" ky="0" algn="b" rotWithShape="0" blurRad="12700" dist="25400" dir="2700000">
                    <a:srgbClr val="DDDDDD"/>
                  </a:outerShdw>
                </a:effectLst>
                <a:latin typeface="Black Chancery"/>
                <a:ea typeface="Black Chancery"/>
                <a:cs typeface="Black Chancery"/>
                <a:sym typeface="Black Chancery"/>
              </a:defRPr>
            </a:lvl1pPr>
          </a:lstStyle>
          <a:p>
            <a:pPr/>
            <a:r>
              <a:t>When One Becomes A Christian . . .</a:t>
            </a:r>
          </a:p>
        </p:txBody>
      </p:sp>
      <p:sp>
        <p:nvSpPr>
          <p:cNvPr id="135" name="Slide Number"/>
          <p:cNvSpPr txBox="1"/>
          <p:nvPr>
            <p:ph type="sldNum" sz="quarter" idx="2"/>
          </p:nvPr>
        </p:nvSpPr>
        <p:spPr>
          <a:xfrm>
            <a:off x="12633451" y="-1"/>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3"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4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5"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6"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67"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8"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5"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76"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77"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1"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4.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ph type="pic" idx="13"/>
          </p:nvPr>
        </p:nvPicPr>
        <p:blipFill>
          <a:blip r:embed="rId2">
            <a:extLst/>
          </a:blip>
          <a:srcRect l="11607" t="0" r="11607" b="0"/>
          <a:stretch>
            <a:fillRect/>
          </a:stretch>
        </p:blipFill>
        <p:spPr>
          <a:prstGeom prst="rect">
            <a:avLst/>
          </a:prstGeom>
        </p:spPr>
      </p:pic>
      <p:sp>
        <p:nvSpPr>
          <p:cNvPr id="211" name="Foundational Principles of Real Discipleship"/>
          <p:cNvSpPr txBox="1"/>
          <p:nvPr/>
        </p:nvSpPr>
        <p:spPr>
          <a:xfrm>
            <a:off x="295753" y="3619639"/>
            <a:ext cx="12413294"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7500"/>
            </a:lvl1pPr>
          </a:lstStyle>
          <a:p>
            <a:pPr/>
            <a:r>
              <a:t>Foundational Principles of Real Discipleship </a:t>
            </a:r>
          </a:p>
        </p:txBody>
      </p:sp>
      <p:pic>
        <p:nvPicPr>
          <p:cNvPr id="212" name="The Disciples’ VALUES - Luke 6:20-26…" descr="The Disciples’ VALUES - Luke 6:20-26…"/>
          <p:cNvPicPr>
            <a:picLocks noChangeAspect="0"/>
          </p:cNvPicPr>
          <p:nvPr/>
        </p:nvPicPr>
        <p:blipFill>
          <a:blip r:embed="rId3">
            <a:extLst/>
          </a:blip>
          <a:stretch>
            <a:fillRect/>
          </a:stretch>
        </p:blipFill>
        <p:spPr>
          <a:xfrm>
            <a:off x="276921" y="6251049"/>
            <a:ext cx="12450958" cy="2946401"/>
          </a:xfrm>
          <a:prstGeom prst="rect">
            <a:avLst/>
          </a:prstGeom>
          <a:effectLst>
            <a:outerShdw sx="100000" sy="100000" kx="0" ky="0" algn="b" rotWithShape="0" blurRad="50800" dist="25400" dir="5400000">
              <a:srgbClr val="000000">
                <a:alpha val="5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2"/>
                                        </p:tgtEl>
                                        <p:attrNameLst>
                                          <p:attrName>style.visibility</p:attrName>
                                        </p:attrNameLst>
                                      </p:cBhvr>
                                      <p:to>
                                        <p:strVal val="visible"/>
                                      </p:to>
                                    </p:set>
                                    <p:animEffect filter="wipe(left)" transition="in">
                                      <p:cBhvr>
                                        <p:cTn id="7" dur="20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62" name="Are you SAVED?…"/>
          <p:cNvSpPr txBox="1"/>
          <p:nvPr/>
        </p:nvSpPr>
        <p:spPr>
          <a:xfrm>
            <a:off x="5640025" y="2596285"/>
            <a:ext cx="7132280" cy="67818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Doing What Is In The Best Interest of Others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t>Love your enemies - those who hurt you - Mat. 5:43-48</a:t>
            </a:r>
          </a:p>
          <a:p>
            <a:pPr marL="1143000" indent="-685800" algn="l">
              <a:spcBef>
                <a:spcPts val="1300"/>
              </a:spcBef>
              <a:buSzPct val="80000"/>
              <a:buBlip>
                <a:blip r:embed="rId3"/>
              </a:buBlip>
              <a:defRPr sz="3200">
                <a:latin typeface="Century Gothic"/>
                <a:ea typeface="Century Gothic"/>
                <a:cs typeface="Century Gothic"/>
                <a:sym typeface="Century Gothic"/>
              </a:defRPr>
            </a:pPr>
            <a:r>
              <a:t>Love: Gives to another what is needed, not necessarily what is desired or DESERVED! — John 3:16; Rom. 5:8-10; 12:14-21; 1 Cor. 13:1-8</a:t>
            </a:r>
          </a:p>
          <a:p>
            <a:pPr marL="1143000" indent="-685800" algn="l">
              <a:spcBef>
                <a:spcPts val="1300"/>
              </a:spcBef>
              <a:buSzPct val="80000"/>
              <a:buBlip>
                <a:blip r:embed="rId3"/>
              </a:buBlip>
              <a:defRPr sz="3200">
                <a:latin typeface="Century Gothic"/>
                <a:ea typeface="Century Gothic"/>
                <a:cs typeface="Century Gothic"/>
                <a:sym typeface="Century Gothic"/>
              </a:defRPr>
            </a:pPr>
            <a:r>
              <a:t>How can I be a follower of Christ and not be willing to forgive? — Col. 3:12-15</a:t>
            </a:r>
          </a:p>
        </p:txBody>
      </p:sp>
      <p:pic>
        <p:nvPicPr>
          <p:cNvPr id="263"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64"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265" name="The Disciples’ TREATMENT of Others - Luke 6:27-38"/>
          <p:cNvSpPr txBox="1"/>
          <p:nvPr/>
        </p:nvSpPr>
        <p:spPr>
          <a:xfrm>
            <a:off x="306585" y="1507534"/>
            <a:ext cx="12391629" cy="762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600">
                <a:solidFill>
                  <a:srgbClr val="FFFFFF"/>
                </a:solidFill>
                <a:effectLst>
                  <a:outerShdw sx="100000" sy="100000" kx="0" ky="0" algn="b" rotWithShape="0" blurRad="50800" dist="63500" dir="2411619">
                    <a:srgbClr val="000000"/>
                  </a:outerShdw>
                </a:effectLst>
              </a:defRPr>
            </a:lvl1pPr>
          </a:lstStyle>
          <a:p>
            <a:pPr/>
            <a:r>
              <a:t>The Disciples’ TREATMENT of Others - Luke 6:27-38</a:t>
            </a:r>
          </a:p>
        </p:txBody>
      </p:sp>
      <p:sp>
        <p:nvSpPr>
          <p:cNvPr id="266" name="Luke 6:36 (NKJV)…"/>
          <p:cNvSpPr txBox="1"/>
          <p:nvPr/>
        </p:nvSpPr>
        <p:spPr>
          <a:xfrm>
            <a:off x="840432" y="3210449"/>
            <a:ext cx="391479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1800">
                <a:solidFill>
                  <a:srgbClr val="000000"/>
                </a:solidFill>
                <a:latin typeface="Century Gothic"/>
                <a:ea typeface="Century Gothic"/>
                <a:cs typeface="Century Gothic"/>
                <a:sym typeface="Century Gothic"/>
              </a:defRPr>
            </a:pPr>
            <a:r>
              <a:t>Luke 6:36 (NKJV)</a:t>
            </a:r>
          </a:p>
          <a:p>
            <a:pPr defTabSz="457200">
              <a:defRPr sz="1800">
                <a:solidFill>
                  <a:srgbClr val="000000"/>
                </a:solidFill>
                <a:latin typeface="Century Gothic"/>
                <a:ea typeface="Century Gothic"/>
                <a:cs typeface="Century Gothic"/>
                <a:sym typeface="Century Gothic"/>
              </a:defRPr>
            </a:pPr>
            <a:r>
              <a:rPr baseline="31999"/>
              <a:t>36</a:t>
            </a:r>
            <a:r>
              <a:t> Therefore be merciful, just as your Father also is merciful.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2">
                                            <p:txEl>
                                              <p:pRg st="1" end="1"/>
                                            </p:txEl>
                                          </p:spTgt>
                                        </p:tgtEl>
                                        <p:attrNameLst>
                                          <p:attrName>style.visibility</p:attrName>
                                        </p:attrNameLst>
                                      </p:cBhvr>
                                      <p:to>
                                        <p:strVal val="visible"/>
                                      </p:to>
                                    </p:set>
                                    <p:animEffect filter="dissolve" transition="in">
                                      <p:cBhvr>
                                        <p:cTn id="7" dur="1500"/>
                                        <p:tgtEl>
                                          <p:spTgt spid="2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62">
                                            <p:txEl>
                                              <p:pRg st="2" end="2"/>
                                            </p:txEl>
                                          </p:spTgt>
                                        </p:tgtEl>
                                        <p:attrNameLst>
                                          <p:attrName>style.visibility</p:attrName>
                                        </p:attrNameLst>
                                      </p:cBhvr>
                                      <p:to>
                                        <p:strVal val="visible"/>
                                      </p:to>
                                    </p:set>
                                    <p:animEffect filter="dissolve" transition="in">
                                      <p:cBhvr>
                                        <p:cTn id="12" dur="1500"/>
                                        <p:tgtEl>
                                          <p:spTgt spid="2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62">
                                            <p:txEl>
                                              <p:pRg st="3" end="3"/>
                                            </p:txEl>
                                          </p:spTgt>
                                        </p:tgtEl>
                                        <p:attrNameLst>
                                          <p:attrName>style.visibility</p:attrName>
                                        </p:attrNameLst>
                                      </p:cBhvr>
                                      <p:to>
                                        <p:strVal val="visible"/>
                                      </p:to>
                                    </p:set>
                                    <p:animEffect filter="dissolve" transition="in">
                                      <p:cBhvr>
                                        <p:cTn id="17" dur="1500"/>
                                        <p:tgtEl>
                                          <p:spTgt spid="26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69" name="Are you SAVED?…"/>
          <p:cNvSpPr txBox="1"/>
          <p:nvPr/>
        </p:nvSpPr>
        <p:spPr>
          <a:xfrm>
            <a:off x="5640025" y="2596285"/>
            <a:ext cx="7132280" cy="69469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Doing What Is In The Best Interest of Others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t>Providing the needs of needy saints — Rom. 12:13</a:t>
            </a:r>
          </a:p>
          <a:p>
            <a:pPr marL="1143000" indent="-685800" algn="l">
              <a:spcBef>
                <a:spcPts val="1300"/>
              </a:spcBef>
              <a:buSzPct val="80000"/>
              <a:buBlip>
                <a:blip r:embed="rId3"/>
              </a:buBlip>
              <a:defRPr sz="3200">
                <a:latin typeface="Century Gothic"/>
                <a:ea typeface="Century Gothic"/>
                <a:cs typeface="Century Gothic"/>
                <a:sym typeface="Century Gothic"/>
              </a:defRPr>
            </a:pPr>
            <a:r>
              <a:t>Providing discipline for erring saints — Mat. 18:15-17; 1 Cor. 5; 2 Thes 3:6-15</a:t>
            </a:r>
          </a:p>
          <a:p>
            <a:pPr marL="1143000" indent="-685800" algn="l">
              <a:spcBef>
                <a:spcPts val="1300"/>
              </a:spcBef>
              <a:buSzPct val="80000"/>
              <a:buBlip>
                <a:blip r:embed="rId3"/>
              </a:buBlip>
              <a:defRPr sz="3200">
                <a:latin typeface="Century Gothic"/>
                <a:ea typeface="Century Gothic"/>
                <a:cs typeface="Century Gothic"/>
                <a:sym typeface="Century Gothic"/>
              </a:defRPr>
            </a:pPr>
            <a:r>
              <a:t>Forgiveness &amp; comfort for the penitent — 2 Cor. 2:3-11</a:t>
            </a:r>
          </a:p>
          <a:p>
            <a:pPr marL="1143000" indent="-685800" algn="l">
              <a:spcBef>
                <a:spcPts val="1300"/>
              </a:spcBef>
              <a:buSzPct val="80000"/>
              <a:buBlip>
                <a:blip r:embed="rId3"/>
              </a:buBlip>
              <a:defRPr sz="3200">
                <a:latin typeface="Century Gothic"/>
                <a:ea typeface="Century Gothic"/>
                <a:cs typeface="Century Gothic"/>
                <a:sym typeface="Century Gothic"/>
              </a:defRPr>
            </a:pPr>
            <a:r>
              <a:t>Providing the gospel for the lost — Mat. 28:19; Mark 16:16; Acts 8:4; 1 Thes 1:8</a:t>
            </a:r>
          </a:p>
        </p:txBody>
      </p:sp>
      <p:pic>
        <p:nvPicPr>
          <p:cNvPr id="270"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71"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272" name="The Disciples’ TREATMENT of Others - Luke 6:27-38"/>
          <p:cNvSpPr txBox="1"/>
          <p:nvPr/>
        </p:nvSpPr>
        <p:spPr>
          <a:xfrm>
            <a:off x="306585" y="1507534"/>
            <a:ext cx="12391629" cy="762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600">
                <a:solidFill>
                  <a:srgbClr val="FFFFFF"/>
                </a:solidFill>
                <a:effectLst>
                  <a:outerShdw sx="100000" sy="100000" kx="0" ky="0" algn="b" rotWithShape="0" blurRad="50800" dist="63500" dir="2411619">
                    <a:srgbClr val="000000"/>
                  </a:outerShdw>
                </a:effectLst>
              </a:defRPr>
            </a:lvl1pPr>
          </a:lstStyle>
          <a:p>
            <a:pPr/>
            <a:r>
              <a:t>The Disciples’ TREATMENT of Others - Luke 6:27-38</a:t>
            </a:r>
          </a:p>
        </p:txBody>
      </p:sp>
      <p:sp>
        <p:nvSpPr>
          <p:cNvPr id="273" name="Luke 6:36 (NKJV)…"/>
          <p:cNvSpPr txBox="1"/>
          <p:nvPr/>
        </p:nvSpPr>
        <p:spPr>
          <a:xfrm>
            <a:off x="840432" y="3210449"/>
            <a:ext cx="391479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1800">
                <a:solidFill>
                  <a:srgbClr val="000000"/>
                </a:solidFill>
                <a:latin typeface="Century Gothic"/>
                <a:ea typeface="Century Gothic"/>
                <a:cs typeface="Century Gothic"/>
                <a:sym typeface="Century Gothic"/>
              </a:defRPr>
            </a:pPr>
            <a:r>
              <a:t>Luke 6:36 (NKJV)</a:t>
            </a:r>
          </a:p>
          <a:p>
            <a:pPr defTabSz="457200">
              <a:defRPr sz="1800">
                <a:solidFill>
                  <a:srgbClr val="000000"/>
                </a:solidFill>
                <a:latin typeface="Century Gothic"/>
                <a:ea typeface="Century Gothic"/>
                <a:cs typeface="Century Gothic"/>
                <a:sym typeface="Century Gothic"/>
              </a:defRPr>
            </a:pPr>
            <a:r>
              <a:rPr baseline="31999"/>
              <a:t>36</a:t>
            </a:r>
            <a:r>
              <a:t> Therefore be merciful, just as your Father also is merciful.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9">
                                            <p:txEl>
                                              <p:pRg st="2" end="2"/>
                                            </p:txEl>
                                          </p:spTgt>
                                        </p:tgtEl>
                                        <p:attrNameLst>
                                          <p:attrName>style.visibility</p:attrName>
                                        </p:attrNameLst>
                                      </p:cBhvr>
                                      <p:to>
                                        <p:strVal val="visible"/>
                                      </p:to>
                                    </p:set>
                                    <p:animEffect filter="dissolve" transition="in">
                                      <p:cBhvr>
                                        <p:cTn id="7" dur="1500"/>
                                        <p:tgtEl>
                                          <p:spTgt spid="26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69">
                                            <p:txEl>
                                              <p:pRg st="3" end="3"/>
                                            </p:txEl>
                                          </p:spTgt>
                                        </p:tgtEl>
                                        <p:attrNameLst>
                                          <p:attrName>style.visibility</p:attrName>
                                        </p:attrNameLst>
                                      </p:cBhvr>
                                      <p:to>
                                        <p:strVal val="visible"/>
                                      </p:to>
                                    </p:set>
                                    <p:animEffect filter="dissolve" transition="in">
                                      <p:cBhvr>
                                        <p:cTn id="12" dur="1500"/>
                                        <p:tgtEl>
                                          <p:spTgt spid="26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69">
                                            <p:txEl>
                                              <p:pRg st="4" end="4"/>
                                            </p:txEl>
                                          </p:spTgt>
                                        </p:tgtEl>
                                        <p:attrNameLst>
                                          <p:attrName>style.visibility</p:attrName>
                                        </p:attrNameLst>
                                      </p:cBhvr>
                                      <p:to>
                                        <p:strVal val="visible"/>
                                      </p:to>
                                    </p:set>
                                    <p:animEffect filter="dissolve" transition="in">
                                      <p:cBhvr>
                                        <p:cTn id="17" dur="1500"/>
                                        <p:tgtEl>
                                          <p:spTgt spid="26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76" name="The Disciples’ DEVOTION To His Teacher - Luke 6:39-45"/>
          <p:cNvSpPr txBox="1"/>
          <p:nvPr/>
        </p:nvSpPr>
        <p:spPr>
          <a:xfrm>
            <a:off x="194902" y="1520234"/>
            <a:ext cx="12614996" cy="736601"/>
          </a:xfrm>
          <a:prstGeom prst="rect">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400">
                <a:solidFill>
                  <a:srgbClr val="FFFFFF"/>
                </a:solidFill>
                <a:effectLst>
                  <a:outerShdw sx="100000" sy="100000" kx="0" ky="0" algn="b" rotWithShape="0" blurRad="50800" dist="63500" dir="2411619">
                    <a:srgbClr val="000000"/>
                  </a:outerShdw>
                </a:effectLst>
              </a:defRPr>
            </a:lvl1pPr>
          </a:lstStyle>
          <a:p>
            <a:pPr/>
            <a:r>
              <a:t>The Disciples’ DEVOTION To His Teacher - Luke 6:39-45</a:t>
            </a:r>
          </a:p>
        </p:txBody>
      </p:sp>
      <p:sp>
        <p:nvSpPr>
          <p:cNvPr id="277" name="Luke 6:39–42 (NKJV)…"/>
          <p:cNvSpPr txBox="1"/>
          <p:nvPr/>
        </p:nvSpPr>
        <p:spPr>
          <a:xfrm>
            <a:off x="368857" y="2585777"/>
            <a:ext cx="12267087"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Century Gothic"/>
                <a:ea typeface="Century Gothic"/>
                <a:cs typeface="Century Gothic"/>
                <a:sym typeface="Century Gothic"/>
              </a:defRPr>
            </a:pPr>
            <a:r>
              <a:t>Luke 6:39–42 (NKJV)</a:t>
            </a:r>
          </a:p>
          <a:p>
            <a:pPr defTabSz="457200">
              <a:defRPr sz="3500">
                <a:solidFill>
                  <a:srgbClr val="000000"/>
                </a:solidFill>
                <a:latin typeface="Century Gothic"/>
                <a:ea typeface="Century Gothic"/>
                <a:cs typeface="Century Gothic"/>
                <a:sym typeface="Century Gothic"/>
              </a:defRPr>
            </a:pPr>
            <a:r>
              <a:rPr baseline="31999"/>
              <a:t>39</a:t>
            </a:r>
            <a:r>
              <a:t> And He spoke a parable to them: “Can the blind lead the blind? Will they not both fall into the ditch? </a:t>
            </a:r>
            <a:r>
              <a:rPr baseline="31999"/>
              <a:t>40</a:t>
            </a:r>
            <a:r>
              <a:t> A disciple is not above his teacher, but everyone who is perfectly trained will be like his teacher. </a:t>
            </a:r>
            <a:r>
              <a:rPr baseline="31999"/>
              <a:t>41</a:t>
            </a:r>
            <a:r>
              <a:t> And why do you look at the speck in your brother’s eye, but do not perceive the plank in your own eye? </a:t>
            </a:r>
            <a:r>
              <a:rPr baseline="31999"/>
              <a:t>42</a:t>
            </a:r>
            <a:r>
              <a:t> Or how can you say to your brother, ‘Brother, let me remove the speck that </a:t>
            </a:r>
            <a:r>
              <a:rPr i="1"/>
              <a:t>is</a:t>
            </a:r>
            <a:r>
              <a:t> in your eye,’ when you yourself do not see the plank that </a:t>
            </a:r>
            <a:r>
              <a:rPr i="1"/>
              <a:t>is</a:t>
            </a:r>
            <a:r>
              <a:t> in your own eye? Hypocrite! First remove the plank from your own eye, and then you will see clearly to remove the speck that is in your brother’s eye.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80" name="Are you SAVED?…"/>
          <p:cNvSpPr txBox="1"/>
          <p:nvPr/>
        </p:nvSpPr>
        <p:spPr>
          <a:xfrm>
            <a:off x="5640025" y="2596285"/>
            <a:ext cx="7132280" cy="67818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Being trained by Jesus &amp; becoming LIKE Jesus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t>Protects us from false teachers — Mat 7:15-20; 2 Pet. 2:1-4; 1 John 4:1</a:t>
            </a:r>
          </a:p>
          <a:p>
            <a:pPr marL="1143000" indent="-685800" algn="l">
              <a:spcBef>
                <a:spcPts val="1300"/>
              </a:spcBef>
              <a:buSzPct val="80000"/>
              <a:buBlip>
                <a:blip r:embed="rId3"/>
              </a:buBlip>
              <a:defRPr sz="3200">
                <a:latin typeface="Century Gothic"/>
                <a:ea typeface="Century Gothic"/>
                <a:cs typeface="Century Gothic"/>
                <a:sym typeface="Century Gothic"/>
              </a:defRPr>
            </a:pPr>
            <a:r>
              <a:t>Protects us from hypocritical judgment — Mat. 7:1-5; Rom 14:4,10,13; James 4:11-12; </a:t>
            </a:r>
          </a:p>
          <a:p>
            <a:pPr marL="1143000" indent="-685800" algn="l">
              <a:spcBef>
                <a:spcPts val="1300"/>
              </a:spcBef>
              <a:buSzPct val="80000"/>
              <a:buBlip>
                <a:blip r:embed="rId3"/>
              </a:buBlip>
              <a:defRPr sz="3200">
                <a:latin typeface="Century Gothic"/>
                <a:ea typeface="Century Gothic"/>
                <a:cs typeface="Century Gothic"/>
                <a:sym typeface="Century Gothic"/>
              </a:defRPr>
            </a:pPr>
            <a:r>
              <a:t>We judge righteously — beginning with ourselves, then able to help the lost — 42; Matt. 7:5; John 7:24,51</a:t>
            </a:r>
          </a:p>
        </p:txBody>
      </p:sp>
      <p:pic>
        <p:nvPicPr>
          <p:cNvPr id="281"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82"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283" name="Luke 6:40 (NKJV)…"/>
          <p:cNvSpPr txBox="1"/>
          <p:nvPr/>
        </p:nvSpPr>
        <p:spPr>
          <a:xfrm>
            <a:off x="840432" y="3210449"/>
            <a:ext cx="391479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1800">
                <a:solidFill>
                  <a:srgbClr val="000000"/>
                </a:solidFill>
                <a:latin typeface="Century Gothic"/>
                <a:ea typeface="Century Gothic"/>
                <a:cs typeface="Century Gothic"/>
                <a:sym typeface="Century Gothic"/>
              </a:defRPr>
            </a:pPr>
            <a:r>
              <a:t>Luke 6:40 (NKJV)</a:t>
            </a:r>
          </a:p>
          <a:p>
            <a:pPr defTabSz="457200">
              <a:defRPr sz="1800">
                <a:solidFill>
                  <a:srgbClr val="000000"/>
                </a:solidFill>
                <a:latin typeface="Century Gothic"/>
                <a:ea typeface="Century Gothic"/>
                <a:cs typeface="Century Gothic"/>
                <a:sym typeface="Century Gothic"/>
              </a:defRPr>
            </a:pPr>
            <a:r>
              <a:rPr baseline="31999"/>
              <a:t>40</a:t>
            </a:r>
            <a:r>
              <a:t> …but everyone who is perfectly trained will be like his teacher.</a:t>
            </a:r>
          </a:p>
        </p:txBody>
      </p:sp>
      <p:sp>
        <p:nvSpPr>
          <p:cNvPr id="284" name="The Disciples’ DEVOTION To His Teacher - Luke 6:39-45"/>
          <p:cNvSpPr txBox="1"/>
          <p:nvPr/>
        </p:nvSpPr>
        <p:spPr>
          <a:xfrm>
            <a:off x="194902" y="1520234"/>
            <a:ext cx="12614996" cy="736601"/>
          </a:xfrm>
          <a:prstGeom prst="rect">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400">
                <a:solidFill>
                  <a:srgbClr val="FFFFFF"/>
                </a:solidFill>
                <a:effectLst>
                  <a:outerShdw sx="100000" sy="100000" kx="0" ky="0" algn="b" rotWithShape="0" blurRad="50800" dist="63500" dir="2411619">
                    <a:srgbClr val="000000"/>
                  </a:outerShdw>
                </a:effectLst>
              </a:defRPr>
            </a:lvl1pPr>
          </a:lstStyle>
          <a:p>
            <a:pPr/>
            <a:r>
              <a:t>The Disciples’ DEVOTION To His Teacher - Luke 6:39-45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0">
                                            <p:txEl>
                                              <p:pRg st="1" end="1"/>
                                            </p:txEl>
                                          </p:spTgt>
                                        </p:tgtEl>
                                        <p:attrNameLst>
                                          <p:attrName>style.visibility</p:attrName>
                                        </p:attrNameLst>
                                      </p:cBhvr>
                                      <p:to>
                                        <p:strVal val="visible"/>
                                      </p:to>
                                    </p:set>
                                    <p:animEffect filter="dissolve" transition="in">
                                      <p:cBhvr>
                                        <p:cTn id="7" dur="1500"/>
                                        <p:tgtEl>
                                          <p:spTgt spid="2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80">
                                            <p:txEl>
                                              <p:pRg st="2" end="2"/>
                                            </p:txEl>
                                          </p:spTgt>
                                        </p:tgtEl>
                                        <p:attrNameLst>
                                          <p:attrName>style.visibility</p:attrName>
                                        </p:attrNameLst>
                                      </p:cBhvr>
                                      <p:to>
                                        <p:strVal val="visible"/>
                                      </p:to>
                                    </p:set>
                                    <p:animEffect filter="dissolve" transition="in">
                                      <p:cBhvr>
                                        <p:cTn id="12" dur="1500"/>
                                        <p:tgtEl>
                                          <p:spTgt spid="2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80">
                                            <p:txEl>
                                              <p:pRg st="3" end="3"/>
                                            </p:txEl>
                                          </p:spTgt>
                                        </p:tgtEl>
                                        <p:attrNameLst>
                                          <p:attrName>style.visibility</p:attrName>
                                        </p:attrNameLst>
                                      </p:cBhvr>
                                      <p:to>
                                        <p:strVal val="visible"/>
                                      </p:to>
                                    </p:set>
                                    <p:animEffect filter="dissolve" transition="in">
                                      <p:cBhvr>
                                        <p:cTn id="17" dur="1500"/>
                                        <p:tgtEl>
                                          <p:spTgt spid="2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87" name="Are you SAVED?…"/>
          <p:cNvSpPr txBox="1"/>
          <p:nvPr/>
        </p:nvSpPr>
        <p:spPr>
          <a:xfrm>
            <a:off x="5640025" y="2596285"/>
            <a:ext cx="7132280" cy="67818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Being trained by Jesus &amp; becoming LIKE Jesus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t>By virtue of being attached to Jesus one becomes more and more like Him —John 15:1-10; Col. 3:12ff; Heb 9:14</a:t>
            </a:r>
          </a:p>
          <a:p>
            <a:pPr marL="1143000" indent="-685800" algn="l">
              <a:spcBef>
                <a:spcPts val="1300"/>
              </a:spcBef>
              <a:buSzPct val="80000"/>
              <a:buBlip>
                <a:blip r:embed="rId3"/>
              </a:buBlip>
              <a:defRPr sz="3200">
                <a:latin typeface="Century Gothic"/>
                <a:ea typeface="Century Gothic"/>
                <a:cs typeface="Century Gothic"/>
                <a:sym typeface="Century Gothic"/>
              </a:defRPr>
            </a:pPr>
            <a:r>
              <a:t>The disciple’s heart is purified and produces good fruit — Matt. 7:16–18, 20; 12:33-35; 23:26; 1 Pet 1:22,23; Phili 2:12-16 …</a:t>
            </a:r>
          </a:p>
          <a:p>
            <a:pPr marL="1143000" indent="-685800" algn="l">
              <a:spcBef>
                <a:spcPts val="1300"/>
              </a:spcBef>
              <a:buSzPct val="80000"/>
              <a:buBlip>
                <a:blip r:embed="rId3"/>
              </a:buBlip>
              <a:defRPr sz="3200">
                <a:latin typeface="Century Gothic"/>
                <a:ea typeface="Century Gothic"/>
                <a:cs typeface="Century Gothic"/>
                <a:sym typeface="Century Gothic"/>
              </a:defRPr>
            </a:pPr>
            <a:r>
              <a:t>Resulting in glory — He 12:1,2</a:t>
            </a:r>
          </a:p>
        </p:txBody>
      </p:sp>
      <p:pic>
        <p:nvPicPr>
          <p:cNvPr id="288"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89"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290" name="Luke 6:40 (NKJV)…"/>
          <p:cNvSpPr txBox="1"/>
          <p:nvPr/>
        </p:nvSpPr>
        <p:spPr>
          <a:xfrm>
            <a:off x="840432" y="3210449"/>
            <a:ext cx="391479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1800">
                <a:solidFill>
                  <a:srgbClr val="000000"/>
                </a:solidFill>
                <a:latin typeface="Century Gothic"/>
                <a:ea typeface="Century Gothic"/>
                <a:cs typeface="Century Gothic"/>
                <a:sym typeface="Century Gothic"/>
              </a:defRPr>
            </a:pPr>
            <a:r>
              <a:t>Luke 6:40 (NKJV)</a:t>
            </a:r>
          </a:p>
          <a:p>
            <a:pPr defTabSz="457200">
              <a:defRPr sz="1800">
                <a:solidFill>
                  <a:srgbClr val="000000"/>
                </a:solidFill>
                <a:latin typeface="Century Gothic"/>
                <a:ea typeface="Century Gothic"/>
                <a:cs typeface="Century Gothic"/>
                <a:sym typeface="Century Gothic"/>
              </a:defRPr>
            </a:pPr>
            <a:r>
              <a:rPr baseline="31999"/>
              <a:t>40</a:t>
            </a:r>
            <a:r>
              <a:t> …but everyone who is perfectly trained will be like his teacher.</a:t>
            </a:r>
          </a:p>
        </p:txBody>
      </p:sp>
      <p:sp>
        <p:nvSpPr>
          <p:cNvPr id="291" name="The Disciples’ DEVOTION To His Teacher - Luke 6:39-45"/>
          <p:cNvSpPr txBox="1"/>
          <p:nvPr/>
        </p:nvSpPr>
        <p:spPr>
          <a:xfrm>
            <a:off x="194902" y="1520234"/>
            <a:ext cx="12614996" cy="736601"/>
          </a:xfrm>
          <a:prstGeom prst="rect">
            <a:avLst/>
          </a:prstGeom>
          <a:gradFill>
            <a:gsLst>
              <a:gs pos="0">
                <a:schemeClr val="accent3"/>
              </a:gs>
              <a:gs pos="100000">
                <a:schemeClr val="accent3">
                  <a:satOff val="2194"/>
                  <a:lumOff val="-10817"/>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400">
                <a:solidFill>
                  <a:srgbClr val="FFFFFF"/>
                </a:solidFill>
                <a:effectLst>
                  <a:outerShdw sx="100000" sy="100000" kx="0" ky="0" algn="b" rotWithShape="0" blurRad="50800" dist="63500" dir="2411619">
                    <a:srgbClr val="000000"/>
                  </a:outerShdw>
                </a:effectLst>
              </a:defRPr>
            </a:lvl1pPr>
          </a:lstStyle>
          <a:p>
            <a:pPr/>
            <a:r>
              <a:t>The Disciples’ DEVOTION To His Teacher - Luke 6:39-45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7">
                                            <p:txEl>
                                              <p:pRg st="2" end="2"/>
                                            </p:txEl>
                                          </p:spTgt>
                                        </p:tgtEl>
                                        <p:attrNameLst>
                                          <p:attrName>style.visibility</p:attrName>
                                        </p:attrNameLst>
                                      </p:cBhvr>
                                      <p:to>
                                        <p:strVal val="visible"/>
                                      </p:to>
                                    </p:set>
                                    <p:animEffect filter="dissolve" transition="in">
                                      <p:cBhvr>
                                        <p:cTn id="7" dur="1500"/>
                                        <p:tgtEl>
                                          <p:spTgt spid="28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87">
                                            <p:txEl>
                                              <p:pRg st="3" end="3"/>
                                            </p:txEl>
                                          </p:spTgt>
                                        </p:tgtEl>
                                        <p:attrNameLst>
                                          <p:attrName>style.visibility</p:attrName>
                                        </p:attrNameLst>
                                      </p:cBhvr>
                                      <p:to>
                                        <p:strVal val="visible"/>
                                      </p:to>
                                    </p:set>
                                    <p:animEffect filter="dissolve" transition="in">
                                      <p:cBhvr>
                                        <p:cTn id="12" dur="1500"/>
                                        <p:tgtEl>
                                          <p:spTgt spid="2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94" name="The Disciple FOLLOWS His Teacher - Luke 6:46-49"/>
          <p:cNvSpPr txBox="1"/>
          <p:nvPr/>
        </p:nvSpPr>
        <p:spPr>
          <a:xfrm>
            <a:off x="232866" y="1494834"/>
            <a:ext cx="12539068" cy="7874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800">
                <a:solidFill>
                  <a:srgbClr val="FFFFFF"/>
                </a:solidFill>
                <a:effectLst>
                  <a:outerShdw sx="100000" sy="100000" kx="0" ky="0" algn="b" rotWithShape="0" blurRad="50800" dist="63500" dir="2411619">
                    <a:srgbClr val="000000"/>
                  </a:outerShdw>
                </a:effectLst>
              </a:defRPr>
            </a:lvl1pPr>
          </a:lstStyle>
          <a:p>
            <a:pPr/>
            <a:r>
              <a:t>The Disciple FOLLOWS His Teacher - Luke 6:46-49</a:t>
            </a:r>
          </a:p>
        </p:txBody>
      </p:sp>
      <p:sp>
        <p:nvSpPr>
          <p:cNvPr id="295" name="Luke 6:46–49 (NKJV)…"/>
          <p:cNvSpPr txBox="1"/>
          <p:nvPr/>
        </p:nvSpPr>
        <p:spPr>
          <a:xfrm>
            <a:off x="295753" y="2613968"/>
            <a:ext cx="12413295"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Century Gothic"/>
                <a:ea typeface="Century Gothic"/>
                <a:cs typeface="Century Gothic"/>
                <a:sym typeface="Century Gothic"/>
              </a:defRPr>
            </a:pPr>
            <a:r>
              <a:t>Luke 6:46–49 (NKJV)</a:t>
            </a:r>
          </a:p>
          <a:p>
            <a:pPr defTabSz="457200">
              <a:defRPr sz="3500">
                <a:solidFill>
                  <a:srgbClr val="000000"/>
                </a:solidFill>
                <a:latin typeface="Century Gothic"/>
                <a:ea typeface="Century Gothic"/>
                <a:cs typeface="Century Gothic"/>
                <a:sym typeface="Century Gothic"/>
              </a:defRPr>
            </a:pPr>
            <a:r>
              <a:rPr baseline="31999"/>
              <a:t>46</a:t>
            </a:r>
            <a:r>
              <a:t> “But why do you call Me ‘Lord, Lord,’ and not do the things which I say? </a:t>
            </a:r>
            <a:r>
              <a:rPr baseline="31999"/>
              <a:t>47</a:t>
            </a:r>
            <a:r>
              <a:t> Whoever comes to Me, and hears My sayings and does them, I will show you whom he is like: </a:t>
            </a:r>
            <a:r>
              <a:rPr baseline="31999"/>
              <a:t>48</a:t>
            </a:r>
            <a:r>
              <a:t> He is like a man building a house, who dug deep and laid the foundation on the rock. And when the flood arose, the stream beat vehemently against that house, and could not shake it, for it was founded on the rock. </a:t>
            </a:r>
            <a:r>
              <a:rPr baseline="31999"/>
              <a:t>49</a:t>
            </a:r>
            <a:r>
              <a:t> But he who heard and did nothing is like a man who built a house on the earth without a foundation, against which the stream beat vehemently; and immediately it fell. And the ruin of that house was great.”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98" name="Are you SAVED?…"/>
          <p:cNvSpPr txBox="1"/>
          <p:nvPr/>
        </p:nvSpPr>
        <p:spPr>
          <a:xfrm>
            <a:off x="5640025" y="2596285"/>
            <a:ext cx="7132280" cy="68580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2"/>
              </a:buBlip>
              <a:defRPr sz="4200">
                <a:latin typeface="Century Gothic"/>
                <a:ea typeface="Century Gothic"/>
                <a:cs typeface="Century Gothic"/>
                <a:sym typeface="Century Gothic"/>
              </a:defRPr>
            </a:pPr>
            <a:r>
              <a:rPr b="1"/>
              <a:t>The real disciple HEARS &amp; OBEYS His Lord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Whoever comes to Me</a:t>
            </a:r>
            <a:r>
              <a:t> — Heb 11:6; Mat. 11:28; Jno. 6:35, 37, 44, 45; 14:6 </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And hears My sayings</a:t>
            </a:r>
            <a:r>
              <a:t> — (receives / believes) — Mat. 17:5; John 1:45; 6:63; 10:27; Deut 18:18; Acts 3:22;</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And does them</a:t>
            </a:r>
            <a:r>
              <a:t> — 11:28; Jno. 13:17; 14:15, 21–24; 15:9–14; He. 5:9; Ja. 1:22–25; 4:17; etc.</a:t>
            </a:r>
          </a:p>
        </p:txBody>
      </p:sp>
      <p:pic>
        <p:nvPicPr>
          <p:cNvPr id="299"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300"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301" name="The Disciple FOLLOWS His Teacher - Luke 6:46-49"/>
          <p:cNvSpPr txBox="1"/>
          <p:nvPr/>
        </p:nvSpPr>
        <p:spPr>
          <a:xfrm>
            <a:off x="232866" y="1494834"/>
            <a:ext cx="12539068" cy="7874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800">
                <a:solidFill>
                  <a:srgbClr val="FFFFFF"/>
                </a:solidFill>
                <a:effectLst>
                  <a:outerShdw sx="100000" sy="100000" kx="0" ky="0" algn="b" rotWithShape="0" blurRad="50800" dist="63500" dir="2411619">
                    <a:srgbClr val="000000"/>
                  </a:outerShdw>
                </a:effectLst>
              </a:defRPr>
            </a:lvl1pPr>
          </a:lstStyle>
          <a:p>
            <a:pPr/>
            <a:r>
              <a:t>The Disciple FOLLOWS His Teacher - Luke 6:46-49</a:t>
            </a:r>
          </a:p>
        </p:txBody>
      </p:sp>
      <p:sp>
        <p:nvSpPr>
          <p:cNvPr id="302" name="Luke 6:46 (NKJV)…"/>
          <p:cNvSpPr txBox="1"/>
          <p:nvPr/>
        </p:nvSpPr>
        <p:spPr>
          <a:xfrm>
            <a:off x="875065" y="3196353"/>
            <a:ext cx="3845525"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1700">
                <a:solidFill>
                  <a:srgbClr val="000000"/>
                </a:solidFill>
                <a:latin typeface="Century Gothic"/>
                <a:ea typeface="Century Gothic"/>
                <a:cs typeface="Century Gothic"/>
                <a:sym typeface="Century Gothic"/>
              </a:defRPr>
            </a:pPr>
            <a:r>
              <a:t>Luke 6:46 (NKJV)</a:t>
            </a:r>
          </a:p>
          <a:p>
            <a:pPr defTabSz="457200">
              <a:defRPr sz="1800">
                <a:solidFill>
                  <a:srgbClr val="000000"/>
                </a:solidFill>
                <a:latin typeface="Century Gothic"/>
                <a:ea typeface="Century Gothic"/>
                <a:cs typeface="Century Gothic"/>
                <a:sym typeface="Century Gothic"/>
              </a:defRPr>
            </a:pPr>
            <a:r>
              <a:rPr baseline="31999"/>
              <a:t>46</a:t>
            </a:r>
            <a:r>
              <a:t> “But why do you call Me ‘Lord, Lord,’ and not do the things which I say?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98">
                                            <p:txEl>
                                              <p:pRg st="1" end="1"/>
                                            </p:txEl>
                                          </p:spTgt>
                                        </p:tgtEl>
                                        <p:attrNameLst>
                                          <p:attrName>style.visibility</p:attrName>
                                        </p:attrNameLst>
                                      </p:cBhvr>
                                      <p:to>
                                        <p:strVal val="visible"/>
                                      </p:to>
                                    </p:set>
                                    <p:animEffect filter="dissolve" transition="in">
                                      <p:cBhvr>
                                        <p:cTn id="7" dur="1500"/>
                                        <p:tgtEl>
                                          <p:spTgt spid="2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98">
                                            <p:txEl>
                                              <p:pRg st="2" end="2"/>
                                            </p:txEl>
                                          </p:spTgt>
                                        </p:tgtEl>
                                        <p:attrNameLst>
                                          <p:attrName>style.visibility</p:attrName>
                                        </p:attrNameLst>
                                      </p:cBhvr>
                                      <p:to>
                                        <p:strVal val="visible"/>
                                      </p:to>
                                    </p:set>
                                    <p:animEffect filter="dissolve" transition="in">
                                      <p:cBhvr>
                                        <p:cTn id="12" dur="1500"/>
                                        <p:tgtEl>
                                          <p:spTgt spid="2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98">
                                            <p:txEl>
                                              <p:pRg st="3" end="3"/>
                                            </p:txEl>
                                          </p:spTgt>
                                        </p:tgtEl>
                                        <p:attrNameLst>
                                          <p:attrName>style.visibility</p:attrName>
                                        </p:attrNameLst>
                                      </p:cBhvr>
                                      <p:to>
                                        <p:strVal val="visible"/>
                                      </p:to>
                                    </p:set>
                                    <p:animEffect filter="dissolve" transition="in">
                                      <p:cBhvr>
                                        <p:cTn id="17" dur="1500"/>
                                        <p:tgtEl>
                                          <p:spTgt spid="29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Luke 9:23–26 (NKJV)…"/>
          <p:cNvSpPr txBox="1"/>
          <p:nvPr/>
        </p:nvSpPr>
        <p:spPr>
          <a:xfrm>
            <a:off x="368687" y="1334455"/>
            <a:ext cx="12267426" cy="8051801"/>
          </a:xfrm>
          <a:prstGeom prst="rect">
            <a:avLst/>
          </a:prstGeom>
          <a:solidFill>
            <a:srgbClr val="FFFFFF"/>
          </a:solidFill>
          <a:ln w="25400">
            <a:solidFill>
              <a:srgbClr val="808785"/>
            </a:solidFill>
            <a:miter lim="400000"/>
          </a:ln>
          <a:effectLst>
            <a:outerShdw sx="100000" sy="100000" kx="0" ky="0" algn="b" rotWithShape="0" blurRad="63500" dist="762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300">
                <a:solidFill>
                  <a:srgbClr val="000000"/>
                </a:solidFill>
                <a:latin typeface="Century Gothic"/>
                <a:ea typeface="Century Gothic"/>
                <a:cs typeface="Century Gothic"/>
                <a:sym typeface="Century Gothic"/>
              </a:defRPr>
            </a:pPr>
            <a:r>
              <a:t>Luke 9:23–26 (NKJV)</a:t>
            </a:r>
          </a:p>
          <a:p>
            <a:pPr defTabSz="457200">
              <a:defRPr sz="4300">
                <a:solidFill>
                  <a:srgbClr val="000000"/>
                </a:solidFill>
                <a:latin typeface="Century Gothic"/>
                <a:ea typeface="Century Gothic"/>
                <a:cs typeface="Century Gothic"/>
                <a:sym typeface="Century Gothic"/>
              </a:defRPr>
            </a:pPr>
            <a:r>
              <a:rPr baseline="31999"/>
              <a:t>23</a:t>
            </a:r>
            <a:r>
              <a:t> Then He said to </a:t>
            </a:r>
            <a:r>
              <a:rPr i="1"/>
              <a:t>them</a:t>
            </a:r>
            <a:r>
              <a:t> all, “If anyone desires to come after Me, let him deny himself, and take up his cross daily, and follow Me. </a:t>
            </a:r>
            <a:r>
              <a:rPr baseline="31999"/>
              <a:t>24</a:t>
            </a:r>
            <a:r>
              <a:t> For whoever desires to save his life will lose it, but whoever loses his life for My sake will save it. </a:t>
            </a:r>
            <a:r>
              <a:rPr baseline="31999"/>
              <a:t>25</a:t>
            </a:r>
            <a:r>
              <a:t> For what profit is it to a man if he gains the whole world, and is himself destroyed or lost? </a:t>
            </a:r>
            <a:r>
              <a:rPr baseline="31999"/>
              <a:t>26</a:t>
            </a:r>
            <a:r>
              <a:t> For whoever is ashamed of Me and My words, of him the Son of Man will be ashamed when He comes in His </a:t>
            </a:r>
            <a:r>
              <a:rPr i="1"/>
              <a:t>own</a:t>
            </a:r>
            <a:r>
              <a:t> glory, and </a:t>
            </a:r>
            <a:r>
              <a:rPr i="1"/>
              <a:t>in His</a:t>
            </a:r>
            <a:r>
              <a:t> Father’s, and of the holy angels.</a:t>
            </a:r>
          </a:p>
        </p:txBody>
      </p:sp>
      <p:sp>
        <p:nvSpPr>
          <p:cNvPr id="305"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grpSp>
        <p:nvGrpSpPr>
          <p:cNvPr id="310" name="Image"/>
          <p:cNvGrpSpPr/>
          <p:nvPr/>
        </p:nvGrpSpPr>
        <p:grpSpPr>
          <a:xfrm>
            <a:off x="499844" y="3009824"/>
            <a:ext cx="4694934" cy="6678016"/>
            <a:chOff x="0" y="0"/>
            <a:chExt cx="4694933" cy="6678014"/>
          </a:xfrm>
        </p:grpSpPr>
        <p:pic>
          <p:nvPicPr>
            <p:cNvPr id="309" name="Image" descr="Image"/>
            <p:cNvPicPr>
              <a:picLocks noChangeAspect="1"/>
            </p:cNvPicPr>
            <p:nvPr/>
          </p:nvPicPr>
          <p:blipFill>
            <a:blip r:embed="rId2">
              <a:extLst/>
            </a:blip>
            <a:srcRect l="33665" t="0" r="27065" b="0"/>
            <a:stretch>
              <a:fillRect/>
            </a:stretch>
          </p:blipFill>
          <p:spPr>
            <a:xfrm>
              <a:off x="127000" y="76200"/>
              <a:ext cx="4440934" cy="6360515"/>
            </a:xfrm>
            <a:prstGeom prst="rect">
              <a:avLst/>
            </a:prstGeom>
            <a:ln>
              <a:noFill/>
            </a:ln>
            <a:effectLst/>
          </p:spPr>
        </p:pic>
        <p:pic>
          <p:nvPicPr>
            <p:cNvPr id="308" name="Image" descr="Image"/>
            <p:cNvPicPr>
              <a:picLocks noChangeAspect="0"/>
            </p:cNvPicPr>
            <p:nvPr/>
          </p:nvPicPr>
          <p:blipFill>
            <a:blip r:embed="rId3">
              <a:extLst/>
            </a:blip>
            <a:stretch>
              <a:fillRect/>
            </a:stretch>
          </p:blipFill>
          <p:spPr>
            <a:xfrm>
              <a:off x="-1" y="0"/>
              <a:ext cx="4694935" cy="6678015"/>
            </a:xfrm>
            <a:prstGeom prst="rect">
              <a:avLst/>
            </a:prstGeom>
            <a:effectLst/>
          </p:spPr>
        </p:pic>
      </p:grpSp>
      <p:sp>
        <p:nvSpPr>
          <p:cNvPr id="311" name="Are you SAVED?…"/>
          <p:cNvSpPr txBox="1"/>
          <p:nvPr/>
        </p:nvSpPr>
        <p:spPr>
          <a:xfrm>
            <a:off x="5299473" y="2983331"/>
            <a:ext cx="7064115" cy="6527801"/>
          </a:xfrm>
          <a:prstGeom prst="rect">
            <a:avLst/>
          </a:prstGeom>
          <a:solidFill>
            <a:srgbClr val="FFFFFF">
              <a:alpha val="77916"/>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4"/>
              </a:buBlip>
              <a:defRPr sz="3300">
                <a:latin typeface="Century Gothic"/>
                <a:ea typeface="Century Gothic"/>
                <a:cs typeface="Century Gothic"/>
                <a:sym typeface="Century Gothic"/>
              </a:defRPr>
            </a:pPr>
            <a:r>
              <a:rPr b="1"/>
              <a:t>Hear</a:t>
            </a:r>
            <a:r>
              <a:t> - The word of God - Luke 8:11; Rom 10:17</a:t>
            </a:r>
          </a:p>
          <a:p>
            <a:pPr marL="685800" indent="-685800" algn="l">
              <a:spcBef>
                <a:spcPts val="1300"/>
              </a:spcBef>
              <a:buSzPct val="80000"/>
              <a:buBlip>
                <a:blip r:embed="rId4"/>
              </a:buBlip>
              <a:defRPr sz="3300">
                <a:latin typeface="Century Gothic"/>
                <a:ea typeface="Century Gothic"/>
                <a:cs typeface="Century Gothic"/>
                <a:sym typeface="Century Gothic"/>
              </a:defRPr>
            </a:pPr>
            <a:r>
              <a:rPr b="1"/>
              <a:t>Believe</a:t>
            </a:r>
            <a:r>
              <a:t> in Christ — Jn 8:24</a:t>
            </a:r>
          </a:p>
          <a:p>
            <a:pPr marL="685800" indent="-685800" algn="l">
              <a:spcBef>
                <a:spcPts val="1300"/>
              </a:spcBef>
              <a:buSzPct val="80000"/>
              <a:buBlip>
                <a:blip r:embed="rId4"/>
              </a:buBlip>
              <a:defRPr sz="3300">
                <a:latin typeface="Century Gothic"/>
                <a:ea typeface="Century Gothic"/>
                <a:cs typeface="Century Gothic"/>
                <a:sym typeface="Century Gothic"/>
              </a:defRPr>
            </a:pPr>
            <a:r>
              <a:rPr b="1"/>
              <a:t>Repent</a:t>
            </a:r>
            <a:r>
              <a:t> — Luke 13:3,5</a:t>
            </a:r>
          </a:p>
          <a:p>
            <a:pPr marL="685800" indent="-685800" algn="l">
              <a:spcBef>
                <a:spcPts val="1300"/>
              </a:spcBef>
              <a:buSzPct val="80000"/>
              <a:buBlip>
                <a:blip r:embed="rId4"/>
              </a:buBlip>
              <a:defRPr sz="3300">
                <a:latin typeface="Century Gothic"/>
                <a:ea typeface="Century Gothic"/>
                <a:cs typeface="Century Gothic"/>
                <a:sym typeface="Century Gothic"/>
              </a:defRPr>
            </a:pPr>
            <a:r>
              <a:rPr b="1"/>
              <a:t>Confess</a:t>
            </a:r>
            <a:r>
              <a:t> Jesus — Rom 10:9,10</a:t>
            </a:r>
          </a:p>
          <a:p>
            <a:pPr marL="685800" indent="-685800" algn="l">
              <a:spcBef>
                <a:spcPts val="1300"/>
              </a:spcBef>
              <a:buSzPct val="80000"/>
              <a:buBlip>
                <a:blip r:embed="rId4"/>
              </a:buBlip>
              <a:defRPr sz="3300">
                <a:latin typeface="Century Gothic"/>
                <a:ea typeface="Century Gothic"/>
                <a:cs typeface="Century Gothic"/>
                <a:sym typeface="Century Gothic"/>
              </a:defRPr>
            </a:pPr>
            <a:r>
              <a:rPr b="1"/>
              <a:t>Be</a:t>
            </a:r>
            <a:r>
              <a:t> </a:t>
            </a:r>
            <a:r>
              <a:rPr b="1"/>
              <a:t>baptized</a:t>
            </a:r>
            <a:r>
              <a:t> in the name of Jesus Christ for the remission of sins — Mk 16:16; Acts 2:38</a:t>
            </a:r>
          </a:p>
          <a:p>
            <a:pPr marL="685800" indent="-685800" algn="l">
              <a:spcBef>
                <a:spcPts val="1300"/>
              </a:spcBef>
              <a:buSzPct val="80000"/>
              <a:buBlip>
                <a:blip r:embed="rId4"/>
              </a:buBlip>
              <a:defRPr sz="3300">
                <a:latin typeface="Century Gothic"/>
                <a:ea typeface="Century Gothic"/>
                <a:cs typeface="Century Gothic"/>
                <a:sym typeface="Century Gothic"/>
              </a:defRPr>
            </a:pPr>
            <a:r>
              <a:rPr b="1"/>
              <a:t>Continue</a:t>
            </a:r>
            <a:r>
              <a:t> following Jesus — becoming conformed to His image — 2 Col. 3:18</a:t>
            </a:r>
          </a:p>
        </p:txBody>
      </p:sp>
      <p:sp>
        <p:nvSpPr>
          <p:cNvPr id="312" name="You can become a disciple of Jesus Today!…"/>
          <p:cNvSpPr txBox="1"/>
          <p:nvPr/>
        </p:nvSpPr>
        <p:spPr>
          <a:xfrm>
            <a:off x="717032" y="1386359"/>
            <a:ext cx="11825669" cy="1485901"/>
          </a:xfrm>
          <a:prstGeom prst="rect">
            <a:avLst/>
          </a:prstGeom>
          <a:solidFill>
            <a:srgbClr val="EBEBEB">
              <a:alpha val="6754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800"/>
              </a:spcBef>
              <a:buClr>
                <a:srgbClr val="535353"/>
              </a:buClr>
              <a:defRPr sz="3000">
                <a:latin typeface="Good Times"/>
                <a:ea typeface="Good Times"/>
                <a:cs typeface="Good Times"/>
                <a:sym typeface="Good Times"/>
              </a:defRPr>
            </a:pPr>
            <a:r>
              <a:t>You can become a disciple of Jesus Today!</a:t>
            </a:r>
          </a:p>
          <a:p>
            <a:pPr>
              <a:spcBef>
                <a:spcPts val="800"/>
              </a:spcBef>
              <a:buClr>
                <a:srgbClr val="535353"/>
              </a:buClr>
              <a:defRPr sz="3000">
                <a:latin typeface="Good Times"/>
                <a:ea typeface="Good Times"/>
                <a:cs typeface="Good Times"/>
                <a:sym typeface="Good Times"/>
              </a:defRPr>
            </a:pPr>
            <a:r>
              <a:t>Jesus, His will &amp; promises Must come first</a:t>
            </a:r>
          </a:p>
          <a:p>
            <a:pPr>
              <a:spcBef>
                <a:spcPts val="800"/>
              </a:spcBef>
              <a:buClr>
                <a:srgbClr val="535353"/>
              </a:buClr>
              <a:defRPr sz="3000">
                <a:latin typeface="Good Times"/>
                <a:ea typeface="Good Times"/>
                <a:cs typeface="Good Times"/>
                <a:sym typeface="Good Times"/>
              </a:defRPr>
            </a:pPr>
            <a:r>
              <a:t>following Jesus to the end will be worth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1">
                                            <p:txEl>
                                              <p:pRg st="1" end="1"/>
                                            </p:txEl>
                                          </p:spTgt>
                                        </p:tgtEl>
                                        <p:attrNameLst>
                                          <p:attrName>style.visibility</p:attrName>
                                        </p:attrNameLst>
                                      </p:cBhvr>
                                      <p:to>
                                        <p:strVal val="visible"/>
                                      </p:to>
                                    </p:set>
                                    <p:animEffect filter="dissolve" transition="in">
                                      <p:cBhvr>
                                        <p:cTn id="7" dur="1500"/>
                                        <p:tgtEl>
                                          <p:spTgt spid="3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311">
                                            <p:txEl>
                                              <p:pRg st="2" end="2"/>
                                            </p:txEl>
                                          </p:spTgt>
                                        </p:tgtEl>
                                        <p:attrNameLst>
                                          <p:attrName>style.visibility</p:attrName>
                                        </p:attrNameLst>
                                      </p:cBhvr>
                                      <p:to>
                                        <p:strVal val="visible"/>
                                      </p:to>
                                    </p:set>
                                    <p:animEffect filter="dissolve" transition="in">
                                      <p:cBhvr>
                                        <p:cTn id="12" dur="1500"/>
                                        <p:tgtEl>
                                          <p:spTgt spid="3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311">
                                            <p:txEl>
                                              <p:pRg st="3" end="3"/>
                                            </p:txEl>
                                          </p:spTgt>
                                        </p:tgtEl>
                                        <p:attrNameLst>
                                          <p:attrName>style.visibility</p:attrName>
                                        </p:attrNameLst>
                                      </p:cBhvr>
                                      <p:to>
                                        <p:strVal val="visible"/>
                                      </p:to>
                                    </p:set>
                                    <p:animEffect filter="dissolve" transition="in">
                                      <p:cBhvr>
                                        <p:cTn id="17" dur="1500"/>
                                        <p:tgtEl>
                                          <p:spTgt spid="3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1" fill="hold">
                                  <p:stCondLst>
                                    <p:cond delay="0"/>
                                  </p:stCondLst>
                                  <p:iterate type="el" backwards="0">
                                    <p:tmAbs val="0"/>
                                  </p:iterate>
                                  <p:childTnLst>
                                    <p:set>
                                      <p:cBhvr>
                                        <p:cTn id="21" fill="hold"/>
                                        <p:tgtEl>
                                          <p:spTgt spid="311">
                                            <p:txEl>
                                              <p:pRg st="4" end="4"/>
                                            </p:txEl>
                                          </p:spTgt>
                                        </p:tgtEl>
                                        <p:attrNameLst>
                                          <p:attrName>style.visibility</p:attrName>
                                        </p:attrNameLst>
                                      </p:cBhvr>
                                      <p:to>
                                        <p:strVal val="visible"/>
                                      </p:to>
                                    </p:set>
                                    <p:animEffect filter="dissolve" transition="in">
                                      <p:cBhvr>
                                        <p:cTn id="22" dur="1500"/>
                                        <p:tgtEl>
                                          <p:spTgt spid="3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1" fill="hold">
                                  <p:stCondLst>
                                    <p:cond delay="0"/>
                                  </p:stCondLst>
                                  <p:iterate type="el" backwards="0">
                                    <p:tmAbs val="0"/>
                                  </p:iterate>
                                  <p:childTnLst>
                                    <p:set>
                                      <p:cBhvr>
                                        <p:cTn id="26" fill="hold"/>
                                        <p:tgtEl>
                                          <p:spTgt spid="311">
                                            <p:txEl>
                                              <p:pRg st="5" end="5"/>
                                            </p:txEl>
                                          </p:spTgt>
                                        </p:tgtEl>
                                        <p:attrNameLst>
                                          <p:attrName>style.visibility</p:attrName>
                                        </p:attrNameLst>
                                      </p:cBhvr>
                                      <p:to>
                                        <p:strVal val="visible"/>
                                      </p:to>
                                    </p:set>
                                    <p:animEffect filter="dissolve" transition="in">
                                      <p:cBhvr>
                                        <p:cTn id="27" dur="1500"/>
                                        <p:tgtEl>
                                          <p:spTgt spid="31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15" name="Are you SAVED?…"/>
          <p:cNvSpPr txBox="1"/>
          <p:nvPr/>
        </p:nvSpPr>
        <p:spPr>
          <a:xfrm>
            <a:off x="6436811" y="1344824"/>
            <a:ext cx="6359391" cy="82169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2"/>
              </a:buBlip>
              <a:defRPr sz="4200">
                <a:latin typeface="Century Gothic"/>
                <a:ea typeface="Century Gothic"/>
                <a:cs typeface="Century Gothic"/>
                <a:sym typeface="Century Gothic"/>
              </a:defRPr>
            </a:pPr>
            <a:r>
              <a:rPr b="1"/>
              <a:t>After praying all night, Jesus appoints His 12 apostles</a:t>
            </a:r>
            <a:r>
              <a:t> - Luke 6:12-16</a:t>
            </a:r>
          </a:p>
          <a:p>
            <a:pPr marL="685800" indent="-685800" algn="l">
              <a:spcBef>
                <a:spcPts val="1300"/>
              </a:spcBef>
              <a:buSzPct val="80000"/>
              <a:buBlip>
                <a:blip r:embed="rId2"/>
              </a:buBlip>
              <a:defRPr sz="4200">
                <a:latin typeface="Century Gothic"/>
                <a:ea typeface="Century Gothic"/>
                <a:cs typeface="Century Gothic"/>
                <a:sym typeface="Century Gothic"/>
              </a:defRPr>
            </a:pPr>
            <a:r>
              <a:rPr b="1"/>
              <a:t>A multitude gathers to hear Jesus and be healed by Him</a:t>
            </a:r>
            <a:r>
              <a:t> — Luke 6:13-19</a:t>
            </a:r>
          </a:p>
          <a:p>
            <a:pPr marL="685800" indent="-685800" algn="l">
              <a:spcBef>
                <a:spcPts val="1300"/>
              </a:spcBef>
              <a:buSzPct val="80000"/>
              <a:buBlip>
                <a:blip r:embed="rId2"/>
              </a:buBlip>
              <a:defRPr sz="4200">
                <a:latin typeface="Century Gothic"/>
                <a:ea typeface="Century Gothic"/>
                <a:cs typeface="Century Gothic"/>
                <a:sym typeface="Century Gothic"/>
              </a:defRPr>
            </a:pPr>
            <a:r>
              <a:rPr b="1"/>
              <a:t>Jesus teaches His disciples</a:t>
            </a:r>
            <a:r>
              <a:t> — Luke 6:20-49; (cf. Mat. 5:3-7:27)</a:t>
            </a:r>
          </a:p>
        </p:txBody>
      </p:sp>
      <p:pic>
        <p:nvPicPr>
          <p:cNvPr id="216" name="Image" descr="Image"/>
          <p:cNvPicPr>
            <a:picLocks noChangeAspect="1"/>
          </p:cNvPicPr>
          <p:nvPr/>
        </p:nvPicPr>
        <p:blipFill>
          <a:blip r:embed="rId3">
            <a:extLst/>
          </a:blip>
          <a:stretch>
            <a:fillRect/>
          </a:stretch>
        </p:blipFill>
        <p:spPr>
          <a:xfrm>
            <a:off x="121503" y="1286632"/>
            <a:ext cx="6182570" cy="8333284"/>
          </a:xfrm>
          <a:prstGeom prst="rect">
            <a:avLst/>
          </a:prstGeom>
          <a:ln w="12700">
            <a:miter lim="400000"/>
          </a:ln>
          <a:effectLst>
            <a:outerShdw sx="100000" sy="100000" kx="0" ky="0" algn="b" rotWithShape="0" blurRad="177800" dist="25400" dir="3176227">
              <a:srgbClr val="000000">
                <a:alpha val="50000"/>
              </a:srgbClr>
            </a:outerShdw>
          </a:effectLst>
        </p:spPr>
      </p:pic>
      <p:pic>
        <p:nvPicPr>
          <p:cNvPr id="217" name="Image" descr="Image"/>
          <p:cNvPicPr>
            <a:picLocks noChangeAspect="1"/>
          </p:cNvPicPr>
          <p:nvPr/>
        </p:nvPicPr>
        <p:blipFill>
          <a:blip r:embed="rId4">
            <a:extLst/>
          </a:blip>
          <a:srcRect l="17670" t="0" r="7085" b="0"/>
          <a:stretch>
            <a:fillRect/>
          </a:stretch>
        </p:blipFill>
        <p:spPr>
          <a:xfrm>
            <a:off x="933108" y="2124902"/>
            <a:ext cx="4557968" cy="66565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5">
                                            <p:txEl>
                                              <p:pRg st="1" end="1"/>
                                            </p:txEl>
                                          </p:spTgt>
                                        </p:tgtEl>
                                        <p:attrNameLst>
                                          <p:attrName>style.visibility</p:attrName>
                                        </p:attrNameLst>
                                      </p:cBhvr>
                                      <p:to>
                                        <p:strVal val="visible"/>
                                      </p:to>
                                    </p:set>
                                    <p:animEffect filter="dissolve" transition="in">
                                      <p:cBhvr>
                                        <p:cTn id="7" dur="1500"/>
                                        <p:tgtEl>
                                          <p:spTgt spid="2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15">
                                            <p:txEl>
                                              <p:pRg st="2" end="2"/>
                                            </p:txEl>
                                          </p:spTgt>
                                        </p:tgtEl>
                                        <p:attrNameLst>
                                          <p:attrName>style.visibility</p:attrName>
                                        </p:attrNameLst>
                                      </p:cBhvr>
                                      <p:to>
                                        <p:strVal val="visible"/>
                                      </p:to>
                                    </p:set>
                                    <p:animEffect filter="dissolve" transition="in">
                                      <p:cBhvr>
                                        <p:cTn id="12" dur="1500"/>
                                        <p:tgtEl>
                                          <p:spTgt spid="21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ph type="pic" idx="13"/>
          </p:nvPr>
        </p:nvPicPr>
        <p:blipFill>
          <a:blip r:embed="rId2">
            <a:extLst/>
          </a:blip>
          <a:srcRect l="11607" t="0" r="11607" b="0"/>
          <a:stretch>
            <a:fillRect/>
          </a:stretch>
        </p:blipFill>
        <p:spPr>
          <a:prstGeom prst="rect">
            <a:avLst/>
          </a:prstGeom>
        </p:spPr>
      </p:pic>
      <p:sp>
        <p:nvSpPr>
          <p:cNvPr id="316" name="Foundational Principles of Real Discipleship"/>
          <p:cNvSpPr txBox="1"/>
          <p:nvPr/>
        </p:nvSpPr>
        <p:spPr>
          <a:xfrm>
            <a:off x="295753" y="3619639"/>
            <a:ext cx="12413294"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7500"/>
            </a:lvl1pPr>
          </a:lstStyle>
          <a:p>
            <a:pPr/>
            <a:r>
              <a:t>Foundational Principles of Real Discipleship </a:t>
            </a:r>
          </a:p>
        </p:txBody>
      </p:sp>
      <p:pic>
        <p:nvPicPr>
          <p:cNvPr id="317" name="Charts by Don McClain…" descr="Charts by Don McClain…"/>
          <p:cNvPicPr>
            <a:picLocks noChangeAspect="0"/>
          </p:cNvPicPr>
          <p:nvPr/>
        </p:nvPicPr>
        <p:blipFill>
          <a:blip r:embed="rId3">
            <a:extLst/>
          </a:blip>
          <a:stretch>
            <a:fillRect/>
          </a:stretch>
        </p:blipFill>
        <p:spPr>
          <a:xfrm>
            <a:off x="-218624" y="5904683"/>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320" name="John 13:12–17 (NKJV)…"/>
          <p:cNvSpPr txBox="1"/>
          <p:nvPr/>
        </p:nvSpPr>
        <p:spPr>
          <a:xfrm>
            <a:off x="487341" y="647699"/>
            <a:ext cx="12030119"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000000"/>
                </a:solidFill>
                <a:latin typeface="Good Times"/>
                <a:ea typeface="Good Times"/>
                <a:cs typeface="Good Times"/>
                <a:sym typeface="Good Times"/>
              </a:defRPr>
            </a:pPr>
            <a:r>
              <a:t>John 13:12–17 (NKJV)</a:t>
            </a:r>
          </a:p>
          <a:p>
            <a:pPr defTabSz="457200">
              <a:defRPr sz="4000">
                <a:solidFill>
                  <a:srgbClr val="000000"/>
                </a:solidFill>
                <a:latin typeface="Century Gothic"/>
                <a:ea typeface="Century Gothic"/>
                <a:cs typeface="Century Gothic"/>
                <a:sym typeface="Century Gothic"/>
              </a:defRPr>
            </a:pPr>
            <a:r>
              <a:rPr baseline="31999"/>
              <a:t>12</a:t>
            </a:r>
            <a:r>
              <a:t> So when He had washed their feet, taken His garments, and sat down again, He said to them, “Do you know what I have done to you? </a:t>
            </a:r>
            <a:r>
              <a:rPr baseline="31999"/>
              <a:t>13</a:t>
            </a:r>
            <a:r>
              <a:t> You call Me Teacher and Lord, and you say well, for </a:t>
            </a:r>
            <a:r>
              <a:rPr i="1"/>
              <a:t>so</a:t>
            </a:r>
            <a:r>
              <a:t> I am. </a:t>
            </a:r>
            <a:r>
              <a:rPr baseline="31999"/>
              <a:t>14</a:t>
            </a:r>
            <a:r>
              <a:t> If I then, </a:t>
            </a:r>
            <a:r>
              <a:rPr i="1"/>
              <a:t>your</a:t>
            </a:r>
            <a:r>
              <a:t> Lord and Teacher, have washed your feet, you also ought to wash one another’s feet. </a:t>
            </a:r>
            <a:r>
              <a:rPr baseline="31999"/>
              <a:t>15</a:t>
            </a:r>
            <a:r>
              <a:t> For I have given you an example, that you should do as I have done to you. </a:t>
            </a:r>
            <a:r>
              <a:rPr baseline="31999"/>
              <a:t>16</a:t>
            </a:r>
            <a:r>
              <a:t> Most assuredly, I say to you, a servant is not greater than his master; nor is he who is sent greater than he who sent him. </a:t>
            </a:r>
            <a:r>
              <a:rPr baseline="31999"/>
              <a:t>17</a:t>
            </a:r>
            <a:r>
              <a:t> If you know these things, blessed are you if you do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20" name="Are you SAVED?…"/>
          <p:cNvSpPr txBox="1"/>
          <p:nvPr/>
        </p:nvSpPr>
        <p:spPr>
          <a:xfrm>
            <a:off x="5640025" y="2596285"/>
            <a:ext cx="7132280" cy="68326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Blessed are you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Poor</a:t>
            </a:r>
            <a:r>
              <a:t>, for yours is the kingdom of heaven - 20</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Who hunger,</a:t>
            </a:r>
            <a:r>
              <a:t> for you shall be filled - 21a</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Who weep now</a:t>
            </a:r>
            <a:r>
              <a:t>, for you shall laugh - 21b</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When men hate you</a:t>
            </a:r>
            <a:r>
              <a:t>, exclude, revile, and accuse you as evil, for the Son of Man’s sake … for your reward is great in heaven - 22,23</a:t>
            </a:r>
          </a:p>
        </p:txBody>
      </p:sp>
      <p:sp>
        <p:nvSpPr>
          <p:cNvPr id="221" name="The VALUES &amp; CHARACTER of the Disciple - Luke 6:20-26"/>
          <p:cNvSpPr txBox="1"/>
          <p:nvPr/>
        </p:nvSpPr>
        <p:spPr>
          <a:xfrm>
            <a:off x="277954" y="1539284"/>
            <a:ext cx="12448891"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100"/>
            </a:lvl1pPr>
          </a:lstStyle>
          <a:p>
            <a:pPr/>
            <a:r>
              <a:t>The VALUES &amp; CHARACTER of the Disciple - Luke 6:20-26</a:t>
            </a:r>
          </a:p>
        </p:txBody>
      </p:sp>
      <p:pic>
        <p:nvPicPr>
          <p:cNvPr id="222"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23"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0">
                                            <p:txEl>
                                              <p:pRg st="1" end="1"/>
                                            </p:txEl>
                                          </p:spTgt>
                                        </p:tgtEl>
                                        <p:attrNameLst>
                                          <p:attrName>style.visibility</p:attrName>
                                        </p:attrNameLst>
                                      </p:cBhvr>
                                      <p:to>
                                        <p:strVal val="visible"/>
                                      </p:to>
                                    </p:set>
                                    <p:animEffect filter="dissolve" transition="in">
                                      <p:cBhvr>
                                        <p:cTn id="7" dur="1500"/>
                                        <p:tgtEl>
                                          <p:spTgt spid="2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20">
                                            <p:txEl>
                                              <p:pRg st="2" end="2"/>
                                            </p:txEl>
                                          </p:spTgt>
                                        </p:tgtEl>
                                        <p:attrNameLst>
                                          <p:attrName>style.visibility</p:attrName>
                                        </p:attrNameLst>
                                      </p:cBhvr>
                                      <p:to>
                                        <p:strVal val="visible"/>
                                      </p:to>
                                    </p:set>
                                    <p:animEffect filter="dissolve" transition="in">
                                      <p:cBhvr>
                                        <p:cTn id="12" dur="1500"/>
                                        <p:tgtEl>
                                          <p:spTgt spid="2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20">
                                            <p:txEl>
                                              <p:pRg st="3" end="3"/>
                                            </p:txEl>
                                          </p:spTgt>
                                        </p:tgtEl>
                                        <p:attrNameLst>
                                          <p:attrName>style.visibility</p:attrName>
                                        </p:attrNameLst>
                                      </p:cBhvr>
                                      <p:to>
                                        <p:strVal val="visible"/>
                                      </p:to>
                                    </p:set>
                                    <p:animEffect filter="dissolve" transition="in">
                                      <p:cBhvr>
                                        <p:cTn id="17" dur="1500"/>
                                        <p:tgtEl>
                                          <p:spTgt spid="2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1" fill="hold">
                                  <p:stCondLst>
                                    <p:cond delay="0"/>
                                  </p:stCondLst>
                                  <p:iterate type="el" backwards="0">
                                    <p:tmAbs val="0"/>
                                  </p:iterate>
                                  <p:childTnLst>
                                    <p:set>
                                      <p:cBhvr>
                                        <p:cTn id="21" fill="hold"/>
                                        <p:tgtEl>
                                          <p:spTgt spid="220">
                                            <p:txEl>
                                              <p:pRg st="4" end="4"/>
                                            </p:txEl>
                                          </p:spTgt>
                                        </p:tgtEl>
                                        <p:attrNameLst>
                                          <p:attrName>style.visibility</p:attrName>
                                        </p:attrNameLst>
                                      </p:cBhvr>
                                      <p:to>
                                        <p:strVal val="visible"/>
                                      </p:to>
                                    </p:set>
                                    <p:animEffect filter="dissolve" transition="in">
                                      <p:cBhvr>
                                        <p:cTn id="22" dur="1500"/>
                                        <p:tgtEl>
                                          <p:spTgt spid="22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26" name="The VALUES &amp; CHARACTER of the Disciple - Luke 6:20-26"/>
          <p:cNvSpPr txBox="1"/>
          <p:nvPr/>
        </p:nvSpPr>
        <p:spPr>
          <a:xfrm>
            <a:off x="277954" y="1539284"/>
            <a:ext cx="12448891"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100"/>
            </a:lvl1pPr>
          </a:lstStyle>
          <a:p>
            <a:pPr/>
            <a:r>
              <a:t>The VALUES &amp; CHARACTER of the Disciple - Luke 6:20-26</a:t>
            </a:r>
          </a:p>
        </p:txBody>
      </p:sp>
      <p:sp>
        <p:nvSpPr>
          <p:cNvPr id="227" name="Matthew 5:3–12 (NKJV) 3 “Blessed are the poor in spirit, For theirs is the kingdom of heaven. 4 Blessed are those who mourn, For they shall be comforted. 5 Blessed are the meek, For they shall inherit the earth. 6 Blessed are those who hunger and thirst for righteousness, For they shall be filled. 7 Blessed are the merciful, For they shall obtain mercy. 8 Blessed are the pure in heart, For they shall see God. 9 Blessed are the peacemakers, For they shall be called sons of God. 10 Blessed are those who are persecuted for righteousness’ sake, For theirs is the kingdom of heaven. 11 “Blessed are you when they revile and persecute you, and say all kinds of evil against you falsely for My sake. 12 Rejoice and be exceedingly glad, for great is your reward in heaven, for so they persecuted the prophets who were before you."/>
          <p:cNvSpPr txBox="1"/>
          <p:nvPr/>
        </p:nvSpPr>
        <p:spPr>
          <a:xfrm>
            <a:off x="223279" y="2319217"/>
            <a:ext cx="12558243" cy="7226301"/>
          </a:xfrm>
          <a:prstGeom prst="rect">
            <a:avLst/>
          </a:prstGeom>
          <a:solidFill>
            <a:srgbClr val="FFFFFF"/>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300">
                <a:solidFill>
                  <a:srgbClr val="000000"/>
                </a:solidFill>
                <a:latin typeface="Century Gothic"/>
                <a:ea typeface="Century Gothic"/>
                <a:cs typeface="Century Gothic"/>
                <a:sym typeface="Century Gothic"/>
              </a:defRPr>
            </a:pPr>
            <a:r>
              <a:t>Matthew 5:3–12 (NKJV) </a:t>
            </a:r>
            <a:r>
              <a:rPr b="0" baseline="31999"/>
              <a:t>3</a:t>
            </a:r>
            <a:r>
              <a:rPr b="0"/>
              <a:t> “Blessed </a:t>
            </a:r>
            <a:r>
              <a:rPr b="0" i="1"/>
              <a:t>are</a:t>
            </a:r>
            <a:r>
              <a:rPr b="0"/>
              <a:t> the poor in spirit, For theirs is the kingdom of heaven. </a:t>
            </a:r>
            <a:r>
              <a:rPr b="0" baseline="31999"/>
              <a:t>4</a:t>
            </a:r>
            <a:r>
              <a:rPr b="0"/>
              <a:t> Blessed </a:t>
            </a:r>
            <a:r>
              <a:rPr b="0" i="1"/>
              <a:t>are</a:t>
            </a:r>
            <a:r>
              <a:rPr b="0"/>
              <a:t> those who mourn, For they shall be comforted. </a:t>
            </a:r>
            <a:r>
              <a:rPr b="0" baseline="31999"/>
              <a:t>5</a:t>
            </a:r>
            <a:r>
              <a:rPr b="0"/>
              <a:t> Blessed </a:t>
            </a:r>
            <a:r>
              <a:rPr b="0" i="1"/>
              <a:t>are</a:t>
            </a:r>
            <a:r>
              <a:rPr b="0"/>
              <a:t> the meek, For they shall inherit the earth. </a:t>
            </a:r>
            <a:r>
              <a:rPr b="0" baseline="31999"/>
              <a:t>6</a:t>
            </a:r>
            <a:r>
              <a:rPr b="0"/>
              <a:t> Blessed </a:t>
            </a:r>
            <a:r>
              <a:rPr b="0" i="1"/>
              <a:t>are</a:t>
            </a:r>
            <a:r>
              <a:rPr b="0"/>
              <a:t> those who hunger and thirst for righteousness, For they shall be filled. </a:t>
            </a:r>
            <a:r>
              <a:rPr b="0" baseline="31999"/>
              <a:t>7</a:t>
            </a:r>
            <a:r>
              <a:rPr b="0"/>
              <a:t> Blessed </a:t>
            </a:r>
            <a:r>
              <a:rPr b="0" i="1"/>
              <a:t>are</a:t>
            </a:r>
            <a:r>
              <a:rPr b="0"/>
              <a:t> the merciful, For they shall obtain mercy. </a:t>
            </a:r>
            <a:r>
              <a:rPr b="0" baseline="31999"/>
              <a:t>8</a:t>
            </a:r>
            <a:r>
              <a:rPr b="0"/>
              <a:t> Blessed </a:t>
            </a:r>
            <a:r>
              <a:rPr b="0" i="1"/>
              <a:t>are</a:t>
            </a:r>
            <a:r>
              <a:rPr b="0"/>
              <a:t> the pure in heart, For they shall see God. </a:t>
            </a:r>
            <a:r>
              <a:rPr b="0" baseline="31999"/>
              <a:t>9</a:t>
            </a:r>
            <a:r>
              <a:rPr b="0"/>
              <a:t> Blessed </a:t>
            </a:r>
            <a:r>
              <a:rPr b="0" i="1"/>
              <a:t>are</a:t>
            </a:r>
            <a:r>
              <a:rPr b="0"/>
              <a:t> the peacemakers, For they shall be called sons of God. </a:t>
            </a:r>
            <a:r>
              <a:rPr b="0" baseline="31999"/>
              <a:t>10</a:t>
            </a:r>
            <a:r>
              <a:rPr b="0"/>
              <a:t> Blessed are those who are persecuted for righteousness’ sake, For theirs is the kingdom of heaven. </a:t>
            </a:r>
            <a:r>
              <a:rPr b="0" baseline="31999"/>
              <a:t>11</a:t>
            </a:r>
            <a:r>
              <a:rPr b="0"/>
              <a:t> “Blessed are you when they revile and persecute you, and say all kinds of evil against you falsely for My sake. </a:t>
            </a:r>
            <a:r>
              <a:rPr b="0" baseline="31999"/>
              <a:t>12</a:t>
            </a:r>
            <a:r>
              <a:rPr b="0"/>
              <a:t> Rejoice and be exceedingly glad, for great </a:t>
            </a:r>
            <a:r>
              <a:rPr b="0" i="1"/>
              <a:t>is</a:t>
            </a:r>
            <a:r>
              <a:rPr b="0"/>
              <a:t> your reward in heaven, for so they persecuted the prophets who were before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30" name="Are you SAVED?…"/>
          <p:cNvSpPr txBox="1"/>
          <p:nvPr/>
        </p:nvSpPr>
        <p:spPr>
          <a:xfrm>
            <a:off x="5640025" y="2596285"/>
            <a:ext cx="7132280" cy="68326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But woe to you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Who are rich</a:t>
            </a:r>
            <a:r>
              <a:t>, for you have received your consolation - 24; (Luke 12:21; Matt. 6:2, 5, 16; Luke 16:25)</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Who are full</a:t>
            </a:r>
            <a:r>
              <a:t>, for you shall hunger.  - 25a; (Rev 3:17)</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Who laugh now</a:t>
            </a:r>
            <a:r>
              <a:t>, for you shall mourn and weep. - 25b</a:t>
            </a:r>
          </a:p>
          <a:p>
            <a:pPr marL="1143000" indent="-685800" algn="l">
              <a:spcBef>
                <a:spcPts val="1300"/>
              </a:spcBef>
              <a:buSzPct val="80000"/>
              <a:buBlip>
                <a:blip r:embed="rId3"/>
              </a:buBlip>
              <a:defRPr sz="3200">
                <a:latin typeface="Century Gothic"/>
                <a:ea typeface="Century Gothic"/>
                <a:cs typeface="Century Gothic"/>
                <a:sym typeface="Century Gothic"/>
              </a:defRPr>
            </a:pPr>
            <a:r>
              <a:rPr b="1"/>
              <a:t>When all men speak well of you,</a:t>
            </a:r>
            <a:r>
              <a:t> for so did their fathers to the false prophets. - 26</a:t>
            </a:r>
          </a:p>
        </p:txBody>
      </p:sp>
      <p:sp>
        <p:nvSpPr>
          <p:cNvPr id="231" name="The VALUES &amp; CHARACTER of the Disciple - Luke 6:20-26"/>
          <p:cNvSpPr txBox="1"/>
          <p:nvPr/>
        </p:nvSpPr>
        <p:spPr>
          <a:xfrm>
            <a:off x="277954" y="1539284"/>
            <a:ext cx="12448891"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100"/>
            </a:lvl1pPr>
          </a:lstStyle>
          <a:p>
            <a:pPr/>
            <a:r>
              <a:t>The VALUES &amp; CHARACTER of the Disciple - Luke 6:20-26</a:t>
            </a:r>
          </a:p>
        </p:txBody>
      </p:sp>
      <p:pic>
        <p:nvPicPr>
          <p:cNvPr id="232"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33"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234" name="Luke 6:20 (NKJV)…"/>
          <p:cNvSpPr txBox="1"/>
          <p:nvPr/>
        </p:nvSpPr>
        <p:spPr>
          <a:xfrm>
            <a:off x="840303" y="3181252"/>
            <a:ext cx="391504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000">
                <a:solidFill>
                  <a:srgbClr val="000000"/>
                </a:solidFill>
                <a:latin typeface="Century Gothic"/>
                <a:ea typeface="Century Gothic"/>
                <a:cs typeface="Century Gothic"/>
                <a:sym typeface="Century Gothic"/>
              </a:defRPr>
            </a:pPr>
            <a:r>
              <a:t>Luke 6:20 (NKJV)</a:t>
            </a:r>
          </a:p>
          <a:p>
            <a:pPr defTabSz="457200">
              <a:defRPr sz="2000">
                <a:solidFill>
                  <a:srgbClr val="000000"/>
                </a:solidFill>
                <a:latin typeface="Century Gothic"/>
                <a:ea typeface="Century Gothic"/>
                <a:cs typeface="Century Gothic"/>
                <a:sym typeface="Century Gothic"/>
              </a:defRPr>
            </a:pPr>
            <a:r>
              <a:rPr baseline="31999"/>
              <a:t>20</a:t>
            </a:r>
            <a:r>
              <a:t> … “Blessed </a:t>
            </a:r>
            <a:r>
              <a:rPr i="1"/>
              <a:t>are you</a:t>
            </a:r>
            <a:r>
              <a:t> poor, For yours is the kingdom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30">
                                            <p:txEl>
                                              <p:pRg st="1" end="1"/>
                                            </p:txEl>
                                          </p:spTgt>
                                        </p:tgtEl>
                                        <p:attrNameLst>
                                          <p:attrName>style.visibility</p:attrName>
                                        </p:attrNameLst>
                                      </p:cBhvr>
                                      <p:to>
                                        <p:strVal val="visible"/>
                                      </p:to>
                                    </p:set>
                                    <p:animEffect filter="dissolve" transition="in">
                                      <p:cBhvr>
                                        <p:cTn id="7" dur="1500"/>
                                        <p:tgtEl>
                                          <p:spTgt spid="2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30">
                                            <p:txEl>
                                              <p:pRg st="2" end="2"/>
                                            </p:txEl>
                                          </p:spTgt>
                                        </p:tgtEl>
                                        <p:attrNameLst>
                                          <p:attrName>style.visibility</p:attrName>
                                        </p:attrNameLst>
                                      </p:cBhvr>
                                      <p:to>
                                        <p:strVal val="visible"/>
                                      </p:to>
                                    </p:set>
                                    <p:animEffect filter="dissolve" transition="in">
                                      <p:cBhvr>
                                        <p:cTn id="12" dur="1500"/>
                                        <p:tgtEl>
                                          <p:spTgt spid="2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30">
                                            <p:txEl>
                                              <p:pRg st="3" end="3"/>
                                            </p:txEl>
                                          </p:spTgt>
                                        </p:tgtEl>
                                        <p:attrNameLst>
                                          <p:attrName>style.visibility</p:attrName>
                                        </p:attrNameLst>
                                      </p:cBhvr>
                                      <p:to>
                                        <p:strVal val="visible"/>
                                      </p:to>
                                    </p:set>
                                    <p:animEffect filter="dissolve" transition="in">
                                      <p:cBhvr>
                                        <p:cTn id="17" dur="1500"/>
                                        <p:tgtEl>
                                          <p:spTgt spid="2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1" fill="hold">
                                  <p:stCondLst>
                                    <p:cond delay="0"/>
                                  </p:stCondLst>
                                  <p:iterate type="el" backwards="0">
                                    <p:tmAbs val="0"/>
                                  </p:iterate>
                                  <p:childTnLst>
                                    <p:set>
                                      <p:cBhvr>
                                        <p:cTn id="21" fill="hold"/>
                                        <p:tgtEl>
                                          <p:spTgt spid="230">
                                            <p:txEl>
                                              <p:pRg st="4" end="4"/>
                                            </p:txEl>
                                          </p:spTgt>
                                        </p:tgtEl>
                                        <p:attrNameLst>
                                          <p:attrName>style.visibility</p:attrName>
                                        </p:attrNameLst>
                                      </p:cBhvr>
                                      <p:to>
                                        <p:strVal val="visible"/>
                                      </p:to>
                                    </p:set>
                                    <p:animEffect filter="dissolve" transition="in">
                                      <p:cBhvr>
                                        <p:cTn id="22" dur="1500"/>
                                        <p:tgtEl>
                                          <p:spTgt spid="23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37" name="Are you SAVED?…"/>
          <p:cNvSpPr txBox="1"/>
          <p:nvPr/>
        </p:nvSpPr>
        <p:spPr>
          <a:xfrm>
            <a:off x="5640025" y="2596285"/>
            <a:ext cx="7132280" cy="69977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Humility the KEY Virtue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t>The contrast between the poor or wealthy, and the hungry or full, is not so much a contrast of their actual possessions or physical condition - but a contrast of their values and goals — Mat 5:3-9; Is. 66:2; 2 Col 6:10</a:t>
            </a:r>
          </a:p>
          <a:p>
            <a:pPr marL="1143000" indent="-685800" algn="l">
              <a:spcBef>
                <a:spcPts val="1300"/>
              </a:spcBef>
              <a:buSzPct val="80000"/>
              <a:buBlip>
                <a:blip r:embed="rId3"/>
              </a:buBlip>
              <a:defRPr sz="3200">
                <a:latin typeface="Century Gothic"/>
                <a:ea typeface="Century Gothic"/>
                <a:cs typeface="Century Gothic"/>
                <a:sym typeface="Century Gothic"/>
              </a:defRPr>
            </a:pPr>
            <a:r>
              <a:t>What we have accumulated will most naturally be the result of our values and pursuits — Mat 6:33; Col. 3:1,2</a:t>
            </a:r>
          </a:p>
        </p:txBody>
      </p:sp>
      <p:sp>
        <p:nvSpPr>
          <p:cNvPr id="238" name="The VALUES &amp; CHARACTER of the Disciple - Luke 6:20-26"/>
          <p:cNvSpPr txBox="1"/>
          <p:nvPr/>
        </p:nvSpPr>
        <p:spPr>
          <a:xfrm>
            <a:off x="277954" y="1539284"/>
            <a:ext cx="12448891"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100"/>
            </a:lvl1pPr>
          </a:lstStyle>
          <a:p>
            <a:pPr/>
            <a:r>
              <a:t>The VALUES &amp; CHARACTER of the Disciple - Luke 6:20-26</a:t>
            </a:r>
          </a:p>
        </p:txBody>
      </p:sp>
      <p:pic>
        <p:nvPicPr>
          <p:cNvPr id="239"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40"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241" name="Luke 6:20 (NKJV)…"/>
          <p:cNvSpPr txBox="1"/>
          <p:nvPr/>
        </p:nvSpPr>
        <p:spPr>
          <a:xfrm>
            <a:off x="840303" y="3181252"/>
            <a:ext cx="391504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000">
                <a:solidFill>
                  <a:srgbClr val="000000"/>
                </a:solidFill>
                <a:latin typeface="Century Gothic"/>
                <a:ea typeface="Century Gothic"/>
                <a:cs typeface="Century Gothic"/>
                <a:sym typeface="Century Gothic"/>
              </a:defRPr>
            </a:pPr>
            <a:r>
              <a:t>Luke 6:20 (NKJV)</a:t>
            </a:r>
          </a:p>
          <a:p>
            <a:pPr defTabSz="457200">
              <a:defRPr sz="2000">
                <a:solidFill>
                  <a:srgbClr val="000000"/>
                </a:solidFill>
                <a:latin typeface="Century Gothic"/>
                <a:ea typeface="Century Gothic"/>
                <a:cs typeface="Century Gothic"/>
                <a:sym typeface="Century Gothic"/>
              </a:defRPr>
            </a:pPr>
            <a:r>
              <a:rPr baseline="31999"/>
              <a:t>20</a:t>
            </a:r>
            <a:r>
              <a:t> … “Blessed </a:t>
            </a:r>
            <a:r>
              <a:rPr i="1"/>
              <a:t>are you</a:t>
            </a:r>
            <a:r>
              <a:t> poor, For yours is the kingdom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37">
                                            <p:txEl>
                                              <p:pRg st="1" end="1"/>
                                            </p:txEl>
                                          </p:spTgt>
                                        </p:tgtEl>
                                        <p:attrNameLst>
                                          <p:attrName>style.visibility</p:attrName>
                                        </p:attrNameLst>
                                      </p:cBhvr>
                                      <p:to>
                                        <p:strVal val="visible"/>
                                      </p:to>
                                    </p:set>
                                    <p:animEffect filter="dissolve" transition="in">
                                      <p:cBhvr>
                                        <p:cTn id="7" dur="1500"/>
                                        <p:tgtEl>
                                          <p:spTgt spid="2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37">
                                            <p:txEl>
                                              <p:pRg st="2" end="2"/>
                                            </p:txEl>
                                          </p:spTgt>
                                        </p:tgtEl>
                                        <p:attrNameLst>
                                          <p:attrName>style.visibility</p:attrName>
                                        </p:attrNameLst>
                                      </p:cBhvr>
                                      <p:to>
                                        <p:strVal val="visible"/>
                                      </p:to>
                                    </p:set>
                                    <p:animEffect filter="dissolve" transition="in">
                                      <p:cBhvr>
                                        <p:cTn id="12" dur="1500"/>
                                        <p:tgtEl>
                                          <p:spTgt spid="23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44" name="Are you SAVED?…"/>
          <p:cNvSpPr txBox="1"/>
          <p:nvPr/>
        </p:nvSpPr>
        <p:spPr>
          <a:xfrm>
            <a:off x="5640025" y="2596285"/>
            <a:ext cx="7132280" cy="69977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Humility the KEY Virtue …</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t>The humble are teachable — James 1:21</a:t>
            </a:r>
          </a:p>
          <a:p>
            <a:pPr marL="1143000" indent="-685800" algn="l">
              <a:spcBef>
                <a:spcPts val="1300"/>
              </a:spcBef>
              <a:buSzPct val="80000"/>
              <a:buBlip>
                <a:blip r:embed="rId3"/>
              </a:buBlip>
              <a:defRPr sz="3200">
                <a:latin typeface="Century Gothic"/>
                <a:ea typeface="Century Gothic"/>
                <a:cs typeface="Century Gothic"/>
                <a:sym typeface="Century Gothic"/>
              </a:defRPr>
            </a:pPr>
            <a:r>
              <a:t>The humble are correctable — Prov 3:11,12; He. 12:3, 7–12.</a:t>
            </a:r>
          </a:p>
          <a:p>
            <a:pPr marL="1143000" indent="-685800" algn="l">
              <a:spcBef>
                <a:spcPts val="1300"/>
              </a:spcBef>
              <a:buSzPct val="80000"/>
              <a:buBlip>
                <a:blip r:embed="rId3"/>
              </a:buBlip>
              <a:defRPr sz="3200">
                <a:latin typeface="Century Gothic"/>
                <a:ea typeface="Century Gothic"/>
                <a:cs typeface="Century Gothic"/>
                <a:sym typeface="Century Gothic"/>
              </a:defRPr>
            </a:pPr>
            <a:r>
              <a:t>The humble are trusting —     1 Peter 5:5-7</a:t>
            </a:r>
          </a:p>
          <a:p>
            <a:pPr marL="1143000" indent="-685800" algn="l">
              <a:spcBef>
                <a:spcPts val="1300"/>
              </a:spcBef>
              <a:buSzPct val="80000"/>
              <a:buBlip>
                <a:blip r:embed="rId3"/>
              </a:buBlip>
              <a:defRPr sz="3200">
                <a:latin typeface="Century Gothic"/>
                <a:ea typeface="Century Gothic"/>
                <a:cs typeface="Century Gothic"/>
                <a:sym typeface="Century Gothic"/>
              </a:defRPr>
            </a:pPr>
            <a:r>
              <a:t>The humble are willing to serve — Mat 20:26; Jam. 4:6</a:t>
            </a:r>
          </a:p>
          <a:p>
            <a:pPr marL="1143000" indent="-685800" algn="l">
              <a:spcBef>
                <a:spcPts val="1300"/>
              </a:spcBef>
              <a:buSzPct val="80000"/>
              <a:buBlip>
                <a:blip r:embed="rId3"/>
              </a:buBlip>
              <a:defRPr sz="3200">
                <a:latin typeface="Century Gothic"/>
                <a:ea typeface="Century Gothic"/>
                <a:cs typeface="Century Gothic"/>
                <a:sym typeface="Century Gothic"/>
              </a:defRPr>
            </a:pPr>
            <a:r>
              <a:t>The humble recognizes their dependency &amp; sufficiency in God — Mat 6:19ff; 2 Pet 1:3ff</a:t>
            </a:r>
          </a:p>
        </p:txBody>
      </p:sp>
      <p:sp>
        <p:nvSpPr>
          <p:cNvPr id="245" name="The VALUES &amp; CHARACTER of the Disciple - Luke 6:20-26"/>
          <p:cNvSpPr txBox="1"/>
          <p:nvPr/>
        </p:nvSpPr>
        <p:spPr>
          <a:xfrm>
            <a:off x="277954" y="1539284"/>
            <a:ext cx="12448891"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100"/>
            </a:lvl1pPr>
          </a:lstStyle>
          <a:p>
            <a:pPr/>
            <a:r>
              <a:t>The VALUES &amp; CHARACTER of the Disciple - Luke 6:20-26</a:t>
            </a:r>
          </a:p>
        </p:txBody>
      </p:sp>
      <p:pic>
        <p:nvPicPr>
          <p:cNvPr id="246"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47"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248" name="Luke 6:20 (NKJV)…"/>
          <p:cNvSpPr txBox="1"/>
          <p:nvPr/>
        </p:nvSpPr>
        <p:spPr>
          <a:xfrm>
            <a:off x="840303" y="3181252"/>
            <a:ext cx="391504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000">
                <a:solidFill>
                  <a:srgbClr val="000000"/>
                </a:solidFill>
                <a:latin typeface="Century Gothic"/>
                <a:ea typeface="Century Gothic"/>
                <a:cs typeface="Century Gothic"/>
                <a:sym typeface="Century Gothic"/>
              </a:defRPr>
            </a:pPr>
            <a:r>
              <a:t>Luke 6:20 (NKJV)</a:t>
            </a:r>
          </a:p>
          <a:p>
            <a:pPr defTabSz="457200">
              <a:defRPr sz="2000">
                <a:solidFill>
                  <a:srgbClr val="000000"/>
                </a:solidFill>
                <a:latin typeface="Century Gothic"/>
                <a:ea typeface="Century Gothic"/>
                <a:cs typeface="Century Gothic"/>
                <a:sym typeface="Century Gothic"/>
              </a:defRPr>
            </a:pPr>
            <a:r>
              <a:rPr baseline="31999"/>
              <a:t>20</a:t>
            </a:r>
            <a:r>
              <a:t> … “Blessed </a:t>
            </a:r>
            <a:r>
              <a:rPr i="1"/>
              <a:t>are you</a:t>
            </a:r>
            <a:r>
              <a:t> poor, For yours is the kingdom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4">
                                            <p:txEl>
                                              <p:pRg st="2" end="2"/>
                                            </p:txEl>
                                          </p:spTgt>
                                        </p:tgtEl>
                                        <p:attrNameLst>
                                          <p:attrName>style.visibility</p:attrName>
                                        </p:attrNameLst>
                                      </p:cBhvr>
                                      <p:to>
                                        <p:strVal val="visible"/>
                                      </p:to>
                                    </p:set>
                                    <p:animEffect filter="dissolve" transition="in">
                                      <p:cBhvr>
                                        <p:cTn id="7" dur="1500"/>
                                        <p:tgtEl>
                                          <p:spTgt spid="24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44">
                                            <p:txEl>
                                              <p:pRg st="3" end="3"/>
                                            </p:txEl>
                                          </p:spTgt>
                                        </p:tgtEl>
                                        <p:attrNameLst>
                                          <p:attrName>style.visibility</p:attrName>
                                        </p:attrNameLst>
                                      </p:cBhvr>
                                      <p:to>
                                        <p:strVal val="visible"/>
                                      </p:to>
                                    </p:set>
                                    <p:animEffect filter="dissolve" transition="in">
                                      <p:cBhvr>
                                        <p:cTn id="12" dur="1500"/>
                                        <p:tgtEl>
                                          <p:spTgt spid="24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44">
                                            <p:txEl>
                                              <p:pRg st="4" end="4"/>
                                            </p:txEl>
                                          </p:spTgt>
                                        </p:tgtEl>
                                        <p:attrNameLst>
                                          <p:attrName>style.visibility</p:attrName>
                                        </p:attrNameLst>
                                      </p:cBhvr>
                                      <p:to>
                                        <p:strVal val="visible"/>
                                      </p:to>
                                    </p:set>
                                    <p:animEffect filter="dissolve" transition="in">
                                      <p:cBhvr>
                                        <p:cTn id="17" dur="1500"/>
                                        <p:tgtEl>
                                          <p:spTgt spid="24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1" fill="hold">
                                  <p:stCondLst>
                                    <p:cond delay="0"/>
                                  </p:stCondLst>
                                  <p:iterate type="el" backwards="0">
                                    <p:tmAbs val="0"/>
                                  </p:iterate>
                                  <p:childTnLst>
                                    <p:set>
                                      <p:cBhvr>
                                        <p:cTn id="21" fill="hold"/>
                                        <p:tgtEl>
                                          <p:spTgt spid="244">
                                            <p:txEl>
                                              <p:pRg st="5" end="5"/>
                                            </p:txEl>
                                          </p:spTgt>
                                        </p:tgtEl>
                                        <p:attrNameLst>
                                          <p:attrName>style.visibility</p:attrName>
                                        </p:attrNameLst>
                                      </p:cBhvr>
                                      <p:to>
                                        <p:strVal val="visible"/>
                                      </p:to>
                                    </p:set>
                                    <p:animEffect filter="dissolve" transition="in">
                                      <p:cBhvr>
                                        <p:cTn id="22" dur="1500"/>
                                        <p:tgtEl>
                                          <p:spTgt spid="24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51" name="Are you SAVED?…"/>
          <p:cNvSpPr txBox="1"/>
          <p:nvPr/>
        </p:nvSpPr>
        <p:spPr>
          <a:xfrm>
            <a:off x="5640025" y="2596285"/>
            <a:ext cx="7132280" cy="6997701"/>
          </a:xfrm>
          <a:prstGeom prst="rect">
            <a:avLst/>
          </a:prstGeom>
          <a:solidFill>
            <a:srgbClr val="FFFFFF">
              <a:alpha val="77916"/>
            </a:srgbClr>
          </a:solidFill>
          <a:ln w="12700">
            <a:solidFill>
              <a:srgbClr val="000000"/>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2"/>
              </a:buBlip>
              <a:defRPr sz="3900">
                <a:latin typeface="Century Gothic"/>
                <a:ea typeface="Century Gothic"/>
                <a:cs typeface="Century Gothic"/>
                <a:sym typeface="Century Gothic"/>
              </a:defRPr>
            </a:pPr>
            <a:r>
              <a:rPr b="1"/>
              <a:t>Heaven the Primary Goal</a:t>
            </a:r>
            <a:r>
              <a:t> </a:t>
            </a:r>
          </a:p>
          <a:p>
            <a:pPr marL="1143000" indent="-685800" algn="l">
              <a:spcBef>
                <a:spcPts val="1300"/>
              </a:spcBef>
              <a:buSzPct val="80000"/>
              <a:buBlip>
                <a:blip r:embed="rId3"/>
              </a:buBlip>
              <a:defRPr sz="3200">
                <a:latin typeface="Century Gothic"/>
                <a:ea typeface="Century Gothic"/>
                <a:cs typeface="Century Gothic"/>
                <a:sym typeface="Century Gothic"/>
              </a:defRPr>
            </a:pPr>
            <a:r>
              <a:t>When our focus is TRULY heaven, material possessions, comforts, positions, and standings will not be as important to us — Col. 3:1,2; He. 11:13-16</a:t>
            </a:r>
          </a:p>
          <a:p>
            <a:pPr marL="1143000" indent="-685800" algn="l">
              <a:spcBef>
                <a:spcPts val="1300"/>
              </a:spcBef>
              <a:buSzPct val="80000"/>
              <a:buBlip>
                <a:blip r:embed="rId3"/>
              </a:buBlip>
              <a:defRPr sz="3200">
                <a:latin typeface="Century Gothic"/>
                <a:ea typeface="Century Gothic"/>
                <a:cs typeface="Century Gothic"/>
                <a:sym typeface="Century Gothic"/>
              </a:defRPr>
            </a:pPr>
            <a:r>
              <a:t>Humility leads to a purer and stronger faith in God’s promises - which in turn produces a steadfast hope which serves as an anchor to our soul — He. 6:9-20</a:t>
            </a:r>
          </a:p>
        </p:txBody>
      </p:sp>
      <p:sp>
        <p:nvSpPr>
          <p:cNvPr id="252" name="The VALUES &amp; CHARACTER of the Disciple - Luke 6:20-26"/>
          <p:cNvSpPr txBox="1"/>
          <p:nvPr/>
        </p:nvSpPr>
        <p:spPr>
          <a:xfrm>
            <a:off x="277954" y="1539284"/>
            <a:ext cx="12448891"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100"/>
            </a:lvl1pPr>
          </a:lstStyle>
          <a:p>
            <a:pPr/>
            <a:r>
              <a:t>The VALUES &amp; CHARACTER of the Disciple - Luke 6:20-26</a:t>
            </a:r>
          </a:p>
        </p:txBody>
      </p:sp>
      <p:pic>
        <p:nvPicPr>
          <p:cNvPr id="253" name="Image" descr="Image"/>
          <p:cNvPicPr>
            <a:picLocks noChangeAspect="1"/>
          </p:cNvPicPr>
          <p:nvPr/>
        </p:nvPicPr>
        <p:blipFill>
          <a:blip r:embed="rId4">
            <a:extLst/>
          </a:blip>
          <a:stretch>
            <a:fillRect/>
          </a:stretch>
        </p:blipFill>
        <p:spPr>
          <a:xfrm>
            <a:off x="121503" y="2405255"/>
            <a:ext cx="5352649" cy="7214661"/>
          </a:xfrm>
          <a:prstGeom prst="rect">
            <a:avLst/>
          </a:prstGeom>
          <a:ln w="12700">
            <a:miter lim="400000"/>
          </a:ln>
          <a:effectLst>
            <a:outerShdw sx="100000" sy="100000" kx="0" ky="0" algn="b" rotWithShape="0" blurRad="177800" dist="25400" dir="3176227">
              <a:srgbClr val="000000">
                <a:alpha val="50000"/>
              </a:srgbClr>
            </a:outerShdw>
          </a:effectLst>
        </p:spPr>
      </p:pic>
      <p:pic>
        <p:nvPicPr>
          <p:cNvPr id="254" name="Image" descr="Image"/>
          <p:cNvPicPr>
            <a:picLocks noChangeAspect="1"/>
          </p:cNvPicPr>
          <p:nvPr/>
        </p:nvPicPr>
        <p:blipFill>
          <a:blip r:embed="rId5">
            <a:extLst/>
          </a:blip>
          <a:srcRect l="17670" t="0" r="7085" b="0"/>
          <a:stretch>
            <a:fillRect/>
          </a:stretch>
        </p:blipFill>
        <p:spPr>
          <a:xfrm>
            <a:off x="806919" y="3171158"/>
            <a:ext cx="3970645" cy="5798849"/>
          </a:xfrm>
          <a:prstGeom prst="rect">
            <a:avLst/>
          </a:prstGeom>
          <a:ln w="38100">
            <a:solidFill>
              <a:srgbClr val="5E5E5E"/>
            </a:solidFill>
            <a:miter lim="400000"/>
          </a:ln>
        </p:spPr>
      </p:pic>
      <p:sp>
        <p:nvSpPr>
          <p:cNvPr id="255" name="Luke 6:23 (NKJV)…"/>
          <p:cNvSpPr txBox="1"/>
          <p:nvPr/>
        </p:nvSpPr>
        <p:spPr>
          <a:xfrm>
            <a:off x="840303" y="3181252"/>
            <a:ext cx="3915049"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300">
                <a:solidFill>
                  <a:srgbClr val="000000"/>
                </a:solidFill>
                <a:latin typeface="Century Gothic"/>
                <a:ea typeface="Century Gothic"/>
                <a:cs typeface="Century Gothic"/>
                <a:sym typeface="Century Gothic"/>
              </a:defRPr>
            </a:pPr>
            <a:r>
              <a:t>Luke 6:23 (NKJV)</a:t>
            </a:r>
          </a:p>
          <a:p>
            <a:pPr defTabSz="457200">
              <a:defRPr sz="2300">
                <a:solidFill>
                  <a:srgbClr val="000000"/>
                </a:solidFill>
                <a:latin typeface="Century Gothic"/>
                <a:ea typeface="Century Gothic"/>
                <a:cs typeface="Century Gothic"/>
                <a:sym typeface="Century Gothic"/>
              </a:defRPr>
            </a:pPr>
            <a:r>
              <a:rPr baseline="31999"/>
              <a:t>23</a:t>
            </a:r>
            <a:r>
              <a:t> …For indeed your reward </a:t>
            </a:r>
            <a:r>
              <a:rPr i="1"/>
              <a:t>is</a:t>
            </a:r>
            <a:r>
              <a:t> great in heaven,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51">
                                            <p:txEl>
                                              <p:pRg st="1" end="1"/>
                                            </p:txEl>
                                          </p:spTgt>
                                        </p:tgtEl>
                                        <p:attrNameLst>
                                          <p:attrName>style.visibility</p:attrName>
                                        </p:attrNameLst>
                                      </p:cBhvr>
                                      <p:to>
                                        <p:strVal val="visible"/>
                                      </p:to>
                                    </p:set>
                                    <p:animEffect filter="dissolve" transition="in">
                                      <p:cBhvr>
                                        <p:cTn id="7" dur="1500"/>
                                        <p:tgtEl>
                                          <p:spTgt spid="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51">
                                            <p:txEl>
                                              <p:pRg st="2" end="2"/>
                                            </p:txEl>
                                          </p:spTgt>
                                        </p:tgtEl>
                                        <p:attrNameLst>
                                          <p:attrName>style.visibility</p:attrName>
                                        </p:attrNameLst>
                                      </p:cBhvr>
                                      <p:to>
                                        <p:strVal val="visible"/>
                                      </p:to>
                                    </p:set>
                                    <p:animEffect filter="dissolve" transition="in">
                                      <p:cBhvr>
                                        <p:cTn id="12" dur="1500"/>
                                        <p:tgtEl>
                                          <p:spTgt spid="25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Foundational Principles of Real Discipleship"/>
          <p:cNvSpPr txBox="1"/>
          <p:nvPr/>
        </p:nvSpPr>
        <p:spPr>
          <a:xfrm>
            <a:off x="295753" y="161335"/>
            <a:ext cx="12413294" cy="889001"/>
          </a:xfrm>
          <a:prstGeom prst="rect">
            <a:avLst/>
          </a:prstGeom>
          <a:solidFill>
            <a:srgbClr val="808785"/>
          </a:solidFill>
          <a:ln w="12700">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defRPr>
            </a:lvl1pPr>
          </a:lstStyle>
          <a:p>
            <a:pPr/>
            <a:r>
              <a:t>Foundational Principles of Real Discipleship </a:t>
            </a:r>
          </a:p>
        </p:txBody>
      </p:sp>
      <p:sp>
        <p:nvSpPr>
          <p:cNvPr id="258" name="The Disciples’ TREATMENT of Others - Luke 6:27-38"/>
          <p:cNvSpPr txBox="1"/>
          <p:nvPr/>
        </p:nvSpPr>
        <p:spPr>
          <a:xfrm>
            <a:off x="306585" y="1507534"/>
            <a:ext cx="12391629" cy="762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900"/>
              </a:spcBef>
              <a:defRPr sz="4600">
                <a:solidFill>
                  <a:srgbClr val="FFFFFF"/>
                </a:solidFill>
                <a:effectLst>
                  <a:outerShdw sx="100000" sy="100000" kx="0" ky="0" algn="b" rotWithShape="0" blurRad="50800" dist="63500" dir="2411619">
                    <a:srgbClr val="000000"/>
                  </a:outerShdw>
                </a:effectLst>
              </a:defRPr>
            </a:lvl1pPr>
          </a:lstStyle>
          <a:p>
            <a:pPr/>
            <a:r>
              <a:t>The Disciples’ TREATMENT of Others - Luke 6:27-38</a:t>
            </a:r>
          </a:p>
        </p:txBody>
      </p:sp>
      <p:sp>
        <p:nvSpPr>
          <p:cNvPr id="259" name="Luke 6:27–31 (NKJV)…"/>
          <p:cNvSpPr txBox="1"/>
          <p:nvPr/>
        </p:nvSpPr>
        <p:spPr>
          <a:xfrm>
            <a:off x="568828" y="2550328"/>
            <a:ext cx="11867144" cy="6845301"/>
          </a:xfrm>
          <a:prstGeom prst="rect">
            <a:avLst/>
          </a:prstGeom>
          <a:solidFill>
            <a:srgbClr val="FFFFFF"/>
          </a:solidFill>
          <a:ln w="38100">
            <a:solidFill>
              <a:srgbClr val="5E5E5E"/>
            </a:solidFill>
            <a:miter lim="400000"/>
          </a:ln>
          <a:effectLst>
            <a:outerShdw sx="100000" sy="100000" kx="0" ky="0" algn="b" rotWithShape="0" blurRad="177800" dist="25400" dir="317622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Century Gothic"/>
                <a:ea typeface="Century Gothic"/>
                <a:cs typeface="Century Gothic"/>
                <a:sym typeface="Century Gothic"/>
              </a:defRPr>
            </a:pPr>
            <a:r>
              <a:t>Luke 6:27–31 (NKJV)</a:t>
            </a:r>
          </a:p>
          <a:p>
            <a:pPr defTabSz="457200">
              <a:defRPr sz="3900">
                <a:solidFill>
                  <a:srgbClr val="000000"/>
                </a:solidFill>
                <a:latin typeface="Century Gothic"/>
                <a:ea typeface="Century Gothic"/>
                <a:cs typeface="Century Gothic"/>
                <a:sym typeface="Century Gothic"/>
              </a:defRPr>
            </a:pPr>
            <a:r>
              <a:rPr baseline="31999"/>
              <a:t>27</a:t>
            </a:r>
            <a:r>
              <a:t> “But I say to you who hear: Love your enemies, do good to those who hate you, </a:t>
            </a:r>
            <a:r>
              <a:rPr baseline="31999"/>
              <a:t>28</a:t>
            </a:r>
            <a:r>
              <a:t> bless those who curse you, and pray for those who spitefully use you. </a:t>
            </a:r>
            <a:r>
              <a:rPr baseline="31999"/>
              <a:t>29</a:t>
            </a:r>
            <a:r>
              <a:t> To him who strikes you on the </a:t>
            </a:r>
            <a:r>
              <a:rPr i="1"/>
              <a:t>one</a:t>
            </a:r>
            <a:r>
              <a:t> cheek, offer the other also. And from him who takes away your cloak, do not withhold </a:t>
            </a:r>
            <a:r>
              <a:rPr i="1"/>
              <a:t>your</a:t>
            </a:r>
            <a:r>
              <a:t> tunic either. </a:t>
            </a:r>
            <a:r>
              <a:rPr baseline="31999"/>
              <a:t>30</a:t>
            </a:r>
            <a:r>
              <a:t> Give to everyone who asks of you. And from him who takes away your goods do not ask </a:t>
            </a:r>
            <a:r>
              <a:rPr i="1"/>
              <a:t>them</a:t>
            </a:r>
            <a:r>
              <a:t> back. </a:t>
            </a:r>
            <a:r>
              <a:rPr baseline="31999"/>
              <a:t>31</a:t>
            </a:r>
            <a:r>
              <a:t> And just as you want men to do to you, you also do to them likewise.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