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7" name="Shape 197"/>
          <p:cNvSpPr/>
          <p:nvPr>
            <p:ph type="sldImg"/>
          </p:nvPr>
        </p:nvSpPr>
        <p:spPr>
          <a:xfrm>
            <a:off x="1143000" y="685800"/>
            <a:ext cx="4572000" cy="3429000"/>
          </a:xfrm>
          <a:prstGeom prst="rect">
            <a:avLst/>
          </a:prstGeom>
        </p:spPr>
        <p:txBody>
          <a:bodyPr/>
          <a:lstStyle/>
          <a:p>
            <a:pPr/>
          </a:p>
        </p:txBody>
      </p:sp>
      <p:sp>
        <p:nvSpPr>
          <p:cNvPr id="198" name="Shape 19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Relationship Id="rId4"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pasted-image.tiff" descr="pasted-image.tiff"/>
          <p:cNvPicPr>
            <a:picLocks noChangeAspect="1"/>
          </p:cNvPicPr>
          <p:nvPr/>
        </p:nvPicPr>
        <p:blipFill>
          <a:blip r:embed="rId3">
            <a:extLst/>
          </a:blip>
          <a:stretch>
            <a:fillRect/>
          </a:stretch>
        </p:blipFill>
        <p:spPr>
          <a:xfrm>
            <a:off x="16932" y="-2117"/>
            <a:ext cx="12970935" cy="9758020"/>
          </a:xfrm>
          <a:prstGeom prst="rect">
            <a:avLst/>
          </a:prstGeom>
          <a:ln w="12700">
            <a:miter lim="400000"/>
          </a:ln>
        </p:spPr>
      </p:pic>
      <p:sp>
        <p:nvSpPr>
          <p:cNvPr id="118"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xfrm>
            <a:off x="6363970" y="8156786"/>
            <a:ext cx="270087" cy="2827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3"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34"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5"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6"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7"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5"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6"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7"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8"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75"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3"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4"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1"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4.png"/><Relationship Id="rId4" Type="http://schemas.openxmlformats.org/officeDocument/2006/relationships/image" Target="../media/image1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Image" descr="Image"/>
          <p:cNvPicPr>
            <a:picLocks noChangeAspect="1"/>
          </p:cNvPicPr>
          <p:nvPr>
            <p:ph type="pic" idx="13"/>
          </p:nvPr>
        </p:nvPicPr>
        <p:blipFill>
          <a:blip r:embed="rId2">
            <a:extLst/>
          </a:blip>
          <a:srcRect l="496" t="1467" r="15954" b="4613"/>
          <a:stretch>
            <a:fillRect/>
          </a:stretch>
        </p:blipFill>
        <p:spPr>
          <a:xfrm>
            <a:off x="-1" y="0"/>
            <a:ext cx="13004801" cy="9753600"/>
          </a:xfrm>
          <a:prstGeom prst="rect">
            <a:avLst/>
          </a:prstGeom>
        </p:spPr>
      </p:pic>
      <p:sp>
        <p:nvSpPr>
          <p:cNvPr id="201" name="My Heart”"/>
          <p:cNvSpPr txBox="1"/>
          <p:nvPr/>
        </p:nvSpPr>
        <p:spPr>
          <a:xfrm>
            <a:off x="2861811" y="8125429"/>
            <a:ext cx="7281178" cy="1363981"/>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00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02" name="God Knows"/>
          <p:cNvSpPr txBox="1"/>
          <p:nvPr/>
        </p:nvSpPr>
        <p:spPr>
          <a:xfrm>
            <a:off x="856038" y="5878585"/>
            <a:ext cx="11292724" cy="2259960"/>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41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sp>
        <p:nvSpPr>
          <p:cNvPr id="203" name="“But …"/>
          <p:cNvSpPr txBox="1"/>
          <p:nvPr/>
        </p:nvSpPr>
        <p:spPr>
          <a:xfrm>
            <a:off x="882649" y="5066876"/>
            <a:ext cx="5092701" cy="1363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“But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53"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54" name="Image" descr="Image"/>
          <p:cNvPicPr>
            <a:picLocks noChangeAspect="1"/>
          </p:cNvPicPr>
          <p:nvPr/>
        </p:nvPicPr>
        <p:blipFill>
          <a:blip r:embed="rId2">
            <a:extLst/>
          </a:blip>
          <a:stretch>
            <a:fillRect/>
          </a:stretch>
        </p:blipFill>
        <p:spPr>
          <a:xfrm flipH="1">
            <a:off x="-42334" y="2937933"/>
            <a:ext cx="5638801" cy="6858001"/>
          </a:xfrm>
          <a:prstGeom prst="rect">
            <a:avLst/>
          </a:prstGeom>
          <a:ln w="12700">
            <a:miter lim="400000"/>
          </a:ln>
        </p:spPr>
      </p:pic>
      <p:sp>
        <p:nvSpPr>
          <p:cNvPr id="255" name="God searches the heart — Psalm 44:21; 1 Kings 8:39; Jer. 17:9–10…"/>
          <p:cNvSpPr txBox="1"/>
          <p:nvPr/>
        </p:nvSpPr>
        <p:spPr>
          <a:xfrm>
            <a:off x="5573960" y="3420533"/>
            <a:ext cx="7281178"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sz="4400">
                <a:latin typeface="Century Gothic"/>
                <a:ea typeface="Century Gothic"/>
                <a:cs typeface="Century Gothic"/>
                <a:sym typeface="Century Gothic"/>
              </a:defRPr>
            </a:pPr>
            <a:r>
              <a:t>God searches the heart — Psalm 44:21; 1 Kings 8:39; Jer. 17:9–10</a:t>
            </a:r>
          </a:p>
          <a:p>
            <a:pPr marL="685800" indent="-685800" algn="l">
              <a:spcBef>
                <a:spcPts val="1200"/>
              </a:spcBef>
              <a:buSzPct val="80000"/>
              <a:buBlip>
                <a:blip r:embed="rId3"/>
              </a:buBlip>
              <a:defRPr sz="4400">
                <a:latin typeface="Century Gothic"/>
                <a:ea typeface="Century Gothic"/>
                <a:cs typeface="Century Gothic"/>
                <a:sym typeface="Century Gothic"/>
              </a:defRPr>
            </a:pPr>
            <a:r>
              <a:t>God judges the heart — Jer 17:10; 1 Sam. 16:7</a:t>
            </a:r>
          </a:p>
          <a:p>
            <a:pPr marL="685800" indent="-685800" algn="l">
              <a:spcBef>
                <a:spcPts val="1200"/>
              </a:spcBef>
              <a:buSzPct val="80000"/>
              <a:buBlip>
                <a:blip r:embed="rId3"/>
              </a:buBlip>
              <a:defRPr sz="4400">
                <a:latin typeface="Century Gothic"/>
                <a:ea typeface="Century Gothic"/>
                <a:cs typeface="Century Gothic"/>
                <a:sym typeface="Century Gothic"/>
              </a:defRPr>
            </a:pPr>
            <a:r>
              <a:t>God CANNOT be deceived — BUT we CAN BE! — </a:t>
            </a:r>
          </a:p>
        </p:txBody>
      </p:sp>
      <p:pic>
        <p:nvPicPr>
          <p:cNvPr id="256" name="TextBox 6" descr="TextBox 6"/>
          <p:cNvPicPr>
            <a:picLocks noChangeAspect="0"/>
          </p:cNvPicPr>
          <p:nvPr/>
        </p:nvPicPr>
        <p:blipFill>
          <a:blip r:embed="rId4">
            <a:extLst/>
          </a:blip>
          <a:stretch>
            <a:fillRect/>
          </a:stretch>
        </p:blipFill>
        <p:spPr>
          <a:xfrm>
            <a:off x="301989" y="1695441"/>
            <a:ext cx="12400821" cy="14655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5">
                                            <p:txEl>
                                              <p:pRg st="1" end="1"/>
                                            </p:txEl>
                                          </p:spTgt>
                                        </p:tgtEl>
                                        <p:attrNameLst>
                                          <p:attrName>style.visibility</p:attrName>
                                        </p:attrNameLst>
                                      </p:cBhvr>
                                      <p:to>
                                        <p:strVal val="visible"/>
                                      </p:to>
                                    </p:set>
                                    <p:animEffect filter="wipe(left)" transition="in">
                                      <p:cBhvr>
                                        <p:cTn id="7" dur="1500"/>
                                        <p:tgtEl>
                                          <p:spTgt spid="2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5">
                                            <p:txEl>
                                              <p:pRg st="2" end="2"/>
                                            </p:txEl>
                                          </p:spTgt>
                                        </p:tgtEl>
                                        <p:attrNameLst>
                                          <p:attrName>style.visibility</p:attrName>
                                        </p:attrNameLst>
                                      </p:cBhvr>
                                      <p:to>
                                        <p:strVal val="visible"/>
                                      </p:to>
                                    </p:set>
                                    <p:animEffect filter="wipe(left)" transition="in">
                                      <p:cBhvr>
                                        <p:cTn id="12" dur="1500"/>
                                        <p:tgtEl>
                                          <p:spTgt spid="2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59"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60" name="Image" descr="Image"/>
          <p:cNvPicPr>
            <a:picLocks noChangeAspect="1"/>
          </p:cNvPicPr>
          <p:nvPr/>
        </p:nvPicPr>
        <p:blipFill>
          <a:blip r:embed="rId2">
            <a:extLst/>
          </a:blip>
          <a:stretch>
            <a:fillRect/>
          </a:stretch>
        </p:blipFill>
        <p:spPr>
          <a:xfrm flipH="1">
            <a:off x="-42334" y="2937933"/>
            <a:ext cx="5638801" cy="6858001"/>
          </a:xfrm>
          <a:prstGeom prst="rect">
            <a:avLst/>
          </a:prstGeom>
          <a:ln w="12700">
            <a:miter lim="400000"/>
          </a:ln>
        </p:spPr>
      </p:pic>
      <p:sp>
        <p:nvSpPr>
          <p:cNvPr id="261" name="Proverbs 21:2 (NKJV)…"/>
          <p:cNvSpPr txBox="1"/>
          <p:nvPr/>
        </p:nvSpPr>
        <p:spPr>
          <a:xfrm>
            <a:off x="5846274" y="3682999"/>
            <a:ext cx="6785680" cy="4902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000000"/>
                </a:solidFill>
                <a:latin typeface="Century Gothic"/>
                <a:ea typeface="Century Gothic"/>
                <a:cs typeface="Century Gothic"/>
                <a:sym typeface="Century Gothic"/>
              </a:defRPr>
            </a:pPr>
            <a:r>
              <a:t>Proverbs 21:2 (NKJV)</a:t>
            </a:r>
          </a:p>
          <a:p>
            <a:pPr defTabSz="457200">
              <a:defRPr sz="5200">
                <a:solidFill>
                  <a:srgbClr val="000000"/>
                </a:solidFill>
                <a:latin typeface="Century Gothic"/>
                <a:ea typeface="Century Gothic"/>
                <a:cs typeface="Century Gothic"/>
                <a:sym typeface="Century Gothic"/>
              </a:defRPr>
            </a:pPr>
            <a:r>
              <a:rPr baseline="31999"/>
              <a:t>2</a:t>
            </a:r>
            <a:r>
              <a:t> Every way of a man </a:t>
            </a:r>
            <a:r>
              <a:rPr i="1"/>
              <a:t>is</a:t>
            </a:r>
            <a:r>
              <a:t> right in his own eyes, But the Lord weighs the hearts.</a:t>
            </a:r>
          </a:p>
        </p:txBody>
      </p:sp>
      <p:pic>
        <p:nvPicPr>
          <p:cNvPr id="262" name="TextBox 6" descr="TextBox 6"/>
          <p:cNvPicPr>
            <a:picLocks noChangeAspect="0"/>
          </p:cNvPicPr>
          <p:nvPr/>
        </p:nvPicPr>
        <p:blipFill>
          <a:blip r:embed="rId3">
            <a:extLst/>
          </a:blip>
          <a:stretch>
            <a:fillRect/>
          </a:stretch>
        </p:blipFill>
        <p:spPr>
          <a:xfrm>
            <a:off x="301989" y="1695441"/>
            <a:ext cx="12400821" cy="14655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65"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66" name="Image" descr="Image"/>
          <p:cNvPicPr>
            <a:picLocks noChangeAspect="1"/>
          </p:cNvPicPr>
          <p:nvPr/>
        </p:nvPicPr>
        <p:blipFill>
          <a:blip r:embed="rId2">
            <a:extLst/>
          </a:blip>
          <a:stretch>
            <a:fillRect/>
          </a:stretch>
        </p:blipFill>
        <p:spPr>
          <a:xfrm flipH="1">
            <a:off x="-42334" y="2937933"/>
            <a:ext cx="5638801" cy="6858001"/>
          </a:xfrm>
          <a:prstGeom prst="rect">
            <a:avLst/>
          </a:prstGeom>
          <a:ln w="12700">
            <a:miter lim="400000"/>
          </a:ln>
        </p:spPr>
      </p:pic>
      <p:sp>
        <p:nvSpPr>
          <p:cNvPr id="267" name="Jeremiah 17:9–10 (NKJV)…"/>
          <p:cNvSpPr txBox="1"/>
          <p:nvPr/>
        </p:nvSpPr>
        <p:spPr>
          <a:xfrm>
            <a:off x="5846274" y="3078097"/>
            <a:ext cx="6785680"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Century Gothic"/>
                <a:ea typeface="Century Gothic"/>
                <a:cs typeface="Century Gothic"/>
                <a:sym typeface="Century Gothic"/>
              </a:defRPr>
            </a:pPr>
            <a:r>
              <a:t>Jeremiah 17:9–10 (NKJV)</a:t>
            </a:r>
          </a:p>
          <a:p>
            <a:pPr defTabSz="457200">
              <a:defRPr sz="4000">
                <a:solidFill>
                  <a:srgbClr val="000000"/>
                </a:solidFill>
                <a:latin typeface="Century Gothic"/>
                <a:ea typeface="Century Gothic"/>
                <a:cs typeface="Century Gothic"/>
                <a:sym typeface="Century Gothic"/>
              </a:defRPr>
            </a:pPr>
            <a:r>
              <a:rPr baseline="31999"/>
              <a:t>9</a:t>
            </a:r>
            <a:r>
              <a:t> “The heart </a:t>
            </a:r>
            <a:r>
              <a:rPr i="1"/>
              <a:t>is</a:t>
            </a:r>
            <a:r>
              <a:t> deceitful above all </a:t>
            </a:r>
            <a:r>
              <a:rPr i="1"/>
              <a:t>things,</a:t>
            </a:r>
            <a:r>
              <a:t> And desperately wicked; Who can know it? </a:t>
            </a:r>
            <a:r>
              <a:rPr baseline="31999"/>
              <a:t>10</a:t>
            </a:r>
            <a:r>
              <a:t> I, the Lord, search the heart, </a:t>
            </a:r>
            <a:r>
              <a:rPr i="1"/>
              <a:t>I</a:t>
            </a:r>
            <a:r>
              <a:t> test the mind, Even to give every man according to his ways, According to the fruit of his doings.</a:t>
            </a:r>
          </a:p>
        </p:txBody>
      </p:sp>
      <p:pic>
        <p:nvPicPr>
          <p:cNvPr id="268" name="TextBox 6" descr="TextBox 6"/>
          <p:cNvPicPr>
            <a:picLocks noChangeAspect="0"/>
          </p:cNvPicPr>
          <p:nvPr/>
        </p:nvPicPr>
        <p:blipFill>
          <a:blip r:embed="rId3">
            <a:extLst/>
          </a:blip>
          <a:stretch>
            <a:fillRect/>
          </a:stretch>
        </p:blipFill>
        <p:spPr>
          <a:xfrm>
            <a:off x="301989" y="1695441"/>
            <a:ext cx="12400821" cy="14655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71"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72" name="Image" descr="Image"/>
          <p:cNvPicPr>
            <a:picLocks noChangeAspect="1"/>
          </p:cNvPicPr>
          <p:nvPr/>
        </p:nvPicPr>
        <p:blipFill>
          <a:blip r:embed="rId2">
            <a:extLst/>
          </a:blip>
          <a:stretch>
            <a:fillRect/>
          </a:stretch>
        </p:blipFill>
        <p:spPr>
          <a:xfrm flipH="1">
            <a:off x="-42334" y="2937933"/>
            <a:ext cx="5638801" cy="6858001"/>
          </a:xfrm>
          <a:prstGeom prst="rect">
            <a:avLst/>
          </a:prstGeom>
          <a:ln w="12700">
            <a:miter lim="400000"/>
          </a:ln>
        </p:spPr>
      </p:pic>
      <p:sp>
        <p:nvSpPr>
          <p:cNvPr id="273" name="Luke 16:15 (NKJV)…"/>
          <p:cNvSpPr txBox="1"/>
          <p:nvPr/>
        </p:nvSpPr>
        <p:spPr>
          <a:xfrm>
            <a:off x="5846274" y="3197527"/>
            <a:ext cx="6785680"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300">
                <a:solidFill>
                  <a:srgbClr val="000000"/>
                </a:solidFill>
                <a:latin typeface="Century Gothic"/>
                <a:ea typeface="Century Gothic"/>
                <a:cs typeface="Century Gothic"/>
                <a:sym typeface="Century Gothic"/>
              </a:defRPr>
            </a:pPr>
            <a:r>
              <a:t>Luke 16:15 (NKJV)</a:t>
            </a:r>
          </a:p>
          <a:p>
            <a:pPr defTabSz="457200">
              <a:defRPr sz="4300">
                <a:solidFill>
                  <a:srgbClr val="000000"/>
                </a:solidFill>
                <a:latin typeface="Century Gothic"/>
                <a:ea typeface="Century Gothic"/>
                <a:cs typeface="Century Gothic"/>
                <a:sym typeface="Century Gothic"/>
              </a:defRPr>
            </a:pPr>
            <a:r>
              <a:rPr baseline="31999"/>
              <a:t>15</a:t>
            </a:r>
            <a:r>
              <a:t> And He said to them, “You are those who justify yourselves before men, but God knows your hearts. For what is highly esteemed among men is an abomination in the sight of God.</a:t>
            </a:r>
          </a:p>
        </p:txBody>
      </p:sp>
      <p:pic>
        <p:nvPicPr>
          <p:cNvPr id="274" name="TextBox 6" descr="TextBox 6"/>
          <p:cNvPicPr>
            <a:picLocks noChangeAspect="0"/>
          </p:cNvPicPr>
          <p:nvPr/>
        </p:nvPicPr>
        <p:blipFill>
          <a:blip r:embed="rId3">
            <a:extLst/>
          </a:blip>
          <a:stretch>
            <a:fillRect/>
          </a:stretch>
        </p:blipFill>
        <p:spPr>
          <a:xfrm>
            <a:off x="301989" y="1695441"/>
            <a:ext cx="12400821" cy="14655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77"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78" name="Image" descr="Image"/>
          <p:cNvPicPr>
            <a:picLocks noChangeAspect="1"/>
          </p:cNvPicPr>
          <p:nvPr/>
        </p:nvPicPr>
        <p:blipFill>
          <a:blip r:embed="rId2">
            <a:extLst/>
          </a:blip>
          <a:stretch>
            <a:fillRect/>
          </a:stretch>
        </p:blipFill>
        <p:spPr>
          <a:xfrm flipH="1">
            <a:off x="-42334" y="2937933"/>
            <a:ext cx="5638801" cy="6858001"/>
          </a:xfrm>
          <a:prstGeom prst="rect">
            <a:avLst/>
          </a:prstGeom>
          <a:ln w="12700">
            <a:miter lim="400000"/>
          </a:ln>
        </p:spPr>
      </p:pic>
      <p:sp>
        <p:nvSpPr>
          <p:cNvPr id="279" name="1 Corinthians 4:3–4 (NKJV)…"/>
          <p:cNvSpPr txBox="1"/>
          <p:nvPr/>
        </p:nvSpPr>
        <p:spPr>
          <a:xfrm>
            <a:off x="5431474" y="3993393"/>
            <a:ext cx="7403680"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Century Gothic"/>
                <a:ea typeface="Century Gothic"/>
                <a:cs typeface="Century Gothic"/>
                <a:sym typeface="Century Gothic"/>
              </a:defRPr>
            </a:pPr>
            <a:r>
              <a:t>1 Corinthians 4:3–4 (NKJV) </a:t>
            </a:r>
          </a:p>
          <a:p>
            <a:pPr defTabSz="457200">
              <a:defRPr sz="4400">
                <a:solidFill>
                  <a:srgbClr val="000000"/>
                </a:solidFill>
                <a:latin typeface="Century Gothic"/>
                <a:ea typeface="Century Gothic"/>
                <a:cs typeface="Century Gothic"/>
                <a:sym typeface="Century Gothic"/>
              </a:defRPr>
            </a:pPr>
            <a:r>
              <a:rPr baseline="31999"/>
              <a:t>3</a:t>
            </a:r>
            <a:r>
              <a:t> … In fact, I do not even judge myself. </a:t>
            </a:r>
            <a:r>
              <a:rPr baseline="31999"/>
              <a:t>4</a:t>
            </a:r>
            <a:r>
              <a:t> For I know of nothing against myself, yet I am not justified by this; but He who judges me is the Lord.</a:t>
            </a:r>
          </a:p>
        </p:txBody>
      </p:sp>
      <p:grpSp>
        <p:nvGrpSpPr>
          <p:cNvPr id="282" name="I am not A competent judge - even of my own heart."/>
          <p:cNvGrpSpPr/>
          <p:nvPr/>
        </p:nvGrpSpPr>
        <p:grpSpPr>
          <a:xfrm>
            <a:off x="210190" y="1581182"/>
            <a:ext cx="12584420" cy="1854201"/>
            <a:chOff x="0" y="0"/>
            <a:chExt cx="12584419" cy="1854200"/>
          </a:xfrm>
        </p:grpSpPr>
        <p:sp>
          <p:nvSpPr>
            <p:cNvPr id="281" name="I am not A competent judge - even of my own heart."/>
            <p:cNvSpPr txBox="1"/>
            <p:nvPr/>
          </p:nvSpPr>
          <p:spPr>
            <a:xfrm>
              <a:off x="215900" y="139700"/>
              <a:ext cx="12152620" cy="1295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500">
                  <a:solidFill>
                    <a:srgbClr val="FFFFFF"/>
                  </a:solidFill>
                  <a:latin typeface="Good Times"/>
                  <a:ea typeface="Good Times"/>
                  <a:cs typeface="Good Times"/>
                  <a:sym typeface="Good Times"/>
                </a:defRPr>
              </a:pPr>
              <a:r>
                <a:t>I am </a:t>
              </a:r>
              <a:r>
                <a:rPr>
                  <a:solidFill>
                    <a:schemeClr val="accent3">
                      <a:hueOff val="198700"/>
                      <a:satOff val="21248"/>
                      <a:lumOff val="19305"/>
                    </a:schemeClr>
                  </a:solidFill>
                </a:rPr>
                <a:t>not</a:t>
              </a:r>
              <a:r>
                <a:t> A competent judge - even of my own heart.</a:t>
              </a:r>
            </a:p>
          </p:txBody>
        </p:sp>
        <p:pic>
          <p:nvPicPr>
            <p:cNvPr id="280" name="I am not A competent judge - even of my own heart." descr="I am not A competent judge - even of my own heart."/>
            <p:cNvPicPr>
              <a:picLocks noChangeAspect="0"/>
            </p:cNvPicPr>
            <p:nvPr/>
          </p:nvPicPr>
          <p:blipFill>
            <a:blip r:embed="rId3">
              <a:extLst/>
            </a:blip>
            <a:stretch>
              <a:fillRect/>
            </a:stretch>
          </p:blipFill>
          <p:spPr>
            <a:xfrm>
              <a:off x="-1" y="-1"/>
              <a:ext cx="12584421" cy="18542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3500">
        <p14:warp dir="in"/>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Image" descr="Image"/>
          <p:cNvPicPr>
            <a:picLocks noChangeAspect="1"/>
          </p:cNvPicPr>
          <p:nvPr/>
        </p:nvPicPr>
        <p:blipFill>
          <a:blip r:embed="rId2">
            <a:extLst/>
          </a:blip>
          <a:stretch>
            <a:fillRect/>
          </a:stretch>
        </p:blipFill>
        <p:spPr>
          <a:xfrm>
            <a:off x="110066" y="3018366"/>
            <a:ext cx="5288796" cy="6575892"/>
          </a:xfrm>
          <a:prstGeom prst="rect">
            <a:avLst/>
          </a:prstGeom>
          <a:ln w="12700">
            <a:miter lim="400000"/>
          </a:ln>
        </p:spPr>
      </p:pic>
      <p:sp>
        <p:nvSpPr>
          <p:cNvPr id="285"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86"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87" name="TextBox 6" descr="TextBox 6"/>
          <p:cNvPicPr>
            <a:picLocks noChangeAspect="0"/>
          </p:cNvPicPr>
          <p:nvPr/>
        </p:nvPicPr>
        <p:blipFill>
          <a:blip r:embed="rId3">
            <a:extLst/>
          </a:blip>
          <a:stretch>
            <a:fillRect/>
          </a:stretch>
        </p:blipFill>
        <p:spPr>
          <a:xfrm>
            <a:off x="301989" y="1695441"/>
            <a:ext cx="12400821" cy="1567164"/>
          </a:xfrm>
          <a:prstGeom prst="rect">
            <a:avLst/>
          </a:prstGeom>
          <a:effectLst>
            <a:outerShdw sx="100000" sy="100000" kx="0" ky="0" algn="b" rotWithShape="0" blurRad="63500" dist="38100" dir="1234610">
              <a:srgbClr val="000000">
                <a:alpha val="46602"/>
              </a:srgbClr>
            </a:outerShdw>
          </a:effectLst>
        </p:spPr>
      </p:pic>
      <p:sp>
        <p:nvSpPr>
          <p:cNvPr id="288" name="By the scriptures — ALL of God’s truth is revealed in His word and it reveals the true nature of our heart — 2 Tim 3:16,17; Lk 8:11; Heb 4:12;…"/>
          <p:cNvSpPr txBox="1"/>
          <p:nvPr/>
        </p:nvSpPr>
        <p:spPr>
          <a:xfrm>
            <a:off x="5386635" y="3420533"/>
            <a:ext cx="7468503" cy="609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4"/>
              </a:buBlip>
              <a:defRPr sz="3800">
                <a:latin typeface="Century Gothic"/>
                <a:ea typeface="Century Gothic"/>
                <a:cs typeface="Century Gothic"/>
                <a:sym typeface="Century Gothic"/>
              </a:defRPr>
            </a:pPr>
            <a:r>
              <a:rPr b="1"/>
              <a:t>By the scriptures</a:t>
            </a:r>
            <a:r>
              <a:t> — ALL of God’s truth is revealed in His word and it reveals the true nature of our heart — 2 Tim 3:16,17; Lk 8:11; Heb 4:12;</a:t>
            </a:r>
          </a:p>
          <a:p>
            <a:pPr marL="685799" indent="-685799" algn="l">
              <a:spcBef>
                <a:spcPts val="1200"/>
              </a:spcBef>
              <a:buSzPct val="80000"/>
              <a:buBlip>
                <a:blip r:embed="rId4"/>
              </a:buBlip>
              <a:defRPr sz="3800">
                <a:latin typeface="Century Gothic"/>
                <a:ea typeface="Century Gothic"/>
                <a:cs typeface="Century Gothic"/>
                <a:sym typeface="Century Gothic"/>
              </a:defRPr>
            </a:pPr>
            <a:r>
              <a:rPr b="1"/>
              <a:t>By our obedience </a:t>
            </a:r>
            <a:r>
              <a:t>— our heart is revealed in our response to God’s word — 1 John 4:1,2; Rom 8:1,2,12-14; Mat. 7:16–17; 12:33; 15:18</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ou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8">
                                            <p:bg/>
                                          </p:spTgt>
                                        </p:tgtEl>
                                        <p:attrNameLst>
                                          <p:attrName>style.visibility</p:attrName>
                                        </p:attrNameLst>
                                      </p:cBhvr>
                                      <p:to>
                                        <p:strVal val="visible"/>
                                      </p:to>
                                    </p:set>
                                    <p:animEffect filter="wipe(left)" transition="in">
                                      <p:cBhvr>
                                        <p:cTn id="7" dur="1500"/>
                                        <p:tgtEl>
                                          <p:spTgt spid="28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8">
                                            <p:txEl>
                                              <p:pRg st="0" end="0"/>
                                            </p:txEl>
                                          </p:spTgt>
                                        </p:tgtEl>
                                        <p:attrNameLst>
                                          <p:attrName>style.visibility</p:attrName>
                                        </p:attrNameLst>
                                      </p:cBhvr>
                                      <p:to>
                                        <p:strVal val="visible"/>
                                      </p:to>
                                    </p:set>
                                    <p:animEffect filter="wipe(left)" transition="in">
                                      <p:cBhvr>
                                        <p:cTn id="10" dur="1500"/>
                                        <p:tgtEl>
                                          <p:spTgt spid="2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8">
                                            <p:txEl>
                                              <p:pRg st="1" end="1"/>
                                            </p:txEl>
                                          </p:spTgt>
                                        </p:tgtEl>
                                        <p:attrNameLst>
                                          <p:attrName>style.visibility</p:attrName>
                                        </p:attrNameLst>
                                      </p:cBhvr>
                                      <p:to>
                                        <p:strVal val="visible"/>
                                      </p:to>
                                    </p:set>
                                    <p:animEffect filter="wipe(left)" transition="in">
                                      <p:cBhvr>
                                        <p:cTn id="15" dur="1500"/>
                                        <p:tgtEl>
                                          <p:spTgt spid="28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110066" y="3018366"/>
            <a:ext cx="5288796" cy="6575892"/>
          </a:xfrm>
          <a:prstGeom prst="rect">
            <a:avLst/>
          </a:prstGeom>
          <a:ln w="12700">
            <a:miter lim="400000"/>
          </a:ln>
        </p:spPr>
      </p:pic>
      <p:sp>
        <p:nvSpPr>
          <p:cNvPr id="291"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92"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93" name="TextBox 6" descr="TextBox 6"/>
          <p:cNvPicPr>
            <a:picLocks noChangeAspect="0"/>
          </p:cNvPicPr>
          <p:nvPr/>
        </p:nvPicPr>
        <p:blipFill>
          <a:blip r:embed="rId3">
            <a:extLst/>
          </a:blip>
          <a:stretch>
            <a:fillRect/>
          </a:stretch>
        </p:blipFill>
        <p:spPr>
          <a:xfrm>
            <a:off x="301989" y="1695441"/>
            <a:ext cx="12400821" cy="1567164"/>
          </a:xfrm>
          <a:prstGeom prst="rect">
            <a:avLst/>
          </a:prstGeom>
          <a:effectLst>
            <a:outerShdw sx="100000" sy="100000" kx="0" ky="0" algn="b" rotWithShape="0" blurRad="63500" dist="38100" dir="1234610">
              <a:srgbClr val="000000">
                <a:alpha val="46602"/>
              </a:srgbClr>
            </a:outerShdw>
          </a:effectLst>
        </p:spPr>
      </p:pic>
      <p:sp>
        <p:nvSpPr>
          <p:cNvPr id="294" name="We may have confidence only in that which God has revealed…"/>
          <p:cNvSpPr txBox="1"/>
          <p:nvPr/>
        </p:nvSpPr>
        <p:spPr>
          <a:xfrm>
            <a:off x="5598715" y="3332097"/>
            <a:ext cx="7098044"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200">
                <a:latin typeface="Century Gothic"/>
                <a:ea typeface="Century Gothic"/>
                <a:cs typeface="Century Gothic"/>
                <a:sym typeface="Century Gothic"/>
              </a:defRPr>
            </a:pPr>
            <a:r>
              <a:t>We may have confidence only in that which God has revealed </a:t>
            </a:r>
          </a:p>
          <a:p>
            <a:pPr>
              <a:defRPr sz="6200">
                <a:latin typeface="Century Gothic"/>
                <a:ea typeface="Century Gothic"/>
                <a:cs typeface="Century Gothic"/>
                <a:sym typeface="Century Gothic"/>
              </a:defRPr>
            </a:pPr>
            <a:r>
              <a:t>2 Timothy 4:2-4</a:t>
            </a:r>
          </a:p>
          <a:p>
            <a:pPr>
              <a:defRPr sz="6200">
                <a:latin typeface="Century Gothic"/>
                <a:ea typeface="Century Gothic"/>
                <a:cs typeface="Century Gothic"/>
                <a:sym typeface="Century Gothic"/>
              </a:defRPr>
            </a:pPr>
            <a:r>
              <a:t>I John 3:19–23;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pasted-image.pdf" descr="pasted-image.pdf"/>
          <p:cNvPicPr>
            <a:picLocks noChangeAspect="0"/>
          </p:cNvPicPr>
          <p:nvPr/>
        </p:nvPicPr>
        <p:blipFill>
          <a:blip r:embed="rId2">
            <a:extLst/>
          </a:blip>
          <a:srcRect l="0" t="12254" r="0" b="0"/>
          <a:stretch>
            <a:fillRect/>
          </a:stretch>
        </p:blipFill>
        <p:spPr>
          <a:xfrm>
            <a:off x="-27791" y="2946599"/>
            <a:ext cx="12786951" cy="6655396"/>
          </a:xfrm>
          <a:prstGeom prst="rect">
            <a:avLst/>
          </a:prstGeom>
          <a:ln w="12700">
            <a:miter lim="400000"/>
          </a:ln>
          <a:effectLst>
            <a:outerShdw sx="100000" sy="100000" kx="0" ky="0" algn="b" rotWithShape="0" blurRad="139700" dist="76200" dir="2700000">
              <a:srgbClr val="000000"/>
            </a:outerShdw>
          </a:effectLst>
        </p:spPr>
      </p:pic>
      <p:sp>
        <p:nvSpPr>
          <p:cNvPr id="297"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98"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99" name="TextBox 6" descr="TextBox 6"/>
          <p:cNvPicPr>
            <a:picLocks noChangeAspect="0"/>
          </p:cNvPicPr>
          <p:nvPr/>
        </p:nvPicPr>
        <p:blipFill>
          <a:blip r:embed="rId3">
            <a:extLst/>
          </a:blip>
          <a:stretch>
            <a:fillRect/>
          </a:stretch>
        </p:blipFill>
        <p:spPr>
          <a:xfrm>
            <a:off x="301989" y="1695441"/>
            <a:ext cx="12400821" cy="15671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pasted-image.pdf" descr="pasted-image.pdf"/>
          <p:cNvPicPr>
            <a:picLocks noChangeAspect="0"/>
          </p:cNvPicPr>
          <p:nvPr/>
        </p:nvPicPr>
        <p:blipFill>
          <a:blip r:embed="rId2">
            <a:extLst/>
          </a:blip>
          <a:srcRect l="0" t="13332" r="0" b="0"/>
          <a:stretch>
            <a:fillRect/>
          </a:stretch>
        </p:blipFill>
        <p:spPr>
          <a:xfrm>
            <a:off x="-46435" y="2990022"/>
            <a:ext cx="12688772" cy="6750911"/>
          </a:xfrm>
          <a:prstGeom prst="rect">
            <a:avLst/>
          </a:prstGeom>
          <a:ln w="12700">
            <a:miter lim="400000"/>
          </a:ln>
        </p:spPr>
      </p:pic>
      <p:sp>
        <p:nvSpPr>
          <p:cNvPr id="302"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303"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304" name="TextBox 6" descr="TextBox 6"/>
          <p:cNvPicPr>
            <a:picLocks noChangeAspect="0"/>
          </p:cNvPicPr>
          <p:nvPr/>
        </p:nvPicPr>
        <p:blipFill>
          <a:blip r:embed="rId3">
            <a:extLst/>
          </a:blip>
          <a:stretch>
            <a:fillRect/>
          </a:stretch>
        </p:blipFill>
        <p:spPr>
          <a:xfrm>
            <a:off x="301989" y="1695441"/>
            <a:ext cx="12400821" cy="15671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307"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308" name="TextBox 6" descr="TextBox 6"/>
          <p:cNvPicPr>
            <a:picLocks noChangeAspect="0"/>
          </p:cNvPicPr>
          <p:nvPr/>
        </p:nvPicPr>
        <p:blipFill>
          <a:blip r:embed="rId2">
            <a:extLst/>
          </a:blip>
          <a:stretch>
            <a:fillRect/>
          </a:stretch>
        </p:blipFill>
        <p:spPr>
          <a:xfrm>
            <a:off x="301989" y="1695441"/>
            <a:ext cx="12400821" cy="1567164"/>
          </a:xfrm>
          <a:prstGeom prst="rect">
            <a:avLst/>
          </a:prstGeom>
          <a:effectLst>
            <a:outerShdw sx="100000" sy="100000" kx="0" ky="0" algn="b" rotWithShape="0" blurRad="63500" dist="38100" dir="1234610">
              <a:srgbClr val="000000">
                <a:alpha val="46602"/>
              </a:srgbClr>
            </a:outerShdw>
          </a:effectLst>
        </p:spPr>
      </p:pic>
      <p:sp>
        <p:nvSpPr>
          <p:cNvPr id="309" name="God’s knowing my heart is not proof of God ruling my heart — Job 11:11; Matthew 9:4; Acts 8:22…"/>
          <p:cNvSpPr txBox="1"/>
          <p:nvPr/>
        </p:nvSpPr>
        <p:spPr>
          <a:xfrm>
            <a:off x="5386635" y="3420533"/>
            <a:ext cx="7468503" cy="551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3"/>
              </a:buBlip>
              <a:defRPr sz="3800">
                <a:latin typeface="Century Gothic"/>
                <a:ea typeface="Century Gothic"/>
                <a:cs typeface="Century Gothic"/>
                <a:sym typeface="Century Gothic"/>
              </a:defRPr>
            </a:pPr>
            <a:r>
              <a:rPr b="1"/>
              <a:t>God’s knowing my heart is not proof of God ruling my heart</a:t>
            </a:r>
            <a:r>
              <a:t> — Job 11:11; Matthew 9:4; Acts 8:22</a:t>
            </a:r>
          </a:p>
          <a:p>
            <a:pPr marL="685799" indent="-685799" algn="l">
              <a:spcBef>
                <a:spcPts val="1200"/>
              </a:spcBef>
              <a:buSzPct val="80000"/>
              <a:buBlip>
                <a:blip r:embed="rId3"/>
              </a:buBlip>
              <a:defRPr sz="3800">
                <a:latin typeface="Century Gothic"/>
                <a:ea typeface="Century Gothic"/>
                <a:cs typeface="Century Gothic"/>
                <a:sym typeface="Century Gothic"/>
              </a:defRPr>
            </a:pPr>
            <a:r>
              <a:rPr b="1"/>
              <a:t>Doing God’s revealed will is proof of God ruling my heart </a:t>
            </a:r>
            <a:r>
              <a:t>— Deut 6:5–6; I Chron 28:8–9; 2 Chron 12:14; Rom 6:16-18; 1 Pet 1:22,23</a:t>
            </a:r>
          </a:p>
        </p:txBody>
      </p:sp>
      <p:pic>
        <p:nvPicPr>
          <p:cNvPr id="310" name="Image" descr="Image"/>
          <p:cNvPicPr>
            <a:picLocks noChangeAspect="1"/>
          </p:cNvPicPr>
          <p:nvPr/>
        </p:nvPicPr>
        <p:blipFill>
          <a:blip r:embed="rId4">
            <a:extLst/>
          </a:blip>
          <a:stretch>
            <a:fillRect/>
          </a:stretch>
        </p:blipFill>
        <p:spPr>
          <a:xfrm>
            <a:off x="298450" y="3132293"/>
            <a:ext cx="4781133" cy="63898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75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9">
                                            <p:bg/>
                                          </p:spTgt>
                                        </p:tgtEl>
                                        <p:attrNameLst>
                                          <p:attrName>style.visibility</p:attrName>
                                        </p:attrNameLst>
                                      </p:cBhvr>
                                      <p:to>
                                        <p:strVal val="visible"/>
                                      </p:to>
                                    </p:set>
                                    <p:animEffect filter="wipe(left)" transition="in">
                                      <p:cBhvr>
                                        <p:cTn id="7" dur="1500"/>
                                        <p:tgtEl>
                                          <p:spTgt spid="30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9">
                                            <p:txEl>
                                              <p:pRg st="0" end="0"/>
                                            </p:txEl>
                                          </p:spTgt>
                                        </p:tgtEl>
                                        <p:attrNameLst>
                                          <p:attrName>style.visibility</p:attrName>
                                        </p:attrNameLst>
                                      </p:cBhvr>
                                      <p:to>
                                        <p:strVal val="visible"/>
                                      </p:to>
                                    </p:set>
                                    <p:animEffect filter="wipe(left)" transition="in">
                                      <p:cBhvr>
                                        <p:cTn id="10" dur="1500"/>
                                        <p:tgtEl>
                                          <p:spTgt spid="3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9">
                                            <p:txEl>
                                              <p:pRg st="1" end="1"/>
                                            </p:txEl>
                                          </p:spTgt>
                                        </p:tgtEl>
                                        <p:attrNameLst>
                                          <p:attrName>style.visibility</p:attrName>
                                        </p:attrNameLst>
                                      </p:cBhvr>
                                      <p:to>
                                        <p:strVal val="visible"/>
                                      </p:to>
                                    </p:set>
                                    <p:animEffect filter="wipe(left)" transition="in">
                                      <p:cBhvr>
                                        <p:cTn id="15" dur="1500"/>
                                        <p:tgtEl>
                                          <p:spTgt spid="30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06"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07" name="Image" descr="Image"/>
          <p:cNvPicPr>
            <a:picLocks noChangeAspect="1"/>
          </p:cNvPicPr>
          <p:nvPr/>
        </p:nvPicPr>
        <p:blipFill>
          <a:blip r:embed="rId2">
            <a:extLst/>
          </a:blip>
          <a:srcRect l="23975" t="0" r="22314" b="0"/>
          <a:stretch>
            <a:fillRect/>
          </a:stretch>
        </p:blipFill>
        <p:spPr>
          <a:xfrm flipH="1">
            <a:off x="-317169" y="2839479"/>
            <a:ext cx="5915969" cy="6935181"/>
          </a:xfrm>
          <a:prstGeom prst="rect">
            <a:avLst/>
          </a:prstGeom>
          <a:ln w="12700">
            <a:miter lim="400000"/>
          </a:ln>
        </p:spPr>
      </p:pic>
      <p:sp>
        <p:nvSpPr>
          <p:cNvPr id="208" name="Often said when the disparity between what the Scriptures teach and what a person actually believes or does becomes apparent ……"/>
          <p:cNvSpPr txBox="1"/>
          <p:nvPr/>
        </p:nvSpPr>
        <p:spPr>
          <a:xfrm>
            <a:off x="4488997" y="3078097"/>
            <a:ext cx="8366141" cy="614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b="1" sz="3300">
                <a:latin typeface="Century Gothic"/>
                <a:ea typeface="Century Gothic"/>
                <a:cs typeface="Century Gothic"/>
                <a:sym typeface="Century Gothic"/>
              </a:defRPr>
            </a:pPr>
            <a:r>
              <a:t>Often said when the disparity between what the Scriptures teach and what a person actually believes or does becomes apparent …</a:t>
            </a:r>
          </a:p>
          <a:p>
            <a:pPr marL="1371600" indent="-685800" algn="l">
              <a:spcBef>
                <a:spcPts val="1200"/>
              </a:spcBef>
              <a:buSzPct val="80000"/>
              <a:buBlip>
                <a:blip r:embed="rId4"/>
              </a:buBlip>
              <a:defRPr sz="3300">
                <a:latin typeface="Century Gothic"/>
                <a:ea typeface="Century Gothic"/>
                <a:cs typeface="Century Gothic"/>
                <a:sym typeface="Century Gothic"/>
              </a:defRPr>
            </a:pPr>
            <a:r>
              <a:t>Regarding the NT plan of salvation — Mark 16:16; Acts 2:38; </a:t>
            </a:r>
          </a:p>
          <a:p>
            <a:pPr marL="1371600" indent="-685800" algn="l">
              <a:spcBef>
                <a:spcPts val="1200"/>
              </a:spcBef>
              <a:buSzPct val="80000"/>
              <a:buBlip>
                <a:blip r:embed="rId4"/>
              </a:buBlip>
              <a:defRPr sz="3300">
                <a:latin typeface="Century Gothic"/>
                <a:ea typeface="Century Gothic"/>
                <a:cs typeface="Century Gothic"/>
                <a:sym typeface="Century Gothic"/>
              </a:defRPr>
            </a:pPr>
            <a:r>
              <a:t>Regarding worship — John 8:24; Eph 5:19; Heb 12:28,29</a:t>
            </a:r>
          </a:p>
          <a:p>
            <a:pPr marL="1371600" indent="-685800" algn="l">
              <a:spcBef>
                <a:spcPts val="1200"/>
              </a:spcBef>
              <a:buSzPct val="80000"/>
              <a:buBlip>
                <a:blip r:embed="rId4"/>
              </a:buBlip>
              <a:defRPr sz="3300">
                <a:latin typeface="Century Gothic"/>
                <a:ea typeface="Century Gothic"/>
                <a:cs typeface="Century Gothic"/>
                <a:sym typeface="Century Gothic"/>
              </a:defRPr>
            </a:pPr>
            <a:r>
              <a:t>Regarding one’s manner of life, (attendance; treatment of others; their words; their activities; etc.)</a:t>
            </a:r>
          </a:p>
        </p:txBody>
      </p:sp>
      <p:pic>
        <p:nvPicPr>
          <p:cNvPr id="209" name="TextBox 6" descr="TextBox 6"/>
          <p:cNvPicPr>
            <a:picLocks noChangeAspect="0"/>
          </p:cNvPicPr>
          <p:nvPr/>
        </p:nvPicPr>
        <p:blipFill>
          <a:blip r:embed="rId5">
            <a:extLst/>
          </a:blip>
          <a:stretch>
            <a:fillRect/>
          </a:stretch>
        </p:blipFill>
        <p:spPr>
          <a:xfrm>
            <a:off x="301989" y="1695441"/>
            <a:ext cx="12400821" cy="13131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animEffect filter="wipe(left)" transition="in">
                                      <p:cBhvr>
                                        <p:cTn id="7" dur="1500"/>
                                        <p:tgtEl>
                                          <p:spTgt spid="20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8">
                                            <p:txEl>
                                              <p:pRg st="0" end="0"/>
                                            </p:txEl>
                                          </p:spTgt>
                                        </p:tgtEl>
                                        <p:attrNameLst>
                                          <p:attrName>style.visibility</p:attrName>
                                        </p:attrNameLst>
                                      </p:cBhvr>
                                      <p:to>
                                        <p:strVal val="visible"/>
                                      </p:to>
                                    </p:set>
                                    <p:animEffect filter="wipe(left)" transition="in">
                                      <p:cBhvr>
                                        <p:cTn id="10" dur="1500"/>
                                        <p:tgtEl>
                                          <p:spTgt spid="2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8">
                                            <p:txEl>
                                              <p:pRg st="1" end="1"/>
                                            </p:txEl>
                                          </p:spTgt>
                                        </p:tgtEl>
                                        <p:attrNameLst>
                                          <p:attrName>style.visibility</p:attrName>
                                        </p:attrNameLst>
                                      </p:cBhvr>
                                      <p:to>
                                        <p:strVal val="visible"/>
                                      </p:to>
                                    </p:set>
                                    <p:animEffect filter="wipe(left)" transition="in">
                                      <p:cBhvr>
                                        <p:cTn id="15" dur="1500"/>
                                        <p:tgtEl>
                                          <p:spTgt spid="2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08">
                                            <p:txEl>
                                              <p:pRg st="2" end="2"/>
                                            </p:txEl>
                                          </p:spTgt>
                                        </p:tgtEl>
                                        <p:attrNameLst>
                                          <p:attrName>style.visibility</p:attrName>
                                        </p:attrNameLst>
                                      </p:cBhvr>
                                      <p:to>
                                        <p:strVal val="visible"/>
                                      </p:to>
                                    </p:set>
                                    <p:animEffect filter="wipe(left)" transition="in">
                                      <p:cBhvr>
                                        <p:cTn id="20" dur="1500"/>
                                        <p:tgtEl>
                                          <p:spTgt spid="20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08">
                                            <p:txEl>
                                              <p:pRg st="3" end="3"/>
                                            </p:txEl>
                                          </p:spTgt>
                                        </p:tgtEl>
                                        <p:attrNameLst>
                                          <p:attrName>style.visibility</p:attrName>
                                        </p:attrNameLst>
                                      </p:cBhvr>
                                      <p:to>
                                        <p:strVal val="visible"/>
                                      </p:to>
                                    </p:set>
                                    <p:animEffect filter="wipe(left)" transition="in">
                                      <p:cBhvr>
                                        <p:cTn id="25" dur="1500"/>
                                        <p:tgtEl>
                                          <p:spTgt spid="20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313"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314" name="TextBox 6" descr="TextBox 6"/>
          <p:cNvPicPr>
            <a:picLocks noChangeAspect="0"/>
          </p:cNvPicPr>
          <p:nvPr/>
        </p:nvPicPr>
        <p:blipFill>
          <a:blip r:embed="rId2">
            <a:extLst/>
          </a:blip>
          <a:stretch>
            <a:fillRect/>
          </a:stretch>
        </p:blipFill>
        <p:spPr>
          <a:xfrm>
            <a:off x="301989" y="1695441"/>
            <a:ext cx="12400821" cy="1567164"/>
          </a:xfrm>
          <a:prstGeom prst="rect">
            <a:avLst/>
          </a:prstGeom>
          <a:effectLst>
            <a:outerShdw sx="100000" sy="100000" kx="0" ky="0" algn="b" rotWithShape="0" blurRad="63500" dist="38100" dir="1234610">
              <a:srgbClr val="000000">
                <a:alpha val="46602"/>
              </a:srgbClr>
            </a:outerShdw>
          </a:effectLst>
        </p:spPr>
      </p:pic>
      <p:sp>
        <p:nvSpPr>
          <p:cNvPr id="315" name="1 Peter 3:13–17 (NKJV)…"/>
          <p:cNvSpPr txBox="1"/>
          <p:nvPr/>
        </p:nvSpPr>
        <p:spPr>
          <a:xfrm>
            <a:off x="130288" y="3043766"/>
            <a:ext cx="12744224" cy="662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000000"/>
                </a:solidFill>
                <a:latin typeface="Century Gothic"/>
                <a:ea typeface="Century Gothic"/>
                <a:cs typeface="Century Gothic"/>
                <a:sym typeface="Century Gothic"/>
              </a:defRPr>
            </a:pPr>
            <a:r>
              <a:t>1 Peter 3:13–17 (NKJV)</a:t>
            </a:r>
          </a:p>
          <a:p>
            <a:pPr defTabSz="457200">
              <a:defRPr sz="3500">
                <a:solidFill>
                  <a:srgbClr val="000000"/>
                </a:solidFill>
                <a:latin typeface="Century Gothic"/>
                <a:ea typeface="Century Gothic"/>
                <a:cs typeface="Century Gothic"/>
                <a:sym typeface="Century Gothic"/>
              </a:defRPr>
            </a:pPr>
            <a:r>
              <a:rPr baseline="31999"/>
              <a:t>13</a:t>
            </a:r>
            <a:r>
              <a:t> And who </a:t>
            </a:r>
            <a:r>
              <a:rPr i="1"/>
              <a:t>is</a:t>
            </a:r>
            <a:r>
              <a:t> he who will harm you if you become followers of what is good? </a:t>
            </a:r>
            <a:r>
              <a:rPr baseline="31999"/>
              <a:t>14</a:t>
            </a:r>
            <a:r>
              <a:t> But even if you should suffer for righteousness’ sake, </a:t>
            </a:r>
            <a:r>
              <a:rPr i="1"/>
              <a:t>you are</a:t>
            </a:r>
            <a:r>
              <a:t> blessed. </a:t>
            </a:r>
            <a:r>
              <a:rPr i="1"/>
              <a:t>“And do not be afraid of their threats, nor be troubled.”</a:t>
            </a:r>
            <a:r>
              <a:t> </a:t>
            </a:r>
            <a:r>
              <a:rPr baseline="31999"/>
              <a:t>15</a:t>
            </a:r>
            <a:r>
              <a:t> But sanctify the Lord God in your hearts, and always </a:t>
            </a:r>
            <a:r>
              <a:rPr i="1"/>
              <a:t>be</a:t>
            </a:r>
            <a:r>
              <a:t> ready to </a:t>
            </a:r>
            <a:r>
              <a:rPr i="1"/>
              <a:t>give</a:t>
            </a:r>
            <a:r>
              <a:t> a defense to everyone who asks you a reason for the hope that is in you, with meekness and fear; </a:t>
            </a:r>
            <a:r>
              <a:rPr baseline="31999"/>
              <a:t>16</a:t>
            </a:r>
            <a:r>
              <a:t> having a good conscience, that when they defame you as evildoers, those who revile your good conduct in Christ may be ashamed. </a:t>
            </a:r>
            <a:r>
              <a:rPr baseline="31999"/>
              <a:t>17</a:t>
            </a:r>
            <a:r>
              <a:t> For </a:t>
            </a:r>
            <a:r>
              <a:rPr i="1"/>
              <a:t>it is</a:t>
            </a:r>
            <a:r>
              <a:t> better, if it is the will of God, to suffer for doing good than for doing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318"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319" name="Image" descr="Image"/>
          <p:cNvPicPr>
            <a:picLocks noChangeAspect="1"/>
          </p:cNvPicPr>
          <p:nvPr/>
        </p:nvPicPr>
        <p:blipFill>
          <a:blip r:embed="rId2">
            <a:extLst/>
          </a:blip>
          <a:srcRect l="23975" t="0" r="22314" b="0"/>
          <a:stretch>
            <a:fillRect/>
          </a:stretch>
        </p:blipFill>
        <p:spPr>
          <a:xfrm flipH="1">
            <a:off x="-317169" y="2839479"/>
            <a:ext cx="5915969" cy="6935181"/>
          </a:xfrm>
          <a:prstGeom prst="rect">
            <a:avLst/>
          </a:prstGeom>
          <a:ln w="12700">
            <a:miter lim="400000"/>
          </a:ln>
        </p:spPr>
      </p:pic>
      <p:pic>
        <p:nvPicPr>
          <p:cNvPr id="320" name="TextBox 6" descr="TextBox 6"/>
          <p:cNvPicPr>
            <a:picLocks noChangeAspect="0"/>
          </p:cNvPicPr>
          <p:nvPr/>
        </p:nvPicPr>
        <p:blipFill>
          <a:blip r:embed="rId3">
            <a:extLst/>
          </a:blip>
          <a:stretch>
            <a:fillRect/>
          </a:stretch>
        </p:blipFill>
        <p:spPr>
          <a:xfrm>
            <a:off x="2032894" y="1593841"/>
            <a:ext cx="8939012" cy="1846564"/>
          </a:xfrm>
          <a:prstGeom prst="rect">
            <a:avLst/>
          </a:prstGeom>
          <a:effectLst>
            <a:outerShdw sx="100000" sy="100000" kx="0" ky="0" algn="b" rotWithShape="0" blurRad="63500" dist="38100" dir="1234610">
              <a:srgbClr val="000000">
                <a:alpha val="46602"/>
              </a:srgbClr>
            </a:outerShdw>
          </a:effectLst>
        </p:spPr>
      </p:pic>
      <p:sp>
        <p:nvSpPr>
          <p:cNvPr id="321" name="God Knows Every Heart Whether It Is Good or Evil…"/>
          <p:cNvSpPr txBox="1"/>
          <p:nvPr/>
        </p:nvSpPr>
        <p:spPr>
          <a:xfrm>
            <a:off x="4658330" y="3303425"/>
            <a:ext cx="8366142"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4"/>
              </a:buBlip>
              <a:defRPr b="1" sz="4000">
                <a:latin typeface="Century Gothic"/>
                <a:ea typeface="Century Gothic"/>
                <a:cs typeface="Century Gothic"/>
                <a:sym typeface="Century Gothic"/>
              </a:defRPr>
            </a:pPr>
            <a:r>
              <a:t>God Knows Every Heart Whether It Is Good or Evil</a:t>
            </a:r>
          </a:p>
          <a:p>
            <a:pPr marL="1371600" indent="-685800" algn="l">
              <a:spcBef>
                <a:spcPts val="1200"/>
              </a:spcBef>
              <a:buSzPct val="80000"/>
              <a:buBlip>
                <a:blip r:embed="rId5"/>
              </a:buBlip>
              <a:defRPr sz="4000">
                <a:latin typeface="Century Gothic"/>
                <a:ea typeface="Century Gothic"/>
                <a:cs typeface="Century Gothic"/>
                <a:sym typeface="Century Gothic"/>
              </a:defRPr>
            </a:pPr>
            <a:r>
              <a:t>The fact that God knows the heart does not prove anything relative to whether or not we are accepted by Him.</a:t>
            </a:r>
          </a:p>
          <a:p>
            <a:pPr marL="1371600" indent="-685800" algn="l">
              <a:spcBef>
                <a:spcPts val="1200"/>
              </a:spcBef>
              <a:buSzPct val="80000"/>
              <a:buBlip>
                <a:blip r:embed="rId5"/>
              </a:buBlip>
              <a:defRPr sz="4000">
                <a:latin typeface="Century Gothic"/>
                <a:ea typeface="Century Gothic"/>
                <a:cs typeface="Century Gothic"/>
                <a:sym typeface="Century Gothic"/>
              </a:defRPr>
            </a:pPr>
            <a:r>
              <a:t>It is what God knows about the heart that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1">
                                            <p:bg/>
                                          </p:spTgt>
                                        </p:tgtEl>
                                        <p:attrNameLst>
                                          <p:attrName>style.visibility</p:attrName>
                                        </p:attrNameLst>
                                      </p:cBhvr>
                                      <p:to>
                                        <p:strVal val="visible"/>
                                      </p:to>
                                    </p:set>
                                    <p:animEffect filter="wipe(left)" transition="in">
                                      <p:cBhvr>
                                        <p:cTn id="7" dur="1500"/>
                                        <p:tgtEl>
                                          <p:spTgt spid="32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1">
                                            <p:txEl>
                                              <p:pRg st="0" end="0"/>
                                            </p:txEl>
                                          </p:spTgt>
                                        </p:tgtEl>
                                        <p:attrNameLst>
                                          <p:attrName>style.visibility</p:attrName>
                                        </p:attrNameLst>
                                      </p:cBhvr>
                                      <p:to>
                                        <p:strVal val="visible"/>
                                      </p:to>
                                    </p:set>
                                    <p:animEffect filter="wipe(left)" transition="in">
                                      <p:cBhvr>
                                        <p:cTn id="10" dur="1500"/>
                                        <p:tgtEl>
                                          <p:spTgt spid="3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1">
                                            <p:txEl>
                                              <p:pRg st="1" end="1"/>
                                            </p:txEl>
                                          </p:spTgt>
                                        </p:tgtEl>
                                        <p:attrNameLst>
                                          <p:attrName>style.visibility</p:attrName>
                                        </p:attrNameLst>
                                      </p:cBhvr>
                                      <p:to>
                                        <p:strVal val="visible"/>
                                      </p:to>
                                    </p:set>
                                    <p:animEffect filter="wipe(left)" transition="in">
                                      <p:cBhvr>
                                        <p:cTn id="15" dur="1500"/>
                                        <p:tgtEl>
                                          <p:spTgt spid="3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1">
                                            <p:txEl>
                                              <p:pRg st="2" end="2"/>
                                            </p:txEl>
                                          </p:spTgt>
                                        </p:tgtEl>
                                        <p:attrNameLst>
                                          <p:attrName>style.visibility</p:attrName>
                                        </p:attrNameLst>
                                      </p:cBhvr>
                                      <p:to>
                                        <p:strVal val="visible"/>
                                      </p:to>
                                    </p:set>
                                    <p:animEffect filter="wipe(left)" transition="in">
                                      <p:cBhvr>
                                        <p:cTn id="20" dur="1500"/>
                                        <p:tgtEl>
                                          <p:spTgt spid="32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1"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324"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325" name="Image" descr="Image"/>
          <p:cNvPicPr>
            <a:picLocks noChangeAspect="1"/>
          </p:cNvPicPr>
          <p:nvPr/>
        </p:nvPicPr>
        <p:blipFill>
          <a:blip r:embed="rId2">
            <a:extLst/>
          </a:blip>
          <a:srcRect l="23975" t="0" r="22314" b="0"/>
          <a:stretch>
            <a:fillRect/>
          </a:stretch>
        </p:blipFill>
        <p:spPr>
          <a:xfrm flipH="1">
            <a:off x="-317169" y="2839479"/>
            <a:ext cx="5915969" cy="6935181"/>
          </a:xfrm>
          <a:prstGeom prst="rect">
            <a:avLst/>
          </a:prstGeom>
          <a:ln w="12700">
            <a:miter lim="400000"/>
          </a:ln>
        </p:spPr>
      </p:pic>
      <p:pic>
        <p:nvPicPr>
          <p:cNvPr id="326" name="TextBox 6" descr="TextBox 6"/>
          <p:cNvPicPr>
            <a:picLocks noChangeAspect="0"/>
          </p:cNvPicPr>
          <p:nvPr/>
        </p:nvPicPr>
        <p:blipFill>
          <a:blip r:embed="rId3">
            <a:extLst/>
          </a:blip>
          <a:stretch>
            <a:fillRect/>
          </a:stretch>
        </p:blipFill>
        <p:spPr>
          <a:xfrm>
            <a:off x="2032894" y="1593841"/>
            <a:ext cx="8939012" cy="1846564"/>
          </a:xfrm>
          <a:prstGeom prst="rect">
            <a:avLst/>
          </a:prstGeom>
          <a:effectLst>
            <a:outerShdw sx="100000" sy="100000" kx="0" ky="0" algn="b" rotWithShape="0" blurRad="63500" dist="38100" dir="1234610">
              <a:srgbClr val="000000">
                <a:alpha val="46602"/>
              </a:srgbClr>
            </a:outerShdw>
          </a:effectLst>
        </p:spPr>
      </p:pic>
      <p:sp>
        <p:nvSpPr>
          <p:cNvPr id="327" name="All We Can Know of Our Heart Is Revealed in God’s Word…"/>
          <p:cNvSpPr txBox="1"/>
          <p:nvPr/>
        </p:nvSpPr>
        <p:spPr>
          <a:xfrm>
            <a:off x="4624463" y="3307593"/>
            <a:ext cx="8366142" cy="635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4"/>
              </a:buBlip>
              <a:defRPr b="1" sz="3900">
                <a:latin typeface="Century Gothic"/>
                <a:ea typeface="Century Gothic"/>
                <a:cs typeface="Century Gothic"/>
                <a:sym typeface="Century Gothic"/>
              </a:defRPr>
            </a:pPr>
            <a:r>
              <a:t>All We Can Know of Our Heart Is Revealed in God’s Word</a:t>
            </a:r>
          </a:p>
          <a:p>
            <a:pPr marL="1371600" indent="-685800" algn="l">
              <a:spcBef>
                <a:spcPts val="1200"/>
              </a:spcBef>
              <a:buSzPct val="80000"/>
              <a:buBlip>
                <a:blip r:embed="rId5"/>
              </a:buBlip>
              <a:defRPr sz="3300">
                <a:latin typeface="Century Gothic"/>
                <a:ea typeface="Century Gothic"/>
                <a:cs typeface="Century Gothic"/>
                <a:sym typeface="Century Gothic"/>
              </a:defRPr>
            </a:pPr>
            <a:r>
              <a:t>We can only be assured of that which is in harmony with what God has revealed — (1 Jn 3:19-21; Heb 4:12).</a:t>
            </a:r>
          </a:p>
          <a:p>
            <a:pPr marL="1371600" indent="-685800" algn="l">
              <a:spcBef>
                <a:spcPts val="1200"/>
              </a:spcBef>
              <a:buSzPct val="80000"/>
              <a:buBlip>
                <a:blip r:embed="rId5"/>
              </a:buBlip>
              <a:defRPr sz="3300">
                <a:latin typeface="Century Gothic"/>
                <a:ea typeface="Century Gothic"/>
                <a:cs typeface="Century Gothic"/>
                <a:sym typeface="Century Gothic"/>
              </a:defRPr>
            </a:pPr>
            <a:r>
              <a:t>Even then - God is the final judge (I Cor 4:3-5; Jn 12:48).</a:t>
            </a:r>
          </a:p>
          <a:p>
            <a:pPr marL="1371600" indent="-685800" algn="l">
              <a:spcBef>
                <a:spcPts val="1200"/>
              </a:spcBef>
              <a:buSzPct val="80000"/>
              <a:buBlip>
                <a:blip r:embed="rId5"/>
              </a:buBlip>
              <a:defRPr sz="3300">
                <a:latin typeface="Century Gothic"/>
                <a:ea typeface="Century Gothic"/>
                <a:cs typeface="Century Gothic"/>
                <a:sym typeface="Century Gothic"/>
              </a:defRPr>
            </a:pPr>
            <a:r>
              <a:t>No man can contend that God will approve him when he will not obey God (Matt 7:21; Luke 6:46).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7">
                                            <p:txEl>
                                              <p:pRg st="1" end="1"/>
                                            </p:txEl>
                                          </p:spTgt>
                                        </p:tgtEl>
                                        <p:attrNameLst>
                                          <p:attrName>style.visibility</p:attrName>
                                        </p:attrNameLst>
                                      </p:cBhvr>
                                      <p:to>
                                        <p:strVal val="visible"/>
                                      </p:to>
                                    </p:set>
                                    <p:animEffect filter="wipe(left)" transition="in">
                                      <p:cBhvr>
                                        <p:cTn id="7" dur="1500"/>
                                        <p:tgtEl>
                                          <p:spTgt spid="3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7">
                                            <p:txEl>
                                              <p:pRg st="2" end="2"/>
                                            </p:txEl>
                                          </p:spTgt>
                                        </p:tgtEl>
                                        <p:attrNameLst>
                                          <p:attrName>style.visibility</p:attrName>
                                        </p:attrNameLst>
                                      </p:cBhvr>
                                      <p:to>
                                        <p:strVal val="visible"/>
                                      </p:to>
                                    </p:set>
                                    <p:animEffect filter="wipe(left)" transition="in">
                                      <p:cBhvr>
                                        <p:cTn id="12" dur="1500"/>
                                        <p:tgtEl>
                                          <p:spTgt spid="3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7">
                                            <p:txEl>
                                              <p:pRg st="3" end="3"/>
                                            </p:txEl>
                                          </p:spTgt>
                                        </p:tgtEl>
                                        <p:attrNameLst>
                                          <p:attrName>style.visibility</p:attrName>
                                        </p:attrNameLst>
                                      </p:cBhvr>
                                      <p:to>
                                        <p:strVal val="visible"/>
                                      </p:to>
                                    </p:set>
                                    <p:animEffect filter="wipe(left)" transition="in">
                                      <p:cBhvr>
                                        <p:cTn id="17" dur="1500"/>
                                        <p:tgtEl>
                                          <p:spTgt spid="32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Image" descr="Image"/>
          <p:cNvPicPr>
            <a:picLocks noChangeAspect="1"/>
          </p:cNvPicPr>
          <p:nvPr>
            <p:ph type="pic" idx="13"/>
          </p:nvPr>
        </p:nvPicPr>
        <p:blipFill>
          <a:blip r:embed="rId2">
            <a:extLst/>
          </a:blip>
          <a:srcRect l="496" t="1467" r="15954" b="4613"/>
          <a:stretch>
            <a:fillRect/>
          </a:stretch>
        </p:blipFill>
        <p:spPr>
          <a:prstGeom prst="rect">
            <a:avLst/>
          </a:prstGeom>
        </p:spPr>
      </p:pic>
      <p:sp>
        <p:nvSpPr>
          <p:cNvPr id="330" name="My Heart”"/>
          <p:cNvSpPr txBox="1"/>
          <p:nvPr/>
        </p:nvSpPr>
        <p:spPr>
          <a:xfrm>
            <a:off x="2438478" y="3536496"/>
            <a:ext cx="7281178" cy="1363981"/>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00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331" name="God Knows"/>
          <p:cNvSpPr txBox="1"/>
          <p:nvPr/>
        </p:nvSpPr>
        <p:spPr>
          <a:xfrm>
            <a:off x="432704" y="1289652"/>
            <a:ext cx="11292725" cy="2259960"/>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41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sp>
        <p:nvSpPr>
          <p:cNvPr id="332" name="“Yes …"/>
          <p:cNvSpPr txBox="1"/>
          <p:nvPr/>
        </p:nvSpPr>
        <p:spPr>
          <a:xfrm>
            <a:off x="625051" y="477943"/>
            <a:ext cx="4761231" cy="1363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“Yes …</a:t>
            </a:r>
          </a:p>
        </p:txBody>
      </p:sp>
      <p:sp>
        <p:nvSpPr>
          <p:cNvPr id="333" name="Do I KNOW my heart is RIGHT in the sight of God?…"/>
          <p:cNvSpPr txBox="1"/>
          <p:nvPr/>
        </p:nvSpPr>
        <p:spPr>
          <a:xfrm>
            <a:off x="277770" y="5706533"/>
            <a:ext cx="12449260" cy="3606801"/>
          </a:xfrm>
          <a:prstGeom prst="rect">
            <a:avLst/>
          </a:prstGeom>
          <a:solidFill>
            <a:srgbClr val="B4B4B4">
              <a:alpha val="39528"/>
            </a:srgbClr>
          </a:solidFill>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300"/>
              </a:spcBef>
              <a:defRPr sz="4500">
                <a:solidFill>
                  <a:srgbClr val="FFFFFF"/>
                </a:solidFill>
                <a:effectLst>
                  <a:outerShdw sx="100000" sy="100000" kx="0" ky="0" algn="b" rotWithShape="0" blurRad="63500" dist="63500" dir="2495845">
                    <a:srgbClr val="000000"/>
                  </a:outerShdw>
                </a:effectLst>
                <a:latin typeface="Good Times"/>
                <a:ea typeface="Good Times"/>
                <a:cs typeface="Good Times"/>
                <a:sym typeface="Good Times"/>
              </a:defRPr>
            </a:pPr>
            <a:r>
              <a:t>Do I KNOW my heart is RIGHT in the sight of God?</a:t>
            </a:r>
          </a:p>
          <a:p>
            <a:pPr>
              <a:spcBef>
                <a:spcPts val="2300"/>
              </a:spcBef>
              <a:defRPr sz="4500">
                <a:solidFill>
                  <a:srgbClr val="FFFFFF"/>
                </a:solidFill>
                <a:effectLst>
                  <a:outerShdw sx="100000" sy="100000" kx="0" ky="0" algn="b" rotWithShape="0" blurRad="63500" dist="63500" dir="2495845">
                    <a:srgbClr val="000000"/>
                  </a:outerShdw>
                </a:effectLst>
                <a:latin typeface="Good Times"/>
                <a:ea typeface="Good Times"/>
                <a:cs typeface="Good Times"/>
                <a:sym typeface="Good Times"/>
              </a:defRPr>
            </a:pPr>
            <a:r>
              <a:t>Am I obeying God from my heart - or Not? </a:t>
            </a:r>
          </a:p>
          <a:p>
            <a:pPr>
              <a:spcBef>
                <a:spcPts val="2300"/>
              </a:spcBef>
              <a:defRPr sz="4500">
                <a:solidFill>
                  <a:srgbClr val="FFFFFF"/>
                </a:solidFill>
                <a:effectLst>
                  <a:outerShdw sx="100000" sy="100000" kx="0" ky="0" algn="b" rotWithShape="0" blurRad="63500" dist="63500" dir="2495845">
                    <a:srgbClr val="000000"/>
                  </a:outerShdw>
                </a:effectLst>
                <a:latin typeface="Good Times"/>
                <a:ea typeface="Good Times"/>
                <a:cs typeface="Good Times"/>
                <a:sym typeface="Good Times"/>
              </a:defRPr>
            </a:pPr>
            <a:r>
              <a:t>I HAVE My answer! - Rom 6:16-18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3">
                                            <p:txEl>
                                              <p:pRg st="1" end="1"/>
                                            </p:txEl>
                                          </p:spTgt>
                                        </p:tgtEl>
                                        <p:attrNameLst>
                                          <p:attrName>style.visibility</p:attrName>
                                        </p:attrNameLst>
                                      </p:cBhvr>
                                      <p:to>
                                        <p:strVal val="visible"/>
                                      </p:to>
                                    </p:set>
                                    <p:animEffect filter="fade" transition="in">
                                      <p:cBhvr>
                                        <p:cTn id="7" dur="1500"/>
                                        <p:tgtEl>
                                          <p:spTgt spid="3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3">
                                            <p:txEl>
                                              <p:pRg st="2" end="2"/>
                                            </p:txEl>
                                          </p:spTgt>
                                        </p:tgtEl>
                                        <p:attrNameLst>
                                          <p:attrName>style.visibility</p:attrName>
                                        </p:attrNameLst>
                                      </p:cBhvr>
                                      <p:to>
                                        <p:strVal val="visible"/>
                                      </p:to>
                                    </p:set>
                                    <p:animEffect filter="fade" transition="in">
                                      <p:cBhvr>
                                        <p:cTn id="12" dur="1500"/>
                                        <p:tgtEl>
                                          <p:spTgt spid="3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Image" descr="Image"/>
          <p:cNvPicPr>
            <a:picLocks noChangeAspect="1"/>
          </p:cNvPicPr>
          <p:nvPr>
            <p:ph type="pic" idx="13"/>
          </p:nvPr>
        </p:nvPicPr>
        <p:blipFill>
          <a:blip r:embed="rId2">
            <a:extLst/>
          </a:blip>
          <a:srcRect l="496" t="1467" r="15954" b="4613"/>
          <a:stretch>
            <a:fillRect/>
          </a:stretch>
        </p:blipFill>
        <p:spPr>
          <a:prstGeom prst="rect">
            <a:avLst/>
          </a:prstGeom>
        </p:spPr>
      </p:pic>
      <p:sp>
        <p:nvSpPr>
          <p:cNvPr id="337" name="My Heart”"/>
          <p:cNvSpPr txBox="1"/>
          <p:nvPr/>
        </p:nvSpPr>
        <p:spPr>
          <a:xfrm>
            <a:off x="2861811" y="8125429"/>
            <a:ext cx="7281178" cy="1363981"/>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00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338" name="God Knows"/>
          <p:cNvSpPr txBox="1"/>
          <p:nvPr/>
        </p:nvSpPr>
        <p:spPr>
          <a:xfrm>
            <a:off x="856038" y="5878585"/>
            <a:ext cx="11292724" cy="2259960"/>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41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sp>
        <p:nvSpPr>
          <p:cNvPr id="339" name="“But …"/>
          <p:cNvSpPr txBox="1"/>
          <p:nvPr/>
        </p:nvSpPr>
        <p:spPr>
          <a:xfrm>
            <a:off x="882649" y="5066876"/>
            <a:ext cx="5092701" cy="1363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“But …</a:t>
            </a:r>
          </a:p>
        </p:txBody>
      </p:sp>
      <p:pic>
        <p:nvPicPr>
          <p:cNvPr id="340" name="Charts by Don McClain…" descr="Charts by Don McClain…"/>
          <p:cNvPicPr>
            <a:picLocks noChangeAspect="0"/>
          </p:cNvPicPr>
          <p:nvPr/>
        </p:nvPicPr>
        <p:blipFill>
          <a:blip r:embed="rId3">
            <a:extLst/>
          </a:blip>
          <a:stretch>
            <a:fillRect/>
          </a:stretch>
        </p:blipFill>
        <p:spPr>
          <a:xfrm>
            <a:off x="-218624" y="-214313"/>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1 Chronicles 29:16–20 (NKJV)…"/>
          <p:cNvSpPr txBox="1"/>
          <p:nvPr/>
        </p:nvSpPr>
        <p:spPr>
          <a:xfrm>
            <a:off x="450733" y="275166"/>
            <a:ext cx="12103333" cy="844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500"/>
              </a:spcBef>
              <a:defRPr sz="4300">
                <a:solidFill>
                  <a:srgbClr val="000000"/>
                </a:solidFill>
                <a:latin typeface="Thames Nude Roman"/>
                <a:ea typeface="Thames Nude Roman"/>
                <a:cs typeface="Thames Nude Roman"/>
                <a:sym typeface="Thames Nude Roman"/>
              </a:defRPr>
            </a:pPr>
            <a:r>
              <a:t>1 Chronicles 29:16–20 (NKJV)</a:t>
            </a:r>
          </a:p>
          <a:p>
            <a:pPr defTabSz="457200">
              <a:defRPr sz="4700">
                <a:solidFill>
                  <a:srgbClr val="000000"/>
                </a:solidFill>
                <a:latin typeface="Century Gothic"/>
                <a:ea typeface="Century Gothic"/>
                <a:cs typeface="Century Gothic"/>
                <a:sym typeface="Century Gothic"/>
              </a:defRPr>
            </a:pPr>
            <a:r>
              <a:rPr baseline="31999"/>
              <a:t>16</a:t>
            </a:r>
            <a:r>
              <a:t> “O Lord our God, all this abundance that we have prepared to build You a house for Your holy name is from Your hand, and </a:t>
            </a:r>
            <a:r>
              <a:rPr i="1"/>
              <a:t>is</a:t>
            </a:r>
            <a:r>
              <a:t> all Your own. </a:t>
            </a:r>
            <a:r>
              <a:rPr baseline="31999"/>
              <a:t>17</a:t>
            </a:r>
            <a:r>
              <a:t> I know also, my God, that You test the heart and have pleasure in uprightness. As for me, in the uprightness of my heart I have willingly offered all these </a:t>
            </a:r>
            <a:r>
              <a:rPr i="1"/>
              <a:t>things;</a:t>
            </a:r>
            <a:r>
              <a:t> and now with joy I have seen Your people, who are present here to offer willingly to You.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1 Chronicles 29:16–20 (NKJV)…"/>
          <p:cNvSpPr txBox="1"/>
          <p:nvPr/>
        </p:nvSpPr>
        <p:spPr>
          <a:xfrm>
            <a:off x="450733" y="275166"/>
            <a:ext cx="12103333" cy="929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500"/>
              </a:spcBef>
              <a:defRPr sz="4300">
                <a:solidFill>
                  <a:srgbClr val="000000"/>
                </a:solidFill>
                <a:latin typeface="Thames Nude Roman"/>
                <a:ea typeface="Thames Nude Roman"/>
                <a:cs typeface="Thames Nude Roman"/>
                <a:sym typeface="Thames Nude Roman"/>
              </a:defRPr>
            </a:pPr>
            <a:r>
              <a:t>1 Chronicles 29:16–20 (NKJV)</a:t>
            </a:r>
          </a:p>
          <a:p>
            <a:pPr defTabSz="457200">
              <a:defRPr sz="4000">
                <a:solidFill>
                  <a:srgbClr val="000000"/>
                </a:solidFill>
                <a:latin typeface="Century Gothic"/>
                <a:ea typeface="Century Gothic"/>
                <a:cs typeface="Century Gothic"/>
                <a:sym typeface="Century Gothic"/>
              </a:defRPr>
            </a:pPr>
            <a:r>
              <a:rPr baseline="31999"/>
              <a:t>18</a:t>
            </a:r>
            <a:r>
              <a:t> O Lord God of Abraham, Isaac, and Israel, our fathers, keep this forever in the intent of the thoughts of the heart of Your people, and fix their heart toward You. </a:t>
            </a:r>
            <a:r>
              <a:rPr baseline="31999"/>
              <a:t>19</a:t>
            </a:r>
            <a:r>
              <a:t> And give my son Solomon a loyal heart to keep Your commandments and Your testimonies and Your statutes, to do all </a:t>
            </a:r>
            <a:r>
              <a:rPr i="1"/>
              <a:t>these things,</a:t>
            </a:r>
            <a:r>
              <a:t> and to build the temple for which I have made provision.” </a:t>
            </a:r>
            <a:r>
              <a:rPr baseline="31999"/>
              <a:t>20</a:t>
            </a:r>
            <a:r>
              <a:t> Then David said to all the assembly, “Now bless the Lord your God.” So all the assembly blessed the Lord God of their fathers, and bowed their heads and prostrated themselves before the Lord and the king.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12"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13" name="Image" descr="Image"/>
          <p:cNvPicPr>
            <a:picLocks noChangeAspect="1"/>
          </p:cNvPicPr>
          <p:nvPr/>
        </p:nvPicPr>
        <p:blipFill>
          <a:blip r:embed="rId2">
            <a:extLst/>
          </a:blip>
          <a:srcRect l="23975" t="0" r="22314" b="0"/>
          <a:stretch>
            <a:fillRect/>
          </a:stretch>
        </p:blipFill>
        <p:spPr>
          <a:xfrm flipH="1">
            <a:off x="-317169" y="2839479"/>
            <a:ext cx="5915969" cy="6935181"/>
          </a:xfrm>
          <a:prstGeom prst="rect">
            <a:avLst/>
          </a:prstGeom>
          <a:ln w="12700">
            <a:miter lim="400000"/>
          </a:ln>
        </p:spPr>
      </p:pic>
      <p:sp>
        <p:nvSpPr>
          <p:cNvPr id="214" name="Intended to nullify obedience: “Because God knows my heart.”…"/>
          <p:cNvSpPr txBox="1"/>
          <p:nvPr/>
        </p:nvSpPr>
        <p:spPr>
          <a:xfrm>
            <a:off x="4488997" y="3197527"/>
            <a:ext cx="8366141" cy="636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b="1" sz="3400">
                <a:latin typeface="Century Gothic"/>
                <a:ea typeface="Century Gothic"/>
                <a:cs typeface="Century Gothic"/>
                <a:sym typeface="Century Gothic"/>
              </a:defRPr>
            </a:pPr>
            <a:r>
              <a:t>Intended to nullify obedience: “Because God knows my heart.”</a:t>
            </a:r>
          </a:p>
          <a:p>
            <a:pPr marL="1371600" indent="-685800" algn="l">
              <a:spcBef>
                <a:spcPts val="1200"/>
              </a:spcBef>
              <a:buSzPct val="80000"/>
              <a:buBlip>
                <a:blip r:embed="rId4"/>
              </a:buBlip>
              <a:defRPr sz="3500">
                <a:latin typeface="Century Gothic"/>
                <a:ea typeface="Century Gothic"/>
                <a:cs typeface="Century Gothic"/>
                <a:sym typeface="Century Gothic"/>
              </a:defRPr>
            </a:pPr>
            <a:r>
              <a:t>“</a:t>
            </a:r>
            <a:r>
              <a:rPr b="1" i="1"/>
              <a:t>God knows I have good intentions</a:t>
            </a:r>
            <a:r>
              <a:t>” does NOT render the teaching of the scripture moot — 1 Sam 15:14-26</a:t>
            </a:r>
          </a:p>
          <a:p>
            <a:pPr marL="1371600" indent="-685800" algn="l">
              <a:spcBef>
                <a:spcPts val="1200"/>
              </a:spcBef>
              <a:buSzPct val="80000"/>
              <a:buBlip>
                <a:blip r:embed="rId4"/>
              </a:buBlip>
              <a:defRPr sz="3500">
                <a:latin typeface="Century Gothic"/>
                <a:ea typeface="Century Gothic"/>
                <a:cs typeface="Century Gothic"/>
                <a:sym typeface="Century Gothic"/>
              </a:defRPr>
            </a:pPr>
            <a:r>
              <a:t>“</a:t>
            </a:r>
            <a:r>
              <a:rPr b="1" i="1"/>
              <a:t>I’m sincere</a:t>
            </a:r>
            <a:r>
              <a:t>” does NOT CHANGE DISOBEDIENCE INTO acceptable behavior! — Ac 26:9-11; Rm 10:2; Ga. 1:13, 14; Phi. 3:6; 1 Tim. 1:13</a:t>
            </a:r>
          </a:p>
        </p:txBody>
      </p:sp>
      <p:pic>
        <p:nvPicPr>
          <p:cNvPr id="215" name="TextBox 6" descr="TextBox 6"/>
          <p:cNvPicPr>
            <a:picLocks noChangeAspect="0"/>
          </p:cNvPicPr>
          <p:nvPr/>
        </p:nvPicPr>
        <p:blipFill>
          <a:blip r:embed="rId5">
            <a:extLst/>
          </a:blip>
          <a:stretch>
            <a:fillRect/>
          </a:stretch>
        </p:blipFill>
        <p:spPr>
          <a:xfrm>
            <a:off x="301989" y="1695441"/>
            <a:ext cx="12400821" cy="13131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4">
                                            <p:txEl>
                                              <p:pRg st="1" end="1"/>
                                            </p:txEl>
                                          </p:spTgt>
                                        </p:tgtEl>
                                        <p:attrNameLst>
                                          <p:attrName>style.visibility</p:attrName>
                                        </p:attrNameLst>
                                      </p:cBhvr>
                                      <p:to>
                                        <p:strVal val="visible"/>
                                      </p:to>
                                    </p:set>
                                    <p:animEffect filter="wipe(left)" transition="in">
                                      <p:cBhvr>
                                        <p:cTn id="7" dur="1500"/>
                                        <p:tgtEl>
                                          <p:spTgt spid="2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4">
                                            <p:txEl>
                                              <p:pRg st="2" end="2"/>
                                            </p:txEl>
                                          </p:spTgt>
                                        </p:tgtEl>
                                        <p:attrNameLst>
                                          <p:attrName>style.visibility</p:attrName>
                                        </p:attrNameLst>
                                      </p:cBhvr>
                                      <p:to>
                                        <p:strVal val="visible"/>
                                      </p:to>
                                    </p:set>
                                    <p:animEffect filter="wipe(left)" transition="in">
                                      <p:cBhvr>
                                        <p:cTn id="12" dur="1500"/>
                                        <p:tgtEl>
                                          <p:spTgt spid="21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4"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18"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19" name="Image" descr="Image"/>
          <p:cNvPicPr>
            <a:picLocks noChangeAspect="1"/>
          </p:cNvPicPr>
          <p:nvPr/>
        </p:nvPicPr>
        <p:blipFill>
          <a:blip r:embed="rId2">
            <a:extLst/>
          </a:blip>
          <a:srcRect l="23975" t="0" r="22314" b="0"/>
          <a:stretch>
            <a:fillRect/>
          </a:stretch>
        </p:blipFill>
        <p:spPr>
          <a:xfrm flipH="1">
            <a:off x="-317169" y="2839479"/>
            <a:ext cx="5915969" cy="6935181"/>
          </a:xfrm>
          <a:prstGeom prst="rect">
            <a:avLst/>
          </a:prstGeom>
          <a:ln w="12700">
            <a:miter lim="400000"/>
          </a:ln>
        </p:spPr>
      </p:pic>
      <p:sp>
        <p:nvSpPr>
          <p:cNvPr id="220" name="The Fact that “God Knows your Heart” DOES NOT Mean It Is Accepted!!!!…"/>
          <p:cNvSpPr txBox="1"/>
          <p:nvPr/>
        </p:nvSpPr>
        <p:spPr>
          <a:xfrm>
            <a:off x="4488997" y="3197527"/>
            <a:ext cx="8366141" cy="635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b="1" sz="3200">
                <a:latin typeface="Century Gothic"/>
                <a:ea typeface="Century Gothic"/>
                <a:cs typeface="Century Gothic"/>
                <a:sym typeface="Century Gothic"/>
              </a:defRPr>
            </a:pPr>
            <a:r>
              <a:t>The Fact that “God Knows your Heart” DOES NOT Mean It Is Accepted!!!!</a:t>
            </a:r>
          </a:p>
          <a:p>
            <a:pPr marL="1371600" indent="-685800" algn="l">
              <a:spcBef>
                <a:spcPts val="1200"/>
              </a:spcBef>
              <a:buSzPct val="80000"/>
              <a:buBlip>
                <a:blip r:embed="rId4"/>
              </a:buBlip>
              <a:defRPr sz="3200">
                <a:latin typeface="Century Gothic"/>
                <a:ea typeface="Century Gothic"/>
                <a:cs typeface="Century Gothic"/>
                <a:sym typeface="Century Gothic"/>
              </a:defRPr>
            </a:pPr>
            <a:r>
              <a:t>Sinful behavior CANNOT be disassociated from that which is IN THE HEART —- (Matthew 15:18-19).</a:t>
            </a:r>
          </a:p>
          <a:p>
            <a:pPr marL="1371600" indent="-685800" algn="l">
              <a:spcBef>
                <a:spcPts val="1200"/>
              </a:spcBef>
              <a:buSzPct val="80000"/>
              <a:buBlip>
                <a:blip r:embed="rId4"/>
              </a:buBlip>
              <a:defRPr sz="3200">
                <a:latin typeface="Century Gothic"/>
                <a:ea typeface="Century Gothic"/>
                <a:cs typeface="Century Gothic"/>
                <a:sym typeface="Century Gothic"/>
              </a:defRPr>
            </a:pPr>
            <a:r>
              <a:t>This “defense” or “self-justification” for continued disobedience to the Scripture ONLY prevents the sinner from making the changes necessary to being acceptable to God — (Jere. 13:10; 23:17; 2 Thes 2:10-12)</a:t>
            </a:r>
          </a:p>
        </p:txBody>
      </p:sp>
      <p:pic>
        <p:nvPicPr>
          <p:cNvPr id="221" name="TextBox 6" descr="TextBox 6"/>
          <p:cNvPicPr>
            <a:picLocks noChangeAspect="0"/>
          </p:cNvPicPr>
          <p:nvPr/>
        </p:nvPicPr>
        <p:blipFill>
          <a:blip r:embed="rId5">
            <a:extLst/>
          </a:blip>
          <a:stretch>
            <a:fillRect/>
          </a:stretch>
        </p:blipFill>
        <p:spPr>
          <a:xfrm>
            <a:off x="301989" y="1695441"/>
            <a:ext cx="12400821" cy="13131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0">
                                            <p:txEl>
                                              <p:pRg st="1" end="1"/>
                                            </p:txEl>
                                          </p:spTgt>
                                        </p:tgtEl>
                                        <p:attrNameLst>
                                          <p:attrName>style.visibility</p:attrName>
                                        </p:attrNameLst>
                                      </p:cBhvr>
                                      <p:to>
                                        <p:strVal val="visible"/>
                                      </p:to>
                                    </p:set>
                                    <p:animEffect filter="wipe(left)" transition="in">
                                      <p:cBhvr>
                                        <p:cTn id="7" dur="1500"/>
                                        <p:tgtEl>
                                          <p:spTgt spid="2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0">
                                            <p:txEl>
                                              <p:pRg st="2" end="2"/>
                                            </p:txEl>
                                          </p:spTgt>
                                        </p:tgtEl>
                                        <p:attrNameLst>
                                          <p:attrName>style.visibility</p:attrName>
                                        </p:attrNameLst>
                                      </p:cBhvr>
                                      <p:to>
                                        <p:strVal val="visible"/>
                                      </p:to>
                                    </p:set>
                                    <p:animEffect filter="wipe(left)" transition="in">
                                      <p:cBhvr>
                                        <p:cTn id="12" dur="1500"/>
                                        <p:tgtEl>
                                          <p:spTgt spid="22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24"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25" name="Image" descr="Image"/>
          <p:cNvPicPr>
            <a:picLocks noChangeAspect="1"/>
          </p:cNvPicPr>
          <p:nvPr/>
        </p:nvPicPr>
        <p:blipFill>
          <a:blip r:embed="rId2">
            <a:extLst/>
          </a:blip>
          <a:srcRect l="23975" t="0" r="22314" b="0"/>
          <a:stretch>
            <a:fillRect/>
          </a:stretch>
        </p:blipFill>
        <p:spPr>
          <a:xfrm flipH="1">
            <a:off x="-317169" y="2839479"/>
            <a:ext cx="5915969" cy="6935181"/>
          </a:xfrm>
          <a:prstGeom prst="rect">
            <a:avLst/>
          </a:prstGeom>
          <a:ln w="12700">
            <a:miter lim="400000"/>
          </a:ln>
        </p:spPr>
      </p:pic>
      <p:pic>
        <p:nvPicPr>
          <p:cNvPr id="226" name="TextBox 6" descr="TextBox 6"/>
          <p:cNvPicPr>
            <a:picLocks noChangeAspect="0"/>
          </p:cNvPicPr>
          <p:nvPr/>
        </p:nvPicPr>
        <p:blipFill>
          <a:blip r:embed="rId3">
            <a:extLst/>
          </a:blip>
          <a:stretch>
            <a:fillRect/>
          </a:stretch>
        </p:blipFill>
        <p:spPr>
          <a:xfrm>
            <a:off x="301989" y="1695441"/>
            <a:ext cx="12400821" cy="1313164"/>
          </a:xfrm>
          <a:prstGeom prst="rect">
            <a:avLst/>
          </a:prstGeom>
          <a:effectLst>
            <a:outerShdw sx="100000" sy="100000" kx="0" ky="0" algn="b" rotWithShape="0" blurRad="63500" dist="38100" dir="1234610">
              <a:srgbClr val="000000">
                <a:alpha val="46602"/>
              </a:srgbClr>
            </a:outerShdw>
          </a:effectLst>
        </p:spPr>
      </p:pic>
      <p:sp>
        <p:nvSpPr>
          <p:cNvPr id="227" name="Jeremiah 13:10 (NKJV)…"/>
          <p:cNvSpPr txBox="1"/>
          <p:nvPr/>
        </p:nvSpPr>
        <p:spPr>
          <a:xfrm>
            <a:off x="5550122" y="3455826"/>
            <a:ext cx="7097334" cy="570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Century Gothic"/>
                <a:ea typeface="Century Gothic"/>
                <a:cs typeface="Century Gothic"/>
                <a:sym typeface="Century Gothic"/>
              </a:defRPr>
            </a:pPr>
            <a:r>
              <a:t>Jeremiah 13:10 (NKJV)</a:t>
            </a:r>
          </a:p>
          <a:p>
            <a:pPr defTabSz="457200">
              <a:defRPr sz="4000">
                <a:solidFill>
                  <a:srgbClr val="000000"/>
                </a:solidFill>
                <a:latin typeface="Century Gothic"/>
                <a:ea typeface="Century Gothic"/>
                <a:cs typeface="Century Gothic"/>
                <a:sym typeface="Century Gothic"/>
              </a:defRPr>
            </a:pPr>
            <a:r>
              <a:rPr baseline="31999"/>
              <a:t>10</a:t>
            </a:r>
            <a:r>
              <a:t> This evil people, who refuse to hear My words, who follow the dictates of their hearts, and walk after other gods to serve them and worship them, shall be just like this sash which is profitable for nothing.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30"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31" name="Image" descr="Image"/>
          <p:cNvPicPr>
            <a:picLocks noChangeAspect="1"/>
          </p:cNvPicPr>
          <p:nvPr/>
        </p:nvPicPr>
        <p:blipFill>
          <a:blip r:embed="rId2">
            <a:extLst/>
          </a:blip>
          <a:srcRect l="23975" t="0" r="22314" b="0"/>
          <a:stretch>
            <a:fillRect/>
          </a:stretch>
        </p:blipFill>
        <p:spPr>
          <a:xfrm flipH="1">
            <a:off x="-317169" y="2839479"/>
            <a:ext cx="5915969" cy="6935181"/>
          </a:xfrm>
          <a:prstGeom prst="rect">
            <a:avLst/>
          </a:prstGeom>
          <a:ln w="12700">
            <a:miter lim="400000"/>
          </a:ln>
        </p:spPr>
      </p:pic>
      <p:pic>
        <p:nvPicPr>
          <p:cNvPr id="232" name="TextBox 6" descr="TextBox 6"/>
          <p:cNvPicPr>
            <a:picLocks noChangeAspect="0"/>
          </p:cNvPicPr>
          <p:nvPr/>
        </p:nvPicPr>
        <p:blipFill>
          <a:blip r:embed="rId3">
            <a:extLst/>
          </a:blip>
          <a:stretch>
            <a:fillRect/>
          </a:stretch>
        </p:blipFill>
        <p:spPr>
          <a:xfrm>
            <a:off x="301989" y="1695441"/>
            <a:ext cx="12400821" cy="1313164"/>
          </a:xfrm>
          <a:prstGeom prst="rect">
            <a:avLst/>
          </a:prstGeom>
          <a:effectLst>
            <a:outerShdw sx="100000" sy="100000" kx="0" ky="0" algn="b" rotWithShape="0" blurRad="63500" dist="38100" dir="1234610">
              <a:srgbClr val="000000">
                <a:alpha val="46602"/>
              </a:srgbClr>
            </a:outerShdw>
          </a:effectLst>
        </p:spPr>
      </p:pic>
      <p:sp>
        <p:nvSpPr>
          <p:cNvPr id="233" name="Psalm 78:8 (NKJV)…"/>
          <p:cNvSpPr txBox="1"/>
          <p:nvPr/>
        </p:nvSpPr>
        <p:spPr>
          <a:xfrm>
            <a:off x="5533189" y="3112925"/>
            <a:ext cx="7097334" cy="638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Century Gothic"/>
                <a:ea typeface="Century Gothic"/>
                <a:cs typeface="Century Gothic"/>
                <a:sym typeface="Century Gothic"/>
              </a:defRPr>
            </a:pPr>
            <a:r>
              <a:t>Psalm 78:8 (NKJV)</a:t>
            </a:r>
          </a:p>
          <a:p>
            <a:pPr defTabSz="457200">
              <a:defRPr sz="4500">
                <a:solidFill>
                  <a:srgbClr val="000000"/>
                </a:solidFill>
                <a:latin typeface="Century Gothic"/>
                <a:ea typeface="Century Gothic"/>
                <a:cs typeface="Century Gothic"/>
                <a:sym typeface="Century Gothic"/>
              </a:defRPr>
            </a:pPr>
            <a:r>
              <a:rPr baseline="31999"/>
              <a:t>8</a:t>
            </a:r>
            <a:r>
              <a:t> And may not be like their fathers, A stubborn and rebellious generation, A generation </a:t>
            </a:r>
            <a:r>
              <a:rPr i="1"/>
              <a:t>that</a:t>
            </a:r>
            <a:r>
              <a:t> did not set its heart aright, And whose spirit was not faithful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36"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pic>
        <p:nvPicPr>
          <p:cNvPr id="237" name="TextBox 6" descr="TextBox 6"/>
          <p:cNvPicPr>
            <a:picLocks noChangeAspect="0"/>
          </p:cNvPicPr>
          <p:nvPr/>
        </p:nvPicPr>
        <p:blipFill>
          <a:blip r:embed="rId2">
            <a:extLst/>
          </a:blip>
          <a:stretch>
            <a:fillRect/>
          </a:stretch>
        </p:blipFill>
        <p:spPr>
          <a:xfrm>
            <a:off x="301989" y="1695441"/>
            <a:ext cx="12400821" cy="1465564"/>
          </a:xfrm>
          <a:prstGeom prst="rect">
            <a:avLst/>
          </a:prstGeom>
          <a:effectLst>
            <a:outerShdw sx="100000" sy="100000" kx="0" ky="0" algn="b" rotWithShape="0" blurRad="63500" dist="38100" dir="1234610">
              <a:srgbClr val="000000">
                <a:alpha val="46602"/>
              </a:srgbClr>
            </a:outerShdw>
          </a:effectLst>
        </p:spPr>
      </p:pic>
      <p:sp>
        <p:nvSpPr>
          <p:cNvPr id="238" name="Psalm 44:20–21 (NKJV)…"/>
          <p:cNvSpPr txBox="1"/>
          <p:nvPr/>
        </p:nvSpPr>
        <p:spPr>
          <a:xfrm>
            <a:off x="5533189" y="3112925"/>
            <a:ext cx="7097334" cy="568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Century Gothic"/>
                <a:ea typeface="Century Gothic"/>
                <a:cs typeface="Century Gothic"/>
                <a:sym typeface="Century Gothic"/>
              </a:defRPr>
            </a:pPr>
            <a:r>
              <a:t>Psalm 44:20–21 (NKJV)</a:t>
            </a:r>
          </a:p>
          <a:p>
            <a:pPr defTabSz="457200">
              <a:defRPr sz="4500">
                <a:solidFill>
                  <a:srgbClr val="000000"/>
                </a:solidFill>
                <a:latin typeface="Century Gothic"/>
                <a:ea typeface="Century Gothic"/>
                <a:cs typeface="Century Gothic"/>
                <a:sym typeface="Century Gothic"/>
              </a:defRPr>
            </a:pPr>
            <a:r>
              <a:rPr baseline="31999"/>
              <a:t>20</a:t>
            </a:r>
            <a:r>
              <a:t> If we had forgotten the name of our God, Or stretched out our hands to a foreign god, </a:t>
            </a:r>
            <a:r>
              <a:rPr baseline="31999"/>
              <a:t>21</a:t>
            </a:r>
            <a:r>
              <a:t> Would not God search this out? For He knows the secrets of the heart.</a:t>
            </a:r>
          </a:p>
        </p:txBody>
      </p:sp>
      <p:pic>
        <p:nvPicPr>
          <p:cNvPr id="239" name="Image" descr="Image"/>
          <p:cNvPicPr>
            <a:picLocks noChangeAspect="1"/>
          </p:cNvPicPr>
          <p:nvPr/>
        </p:nvPicPr>
        <p:blipFill>
          <a:blip r:embed="rId3">
            <a:extLst/>
          </a:blip>
          <a:stretch>
            <a:fillRect/>
          </a:stretch>
        </p:blipFill>
        <p:spPr>
          <a:xfrm flipH="1">
            <a:off x="-42334" y="2937933"/>
            <a:ext cx="5638801"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42"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sp>
        <p:nvSpPr>
          <p:cNvPr id="243" name="1 Kings 8:39–40 (NKJV)…"/>
          <p:cNvSpPr txBox="1"/>
          <p:nvPr/>
        </p:nvSpPr>
        <p:spPr>
          <a:xfrm>
            <a:off x="5533189" y="3049425"/>
            <a:ext cx="7097334" cy="651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Century Gothic"/>
                <a:ea typeface="Century Gothic"/>
                <a:cs typeface="Century Gothic"/>
                <a:sym typeface="Century Gothic"/>
              </a:defRPr>
            </a:pPr>
            <a:r>
              <a:t>1 Kings 8:39–40 (NKJV)</a:t>
            </a:r>
          </a:p>
          <a:p>
            <a:pPr defTabSz="457200">
              <a:defRPr sz="3700">
                <a:solidFill>
                  <a:srgbClr val="000000"/>
                </a:solidFill>
                <a:latin typeface="Century Gothic"/>
                <a:ea typeface="Century Gothic"/>
                <a:cs typeface="Century Gothic"/>
                <a:sym typeface="Century Gothic"/>
              </a:defRPr>
            </a:pPr>
            <a:r>
              <a:rPr baseline="31999"/>
              <a:t>39</a:t>
            </a:r>
            <a:r>
              <a:t> then hear in heaven Your dwelling place, and forgive, and act, and give to everyone according to all his ways, whose heart You know (for You alone know the hearts of all the sons of men), </a:t>
            </a:r>
            <a:r>
              <a:rPr baseline="31999"/>
              <a:t>40</a:t>
            </a:r>
            <a:r>
              <a:t> that they may fear You all the days that they live in the land which You gave to our fathers.</a:t>
            </a:r>
          </a:p>
        </p:txBody>
      </p:sp>
      <p:pic>
        <p:nvPicPr>
          <p:cNvPr id="244" name="Image" descr="Image"/>
          <p:cNvPicPr>
            <a:picLocks noChangeAspect="1"/>
          </p:cNvPicPr>
          <p:nvPr/>
        </p:nvPicPr>
        <p:blipFill>
          <a:blip r:embed="rId2">
            <a:extLst/>
          </a:blip>
          <a:stretch>
            <a:fillRect/>
          </a:stretch>
        </p:blipFill>
        <p:spPr>
          <a:xfrm flipH="1">
            <a:off x="-42334" y="2937933"/>
            <a:ext cx="5638801" cy="6858001"/>
          </a:xfrm>
          <a:prstGeom prst="rect">
            <a:avLst/>
          </a:prstGeom>
          <a:ln w="12700">
            <a:miter lim="400000"/>
          </a:ln>
        </p:spPr>
      </p:pic>
      <p:pic>
        <p:nvPicPr>
          <p:cNvPr id="245" name="TextBox 6" descr="TextBox 6"/>
          <p:cNvPicPr>
            <a:picLocks noChangeAspect="0"/>
          </p:cNvPicPr>
          <p:nvPr/>
        </p:nvPicPr>
        <p:blipFill>
          <a:blip r:embed="rId3">
            <a:extLst/>
          </a:blip>
          <a:stretch>
            <a:fillRect/>
          </a:stretch>
        </p:blipFill>
        <p:spPr>
          <a:xfrm>
            <a:off x="301989" y="1695441"/>
            <a:ext cx="12400821" cy="14655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My Heart"/>
          <p:cNvSpPr txBox="1"/>
          <p:nvPr/>
        </p:nvSpPr>
        <p:spPr>
          <a:xfrm>
            <a:off x="5862831" y="302661"/>
            <a:ext cx="7281178" cy="1203859"/>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rgbClr val="FFFFFF"/>
                </a:solidFill>
                <a:effectLst>
                  <a:outerShdw sx="100000" sy="100000" kx="0" ky="0" algn="b" rotWithShape="0" blurRad="12700" dist="63500" dir="2674968">
                    <a:srgbClr val="000000"/>
                  </a:outerShdw>
                </a:effectLst>
                <a:latin typeface="Sonoma Script"/>
                <a:ea typeface="Sonoma Script"/>
                <a:cs typeface="Sonoma Script"/>
                <a:sym typeface="Sonoma Script"/>
              </a:defRPr>
            </a:lvl1pPr>
          </a:lstStyle>
          <a:p>
            <a:pPr/>
            <a:r>
              <a:t>My Heart</a:t>
            </a:r>
          </a:p>
        </p:txBody>
      </p:sp>
      <p:sp>
        <p:nvSpPr>
          <p:cNvPr id="248" name="God Knows"/>
          <p:cNvSpPr txBox="1"/>
          <p:nvPr/>
        </p:nvSpPr>
        <p:spPr>
          <a:xfrm>
            <a:off x="-139209" y="183232"/>
            <a:ext cx="6785680" cy="1442717"/>
          </a:xfrm>
          <a:prstGeom prst="rect">
            <a:avLst/>
          </a:prstGeom>
          <a:ln w="12700">
            <a:miter lim="400000"/>
          </a:ln>
          <a:effectLst>
            <a:outerShdw sx="100000" sy="100000" kx="0" ky="0" algn="b" rotWithShape="0" blurRad="63500" dist="25400" dir="5400000">
              <a:srgbClr val="000000">
                <a:alpha val="9734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800">
                <a:solidFill>
                  <a:schemeClr val="accent3">
                    <a:hueOff val="198700"/>
                    <a:satOff val="21248"/>
                    <a:lumOff val="19305"/>
                  </a:schemeClr>
                </a:solidFill>
                <a:effectLst>
                  <a:outerShdw sx="100000" sy="100000" kx="0" ky="0" algn="b" rotWithShape="0" blurRad="12700" dist="63500" dir="2674968">
                    <a:srgbClr val="000000"/>
                  </a:outerShdw>
                </a:effectLst>
                <a:latin typeface="Phosphate Inline"/>
                <a:ea typeface="Phosphate Inline"/>
                <a:cs typeface="Phosphate Inline"/>
                <a:sym typeface="Phosphate Inline"/>
              </a:defRPr>
            </a:lvl1pPr>
          </a:lstStyle>
          <a:p>
            <a:pPr/>
            <a:r>
              <a:t>God Knows</a:t>
            </a:r>
          </a:p>
        </p:txBody>
      </p:sp>
      <p:sp>
        <p:nvSpPr>
          <p:cNvPr id="249" name="1 Chronicles 28:9–10 (NKJV)…"/>
          <p:cNvSpPr txBox="1"/>
          <p:nvPr/>
        </p:nvSpPr>
        <p:spPr>
          <a:xfrm>
            <a:off x="374277" y="2981692"/>
            <a:ext cx="12256245"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900">
                <a:solidFill>
                  <a:srgbClr val="000000"/>
                </a:solidFill>
                <a:latin typeface="Century Gothic"/>
                <a:ea typeface="Century Gothic"/>
                <a:cs typeface="Century Gothic"/>
                <a:sym typeface="Century Gothic"/>
              </a:defRPr>
            </a:pPr>
            <a:r>
              <a:t>1 Chronicles 28:9–10 (NKJV)</a:t>
            </a:r>
          </a:p>
          <a:p>
            <a:pPr defTabSz="457200">
              <a:defRPr sz="4100">
                <a:solidFill>
                  <a:srgbClr val="000000"/>
                </a:solidFill>
                <a:latin typeface="Century Gothic"/>
                <a:ea typeface="Century Gothic"/>
                <a:cs typeface="Century Gothic"/>
                <a:sym typeface="Century Gothic"/>
              </a:defRPr>
            </a:pPr>
            <a:r>
              <a:rPr baseline="31999"/>
              <a:t>9</a:t>
            </a:r>
            <a:r>
              <a:t> “As for you, my son Solomon, know the God of your father, and serve Him with a loyal heart and with a willing mind; for the Lord searches all hearts and understands all the intent of the thoughts. If you seek Him, He will be found by you; but if you forsake Him, He will cast you off forever. </a:t>
            </a:r>
            <a:r>
              <a:rPr baseline="31999"/>
              <a:t>10</a:t>
            </a:r>
            <a:r>
              <a:t> Consider now, for the Lord has chosen you to build a house for the sanctuary; be strong, and do it.</a:t>
            </a:r>
          </a:p>
        </p:txBody>
      </p:sp>
      <p:pic>
        <p:nvPicPr>
          <p:cNvPr id="250" name="TextBox 6" descr="TextBox 6"/>
          <p:cNvPicPr>
            <a:picLocks noChangeAspect="0"/>
          </p:cNvPicPr>
          <p:nvPr/>
        </p:nvPicPr>
        <p:blipFill>
          <a:blip r:embed="rId2">
            <a:extLst/>
          </a:blip>
          <a:stretch>
            <a:fillRect/>
          </a:stretch>
        </p:blipFill>
        <p:spPr>
          <a:xfrm>
            <a:off x="301989" y="1695441"/>
            <a:ext cx="12400821" cy="14655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