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5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2607779" y="-1"/>
            <a:ext cx="397022" cy="389271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6" name="Title Text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cap="none" sz="6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91984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2607779" y="-1"/>
            <a:ext cx="397022" cy="389271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6" name="Title Text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cap="none" sz="6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9198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2607779" y="-1"/>
            <a:ext cx="397022" cy="389271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3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7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4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3.tif"/><Relationship Id="rId6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1.png"/><Relationship Id="rId4" Type="http://schemas.openxmlformats.org/officeDocument/2006/relationships/image" Target="../media/image4.tif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1.png"/><Relationship Id="rId4" Type="http://schemas.openxmlformats.org/officeDocument/2006/relationships/image" Target="../media/image4.tif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t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tif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20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629" t="0" r="18629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21" name="How To Discover…"/>
          <p:cNvSpPr txBox="1"/>
          <p:nvPr/>
        </p:nvSpPr>
        <p:spPr>
          <a:xfrm>
            <a:off x="-17901" y="716106"/>
            <a:ext cx="8691299" cy="314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6100">
                <a:solidFill>
                  <a:srgbClr val="FFFFFF"/>
                </a:solidFill>
                <a:effectLst>
                  <a:outerShdw sx="100000" sy="100000" kx="0" ky="0" algn="b" rotWithShape="0" blurRad="63500" dist="63500" dir="2578547">
                    <a:srgbClr val="000000"/>
                  </a:outerShdw>
                </a:effectLst>
                <a:latin typeface="Sonoma Script"/>
                <a:ea typeface="Sonoma Script"/>
                <a:cs typeface="Sonoma Script"/>
                <a:sym typeface="Sonoma Script"/>
              </a:defRPr>
            </a:pPr>
            <a:r>
              <a:t>How To Discover </a:t>
            </a:r>
          </a:p>
          <a:p>
            <a:pPr>
              <a:defRPr sz="61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effectLst>
                  <a:outerShdw sx="100000" sy="100000" kx="0" ky="0" algn="b" rotWithShape="0" blurRad="63500" dist="63500" dir="2578547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Our Actual Standing </a:t>
            </a:r>
          </a:p>
          <a:p>
            <a:pPr>
              <a:defRPr sz="6800">
                <a:solidFill>
                  <a:srgbClr val="FFFFFF"/>
                </a:solidFill>
                <a:effectLst>
                  <a:outerShdw sx="100000" sy="100000" kx="0" ky="0" algn="b" rotWithShape="0" blurRad="63500" dist="63500" dir="2578547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With God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297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296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pic>
        <p:nvPicPr>
          <p:cNvPr id="299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244" y="3436762"/>
            <a:ext cx="5521743" cy="6217113"/>
          </a:xfrm>
          <a:prstGeom prst="rect">
            <a:avLst/>
          </a:prstGeom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300" name="1 John 3:20–21 (NKJV)…"/>
          <p:cNvSpPr txBox="1"/>
          <p:nvPr/>
        </p:nvSpPr>
        <p:spPr>
          <a:xfrm>
            <a:off x="6109190" y="3738925"/>
            <a:ext cx="6714712" cy="518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John 3:20–21 (NKJV)</a:t>
            </a:r>
          </a:p>
          <a:p>
            <a:pPr defTabSz="457200">
              <a:defRPr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20</a:t>
            </a:r>
            <a:r>
              <a:t> For if our heart condemns us, God is greater than our heart, and knows all things. </a:t>
            </a:r>
            <a:r>
              <a:rPr baseline="31999"/>
              <a:t>21</a:t>
            </a:r>
            <a:r>
              <a:t> Beloved, if our heart does not condemn us, we have confidence toward God.</a:t>
            </a:r>
          </a:p>
        </p:txBody>
      </p:sp>
      <p:grpSp>
        <p:nvGrpSpPr>
          <p:cNvPr id="303" name="WE MUST EXAMINE OURSELVES"/>
          <p:cNvGrpSpPr/>
          <p:nvPr/>
        </p:nvGrpSpPr>
        <p:grpSpPr>
          <a:xfrm>
            <a:off x="288840" y="1239298"/>
            <a:ext cx="12427120" cy="1593213"/>
            <a:chOff x="0" y="0"/>
            <a:chExt cx="12427118" cy="1593212"/>
          </a:xfrm>
        </p:grpSpPr>
        <p:sp>
          <p:nvSpPr>
            <p:cNvPr id="302" name="WE MUST EXAMINE OURSELVES"/>
            <p:cNvSpPr txBox="1"/>
            <p:nvPr/>
          </p:nvSpPr>
          <p:spPr>
            <a:xfrm>
              <a:off x="139700" y="88900"/>
              <a:ext cx="12147719" cy="1212213"/>
            </a:xfrm>
            <a:prstGeom prst="rect">
              <a:avLst/>
            </a:prstGeom>
            <a:solidFill>
              <a:schemeClr val="accent1">
                <a:satOff val="-5995"/>
                <a:lumOff val="-1100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100">
                  <a:solidFill>
                    <a:srgbClr val="D5D3BA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WE MUST EXAMINE OURSELVES</a:t>
              </a:r>
            </a:p>
          </p:txBody>
        </p:sp>
        <p:pic>
          <p:nvPicPr>
            <p:cNvPr id="301" name="WE MUST EXAMINE OURSELVES" descr="WE MUST EXAMINE OURSELVES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2427120" cy="159321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306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305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pic>
        <p:nvPicPr>
          <p:cNvPr id="308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244" y="3436762"/>
            <a:ext cx="5521743" cy="6217113"/>
          </a:xfrm>
          <a:prstGeom prst="rect">
            <a:avLst/>
          </a:prstGeom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309" name="2 Timothy 2:15 (NKJV)…"/>
          <p:cNvSpPr txBox="1"/>
          <p:nvPr/>
        </p:nvSpPr>
        <p:spPr>
          <a:xfrm>
            <a:off x="6109190" y="3738925"/>
            <a:ext cx="6714712" cy="571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Timothy 2:15 (NKJV)</a:t>
            </a:r>
          </a:p>
          <a:p>
            <a:pPr defTabSz="457200">
              <a:defRPr sz="4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15</a:t>
            </a:r>
            <a:r>
              <a:t> Be diligent to present yourself approved to God, a worker who does not need to be ashamed, rightly dividing the word of truth.</a:t>
            </a:r>
          </a:p>
        </p:txBody>
      </p:sp>
      <p:grpSp>
        <p:nvGrpSpPr>
          <p:cNvPr id="312" name="WE MUST EXAMINE OURSELVES"/>
          <p:cNvGrpSpPr/>
          <p:nvPr/>
        </p:nvGrpSpPr>
        <p:grpSpPr>
          <a:xfrm>
            <a:off x="288840" y="1239298"/>
            <a:ext cx="12427120" cy="1593213"/>
            <a:chOff x="0" y="0"/>
            <a:chExt cx="12427118" cy="1593212"/>
          </a:xfrm>
        </p:grpSpPr>
        <p:sp>
          <p:nvSpPr>
            <p:cNvPr id="311" name="WE MUST EXAMINE OURSELVES"/>
            <p:cNvSpPr txBox="1"/>
            <p:nvPr/>
          </p:nvSpPr>
          <p:spPr>
            <a:xfrm>
              <a:off x="139700" y="88900"/>
              <a:ext cx="12147719" cy="1212213"/>
            </a:xfrm>
            <a:prstGeom prst="rect">
              <a:avLst/>
            </a:prstGeom>
            <a:solidFill>
              <a:schemeClr val="accent1">
                <a:satOff val="-5995"/>
                <a:lumOff val="-1100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100">
                  <a:solidFill>
                    <a:srgbClr val="D5D3BA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WE MUST EXAMINE OURSELVES</a:t>
              </a:r>
            </a:p>
          </p:txBody>
        </p:sp>
        <p:pic>
          <p:nvPicPr>
            <p:cNvPr id="310" name="WE MUST EXAMINE OURSELVES" descr="WE MUST EXAMINE OURSELVES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2427120" cy="159321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315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314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319" name="Danger of Self Deception"/>
          <p:cNvGrpSpPr/>
          <p:nvPr/>
        </p:nvGrpSpPr>
        <p:grpSpPr>
          <a:xfrm>
            <a:off x="288840" y="1098303"/>
            <a:ext cx="12427120" cy="1678303"/>
            <a:chOff x="0" y="0"/>
            <a:chExt cx="12427118" cy="1678302"/>
          </a:xfrm>
        </p:grpSpPr>
        <p:sp>
          <p:nvSpPr>
            <p:cNvPr id="318" name="Danger of Self Deception"/>
            <p:cNvSpPr txBox="1"/>
            <p:nvPr/>
          </p:nvSpPr>
          <p:spPr>
            <a:xfrm>
              <a:off x="139700" y="88900"/>
              <a:ext cx="12147719" cy="1297303"/>
            </a:xfrm>
            <a:prstGeom prst="rect">
              <a:avLst/>
            </a:prstGeom>
            <a:solidFill>
              <a:srgbClr val="7B11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700">
                  <a:solidFill>
                    <a:srgbClr val="F0AC77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Danger of Self Deception</a:t>
              </a:r>
            </a:p>
          </p:txBody>
        </p:sp>
        <p:pic>
          <p:nvPicPr>
            <p:cNvPr id="317" name="Danger of Self Deception" descr="Danger of Self Decep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678303"/>
            </a:xfrm>
            <a:prstGeom prst="rect">
              <a:avLst/>
            </a:prstGeom>
            <a:effectLst/>
          </p:spPr>
        </p:pic>
      </p:grpSp>
      <p:sp>
        <p:nvSpPr>
          <p:cNvPr id="320" name="It is possible to think we are right with God when we actually are NOT —…"/>
          <p:cNvSpPr txBox="1"/>
          <p:nvPr/>
        </p:nvSpPr>
        <p:spPr>
          <a:xfrm>
            <a:off x="7301518" y="2733792"/>
            <a:ext cx="5482702" cy="4747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possible to think we are right with God when we actually are NOT —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 be blind to our own SINS &amp; FALSE BELIEFS!</a:t>
            </a:r>
          </a:p>
        </p:txBody>
      </p:sp>
      <p:grpSp>
        <p:nvGrpSpPr>
          <p:cNvPr id="323" name="Image"/>
          <p:cNvGrpSpPr/>
          <p:nvPr/>
        </p:nvGrpSpPr>
        <p:grpSpPr>
          <a:xfrm>
            <a:off x="297045" y="2784026"/>
            <a:ext cx="6926081" cy="6931474"/>
            <a:chOff x="0" y="0"/>
            <a:chExt cx="6926079" cy="6931473"/>
          </a:xfrm>
        </p:grpSpPr>
        <p:pic>
          <p:nvPicPr>
            <p:cNvPr id="32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0150" t="0" r="3747" b="0"/>
            <a:stretch>
              <a:fillRect/>
            </a:stretch>
          </p:blipFill>
          <p:spPr>
            <a:xfrm>
              <a:off x="139700" y="88900"/>
              <a:ext cx="6646680" cy="65504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1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926080" cy="693147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326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325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330" name="Danger of Self Deception"/>
          <p:cNvGrpSpPr/>
          <p:nvPr/>
        </p:nvGrpSpPr>
        <p:grpSpPr>
          <a:xfrm>
            <a:off x="288840" y="1098303"/>
            <a:ext cx="12427120" cy="1678303"/>
            <a:chOff x="0" y="0"/>
            <a:chExt cx="12427118" cy="1678302"/>
          </a:xfrm>
        </p:grpSpPr>
        <p:sp>
          <p:nvSpPr>
            <p:cNvPr id="329" name="Danger of Self Deception"/>
            <p:cNvSpPr txBox="1"/>
            <p:nvPr/>
          </p:nvSpPr>
          <p:spPr>
            <a:xfrm>
              <a:off x="139700" y="88900"/>
              <a:ext cx="12147719" cy="1297303"/>
            </a:xfrm>
            <a:prstGeom prst="rect">
              <a:avLst/>
            </a:prstGeom>
            <a:solidFill>
              <a:srgbClr val="7B11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700">
                  <a:solidFill>
                    <a:srgbClr val="F0AC77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Danger of Self Deception</a:t>
              </a:r>
            </a:p>
          </p:txBody>
        </p:sp>
        <p:pic>
          <p:nvPicPr>
            <p:cNvPr id="328" name="Danger of Self Deception" descr="Danger of Self Decep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678303"/>
            </a:xfrm>
            <a:prstGeom prst="rect">
              <a:avLst/>
            </a:prstGeom>
            <a:effectLst/>
          </p:spPr>
        </p:pic>
      </p:grpSp>
      <p:sp>
        <p:nvSpPr>
          <p:cNvPr id="331" name="It is possible to think we are right with God when we actually are NOT —…"/>
          <p:cNvSpPr txBox="1"/>
          <p:nvPr/>
        </p:nvSpPr>
        <p:spPr>
          <a:xfrm>
            <a:off x="7301518" y="2733792"/>
            <a:ext cx="5482702" cy="4747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possible to think we are right with God when we actually are NOT —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 be blind to our own SINS &amp; FALSE BELIEFS!</a:t>
            </a:r>
          </a:p>
        </p:txBody>
      </p:sp>
      <p:sp>
        <p:nvSpPr>
          <p:cNvPr id="332" name="James 1:16–26 (NKJV)…"/>
          <p:cNvSpPr txBox="1"/>
          <p:nvPr/>
        </p:nvSpPr>
        <p:spPr>
          <a:xfrm>
            <a:off x="323945" y="3039862"/>
            <a:ext cx="6714712" cy="62230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James 1:16–26 (NKJV)</a:t>
            </a:r>
          </a:p>
          <a:p>
            <a:pPr defTabSz="457200"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16</a:t>
            </a:r>
            <a:r>
              <a:t> Do not be </a:t>
            </a:r>
            <a:r>
              <a:rPr b="1"/>
              <a:t>deceived</a:t>
            </a:r>
            <a:r>
              <a:t>, my beloved brethren. … </a:t>
            </a:r>
            <a:r>
              <a:rPr baseline="31999"/>
              <a:t>19</a:t>
            </a:r>
            <a:r>
              <a:t> So then, my beloved brethren, let every man be swift to hear, slow to speak, slow to wrath; … </a:t>
            </a:r>
            <a:r>
              <a:rPr baseline="31999"/>
              <a:t>22</a:t>
            </a:r>
            <a:r>
              <a:t> But be doers of the word, and not hearers only, </a:t>
            </a:r>
            <a:r>
              <a:rPr b="1"/>
              <a:t>deceiving</a:t>
            </a:r>
            <a:r>
              <a:t> yourselves. … </a:t>
            </a:r>
            <a:r>
              <a:rPr baseline="31999"/>
              <a:t>26</a:t>
            </a:r>
            <a:r>
              <a:t> If anyone among you thinks he is religious, and does not bridle his tongue but </a:t>
            </a:r>
            <a:r>
              <a:rPr b="1"/>
              <a:t>deceives</a:t>
            </a:r>
            <a:r>
              <a:t> his own heart,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335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334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339" name="Danger of Self Deception"/>
          <p:cNvGrpSpPr/>
          <p:nvPr/>
        </p:nvGrpSpPr>
        <p:grpSpPr>
          <a:xfrm>
            <a:off x="288840" y="1098303"/>
            <a:ext cx="12427120" cy="1678303"/>
            <a:chOff x="0" y="0"/>
            <a:chExt cx="12427118" cy="1678302"/>
          </a:xfrm>
        </p:grpSpPr>
        <p:sp>
          <p:nvSpPr>
            <p:cNvPr id="338" name="Danger of Self Deception"/>
            <p:cNvSpPr txBox="1"/>
            <p:nvPr/>
          </p:nvSpPr>
          <p:spPr>
            <a:xfrm>
              <a:off x="139700" y="88900"/>
              <a:ext cx="12147719" cy="1297303"/>
            </a:xfrm>
            <a:prstGeom prst="rect">
              <a:avLst/>
            </a:prstGeom>
            <a:solidFill>
              <a:srgbClr val="7B11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700">
                  <a:solidFill>
                    <a:srgbClr val="F0AC77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Danger of Self Deception</a:t>
              </a:r>
            </a:p>
          </p:txBody>
        </p:sp>
        <p:pic>
          <p:nvPicPr>
            <p:cNvPr id="337" name="Danger of Self Deception" descr="Danger of Self Decep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678303"/>
            </a:xfrm>
            <a:prstGeom prst="rect">
              <a:avLst/>
            </a:prstGeom>
            <a:effectLst/>
          </p:spPr>
        </p:pic>
      </p:grpSp>
      <p:sp>
        <p:nvSpPr>
          <p:cNvPr id="340" name="It is possible to think we are right with God when we actually are NOT —…"/>
          <p:cNvSpPr txBox="1"/>
          <p:nvPr/>
        </p:nvSpPr>
        <p:spPr>
          <a:xfrm>
            <a:off x="7301518" y="2733792"/>
            <a:ext cx="5482702" cy="4747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possible to think we are right with God when we actually are NOT —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 be blind to our own SINS &amp; FALSE BELIEFS!</a:t>
            </a:r>
          </a:p>
        </p:txBody>
      </p:sp>
      <p:sp>
        <p:nvSpPr>
          <p:cNvPr id="341" name="Luke 18:10–13 (NKJV)…"/>
          <p:cNvSpPr txBox="1"/>
          <p:nvPr/>
        </p:nvSpPr>
        <p:spPr>
          <a:xfrm>
            <a:off x="250092" y="2792212"/>
            <a:ext cx="6394313" cy="67183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Luke 18:10–13 (NKJV)</a:t>
            </a:r>
          </a:p>
          <a:p>
            <a:pPr defTabSz="457200"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10</a:t>
            </a:r>
            <a:r>
              <a:t> “Two men went up to the temple to pray, one a Pharisee and the other a tax collector. </a:t>
            </a:r>
            <a:r>
              <a:rPr baseline="31999"/>
              <a:t>11</a:t>
            </a:r>
            <a:r>
              <a:t> The Pharisee stood and prayed thus with himself, ‘God, I thank You that I am not like other men—extortioners, unjust, adulterers, or even as this tax collector. </a:t>
            </a:r>
            <a:r>
              <a:rPr baseline="31999"/>
              <a:t>12</a:t>
            </a:r>
            <a:r>
              <a:t> I fast twice a week; I give tithes of all that I possess.’… everyone who exalts himself will be humbled,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344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343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348" name="Danger of Self Deception"/>
          <p:cNvGrpSpPr/>
          <p:nvPr/>
        </p:nvGrpSpPr>
        <p:grpSpPr>
          <a:xfrm>
            <a:off x="288840" y="1098303"/>
            <a:ext cx="12427120" cy="1678303"/>
            <a:chOff x="0" y="0"/>
            <a:chExt cx="12427118" cy="1678302"/>
          </a:xfrm>
        </p:grpSpPr>
        <p:sp>
          <p:nvSpPr>
            <p:cNvPr id="347" name="Danger of Self Deception"/>
            <p:cNvSpPr txBox="1"/>
            <p:nvPr/>
          </p:nvSpPr>
          <p:spPr>
            <a:xfrm>
              <a:off x="139700" y="88900"/>
              <a:ext cx="12147719" cy="1297303"/>
            </a:xfrm>
            <a:prstGeom prst="rect">
              <a:avLst/>
            </a:prstGeom>
            <a:solidFill>
              <a:srgbClr val="7B11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700">
                  <a:solidFill>
                    <a:srgbClr val="F0AC77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Danger of Self Deception</a:t>
              </a:r>
            </a:p>
          </p:txBody>
        </p:sp>
        <p:pic>
          <p:nvPicPr>
            <p:cNvPr id="346" name="Danger of Self Deception" descr="Danger of Self Decep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678303"/>
            </a:xfrm>
            <a:prstGeom prst="rect">
              <a:avLst/>
            </a:prstGeom>
            <a:effectLst/>
          </p:spPr>
        </p:pic>
      </p:grpSp>
      <p:sp>
        <p:nvSpPr>
          <p:cNvPr id="349" name="It is possible to think we are right with God when we actually are NOT —…"/>
          <p:cNvSpPr txBox="1"/>
          <p:nvPr/>
        </p:nvSpPr>
        <p:spPr>
          <a:xfrm>
            <a:off x="7301518" y="2733792"/>
            <a:ext cx="5482702" cy="4747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possible to think we are right with God when we actually are NOT —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 be blind to our own SINS &amp; FALSE BELIEFS!</a:t>
            </a:r>
          </a:p>
        </p:txBody>
      </p:sp>
      <p:sp>
        <p:nvSpPr>
          <p:cNvPr id="350" name="Romans 10:1–3 (NKJV)…"/>
          <p:cNvSpPr txBox="1"/>
          <p:nvPr/>
        </p:nvSpPr>
        <p:spPr>
          <a:xfrm>
            <a:off x="204662" y="2716012"/>
            <a:ext cx="6660020" cy="68707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Romans 10:1–3 (NKJV)</a:t>
            </a:r>
          </a:p>
          <a:p>
            <a:pPr defTabSz="457200"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</a:t>
            </a:r>
            <a:r>
              <a:t> Brethren, my heart’s desire and prayer to God for Israel is that they may be saved. </a:t>
            </a:r>
            <a:r>
              <a:rPr baseline="31999"/>
              <a:t>2</a:t>
            </a:r>
            <a:r>
              <a:t> For I bear them witness that they have a zeal for God, but not according to knowledge. </a:t>
            </a:r>
            <a:r>
              <a:rPr baseline="31999"/>
              <a:t>3</a:t>
            </a:r>
            <a:r>
              <a:t> For they being ignorant of God’s righteousness, and seeking to establish their own righteousness, have not submitted to the righteousness of God.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353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352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357" name="Danger of Self Deception"/>
          <p:cNvGrpSpPr/>
          <p:nvPr/>
        </p:nvGrpSpPr>
        <p:grpSpPr>
          <a:xfrm>
            <a:off x="288840" y="1098303"/>
            <a:ext cx="12427120" cy="1678303"/>
            <a:chOff x="0" y="0"/>
            <a:chExt cx="12427118" cy="1678302"/>
          </a:xfrm>
        </p:grpSpPr>
        <p:sp>
          <p:nvSpPr>
            <p:cNvPr id="356" name="Danger of Self Deception"/>
            <p:cNvSpPr txBox="1"/>
            <p:nvPr/>
          </p:nvSpPr>
          <p:spPr>
            <a:xfrm>
              <a:off x="139700" y="88900"/>
              <a:ext cx="12147719" cy="1297303"/>
            </a:xfrm>
            <a:prstGeom prst="rect">
              <a:avLst/>
            </a:prstGeom>
            <a:solidFill>
              <a:srgbClr val="7B11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700">
                  <a:solidFill>
                    <a:srgbClr val="F0AC77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Danger of Self Deception</a:t>
              </a:r>
            </a:p>
          </p:txBody>
        </p:sp>
        <p:pic>
          <p:nvPicPr>
            <p:cNvPr id="355" name="Danger of Self Deception" descr="Danger of Self Decep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678303"/>
            </a:xfrm>
            <a:prstGeom prst="rect">
              <a:avLst/>
            </a:prstGeom>
            <a:effectLst/>
          </p:spPr>
        </p:pic>
      </p:grpSp>
      <p:sp>
        <p:nvSpPr>
          <p:cNvPr id="358" name="It is possible to think we are right with God when we actually are NOT —…"/>
          <p:cNvSpPr txBox="1"/>
          <p:nvPr/>
        </p:nvSpPr>
        <p:spPr>
          <a:xfrm>
            <a:off x="7301518" y="2733792"/>
            <a:ext cx="5482702" cy="4747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possible to think we are right with God when we actually are NOT —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 be blind to our own SINS &amp; FALSE BELIEFS!</a:t>
            </a:r>
          </a:p>
        </p:txBody>
      </p:sp>
      <p:sp>
        <p:nvSpPr>
          <p:cNvPr id="359" name="Revelation 3:17–18 (NKJV)…"/>
          <p:cNvSpPr txBox="1"/>
          <p:nvPr/>
        </p:nvSpPr>
        <p:spPr>
          <a:xfrm>
            <a:off x="204662" y="2804912"/>
            <a:ext cx="6947221" cy="6692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Revelation 3:17–18 (NKJV)</a:t>
            </a:r>
          </a:p>
          <a:p>
            <a:pPr defTabSz="457200"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17</a:t>
            </a:r>
            <a:r>
              <a:t> Because you say, ‘I am rich, have become wealthy, and have need of nothing’—and do not know that you are wretched, miserable, poor, blind, and naked—</a:t>
            </a:r>
            <a:r>
              <a:rPr baseline="31999"/>
              <a:t>18</a:t>
            </a:r>
            <a:r>
              <a:t> I counsel you to buy from Me gold refined in the fire, that you may be rich; and white garments, that you may be clothed, </a:t>
            </a:r>
            <a:r>
              <a:rPr i="1"/>
              <a:t>that</a:t>
            </a:r>
            <a:r>
              <a:t> the shame of your nakedness may not be revealed; and anoint your eyes with eye salve, that you may see.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362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361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366" name="Danger of Self Deception"/>
          <p:cNvGrpSpPr/>
          <p:nvPr/>
        </p:nvGrpSpPr>
        <p:grpSpPr>
          <a:xfrm>
            <a:off x="288840" y="1098303"/>
            <a:ext cx="12427120" cy="1678303"/>
            <a:chOff x="0" y="0"/>
            <a:chExt cx="12427118" cy="1678302"/>
          </a:xfrm>
        </p:grpSpPr>
        <p:sp>
          <p:nvSpPr>
            <p:cNvPr id="365" name="Danger of Self Deception"/>
            <p:cNvSpPr txBox="1"/>
            <p:nvPr/>
          </p:nvSpPr>
          <p:spPr>
            <a:xfrm>
              <a:off x="139700" y="88900"/>
              <a:ext cx="12147719" cy="1297303"/>
            </a:xfrm>
            <a:prstGeom prst="rect">
              <a:avLst/>
            </a:prstGeom>
            <a:solidFill>
              <a:srgbClr val="7B11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700">
                  <a:solidFill>
                    <a:srgbClr val="F0AC77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Danger of Self Deception</a:t>
              </a:r>
            </a:p>
          </p:txBody>
        </p:sp>
        <p:pic>
          <p:nvPicPr>
            <p:cNvPr id="364" name="Danger of Self Deception" descr="Danger of Self Decep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678303"/>
            </a:xfrm>
            <a:prstGeom prst="rect">
              <a:avLst/>
            </a:prstGeom>
            <a:effectLst/>
          </p:spPr>
        </p:pic>
      </p:grpSp>
      <p:sp>
        <p:nvSpPr>
          <p:cNvPr id="367" name="It is possible to think we are right with God when we actually are NOT —…"/>
          <p:cNvSpPr txBox="1"/>
          <p:nvPr/>
        </p:nvSpPr>
        <p:spPr>
          <a:xfrm>
            <a:off x="7301518" y="2733792"/>
            <a:ext cx="5482702" cy="4747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possible to think we are right with God when we actually are NOT —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 be blind to our own SINS &amp; FALSE BELIEFS!</a:t>
            </a:r>
          </a:p>
        </p:txBody>
      </p:sp>
      <p:sp>
        <p:nvSpPr>
          <p:cNvPr id="368" name="1 John 1:8–10 (NKJV)…"/>
          <p:cNvSpPr txBox="1"/>
          <p:nvPr/>
        </p:nvSpPr>
        <p:spPr>
          <a:xfrm>
            <a:off x="204662" y="2804912"/>
            <a:ext cx="6947221" cy="64897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John 1:8–10 (NKJV)</a:t>
            </a:r>
          </a:p>
          <a:p>
            <a:pPr defTabSz="457200"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8</a:t>
            </a:r>
            <a:r>
              <a:t> If we say that we have no sin, we </a:t>
            </a:r>
            <a:r>
              <a:rPr b="1"/>
              <a:t>deceive</a:t>
            </a:r>
            <a:r>
              <a:t> ourselves, and </a:t>
            </a:r>
            <a:r>
              <a:rPr b="1"/>
              <a:t>the truth is not in us</a:t>
            </a:r>
            <a:r>
              <a:t>. </a:t>
            </a:r>
            <a:r>
              <a:rPr baseline="31999"/>
              <a:t>9</a:t>
            </a:r>
            <a:r>
              <a:t> If we confess our sins, He is faithful and just to forgive us </a:t>
            </a:r>
            <a:r>
              <a:rPr i="1"/>
              <a:t>our</a:t>
            </a:r>
            <a:r>
              <a:t> sins and to cleanse us from all unrighteousness. </a:t>
            </a:r>
            <a:r>
              <a:rPr baseline="31999"/>
              <a:t>10</a:t>
            </a:r>
            <a:r>
              <a:t> If we say that we have not sinned, </a:t>
            </a:r>
            <a:r>
              <a:rPr b="1"/>
              <a:t>we make Him a liar</a:t>
            </a:r>
            <a:r>
              <a:t>, and His word is not in us.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371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370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375" name="Danger of Self Deception"/>
          <p:cNvGrpSpPr/>
          <p:nvPr/>
        </p:nvGrpSpPr>
        <p:grpSpPr>
          <a:xfrm>
            <a:off x="288840" y="1098303"/>
            <a:ext cx="12427120" cy="1678303"/>
            <a:chOff x="0" y="0"/>
            <a:chExt cx="12427118" cy="1678302"/>
          </a:xfrm>
        </p:grpSpPr>
        <p:sp>
          <p:nvSpPr>
            <p:cNvPr id="374" name="Danger of Self Deception"/>
            <p:cNvSpPr txBox="1"/>
            <p:nvPr/>
          </p:nvSpPr>
          <p:spPr>
            <a:xfrm>
              <a:off x="139700" y="88900"/>
              <a:ext cx="12147719" cy="1297303"/>
            </a:xfrm>
            <a:prstGeom prst="rect">
              <a:avLst/>
            </a:prstGeom>
            <a:solidFill>
              <a:srgbClr val="7B11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700">
                  <a:solidFill>
                    <a:srgbClr val="F0AC77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Danger of Self Deception</a:t>
              </a:r>
            </a:p>
          </p:txBody>
        </p:sp>
        <p:pic>
          <p:nvPicPr>
            <p:cNvPr id="373" name="Danger of Self Deception" descr="Danger of Self Decep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678303"/>
            </a:xfrm>
            <a:prstGeom prst="rect">
              <a:avLst/>
            </a:prstGeom>
            <a:effectLst/>
          </p:spPr>
        </p:pic>
      </p:grpSp>
      <p:sp>
        <p:nvSpPr>
          <p:cNvPr id="376" name="It is possible to think we are right with God when we actually are NOT —…"/>
          <p:cNvSpPr txBox="1"/>
          <p:nvPr/>
        </p:nvSpPr>
        <p:spPr>
          <a:xfrm>
            <a:off x="7301518" y="2733792"/>
            <a:ext cx="5482702" cy="4747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possible to think we are right with God when we actually are NOT —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 be blind to our own SINS &amp; FALSE BELIEFS!</a:t>
            </a:r>
          </a:p>
        </p:txBody>
      </p:sp>
      <p:sp>
        <p:nvSpPr>
          <p:cNvPr id="377" name="2 Thessalonians 2:10–12 (NKJV)…"/>
          <p:cNvSpPr txBox="1"/>
          <p:nvPr/>
        </p:nvSpPr>
        <p:spPr>
          <a:xfrm>
            <a:off x="204662" y="2909285"/>
            <a:ext cx="6947221" cy="62611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Thessalonians 2:10–12 (NKJV)</a:t>
            </a:r>
          </a:p>
          <a:p>
            <a:pPr defTabSz="457200"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10</a:t>
            </a:r>
            <a:r>
              <a:t> and with all unrighteous deception among those who perish, because they did not receive the love of the truth, that they might be saved. </a:t>
            </a:r>
            <a:r>
              <a:rPr baseline="31999"/>
              <a:t>11</a:t>
            </a:r>
            <a:r>
              <a:t> And for this reason God will send them strong delusion, that they should believe the lie, </a:t>
            </a:r>
            <a:r>
              <a:rPr baseline="31999"/>
              <a:t>12</a:t>
            </a:r>
            <a:r>
              <a:t> that they all may be condemned who did not believe the truth but had pleasure in unrighteousness.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380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379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384" name="Danger of Self Deception"/>
          <p:cNvGrpSpPr/>
          <p:nvPr/>
        </p:nvGrpSpPr>
        <p:grpSpPr>
          <a:xfrm>
            <a:off x="288840" y="1098303"/>
            <a:ext cx="12427120" cy="1678303"/>
            <a:chOff x="0" y="0"/>
            <a:chExt cx="12427118" cy="1678302"/>
          </a:xfrm>
        </p:grpSpPr>
        <p:sp>
          <p:nvSpPr>
            <p:cNvPr id="383" name="Danger of Self Deception"/>
            <p:cNvSpPr txBox="1"/>
            <p:nvPr/>
          </p:nvSpPr>
          <p:spPr>
            <a:xfrm>
              <a:off x="139700" y="88900"/>
              <a:ext cx="12147719" cy="1297303"/>
            </a:xfrm>
            <a:prstGeom prst="rect">
              <a:avLst/>
            </a:prstGeom>
            <a:solidFill>
              <a:srgbClr val="7B11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700">
                  <a:solidFill>
                    <a:srgbClr val="F0AC77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Danger of Self Deception</a:t>
              </a:r>
            </a:p>
          </p:txBody>
        </p:sp>
        <p:pic>
          <p:nvPicPr>
            <p:cNvPr id="382" name="Danger of Self Deception" descr="Danger of Self Decep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678303"/>
            </a:xfrm>
            <a:prstGeom prst="rect">
              <a:avLst/>
            </a:prstGeom>
            <a:effectLst/>
          </p:spPr>
        </p:pic>
      </p:grpSp>
      <p:sp>
        <p:nvSpPr>
          <p:cNvPr id="385" name="It is possible to think we are right with God when we actually are NOT —…"/>
          <p:cNvSpPr txBox="1"/>
          <p:nvPr/>
        </p:nvSpPr>
        <p:spPr>
          <a:xfrm>
            <a:off x="7301518" y="2733792"/>
            <a:ext cx="5482702" cy="682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possible to think we are right with God when we actually are NOT —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 be blind to our own SINS &amp; FALSE BELIEFS!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MAIN question is - do we want to know the TRUTH!</a:t>
            </a:r>
          </a:p>
        </p:txBody>
      </p:sp>
      <p:sp>
        <p:nvSpPr>
          <p:cNvPr id="386" name="Psalm 25:8–10 (NKJV)…"/>
          <p:cNvSpPr txBox="1"/>
          <p:nvPr/>
        </p:nvSpPr>
        <p:spPr>
          <a:xfrm>
            <a:off x="368676" y="3141462"/>
            <a:ext cx="6423726" cy="62992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25:8–10 (NKJV)</a:t>
            </a:r>
          </a:p>
          <a:p>
            <a:pPr defTabSz="457200"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8</a:t>
            </a:r>
            <a:r>
              <a:t> Good and upright </a:t>
            </a:r>
            <a:r>
              <a:rPr i="1"/>
              <a:t>is</a:t>
            </a:r>
            <a:r>
              <a:t> the Lord; Therefore He teaches sinners in the way. </a:t>
            </a:r>
            <a:r>
              <a:rPr baseline="31999"/>
              <a:t>9</a:t>
            </a:r>
            <a:r>
              <a:t> The humble He guides in justice, And the humble He teaches His way. </a:t>
            </a:r>
            <a:r>
              <a:rPr baseline="31999"/>
              <a:t>10</a:t>
            </a:r>
            <a:r>
              <a:t> All the paths of the Lord </a:t>
            </a:r>
            <a:r>
              <a:rPr i="1"/>
              <a:t>are</a:t>
            </a:r>
            <a:r>
              <a:t> mercy and truth, To such as keep His covenant and His testimonies.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224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223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228" name="We CAN KNOW!"/>
          <p:cNvGrpSpPr/>
          <p:nvPr/>
        </p:nvGrpSpPr>
        <p:grpSpPr>
          <a:xfrm>
            <a:off x="288840" y="1239298"/>
            <a:ext cx="12427120" cy="2226941"/>
            <a:chOff x="0" y="0"/>
            <a:chExt cx="12427118" cy="2226940"/>
          </a:xfrm>
        </p:grpSpPr>
        <p:sp>
          <p:nvSpPr>
            <p:cNvPr id="227" name="We CAN KNOW!"/>
            <p:cNvSpPr txBox="1"/>
            <p:nvPr/>
          </p:nvSpPr>
          <p:spPr>
            <a:xfrm>
              <a:off x="139700" y="88900"/>
              <a:ext cx="12147719" cy="1845941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11300">
                  <a:solidFill>
                    <a:srgbClr val="D5D3BA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We CAN KNOW!</a:t>
              </a:r>
            </a:p>
          </p:txBody>
        </p:sp>
        <p:pic>
          <p:nvPicPr>
            <p:cNvPr id="226" name="We CAN KNOW!" descr="We CAN KNOW!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427120" cy="2226941"/>
            </a:xfrm>
            <a:prstGeom prst="rect">
              <a:avLst/>
            </a:prstGeom>
            <a:effectLst/>
          </p:spPr>
        </p:pic>
      </p:grpSp>
      <p:pic>
        <p:nvPicPr>
          <p:cNvPr id="229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0244" y="3436762"/>
            <a:ext cx="5521743" cy="6217113"/>
          </a:xfrm>
          <a:prstGeom prst="rect">
            <a:avLst/>
          </a:prstGeom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230" name="1 John 5:13 (NKJV)…"/>
          <p:cNvSpPr txBox="1"/>
          <p:nvPr/>
        </p:nvSpPr>
        <p:spPr>
          <a:xfrm>
            <a:off x="6124100" y="3619641"/>
            <a:ext cx="6714713" cy="570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John 5:13 (NKJV)</a:t>
            </a:r>
          </a:p>
          <a:p>
            <a:pPr defTabSz="457200">
              <a:defRPr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13</a:t>
            </a:r>
            <a:r>
              <a:t> These things I have written to you who believe in the name of the Son of God, that you may know that you have eternal life, and that you may </a:t>
            </a:r>
            <a:r>
              <a:rPr i="1"/>
              <a:t>continue to</a:t>
            </a:r>
            <a:r>
              <a:t> believe in the name of the Son of God.</a:t>
            </a:r>
          </a:p>
        </p:txBody>
      </p:sp>
      <p:sp>
        <p:nvSpPr>
          <p:cNvPr id="231" name="1 John 5:13 (NKJV)…"/>
          <p:cNvSpPr txBox="1"/>
          <p:nvPr/>
        </p:nvSpPr>
        <p:spPr>
          <a:xfrm>
            <a:off x="6124100" y="3619641"/>
            <a:ext cx="6714713" cy="570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John 5:13 (NKJV)</a:t>
            </a:r>
          </a:p>
          <a:p>
            <a:pPr defTabSz="457200">
              <a:defRPr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13</a:t>
            </a:r>
            <a:r>
              <a:t> These things I have written to you who believe in the name of the Son of God, </a:t>
            </a:r>
            <a:r>
              <a:rPr u="sng">
                <a:solidFill>
                  <a:schemeClr val="accent5"/>
                </a:solidFill>
              </a:rPr>
              <a:t>that you may know that you have eternal life</a:t>
            </a:r>
            <a:r>
              <a:t>, and that you may </a:t>
            </a:r>
            <a:r>
              <a:rPr i="1"/>
              <a:t>continue to</a:t>
            </a:r>
            <a:r>
              <a:t> believe in the name of the Son of God.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warp dir="in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389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388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393" name="Danger of Self Deception"/>
          <p:cNvGrpSpPr/>
          <p:nvPr/>
        </p:nvGrpSpPr>
        <p:grpSpPr>
          <a:xfrm>
            <a:off x="288840" y="1098303"/>
            <a:ext cx="12427120" cy="1678303"/>
            <a:chOff x="0" y="0"/>
            <a:chExt cx="12427118" cy="1678302"/>
          </a:xfrm>
        </p:grpSpPr>
        <p:sp>
          <p:nvSpPr>
            <p:cNvPr id="392" name="Danger of Self Deception"/>
            <p:cNvSpPr txBox="1"/>
            <p:nvPr/>
          </p:nvSpPr>
          <p:spPr>
            <a:xfrm>
              <a:off x="139700" y="88900"/>
              <a:ext cx="12147719" cy="1297303"/>
            </a:xfrm>
            <a:prstGeom prst="rect">
              <a:avLst/>
            </a:prstGeom>
            <a:solidFill>
              <a:srgbClr val="7B11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700">
                  <a:solidFill>
                    <a:srgbClr val="F0AC77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Danger of Self Deception</a:t>
              </a:r>
            </a:p>
          </p:txBody>
        </p:sp>
        <p:pic>
          <p:nvPicPr>
            <p:cNvPr id="391" name="Danger of Self Deception" descr="Danger of Self Decep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678303"/>
            </a:xfrm>
            <a:prstGeom prst="rect">
              <a:avLst/>
            </a:prstGeom>
            <a:effectLst/>
          </p:spPr>
        </p:pic>
      </p:grpSp>
      <p:sp>
        <p:nvSpPr>
          <p:cNvPr id="394" name="It is possible to think we are right with God when we actually are NOT —…"/>
          <p:cNvSpPr txBox="1"/>
          <p:nvPr/>
        </p:nvSpPr>
        <p:spPr>
          <a:xfrm>
            <a:off x="7301518" y="2733792"/>
            <a:ext cx="5482702" cy="682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possible to think we are right with God when we actually are NOT —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 be blind to our own SINS &amp; FALSE BELIEFS!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MAIN question is - do we want to know the TRUTH!</a:t>
            </a:r>
          </a:p>
        </p:txBody>
      </p:sp>
      <p:sp>
        <p:nvSpPr>
          <p:cNvPr id="395" name="Acts 17:11–12 (NKJV)…"/>
          <p:cNvSpPr txBox="1"/>
          <p:nvPr/>
        </p:nvSpPr>
        <p:spPr>
          <a:xfrm>
            <a:off x="368676" y="2862062"/>
            <a:ext cx="6423726" cy="6565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Acts 17:11–12 (NKJV)</a:t>
            </a:r>
          </a:p>
          <a:p>
            <a:pPr defTabSz="457200"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11</a:t>
            </a:r>
            <a:r>
              <a:t> These were more fair-minded than those in Thessalonica, in that they received the word with all readiness, and searched the Scriptures daily </a:t>
            </a:r>
            <a:r>
              <a:rPr i="1"/>
              <a:t>to find out</a:t>
            </a:r>
            <a:r>
              <a:t> whether these things were so. </a:t>
            </a:r>
            <a:r>
              <a:rPr baseline="31999"/>
              <a:t>12</a:t>
            </a:r>
            <a:r>
              <a:t> Therefore many of them believed, and also not a few of the Greeks, prominent women as well as 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398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397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402" name="Danger of Self Deception"/>
          <p:cNvGrpSpPr/>
          <p:nvPr/>
        </p:nvGrpSpPr>
        <p:grpSpPr>
          <a:xfrm>
            <a:off x="288840" y="1098303"/>
            <a:ext cx="12427120" cy="1678303"/>
            <a:chOff x="0" y="0"/>
            <a:chExt cx="12427118" cy="1678302"/>
          </a:xfrm>
        </p:grpSpPr>
        <p:sp>
          <p:nvSpPr>
            <p:cNvPr id="401" name="Danger of Self Deception"/>
            <p:cNvSpPr txBox="1"/>
            <p:nvPr/>
          </p:nvSpPr>
          <p:spPr>
            <a:xfrm>
              <a:off x="139700" y="88900"/>
              <a:ext cx="12147719" cy="1297303"/>
            </a:xfrm>
            <a:prstGeom prst="rect">
              <a:avLst/>
            </a:prstGeom>
            <a:solidFill>
              <a:srgbClr val="7B11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700">
                  <a:solidFill>
                    <a:srgbClr val="F0AC77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Danger of Self Deception</a:t>
              </a:r>
            </a:p>
          </p:txBody>
        </p:sp>
        <p:pic>
          <p:nvPicPr>
            <p:cNvPr id="400" name="Danger of Self Deception" descr="Danger of Self Decep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678303"/>
            </a:xfrm>
            <a:prstGeom prst="rect">
              <a:avLst/>
            </a:prstGeom>
            <a:effectLst/>
          </p:spPr>
        </p:pic>
      </p:grpSp>
      <p:sp>
        <p:nvSpPr>
          <p:cNvPr id="403" name="It is possible to think we are right with God when we actually are NOT —…"/>
          <p:cNvSpPr txBox="1"/>
          <p:nvPr/>
        </p:nvSpPr>
        <p:spPr>
          <a:xfrm>
            <a:off x="7301518" y="2733792"/>
            <a:ext cx="5482702" cy="682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possible to think we are right with God when we actually are NOT —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 be blind to our own SINS &amp; FALSE BELIEFS!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MAIN question is - do we want to know the TRUTH!</a:t>
            </a:r>
          </a:p>
        </p:txBody>
      </p:sp>
      <p:sp>
        <p:nvSpPr>
          <p:cNvPr id="404" name="John 7:17 (NKJV)…"/>
          <p:cNvSpPr txBox="1"/>
          <p:nvPr/>
        </p:nvSpPr>
        <p:spPr>
          <a:xfrm>
            <a:off x="368676" y="3141462"/>
            <a:ext cx="6423726" cy="60071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John 7:17 (NKJV)</a:t>
            </a:r>
          </a:p>
          <a:p>
            <a:pPr defTabSz="457200">
              <a:defRPr sz="4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17</a:t>
            </a:r>
            <a:r>
              <a:t> If anyone wills to do His will, he shall know concerning the doctrine, whether it is from God or </a:t>
            </a:r>
            <a:r>
              <a:rPr i="1"/>
              <a:t>whether</a:t>
            </a:r>
            <a:r>
              <a:t> I speak on My own </a:t>
            </a:r>
            <a:r>
              <a:rPr i="1"/>
              <a:t>authority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407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406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411" name="stumbling Blocks to Self examination"/>
          <p:cNvGrpSpPr/>
          <p:nvPr/>
        </p:nvGrpSpPr>
        <p:grpSpPr>
          <a:xfrm>
            <a:off x="288840" y="1239298"/>
            <a:ext cx="12427120" cy="1251584"/>
            <a:chOff x="0" y="0"/>
            <a:chExt cx="12427118" cy="1251583"/>
          </a:xfrm>
        </p:grpSpPr>
        <p:sp>
          <p:nvSpPr>
            <p:cNvPr id="410" name="stumbling Blocks to Self examination"/>
            <p:cNvSpPr txBox="1"/>
            <p:nvPr/>
          </p:nvSpPr>
          <p:spPr>
            <a:xfrm>
              <a:off x="139700" y="88900"/>
              <a:ext cx="12147719" cy="870584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4900">
                  <a:solidFill>
                    <a:srgbClr val="B4B4B4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stumbling Blocks to Self examination</a:t>
              </a:r>
            </a:p>
          </p:txBody>
        </p:sp>
        <p:pic>
          <p:nvPicPr>
            <p:cNvPr id="409" name="stumbling Blocks to Self examination" descr="stumbling Blocks to Self examina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251585"/>
            </a:xfrm>
            <a:prstGeom prst="rect">
              <a:avLst/>
            </a:prstGeom>
            <a:effectLst/>
          </p:spPr>
        </p:pic>
      </p:grpSp>
      <p:sp>
        <p:nvSpPr>
          <p:cNvPr id="412" name="Prejudice – Prov 18:13"/>
          <p:cNvSpPr txBox="1"/>
          <p:nvPr/>
        </p:nvSpPr>
        <p:spPr>
          <a:xfrm>
            <a:off x="7121137" y="2644284"/>
            <a:ext cx="56183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Prejudice</a:t>
            </a:r>
            <a:r>
              <a:t> – Prov 18:13</a:t>
            </a:r>
          </a:p>
        </p:txBody>
      </p:sp>
      <p:sp>
        <p:nvSpPr>
          <p:cNvPr id="413" name="Proverbs 18:13 (NKJV)…"/>
          <p:cNvSpPr txBox="1"/>
          <p:nvPr/>
        </p:nvSpPr>
        <p:spPr>
          <a:xfrm>
            <a:off x="368676" y="3141462"/>
            <a:ext cx="6423726" cy="51181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Proverbs 18:13 (NKJV)</a:t>
            </a:r>
          </a:p>
          <a:p>
            <a:pPr defTabSz="457200">
              <a:defRPr sz="5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13</a:t>
            </a:r>
            <a:r>
              <a:t> He who answers a matter before he hears </a:t>
            </a:r>
            <a:r>
              <a:rPr i="1"/>
              <a:t>it,</a:t>
            </a:r>
            <a:r>
              <a:t> It </a:t>
            </a:r>
            <a:r>
              <a:rPr i="1"/>
              <a:t>is</a:t>
            </a:r>
            <a:r>
              <a:t> folly and shame to him.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416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415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420" name="stumbling Blocks to Self examination"/>
          <p:cNvGrpSpPr/>
          <p:nvPr/>
        </p:nvGrpSpPr>
        <p:grpSpPr>
          <a:xfrm>
            <a:off x="288840" y="1239298"/>
            <a:ext cx="12427120" cy="1251584"/>
            <a:chOff x="0" y="0"/>
            <a:chExt cx="12427118" cy="1251583"/>
          </a:xfrm>
        </p:grpSpPr>
        <p:sp>
          <p:nvSpPr>
            <p:cNvPr id="419" name="stumbling Blocks to Self examination"/>
            <p:cNvSpPr txBox="1"/>
            <p:nvPr/>
          </p:nvSpPr>
          <p:spPr>
            <a:xfrm>
              <a:off x="139700" y="88900"/>
              <a:ext cx="12147719" cy="870584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4900">
                  <a:solidFill>
                    <a:srgbClr val="B4B4B4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stumbling Blocks to Self examination</a:t>
              </a:r>
            </a:p>
          </p:txBody>
        </p:sp>
        <p:pic>
          <p:nvPicPr>
            <p:cNvPr id="418" name="stumbling Blocks to Self examination" descr="stumbling Blocks to Self examina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251585"/>
            </a:xfrm>
            <a:prstGeom prst="rect">
              <a:avLst/>
            </a:prstGeom>
            <a:effectLst/>
          </p:spPr>
        </p:pic>
      </p:grpSp>
      <p:sp>
        <p:nvSpPr>
          <p:cNvPr id="421" name="Prejudice – Prov 18:13…"/>
          <p:cNvSpPr txBox="1"/>
          <p:nvPr/>
        </p:nvSpPr>
        <p:spPr>
          <a:xfrm>
            <a:off x="7121137" y="2644284"/>
            <a:ext cx="5618352" cy="206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Prejudice</a:t>
            </a:r>
            <a:r>
              <a:t> – Prov 18:13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Hard Headedness</a:t>
            </a:r>
            <a:r>
              <a:t> – Acts 7:51</a:t>
            </a:r>
          </a:p>
        </p:txBody>
      </p:sp>
      <p:sp>
        <p:nvSpPr>
          <p:cNvPr id="422" name="Acts 7:51 (NKJV)…"/>
          <p:cNvSpPr txBox="1"/>
          <p:nvPr/>
        </p:nvSpPr>
        <p:spPr>
          <a:xfrm>
            <a:off x="368676" y="2842404"/>
            <a:ext cx="6423726" cy="66167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Acts 7:51 (NKJV)</a:t>
            </a:r>
          </a:p>
          <a:p>
            <a:pPr defTabSz="457200">
              <a:defRPr sz="5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51</a:t>
            </a:r>
            <a:r>
              <a:t> “</a:t>
            </a:r>
            <a:r>
              <a:rPr i="1"/>
              <a:t>You</a:t>
            </a:r>
            <a:r>
              <a:t> stiff-necked and uncircumcised in heart and ears! You always resist the Holy Spirit; as your fathers </a:t>
            </a:r>
            <a:r>
              <a:rPr i="1"/>
              <a:t>did,</a:t>
            </a:r>
            <a:r>
              <a:t> so </a:t>
            </a:r>
            <a:r>
              <a:rPr i="1"/>
              <a:t>do</a:t>
            </a:r>
            <a:r>
              <a:t> you.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425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424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429" name="stumbling Blocks to Self examination"/>
          <p:cNvGrpSpPr/>
          <p:nvPr/>
        </p:nvGrpSpPr>
        <p:grpSpPr>
          <a:xfrm>
            <a:off x="288840" y="1239298"/>
            <a:ext cx="12427120" cy="1251584"/>
            <a:chOff x="0" y="0"/>
            <a:chExt cx="12427118" cy="1251583"/>
          </a:xfrm>
        </p:grpSpPr>
        <p:sp>
          <p:nvSpPr>
            <p:cNvPr id="428" name="stumbling Blocks to Self examination"/>
            <p:cNvSpPr txBox="1"/>
            <p:nvPr/>
          </p:nvSpPr>
          <p:spPr>
            <a:xfrm>
              <a:off x="139700" y="88900"/>
              <a:ext cx="12147719" cy="870584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4900">
                  <a:solidFill>
                    <a:srgbClr val="B4B4B4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stumbling Blocks to Self examination</a:t>
              </a:r>
            </a:p>
          </p:txBody>
        </p:sp>
        <p:pic>
          <p:nvPicPr>
            <p:cNvPr id="427" name="stumbling Blocks to Self examination" descr="stumbling Blocks to Self examina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251585"/>
            </a:xfrm>
            <a:prstGeom prst="rect">
              <a:avLst/>
            </a:prstGeom>
            <a:effectLst/>
          </p:spPr>
        </p:pic>
      </p:grpSp>
      <p:sp>
        <p:nvSpPr>
          <p:cNvPr id="430" name="Prejudice – Prov 18:13…"/>
          <p:cNvSpPr txBox="1"/>
          <p:nvPr/>
        </p:nvSpPr>
        <p:spPr>
          <a:xfrm>
            <a:off x="7121137" y="2644284"/>
            <a:ext cx="5618352" cy="346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Prejudice</a:t>
            </a:r>
            <a:r>
              <a:t> – Prov 18:13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Hard Headedness</a:t>
            </a:r>
            <a:r>
              <a:t> – Acts 7:51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Trusting In Things</a:t>
            </a:r>
            <a:r>
              <a:t> – Job 15:31; Luke 12:15</a:t>
            </a:r>
          </a:p>
        </p:txBody>
      </p:sp>
      <p:sp>
        <p:nvSpPr>
          <p:cNvPr id="431" name="Job 15:31 (NKJV)…"/>
          <p:cNvSpPr txBox="1"/>
          <p:nvPr/>
        </p:nvSpPr>
        <p:spPr>
          <a:xfrm>
            <a:off x="368676" y="3334448"/>
            <a:ext cx="6423726" cy="50165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Job 15:31 (NKJV)</a:t>
            </a:r>
          </a:p>
          <a:p>
            <a:pPr defTabSz="457200">
              <a:defRPr sz="5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31</a:t>
            </a:r>
            <a:r>
              <a:t> Let him not trust in futile </a:t>
            </a:r>
            <a:r>
              <a:rPr i="1"/>
              <a:t>things,</a:t>
            </a:r>
            <a:r>
              <a:t> deceiving himself, For futility will be his reward.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434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433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438" name="stumbling Blocks to Self examination"/>
          <p:cNvGrpSpPr/>
          <p:nvPr/>
        </p:nvGrpSpPr>
        <p:grpSpPr>
          <a:xfrm>
            <a:off x="288840" y="1239298"/>
            <a:ext cx="12427120" cy="1251584"/>
            <a:chOff x="0" y="0"/>
            <a:chExt cx="12427118" cy="1251583"/>
          </a:xfrm>
        </p:grpSpPr>
        <p:sp>
          <p:nvSpPr>
            <p:cNvPr id="437" name="stumbling Blocks to Self examination"/>
            <p:cNvSpPr txBox="1"/>
            <p:nvPr/>
          </p:nvSpPr>
          <p:spPr>
            <a:xfrm>
              <a:off x="139700" y="88900"/>
              <a:ext cx="12147719" cy="870584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4900">
                  <a:solidFill>
                    <a:srgbClr val="B4B4B4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stumbling Blocks to Self examination</a:t>
              </a:r>
            </a:p>
          </p:txBody>
        </p:sp>
        <p:pic>
          <p:nvPicPr>
            <p:cNvPr id="436" name="stumbling Blocks to Self examination" descr="stumbling Blocks to Self examina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251585"/>
            </a:xfrm>
            <a:prstGeom prst="rect">
              <a:avLst/>
            </a:prstGeom>
            <a:effectLst/>
          </p:spPr>
        </p:pic>
      </p:grpSp>
      <p:sp>
        <p:nvSpPr>
          <p:cNvPr id="439" name="Prejudice – Prov 18:13…"/>
          <p:cNvSpPr txBox="1"/>
          <p:nvPr/>
        </p:nvSpPr>
        <p:spPr>
          <a:xfrm>
            <a:off x="7121137" y="2644284"/>
            <a:ext cx="5618352" cy="346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Prejudice</a:t>
            </a:r>
            <a:r>
              <a:t> – Prov 18:13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Hard Headedness</a:t>
            </a:r>
            <a:r>
              <a:t> – Acts 7:51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Trusting In Things</a:t>
            </a:r>
            <a:r>
              <a:t> – Job 15:31; Luke 12:15</a:t>
            </a:r>
          </a:p>
        </p:txBody>
      </p:sp>
      <p:sp>
        <p:nvSpPr>
          <p:cNvPr id="440" name="Luke 12:15 (NKJV)…"/>
          <p:cNvSpPr txBox="1"/>
          <p:nvPr/>
        </p:nvSpPr>
        <p:spPr>
          <a:xfrm>
            <a:off x="383587" y="2650634"/>
            <a:ext cx="6423726" cy="66040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Luke 12:15 (NKJV)</a:t>
            </a:r>
          </a:p>
          <a:p>
            <a:pPr defTabSz="457200">
              <a:defRPr sz="4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15</a:t>
            </a:r>
            <a:r>
              <a:t> And He said to them, “Take heed and beware of covetousness, for one’s life does not consist in the abundance of the things he possesses.”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443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442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447" name="stumbling Blocks to Self examination"/>
          <p:cNvGrpSpPr/>
          <p:nvPr/>
        </p:nvGrpSpPr>
        <p:grpSpPr>
          <a:xfrm>
            <a:off x="288840" y="1239298"/>
            <a:ext cx="12427120" cy="1251584"/>
            <a:chOff x="0" y="0"/>
            <a:chExt cx="12427118" cy="1251583"/>
          </a:xfrm>
        </p:grpSpPr>
        <p:sp>
          <p:nvSpPr>
            <p:cNvPr id="446" name="stumbling Blocks to Self examination"/>
            <p:cNvSpPr txBox="1"/>
            <p:nvPr/>
          </p:nvSpPr>
          <p:spPr>
            <a:xfrm>
              <a:off x="139700" y="88900"/>
              <a:ext cx="12147719" cy="870584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4900">
                  <a:solidFill>
                    <a:srgbClr val="B4B4B4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stumbling Blocks to Self examination</a:t>
              </a:r>
            </a:p>
          </p:txBody>
        </p:sp>
        <p:pic>
          <p:nvPicPr>
            <p:cNvPr id="445" name="stumbling Blocks to Self examination" descr="stumbling Blocks to Self examina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251585"/>
            </a:xfrm>
            <a:prstGeom prst="rect">
              <a:avLst/>
            </a:prstGeom>
            <a:effectLst/>
          </p:spPr>
        </p:pic>
      </p:grpSp>
      <p:sp>
        <p:nvSpPr>
          <p:cNvPr id="448" name="Prejudice – Prov 18:13…"/>
          <p:cNvSpPr txBox="1"/>
          <p:nvPr/>
        </p:nvSpPr>
        <p:spPr>
          <a:xfrm>
            <a:off x="7121137" y="2644284"/>
            <a:ext cx="5618352" cy="420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Prejudice</a:t>
            </a:r>
            <a:r>
              <a:t> – Prov 18:13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Hard Headedness</a:t>
            </a:r>
            <a:r>
              <a:t> – Acts 7:51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Trusting In Things</a:t>
            </a:r>
            <a:r>
              <a:t> – Job 15:31; Luke 12:15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Pride / Ego</a:t>
            </a:r>
            <a:r>
              <a:t> - Gal. 6:3</a:t>
            </a:r>
          </a:p>
        </p:txBody>
      </p:sp>
      <p:sp>
        <p:nvSpPr>
          <p:cNvPr id="449" name="Galatians 6:3 (NKJV)…"/>
          <p:cNvSpPr txBox="1"/>
          <p:nvPr/>
        </p:nvSpPr>
        <p:spPr>
          <a:xfrm>
            <a:off x="383587" y="2963753"/>
            <a:ext cx="6423726" cy="57150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Galatians 6:3 (NKJV)</a:t>
            </a:r>
          </a:p>
          <a:p>
            <a:pPr defTabSz="457200">
              <a:defRPr sz="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</a:t>
            </a:r>
            <a:r>
              <a:t> For if anyone thinks himself to be something, when he is nothing, he deceives himself.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452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451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456" name="stumbling Blocks to Self examination"/>
          <p:cNvGrpSpPr/>
          <p:nvPr/>
        </p:nvGrpSpPr>
        <p:grpSpPr>
          <a:xfrm>
            <a:off x="288840" y="1239298"/>
            <a:ext cx="12427120" cy="1251584"/>
            <a:chOff x="0" y="0"/>
            <a:chExt cx="12427118" cy="1251583"/>
          </a:xfrm>
        </p:grpSpPr>
        <p:sp>
          <p:nvSpPr>
            <p:cNvPr id="455" name="stumbling Blocks to Self examination"/>
            <p:cNvSpPr txBox="1"/>
            <p:nvPr/>
          </p:nvSpPr>
          <p:spPr>
            <a:xfrm>
              <a:off x="139700" y="88900"/>
              <a:ext cx="12147719" cy="870584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4900">
                  <a:solidFill>
                    <a:srgbClr val="B4B4B4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stumbling Blocks to Self examination</a:t>
              </a:r>
            </a:p>
          </p:txBody>
        </p:sp>
        <p:pic>
          <p:nvPicPr>
            <p:cNvPr id="454" name="stumbling Blocks to Self examination" descr="stumbling Blocks to Self examina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251585"/>
            </a:xfrm>
            <a:prstGeom prst="rect">
              <a:avLst/>
            </a:prstGeom>
            <a:effectLst/>
          </p:spPr>
        </p:pic>
      </p:grpSp>
      <p:sp>
        <p:nvSpPr>
          <p:cNvPr id="457" name="Prejudice – Prov 18:13…"/>
          <p:cNvSpPr txBox="1"/>
          <p:nvPr/>
        </p:nvSpPr>
        <p:spPr>
          <a:xfrm>
            <a:off x="7121137" y="2644284"/>
            <a:ext cx="5618352" cy="5608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Prejudice</a:t>
            </a:r>
            <a:r>
              <a:t> – Prov 18:13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Hard Headedness</a:t>
            </a:r>
            <a:r>
              <a:t> – Acts 7:51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Trusting In Things</a:t>
            </a:r>
            <a:r>
              <a:t> – Job 15:31; Luke 12:15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Pride / Ego</a:t>
            </a:r>
            <a:r>
              <a:t> - Gal. 6:3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Human Wisdom</a:t>
            </a:r>
            <a:r>
              <a:t> -        1 Cor. 3:18; Col. 2:8</a:t>
            </a:r>
          </a:p>
        </p:txBody>
      </p:sp>
      <p:sp>
        <p:nvSpPr>
          <p:cNvPr id="458" name="1 Corinthians 3:18 (NKJV)…"/>
          <p:cNvSpPr txBox="1"/>
          <p:nvPr/>
        </p:nvSpPr>
        <p:spPr>
          <a:xfrm>
            <a:off x="383587" y="2650634"/>
            <a:ext cx="6423726" cy="6692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Corinthians 3:18 (NKJV)</a:t>
            </a:r>
          </a:p>
          <a:p>
            <a:pPr defTabSz="457200">
              <a:defRPr sz="4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18</a:t>
            </a:r>
            <a:r>
              <a:t> Let no one deceive himself. If anyone among you seems to be wise in this age, let him become a fool that he may become wise.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461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460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465" name="stumbling Blocks to Self examination"/>
          <p:cNvGrpSpPr/>
          <p:nvPr/>
        </p:nvGrpSpPr>
        <p:grpSpPr>
          <a:xfrm>
            <a:off x="288840" y="1239298"/>
            <a:ext cx="12427120" cy="1251584"/>
            <a:chOff x="0" y="0"/>
            <a:chExt cx="12427118" cy="1251583"/>
          </a:xfrm>
        </p:grpSpPr>
        <p:sp>
          <p:nvSpPr>
            <p:cNvPr id="464" name="stumbling Blocks to Self examination"/>
            <p:cNvSpPr txBox="1"/>
            <p:nvPr/>
          </p:nvSpPr>
          <p:spPr>
            <a:xfrm>
              <a:off x="139700" y="88900"/>
              <a:ext cx="12147719" cy="870584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4900">
                  <a:solidFill>
                    <a:srgbClr val="B4B4B4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stumbling Blocks to Self examination</a:t>
              </a:r>
            </a:p>
          </p:txBody>
        </p:sp>
        <p:pic>
          <p:nvPicPr>
            <p:cNvPr id="463" name="stumbling Blocks to Self examination" descr="stumbling Blocks to Self examina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251585"/>
            </a:xfrm>
            <a:prstGeom prst="rect">
              <a:avLst/>
            </a:prstGeom>
            <a:effectLst/>
          </p:spPr>
        </p:pic>
      </p:grpSp>
      <p:sp>
        <p:nvSpPr>
          <p:cNvPr id="466" name="Prejudice – Prov 18:13…"/>
          <p:cNvSpPr txBox="1"/>
          <p:nvPr/>
        </p:nvSpPr>
        <p:spPr>
          <a:xfrm>
            <a:off x="7121137" y="2644284"/>
            <a:ext cx="5618352" cy="5608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Prejudice</a:t>
            </a:r>
            <a:r>
              <a:t> – Prov 18:13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Hard Headedness</a:t>
            </a:r>
            <a:r>
              <a:t> – Acts 7:51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Trusting In Things</a:t>
            </a:r>
            <a:r>
              <a:t> – Job 15:31; Luke 12:15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Pride / Ego</a:t>
            </a:r>
            <a:r>
              <a:t> - Gal. 6:3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Human Wisdom</a:t>
            </a:r>
            <a:r>
              <a:t> -        1 Cor. 3:18; Col. 2:8</a:t>
            </a:r>
          </a:p>
        </p:txBody>
      </p:sp>
      <p:sp>
        <p:nvSpPr>
          <p:cNvPr id="467" name="Colossians 2:8 (NKJV)…"/>
          <p:cNvSpPr txBox="1"/>
          <p:nvPr/>
        </p:nvSpPr>
        <p:spPr>
          <a:xfrm>
            <a:off x="383587" y="2486619"/>
            <a:ext cx="6423726" cy="69723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Colossians 2:8 (NKJV)</a:t>
            </a:r>
          </a:p>
          <a:p>
            <a:pPr defTabSz="457200"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8</a:t>
            </a:r>
            <a:r>
              <a:t> Beware lest anyone cheat you through philosophy and empty deceit, according to the tradition of men, according to the basic principles of the world, and not according to Christ.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470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469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474" name="stumbling Blocks to Self examination"/>
          <p:cNvGrpSpPr/>
          <p:nvPr/>
        </p:nvGrpSpPr>
        <p:grpSpPr>
          <a:xfrm>
            <a:off x="288840" y="1239298"/>
            <a:ext cx="12427120" cy="1251584"/>
            <a:chOff x="0" y="0"/>
            <a:chExt cx="12427118" cy="1251583"/>
          </a:xfrm>
        </p:grpSpPr>
        <p:sp>
          <p:nvSpPr>
            <p:cNvPr id="473" name="stumbling Blocks to Self examination"/>
            <p:cNvSpPr txBox="1"/>
            <p:nvPr/>
          </p:nvSpPr>
          <p:spPr>
            <a:xfrm>
              <a:off x="139700" y="88900"/>
              <a:ext cx="12147719" cy="870584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4900">
                  <a:solidFill>
                    <a:srgbClr val="B4B4B4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stumbling Blocks to Self examination</a:t>
              </a:r>
            </a:p>
          </p:txBody>
        </p:sp>
        <p:pic>
          <p:nvPicPr>
            <p:cNvPr id="472" name="stumbling Blocks to Self examination" descr="stumbling Blocks to Self examina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251585"/>
            </a:xfrm>
            <a:prstGeom prst="rect">
              <a:avLst/>
            </a:prstGeom>
            <a:effectLst/>
          </p:spPr>
        </p:pic>
      </p:grpSp>
      <p:sp>
        <p:nvSpPr>
          <p:cNvPr id="475" name="Prejudice – Prov 18:13…"/>
          <p:cNvSpPr txBox="1"/>
          <p:nvPr/>
        </p:nvSpPr>
        <p:spPr>
          <a:xfrm>
            <a:off x="7121137" y="2644284"/>
            <a:ext cx="5618352" cy="701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Prejudice</a:t>
            </a:r>
            <a:r>
              <a:t> – Prov 18:13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Hard Headedness</a:t>
            </a:r>
            <a:r>
              <a:t> – Acts 7:51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Trusting In Things</a:t>
            </a:r>
            <a:r>
              <a:t> – Job 15:31; Luke 12:15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Pride / Ego</a:t>
            </a:r>
            <a:r>
              <a:t> - Gal. 6:3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Human Wisdom</a:t>
            </a:r>
            <a:r>
              <a:t> -        1 Cor. 3:18; Col. 2:8</a:t>
            </a:r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Loving darkness</a:t>
            </a:r>
            <a:r>
              <a:t> – John 3:19,20</a:t>
            </a:r>
          </a:p>
        </p:txBody>
      </p:sp>
      <p:sp>
        <p:nvSpPr>
          <p:cNvPr id="476" name="John 3:19–20 (NKJV)…"/>
          <p:cNvSpPr txBox="1"/>
          <p:nvPr/>
        </p:nvSpPr>
        <p:spPr>
          <a:xfrm>
            <a:off x="383587" y="2486619"/>
            <a:ext cx="6423726" cy="70104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22603" dir="34937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John 3:19–20 (NKJV)</a:t>
            </a:r>
          </a:p>
          <a:p>
            <a:pPr defTabSz="457200"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19</a:t>
            </a:r>
            <a:r>
              <a:t> And this is the condemnation, that the light has come into the world, and men loved darkness rather than light, because their deeds were evil. </a:t>
            </a:r>
            <a:r>
              <a:rPr baseline="31999"/>
              <a:t>20</a:t>
            </a:r>
            <a:r>
              <a:t> For everyone practicing evil hates the light and does not come to the light, lest his deeds should be exposed.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234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233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238" name="We CAN KNOW!"/>
          <p:cNvGrpSpPr/>
          <p:nvPr/>
        </p:nvGrpSpPr>
        <p:grpSpPr>
          <a:xfrm>
            <a:off x="288840" y="1239298"/>
            <a:ext cx="12427120" cy="2226941"/>
            <a:chOff x="0" y="0"/>
            <a:chExt cx="12427118" cy="2226940"/>
          </a:xfrm>
        </p:grpSpPr>
        <p:sp>
          <p:nvSpPr>
            <p:cNvPr id="237" name="We CAN KNOW!"/>
            <p:cNvSpPr txBox="1"/>
            <p:nvPr/>
          </p:nvSpPr>
          <p:spPr>
            <a:xfrm>
              <a:off x="139700" y="88900"/>
              <a:ext cx="12147719" cy="1845941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11300">
                  <a:solidFill>
                    <a:srgbClr val="D5D3BA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We CAN KNOW!</a:t>
              </a:r>
            </a:p>
          </p:txBody>
        </p:sp>
        <p:pic>
          <p:nvPicPr>
            <p:cNvPr id="236" name="We CAN KNOW!" descr="We CAN KNOW!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427120" cy="2226941"/>
            </a:xfrm>
            <a:prstGeom prst="rect">
              <a:avLst/>
            </a:prstGeom>
            <a:effectLst/>
          </p:spPr>
        </p:pic>
      </p:grpSp>
      <p:pic>
        <p:nvPicPr>
          <p:cNvPr id="239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0244" y="3436762"/>
            <a:ext cx="5521743" cy="6217113"/>
          </a:xfrm>
          <a:prstGeom prst="rect">
            <a:avLst/>
          </a:prstGeom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240" name="Galatians 3:26–27 (NKJV)…"/>
          <p:cNvSpPr txBox="1"/>
          <p:nvPr/>
        </p:nvSpPr>
        <p:spPr>
          <a:xfrm>
            <a:off x="6124100" y="3619641"/>
            <a:ext cx="6714713" cy="596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Galatians 3:26–27 (NKJV)</a:t>
            </a:r>
          </a:p>
          <a:p>
            <a:pPr defTabSz="457200">
              <a:defRPr sz="4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26</a:t>
            </a:r>
            <a:r>
              <a:t> For you are all sons of God through faith in Christ Jesus. </a:t>
            </a:r>
            <a:r>
              <a:rPr baseline="31999"/>
              <a:t>27</a:t>
            </a:r>
            <a:r>
              <a:t> For as many of you as were baptized into Christ have put on Christ.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Image"/>
          <p:cNvGrpSpPr/>
          <p:nvPr/>
        </p:nvGrpSpPr>
        <p:grpSpPr>
          <a:xfrm>
            <a:off x="297045" y="2784026"/>
            <a:ext cx="6926081" cy="6931474"/>
            <a:chOff x="0" y="0"/>
            <a:chExt cx="6926079" cy="6931473"/>
          </a:xfrm>
        </p:grpSpPr>
        <p:pic>
          <p:nvPicPr>
            <p:cNvPr id="47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150" t="0" r="3747" b="0"/>
            <a:stretch>
              <a:fillRect/>
            </a:stretch>
          </p:blipFill>
          <p:spPr>
            <a:xfrm>
              <a:off x="139700" y="88900"/>
              <a:ext cx="6646680" cy="65504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8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26080" cy="6931474"/>
            </a:xfrm>
            <a:prstGeom prst="rect">
              <a:avLst/>
            </a:prstGeom>
            <a:effectLst/>
          </p:spPr>
        </p:pic>
      </p:grpSp>
      <p:grpSp>
        <p:nvGrpSpPr>
          <p:cNvPr id="483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482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481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486" name="Hinderances to Self examination"/>
          <p:cNvGrpSpPr/>
          <p:nvPr/>
        </p:nvGrpSpPr>
        <p:grpSpPr>
          <a:xfrm>
            <a:off x="288840" y="1239298"/>
            <a:ext cx="12427120" cy="1386203"/>
            <a:chOff x="0" y="0"/>
            <a:chExt cx="12427118" cy="1386202"/>
          </a:xfrm>
        </p:grpSpPr>
        <p:sp>
          <p:nvSpPr>
            <p:cNvPr id="485" name="Hinderances to Self examination"/>
            <p:cNvSpPr txBox="1"/>
            <p:nvPr/>
          </p:nvSpPr>
          <p:spPr>
            <a:xfrm>
              <a:off x="139700" y="88900"/>
              <a:ext cx="12147719" cy="100520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satOff val="2194"/>
                    <a:lumOff val="-10817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5700">
                  <a:solidFill>
                    <a:schemeClr val="accent3">
                      <a:hueOff val="198700"/>
                      <a:satOff val="21248"/>
                      <a:lumOff val="19305"/>
                    </a:schemeClr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Hinderances to Self examination</a:t>
              </a:r>
            </a:p>
          </p:txBody>
        </p:sp>
        <p:pic>
          <p:nvPicPr>
            <p:cNvPr id="484" name="Hinderances to Self examination" descr="Hinderances to Self examination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2427120" cy="1386204"/>
            </a:xfrm>
            <a:prstGeom prst="rect">
              <a:avLst/>
            </a:prstGeom>
            <a:effectLst/>
          </p:spPr>
        </p:pic>
      </p:grpSp>
      <p:sp>
        <p:nvSpPr>
          <p:cNvPr id="487" name="Recognizes sin in others but ignores own – Mt 7:3-5; 2 Sam 12:5…"/>
          <p:cNvSpPr txBox="1"/>
          <p:nvPr/>
        </p:nvSpPr>
        <p:spPr>
          <a:xfrm>
            <a:off x="7121137" y="2644284"/>
            <a:ext cx="5618352" cy="673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6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Recognizes sin in others but ignores own – </a:t>
            </a:r>
            <a:r>
              <a:t>Mt 7:3-5; 2 Sam 12:5</a:t>
            </a:r>
            <a:endParaRPr b="1"/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6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Compares self to those “WORSE” sinners – </a:t>
            </a:r>
            <a:r>
              <a:t>2 Cor 10:12; Luke 18:11</a:t>
            </a:r>
            <a:endParaRPr b="1"/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6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Shifts blame – </a:t>
            </a:r>
            <a:r>
              <a:t>Gen. 3:12,13; 1 Sam 15:21,24</a:t>
            </a:r>
            <a:endParaRPr b="1"/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6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Assumes virtue by association – </a:t>
            </a:r>
            <a:r>
              <a:t>Mat 3:9; John 8:33-44; Phili 2:12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warp dir="ou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4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8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Image"/>
          <p:cNvGrpSpPr/>
          <p:nvPr/>
        </p:nvGrpSpPr>
        <p:grpSpPr>
          <a:xfrm>
            <a:off x="297045" y="2784026"/>
            <a:ext cx="6926081" cy="6931474"/>
            <a:chOff x="0" y="0"/>
            <a:chExt cx="6926079" cy="6931473"/>
          </a:xfrm>
        </p:grpSpPr>
        <p:pic>
          <p:nvPicPr>
            <p:cNvPr id="49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150" t="0" r="3747" b="0"/>
            <a:stretch>
              <a:fillRect/>
            </a:stretch>
          </p:blipFill>
          <p:spPr>
            <a:xfrm>
              <a:off x="139700" y="88900"/>
              <a:ext cx="6646680" cy="65504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9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26080" cy="6931474"/>
            </a:xfrm>
            <a:prstGeom prst="rect">
              <a:avLst/>
            </a:prstGeom>
            <a:effectLst/>
          </p:spPr>
        </p:pic>
      </p:grpSp>
      <p:grpSp>
        <p:nvGrpSpPr>
          <p:cNvPr id="494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493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492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497" name="Evidence of Dishonesty"/>
          <p:cNvGrpSpPr/>
          <p:nvPr/>
        </p:nvGrpSpPr>
        <p:grpSpPr>
          <a:xfrm>
            <a:off x="288840" y="1239298"/>
            <a:ext cx="12427120" cy="1617978"/>
            <a:chOff x="0" y="0"/>
            <a:chExt cx="12427118" cy="1617977"/>
          </a:xfrm>
        </p:grpSpPr>
        <p:sp>
          <p:nvSpPr>
            <p:cNvPr id="496" name="Evidence of Dishonesty"/>
            <p:cNvSpPr txBox="1"/>
            <p:nvPr/>
          </p:nvSpPr>
          <p:spPr>
            <a:xfrm>
              <a:off x="139700" y="88900"/>
              <a:ext cx="12147719" cy="123697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200">
                  <a:solidFill>
                    <a:srgbClr val="FF7E79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Evidence of Dishonesty</a:t>
              </a:r>
            </a:p>
          </p:txBody>
        </p:sp>
        <p:pic>
          <p:nvPicPr>
            <p:cNvPr id="495" name="Evidence of Dishonesty" descr="Evidence of Dishonesty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427120" cy="1617978"/>
            </a:xfrm>
            <a:prstGeom prst="rect">
              <a:avLst/>
            </a:prstGeom>
            <a:effectLst/>
          </p:spPr>
        </p:pic>
      </p:grpSp>
      <p:sp>
        <p:nvSpPr>
          <p:cNvPr id="498" name="Redefining sin, righteousness or truth relative to our carnal desires – Is. 5:20; Luke 16:15; Mat 5:21-48; Rom 8:7,8; 10:1-3…"/>
          <p:cNvSpPr txBox="1"/>
          <p:nvPr/>
        </p:nvSpPr>
        <p:spPr>
          <a:xfrm>
            <a:off x="7150958" y="3010678"/>
            <a:ext cx="5618352" cy="608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Redefining sin, righteousness or truth relative to our carnal desires – </a:t>
            </a:r>
            <a:r>
              <a:t>Is. 5:20; Luke 16:15; Mat 5:21-48; Rom 8:7,8; 10:1-3</a:t>
            </a:r>
            <a:endParaRPr b="1"/>
          </a:p>
          <a:p>
            <a:pPr marL="685799" indent="-685799" algn="l">
              <a:lnSpc>
                <a:spcPct val="120000"/>
              </a:lnSpc>
              <a:spcBef>
                <a:spcPts val="5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Arguing against the scriptures — </a:t>
            </a:r>
            <a:r>
              <a:t>Rom 3:4; Jn 10:35; 2 Tim 3:16,17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warp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9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501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500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sp>
        <p:nvSpPr>
          <p:cNvPr id="503" name="Fear GOD - Prov. 1:7; Eccl. 12:13…"/>
          <p:cNvSpPr txBox="1"/>
          <p:nvPr/>
        </p:nvSpPr>
        <p:spPr>
          <a:xfrm>
            <a:off x="4697727" y="3457082"/>
            <a:ext cx="8119459" cy="5986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1300"/>
              </a:spcBef>
              <a:buSzPct val="80000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Fear GOD - </a:t>
            </a:r>
            <a:r>
              <a:t>Prov. 1:7; Eccl. 12:13</a:t>
            </a:r>
            <a:endParaRPr b="1"/>
          </a:p>
          <a:p>
            <a:pPr marL="685799" indent="-685799" algn="l">
              <a:lnSpc>
                <a:spcPct val="120000"/>
              </a:lnSpc>
              <a:spcBef>
                <a:spcPts val="1300"/>
              </a:spcBef>
              <a:buSzPct val="80000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Humility – </a:t>
            </a:r>
            <a:r>
              <a:t>Mt 5:3; Jer. 10:23;</a:t>
            </a:r>
            <a:endParaRPr b="1"/>
          </a:p>
          <a:p>
            <a:pPr marL="685799" indent="-685799" algn="l">
              <a:lnSpc>
                <a:spcPct val="120000"/>
              </a:lnSpc>
              <a:spcBef>
                <a:spcPts val="1300"/>
              </a:spcBef>
              <a:buSzPct val="80000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Meekness - </a:t>
            </a:r>
            <a:r>
              <a:t>James 1:21 </a:t>
            </a:r>
            <a:endParaRPr b="1"/>
          </a:p>
          <a:p>
            <a:pPr marL="685799" indent="-685799" algn="l">
              <a:lnSpc>
                <a:spcPct val="120000"/>
              </a:lnSpc>
              <a:spcBef>
                <a:spcPts val="1300"/>
              </a:spcBef>
              <a:buSzPct val="80000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Honesty / Integrity – </a:t>
            </a:r>
            <a:r>
              <a:t>Ac 17:11; </a:t>
            </a:r>
            <a:endParaRPr b="1"/>
          </a:p>
          <a:p>
            <a:pPr marL="685799" indent="-685799" algn="l">
              <a:lnSpc>
                <a:spcPct val="120000"/>
              </a:lnSpc>
              <a:spcBef>
                <a:spcPts val="1300"/>
              </a:spcBef>
              <a:buSzPct val="80000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Study / Examination – </a:t>
            </a:r>
            <a:r>
              <a:t>Acts 17:11; 2 Cor. 13:5; 2 Tim 3:16,17</a:t>
            </a:r>
            <a:endParaRPr b="1"/>
          </a:p>
          <a:p>
            <a:pPr marL="685799" indent="-685799" algn="l">
              <a:lnSpc>
                <a:spcPct val="120000"/>
              </a:lnSpc>
              <a:spcBef>
                <a:spcPts val="1300"/>
              </a:spcBef>
              <a:buSzPct val="80000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Application – </a:t>
            </a:r>
            <a:r>
              <a:t>James 1:22-26</a:t>
            </a:r>
            <a:endParaRPr b="1"/>
          </a:p>
          <a:p>
            <a:pPr marL="685799" indent="-685799" algn="l">
              <a:lnSpc>
                <a:spcPct val="120000"/>
              </a:lnSpc>
              <a:spcBef>
                <a:spcPts val="1300"/>
              </a:spcBef>
              <a:buSzPct val="80000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Diligence – </a:t>
            </a:r>
            <a:r>
              <a:t>2 Peter 1:5,10; 3:14</a:t>
            </a:r>
          </a:p>
        </p:txBody>
      </p:sp>
      <p:grpSp>
        <p:nvGrpSpPr>
          <p:cNvPr id="506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50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04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grpSp>
        <p:nvGrpSpPr>
          <p:cNvPr id="509" name="We CAN KNOW!"/>
          <p:cNvGrpSpPr/>
          <p:nvPr/>
        </p:nvGrpSpPr>
        <p:grpSpPr>
          <a:xfrm>
            <a:off x="288840" y="1149835"/>
            <a:ext cx="12427120" cy="2226942"/>
            <a:chOff x="0" y="0"/>
            <a:chExt cx="12427118" cy="2226940"/>
          </a:xfrm>
        </p:grpSpPr>
        <p:sp>
          <p:nvSpPr>
            <p:cNvPr id="508" name="We CAN KNOW!"/>
            <p:cNvSpPr txBox="1"/>
            <p:nvPr/>
          </p:nvSpPr>
          <p:spPr>
            <a:xfrm>
              <a:off x="139700" y="88900"/>
              <a:ext cx="12147719" cy="1845941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11300">
                  <a:solidFill>
                    <a:srgbClr val="D5D3BA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We CAN KNOW!</a:t>
              </a:r>
            </a:p>
          </p:txBody>
        </p:sp>
        <p:pic>
          <p:nvPicPr>
            <p:cNvPr id="507" name="We CAN KNOW!" descr="We CAN KNOW!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427120" cy="222694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5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5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500"/>
                                        <p:tgtEl>
                                          <p:spTgt spid="5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0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512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511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pic>
        <p:nvPicPr>
          <p:cNvPr id="514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244" y="3436762"/>
            <a:ext cx="5521743" cy="6217113"/>
          </a:xfrm>
          <a:prstGeom prst="rect">
            <a:avLst/>
          </a:prstGeom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515" name="Romans 8:16–17 (NKJV)…"/>
          <p:cNvSpPr txBox="1"/>
          <p:nvPr/>
        </p:nvSpPr>
        <p:spPr>
          <a:xfrm>
            <a:off x="6124100" y="3619641"/>
            <a:ext cx="6714713" cy="539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Romans 8:16–17 (NKJV)</a:t>
            </a:r>
          </a:p>
          <a:p>
            <a:pPr defTabSz="457200"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16</a:t>
            </a:r>
            <a:r>
              <a:t> The Spirit Himself bears witness with our spirit that we are children of God, </a:t>
            </a:r>
            <a:r>
              <a:rPr baseline="31999"/>
              <a:t>17</a:t>
            </a:r>
            <a:r>
              <a:t> and if children, then heirs—heirs of God and joint heirs with Christ, if indeed we suffer with </a:t>
            </a:r>
            <a:r>
              <a:rPr i="1"/>
              <a:t>Him,</a:t>
            </a:r>
            <a:r>
              <a:t> that we may also be glorified together.</a:t>
            </a:r>
          </a:p>
        </p:txBody>
      </p:sp>
      <p:grpSp>
        <p:nvGrpSpPr>
          <p:cNvPr id="518" name="We CAN KNOW!"/>
          <p:cNvGrpSpPr/>
          <p:nvPr/>
        </p:nvGrpSpPr>
        <p:grpSpPr>
          <a:xfrm>
            <a:off x="288840" y="1149835"/>
            <a:ext cx="12427120" cy="2226942"/>
            <a:chOff x="0" y="0"/>
            <a:chExt cx="12427118" cy="2226940"/>
          </a:xfrm>
        </p:grpSpPr>
        <p:sp>
          <p:nvSpPr>
            <p:cNvPr id="517" name="We CAN KNOW!"/>
            <p:cNvSpPr txBox="1"/>
            <p:nvPr/>
          </p:nvSpPr>
          <p:spPr>
            <a:xfrm>
              <a:off x="139700" y="88900"/>
              <a:ext cx="12147719" cy="1845941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11300">
                  <a:solidFill>
                    <a:srgbClr val="D5D3BA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We CAN KNOW!</a:t>
              </a:r>
            </a:p>
          </p:txBody>
        </p:sp>
        <p:pic>
          <p:nvPicPr>
            <p:cNvPr id="516" name="We CAN KNOW!" descr="We CAN KNOW!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427120" cy="222694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7956" y="3695207"/>
            <a:ext cx="9342709" cy="5802882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Romans 8:16–17 (NKJV)…"/>
          <p:cNvSpPr txBox="1"/>
          <p:nvPr/>
        </p:nvSpPr>
        <p:spPr>
          <a:xfrm>
            <a:off x="127289" y="3918314"/>
            <a:ext cx="3465105" cy="511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1"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Romans 8:16–17 (NKJV)</a:t>
            </a:r>
          </a:p>
          <a:p>
            <a:pPr defTabSz="457200"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16</a:t>
            </a:r>
            <a:r>
              <a:t> The Spirit Himself bears witness with our spirit that we are children of God,</a:t>
            </a:r>
          </a:p>
        </p:txBody>
      </p:sp>
      <p:grpSp>
        <p:nvGrpSpPr>
          <p:cNvPr id="524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523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522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527" name="We CAN KNOW!"/>
          <p:cNvGrpSpPr/>
          <p:nvPr/>
        </p:nvGrpSpPr>
        <p:grpSpPr>
          <a:xfrm>
            <a:off x="288840" y="1149835"/>
            <a:ext cx="12427120" cy="2226942"/>
            <a:chOff x="0" y="0"/>
            <a:chExt cx="12427118" cy="2226940"/>
          </a:xfrm>
        </p:grpSpPr>
        <p:sp>
          <p:nvSpPr>
            <p:cNvPr id="526" name="We CAN KNOW!"/>
            <p:cNvSpPr txBox="1"/>
            <p:nvPr/>
          </p:nvSpPr>
          <p:spPr>
            <a:xfrm>
              <a:off x="139700" y="88900"/>
              <a:ext cx="12147719" cy="1845941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11300">
                  <a:solidFill>
                    <a:srgbClr val="D5D3BA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We CAN KNOW!</a:t>
              </a:r>
            </a:p>
          </p:txBody>
        </p:sp>
        <p:pic>
          <p:nvPicPr>
            <p:cNvPr id="525" name="We CAN KNOW!" descr="We CAN KNOW!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427120" cy="222694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530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529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pic>
        <p:nvPicPr>
          <p:cNvPr id="5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3500" y="1264093"/>
            <a:ext cx="13004800" cy="7866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0" y="1257180"/>
            <a:ext cx="13004800" cy="83475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7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536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535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540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539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sp>
        <p:nvSpPr>
          <p:cNvPr id="542" name="Be honest with yourself -…"/>
          <p:cNvSpPr txBox="1"/>
          <p:nvPr/>
        </p:nvSpPr>
        <p:spPr>
          <a:xfrm>
            <a:off x="4697727" y="3457082"/>
            <a:ext cx="8119459" cy="580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lnSpc>
                <a:spcPct val="120000"/>
              </a:lnSpc>
              <a:spcBef>
                <a:spcPts val="1300"/>
              </a:spcBef>
              <a:buSzPct val="80000"/>
              <a:buBlip>
                <a:blip r:embed="rId3"/>
              </a:buBlip>
              <a:defRPr sz="41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Be honest with yourself - </a:t>
            </a:r>
            <a:endParaRPr b="1"/>
          </a:p>
          <a:p>
            <a:pPr marL="685799" indent="-685799" algn="l">
              <a:lnSpc>
                <a:spcPct val="120000"/>
              </a:lnSpc>
              <a:spcBef>
                <a:spcPts val="1300"/>
              </a:spcBef>
              <a:buSzPct val="80000"/>
              <a:buBlip>
                <a:blip r:embed="rId3"/>
              </a:buBlip>
              <a:defRPr sz="41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Trust &amp; submit to God – He will forgive! - Acts 2:38-41</a:t>
            </a:r>
            <a:endParaRPr b="1"/>
          </a:p>
          <a:p>
            <a:pPr marL="685799" indent="-685799" algn="l">
              <a:lnSpc>
                <a:spcPct val="120000"/>
              </a:lnSpc>
              <a:spcBef>
                <a:spcPts val="1300"/>
              </a:spcBef>
              <a:buSzPct val="80000"/>
              <a:buBlip>
                <a:blip r:embed="rId3"/>
              </a:buBlip>
              <a:defRPr sz="41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Repent of &amp; confess ANY sin in your life!! - 1 John 1:9</a:t>
            </a:r>
            <a:endParaRPr b="1"/>
          </a:p>
          <a:p>
            <a:pPr marL="685799" indent="-685799" algn="l">
              <a:lnSpc>
                <a:spcPct val="120000"/>
              </a:lnSpc>
              <a:spcBef>
                <a:spcPts val="1300"/>
              </a:spcBef>
              <a:buSzPct val="80000"/>
              <a:buBlip>
                <a:blip r:embed="rId3"/>
              </a:buBlip>
              <a:defRPr sz="41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Commit to serving the Lord His way – NOT YOURS!</a:t>
            </a:r>
          </a:p>
        </p:txBody>
      </p:sp>
      <p:grpSp>
        <p:nvGrpSpPr>
          <p:cNvPr id="545" name="Image"/>
          <p:cNvGrpSpPr/>
          <p:nvPr/>
        </p:nvGrpSpPr>
        <p:grpSpPr>
          <a:xfrm>
            <a:off x="293429" y="3365172"/>
            <a:ext cx="4139134" cy="6170601"/>
            <a:chOff x="0" y="0"/>
            <a:chExt cx="4139133" cy="6170599"/>
          </a:xfrm>
        </p:grpSpPr>
        <p:pic>
          <p:nvPicPr>
            <p:cNvPr id="54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9700" y="88900"/>
              <a:ext cx="3859734" cy="5789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3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139134" cy="6170600"/>
            </a:xfrm>
            <a:prstGeom prst="rect">
              <a:avLst/>
            </a:prstGeom>
            <a:effectLst/>
          </p:spPr>
        </p:pic>
      </p:grpSp>
      <p:grpSp>
        <p:nvGrpSpPr>
          <p:cNvPr id="548" name="We CAN KNOW!"/>
          <p:cNvGrpSpPr/>
          <p:nvPr/>
        </p:nvGrpSpPr>
        <p:grpSpPr>
          <a:xfrm>
            <a:off x="288840" y="1149835"/>
            <a:ext cx="12427120" cy="2226942"/>
            <a:chOff x="0" y="0"/>
            <a:chExt cx="12427118" cy="2226940"/>
          </a:xfrm>
        </p:grpSpPr>
        <p:sp>
          <p:nvSpPr>
            <p:cNvPr id="547" name="We CAN KNOW!"/>
            <p:cNvSpPr txBox="1"/>
            <p:nvPr/>
          </p:nvSpPr>
          <p:spPr>
            <a:xfrm>
              <a:off x="139700" y="88900"/>
              <a:ext cx="12147719" cy="1845941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11300">
                  <a:solidFill>
                    <a:srgbClr val="D5D3BA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We CAN KNOW!</a:t>
              </a:r>
            </a:p>
          </p:txBody>
        </p:sp>
        <p:pic>
          <p:nvPicPr>
            <p:cNvPr id="546" name="We CAN KNOW!" descr="We CAN KNOW!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427120" cy="222694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4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51" name="Are we saved?…"/>
          <p:cNvSpPr/>
          <p:nvPr/>
        </p:nvSpPr>
        <p:spPr>
          <a:xfrm>
            <a:off x="4241725" y="799908"/>
            <a:ext cx="7561735" cy="7385313"/>
          </a:xfrm>
          <a:prstGeom prst="ellipse">
            <a:avLst/>
          </a:prstGeom>
          <a:solidFill>
            <a:srgbClr val="FFFFFF">
              <a:alpha val="6226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4100">
                <a:latin typeface="Gill Sans"/>
                <a:ea typeface="Gill Sans"/>
                <a:cs typeface="Gill Sans"/>
                <a:sym typeface="Gill Sans"/>
              </a:defRPr>
            </a:pPr>
            <a:r>
              <a:t>Are we saved?</a:t>
            </a:r>
          </a:p>
          <a:p>
            <a:pPr/>
            <a:r>
              <a:rPr b="1">
                <a:latin typeface="Gill Sans"/>
                <a:ea typeface="Gill Sans"/>
                <a:cs typeface="Gill Sans"/>
                <a:sym typeface="Gill Sans"/>
              </a:rPr>
              <a:t>Faith</a:t>
            </a:r>
            <a:r>
              <a:t> in Christ – John 8:24; Acts 8:37</a:t>
            </a:r>
          </a:p>
          <a:p>
            <a:pPr/>
            <a:r>
              <a:rPr b="1">
                <a:latin typeface="Gill Sans"/>
                <a:ea typeface="Gill Sans"/>
                <a:cs typeface="Gill Sans"/>
                <a:sym typeface="Gill Sans"/>
              </a:rPr>
              <a:t>Confessing</a:t>
            </a:r>
            <a:r>
              <a:t> Christ – Acts 8:37;   Rom 10:9,10</a:t>
            </a:r>
          </a:p>
          <a:p>
            <a:pPr/>
            <a:r>
              <a:rPr b="1">
                <a:latin typeface="Gill Sans"/>
                <a:ea typeface="Gill Sans"/>
                <a:cs typeface="Gill Sans"/>
                <a:sym typeface="Gill Sans"/>
              </a:rPr>
              <a:t>Repentance</a:t>
            </a:r>
            <a:r>
              <a:t> – Luke 13:5;             Acts 2:38; 17:30</a:t>
            </a:r>
          </a:p>
          <a:p>
            <a:pPr/>
            <a:r>
              <a:rPr b="1">
                <a:latin typeface="Gill Sans"/>
                <a:ea typeface="Gill Sans"/>
                <a:cs typeface="Gill Sans"/>
                <a:sym typeface="Gill Sans"/>
              </a:rPr>
              <a:t>Baptism</a:t>
            </a:r>
            <a:r>
              <a:t> – John 3:5; Titus 3:5;     Rom 6:3-6</a:t>
            </a:r>
          </a:p>
          <a:p>
            <a:pPr/>
            <a:r>
              <a:rPr b="1">
                <a:latin typeface="Gill Sans"/>
                <a:ea typeface="Gill Sans"/>
                <a:cs typeface="Gill Sans"/>
                <a:sym typeface="Gill Sans"/>
              </a:rPr>
              <a:t>Endurance</a:t>
            </a:r>
            <a:r>
              <a:t> - 1 Cor. 15:58; Col. 1:23; Heb 10:39</a:t>
            </a:r>
          </a:p>
        </p:txBody>
      </p:sp>
      <p:sp>
        <p:nvSpPr>
          <p:cNvPr id="552" name="With God"/>
          <p:cNvSpPr txBox="1"/>
          <p:nvPr/>
        </p:nvSpPr>
        <p:spPr>
          <a:xfrm>
            <a:off x="235577" y="2058044"/>
            <a:ext cx="4325630" cy="1905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63500" dist="63500" dir="2578547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With God</a:t>
            </a:r>
          </a:p>
        </p:txBody>
      </p:sp>
      <p:sp>
        <p:nvSpPr>
          <p:cNvPr id="553" name="How To Discover  Our Actual Standing"/>
          <p:cNvSpPr txBox="1"/>
          <p:nvPr/>
        </p:nvSpPr>
        <p:spPr>
          <a:xfrm>
            <a:off x="169505" y="290568"/>
            <a:ext cx="4693661" cy="1792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000000"/>
                </a:solidFill>
                <a:latin typeface="Sonoma Script"/>
                <a:ea typeface="Sonoma Script"/>
                <a:cs typeface="Sonoma Script"/>
                <a:sym typeface="Sonoma Script"/>
              </a:defRPr>
            </a:lvl1pPr>
          </a:lstStyle>
          <a:p>
            <a:pPr/>
            <a:r>
              <a:t>How To Discover  Our Actual Standing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51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56" name="Are we pleasing God As His child?…"/>
          <p:cNvSpPr/>
          <p:nvPr/>
        </p:nvSpPr>
        <p:spPr>
          <a:xfrm>
            <a:off x="4241725" y="799908"/>
            <a:ext cx="7561735" cy="7385313"/>
          </a:xfrm>
          <a:prstGeom prst="ellipse">
            <a:avLst/>
          </a:prstGeom>
          <a:solidFill>
            <a:srgbClr val="FFFFFF">
              <a:alpha val="6226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4800">
                <a:latin typeface="Gill Sans"/>
                <a:ea typeface="Gill Sans"/>
                <a:cs typeface="Gill Sans"/>
                <a:sym typeface="Gill Sans"/>
              </a:defRPr>
            </a:pPr>
            <a:r>
              <a:t>Are we pleasing God As His child?</a:t>
            </a:r>
          </a:p>
          <a:p>
            <a:pPr>
              <a:defRPr sz="4800"/>
            </a:pPr>
            <a:r>
              <a:t>As a father / husband / </a:t>
            </a:r>
          </a:p>
          <a:p>
            <a:pPr>
              <a:defRPr sz="4800"/>
            </a:pPr>
            <a:r>
              <a:t>As a mother / wife / </a:t>
            </a:r>
          </a:p>
          <a:p>
            <a:pPr>
              <a:defRPr sz="4800"/>
            </a:pPr>
            <a:r>
              <a:t>As a daughter / son ?????? </a:t>
            </a:r>
          </a:p>
          <a:p>
            <a:pPr>
              <a:defRPr sz="4800"/>
            </a:pPr>
            <a:r>
              <a:t>As an employee ? / citizen ? / neighbor ???</a:t>
            </a:r>
          </a:p>
          <a:p>
            <a:pPr>
              <a:defRPr sz="4800"/>
            </a:pPr>
            <a:r>
              <a:t>1 John 1:9</a:t>
            </a:r>
          </a:p>
        </p:txBody>
      </p:sp>
      <p:sp>
        <p:nvSpPr>
          <p:cNvPr id="557" name="With God"/>
          <p:cNvSpPr txBox="1"/>
          <p:nvPr/>
        </p:nvSpPr>
        <p:spPr>
          <a:xfrm>
            <a:off x="235577" y="2058044"/>
            <a:ext cx="4325630" cy="1905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63500" dist="63500" dir="2578547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With God</a:t>
            </a:r>
          </a:p>
        </p:txBody>
      </p:sp>
      <p:sp>
        <p:nvSpPr>
          <p:cNvPr id="558" name="How To Discover  Our Actual Standing"/>
          <p:cNvSpPr txBox="1"/>
          <p:nvPr/>
        </p:nvSpPr>
        <p:spPr>
          <a:xfrm>
            <a:off x="169505" y="290568"/>
            <a:ext cx="4693661" cy="1792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000000"/>
                </a:solidFill>
                <a:latin typeface="Sonoma Script"/>
                <a:ea typeface="Sonoma Script"/>
                <a:cs typeface="Sonoma Script"/>
                <a:sym typeface="Sonoma Script"/>
              </a:defRPr>
            </a:lvl1pPr>
          </a:lstStyle>
          <a:p>
            <a:pPr/>
            <a:r>
              <a:t>How To Discover  Our Actual Standing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243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242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247" name="We CAN KNOW!"/>
          <p:cNvGrpSpPr/>
          <p:nvPr/>
        </p:nvGrpSpPr>
        <p:grpSpPr>
          <a:xfrm>
            <a:off x="288840" y="1239298"/>
            <a:ext cx="12427120" cy="2226941"/>
            <a:chOff x="0" y="0"/>
            <a:chExt cx="12427118" cy="2226940"/>
          </a:xfrm>
        </p:grpSpPr>
        <p:sp>
          <p:nvSpPr>
            <p:cNvPr id="246" name="We CAN KNOW!"/>
            <p:cNvSpPr txBox="1"/>
            <p:nvPr/>
          </p:nvSpPr>
          <p:spPr>
            <a:xfrm>
              <a:off x="139700" y="88900"/>
              <a:ext cx="12147719" cy="1845941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11300">
                  <a:solidFill>
                    <a:srgbClr val="D5D3BA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We CAN KNOW!</a:t>
              </a:r>
            </a:p>
          </p:txBody>
        </p:sp>
        <p:pic>
          <p:nvPicPr>
            <p:cNvPr id="245" name="We CAN KNOW!" descr="We CAN KNOW!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427120" cy="2226941"/>
            </a:xfrm>
            <a:prstGeom prst="rect">
              <a:avLst/>
            </a:prstGeom>
            <a:effectLst/>
          </p:spPr>
        </p:pic>
      </p:grpSp>
      <p:pic>
        <p:nvPicPr>
          <p:cNvPr id="248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0244" y="3436762"/>
            <a:ext cx="5521743" cy="6217113"/>
          </a:xfrm>
          <a:prstGeom prst="rect">
            <a:avLst/>
          </a:prstGeom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249" name="Romans 8:1–2 (NKJV)…"/>
          <p:cNvSpPr txBox="1"/>
          <p:nvPr/>
        </p:nvSpPr>
        <p:spPr>
          <a:xfrm>
            <a:off x="6124100" y="3619641"/>
            <a:ext cx="6714713" cy="586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Romans 8:1–2 (NKJV)</a:t>
            </a:r>
          </a:p>
          <a:p>
            <a:pPr defTabSz="457200"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</a:t>
            </a:r>
            <a:r>
              <a:t> T</a:t>
            </a:r>
            <a:r>
              <a:rPr i="1"/>
              <a:t>here is</a:t>
            </a:r>
            <a:r>
              <a:t> therefore now no condemnation to those who are in Christ Jesus, who do not walk according to the flesh, but according to the Spirit. </a:t>
            </a:r>
            <a:r>
              <a:rPr baseline="31999"/>
              <a:t>2</a:t>
            </a:r>
            <a:r>
              <a:t> For the law of the Spirit of life in Christ Jesus has made me free from the law of sin and death.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61" name="Do we REALLY want the TRUTH?"/>
          <p:cNvSpPr/>
          <p:nvPr/>
        </p:nvSpPr>
        <p:spPr>
          <a:xfrm>
            <a:off x="4241725" y="799908"/>
            <a:ext cx="7561735" cy="7385313"/>
          </a:xfrm>
          <a:prstGeom prst="ellipse">
            <a:avLst/>
          </a:prstGeom>
          <a:solidFill>
            <a:srgbClr val="FFFFFF">
              <a:alpha val="6226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71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Do we REALLY want the TRUTH?</a:t>
            </a:r>
          </a:p>
        </p:txBody>
      </p:sp>
      <p:sp>
        <p:nvSpPr>
          <p:cNvPr id="562" name="With God"/>
          <p:cNvSpPr txBox="1"/>
          <p:nvPr/>
        </p:nvSpPr>
        <p:spPr>
          <a:xfrm>
            <a:off x="235577" y="2058044"/>
            <a:ext cx="4325630" cy="1905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63500" dist="63500" dir="2578547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With God</a:t>
            </a:r>
          </a:p>
        </p:txBody>
      </p:sp>
      <p:sp>
        <p:nvSpPr>
          <p:cNvPr id="563" name="How To Discover  Our Actual Standing"/>
          <p:cNvSpPr txBox="1"/>
          <p:nvPr/>
        </p:nvSpPr>
        <p:spPr>
          <a:xfrm>
            <a:off x="169505" y="290568"/>
            <a:ext cx="4693661" cy="1792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000000"/>
                </a:solidFill>
                <a:latin typeface="Sonoma Script"/>
                <a:ea typeface="Sonoma Script"/>
                <a:cs typeface="Sonoma Script"/>
                <a:sym typeface="Sonoma Script"/>
              </a:defRPr>
            </a:lvl1pPr>
          </a:lstStyle>
          <a:p>
            <a:pPr/>
            <a:r>
              <a:t>How To Discover  Our Actual Standing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629" t="0" r="18629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67" name="How To Discover…"/>
          <p:cNvSpPr txBox="1"/>
          <p:nvPr/>
        </p:nvSpPr>
        <p:spPr>
          <a:xfrm>
            <a:off x="-17901" y="716106"/>
            <a:ext cx="8691299" cy="314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6100">
                <a:solidFill>
                  <a:srgbClr val="FFFFFF"/>
                </a:solidFill>
                <a:effectLst>
                  <a:outerShdw sx="100000" sy="100000" kx="0" ky="0" algn="b" rotWithShape="0" blurRad="63500" dist="63500" dir="2578547">
                    <a:srgbClr val="000000"/>
                  </a:outerShdw>
                </a:effectLst>
                <a:latin typeface="Sonoma Script"/>
                <a:ea typeface="Sonoma Script"/>
                <a:cs typeface="Sonoma Script"/>
                <a:sym typeface="Sonoma Script"/>
              </a:defRPr>
            </a:pPr>
            <a:r>
              <a:t>How To Discover </a:t>
            </a:r>
          </a:p>
          <a:p>
            <a:pPr>
              <a:defRPr sz="61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effectLst>
                  <a:outerShdw sx="100000" sy="100000" kx="0" ky="0" algn="b" rotWithShape="0" blurRad="63500" dist="63500" dir="2578547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Our Actual Standing </a:t>
            </a:r>
          </a:p>
          <a:p>
            <a:pPr>
              <a:defRPr sz="6800">
                <a:solidFill>
                  <a:srgbClr val="FFFFFF"/>
                </a:solidFill>
                <a:effectLst>
                  <a:outerShdw sx="100000" sy="100000" kx="0" ky="0" algn="b" rotWithShape="0" blurRad="63500" dist="63500" dir="2578547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With God</a:t>
            </a:r>
          </a:p>
        </p:txBody>
      </p:sp>
      <p:pic>
        <p:nvPicPr>
          <p:cNvPr id="568" name="Charts by Don McClain…" descr="Charts by Don McClain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347" y="6577860"/>
            <a:ext cx="11826106" cy="3170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Haggai 1:3–8 (NKJV)…"/>
          <p:cNvSpPr txBox="1"/>
          <p:nvPr/>
        </p:nvSpPr>
        <p:spPr>
          <a:xfrm>
            <a:off x="410070" y="292100"/>
            <a:ext cx="12184660" cy="91948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266700" dist="141335" dir="2980755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600"/>
              </a:spcBef>
              <a:defRPr b="1" sz="6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Haggai 1:3–8 (NKJV)</a:t>
            </a:r>
          </a:p>
          <a:p>
            <a:pPr defTabSz="457200">
              <a:defRPr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</a:t>
            </a:r>
            <a:r>
              <a:t> Then the word of the Lord came by Haggai the prophet, saying, </a:t>
            </a:r>
            <a:r>
              <a:rPr baseline="31999"/>
              <a:t>4</a:t>
            </a:r>
            <a:r>
              <a:t> “</a:t>
            </a:r>
            <a:r>
              <a:rPr i="1"/>
              <a:t>Is it</a:t>
            </a:r>
            <a:r>
              <a:t> time for you yourselves to dwell in your paneled houses, and this temple </a:t>
            </a:r>
            <a:r>
              <a:rPr i="1"/>
              <a:t>to lie</a:t>
            </a:r>
            <a:r>
              <a:t> in ruins?” </a:t>
            </a:r>
            <a:r>
              <a:rPr baseline="31999"/>
              <a:t>5</a:t>
            </a:r>
            <a:r>
              <a:t> Now therefore, thus says the Lord of hosts: “Consider your ways! </a:t>
            </a:r>
            <a:r>
              <a:rPr baseline="31999"/>
              <a:t>6</a:t>
            </a:r>
            <a:r>
              <a:t> “You have sown much, and bring in little; You eat, but do not have enough; You drink, but you are not filled with drink; You clothe yourselves, but no one is warm; And he who earns wages, Earns wages </a:t>
            </a:r>
            <a:r>
              <a:rPr i="1"/>
              <a:t>to put</a:t>
            </a:r>
            <a:r>
              <a:t> into a bag with holes.” </a:t>
            </a:r>
            <a:r>
              <a:rPr baseline="31999"/>
              <a:t>7</a:t>
            </a:r>
            <a:r>
              <a:t> Thus says the Lord of hosts: “Consider your ways! </a:t>
            </a:r>
            <a:r>
              <a:rPr baseline="31999"/>
              <a:t>8</a:t>
            </a:r>
            <a:r>
              <a:t> Go up to the mountains and bring wood and build the temple, that I may take pleasure in it and be glorified,” says the Lord.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252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251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256" name="We CAN KNOW!"/>
          <p:cNvGrpSpPr/>
          <p:nvPr/>
        </p:nvGrpSpPr>
        <p:grpSpPr>
          <a:xfrm>
            <a:off x="288840" y="1239298"/>
            <a:ext cx="12427120" cy="2226941"/>
            <a:chOff x="0" y="0"/>
            <a:chExt cx="12427118" cy="2226940"/>
          </a:xfrm>
        </p:grpSpPr>
        <p:sp>
          <p:nvSpPr>
            <p:cNvPr id="255" name="We CAN KNOW!"/>
            <p:cNvSpPr txBox="1"/>
            <p:nvPr/>
          </p:nvSpPr>
          <p:spPr>
            <a:xfrm>
              <a:off x="139700" y="88900"/>
              <a:ext cx="12147719" cy="1845941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11300">
                  <a:solidFill>
                    <a:srgbClr val="D5D3BA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We CAN KNOW!</a:t>
              </a:r>
            </a:p>
          </p:txBody>
        </p:sp>
        <p:pic>
          <p:nvPicPr>
            <p:cNvPr id="254" name="We CAN KNOW!" descr="We CAN KNOW!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427120" cy="2226941"/>
            </a:xfrm>
            <a:prstGeom prst="rect">
              <a:avLst/>
            </a:prstGeom>
            <a:effectLst/>
          </p:spPr>
        </p:pic>
      </p:grpSp>
      <p:pic>
        <p:nvPicPr>
          <p:cNvPr id="257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0244" y="3436762"/>
            <a:ext cx="5521743" cy="6217113"/>
          </a:xfrm>
          <a:prstGeom prst="rect">
            <a:avLst/>
          </a:prstGeom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258" name="Romans 8:13–14 (NKJV)…"/>
          <p:cNvSpPr txBox="1"/>
          <p:nvPr/>
        </p:nvSpPr>
        <p:spPr>
          <a:xfrm>
            <a:off x="6124100" y="3619641"/>
            <a:ext cx="6714713" cy="570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Romans 8:13–14 (NKJV)</a:t>
            </a:r>
          </a:p>
          <a:p>
            <a:pPr defTabSz="457200">
              <a:defRPr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13</a:t>
            </a:r>
            <a:r>
              <a:t> For if you live according to the flesh you will die; but if by the Spirit you put to death the deeds of the body, you will live. </a:t>
            </a:r>
            <a:r>
              <a:rPr baseline="31999"/>
              <a:t>14</a:t>
            </a:r>
            <a:r>
              <a:t> For as many as are led by the Spirit of God, these are sons of God.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261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260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grpSp>
        <p:nvGrpSpPr>
          <p:cNvPr id="265" name="WE MUST EXAMINE OURSELVES"/>
          <p:cNvGrpSpPr/>
          <p:nvPr/>
        </p:nvGrpSpPr>
        <p:grpSpPr>
          <a:xfrm>
            <a:off x="288840" y="1239298"/>
            <a:ext cx="12427120" cy="1593213"/>
            <a:chOff x="0" y="0"/>
            <a:chExt cx="12427118" cy="1593212"/>
          </a:xfrm>
        </p:grpSpPr>
        <p:sp>
          <p:nvSpPr>
            <p:cNvPr id="264" name="WE MUST EXAMINE OURSELVES"/>
            <p:cNvSpPr txBox="1"/>
            <p:nvPr/>
          </p:nvSpPr>
          <p:spPr>
            <a:xfrm>
              <a:off x="139700" y="88900"/>
              <a:ext cx="12147719" cy="1212213"/>
            </a:xfrm>
            <a:prstGeom prst="rect">
              <a:avLst/>
            </a:prstGeom>
            <a:solidFill>
              <a:schemeClr val="accent1">
                <a:satOff val="-5995"/>
                <a:lumOff val="-1100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100">
                  <a:solidFill>
                    <a:srgbClr val="D5D3BA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WE MUST EXAMINE OURSELVES</a:t>
              </a:r>
            </a:p>
          </p:txBody>
        </p:sp>
        <p:pic>
          <p:nvPicPr>
            <p:cNvPr id="263" name="WE MUST EXAMINE OURSELVES" descr="WE MUST EXAMINE OURSELVES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427120" cy="1593214"/>
            </a:xfrm>
            <a:prstGeom prst="rect">
              <a:avLst/>
            </a:prstGeom>
            <a:effectLst/>
          </p:spPr>
        </p:pic>
      </p:grpSp>
      <p:pic>
        <p:nvPicPr>
          <p:cNvPr id="266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0244" y="3436762"/>
            <a:ext cx="5521743" cy="6217113"/>
          </a:xfrm>
          <a:prstGeom prst="rect">
            <a:avLst/>
          </a:prstGeom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267" name="Hebrews 12:15 (NKJV)…"/>
          <p:cNvSpPr txBox="1"/>
          <p:nvPr/>
        </p:nvSpPr>
        <p:spPr>
          <a:xfrm>
            <a:off x="6109190" y="3738925"/>
            <a:ext cx="6714712" cy="562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Hebrews 12:15 (NKJV)</a:t>
            </a:r>
          </a:p>
          <a:p>
            <a:pPr defTabSz="457200">
              <a:defRPr sz="4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15</a:t>
            </a:r>
            <a:r>
              <a:t> looking carefully lest anyone fall short of the grace of God; lest any root of bitterness springing up cause trouble, and by this many become defiled;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270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269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pic>
        <p:nvPicPr>
          <p:cNvPr id="272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244" y="3436762"/>
            <a:ext cx="5521743" cy="6217113"/>
          </a:xfrm>
          <a:prstGeom prst="rect">
            <a:avLst/>
          </a:prstGeom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273" name="2 Corinthians 13:5 (NKJV)…"/>
          <p:cNvSpPr txBox="1"/>
          <p:nvPr/>
        </p:nvSpPr>
        <p:spPr>
          <a:xfrm>
            <a:off x="6124100" y="3619641"/>
            <a:ext cx="6714713" cy="525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Corinthians 13:5 (NKJV)</a:t>
            </a:r>
          </a:p>
          <a:p>
            <a:pPr defTabSz="457200"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5</a:t>
            </a:r>
            <a:r>
              <a:t> Examine yourselves </a:t>
            </a:r>
            <a:r>
              <a:rPr i="1"/>
              <a:t>as to</a:t>
            </a:r>
            <a:r>
              <a:t> whether you are in the faith. Test yourselves. Do you not know yourselves, that Jesus Christ is in you?—unless indeed you are disqualified.</a:t>
            </a:r>
          </a:p>
        </p:txBody>
      </p:sp>
      <p:grpSp>
        <p:nvGrpSpPr>
          <p:cNvPr id="276" name="WE MUST EXAMINE OURSELVES"/>
          <p:cNvGrpSpPr/>
          <p:nvPr/>
        </p:nvGrpSpPr>
        <p:grpSpPr>
          <a:xfrm>
            <a:off x="288840" y="1239298"/>
            <a:ext cx="12427120" cy="1593213"/>
            <a:chOff x="0" y="0"/>
            <a:chExt cx="12427118" cy="1593212"/>
          </a:xfrm>
        </p:grpSpPr>
        <p:sp>
          <p:nvSpPr>
            <p:cNvPr id="275" name="WE MUST EXAMINE OURSELVES"/>
            <p:cNvSpPr txBox="1"/>
            <p:nvPr/>
          </p:nvSpPr>
          <p:spPr>
            <a:xfrm>
              <a:off x="139700" y="88900"/>
              <a:ext cx="12147719" cy="1212213"/>
            </a:xfrm>
            <a:prstGeom prst="rect">
              <a:avLst/>
            </a:prstGeom>
            <a:solidFill>
              <a:schemeClr val="accent1">
                <a:satOff val="-5995"/>
                <a:lumOff val="-1100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100">
                  <a:solidFill>
                    <a:srgbClr val="D5D3BA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WE MUST EXAMINE OURSELVES</a:t>
              </a:r>
            </a:p>
          </p:txBody>
        </p:sp>
        <p:pic>
          <p:nvPicPr>
            <p:cNvPr id="274" name="WE MUST EXAMINE OURSELVES" descr="WE MUST EXAMINE OURSELVES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2427120" cy="159321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279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278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pic>
        <p:nvPicPr>
          <p:cNvPr id="281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244" y="3436762"/>
            <a:ext cx="5521743" cy="6217113"/>
          </a:xfrm>
          <a:prstGeom prst="rect">
            <a:avLst/>
          </a:prstGeom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282" name="1 Corinthians 11:28,31 (NKJV)…"/>
          <p:cNvSpPr txBox="1"/>
          <p:nvPr/>
        </p:nvSpPr>
        <p:spPr>
          <a:xfrm>
            <a:off x="6124100" y="3619641"/>
            <a:ext cx="6714713" cy="588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Corinthians 11:28,31 (NKJV)</a:t>
            </a:r>
          </a:p>
          <a:p>
            <a:pPr defTabSz="457200"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28</a:t>
            </a:r>
            <a:r>
              <a:t> But let a man examine himself, and so let him eat of the bread and drink of the cup. …  </a:t>
            </a:r>
            <a:r>
              <a:rPr baseline="31999"/>
              <a:t>31</a:t>
            </a:r>
            <a:r>
              <a:t> For if we would judge ourselves, we would not be judged.</a:t>
            </a:r>
          </a:p>
        </p:txBody>
      </p:sp>
      <p:grpSp>
        <p:nvGrpSpPr>
          <p:cNvPr id="285" name="WE MUST EXAMINE OURSELVES"/>
          <p:cNvGrpSpPr/>
          <p:nvPr/>
        </p:nvGrpSpPr>
        <p:grpSpPr>
          <a:xfrm>
            <a:off x="288840" y="1239298"/>
            <a:ext cx="12427120" cy="1593213"/>
            <a:chOff x="0" y="0"/>
            <a:chExt cx="12427118" cy="1593212"/>
          </a:xfrm>
        </p:grpSpPr>
        <p:sp>
          <p:nvSpPr>
            <p:cNvPr id="284" name="WE MUST EXAMINE OURSELVES"/>
            <p:cNvSpPr txBox="1"/>
            <p:nvPr/>
          </p:nvSpPr>
          <p:spPr>
            <a:xfrm>
              <a:off x="139700" y="88900"/>
              <a:ext cx="12147719" cy="1212213"/>
            </a:xfrm>
            <a:prstGeom prst="rect">
              <a:avLst/>
            </a:prstGeom>
            <a:solidFill>
              <a:schemeClr val="accent1">
                <a:satOff val="-5995"/>
                <a:lumOff val="-1100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100">
                  <a:solidFill>
                    <a:srgbClr val="D5D3BA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WE MUST EXAMINE OURSELVES</a:t>
              </a:r>
            </a:p>
          </p:txBody>
        </p:sp>
        <p:pic>
          <p:nvPicPr>
            <p:cNvPr id="283" name="WE MUST EXAMINE OURSELVES" descr="WE MUST EXAMINE OURSELVES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2427120" cy="159321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How To Discover Our Actual Standing With God"/>
          <p:cNvGrpSpPr/>
          <p:nvPr/>
        </p:nvGrpSpPr>
        <p:grpSpPr>
          <a:xfrm>
            <a:off x="77397" y="57195"/>
            <a:ext cx="12850006" cy="1028701"/>
            <a:chOff x="0" y="0"/>
            <a:chExt cx="12850004" cy="1028700"/>
          </a:xfrm>
        </p:grpSpPr>
        <p:sp>
          <p:nvSpPr>
            <p:cNvPr id="288" name="How To Discover Our Actual Standing With God"/>
            <p:cNvSpPr txBox="1"/>
            <p:nvPr/>
          </p:nvSpPr>
          <p:spPr>
            <a:xfrm>
              <a:off x="88900" y="50800"/>
              <a:ext cx="12672205" cy="8001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To Discover Our Actual Standing With God</a:t>
              </a:r>
            </a:p>
          </p:txBody>
        </p:sp>
        <p:pic>
          <p:nvPicPr>
            <p:cNvPr id="287" name="How To Discover Our Actual Standing With God" descr="How To Discover Our Actual Standing With God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2850005" cy="1028701"/>
            </a:xfrm>
            <a:prstGeom prst="rect">
              <a:avLst/>
            </a:prstGeom>
            <a:effectLst/>
          </p:spPr>
        </p:pic>
      </p:grpSp>
      <p:pic>
        <p:nvPicPr>
          <p:cNvPr id="290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244" y="3436762"/>
            <a:ext cx="5521743" cy="6217113"/>
          </a:xfrm>
          <a:prstGeom prst="rect">
            <a:avLst/>
          </a:prstGeom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291" name="Galatians 6:4 (NKJV)…"/>
          <p:cNvSpPr txBox="1"/>
          <p:nvPr/>
        </p:nvSpPr>
        <p:spPr>
          <a:xfrm>
            <a:off x="6109190" y="3738925"/>
            <a:ext cx="6714712" cy="539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Galatians 6:4 (NKJV)</a:t>
            </a:r>
          </a:p>
          <a:p>
            <a:pPr defTabSz="457200">
              <a:defRPr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4</a:t>
            </a:r>
            <a:r>
              <a:t> But let each one examine his own work, and then he will have rejoicing in himself alone, and not in another.</a:t>
            </a:r>
          </a:p>
        </p:txBody>
      </p:sp>
      <p:grpSp>
        <p:nvGrpSpPr>
          <p:cNvPr id="294" name="WE MUST EXAMINE OURSELVES"/>
          <p:cNvGrpSpPr/>
          <p:nvPr/>
        </p:nvGrpSpPr>
        <p:grpSpPr>
          <a:xfrm>
            <a:off x="288840" y="1239298"/>
            <a:ext cx="12427120" cy="1593213"/>
            <a:chOff x="0" y="0"/>
            <a:chExt cx="12427118" cy="1593212"/>
          </a:xfrm>
        </p:grpSpPr>
        <p:sp>
          <p:nvSpPr>
            <p:cNvPr id="293" name="WE MUST EXAMINE OURSELVES"/>
            <p:cNvSpPr txBox="1"/>
            <p:nvPr/>
          </p:nvSpPr>
          <p:spPr>
            <a:xfrm>
              <a:off x="139700" y="88900"/>
              <a:ext cx="12147719" cy="1212213"/>
            </a:xfrm>
            <a:prstGeom prst="rect">
              <a:avLst/>
            </a:prstGeom>
            <a:solidFill>
              <a:schemeClr val="accent1">
                <a:satOff val="-5995"/>
                <a:lumOff val="-1100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7100">
                  <a:solidFill>
                    <a:srgbClr val="D5D3BA"/>
                  </a:solidFill>
                  <a:effectLst>
                    <a:outerShdw sx="100000" sy="100000" kx="0" ky="0" algn="b" rotWithShape="0" blurRad="50800" dist="63500" dir="3889986">
                      <a:srgbClr val="000000"/>
                    </a:outerShdw>
                  </a:effectLst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pPr/>
              <a:r>
                <a:t>WE MUST EXAMINE OURSELVES</a:t>
              </a:r>
            </a:p>
          </p:txBody>
        </p:sp>
        <p:pic>
          <p:nvPicPr>
            <p:cNvPr id="292" name="WE MUST EXAMINE OURSELVES" descr="WE MUST EXAMINE OURSELVES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2427120" cy="159321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