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>
            <a:lvl1pPr>
              <a:defRPr b="1" cap="none" sz="64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200"/>
              </a:spcBef>
              <a:buSzPct val="75000"/>
              <a:def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812800" indent="-406400">
              <a:spcBef>
                <a:spcPts val="4200"/>
              </a:spcBef>
              <a:buSzPct val="75000"/>
              <a:def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219200" indent="-406400">
              <a:spcBef>
                <a:spcPts val="4200"/>
              </a:spcBef>
              <a:buSzPct val="75000"/>
              <a:def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625600" indent="-406400">
              <a:spcBef>
                <a:spcPts val="4200"/>
              </a:spcBef>
              <a:buSzPct val="75000"/>
              <a:def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032000" indent="-406400">
              <a:spcBef>
                <a:spcPts val="4200"/>
              </a:spcBef>
              <a:buSzPct val="75000"/>
              <a:defRPr sz="3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cap="none"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"/>
          <p:cNvGrpSpPr/>
          <p:nvPr/>
        </p:nvGrpSpPr>
        <p:grpSpPr>
          <a:xfrm>
            <a:off x="-25400" y="-25400"/>
            <a:ext cx="13055600" cy="9779000"/>
            <a:chOff x="0" y="0"/>
            <a:chExt cx="13055600" cy="9779000"/>
          </a:xfrm>
        </p:grpSpPr>
        <p:sp>
          <p:nvSpPr>
            <p:cNvPr id="150" name="Rectangle"/>
            <p:cNvSpPr/>
            <p:nvPr/>
          </p:nvSpPr>
          <p:spPr>
            <a:xfrm>
              <a:off x="0" y="12700"/>
              <a:ext cx="13055600" cy="9766300"/>
            </a:xfrm>
            <a:prstGeom prst="rect">
              <a:avLst/>
            </a:prstGeom>
            <a:gradFill flip="none" rotWithShape="1">
              <a:gsLst>
                <a:gs pos="0">
                  <a:srgbClr val="220809"/>
                </a:gs>
                <a:gs pos="100000">
                  <a:srgbClr val="522809"/>
                </a:gs>
              </a:gsLst>
              <a:lin ang="162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solidFill>
                    <a:srgbClr val="2F1A14"/>
                  </a:solidFill>
                  <a:latin typeface="Papyrus"/>
                  <a:ea typeface="Papyrus"/>
                  <a:cs typeface="Papyrus"/>
                  <a:sym typeface="Papyrus"/>
                </a:defRPr>
              </a:pPr>
            </a:p>
          </p:txBody>
        </p:sp>
        <p:pic>
          <p:nvPicPr>
            <p:cNvPr id="151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725" y="0"/>
              <a:ext cx="12966700" cy="9677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3.tif"/><Relationship Id="rId11" Type="http://schemas.openxmlformats.org/officeDocument/2006/relationships/image" Target="../media/image22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biblestudytools.com/encyclopedias/isbe/inward-man.html" TargetMode="External"/><Relationship Id="rId3" Type="http://schemas.openxmlformats.org/officeDocument/2006/relationships/hyperlink" Target="https://www.biblestudytools.com/search/?q=1pe+3:4" TargetMode="External"/><Relationship Id="rId4" Type="http://schemas.openxmlformats.org/officeDocument/2006/relationships/hyperlink" Target="https://www.biblestudytools.com/search/?q=ro+7:22" TargetMode="External"/><Relationship Id="rId5" Type="http://schemas.openxmlformats.org/officeDocument/2006/relationships/hyperlink" Target="https://www.biblestudytools.com/search/?q=2co+4:16" TargetMode="External"/><Relationship Id="rId6" Type="http://schemas.openxmlformats.org/officeDocument/2006/relationships/hyperlink" Target="https://www.biblestudytools.com/search/?q=eph+3:16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2361" t="34438" r="2361" b="11967"/>
          <a:stretch>
            <a:fillRect/>
          </a:stretch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229" name="“Even though our outward man is perishing, yet the inward man is being renewed day by day.” — 2 Corinthians 4:16 (NKJV)"/>
          <p:cNvSpPr txBox="1"/>
          <p:nvPr/>
        </p:nvSpPr>
        <p:spPr>
          <a:xfrm>
            <a:off x="309158" y="8334286"/>
            <a:ext cx="12386483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2100"/>
              </a:spcBef>
              <a:defRPr sz="31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“Even though our outward man is perishing, yet the inward </a:t>
            </a:r>
            <a:r>
              <a:rPr i="1"/>
              <a:t>man</a:t>
            </a:r>
            <a:r>
              <a:t> is being renewed day by day.” — 2 Corinthians 4:16 (NKJV)</a:t>
            </a:r>
          </a:p>
        </p:txBody>
      </p:sp>
      <p:sp>
        <p:nvSpPr>
          <p:cNvPr id="230" name="The Inward Man Is The Real Me!…"/>
          <p:cNvSpPr txBox="1"/>
          <p:nvPr/>
        </p:nvSpPr>
        <p:spPr>
          <a:xfrm>
            <a:off x="703931" y="6034043"/>
            <a:ext cx="11596938" cy="15494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Inward Man Is The Real Me! 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Real Me Will exist forever!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What Will Be My Eternal Condition?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3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3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1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3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335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33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37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38" name="Psalm 62:4 (NKJV)…"/>
          <p:cNvSpPr txBox="1"/>
          <p:nvPr/>
        </p:nvSpPr>
        <p:spPr>
          <a:xfrm>
            <a:off x="158232" y="3175844"/>
            <a:ext cx="6111401" cy="610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62:4 (NKJV)</a:t>
            </a:r>
          </a:p>
          <a:p>
            <a:pPr>
              <a:spcBef>
                <a:spcPts val="21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</a:t>
            </a:r>
            <a:r>
              <a:t> They only consult to cast </a:t>
            </a:r>
            <a:r>
              <a:rPr i="1"/>
              <a:t>him</a:t>
            </a:r>
            <a:r>
              <a:t> down from his high position; They delight in lies; They bless with their mouth, But they curse inwardly. Selah</a:t>
            </a:r>
          </a:p>
        </p:txBody>
      </p:sp>
      <p:grpSp>
        <p:nvGrpSpPr>
          <p:cNvPr id="341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40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39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46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45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4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47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348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34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50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51" name="Matthew 7:15 (NKJV)…"/>
          <p:cNvSpPr txBox="1"/>
          <p:nvPr/>
        </p:nvSpPr>
        <p:spPr>
          <a:xfrm>
            <a:off x="158232" y="3175844"/>
            <a:ext cx="6111401" cy="615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7:15 (NKJV)</a:t>
            </a:r>
          </a:p>
          <a:p>
            <a:pPr>
              <a:spcBef>
                <a:spcPts val="21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“Beware of false prophets, who come to you in sheep’s clothing, but inwardly they are ravenous wolves.</a:t>
            </a:r>
          </a:p>
        </p:txBody>
      </p:sp>
      <p:grpSp>
        <p:nvGrpSpPr>
          <p:cNvPr id="354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53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52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59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58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57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60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361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36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63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64" name="Luke 11:39 (NKJV)…"/>
          <p:cNvSpPr txBox="1"/>
          <p:nvPr/>
        </p:nvSpPr>
        <p:spPr>
          <a:xfrm>
            <a:off x="144130" y="2682282"/>
            <a:ext cx="6111401" cy="681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11:39 (NKJV)</a:t>
            </a:r>
          </a:p>
          <a:p>
            <a:pPr>
              <a:spcBef>
                <a:spcPts val="21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39</a:t>
            </a:r>
            <a:r>
              <a:t> Then the Lord said to him, “Now you Pharisees make the outside of the cup and dish clean, but your inward part is full of greed and wickedness.</a:t>
            </a:r>
          </a:p>
        </p:txBody>
      </p:sp>
      <p:grpSp>
        <p:nvGrpSpPr>
          <p:cNvPr id="367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66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65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6">
                <a:hueOff val="-193447"/>
                <a:satOff val="3713"/>
                <a:lumOff val="11329"/>
              </a:schemeClr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72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71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70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73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37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75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76" name="Spiritual = eternal / Material = temporal"/>
          <p:cNvSpPr txBox="1"/>
          <p:nvPr/>
        </p:nvSpPr>
        <p:spPr>
          <a:xfrm>
            <a:off x="1488232" y="1334366"/>
            <a:ext cx="9936564" cy="457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2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Spiritual = eternal / Material = temporal</a:t>
            </a:r>
          </a:p>
        </p:txBody>
      </p:sp>
      <p:sp>
        <p:nvSpPr>
          <p:cNvPr id="377" name="2 Corinthians 4:16 (NKJV)…"/>
          <p:cNvSpPr txBox="1"/>
          <p:nvPr/>
        </p:nvSpPr>
        <p:spPr>
          <a:xfrm>
            <a:off x="200537" y="2231025"/>
            <a:ext cx="6525971" cy="730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2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4:16 (NKJV)</a:t>
            </a:r>
          </a:p>
          <a:p>
            <a:pPr>
              <a:spcBef>
                <a:spcPts val="21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Therefore we do not lose heart. Even though our outward man is perishing, yet the inward </a:t>
            </a:r>
            <a:r>
              <a:rPr i="1"/>
              <a:t>man</a:t>
            </a:r>
            <a:r>
              <a:t> is being renewed day by day.</a:t>
            </a:r>
          </a:p>
        </p:txBody>
      </p:sp>
      <p:grpSp>
        <p:nvGrpSpPr>
          <p:cNvPr id="380" name="Our spirits are heading for eternity / Our flesh is heading towards the dust"/>
          <p:cNvGrpSpPr/>
          <p:nvPr/>
        </p:nvGrpSpPr>
        <p:grpSpPr>
          <a:xfrm>
            <a:off x="7171280" y="7456836"/>
            <a:ext cx="5551566" cy="2120901"/>
            <a:chOff x="0" y="0"/>
            <a:chExt cx="5551565" cy="2120900"/>
          </a:xfrm>
        </p:grpSpPr>
        <p:sp>
          <p:nvSpPr>
            <p:cNvPr id="379" name="Our spirits are heading for eternity / Our flesh is heading towards the dust"/>
            <p:cNvSpPr txBox="1"/>
            <p:nvPr/>
          </p:nvSpPr>
          <p:spPr>
            <a:xfrm>
              <a:off x="50800" y="38100"/>
              <a:ext cx="5449966" cy="19558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Our spirits are heading for eternity / Our flesh is heading towards the dust</a:t>
              </a:r>
            </a:p>
          </p:txBody>
        </p:sp>
        <p:pic>
          <p:nvPicPr>
            <p:cNvPr id="378" name="Our spirits are heading for eternity / Our flesh is heading towards the dust" descr="Our spirits are heading for eternity / Our flesh is heading towards the dust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551567" cy="2120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6">
                <a:hueOff val="-193447"/>
                <a:satOff val="3713"/>
                <a:lumOff val="11329"/>
              </a:schemeClr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85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84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83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86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38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88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89" name="Spiritual = eternal / Material = temporal"/>
          <p:cNvSpPr txBox="1"/>
          <p:nvPr/>
        </p:nvSpPr>
        <p:spPr>
          <a:xfrm>
            <a:off x="1488232" y="1334366"/>
            <a:ext cx="9936564" cy="457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2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Spiritual = eternal / Material = temporal</a:t>
            </a:r>
          </a:p>
        </p:txBody>
      </p:sp>
      <p:sp>
        <p:nvSpPr>
          <p:cNvPr id="390" name="Galatians 6:7–8 (NKJV)…"/>
          <p:cNvSpPr txBox="1"/>
          <p:nvPr/>
        </p:nvSpPr>
        <p:spPr>
          <a:xfrm>
            <a:off x="200537" y="2146414"/>
            <a:ext cx="6525971" cy="740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Galatians 6:7–8 (NKJV)</a:t>
            </a:r>
          </a:p>
          <a:p>
            <a:pPr>
              <a:spcBef>
                <a:spcPts val="2100"/>
              </a:spcBef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7</a:t>
            </a:r>
            <a:r>
              <a:t> Do not be deceived, God is not mocked; for whatever a man sows, that he will also reap. </a:t>
            </a:r>
            <a:r>
              <a:rPr baseline="31999"/>
              <a:t>8</a:t>
            </a:r>
            <a:r>
              <a:t> For he who sows to his flesh will of the flesh reap corruption, but he who sows to the Spirit will of the Spirit reap everlasting life.</a:t>
            </a:r>
          </a:p>
        </p:txBody>
      </p:sp>
      <p:grpSp>
        <p:nvGrpSpPr>
          <p:cNvPr id="393" name="Our spirits are heading for eternity / Our flesh is heading towards the dust"/>
          <p:cNvGrpSpPr/>
          <p:nvPr/>
        </p:nvGrpSpPr>
        <p:grpSpPr>
          <a:xfrm>
            <a:off x="7171280" y="7456836"/>
            <a:ext cx="5551567" cy="2120901"/>
            <a:chOff x="0" y="0"/>
            <a:chExt cx="5551565" cy="2120900"/>
          </a:xfrm>
        </p:grpSpPr>
        <p:sp>
          <p:nvSpPr>
            <p:cNvPr id="392" name="Our spirits are heading for eternity / Our flesh is heading towards the dust"/>
            <p:cNvSpPr txBox="1"/>
            <p:nvPr/>
          </p:nvSpPr>
          <p:spPr>
            <a:xfrm>
              <a:off x="50800" y="38100"/>
              <a:ext cx="5449966" cy="19558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Our spirits are heading for eternity / Our flesh is heading towards the dust</a:t>
              </a:r>
            </a:p>
          </p:txBody>
        </p:sp>
        <p:pic>
          <p:nvPicPr>
            <p:cNvPr id="391" name="Our spirits are heading for eternity / Our flesh is heading towards the dust" descr="Our spirits are heading for eternity / Our flesh is heading towards the dust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5551567" cy="2120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6">
                <a:hueOff val="-193447"/>
                <a:satOff val="3713"/>
                <a:lumOff val="11329"/>
              </a:schemeClr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98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97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96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99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0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01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02" name="Spiritual = eternal / Material = temporal"/>
          <p:cNvSpPr txBox="1"/>
          <p:nvPr/>
        </p:nvSpPr>
        <p:spPr>
          <a:xfrm>
            <a:off x="1488232" y="1334366"/>
            <a:ext cx="9936564" cy="457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2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Spiritual = eternal / Material = temporal</a:t>
            </a:r>
          </a:p>
        </p:txBody>
      </p:sp>
      <p:sp>
        <p:nvSpPr>
          <p:cNvPr id="403" name="1 John 2:15–17 (NKJV)…"/>
          <p:cNvSpPr txBox="1"/>
          <p:nvPr/>
        </p:nvSpPr>
        <p:spPr>
          <a:xfrm>
            <a:off x="-10990" y="2654078"/>
            <a:ext cx="8078323" cy="673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2:15–17 (NKJV)</a:t>
            </a:r>
          </a:p>
          <a:p>
            <a:pPr>
              <a:spcBef>
                <a:spcPts val="21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Do not love the world or the things in the world. If anyone loves the world, the love of the Father is not in him. </a:t>
            </a:r>
            <a:r>
              <a:rPr baseline="31999"/>
              <a:t>16</a:t>
            </a:r>
            <a:r>
              <a:t> For all that </a:t>
            </a:r>
            <a:r>
              <a:rPr i="1"/>
              <a:t>is</a:t>
            </a:r>
            <a:r>
              <a:t> in the world—the lust of the flesh, the lust of the eyes, and the pride of life—is not of the Father but is of the world. </a:t>
            </a:r>
            <a:r>
              <a:rPr baseline="31999"/>
              <a:t>17</a:t>
            </a:r>
            <a:r>
              <a:t> And the world is passing away, and the lust of it; but he who does the will of God abides forever.</a:t>
            </a:r>
          </a:p>
        </p:txBody>
      </p:sp>
      <p:sp>
        <p:nvSpPr>
          <p:cNvPr id="404" name="1 John 2:15–17 (NKJV)…"/>
          <p:cNvSpPr txBox="1"/>
          <p:nvPr/>
        </p:nvSpPr>
        <p:spPr>
          <a:xfrm>
            <a:off x="-10990" y="2654078"/>
            <a:ext cx="8078323" cy="673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John 2:15–17 (NKJV)</a:t>
            </a:r>
          </a:p>
          <a:p>
            <a:pPr>
              <a:spcBef>
                <a:spcPts val="21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Do not love the world or the things in the world. If anyone loves the world, the love of the Father is not in him. </a:t>
            </a:r>
            <a:r>
              <a:rPr baseline="31999"/>
              <a:t>16</a:t>
            </a:r>
            <a:r>
              <a:t> For all that </a:t>
            </a:r>
            <a:r>
              <a:rPr i="1"/>
              <a:t>is</a:t>
            </a:r>
            <a:r>
              <a:t> in the world—the lust of the flesh, the lust of the eyes, and the pride of life—is not of the Father but is of the world. </a:t>
            </a:r>
            <a:r>
              <a:rPr baseline="31999"/>
              <a:t>17</a:t>
            </a:r>
            <a:r>
              <a:t> And </a:t>
            </a:r>
            <a:r>
              <a:rPr u="sng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the world is passing away</a:t>
            </a:r>
            <a:r>
              <a:t>, </a:t>
            </a:r>
            <a:r>
              <a:rPr u="sng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and the lust of it</a:t>
            </a:r>
            <a:r>
              <a:t>; but </a:t>
            </a:r>
            <a:r>
              <a:rPr u="sng">
                <a:solidFill>
                  <a:srgbClr val="00FA92"/>
                </a:solidFill>
              </a:rPr>
              <a:t>he who does the will of God abides forever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427981">
            <a:off x="4815458" y="6206324"/>
            <a:ext cx="3461983" cy="360566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surrection…"/>
          <p:cNvSpPr txBox="1"/>
          <p:nvPr/>
        </p:nvSpPr>
        <p:spPr>
          <a:xfrm>
            <a:off x="4966988" y="7976267"/>
            <a:ext cx="4021099" cy="1219201"/>
          </a:xfrm>
          <a:prstGeom prst="rect">
            <a:avLst/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98911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Resurrection</a:t>
            </a:r>
          </a:p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98911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John 5:28,29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37840" b="0"/>
          <a:stretch>
            <a:fillRect/>
          </a:stretch>
        </p:blipFill>
        <p:spPr>
          <a:xfrm>
            <a:off x="10230542" y="1436903"/>
            <a:ext cx="2815798" cy="33933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11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10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09" name="Rectangle" descr="Rectang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pic>
        <p:nvPicPr>
          <p:cNvPr id="41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37083" b="0"/>
          <a:stretch>
            <a:fillRect/>
          </a:stretch>
        </p:blipFill>
        <p:spPr>
          <a:xfrm>
            <a:off x="10197205" y="6886449"/>
            <a:ext cx="2849068" cy="33990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413" name="Arrow"/>
          <p:cNvSpPr/>
          <p:nvPr/>
        </p:nvSpPr>
        <p:spPr>
          <a:xfrm rot="19740000">
            <a:off x="7833264" y="4602769"/>
            <a:ext cx="2260454" cy="692697"/>
          </a:xfrm>
          <a:prstGeom prst="rightArrow">
            <a:avLst>
              <a:gd name="adj1" fmla="val 68958"/>
              <a:gd name="adj2" fmla="val 42035"/>
            </a:avLst>
          </a:prstGeom>
          <a:gradFill>
            <a:gsLst>
              <a:gs pos="0">
                <a:srgbClr val="51A7F9">
                  <a:alpha val="82099"/>
                </a:srgbClr>
              </a:gs>
              <a:gs pos="100000">
                <a:srgbClr val="0365C0">
                  <a:alpha val="820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115922" dir="5400000">
              <a:srgbClr val="000000">
                <a:alpha val="5284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pPr>
          </a:p>
        </p:txBody>
      </p:sp>
      <p:sp>
        <p:nvSpPr>
          <p:cNvPr id="414" name="Arrow"/>
          <p:cNvSpPr/>
          <p:nvPr/>
        </p:nvSpPr>
        <p:spPr>
          <a:xfrm rot="1380000">
            <a:off x="7786790" y="5511698"/>
            <a:ext cx="2234302" cy="695318"/>
          </a:xfrm>
          <a:prstGeom prst="rightArrow">
            <a:avLst>
              <a:gd name="adj1" fmla="val 68958"/>
              <a:gd name="adj2" fmla="val 37330"/>
            </a:avLst>
          </a:prstGeom>
          <a:blipFill>
            <a:blip r:embed="rId6">
              <a:alphaModFix amt="82099"/>
            </a:blip>
          </a:blipFill>
          <a:ln w="12700">
            <a:miter lim="400000"/>
          </a:ln>
          <a:effectLst>
            <a:outerShdw sx="100000" sy="100000" kx="0" ky="0" algn="b" rotWithShape="0" blurRad="139700" dist="115922" dir="5400000">
              <a:srgbClr val="000000">
                <a:alpha val="5284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pPr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32051" y="2747800"/>
            <a:ext cx="4320515" cy="4994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19704" dir="1827815">
              <a:srgbClr val="000000">
                <a:alpha val="38000"/>
              </a:srgbClr>
            </a:outerShdw>
          </a:effectLst>
        </p:spPr>
      </p:pic>
      <p:sp>
        <p:nvSpPr>
          <p:cNvPr id="416" name="Arrow"/>
          <p:cNvSpPr/>
          <p:nvPr/>
        </p:nvSpPr>
        <p:spPr>
          <a:xfrm rot="780000">
            <a:off x="-229486" y="4930079"/>
            <a:ext cx="4061652" cy="1447241"/>
          </a:xfrm>
          <a:prstGeom prst="rightArrow">
            <a:avLst>
              <a:gd name="adj1" fmla="val 61866"/>
              <a:gd name="adj2" fmla="val 68534"/>
            </a:avLst>
          </a:prstGeom>
          <a:solidFill>
            <a:srgbClr val="212121">
              <a:alpha val="276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7" name="Arrow"/>
          <p:cNvSpPr/>
          <p:nvPr/>
        </p:nvSpPr>
        <p:spPr>
          <a:xfrm rot="20880000">
            <a:off x="-233300" y="3704509"/>
            <a:ext cx="4061652" cy="1447242"/>
          </a:xfrm>
          <a:prstGeom prst="rightArrow">
            <a:avLst>
              <a:gd name="adj1" fmla="val 61866"/>
              <a:gd name="adj2" fmla="val 68534"/>
            </a:avLst>
          </a:prstGeom>
          <a:solidFill>
            <a:schemeClr val="accent3">
              <a:alpha val="390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6225" y="7578009"/>
            <a:ext cx="4174542" cy="280222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Jesus &amp; Thief…"/>
          <p:cNvSpPr txBox="1"/>
          <p:nvPr/>
        </p:nvSpPr>
        <p:spPr>
          <a:xfrm>
            <a:off x="3367180" y="3466907"/>
            <a:ext cx="4604469" cy="151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146086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900">
                <a:solidFill>
                  <a:srgbClr val="FFFFFF"/>
                </a:solidFill>
                <a:effectLst>
                  <a:outerShdw sx="100000" sy="100000" kx="0" ky="0" algn="b" rotWithShape="0" blurRad="50800" dist="76200" dir="1272545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&amp; Thief</a:t>
            </a:r>
          </a:p>
          <a:p>
            <a:pPr>
              <a:defRPr b="1" sz="3100">
                <a:solidFill>
                  <a:srgbClr val="FFFFFF"/>
                </a:solidFill>
                <a:effectLst>
                  <a:outerShdw sx="100000" sy="100000" kx="0" ky="0" algn="b" rotWithShape="0" blurRad="50800" dist="76200" dir="1272545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Lazarus - </a:t>
            </a:r>
          </a:p>
          <a:p>
            <a:pPr>
              <a:defRPr b="1" sz="3100">
                <a:solidFill>
                  <a:srgbClr val="FFFFFF"/>
                </a:solidFill>
                <a:effectLst>
                  <a:outerShdw sx="100000" sy="100000" kx="0" ky="0" algn="b" rotWithShape="0" blurRad="50800" dist="76200" dir="1272545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Luke 16:19-31</a:t>
            </a:r>
          </a:p>
        </p:txBody>
      </p:sp>
      <p:grpSp>
        <p:nvGrpSpPr>
          <p:cNvPr id="422" name="Torment"/>
          <p:cNvGrpSpPr/>
          <p:nvPr/>
        </p:nvGrpSpPr>
        <p:grpSpPr>
          <a:xfrm>
            <a:off x="3725125" y="6706951"/>
            <a:ext cx="1860551" cy="876301"/>
            <a:chOff x="0" y="0"/>
            <a:chExt cx="1860550" cy="876300"/>
          </a:xfrm>
        </p:grpSpPr>
        <p:sp>
          <p:nvSpPr>
            <p:cNvPr id="421" name="Torment"/>
            <p:cNvSpPr txBox="1"/>
            <p:nvPr/>
          </p:nvSpPr>
          <p:spPr>
            <a:xfrm>
              <a:off x="88900" y="50800"/>
              <a:ext cx="1682750" cy="647700"/>
            </a:xfrm>
            <a:prstGeom prst="rect">
              <a:avLst/>
            </a:prstGeom>
            <a:solidFill>
              <a:srgbClr val="AB180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Torment</a:t>
              </a:r>
            </a:p>
          </p:txBody>
        </p:sp>
        <p:pic>
          <p:nvPicPr>
            <p:cNvPr id="420" name="Torment" descr="Torment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860551" cy="876301"/>
            </a:xfrm>
            <a:prstGeom prst="rect">
              <a:avLst/>
            </a:prstGeom>
            <a:effectLst/>
          </p:spPr>
        </p:pic>
      </p:grpSp>
      <p:sp>
        <p:nvSpPr>
          <p:cNvPr id="423" name="Hades: Temp. Abode of Departed Spirits"/>
          <p:cNvSpPr txBox="1"/>
          <p:nvPr/>
        </p:nvSpPr>
        <p:spPr>
          <a:xfrm>
            <a:off x="306168" y="2028277"/>
            <a:ext cx="12300692" cy="647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87666" dir="2334087">
              <a:srgbClr val="000000">
                <a:alpha val="5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solidFill>
                  <a:srgbClr val="945200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Hades: </a:t>
            </a:r>
            <a:r>
              <a:rPr i="1">
                <a:latin typeface="Hoefler Text"/>
                <a:ea typeface="Hoefler Text"/>
                <a:cs typeface="Hoefler Text"/>
                <a:sym typeface="Hoefler Text"/>
              </a:rPr>
              <a:t>Temp. Abode of Departed Spirits</a:t>
            </a:r>
          </a:p>
        </p:txBody>
      </p:sp>
      <p:pic>
        <p:nvPicPr>
          <p:cNvPr id="42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18" y="7383431"/>
            <a:ext cx="1023812" cy="2070024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ody to the grave"/>
          <p:cNvSpPr txBox="1"/>
          <p:nvPr/>
        </p:nvSpPr>
        <p:spPr>
          <a:xfrm>
            <a:off x="1996876" y="8515670"/>
            <a:ext cx="2533239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0" dist="63500" dir="2599913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Body to the grave</a:t>
            </a:r>
          </a:p>
        </p:txBody>
      </p:sp>
      <p:sp>
        <p:nvSpPr>
          <p:cNvPr id="426" name="Eccl. 12:7"/>
          <p:cNvSpPr txBox="1"/>
          <p:nvPr/>
        </p:nvSpPr>
        <p:spPr>
          <a:xfrm>
            <a:off x="165791" y="6619408"/>
            <a:ext cx="2412207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Eccl. 12:7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348" y="3661618"/>
            <a:ext cx="937938" cy="26328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87666" dir="2334087">
              <a:srgbClr val="000000">
                <a:alpha val="38000"/>
              </a:srgbClr>
            </a:outerShdw>
          </a:effectLst>
        </p:spPr>
      </p:pic>
      <p:sp>
        <p:nvSpPr>
          <p:cNvPr id="428" name="Soul of the unrighteous"/>
          <p:cNvSpPr txBox="1"/>
          <p:nvPr/>
        </p:nvSpPr>
        <p:spPr>
          <a:xfrm rot="780000">
            <a:off x="1015439" y="5236831"/>
            <a:ext cx="2165085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2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Soul of the unrighteous</a:t>
            </a:r>
          </a:p>
        </p:txBody>
      </p:sp>
      <p:sp>
        <p:nvSpPr>
          <p:cNvPr id="429" name="Soul of the righteous"/>
          <p:cNvSpPr txBox="1"/>
          <p:nvPr/>
        </p:nvSpPr>
        <p:spPr>
          <a:xfrm rot="20880000">
            <a:off x="1076854" y="3874662"/>
            <a:ext cx="2145479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2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Soul of the righteous</a:t>
            </a:r>
          </a:p>
        </p:txBody>
      </p:sp>
      <p:sp>
        <p:nvSpPr>
          <p:cNvPr id="430" name="Mat 7:13,14"/>
          <p:cNvSpPr txBox="1"/>
          <p:nvPr/>
        </p:nvSpPr>
        <p:spPr>
          <a:xfrm>
            <a:off x="117678" y="2747800"/>
            <a:ext cx="292988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Mat 7:13,14</a:t>
            </a:r>
          </a:p>
        </p:txBody>
      </p:sp>
      <p:pic>
        <p:nvPicPr>
          <p:cNvPr id="43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72708" y="4173403"/>
            <a:ext cx="1071012" cy="3006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87666" dir="2334087">
              <a:srgbClr val="000000">
                <a:alpha val="38000"/>
              </a:srgbClr>
            </a:outerShdw>
          </a:effectLst>
        </p:spPr>
      </p:pic>
      <p:grpSp>
        <p:nvGrpSpPr>
          <p:cNvPr id="434" name="Hell…"/>
          <p:cNvGrpSpPr/>
          <p:nvPr/>
        </p:nvGrpSpPr>
        <p:grpSpPr>
          <a:xfrm>
            <a:off x="10035536" y="6491510"/>
            <a:ext cx="2230463" cy="1447801"/>
            <a:chOff x="0" y="0"/>
            <a:chExt cx="2230462" cy="1447800"/>
          </a:xfrm>
        </p:grpSpPr>
        <p:sp>
          <p:nvSpPr>
            <p:cNvPr id="433" name="Hell…"/>
            <p:cNvSpPr txBox="1"/>
            <p:nvPr/>
          </p:nvSpPr>
          <p:spPr>
            <a:xfrm>
              <a:off x="88900" y="50800"/>
              <a:ext cx="2052663" cy="1219200"/>
            </a:xfrm>
            <a:prstGeom prst="rect">
              <a:avLst/>
            </a:prstGeom>
            <a:solidFill>
              <a:srgbClr val="AB180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r>
                <a:t>Hell</a:t>
              </a:r>
            </a:p>
            <a:p>
              <a:pPr>
                <a:defRPr sz="3800">
                  <a:solidFill>
                    <a:srgbClr val="FFFFFF"/>
                  </a:solidFill>
                </a:defRPr>
              </a:pPr>
              <a:r>
                <a:t>Mat 25:41</a:t>
              </a:r>
            </a:p>
          </p:txBody>
        </p:sp>
        <p:pic>
          <p:nvPicPr>
            <p:cNvPr id="432" name="Hell…" descr="Hell…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-1"/>
              <a:ext cx="2230463" cy="1447801"/>
            </a:xfrm>
            <a:prstGeom prst="rect">
              <a:avLst/>
            </a:prstGeom>
            <a:effectLst/>
          </p:spPr>
        </p:pic>
      </p:grpSp>
      <p:grpSp>
        <p:nvGrpSpPr>
          <p:cNvPr id="437" name="Heaven…"/>
          <p:cNvGrpSpPr/>
          <p:nvPr/>
        </p:nvGrpSpPr>
        <p:grpSpPr>
          <a:xfrm>
            <a:off x="10035536" y="3260775"/>
            <a:ext cx="2230463" cy="1447801"/>
            <a:chOff x="0" y="0"/>
            <a:chExt cx="2230462" cy="1447800"/>
          </a:xfrm>
        </p:grpSpPr>
        <p:sp>
          <p:nvSpPr>
            <p:cNvPr id="436" name="Heaven…"/>
            <p:cNvSpPr txBox="1"/>
            <p:nvPr/>
          </p:nvSpPr>
          <p:spPr>
            <a:xfrm>
              <a:off x="88900" y="50800"/>
              <a:ext cx="2052663" cy="12192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defRPr sz="3800">
                  <a:solidFill>
                    <a:srgbClr val="FFFFFF"/>
                  </a:solidFill>
                </a:defRPr>
              </a:pPr>
              <a:r>
                <a:t>Heaven</a:t>
              </a:r>
            </a:p>
            <a:p>
              <a:pPr>
                <a:defRPr sz="3800">
                  <a:solidFill>
                    <a:srgbClr val="FFFFFF"/>
                  </a:solidFill>
                </a:defRPr>
              </a:pPr>
              <a:r>
                <a:t>Mat 25:46</a:t>
              </a:r>
            </a:p>
          </p:txBody>
        </p:sp>
        <p:pic>
          <p:nvPicPr>
            <p:cNvPr id="435" name="Heaven…" descr="Heaven…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-1"/>
              <a:ext cx="2230463" cy="1447801"/>
            </a:xfrm>
            <a:prstGeom prst="rect">
              <a:avLst/>
            </a:prstGeom>
            <a:effectLst/>
          </p:spPr>
        </p:pic>
      </p:grpSp>
      <p:sp>
        <p:nvSpPr>
          <p:cNvPr id="438" name="2 Cor 5:10"/>
          <p:cNvSpPr txBox="1"/>
          <p:nvPr/>
        </p:nvSpPr>
        <p:spPr>
          <a:xfrm>
            <a:off x="8990580" y="5121420"/>
            <a:ext cx="2520540" cy="635001"/>
          </a:xfrm>
          <a:prstGeom prst="rect">
            <a:avLst/>
          </a:prstGeom>
          <a:solidFill>
            <a:schemeClr val="accent6">
              <a:hueOff val="-193447"/>
              <a:satOff val="3713"/>
              <a:lumOff val="113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39700" dist="115922" dir="5400000">
              <a:srgbClr val="000000">
                <a:alpha val="5284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 Cor 5:10</a:t>
            </a:r>
          </a:p>
        </p:txBody>
      </p:sp>
      <p:sp>
        <p:nvSpPr>
          <p:cNvPr id="439" name="J…"/>
          <p:cNvSpPr txBox="1"/>
          <p:nvPr/>
        </p:nvSpPr>
        <p:spPr>
          <a:xfrm>
            <a:off x="8227915" y="3492519"/>
            <a:ext cx="737267" cy="3505201"/>
          </a:xfrm>
          <a:prstGeom prst="rect">
            <a:avLst/>
          </a:prstGeom>
          <a:gradFill>
            <a:gsLst>
              <a:gs pos="0">
                <a:srgbClr val="941100"/>
              </a:gs>
              <a:gs pos="100000">
                <a:srgbClr val="945200"/>
              </a:gs>
            </a:gsLst>
          </a:gradFill>
          <a:ln w="50800">
            <a:solidFill>
              <a:srgbClr val="000000"/>
            </a:solidFill>
          </a:ln>
          <a:effectLst>
            <a:outerShdw sx="100000" sy="100000" kx="0" ky="0" algn="b" rotWithShape="0" blurRad="139700" dist="115922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J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u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d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g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m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e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n</a:t>
            </a:r>
          </a:p>
          <a:p>
            <a:pPr>
              <a:defRPr sz="3400">
                <a:solidFill>
                  <a:srgbClr val="FFFFFF"/>
                </a:solidFill>
                <a:latin typeface="Grunge Face"/>
                <a:ea typeface="Grunge Face"/>
                <a:cs typeface="Grunge Face"/>
                <a:sym typeface="Grunge Face"/>
              </a:defRPr>
            </a:pPr>
            <a:r>
              <a:t>t</a:t>
            </a:r>
          </a:p>
        </p:txBody>
      </p:sp>
      <p:sp>
        <p:nvSpPr>
          <p:cNvPr id="440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41" name="Image" descr="Imag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42" name="Image" descr="Imag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43" name="Spiritual = eternal / Material = temporal"/>
          <p:cNvSpPr txBox="1"/>
          <p:nvPr/>
        </p:nvSpPr>
        <p:spPr>
          <a:xfrm>
            <a:off x="1488232" y="1334366"/>
            <a:ext cx="9936564" cy="457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2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Spiritual = eternal / Material = temporal</a:t>
            </a:r>
          </a:p>
        </p:txBody>
      </p:sp>
      <p:grpSp>
        <p:nvGrpSpPr>
          <p:cNvPr id="446" name="Paradise"/>
          <p:cNvGrpSpPr/>
          <p:nvPr/>
        </p:nvGrpSpPr>
        <p:grpSpPr>
          <a:xfrm>
            <a:off x="3757830" y="2747800"/>
            <a:ext cx="1795141" cy="876301"/>
            <a:chOff x="0" y="0"/>
            <a:chExt cx="1795140" cy="876300"/>
          </a:xfrm>
        </p:grpSpPr>
        <p:sp>
          <p:nvSpPr>
            <p:cNvPr id="445" name="Paradise"/>
            <p:cNvSpPr txBox="1"/>
            <p:nvPr/>
          </p:nvSpPr>
          <p:spPr>
            <a:xfrm>
              <a:off x="88900" y="50800"/>
              <a:ext cx="1617341" cy="647700"/>
            </a:xfrm>
            <a:prstGeom prst="rect">
              <a:avLst/>
            </a:prstGeom>
            <a:gradFill flip="none" rotWithShape="1">
              <a:gsLst>
                <a:gs pos="0">
                  <a:srgbClr val="73FDFF"/>
                </a:gs>
                <a:gs pos="100000">
                  <a:srgbClr val="76D6FF"/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Paradise</a:t>
              </a:r>
            </a:p>
          </p:txBody>
        </p:sp>
        <p:pic>
          <p:nvPicPr>
            <p:cNvPr id="444" name="Paradise" descr="Paradis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1795141" cy="876301"/>
            </a:xfrm>
            <a:prstGeom prst="rect">
              <a:avLst/>
            </a:prstGeom>
            <a:effectLst/>
          </p:spPr>
        </p:pic>
      </p:grpSp>
      <p:sp>
        <p:nvSpPr>
          <p:cNvPr id="447" name="Rich man"/>
          <p:cNvSpPr txBox="1"/>
          <p:nvPr/>
        </p:nvSpPr>
        <p:spPr>
          <a:xfrm>
            <a:off x="4539089" y="5913660"/>
            <a:ext cx="1959373" cy="59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146086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  <a:effectLst>
                  <a:outerShdw sx="100000" sy="100000" kx="0" ky="0" algn="b" rotWithShape="0" blurRad="127000" dist="63500" dir="32258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Rich 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" grpId="5"/>
      <p:bldP build="whole" bldLvl="1" animBg="1" rev="0" advAuto="0" spid="434" grpId="10"/>
      <p:bldP build="whole" bldLvl="1" animBg="1" rev="0" advAuto="0" spid="431" grpId="1"/>
      <p:bldP build="whole" bldLvl="1" animBg="1" rev="0" advAuto="0" spid="408" grpId="3"/>
      <p:bldP build="whole" bldLvl="1" animBg="1" rev="0" advAuto="0" spid="437" grpId="4"/>
      <p:bldP build="whole" bldLvl="1" animBg="1" rev="0" advAuto="0" spid="412" grpId="8"/>
      <p:bldP build="whole" bldLvl="1" animBg="1" rev="0" advAuto="0" spid="406" grpId="11"/>
      <p:bldP build="whole" bldLvl="1" animBg="1" rev="0" advAuto="0" spid="414" grpId="9"/>
      <p:bldP build="whole" bldLvl="1" animBg="1" rev="0" advAuto="0" spid="407" grpId="2"/>
      <p:bldP build="whole" bldLvl="1" animBg="1" rev="0" advAuto="0" spid="439" grpId="6"/>
      <p:bldP build="whole" bldLvl="1" animBg="1" rev="0" advAuto="0" spid="438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6">
                <a:hueOff val="-193447"/>
                <a:satOff val="3713"/>
                <a:lumOff val="11329"/>
              </a:schemeClr>
            </a:gs>
            <a:gs pos="100000">
              <a:schemeClr val="accent6">
                <a:satOff val="1848"/>
                <a:lumOff val="-1526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452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51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50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453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5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55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56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sp>
        <p:nvSpPr>
          <p:cNvPr id="457" name="Are the things you value most:…"/>
          <p:cNvSpPr txBox="1"/>
          <p:nvPr/>
        </p:nvSpPr>
        <p:spPr>
          <a:xfrm>
            <a:off x="-26634" y="2513366"/>
            <a:ext cx="5556888" cy="6874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599" dir="2700000">
              <a:srgbClr val="000000">
                <a:alpha val="89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2200"/>
              </a:spcBef>
              <a:defRPr sz="5700">
                <a:solidFill>
                  <a:srgbClr val="FFEFCB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Are the things you value most:</a:t>
            </a:r>
          </a:p>
          <a:p>
            <a:pPr defTabSz="457200">
              <a:spcBef>
                <a:spcPts val="2200"/>
              </a:spcBef>
              <a:defRPr sz="5200">
                <a:solidFill>
                  <a:srgbClr val="FFEFCB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t>Material &amp; Temporary?</a:t>
            </a:r>
          </a:p>
          <a:p>
            <a:pPr defTabSz="457200">
              <a:spcBef>
                <a:spcPts val="2200"/>
              </a:spcBef>
              <a:defRPr sz="6600">
                <a:solidFill>
                  <a:srgbClr val="FFEFCB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OR</a:t>
            </a:r>
          </a:p>
          <a:p>
            <a:pPr defTabSz="457200">
              <a:spcBef>
                <a:spcPts val="2200"/>
              </a:spcBef>
              <a:defRPr sz="5200">
                <a:solidFill>
                  <a:srgbClr val="FFEFCB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r>
              <a:t>Spiritual &amp; eternal?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Matthew 6:19–24 (NKJV)…"/>
          <p:cNvSpPr txBox="1"/>
          <p:nvPr/>
        </p:nvSpPr>
        <p:spPr>
          <a:xfrm>
            <a:off x="446828" y="348392"/>
            <a:ext cx="12111144" cy="894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300"/>
              </a:spcBef>
              <a:defRPr b="1" sz="5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6:19–24 (NKJV)</a:t>
            </a:r>
          </a:p>
          <a:p>
            <a:pPr defTabSz="457200">
              <a:defRPr>
                <a:solidFill>
                  <a:schemeClr val="accent5">
                    <a:hueOff val="-92222"/>
                    <a:lumOff val="-9871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>
                <a:solidFill>
                  <a:srgbClr val="000000"/>
                </a:solidFill>
              </a:rPr>
              <a:t>19</a:t>
            </a:r>
            <a:r>
              <a:t> “Do not lay up for yourselves treasures on earth, where moth and rust destroy and where thieves break in and steal; </a:t>
            </a:r>
            <a:r>
              <a:rPr baseline="31999">
                <a:solidFill>
                  <a:srgbClr val="000000"/>
                </a:solidFill>
              </a:rPr>
              <a:t>20</a:t>
            </a:r>
            <a:r>
              <a:t> but lay up for yourselves treasures in heaven, where neither moth nor rust destroys and where thieves do not break in and steal. </a:t>
            </a:r>
            <a:r>
              <a:rPr baseline="31999">
                <a:solidFill>
                  <a:srgbClr val="000000"/>
                </a:solidFill>
              </a:rPr>
              <a:t>21</a:t>
            </a:r>
            <a:r>
              <a:t> For where your treasure is, there your heart will be also. </a:t>
            </a:r>
            <a:r>
              <a:rPr baseline="31999">
                <a:solidFill>
                  <a:srgbClr val="000000"/>
                </a:solidFill>
              </a:rPr>
              <a:t>22</a:t>
            </a:r>
            <a:r>
              <a:t> “The lamp of the body is the eye. If therefore your eye is good, your whole body will be full of light. </a:t>
            </a:r>
            <a:r>
              <a:rPr baseline="31999">
                <a:solidFill>
                  <a:srgbClr val="000000"/>
                </a:solidFill>
              </a:rPr>
              <a:t>23</a:t>
            </a:r>
            <a:r>
              <a:t> But if your eye is bad, your whole body will be full of darkness. If therefore the light that is in you is darkness, how great </a:t>
            </a:r>
            <a:r>
              <a:rPr i="1"/>
              <a:t>is</a:t>
            </a:r>
            <a:r>
              <a:t> that darkness! </a:t>
            </a:r>
            <a:r>
              <a:rPr baseline="31999">
                <a:solidFill>
                  <a:srgbClr val="000000"/>
                </a:solidFill>
              </a:rPr>
              <a:t>24</a:t>
            </a:r>
            <a:r>
              <a:t> “No one can serve two masters; for either he will hate the one and love the other, or else he will be loyal to the one and despise the other. You cannot serve God and mammon.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6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61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46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6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6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67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sp>
        <p:nvSpPr>
          <p:cNvPr id="468" name="Our treasure is that which we value most - seek the most - desire the most.…"/>
          <p:cNvSpPr txBox="1"/>
          <p:nvPr/>
        </p:nvSpPr>
        <p:spPr>
          <a:xfrm>
            <a:off x="6818627" y="2387705"/>
            <a:ext cx="6069923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treasure is that which we value most - seek the most - desire the most.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Lying before each of us is the choice between earth &amp; heaven - physical &amp; spiritual - flesh &amp; spirit - temporal &amp; eternal.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will &amp; must choose one or the other!</a:t>
            </a:r>
          </a:p>
        </p:txBody>
      </p:sp>
      <p:pic>
        <p:nvPicPr>
          <p:cNvPr id="469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337" y="3321716"/>
            <a:ext cx="6565568" cy="6100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Encyclopedias - International Standard Bible Encyclopedia - Inward Man…"/>
          <p:cNvGrpSpPr/>
          <p:nvPr/>
        </p:nvGrpSpPr>
        <p:grpSpPr>
          <a:xfrm>
            <a:off x="146926" y="2401056"/>
            <a:ext cx="12710948" cy="7175501"/>
            <a:chOff x="0" y="0"/>
            <a:chExt cx="12710947" cy="7175500"/>
          </a:xfrm>
        </p:grpSpPr>
        <p:sp>
          <p:nvSpPr>
            <p:cNvPr id="233" name="Encyclopedias - International Standard Bible Encyclopedia - Inward Man…"/>
            <p:cNvSpPr txBox="1"/>
            <p:nvPr/>
          </p:nvSpPr>
          <p:spPr>
            <a:xfrm>
              <a:off x="215900" y="139700"/>
              <a:ext cx="12279148" cy="661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457200">
                <a:defRPr sz="2600">
                  <a:solidFill>
                    <a:srgbClr val="2877CB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u="sng">
                  <a:hlinkClick r:id="rId2" invalidUrl="" action="" tgtFrame="" tooltip="" history="1" highlightClick="0" endSnd="0"/>
                </a:rPr>
                <a:t>Encyclopedias - International Standard Bible Encyclopedia - Inward Man</a:t>
              </a:r>
              <a:endParaRPr>
                <a:solidFill>
                  <a:srgbClr val="333333"/>
                </a:solidFill>
              </a:endParaRPr>
            </a:p>
            <a:p>
              <a:pPr algn="l" defTabSz="457200">
                <a:defRPr b="1" sz="3300">
                  <a:solidFill>
                    <a:srgbClr val="33333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INWARD MAN</a:t>
              </a:r>
              <a:r>
                <a:rPr b="0"/>
                <a:t> - </a:t>
              </a:r>
              <a:r>
                <a:t>in'-werd:</a:t>
              </a:r>
            </a:p>
            <a:p>
              <a:pPr algn="l" defTabSz="457200">
                <a:defRPr sz="3300">
                  <a:solidFill>
                    <a:srgbClr val="33333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 Pauline term, nearly identical with the "hidden man of the heart" (</a:t>
              </a:r>
              <a:r>
                <a:rPr>
                  <a:solidFill>
                    <a:srgbClr val="4C92DC"/>
                  </a:solidFill>
                  <a:hlinkClick r:id="rId3" invalidUrl="" action="" tgtFrame="" tooltip="" history="1" highlightClick="0" endSnd="0"/>
                </a:rPr>
                <a:t>1 Peter 3:4</a:t>
              </a:r>
              <a:r>
                <a:t>). The Greek original, 5 ho eso (also esothen) anthropos (</a:t>
              </a:r>
              <a:r>
                <a:rPr>
                  <a:solidFill>
                    <a:srgbClr val="4C92DC"/>
                  </a:solidFill>
                  <a:hlinkClick r:id="rId4" invalidUrl="" action="" tgtFrame="" tooltip="" history="1" highlightClick="0" endSnd="0"/>
                </a:rPr>
                <a:t>Romans 7:22</a:t>
              </a:r>
              <a:r>
                <a:t>) is lexigraphically defined "the internal man," i.e. "soul," "conscience." It is the immaterial part of man--mind, spirit--in distinction from the "outward man" which "perishes" (</a:t>
              </a:r>
              <a:r>
                <a:rPr>
                  <a:solidFill>
                    <a:srgbClr val="4C92DC"/>
                  </a:solidFill>
                  <a:hlinkClick r:id="rId5" invalidUrl="" action="" tgtFrame="" tooltip="" history="1" highlightClick="0" endSnd="0"/>
                </a:rPr>
                <a:t>2 Corinthians 4:16</a:t>
              </a:r>
              <a:r>
                <a:t> the King James Version). As the seat of spiritual influences it is the sphere in which the Holy Spirit does His renewing and saving work (</a:t>
              </a:r>
              <a:r>
                <a:rPr>
                  <a:solidFill>
                    <a:srgbClr val="4C92DC"/>
                  </a:solidFill>
                  <a:hlinkClick r:id="rId6" invalidUrl="" action="" tgtFrame="" tooltip="" history="1" highlightClick="0" endSnd="0"/>
                </a:rPr>
                <a:t>Ephesians 3:16</a:t>
              </a:r>
              <a:r>
                <a:t>). … Briefly stated, it is mind, soul, spirit--God's image in man--man's higher nature, intellectual, moral, and spiritual.</a:t>
              </a:r>
            </a:p>
            <a:p>
              <a:pPr algn="l" defTabSz="457200">
                <a:defRPr sz="3300">
                  <a:solidFill>
                    <a:srgbClr val="33333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Dwight M. Pratt</a:t>
              </a:r>
            </a:p>
          </p:txBody>
        </p:sp>
        <p:pic>
          <p:nvPicPr>
            <p:cNvPr id="232" name="Encyclopedias - International Standard Bible Encyclopedia - Inward Man…" descr="Encyclopedias - International Standard Bible Encyclopedia - Inward Man…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2710948" cy="7175501"/>
            </a:xfrm>
            <a:prstGeom prst="rect">
              <a:avLst/>
            </a:prstGeom>
            <a:effectLst/>
          </p:spPr>
        </p:pic>
      </p:grpSp>
      <p:grpSp>
        <p:nvGrpSpPr>
          <p:cNvPr id="237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36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5" name="Rectangle" descr="Rectangl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38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239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240" name="Image" descr="Imag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41" name="Image" descr="Imag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7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71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47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7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7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77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pic>
        <p:nvPicPr>
          <p:cNvPr id="478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12713" y="1876572"/>
            <a:ext cx="6418095" cy="844202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he rich young ruler — Matthew 19:21-22…"/>
          <p:cNvSpPr txBox="1"/>
          <p:nvPr/>
        </p:nvSpPr>
        <p:spPr>
          <a:xfrm>
            <a:off x="6346823" y="2274891"/>
            <a:ext cx="6541727" cy="726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rich young ruler — Matthew 19:21-22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certain rich man whom God called a fool — Luke 12:16-21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Demas, who forsook Paul, (and the Lord) for the world — 2 Timothy 4:10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Hypocritical Jewish leaders who loved the praises of men — Matthew 6:1-18; 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8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81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48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8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8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87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sp>
        <p:nvSpPr>
          <p:cNvPr id="488" name="Ecclesiastes 5:15–16 (NKJV)…"/>
          <p:cNvSpPr txBox="1"/>
          <p:nvPr/>
        </p:nvSpPr>
        <p:spPr>
          <a:xfrm>
            <a:off x="6791815" y="2570949"/>
            <a:ext cx="5939275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Ecclesiastes 5:15–16 (NKJV)</a:t>
            </a:r>
          </a:p>
          <a:p>
            <a:pPr defTabSz="457200"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As he came from his mother’s womb, naked shall he return, To go as he came; And he shall take nothing from his labor Which he may carry away in his hand. </a:t>
            </a:r>
            <a:r>
              <a:rPr baseline="31999"/>
              <a:t>16</a:t>
            </a:r>
            <a:r>
              <a:t> And this also </a:t>
            </a:r>
            <a:r>
              <a:rPr i="1"/>
              <a:t>is</a:t>
            </a:r>
            <a:r>
              <a:t> a severe evil— Just exactly as he came, so shall he go. And what profit has he who has labored for the wind?</a:t>
            </a:r>
          </a:p>
        </p:txBody>
      </p:sp>
      <p:pic>
        <p:nvPicPr>
          <p:cNvPr id="48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80" y="2523584"/>
            <a:ext cx="6513131" cy="7259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49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91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49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49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49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497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sp>
        <p:nvSpPr>
          <p:cNvPr id="498" name="1 Timothy 6:6–8 (NKJV)…"/>
          <p:cNvSpPr txBox="1"/>
          <p:nvPr/>
        </p:nvSpPr>
        <p:spPr>
          <a:xfrm>
            <a:off x="6707205" y="2359422"/>
            <a:ext cx="5939274" cy="722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Timothy 6:6–8 (NKJV)</a:t>
            </a:r>
          </a:p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6</a:t>
            </a:r>
            <a:r>
              <a:t> Now godliness with contentment is great gain. </a:t>
            </a:r>
            <a:r>
              <a:rPr baseline="31999"/>
              <a:t>7</a:t>
            </a:r>
            <a:r>
              <a:t> For we brought nothing into </a:t>
            </a:r>
            <a:r>
              <a:rPr i="1"/>
              <a:t>this</a:t>
            </a:r>
            <a:r>
              <a:t> world, </a:t>
            </a:r>
            <a:r>
              <a:rPr i="1"/>
              <a:t>and it is</a:t>
            </a:r>
            <a:r>
              <a:t> certain we can carry nothing out. </a:t>
            </a:r>
            <a:r>
              <a:rPr baseline="31999"/>
              <a:t>8</a:t>
            </a:r>
            <a:r>
              <a:t> And having food and clothing, with these we shall be content.</a:t>
            </a:r>
          </a:p>
        </p:txBody>
      </p:sp>
      <p:pic>
        <p:nvPicPr>
          <p:cNvPr id="49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80" y="2523584"/>
            <a:ext cx="6513131" cy="7259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02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01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04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0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0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07" name="WHERE ARE OUR PRIORITIES &amp; VALUES?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WHERE ARE OUR PRIORITIES &amp; VALUES?</a:t>
            </a:r>
          </a:p>
        </p:txBody>
      </p:sp>
      <p:sp>
        <p:nvSpPr>
          <p:cNvPr id="508" name="Colossians 3:1–4 (NKJV)…"/>
          <p:cNvSpPr txBox="1"/>
          <p:nvPr/>
        </p:nvSpPr>
        <p:spPr>
          <a:xfrm>
            <a:off x="6791815" y="2458135"/>
            <a:ext cx="5939275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Colossians 3:1–4 (NKJV)</a:t>
            </a:r>
          </a:p>
          <a:p>
            <a:pPr defTabSz="457200"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If then you were raised with Christ, seek those things which are above, where Christ is, sitting at the right hand of God. </a:t>
            </a:r>
            <a:r>
              <a:rPr baseline="31999"/>
              <a:t>2</a:t>
            </a:r>
            <a:r>
              <a:t> Set your mind on things above, not on things on the earth. </a:t>
            </a:r>
            <a:r>
              <a:rPr baseline="31999"/>
              <a:t>3</a:t>
            </a:r>
            <a:r>
              <a:t> For you died, and your life is hidden with Christ in God. </a:t>
            </a:r>
            <a:r>
              <a:rPr baseline="31999"/>
              <a:t>4</a:t>
            </a:r>
            <a:r>
              <a:t> When Christ </a:t>
            </a:r>
            <a:r>
              <a:rPr i="1"/>
              <a:t>who is</a:t>
            </a:r>
            <a:r>
              <a:t> our life appears, then you also will appear with Him in glory.</a:t>
            </a:r>
          </a:p>
        </p:txBody>
      </p:sp>
      <p:pic>
        <p:nvPicPr>
          <p:cNvPr id="50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80" y="2523584"/>
            <a:ext cx="6513131" cy="7259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777" t="0" r="377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2" name="&quot;There is a battle of two wolves inside us all.…"/>
          <p:cNvSpPr txBox="1"/>
          <p:nvPr/>
        </p:nvSpPr>
        <p:spPr>
          <a:xfrm>
            <a:off x="34541" y="3186775"/>
            <a:ext cx="4605372" cy="642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400"/>
              </a:spcBef>
              <a:defRPr sz="3100">
                <a:solidFill>
                  <a:srgbClr val="FFFFFF"/>
                </a:solidFill>
                <a:effectLst>
                  <a:outerShdw sx="100000" sy="100000" kx="0" ky="0" algn="b" rotWithShape="0" blurRad="50800" dist="63500" dir="255626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"There is a battle of two wolves inside us all. </a:t>
            </a:r>
          </a:p>
          <a:p>
            <a:pPr>
              <a:spcBef>
                <a:spcPts val="1400"/>
              </a:spcBef>
              <a:defRPr sz="3100">
                <a:solidFill>
                  <a:srgbClr val="FFFFFF"/>
                </a:solidFill>
                <a:effectLst>
                  <a:outerShdw sx="100000" sy="100000" kx="0" ky="0" algn="b" rotWithShape="0" blurRad="50800" dist="63500" dir="255626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is evil. It is anger, jealousy, greed, resentment, lies, inferiority and ego.</a:t>
            </a:r>
          </a:p>
          <a:p>
            <a:pPr>
              <a:spcBef>
                <a:spcPts val="1400"/>
              </a:spcBef>
              <a:defRPr sz="3100">
                <a:solidFill>
                  <a:srgbClr val="FFFFFF"/>
                </a:solidFill>
                <a:effectLst>
                  <a:outerShdw sx="100000" sy="100000" kx="0" ky="0" algn="b" rotWithShape="0" blurRad="50800" dist="63500" dir="255626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other is good. It is joy, peace, love, hope, humility, kindness, empathy and truth.</a:t>
            </a:r>
          </a:p>
          <a:p>
            <a:pPr>
              <a:spcBef>
                <a:spcPts val="1400"/>
              </a:spcBef>
              <a:defRPr b="1" sz="3100">
                <a:solidFill>
                  <a:srgbClr val="FFFFFF"/>
                </a:solidFill>
                <a:effectLst>
                  <a:outerShdw sx="100000" sy="100000" kx="0" ky="0" algn="b" rotWithShape="0" blurRad="50800" dist="63500" dir="255626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Which wolf wins? The one you feed."</a:t>
            </a:r>
          </a:p>
        </p:txBody>
      </p:sp>
      <p:sp>
        <p:nvSpPr>
          <p:cNvPr id="513" name="Cherokee proverb"/>
          <p:cNvSpPr txBox="1"/>
          <p:nvPr/>
        </p:nvSpPr>
        <p:spPr>
          <a:xfrm>
            <a:off x="9140409" y="8951386"/>
            <a:ext cx="343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Cherokee proverb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ou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4013"/>
                <a:lumOff val="5462"/>
              </a:schemeClr>
            </a:gs>
            <a:gs pos="100000">
              <a:schemeClr val="accent1">
                <a:hueOff val="-47059"/>
                <a:satOff val="1860"/>
                <a:lumOff val="-1795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16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15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18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1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2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21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sp>
        <p:nvSpPr>
          <p:cNvPr id="522" name="We must learn to cherish the things of heaven, things that have to do with our spiritual relationships &amp; responsibilities. (Mark 12:29,30; Mat 6:33)…"/>
          <p:cNvSpPr txBox="1"/>
          <p:nvPr/>
        </p:nvSpPr>
        <p:spPr>
          <a:xfrm>
            <a:off x="5509420" y="3643475"/>
            <a:ext cx="7224011" cy="584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1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must learn to cherish the things of heaven, things that have to do with our spiritual relationships &amp; responsibilities. (Mark 12:29,30; Mat 6:33)</a:t>
            </a:r>
          </a:p>
          <a:p>
            <a:pPr marL="685800" indent="-685800" algn="l">
              <a:spcBef>
                <a:spcPts val="21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TRULY treasure spiritual things - our affections, concerns, efforts and time will be devoted to spiritual things!</a:t>
            </a:r>
            <a:endParaRPr sz="3200">
              <a:solidFill>
                <a:srgbClr val="2F1A14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latin typeface="Constantia"/>
              <a:ea typeface="Constantia"/>
              <a:cs typeface="Constantia"/>
              <a:sym typeface="Constantia"/>
            </a:endParaRPr>
          </a:p>
          <a:p>
            <a:pPr marL="685800" indent="-685800" algn="l">
              <a:spcBef>
                <a:spcPts val="21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WHERE IS YOUR HEART???</a:t>
            </a:r>
          </a:p>
        </p:txBody>
      </p:sp>
      <p:pic>
        <p:nvPicPr>
          <p:cNvPr id="523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880" y="3080383"/>
            <a:ext cx="5241322" cy="679864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hings which nourish us spiritually &amp; produces spiritual growth"/>
          <p:cNvSpPr/>
          <p:nvPr/>
        </p:nvSpPr>
        <p:spPr>
          <a:xfrm>
            <a:off x="192427" y="2273248"/>
            <a:ext cx="12619946" cy="956764"/>
          </a:xfrm>
          <a:prstGeom prst="rect">
            <a:avLst/>
          </a:prstGeom>
          <a:gradFill>
            <a:gsLst>
              <a:gs pos="0">
                <a:srgbClr val="A4FAEF"/>
              </a:gs>
              <a:gs pos="100000">
                <a:srgbClr val="58C5D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54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Things which nourish us spiritually &amp; produces spiritual growth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4013"/>
                <a:lumOff val="5462"/>
              </a:schemeClr>
            </a:gs>
            <a:gs pos="100000">
              <a:schemeClr val="accent1">
                <a:hueOff val="-47059"/>
                <a:satOff val="1860"/>
                <a:lumOff val="-1795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27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26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29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3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3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32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pic>
        <p:nvPicPr>
          <p:cNvPr id="53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880" y="3080383"/>
            <a:ext cx="5241322" cy="679864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Things which nourish us spiritually &amp; produces spiritual growth"/>
          <p:cNvSpPr/>
          <p:nvPr/>
        </p:nvSpPr>
        <p:spPr>
          <a:xfrm>
            <a:off x="192427" y="2273248"/>
            <a:ext cx="12619946" cy="956764"/>
          </a:xfrm>
          <a:prstGeom prst="rect">
            <a:avLst/>
          </a:prstGeom>
          <a:gradFill>
            <a:gsLst>
              <a:gs pos="0">
                <a:srgbClr val="A4FAEF"/>
              </a:gs>
              <a:gs pos="100000">
                <a:srgbClr val="58C5D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54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Things which nourish us spiritually &amp; produces spiritual growth </a:t>
            </a:r>
          </a:p>
        </p:txBody>
      </p:sp>
      <p:sp>
        <p:nvSpPr>
          <p:cNvPr id="535" name="Proverbs 4:20–23 (NKJV)…"/>
          <p:cNvSpPr txBox="1"/>
          <p:nvPr/>
        </p:nvSpPr>
        <p:spPr>
          <a:xfrm>
            <a:off x="5545110" y="3542490"/>
            <a:ext cx="7182970" cy="5626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Proverbs 4:20–23 (NKJV)</a:t>
            </a:r>
          </a:p>
          <a:p>
            <a:pPr>
              <a:spcBef>
                <a:spcPts val="2100"/>
              </a:spcBef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20</a:t>
            </a:r>
            <a:r>
              <a:t> My son, give attention to my words; Incline your ear to my sayings. </a:t>
            </a:r>
            <a:r>
              <a:rPr baseline="31999"/>
              <a:t>21</a:t>
            </a:r>
            <a:r>
              <a:t> Do not let them depart from your eyes; Keep them in the midst of your heart; </a:t>
            </a:r>
            <a:r>
              <a:rPr baseline="31999"/>
              <a:t>22</a:t>
            </a:r>
            <a:r>
              <a:t> For they </a:t>
            </a:r>
            <a:r>
              <a:rPr i="1"/>
              <a:t>are</a:t>
            </a:r>
            <a:r>
              <a:t> life to those who find them, And health to all their flesh. </a:t>
            </a:r>
            <a:r>
              <a:rPr baseline="31999"/>
              <a:t>23</a:t>
            </a:r>
            <a:r>
              <a:t> Keep your heart with all diligence, For out of it </a:t>
            </a:r>
            <a:r>
              <a:rPr i="1"/>
              <a:t>spring</a:t>
            </a:r>
            <a:r>
              <a:t> the issues of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4013"/>
                <a:lumOff val="5462"/>
              </a:schemeClr>
            </a:gs>
            <a:gs pos="100000">
              <a:schemeClr val="accent1">
                <a:hueOff val="-47059"/>
                <a:satOff val="1860"/>
                <a:lumOff val="-1795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38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37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40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4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4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43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sp>
        <p:nvSpPr>
          <p:cNvPr id="544" name="Bible reading &amp; study,…"/>
          <p:cNvSpPr txBox="1"/>
          <p:nvPr/>
        </p:nvSpPr>
        <p:spPr>
          <a:xfrm>
            <a:off x="5650438" y="3330106"/>
            <a:ext cx="7224010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Bible reading &amp; study,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Attending worship services and wholeheartedly participating,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Prayer - (praise &amp; thanksgiving)  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Serving - laboring in the kingdom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Associating with spiritually minded people.</a:t>
            </a:r>
          </a:p>
        </p:txBody>
      </p:sp>
      <p:pic>
        <p:nvPicPr>
          <p:cNvPr id="545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880" y="3080383"/>
            <a:ext cx="5241322" cy="6798648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Things which nourish us spiritually &amp; produces spiritual growth"/>
          <p:cNvSpPr/>
          <p:nvPr/>
        </p:nvSpPr>
        <p:spPr>
          <a:xfrm>
            <a:off x="192427" y="2273248"/>
            <a:ext cx="12619946" cy="956764"/>
          </a:xfrm>
          <a:prstGeom prst="rect">
            <a:avLst/>
          </a:prstGeom>
          <a:gradFill>
            <a:gsLst>
              <a:gs pos="0">
                <a:srgbClr val="A4FAEF"/>
              </a:gs>
              <a:gs pos="100000">
                <a:srgbClr val="58C5D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54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Things which nourish us spiritually &amp; produces spiritual growth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5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4013"/>
                <a:lumOff val="5462"/>
              </a:schemeClr>
            </a:gs>
            <a:gs pos="100000">
              <a:schemeClr val="accent1">
                <a:hueOff val="-47059"/>
                <a:satOff val="1860"/>
                <a:lumOff val="-1795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49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48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51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5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5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54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sp>
        <p:nvSpPr>
          <p:cNvPr id="555" name="Our primary intake must supplement our greatest need – i.e., a right relationship with God! — Deut 8:3; 2 Tim 2:15…"/>
          <p:cNvSpPr txBox="1"/>
          <p:nvPr/>
        </p:nvSpPr>
        <p:spPr>
          <a:xfrm>
            <a:off x="5636336" y="3558706"/>
            <a:ext cx="7224011" cy="584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primary intake must supplement our greatest need – i.e., a right relationship with God! — Deut 8:3; 2 Tim 2:15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312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time, energy, and effort should be Focused upon establishing, strengthening and solidifying this relationship! — 2 Pet 1:5-11</a:t>
            </a:r>
          </a:p>
        </p:txBody>
      </p:sp>
      <p:pic>
        <p:nvPicPr>
          <p:cNvPr id="556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880" y="3080383"/>
            <a:ext cx="5241322" cy="6798648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Things which nourish us spiritually &amp; produces spiritual growth"/>
          <p:cNvSpPr/>
          <p:nvPr/>
        </p:nvSpPr>
        <p:spPr>
          <a:xfrm>
            <a:off x="192427" y="2273248"/>
            <a:ext cx="12619946" cy="956764"/>
          </a:xfrm>
          <a:prstGeom prst="rect">
            <a:avLst/>
          </a:prstGeom>
          <a:gradFill>
            <a:gsLst>
              <a:gs pos="0">
                <a:srgbClr val="A4FAEF"/>
              </a:gs>
              <a:gs pos="100000">
                <a:srgbClr val="58C5D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54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Things which nourish us spiritually &amp; produces spiritual growth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satOff val="4013"/>
                <a:lumOff val="5462"/>
              </a:schemeClr>
            </a:gs>
            <a:gs pos="100000">
              <a:schemeClr val="accent1">
                <a:hueOff val="-47059"/>
                <a:satOff val="1860"/>
                <a:lumOff val="-1795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60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59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62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6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6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65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pic>
        <p:nvPicPr>
          <p:cNvPr id="56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880" y="3080383"/>
            <a:ext cx="5241322" cy="6798648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Things which nourish us spiritually &amp; produces spiritual growth"/>
          <p:cNvSpPr/>
          <p:nvPr/>
        </p:nvSpPr>
        <p:spPr>
          <a:xfrm>
            <a:off x="192427" y="2273248"/>
            <a:ext cx="12619946" cy="956764"/>
          </a:xfrm>
          <a:prstGeom prst="rect">
            <a:avLst/>
          </a:prstGeom>
          <a:gradFill>
            <a:gsLst>
              <a:gs pos="0">
                <a:srgbClr val="A4FAEF"/>
              </a:gs>
              <a:gs pos="100000">
                <a:srgbClr val="58C5DB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54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Things which nourish us spiritually &amp; produces spiritual growth </a:t>
            </a:r>
          </a:p>
        </p:txBody>
      </p:sp>
      <p:sp>
        <p:nvSpPr>
          <p:cNvPr id="568" name="Romans 12:1–2 (NKJV)…"/>
          <p:cNvSpPr txBox="1"/>
          <p:nvPr/>
        </p:nvSpPr>
        <p:spPr>
          <a:xfrm>
            <a:off x="5382637" y="3304706"/>
            <a:ext cx="7498772" cy="635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63500" dist="63500" dir="288429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12:1–2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8429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I beseech you therefore, brethren, by the mercies of God, that you present your bodies a living sacrifice, holy, acceptable to God, </a:t>
            </a:r>
            <a:r>
              <a:rPr i="1"/>
              <a:t>which is</a:t>
            </a:r>
            <a:r>
              <a:t> your reasonable service. </a:t>
            </a:r>
            <a:r>
              <a:rPr baseline="31999"/>
              <a:t>2</a:t>
            </a:r>
            <a:r>
              <a:t> And do not be conformed to this world, but be transformed by the renewing of your mind, that you may prove what </a:t>
            </a:r>
            <a:r>
              <a:rPr i="1"/>
              <a:t>is</a:t>
            </a:r>
            <a:r>
              <a:t> that good and acceptable and perfect will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creen Shot 2018-11-30 at 11.56.50 AM.png" descr="Screen Shot 2018-11-30 at 11.56.50 A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115" y="2301451"/>
            <a:ext cx="12426570" cy="698775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44" name="Louw, J. P., &amp; Nida, E. A. (1996). Greek-English lexicon of the New Testament: based on semantic domains (electronic ed. of the 2nd edition.). New York: United Bible Societies."/>
          <p:cNvSpPr txBox="1"/>
          <p:nvPr/>
        </p:nvSpPr>
        <p:spPr>
          <a:xfrm>
            <a:off x="513816" y="9417502"/>
            <a:ext cx="119771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Louw, J. P., &amp; Nida, E. A. (1996). </a:t>
            </a:r>
            <a:r>
              <a:rPr i="1"/>
              <a:t>Greek-English lexicon of the New Testament: based on semantic domains</a:t>
            </a:r>
            <a:r>
              <a:t> (electronic ed. of the 2nd edition.). New York: United Bible Societies.</a:t>
            </a:r>
          </a:p>
        </p:txBody>
      </p:sp>
      <p:grpSp>
        <p:nvGrpSpPr>
          <p:cNvPr id="247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46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5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48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249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25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51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Ephesians 3:14–19 (NKJV)…"/>
          <p:cNvSpPr txBox="1"/>
          <p:nvPr/>
        </p:nvSpPr>
        <p:spPr>
          <a:xfrm>
            <a:off x="446828" y="348392"/>
            <a:ext cx="12111144" cy="872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300"/>
              </a:spcBef>
              <a:defRPr b="1" sz="6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Ephesians 3:14–19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14</a:t>
            </a:r>
            <a:r>
              <a:t> For this reason I bow my knees to the Father of our Lord Jesus Christ, </a:t>
            </a:r>
            <a:r>
              <a:rPr baseline="31999"/>
              <a:t>15</a:t>
            </a:r>
            <a:r>
              <a:t> from whom the whole family in heaven and earth is named, </a:t>
            </a:r>
            <a:r>
              <a:rPr baseline="31999"/>
              <a:t>16</a:t>
            </a:r>
            <a:r>
              <a:t> that He would grant you, according to the riches of His glory, to be strengthened with might through His Spirit in the inner man, </a:t>
            </a:r>
            <a:r>
              <a:rPr baseline="31999"/>
              <a:t>17</a:t>
            </a:r>
            <a:r>
              <a:t> that Christ may dwell in your hearts through faith; that you, being rooted and grounded in love, </a:t>
            </a:r>
            <a:r>
              <a:rPr baseline="31999"/>
              <a:t>18</a:t>
            </a:r>
            <a:r>
              <a:t> may be able to comprehend with all the saints what </a:t>
            </a:r>
            <a:r>
              <a:rPr i="1"/>
              <a:t>is</a:t>
            </a:r>
            <a:r>
              <a:t> the width and length and depth and height—</a:t>
            </a:r>
            <a:r>
              <a:rPr baseline="31999"/>
              <a:t>19</a:t>
            </a:r>
            <a:r>
              <a:t> to know the love of Christ which passes knowledge; that you may be filled with all the fullness of God.</a:t>
            </a:r>
          </a:p>
        </p:txBody>
      </p:sp>
      <p:sp>
        <p:nvSpPr>
          <p:cNvPr id="571" name="in the inner man"/>
          <p:cNvSpPr txBox="1"/>
          <p:nvPr/>
        </p:nvSpPr>
        <p:spPr>
          <a:xfrm>
            <a:off x="1834806" y="4613562"/>
            <a:ext cx="408652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 the inner 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1284" t="0" r="1128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74" name="2 Corinthians 4:16 (NKJV)…"/>
          <p:cNvSpPr txBox="1"/>
          <p:nvPr/>
        </p:nvSpPr>
        <p:spPr>
          <a:xfrm>
            <a:off x="256944" y="2724587"/>
            <a:ext cx="6111401" cy="6756401"/>
          </a:xfrm>
          <a:prstGeom prst="rect">
            <a:avLst/>
          </a:prstGeom>
          <a:solidFill>
            <a:srgbClr val="808785">
              <a:alpha val="66358"/>
            </a:srgbClr>
          </a:solidFill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Corinthians 4:16 (NKJV)</a:t>
            </a:r>
          </a:p>
          <a:p>
            <a:pPr>
              <a:spcBef>
                <a:spcPts val="2100"/>
              </a:spcBef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Therefore we do not lose heart. Even though our outward man is perishing, yet the inward </a:t>
            </a:r>
            <a:r>
              <a:rPr i="1"/>
              <a:t>man</a:t>
            </a:r>
            <a:r>
              <a:t> is being renewed day by day.</a:t>
            </a:r>
          </a:p>
        </p:txBody>
      </p:sp>
      <p:grpSp>
        <p:nvGrpSpPr>
          <p:cNvPr id="577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76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75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78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7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80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81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Matthew 16:24–26 (NKJV)…"/>
          <p:cNvSpPr txBox="1"/>
          <p:nvPr/>
        </p:nvSpPr>
        <p:spPr>
          <a:xfrm>
            <a:off x="622408" y="3829375"/>
            <a:ext cx="11759984" cy="5727701"/>
          </a:xfrm>
          <a:prstGeom prst="rect">
            <a:avLst/>
          </a:prstGeom>
          <a:solidFill>
            <a:srgbClr val="FFFFFF"/>
          </a:solidFill>
          <a:ln w="25400">
            <a:solidFill>
              <a:srgbClr val="808785"/>
            </a:solidFill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16:24–26 (NKJV)</a:t>
            </a:r>
          </a:p>
          <a:p>
            <a:pPr defTabSz="457200"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24</a:t>
            </a:r>
            <a:r>
              <a:t> Then Jesus said to His disciples, “If anyone desires to come after Me, let him deny himself, and take up his cross, and follow Me. </a:t>
            </a:r>
            <a:r>
              <a:rPr baseline="31999"/>
              <a:t>25</a:t>
            </a:r>
            <a:r>
              <a:t> For whoever desires to save his life will lose it, but whoever loses his life for My sake will find it. </a:t>
            </a:r>
            <a:r>
              <a:rPr baseline="31999"/>
              <a:t>26</a:t>
            </a:r>
            <a:r>
              <a:t> For what profit is it to a man if he gains the whole world, and loses his own soul? Or what will a man give in exchange for his soul?</a:t>
            </a:r>
          </a:p>
        </p:txBody>
      </p:sp>
      <p:grpSp>
        <p:nvGrpSpPr>
          <p:cNvPr id="586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585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84" name="Rectangle" descr="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587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58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58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590" name="Revealed In Our Actions &amp; Efforts"/>
          <p:cNvSpPr txBox="1"/>
          <p:nvPr/>
        </p:nvSpPr>
        <p:spPr>
          <a:xfrm>
            <a:off x="1488232" y="1302616"/>
            <a:ext cx="9936564" cy="520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2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Revealed In Our Actions &amp; Efforts</a:t>
            </a:r>
          </a:p>
        </p:txBody>
      </p:sp>
      <p:sp>
        <p:nvSpPr>
          <p:cNvPr id="591" name="The Inward Man Is The Real Me!…"/>
          <p:cNvSpPr txBox="1"/>
          <p:nvPr/>
        </p:nvSpPr>
        <p:spPr>
          <a:xfrm>
            <a:off x="658045" y="2226563"/>
            <a:ext cx="11596938" cy="15494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Inward Man Is The Real Me! 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Real Me Will exist forever!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What Will Be My Eternal Condition?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Image"/>
          <p:cNvGrpSpPr/>
          <p:nvPr/>
        </p:nvGrpSpPr>
        <p:grpSpPr>
          <a:xfrm>
            <a:off x="499844" y="3009824"/>
            <a:ext cx="4694934" cy="6678016"/>
            <a:chOff x="0" y="0"/>
            <a:chExt cx="4694933" cy="6678014"/>
          </a:xfrm>
        </p:grpSpPr>
        <p:pic>
          <p:nvPicPr>
            <p:cNvPr id="5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3665" t="0" r="27065" b="0"/>
            <a:stretch>
              <a:fillRect/>
            </a:stretch>
          </p:blipFill>
          <p:spPr>
            <a:xfrm>
              <a:off x="126999" y="76200"/>
              <a:ext cx="4440935" cy="63605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694935" cy="6678015"/>
            </a:xfrm>
            <a:prstGeom prst="rect">
              <a:avLst/>
            </a:prstGeom>
            <a:effectLst/>
          </p:spPr>
        </p:pic>
      </p:grpSp>
      <p:sp>
        <p:nvSpPr>
          <p:cNvPr id="596" name="Are you SAVED?…"/>
          <p:cNvSpPr txBox="1"/>
          <p:nvPr/>
        </p:nvSpPr>
        <p:spPr>
          <a:xfrm>
            <a:off x="5299472" y="2983331"/>
            <a:ext cx="7064116" cy="6527801"/>
          </a:xfrm>
          <a:prstGeom prst="rect">
            <a:avLst/>
          </a:prstGeom>
          <a:solidFill>
            <a:srgbClr val="FFFFFF">
              <a:alpha val="77916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Hear</a:t>
            </a:r>
            <a:r>
              <a:t> - The word of God - Luke 8:11; Rom 10:17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Believe</a:t>
            </a:r>
            <a:r>
              <a:t> in Christ — Jn 8:24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Repent</a:t>
            </a:r>
            <a:r>
              <a:t> — Luke 13:3,5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Confess</a:t>
            </a:r>
            <a:r>
              <a:t> Jesus — Rom 10:9,10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Be</a:t>
            </a:r>
            <a:r>
              <a:t> </a:t>
            </a:r>
            <a:r>
              <a:rPr b="1"/>
              <a:t>baptized</a:t>
            </a:r>
            <a:r>
              <a:t> in the name of Jesus Christ for the remission of sins — Mk 16:16; Acts 2:38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Continue</a:t>
            </a:r>
            <a:r>
              <a:t> following Jesus — becoming conformed to His image — 2 Col. 3:18</a:t>
            </a:r>
          </a:p>
        </p:txBody>
      </p:sp>
      <p:grpSp>
        <p:nvGrpSpPr>
          <p:cNvPr id="599" name="Rectangle"/>
          <p:cNvGrpSpPr/>
          <p:nvPr/>
        </p:nvGrpSpPr>
        <p:grpSpPr>
          <a:xfrm>
            <a:off x="493736" y="160779"/>
            <a:ext cx="11925556" cy="2828404"/>
            <a:chOff x="0" y="0"/>
            <a:chExt cx="11925554" cy="2828403"/>
          </a:xfrm>
        </p:grpSpPr>
        <p:sp>
          <p:nvSpPr>
            <p:cNvPr id="598" name="Rectangle"/>
            <p:cNvSpPr/>
            <p:nvPr/>
          </p:nvSpPr>
          <p:spPr>
            <a:xfrm>
              <a:off x="127000" y="76200"/>
              <a:ext cx="11671555" cy="251090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97" name="Rectangle" descr="Rectang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925555" cy="2828404"/>
            </a:xfrm>
            <a:prstGeom prst="rect">
              <a:avLst/>
            </a:prstGeom>
            <a:effectLst/>
          </p:spPr>
        </p:pic>
      </p:grpSp>
      <p:sp>
        <p:nvSpPr>
          <p:cNvPr id="600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601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602" name="The Inward Man Is The Real Me!…"/>
          <p:cNvSpPr txBox="1"/>
          <p:nvPr/>
        </p:nvSpPr>
        <p:spPr>
          <a:xfrm>
            <a:off x="1465454" y="1288179"/>
            <a:ext cx="9982120" cy="1282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Inward Man Is The Real Me! </a:t>
            </a:r>
          </a:p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Real Me Will exist forever!</a:t>
            </a:r>
          </a:p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What Will Be My Eternal Condition? </a:t>
            </a:r>
          </a:p>
        </p:txBody>
      </p:sp>
      <p:pic>
        <p:nvPicPr>
          <p:cNvPr id="603" name="Image" descr="Imag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500"/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500"/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167" t="14804" r="14073" b="5558"/>
          <a:stretch>
            <a:fillRect/>
          </a:stretch>
        </p:blipFill>
        <p:spPr>
          <a:xfrm>
            <a:off x="-1" y="1587"/>
            <a:ext cx="1297940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00" y="2834005"/>
            <a:ext cx="12674601" cy="6400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One day this life on earth will end…"/>
          <p:cNvSpPr txBox="1"/>
          <p:nvPr/>
        </p:nvSpPr>
        <p:spPr>
          <a:xfrm>
            <a:off x="589113" y="3367405"/>
            <a:ext cx="11785602" cy="533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1599" dir="2700000">
              <a:srgbClr val="000000">
                <a:alpha val="89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2400"/>
              </a:spcBef>
              <a:defRPr sz="5100">
                <a:solidFill>
                  <a:srgbClr val="FFEFCB"/>
                </a:solidFill>
                <a:effectLst>
                  <a:outerShdw sx="100000" sy="100000" kx="0" ky="0" algn="b" rotWithShape="0" blurRad="63500" dist="63500" dir="306335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day this life on earth will end</a:t>
            </a:r>
          </a:p>
          <a:p>
            <a:pPr defTabSz="457200">
              <a:spcBef>
                <a:spcPts val="2400"/>
              </a:spcBef>
              <a:defRPr sz="5100">
                <a:solidFill>
                  <a:srgbClr val="FFEFCB"/>
                </a:solidFill>
                <a:effectLst>
                  <a:outerShdw sx="100000" sy="100000" kx="0" ky="0" algn="b" rotWithShape="0" blurRad="63500" dist="63500" dir="306335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will either regret for eternity your priorities in this life or you will be eternally happy that you put God first</a:t>
            </a:r>
          </a:p>
          <a:p>
            <a:pPr defTabSz="457200">
              <a:spcBef>
                <a:spcPts val="2400"/>
              </a:spcBef>
              <a:defRPr sz="5100">
                <a:solidFill>
                  <a:srgbClr val="FFEFCB"/>
                </a:solidFill>
                <a:effectLst>
                  <a:outerShdw sx="100000" sy="100000" kx="0" ky="0" algn="b" rotWithShape="0" blurRad="63500" dist="63500" dir="306335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your life ended today - which would it be for you?</a:t>
            </a:r>
          </a:p>
        </p:txBody>
      </p:sp>
      <p:grpSp>
        <p:nvGrpSpPr>
          <p:cNvPr id="610" name="Rectangle"/>
          <p:cNvGrpSpPr/>
          <p:nvPr/>
        </p:nvGrpSpPr>
        <p:grpSpPr>
          <a:xfrm>
            <a:off x="493736" y="160779"/>
            <a:ext cx="11925556" cy="2828404"/>
            <a:chOff x="0" y="0"/>
            <a:chExt cx="11925554" cy="2828403"/>
          </a:xfrm>
        </p:grpSpPr>
        <p:sp>
          <p:nvSpPr>
            <p:cNvPr id="609" name="Rectangle"/>
            <p:cNvSpPr/>
            <p:nvPr/>
          </p:nvSpPr>
          <p:spPr>
            <a:xfrm>
              <a:off x="127000" y="76199"/>
              <a:ext cx="11671555" cy="2510905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608" name="Rectangle" descr="Rectang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1925555" cy="2828405"/>
            </a:xfrm>
            <a:prstGeom prst="rect">
              <a:avLst/>
            </a:prstGeom>
            <a:effectLst/>
          </p:spPr>
        </p:pic>
      </p:grpSp>
      <p:sp>
        <p:nvSpPr>
          <p:cNvPr id="611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61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613" name="The Inward Man Is The Real Me!…"/>
          <p:cNvSpPr txBox="1"/>
          <p:nvPr/>
        </p:nvSpPr>
        <p:spPr>
          <a:xfrm>
            <a:off x="1465454" y="1288179"/>
            <a:ext cx="9982120" cy="12827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Inward Man Is The Real Me! </a:t>
            </a:r>
          </a:p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Real Me Will exist forever!</a:t>
            </a:r>
          </a:p>
          <a:p>
            <a:pPr>
              <a:buClr>
                <a:srgbClr val="535353"/>
              </a:buClr>
              <a:defRPr sz="3000">
                <a:latin typeface="Good Times"/>
                <a:ea typeface="Good Times"/>
                <a:cs typeface="Good Times"/>
                <a:sym typeface="Good Times"/>
              </a:defRPr>
            </a:pPr>
            <a:r>
              <a:t>What Will Be My Eternal Condition? </a:t>
            </a:r>
          </a:p>
        </p:txBody>
      </p:sp>
      <p:pic>
        <p:nvPicPr>
          <p:cNvPr id="614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0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2361" t="34438" r="2361" b="11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18" name="“Even though our outward man is perishing, yet the inward man is being renewed day by day.” — 2 Corinthians 4:16 (NKJV)"/>
          <p:cNvSpPr txBox="1"/>
          <p:nvPr/>
        </p:nvSpPr>
        <p:spPr>
          <a:xfrm>
            <a:off x="309158" y="8334286"/>
            <a:ext cx="12386483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2100"/>
              </a:spcBef>
              <a:defRPr sz="31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“Even though our outward man is perishing, yet the inward </a:t>
            </a:r>
            <a:r>
              <a:rPr i="1"/>
              <a:t>man</a:t>
            </a:r>
            <a:r>
              <a:t> is being renewed day by day.” — 2 Corinthians 4:16 (NKJV)</a:t>
            </a:r>
          </a:p>
        </p:txBody>
      </p:sp>
      <p:sp>
        <p:nvSpPr>
          <p:cNvPr id="619" name="The Inward Man Is The Real Me!…"/>
          <p:cNvSpPr txBox="1"/>
          <p:nvPr/>
        </p:nvSpPr>
        <p:spPr>
          <a:xfrm>
            <a:off x="703931" y="915098"/>
            <a:ext cx="11596938" cy="15494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Inward Man Is The Real Me! 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The Real Me Will exist forever!</a:t>
            </a:r>
          </a:p>
          <a:p>
            <a: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pPr>
            <a:r>
              <a:t>What Will Be My Eternal Condition? </a:t>
            </a:r>
          </a:p>
        </p:txBody>
      </p:sp>
      <p:pic>
        <p:nvPicPr>
          <p:cNvPr id="620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8624" y="5270381"/>
            <a:ext cx="13442048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148" y="-128117"/>
            <a:ext cx="13181096" cy="9984434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623" name="Psalm 51:10–19 (NKJV)…"/>
          <p:cNvSpPr txBox="1"/>
          <p:nvPr/>
        </p:nvSpPr>
        <p:spPr>
          <a:xfrm>
            <a:off x="622625" y="388266"/>
            <a:ext cx="11759549" cy="82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Psalm 51:10–19 (NKJV)</a:t>
            </a:r>
          </a:p>
          <a:p>
            <a:pPr defTabSz="457200"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10</a:t>
            </a:r>
            <a:r>
              <a:t> Create in me a clean heart, O God, And renew a steadfast spirit within me. </a:t>
            </a:r>
            <a:r>
              <a:rPr baseline="31999"/>
              <a:t>11</a:t>
            </a:r>
            <a:r>
              <a:t> Do not cast me away from Your presence, And do not take Your Holy Spirit from me. </a:t>
            </a:r>
            <a:r>
              <a:rPr baseline="31999"/>
              <a:t>12</a:t>
            </a:r>
            <a:r>
              <a:t> Restore to me the joy of Your salvation, And uphold me </a:t>
            </a:r>
            <a:r>
              <a:rPr i="1"/>
              <a:t>by Your</a:t>
            </a:r>
            <a:r>
              <a:t> generous Spirit. </a:t>
            </a:r>
            <a:r>
              <a:rPr baseline="31999"/>
              <a:t>13</a:t>
            </a:r>
            <a:r>
              <a:t> </a:t>
            </a:r>
            <a:r>
              <a:rPr i="1"/>
              <a:t>Then</a:t>
            </a:r>
            <a:r>
              <a:t> I will teach transgressors Your ways, And sinners shall be converted to You. </a:t>
            </a:r>
            <a:r>
              <a:rPr baseline="31999"/>
              <a:t>14</a:t>
            </a:r>
            <a:r>
              <a:t> Deliver me from the guilt of bloodshed, O God, The God of my salvation, </a:t>
            </a:r>
            <a:r>
              <a:rPr i="1"/>
              <a:t>And</a:t>
            </a:r>
            <a:r>
              <a:t> my tongue shall sing aloud of Your righteousness.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148" y="-128117"/>
            <a:ext cx="13181096" cy="9984434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626" name="Psalm 51:10–19 (NKJV)…"/>
          <p:cNvSpPr txBox="1"/>
          <p:nvPr/>
        </p:nvSpPr>
        <p:spPr>
          <a:xfrm>
            <a:off x="622625" y="388266"/>
            <a:ext cx="11759549" cy="873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600">
                <a:solidFill>
                  <a:srgbClr val="000000"/>
                </a:solidFill>
                <a:latin typeface="Good Times"/>
                <a:ea typeface="Good Times"/>
                <a:cs typeface="Good Times"/>
                <a:sym typeface="Good Times"/>
              </a:defRPr>
            </a:pPr>
            <a:r>
              <a:t>Psalm 51:10–19 (NKJV)</a:t>
            </a:r>
          </a:p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O Lord, open my lips, And my mouth shall show forth Your praise. </a:t>
            </a:r>
            <a:r>
              <a:rPr baseline="31999"/>
              <a:t>16</a:t>
            </a:r>
            <a:r>
              <a:t> For You do not desire sacrifice, or else I would give </a:t>
            </a:r>
            <a:r>
              <a:rPr i="1"/>
              <a:t>it;</a:t>
            </a:r>
            <a:r>
              <a:t> You do not delight in burnt offering. </a:t>
            </a:r>
            <a:r>
              <a:rPr baseline="31999"/>
              <a:t>17</a:t>
            </a:r>
            <a:r>
              <a:t> The sacrifices of God </a:t>
            </a:r>
            <a:r>
              <a:rPr i="1"/>
              <a:t>are</a:t>
            </a:r>
            <a:r>
              <a:t> a broken spirit, A broken and a contrite heart— These, O God, You will not despise. </a:t>
            </a:r>
            <a:r>
              <a:rPr baseline="31999"/>
              <a:t>18</a:t>
            </a:r>
            <a:r>
              <a:t> Do good in Your good pleasure to Zion; Build the walls of Jerusalem. </a:t>
            </a:r>
            <a:r>
              <a:rPr baseline="31999"/>
              <a:t>19</a:t>
            </a:r>
            <a:r>
              <a:t> Then You shall be pleased with the sacrifices of righteousness, With burnt offering and whole burnt offering; Then they shall offer bulls on Your altar.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256" name="One’s ……"/>
          <p:cNvGrpSpPr/>
          <p:nvPr/>
        </p:nvGrpSpPr>
        <p:grpSpPr>
          <a:xfrm>
            <a:off x="386894" y="2291018"/>
            <a:ext cx="5835034" cy="7404101"/>
            <a:chOff x="0" y="0"/>
            <a:chExt cx="5835032" cy="7404100"/>
          </a:xfrm>
        </p:grpSpPr>
        <p:sp>
          <p:nvSpPr>
            <p:cNvPr id="255" name="One’s ……"/>
            <p:cNvSpPr txBox="1"/>
            <p:nvPr/>
          </p:nvSpPr>
          <p:spPr>
            <a:xfrm>
              <a:off x="50800" y="38100"/>
              <a:ext cx="5733433" cy="72390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6100"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 sz="6100"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254" name="One’s ……" descr="One’s ……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835033" cy="7404101"/>
            </a:xfrm>
            <a:prstGeom prst="rect">
              <a:avLst/>
            </a:prstGeom>
            <a:effectLst/>
          </p:spPr>
        </p:pic>
      </p:grpSp>
      <p:grpSp>
        <p:nvGrpSpPr>
          <p:cNvPr id="259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58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7" name="Rectangle" descr="Rectang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60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261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26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63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268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67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6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69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270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27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7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73" name="1 Samuel 16:7 (NKJV)…"/>
          <p:cNvSpPr txBox="1"/>
          <p:nvPr/>
        </p:nvSpPr>
        <p:spPr>
          <a:xfrm>
            <a:off x="218707" y="2697865"/>
            <a:ext cx="6828349" cy="694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50800" dist="63500" dir="288466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Samuel 16:7 (NKJV)</a:t>
            </a:r>
          </a:p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50800" dist="63500" dir="2884667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7</a:t>
            </a:r>
            <a:r>
              <a:t> But the Lord said to Samuel, “Do not look at his appearance or at his physical stature, because I have refused him. For </a:t>
            </a:r>
            <a:r>
              <a:rPr i="1"/>
              <a:t>the Lord</a:t>
            </a:r>
            <a:r>
              <a:t> does not </a:t>
            </a:r>
            <a:r>
              <a:rPr i="1"/>
              <a:t>see</a:t>
            </a:r>
            <a:r>
              <a:t> as man sees; for man looks at the outward appearance, but the Lord looks at the heart.”</a:t>
            </a:r>
          </a:p>
        </p:txBody>
      </p:sp>
      <p:grpSp>
        <p:nvGrpSpPr>
          <p:cNvPr id="276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275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274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281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80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9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82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283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28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85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86" name="Psalm 51:6 (NKJV)…"/>
          <p:cNvSpPr txBox="1"/>
          <p:nvPr/>
        </p:nvSpPr>
        <p:spPr>
          <a:xfrm>
            <a:off x="271046" y="3330964"/>
            <a:ext cx="5734013" cy="570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51:6 (NKJV) </a:t>
            </a:r>
          </a:p>
          <a:p>
            <a:pPr>
              <a:spcBef>
                <a:spcPts val="21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6</a:t>
            </a:r>
            <a:r>
              <a:t> Behold, You desire truth in the inward parts, And in the hidden </a:t>
            </a:r>
            <a:r>
              <a:rPr i="1"/>
              <a:t>part</a:t>
            </a:r>
            <a:r>
              <a:t> You will make me to know wisdom.</a:t>
            </a:r>
          </a:p>
        </p:txBody>
      </p:sp>
      <p:grpSp>
        <p:nvGrpSpPr>
          <p:cNvPr id="289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288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287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294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293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2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295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29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297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298" name="Romans 2:29 (NKJV)…"/>
          <p:cNvSpPr txBox="1"/>
          <p:nvPr/>
        </p:nvSpPr>
        <p:spPr>
          <a:xfrm>
            <a:off x="144130" y="2682282"/>
            <a:ext cx="6111401" cy="670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2:29 (NKJV)</a:t>
            </a:r>
          </a:p>
          <a:p>
            <a:pPr>
              <a:spcBef>
                <a:spcPts val="2100"/>
              </a:spcBef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29</a:t>
            </a:r>
            <a:r>
              <a:t> but </a:t>
            </a:r>
            <a:r>
              <a:rPr i="1"/>
              <a:t>he is</a:t>
            </a:r>
            <a:r>
              <a:t> a Jew who </a:t>
            </a:r>
            <a:r>
              <a:rPr i="1"/>
              <a:t>is one</a:t>
            </a:r>
            <a:r>
              <a:t> inwardly; and circumcision </a:t>
            </a:r>
            <a:r>
              <a:rPr i="1"/>
              <a:t>is that</a:t>
            </a:r>
            <a:r>
              <a:t> of the heart, in the Spirit, not in the letter; whose praise </a:t>
            </a:r>
            <a:r>
              <a:rPr i="1"/>
              <a:t>is</a:t>
            </a:r>
            <a:r>
              <a:t> not from men but from God.</a:t>
            </a:r>
          </a:p>
        </p:txBody>
      </p:sp>
      <p:sp>
        <p:nvSpPr>
          <p:cNvPr id="299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grpSp>
        <p:nvGrpSpPr>
          <p:cNvPr id="302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01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00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07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06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05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08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pic>
        <p:nvPicPr>
          <p:cNvPr id="30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10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11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grpSp>
        <p:nvGrpSpPr>
          <p:cNvPr id="314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13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12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  <p:sp>
        <p:nvSpPr>
          <p:cNvPr id="315" name="Romans 7:22 (NKJV)…"/>
          <p:cNvSpPr txBox="1"/>
          <p:nvPr/>
        </p:nvSpPr>
        <p:spPr>
          <a:xfrm>
            <a:off x="45418" y="3175844"/>
            <a:ext cx="6111400" cy="549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7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7:22 (NKJV)</a:t>
            </a:r>
          </a:p>
          <a:p>
            <a:pPr>
              <a:spcBef>
                <a:spcPts val="21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22</a:t>
            </a:r>
            <a:r>
              <a:t> For I delight in the law of God according to the inward man.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106265"/>
                <a:satOff val="1324"/>
                <a:lumOff val="2619"/>
              </a:schemeClr>
            </a:gs>
            <a:gs pos="100000">
              <a:schemeClr val="accent2">
                <a:hueOff val="76670"/>
                <a:satOff val="16688"/>
                <a:lumOff val="-2032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650" y="-6169"/>
            <a:ext cx="8391473" cy="9765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144260" dir="9842177">
              <a:srgbClr val="000000"/>
            </a:outerShdw>
          </a:effectLst>
        </p:spPr>
      </p:pic>
      <p:grpSp>
        <p:nvGrpSpPr>
          <p:cNvPr id="320" name="Rectangle"/>
          <p:cNvGrpSpPr/>
          <p:nvPr/>
        </p:nvGrpSpPr>
        <p:grpSpPr>
          <a:xfrm>
            <a:off x="493736" y="160779"/>
            <a:ext cx="11925556" cy="2012374"/>
            <a:chOff x="0" y="0"/>
            <a:chExt cx="11925554" cy="2012373"/>
          </a:xfrm>
        </p:grpSpPr>
        <p:sp>
          <p:nvSpPr>
            <p:cNvPr id="319" name="Rectangle"/>
            <p:cNvSpPr/>
            <p:nvPr/>
          </p:nvSpPr>
          <p:spPr>
            <a:xfrm>
              <a:off x="127000" y="76200"/>
              <a:ext cx="11671555" cy="1694874"/>
            </a:xfrm>
            <a:prstGeom prst="rect">
              <a:avLst/>
            </a:prstGeom>
            <a:solidFill>
              <a:srgbClr val="808785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8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25555" cy="2012374"/>
            </a:xfrm>
            <a:prstGeom prst="rect">
              <a:avLst/>
            </a:prstGeom>
            <a:effectLst/>
          </p:spPr>
        </p:pic>
      </p:grpSp>
      <p:sp>
        <p:nvSpPr>
          <p:cNvPr id="321" name="INWARD or Outward"/>
          <p:cNvSpPr txBox="1"/>
          <p:nvPr/>
        </p:nvSpPr>
        <p:spPr>
          <a:xfrm>
            <a:off x="1402980" y="300479"/>
            <a:ext cx="101070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z="72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INWARD or Outward</a:t>
            </a:r>
          </a:p>
        </p:txBody>
      </p:sp>
      <p:sp>
        <p:nvSpPr>
          <p:cNvPr id="322" name="The Inward Man Is The Real Me"/>
          <p:cNvSpPr txBox="1"/>
          <p:nvPr/>
        </p:nvSpPr>
        <p:spPr>
          <a:xfrm>
            <a:off x="1488232" y="1270866"/>
            <a:ext cx="9936564" cy="584201"/>
          </a:xfrm>
          <a:prstGeom prst="rect">
            <a:avLst/>
          </a:prstGeom>
          <a:solidFill>
            <a:srgbClr val="EBEBEB">
              <a:alpha val="675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535353"/>
              </a:buClr>
              <a:defRPr sz="3700">
                <a:latin typeface="Good Times"/>
                <a:ea typeface="Good Times"/>
                <a:cs typeface="Good Times"/>
                <a:sym typeface="Good Times"/>
              </a:defRPr>
            </a:lvl1pPr>
          </a:lstStyle>
          <a:p>
            <a:pPr/>
            <a:r>
              <a:t>The Inward Man Is The Real Me</a:t>
            </a:r>
          </a:p>
        </p:txBody>
      </p:sp>
      <p:pic>
        <p:nvPicPr>
          <p:cNvPr id="32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3871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pic>
        <p:nvPicPr>
          <p:cNvPr id="324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95" y="289999"/>
            <a:ext cx="908794" cy="1569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</p:spPr>
      </p:pic>
      <p:sp>
        <p:nvSpPr>
          <p:cNvPr id="325" name="1 Peter 3:3–4 (NKJV)…"/>
          <p:cNvSpPr txBox="1"/>
          <p:nvPr/>
        </p:nvSpPr>
        <p:spPr>
          <a:xfrm>
            <a:off x="115926" y="2541264"/>
            <a:ext cx="6853067" cy="685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1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3:3–4 (NKJV)</a:t>
            </a:r>
          </a:p>
          <a:p>
            <a:pPr>
              <a:spcBef>
                <a:spcPts val="2100"/>
              </a:spcBef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</a:t>
            </a:r>
            <a:r>
              <a:t> Do not let your adornment be </a:t>
            </a:r>
            <a:r>
              <a:rPr i="1"/>
              <a:t>merely</a:t>
            </a:r>
            <a:r>
              <a:t> outward—arranging the hair, wearing gold, or putting on </a:t>
            </a:r>
            <a:r>
              <a:rPr i="1"/>
              <a:t>fine</a:t>
            </a:r>
            <a:r>
              <a:t> apparel—</a:t>
            </a:r>
            <a:r>
              <a:rPr baseline="31999"/>
              <a:t>4</a:t>
            </a:r>
            <a:r>
              <a:t> rather </a:t>
            </a:r>
            <a:r>
              <a:rPr i="1"/>
              <a:t>let it be</a:t>
            </a:r>
            <a:r>
              <a:t> the hidden person of the heart, with the incorruptible </a:t>
            </a:r>
            <a:r>
              <a:rPr i="1"/>
              <a:t>beauty</a:t>
            </a:r>
            <a:r>
              <a:t> of a gentle and quiet spirit, which is very precious in the sight of God.</a:t>
            </a:r>
          </a:p>
        </p:txBody>
      </p:sp>
      <p:grpSp>
        <p:nvGrpSpPr>
          <p:cNvPr id="328" name="One’s ……"/>
          <p:cNvGrpSpPr/>
          <p:nvPr/>
        </p:nvGrpSpPr>
        <p:grpSpPr>
          <a:xfrm>
            <a:off x="9313318" y="5174396"/>
            <a:ext cx="3469461" cy="4457701"/>
            <a:chOff x="0" y="0"/>
            <a:chExt cx="3469459" cy="4457700"/>
          </a:xfrm>
        </p:grpSpPr>
        <p:sp>
          <p:nvSpPr>
            <p:cNvPr id="327" name="One’s ……"/>
            <p:cNvSpPr txBox="1"/>
            <p:nvPr/>
          </p:nvSpPr>
          <p:spPr>
            <a:xfrm>
              <a:off x="50800" y="38100"/>
              <a:ext cx="3367860" cy="42926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One’s …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MIND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THOUGHTS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PURPOSES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ATTITUDE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WILL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SINCERITY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SPIRIT</a:t>
              </a:r>
            </a:p>
          </p:txBody>
        </p:sp>
        <p:pic>
          <p:nvPicPr>
            <p:cNvPr id="326" name="One’s ……" descr="One’s …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69461" cy="4457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