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9" name="Shape 299"/>
          <p:cNvSpPr/>
          <p:nvPr>
            <p:ph type="sldImg"/>
          </p:nvPr>
        </p:nvSpPr>
        <p:spPr>
          <a:xfrm>
            <a:off x="1143000" y="685800"/>
            <a:ext cx="4572000" cy="3429000"/>
          </a:xfrm>
          <a:prstGeom prst="rect">
            <a:avLst/>
          </a:prstGeom>
        </p:spPr>
        <p:txBody>
          <a:bodyPr/>
          <a:lstStyle/>
          <a:p>
            <a:pPr/>
          </a:p>
        </p:txBody>
      </p:sp>
      <p:sp>
        <p:nvSpPr>
          <p:cNvPr id="300" name="Shape 3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 Id="rId4" Type="http://schemas.openxmlformats.org/officeDocument/2006/relationships/image" Target="../media/image3.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99"/>
        </a:solidFill>
      </p:bgPr>
    </p:bg>
    <p:spTree>
      <p:nvGrpSpPr>
        <p:cNvPr id="1" name=""/>
        <p:cNvGrpSpPr/>
        <p:nvPr/>
      </p:nvGrpSpPr>
      <p:grpSpPr>
        <a:xfrm>
          <a:off x="0" y="0"/>
          <a:ext cx="0" cy="0"/>
          <a:chOff x="0" y="0"/>
          <a:chExt cx="0" cy="0"/>
        </a:xfrm>
      </p:grpSpPr>
      <p:sp>
        <p:nvSpPr>
          <p:cNvPr id="117"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CCFFFF"/>
                </a:solidFill>
                <a:latin typeface="Arial Black"/>
                <a:ea typeface="Arial Black"/>
                <a:cs typeface="Arial Black"/>
                <a:sym typeface="Arial Black"/>
              </a:defRPr>
            </a:lvl1pPr>
          </a:lstStyle>
          <a:p>
            <a:pPr/>
            <a:r>
              <a:t>Title Text</a:t>
            </a:r>
          </a:p>
        </p:txBody>
      </p:sp>
      <p:sp>
        <p:nvSpPr>
          <p:cNvPr id="11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0" indent="457200" algn="ctr" defTabSz="1300480">
              <a:spcBef>
                <a:spcPts val="1000"/>
              </a:spcBef>
              <a:buSzTx/>
              <a:buNone/>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0" indent="914400" algn="ctr" defTabSz="1300480">
              <a:spcBef>
                <a:spcPts val="1000"/>
              </a:spcBef>
              <a:buSzTx/>
              <a:buNone/>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0" indent="1371600" algn="ctr" defTabSz="1300480">
              <a:spcBef>
                <a:spcPts val="1000"/>
              </a:spcBef>
              <a:buSzTx/>
              <a:buNone/>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0" indent="1828800" algn="ctr" defTabSz="1300480">
              <a:spcBef>
                <a:spcPts val="1000"/>
              </a:spcBef>
              <a:buSzTx/>
              <a:buNone/>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99"/>
        </a:solidFill>
      </p:bgPr>
    </p:bg>
    <p:spTree>
      <p:nvGrpSpPr>
        <p:cNvPr id="1" name=""/>
        <p:cNvGrpSpPr/>
        <p:nvPr/>
      </p:nvGrpSpPr>
      <p:grpSpPr>
        <a:xfrm>
          <a:off x="0" y="0"/>
          <a:ext cx="0" cy="0"/>
          <a:chOff x="0" y="0"/>
          <a:chExt cx="0" cy="0"/>
        </a:xfrm>
      </p:grpSpPr>
      <p:sp>
        <p:nvSpPr>
          <p:cNvPr id="126"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CCFFFF"/>
                </a:solidFill>
                <a:latin typeface="Arial Black"/>
                <a:ea typeface="Arial Black"/>
                <a:cs typeface="Arial Black"/>
                <a:sym typeface="Arial Black"/>
              </a:defRPr>
            </a:lvl1pPr>
          </a:lstStyle>
          <a:p>
            <a:pPr/>
            <a:r>
              <a:t>Title Text</a:t>
            </a:r>
          </a:p>
        </p:txBody>
      </p:sp>
      <p:sp>
        <p:nvSpPr>
          <p:cNvPr id="127"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906235" indent="-449035" defTabSz="1300480">
              <a:spcBef>
                <a:spcPts val="1000"/>
              </a:spcBef>
              <a:buSzPct val="100000"/>
              <a:buChar char="–"/>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1333500" indent="-419100" defTabSz="1300480">
              <a:spcBef>
                <a:spcPts val="1000"/>
              </a:spcBef>
              <a:buSzPct val="100000"/>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1874520" indent="-502920" defTabSz="1300480">
              <a:spcBef>
                <a:spcPts val="1000"/>
              </a:spcBef>
              <a:buSzPct val="100000"/>
              <a:buChar char="–"/>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2387600" indent="-558800" defTabSz="1300480">
              <a:spcBef>
                <a:spcPts val="1000"/>
              </a:spcBef>
              <a:buSzPct val="100000"/>
              <a:buChar char="»"/>
              <a:defRPr b="1"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35"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CCFFFF"/>
                </a:solidFill>
                <a:latin typeface="Arial Black"/>
                <a:ea typeface="Arial Black"/>
                <a:cs typeface="Arial Black"/>
                <a:sym typeface="Arial Black"/>
              </a:defRPr>
            </a:lvl1pPr>
          </a:lstStyle>
          <a:p>
            <a:pPr/>
            <a:r>
              <a:t>Title Text</a:t>
            </a:r>
          </a:p>
        </p:txBody>
      </p:sp>
      <p:sp>
        <p:nvSpPr>
          <p:cNvPr id="136"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b="1" sz="4400">
                <a:solidFill>
                  <a:srgbClr val="FFFFFF"/>
                </a:solidFill>
                <a:effectLst>
                  <a:outerShdw sx="100000" sy="100000" kx="0" ky="0" algn="b" rotWithShape="0" blurRad="12700" dist="25400" dir="2700000">
                    <a:srgbClr val="003366"/>
                  </a:outerShdw>
                </a:effectLst>
                <a:latin typeface="Arial"/>
                <a:ea typeface="Arial"/>
                <a:cs typeface="Arial"/>
                <a:sym typeface="Arial"/>
              </a:defRPr>
            </a:lvl1pPr>
            <a:lvl2pPr marL="906235" indent="-449035" defTabSz="1300480">
              <a:spcBef>
                <a:spcPts val="1000"/>
              </a:spcBef>
              <a:buSzPct val="100000"/>
              <a:buChar char="–"/>
              <a:defRPr b="1" sz="4400">
                <a:solidFill>
                  <a:srgbClr val="FFFFFF"/>
                </a:solidFill>
                <a:effectLst>
                  <a:outerShdw sx="100000" sy="100000" kx="0" ky="0" algn="b" rotWithShape="0" blurRad="12700" dist="25400" dir="2700000">
                    <a:srgbClr val="003366"/>
                  </a:outerShdw>
                </a:effectLst>
                <a:latin typeface="Arial"/>
                <a:ea typeface="Arial"/>
                <a:cs typeface="Arial"/>
                <a:sym typeface="Arial"/>
              </a:defRPr>
            </a:lvl2pPr>
            <a:lvl3pPr marL="1333500" indent="-419100" defTabSz="1300480">
              <a:spcBef>
                <a:spcPts val="1000"/>
              </a:spcBef>
              <a:buSzPct val="100000"/>
              <a:defRPr b="1" sz="4400">
                <a:solidFill>
                  <a:srgbClr val="FFFFFF"/>
                </a:solidFill>
                <a:effectLst>
                  <a:outerShdw sx="100000" sy="100000" kx="0" ky="0" algn="b" rotWithShape="0" blurRad="12700" dist="25400" dir="2700000">
                    <a:srgbClr val="003366"/>
                  </a:outerShdw>
                </a:effectLst>
                <a:latin typeface="Arial"/>
                <a:ea typeface="Arial"/>
                <a:cs typeface="Arial"/>
                <a:sym typeface="Arial"/>
              </a:defRPr>
            </a:lvl3pPr>
            <a:lvl4pPr marL="1874520" indent="-502920" defTabSz="1300480">
              <a:spcBef>
                <a:spcPts val="1000"/>
              </a:spcBef>
              <a:buSzPct val="100000"/>
              <a:buChar char="–"/>
              <a:defRPr b="1" sz="4400">
                <a:solidFill>
                  <a:srgbClr val="FFFFFF"/>
                </a:solidFill>
                <a:effectLst>
                  <a:outerShdw sx="100000" sy="100000" kx="0" ky="0" algn="b" rotWithShape="0" blurRad="12700" dist="25400" dir="2700000">
                    <a:srgbClr val="003366"/>
                  </a:outerShdw>
                </a:effectLst>
                <a:latin typeface="Arial"/>
                <a:ea typeface="Arial"/>
                <a:cs typeface="Arial"/>
                <a:sym typeface="Arial"/>
              </a:defRPr>
            </a:lvl4pPr>
            <a:lvl5pPr marL="2387600" indent="-558800" defTabSz="1300480">
              <a:spcBef>
                <a:spcPts val="1000"/>
              </a:spcBef>
              <a:buSzPct val="100000"/>
              <a:buChar char="»"/>
              <a:defRPr b="1" sz="4400">
                <a:solidFill>
                  <a:srgbClr val="FFFFFF"/>
                </a:solidFill>
                <a:effectLst>
                  <a:outerShdw sx="100000" sy="100000" kx="0" ky="0" algn="b" rotWithShape="0" blurRad="12700" dist="25400" dir="2700000">
                    <a:srgbClr val="003366"/>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gradFill flip="none" rotWithShape="1">
          <a:gsLst>
            <a:gs pos="0">
              <a:srgbClr val="000076"/>
            </a:gs>
            <a:gs pos="100000">
              <a:srgbClr val="0000FF"/>
            </a:gs>
          </a:gsLst>
          <a:lin ang="16200000" scaled="0"/>
        </a:gradFill>
      </p:bgPr>
    </p:bg>
    <p:spTree>
      <p:nvGrpSpPr>
        <p:cNvPr id="1" name=""/>
        <p:cNvGrpSpPr/>
        <p:nvPr/>
      </p:nvGrpSpPr>
      <p:grpSpPr>
        <a:xfrm>
          <a:off x="0" y="0"/>
          <a:ext cx="0" cy="0"/>
          <a:chOff x="0" y="0"/>
          <a:chExt cx="0" cy="0"/>
        </a:xfrm>
      </p:grpSpPr>
      <p:sp>
        <p:nvSpPr>
          <p:cNvPr id="144" name="Title Text"/>
          <p:cNvSpPr txBox="1"/>
          <p:nvPr>
            <p:ph type="title"/>
          </p:nvPr>
        </p:nvSpPr>
        <p:spPr>
          <a:xfrm>
            <a:off x="650239" y="2059093"/>
            <a:ext cx="11704322" cy="2470010"/>
          </a:xfrm>
          <a:prstGeom prst="rect">
            <a:avLst/>
          </a:prstGeom>
        </p:spPr>
        <p:txBody>
          <a:bodyPr lIns="65023" tIns="65023" rIns="65023" bIns="65023"/>
          <a:lstStyle>
            <a:lvl1pPr defTabSz="1300480">
              <a:defRPr cap="none" sz="7600">
                <a:solidFill>
                  <a:srgbClr val="E3E3FF"/>
                </a:solidFill>
                <a:effectLst>
                  <a:outerShdw sx="100000" sy="100000" kx="0" ky="0" algn="b" rotWithShape="0" blurRad="12700" dist="38100" dir="2700000">
                    <a:srgbClr val="000000"/>
                  </a:outerShdw>
                </a:effectLst>
                <a:latin typeface="Arial"/>
                <a:ea typeface="Arial"/>
                <a:cs typeface="Arial"/>
                <a:sym typeface="Arial"/>
              </a:defRPr>
            </a:lvl1pPr>
          </a:lstStyle>
          <a:p>
            <a:pPr/>
            <a:r>
              <a:t>Title Text</a:t>
            </a:r>
          </a:p>
        </p:txBody>
      </p:sp>
      <p:sp>
        <p:nvSpPr>
          <p:cNvPr id="145" name="Body Level One…"/>
          <p:cNvSpPr txBox="1"/>
          <p:nvPr>
            <p:ph type="body" sz="quarter" idx="1"/>
          </p:nvPr>
        </p:nvSpPr>
        <p:spPr>
          <a:xfrm>
            <a:off x="1950719" y="487680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0" indent="4572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0" indent="9144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0" indent="13716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0" indent="18288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1985791" y="9184853"/>
            <a:ext cx="368769" cy="352001"/>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3399"/>
            </a:gs>
            <a:gs pos="100000">
              <a:srgbClr val="001746"/>
            </a:gs>
          </a:gsLst>
          <a:lin ang="16200000" scaled="0"/>
        </a:gradFill>
      </p:bgPr>
    </p:bg>
    <p:spTree>
      <p:nvGrpSpPr>
        <p:cNvPr id="1" name=""/>
        <p:cNvGrpSpPr/>
        <p:nvPr/>
      </p:nvGrpSpPr>
      <p:grpSpPr>
        <a:xfrm>
          <a:off x="0" y="0"/>
          <a:ext cx="0" cy="0"/>
          <a:chOff x="0" y="0"/>
          <a:chExt cx="0" cy="0"/>
        </a:xfrm>
      </p:grpSpPr>
      <p:grpSp>
        <p:nvGrpSpPr>
          <p:cNvPr id="155" name="Group"/>
          <p:cNvGrpSpPr/>
          <p:nvPr/>
        </p:nvGrpSpPr>
        <p:grpSpPr>
          <a:xfrm>
            <a:off x="-1" y="-1"/>
            <a:ext cx="13004801" cy="9753602"/>
            <a:chOff x="0" y="0"/>
            <a:chExt cx="13004800" cy="9753600"/>
          </a:xfrm>
        </p:grpSpPr>
        <p:sp>
          <p:nvSpPr>
            <p:cNvPr id="153" name="Rectangle"/>
            <p:cNvSpPr/>
            <p:nvPr/>
          </p:nvSpPr>
          <p:spPr>
            <a:xfrm>
              <a:off x="0" y="6935893"/>
              <a:ext cx="13004800" cy="2817708"/>
            </a:xfrm>
            <a:prstGeom prst="rect">
              <a:avLst/>
            </a:prstGeom>
            <a:gradFill flip="none" rotWithShape="1">
              <a:gsLst>
                <a:gs pos="0">
                  <a:srgbClr val="33CCCC"/>
                </a:gs>
                <a:gs pos="100000">
                  <a:srgbClr val="00339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4" name="Rectangle"/>
            <p:cNvSpPr/>
            <p:nvPr/>
          </p:nvSpPr>
          <p:spPr>
            <a:xfrm>
              <a:off x="0" y="0"/>
              <a:ext cx="13004800" cy="6935894"/>
            </a:xfrm>
            <a:prstGeom prst="rect">
              <a:avLst/>
            </a:prstGeom>
            <a:gradFill flip="none" rotWithShape="1">
              <a:gsLst>
                <a:gs pos="0">
                  <a:srgbClr val="003399"/>
                </a:gs>
                <a:gs pos="100000">
                  <a:srgbClr val="001746"/>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56" name="Rectangle"/>
          <p:cNvSpPr/>
          <p:nvPr/>
        </p:nvSpPr>
        <p:spPr>
          <a:xfrm>
            <a:off x="8886613" y="8906933"/>
            <a:ext cx="4118187" cy="866987"/>
          </a:xfrm>
          <a:prstGeom prst="rect">
            <a:avLst/>
          </a:prstGeom>
          <a:gradFill>
            <a:gsLst>
              <a:gs pos="0">
                <a:srgbClr val="003399"/>
              </a:gs>
              <a:gs pos="100000">
                <a:srgbClr val="00FFCC"/>
              </a:gs>
            </a:gsLst>
            <a:lin ang="18900000"/>
          </a:gradFill>
          <a:ln w="12700">
            <a:miter lim="400000"/>
          </a:ln>
        </p:spPr>
        <p:txBody>
          <a:bodyPr lIns="65023" tIns="65023" rIns="65023" bIns="65023"/>
          <a:lstStyle/>
          <a:p>
            <a:pPr algn="l" defTabSz="1300480">
              <a:defRPr sz="2400">
                <a:solidFill>
                  <a:srgbClr val="FFFFFF"/>
                </a:solidFill>
                <a:latin typeface="Arial"/>
                <a:ea typeface="Arial"/>
                <a:cs typeface="Arial"/>
                <a:sym typeface="Arial"/>
              </a:defRPr>
            </a:pPr>
          </a:p>
        </p:txBody>
      </p:sp>
      <p:grpSp>
        <p:nvGrpSpPr>
          <p:cNvPr id="165" name="Group"/>
          <p:cNvGrpSpPr/>
          <p:nvPr/>
        </p:nvGrpSpPr>
        <p:grpSpPr>
          <a:xfrm>
            <a:off x="-1" y="8561493"/>
            <a:ext cx="11162455" cy="1219201"/>
            <a:chOff x="0" y="0"/>
            <a:chExt cx="11162453" cy="1219200"/>
          </a:xfrm>
        </p:grpSpPr>
        <p:sp>
          <p:nvSpPr>
            <p:cNvPr id="157"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463416"/>
                </a:gs>
                <a:gs pos="100000">
                  <a:srgbClr val="8478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163" name="Group"/>
            <p:cNvGrpSpPr/>
            <p:nvPr/>
          </p:nvGrpSpPr>
          <p:grpSpPr>
            <a:xfrm>
              <a:off x="5612835" y="0"/>
              <a:ext cx="5549619" cy="1219201"/>
              <a:chOff x="0" y="0"/>
              <a:chExt cx="5549617" cy="1219199"/>
            </a:xfrm>
          </p:grpSpPr>
          <p:sp>
            <p:nvSpPr>
              <p:cNvPr id="158" name="Shape"/>
              <p:cNvSpPr/>
              <p:nvPr/>
            </p:nvSpPr>
            <p:spPr>
              <a:xfrm>
                <a:off x="3300870" y="15804"/>
                <a:ext cx="224874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93" y="15116"/>
                    </a:moveTo>
                    <a:lnTo>
                      <a:pt x="10735" y="14994"/>
                    </a:lnTo>
                    <a:lnTo>
                      <a:pt x="6072" y="10091"/>
                    </a:lnTo>
                    <a:lnTo>
                      <a:pt x="2754" y="2675"/>
                    </a:lnTo>
                    <a:lnTo>
                      <a:pt x="0" y="0"/>
                    </a:lnTo>
                    <a:lnTo>
                      <a:pt x="477" y="1054"/>
                    </a:lnTo>
                    <a:lnTo>
                      <a:pt x="0" y="2634"/>
                    </a:lnTo>
                    <a:lnTo>
                      <a:pt x="651" y="4823"/>
                    </a:lnTo>
                    <a:lnTo>
                      <a:pt x="1627" y="9848"/>
                    </a:lnTo>
                    <a:lnTo>
                      <a:pt x="976" y="17102"/>
                    </a:lnTo>
                    <a:lnTo>
                      <a:pt x="4337" y="13333"/>
                    </a:lnTo>
                    <a:lnTo>
                      <a:pt x="13272" y="21600"/>
                    </a:lnTo>
                    <a:lnTo>
                      <a:pt x="21600" y="21438"/>
                    </a:lnTo>
                    <a:lnTo>
                      <a:pt x="17957" y="19168"/>
                    </a:lnTo>
                    <a:lnTo>
                      <a:pt x="13793" y="15116"/>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9"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0"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1"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2"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64"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463416"/>
                </a:gs>
                <a:gs pos="100000">
                  <a:srgbClr val="73664F"/>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172" name="Group"/>
          <p:cNvGrpSpPr/>
          <p:nvPr/>
        </p:nvGrpSpPr>
        <p:grpSpPr>
          <a:xfrm>
            <a:off x="891822" y="8563750"/>
            <a:ext cx="8085103" cy="1207913"/>
            <a:chOff x="0" y="0"/>
            <a:chExt cx="8085102" cy="1207911"/>
          </a:xfrm>
        </p:grpSpPr>
        <p:sp>
          <p:nvSpPr>
            <p:cNvPr id="166"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7"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8"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9"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0"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1"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73" name="Title Text"/>
          <p:cNvSpPr txBox="1"/>
          <p:nvPr>
            <p:ph type="title"/>
          </p:nvPr>
        </p:nvSpPr>
        <p:spPr>
          <a:xfrm>
            <a:off x="650239" y="325119"/>
            <a:ext cx="11704322" cy="1625601"/>
          </a:xfrm>
          <a:prstGeom prst="rect">
            <a:avLst/>
          </a:prstGeom>
        </p:spPr>
        <p:txBody>
          <a:bodyPr lIns="65023" tIns="65023" rIns="65023" bIns="65023"/>
          <a:lstStyle>
            <a:lvl1pPr defTabSz="1300480">
              <a:defRPr cap="none" sz="6200">
                <a:solidFill>
                  <a:srgbClr val="E3E3FF"/>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174" name="Body Level One…"/>
          <p:cNvSpPr txBox="1"/>
          <p:nvPr>
            <p:ph type="body" idx="1"/>
          </p:nvPr>
        </p:nvSpPr>
        <p:spPr>
          <a:xfrm>
            <a:off x="650239" y="2275839"/>
            <a:ext cx="11704322" cy="6394028"/>
          </a:xfrm>
          <a:prstGeom prst="rect">
            <a:avLst/>
          </a:prstGeom>
        </p:spPr>
        <p:txBody>
          <a:bodyPr lIns="65023" tIns="65023" rIns="65023" bIns="65023" anchor="t"/>
          <a:lstStyle>
            <a:lvl1pPr marL="471487" indent="-471487" defTabSz="1300480">
              <a:spcBef>
                <a:spcPts val="1000"/>
              </a:spcBef>
              <a:buClr>
                <a:srgbClr val="E3E3FF"/>
              </a:buClr>
              <a:buSzPct val="100000"/>
              <a:defRPr sz="4400">
                <a:solidFill>
                  <a:srgbClr val="FFFFFF"/>
                </a:solidFill>
                <a:latin typeface="Arial"/>
                <a:ea typeface="Arial"/>
                <a:cs typeface="Arial"/>
                <a:sym typeface="Arial"/>
              </a:defRPr>
            </a:lvl1pPr>
            <a:lvl2pPr marL="906235" indent="-449035" defTabSz="1300480">
              <a:spcBef>
                <a:spcPts val="1000"/>
              </a:spcBef>
              <a:buClr>
                <a:srgbClr val="E3E3FF"/>
              </a:buClr>
              <a:buSzPct val="100000"/>
              <a:buChar char="–"/>
              <a:defRPr sz="4400">
                <a:solidFill>
                  <a:srgbClr val="FFFFFF"/>
                </a:solidFill>
                <a:latin typeface="Arial"/>
                <a:ea typeface="Arial"/>
                <a:cs typeface="Arial"/>
                <a:sym typeface="Arial"/>
              </a:defRPr>
            </a:lvl2pPr>
            <a:lvl3pPr marL="1333500" indent="-419100" defTabSz="1300480">
              <a:spcBef>
                <a:spcPts val="1000"/>
              </a:spcBef>
              <a:buClr>
                <a:srgbClr val="E3E3FF"/>
              </a:buClr>
              <a:buSzPct val="100000"/>
              <a:defRPr sz="4400">
                <a:solidFill>
                  <a:srgbClr val="FFFFFF"/>
                </a:solidFill>
                <a:latin typeface="Arial"/>
                <a:ea typeface="Arial"/>
                <a:cs typeface="Arial"/>
                <a:sym typeface="Arial"/>
              </a:defRPr>
            </a:lvl3pPr>
            <a:lvl4pPr marL="1874520" indent="-502920" defTabSz="1300480">
              <a:spcBef>
                <a:spcPts val="1000"/>
              </a:spcBef>
              <a:buClr>
                <a:srgbClr val="E3E3FF"/>
              </a:buClr>
              <a:buSzPct val="100000"/>
              <a:buChar char="–"/>
              <a:defRPr sz="4400">
                <a:solidFill>
                  <a:srgbClr val="FFFFFF"/>
                </a:solidFill>
                <a:latin typeface="Arial"/>
                <a:ea typeface="Arial"/>
                <a:cs typeface="Arial"/>
                <a:sym typeface="Arial"/>
              </a:defRPr>
            </a:lvl4pPr>
            <a:lvl5pPr marL="2387600" indent="-558800" defTabSz="1300480">
              <a:spcBef>
                <a:spcPts val="1000"/>
              </a:spcBef>
              <a:buClr>
                <a:srgbClr val="E3E3FF"/>
              </a:buClr>
              <a:buSzPct val="100000"/>
              <a:defRPr sz="44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1985791" y="9184853"/>
            <a:ext cx="368769" cy="352001"/>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82" name="Title Text"/>
          <p:cNvSpPr txBox="1"/>
          <p:nvPr>
            <p:ph type="title"/>
          </p:nvPr>
        </p:nvSpPr>
        <p:spPr>
          <a:xfrm>
            <a:off x="650239" y="325119"/>
            <a:ext cx="11704322" cy="1625601"/>
          </a:xfrm>
          <a:prstGeom prst="rect">
            <a:avLst/>
          </a:prstGeom>
        </p:spPr>
        <p:txBody>
          <a:bodyPr lIns="65023" tIns="65023" rIns="65023" bIns="65023"/>
          <a:lstStyle>
            <a:lvl1pPr defTabSz="1300480">
              <a:defRPr cap="none" sz="6200">
                <a:solidFill>
                  <a:srgbClr val="E3E3FF"/>
                </a:solidFill>
                <a:effectLst>
                  <a:outerShdw sx="100000" sy="100000" kx="0" ky="0" algn="b" rotWithShape="0" blurRad="12700" dist="25400" dir="2700000">
                    <a:srgbClr val="FFFFFF"/>
                  </a:outerShdw>
                </a:effectLst>
                <a:latin typeface="Arial"/>
                <a:ea typeface="Arial"/>
                <a:cs typeface="Arial"/>
                <a:sym typeface="Arial"/>
              </a:defRPr>
            </a:lvl1pPr>
          </a:lstStyle>
          <a:p>
            <a:pPr/>
            <a:r>
              <a:t>Title Text</a:t>
            </a:r>
          </a:p>
        </p:txBody>
      </p:sp>
      <p:sp>
        <p:nvSpPr>
          <p:cNvPr id="183" name="Body Level One…"/>
          <p:cNvSpPr txBox="1"/>
          <p:nvPr>
            <p:ph type="body" idx="1"/>
          </p:nvPr>
        </p:nvSpPr>
        <p:spPr>
          <a:xfrm>
            <a:off x="650239" y="2275839"/>
            <a:ext cx="11704322" cy="6394028"/>
          </a:xfrm>
          <a:prstGeom prst="rect">
            <a:avLst/>
          </a:prstGeom>
        </p:spPr>
        <p:txBody>
          <a:bodyPr lIns="65023" tIns="65023" rIns="65023" bIns="65023" anchor="t"/>
          <a:lstStyle>
            <a:lvl1pPr marL="471487" indent="-471487" defTabSz="1300480">
              <a:spcBef>
                <a:spcPts val="1000"/>
              </a:spcBef>
              <a:buClr>
                <a:srgbClr val="E3E3FF"/>
              </a:buClr>
              <a:buSzPct val="100000"/>
              <a:defRPr sz="4400">
                <a:solidFill>
                  <a:srgbClr val="FFFFFF"/>
                </a:solidFill>
                <a:latin typeface="Arial"/>
                <a:ea typeface="Arial"/>
                <a:cs typeface="Arial"/>
                <a:sym typeface="Arial"/>
              </a:defRPr>
            </a:lvl1pPr>
            <a:lvl2pPr marL="906235" indent="-449035" defTabSz="1300480">
              <a:spcBef>
                <a:spcPts val="1000"/>
              </a:spcBef>
              <a:buClr>
                <a:srgbClr val="E3E3FF"/>
              </a:buClr>
              <a:buSzPct val="100000"/>
              <a:buChar char="–"/>
              <a:defRPr sz="4400">
                <a:solidFill>
                  <a:srgbClr val="FFFFFF"/>
                </a:solidFill>
                <a:latin typeface="Arial"/>
                <a:ea typeface="Arial"/>
                <a:cs typeface="Arial"/>
                <a:sym typeface="Arial"/>
              </a:defRPr>
            </a:lvl2pPr>
            <a:lvl3pPr marL="1333500" indent="-419100" defTabSz="1300480">
              <a:spcBef>
                <a:spcPts val="1000"/>
              </a:spcBef>
              <a:buClr>
                <a:srgbClr val="E3E3FF"/>
              </a:buClr>
              <a:buSzPct val="100000"/>
              <a:defRPr sz="4400">
                <a:solidFill>
                  <a:srgbClr val="FFFFFF"/>
                </a:solidFill>
                <a:latin typeface="Arial"/>
                <a:ea typeface="Arial"/>
                <a:cs typeface="Arial"/>
                <a:sym typeface="Arial"/>
              </a:defRPr>
            </a:lvl3pPr>
            <a:lvl4pPr marL="1874520" indent="-502920" defTabSz="1300480">
              <a:spcBef>
                <a:spcPts val="1000"/>
              </a:spcBef>
              <a:buClr>
                <a:srgbClr val="E3E3FF"/>
              </a:buClr>
              <a:buSzPct val="100000"/>
              <a:buChar char="–"/>
              <a:defRPr sz="4400">
                <a:solidFill>
                  <a:srgbClr val="FFFFFF"/>
                </a:solidFill>
                <a:latin typeface="Arial"/>
                <a:ea typeface="Arial"/>
                <a:cs typeface="Arial"/>
                <a:sym typeface="Arial"/>
              </a:defRPr>
            </a:lvl4pPr>
            <a:lvl5pPr marL="2387600" indent="-558800" defTabSz="1300480">
              <a:spcBef>
                <a:spcPts val="1000"/>
              </a:spcBef>
              <a:buClr>
                <a:srgbClr val="E3E3FF"/>
              </a:buClr>
              <a:buSzPct val="100000"/>
              <a:defRPr sz="44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11985791" y="9184853"/>
            <a:ext cx="368769" cy="352001"/>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463416"/>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1" name="cool-background-textures-at_textures1.tiff" descr="cool-background-textures-at_textures1.tiff"/>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2" name="Title Text"/>
          <p:cNvSpPr txBox="1"/>
          <p:nvPr>
            <p:ph type="title"/>
          </p:nvPr>
        </p:nvSpPr>
        <p:spPr>
          <a:xfrm>
            <a:off x="1079500" y="2921000"/>
            <a:ext cx="10845800" cy="2413000"/>
          </a:xfrm>
          <a:prstGeom prst="rect">
            <a:avLst/>
          </a:prstGeom>
        </p:spPr>
        <p:txBody>
          <a:bodyPr anchor="b">
            <a:noAutofit/>
          </a:bodyPr>
          <a:lstStyle>
            <a:lvl1pPr>
              <a:defRPr cap="none" sz="8000">
                <a:solidFill>
                  <a:srgbClr val="FFFFFF"/>
                </a:solidFill>
                <a:latin typeface="American Typewriter"/>
                <a:ea typeface="American Typewriter"/>
                <a:cs typeface="American Typewriter"/>
                <a:sym typeface="American Typewriter"/>
              </a:defRPr>
            </a:lvl1pPr>
          </a:lstStyle>
          <a:p>
            <a:pPr/>
            <a:r>
              <a:t>Title Text</a:t>
            </a:r>
          </a:p>
        </p:txBody>
      </p:sp>
      <p:sp>
        <p:nvSpPr>
          <p:cNvPr id="193" name="Body Level One…"/>
          <p:cNvSpPr txBox="1"/>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xfrm>
            <a:off x="6311900" y="9080500"/>
            <a:ext cx="384506" cy="368300"/>
          </a:xfrm>
          <a:prstGeom prst="rect">
            <a:avLst/>
          </a:prstGeom>
        </p:spPr>
        <p:txBody>
          <a:bodyPr anchor="ct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1" name="cool-background-textures-at_textures1.tiff" descr="cool-background-textures-at_textures1.tiff"/>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2" name="Title Text"/>
          <p:cNvSpPr txBox="1"/>
          <p:nvPr>
            <p:ph type="title"/>
          </p:nvPr>
        </p:nvSpPr>
        <p:spPr>
          <a:xfrm>
            <a:off x="1079500" y="152400"/>
            <a:ext cx="10845800" cy="2095500"/>
          </a:xfrm>
          <a:prstGeom prst="rect">
            <a:avLst/>
          </a:prstGeom>
        </p:spPr>
        <p:txBody>
          <a:bodyPr>
            <a:noAutofit/>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03" name="Body Level One…"/>
          <p:cNvSpPr txBox="1"/>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4" name="Slide Number"/>
          <p:cNvSpPr txBox="1"/>
          <p:nvPr>
            <p:ph type="sldNum" sz="quarter" idx="2"/>
          </p:nvPr>
        </p:nvSpPr>
        <p:spPr>
          <a:xfrm>
            <a:off x="6311900" y="9080500"/>
            <a:ext cx="384506" cy="368300"/>
          </a:xfrm>
          <a:prstGeom prst="rect">
            <a:avLst/>
          </a:prstGeom>
        </p:spPr>
        <p:txBody>
          <a:bodyPr anchor="ct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11"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218"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cap="none" spc="-138" sz="5800">
                <a:ln w="4419">
                  <a:solidFill>
                    <a:srgbClr val="3C4421">
                      <a:alpha val="25000"/>
                    </a:srgbClr>
                  </a:solidFill>
                </a:ln>
                <a:solidFill>
                  <a:srgbClr val="F9F9F9"/>
                </a:solidFill>
                <a:latin typeface="Constantia"/>
                <a:ea typeface="Constantia"/>
                <a:cs typeface="Constantia"/>
                <a:sym typeface="Constantia"/>
              </a:defRPr>
            </a:lvl1pPr>
          </a:lstStyle>
          <a:p>
            <a:pPr/>
            <a:r>
              <a:t>Title Text</a:t>
            </a:r>
          </a:p>
        </p:txBody>
      </p:sp>
      <p:sp>
        <p:nvSpPr>
          <p:cNvPr id="226" name="Body Level One…"/>
          <p:cNvSpPr txBox="1"/>
          <p:nvPr>
            <p:ph type="body" idx="1"/>
          </p:nvPr>
        </p:nvSpPr>
        <p:spPr>
          <a:xfrm>
            <a:off x="650239" y="2059093"/>
            <a:ext cx="11704322" cy="6653673"/>
          </a:xfrm>
          <a:prstGeom prst="rect">
            <a:avLst/>
          </a:prstGeom>
        </p:spPr>
        <p:txBody>
          <a:bodyPr lIns="65023" tIns="65023" rIns="65023" bIns="65023" anchor="t"/>
          <a:lstStyle>
            <a:lvl1pPr marL="378069" indent="-378069" defTabSz="1300480">
              <a:spcBef>
                <a:spcPts val="800"/>
              </a:spcBef>
              <a:buClr>
                <a:srgbClr val="F3A447"/>
              </a:buClr>
              <a:buSzPct val="85000"/>
              <a:buChar char="●"/>
              <a:defRPr sz="3600">
                <a:solidFill>
                  <a:srgbClr val="FFFFFF"/>
                </a:solidFill>
                <a:latin typeface="Constantia"/>
                <a:ea typeface="Constantia"/>
                <a:cs typeface="Constantia"/>
                <a:sym typeface="Constantia"/>
              </a:defRPr>
            </a:lvl1pPr>
            <a:lvl2pPr marL="776287" indent="-409575" defTabSz="1300480">
              <a:spcBef>
                <a:spcPts val="800"/>
              </a:spcBef>
              <a:buClr>
                <a:srgbClr val="F3A447"/>
              </a:buClr>
              <a:buSzPct val="85000"/>
              <a:buChar char="●"/>
              <a:defRPr sz="3600">
                <a:solidFill>
                  <a:srgbClr val="FFFFFF"/>
                </a:solidFill>
                <a:latin typeface="Constantia"/>
                <a:ea typeface="Constantia"/>
                <a:cs typeface="Constantia"/>
                <a:sym typeface="Constantia"/>
              </a:defRPr>
            </a:lvl2pPr>
            <a:lvl3pPr marL="1168173" indent="-391885" defTabSz="1300480">
              <a:spcBef>
                <a:spcPts val="800"/>
              </a:spcBef>
              <a:buClr>
                <a:srgbClr val="F3A447"/>
              </a:buClr>
              <a:buSzPct val="85000"/>
              <a:buChar char="●"/>
              <a:defRPr sz="3600">
                <a:solidFill>
                  <a:srgbClr val="FFFFFF"/>
                </a:solidFill>
                <a:latin typeface="Constantia"/>
                <a:ea typeface="Constantia"/>
                <a:cs typeface="Constantia"/>
                <a:sym typeface="Constantia"/>
              </a:defRPr>
            </a:lvl3pPr>
            <a:lvl4pPr marL="1484061" indent="-433136" defTabSz="1300480">
              <a:spcBef>
                <a:spcPts val="800"/>
              </a:spcBef>
              <a:buClr>
                <a:srgbClr val="F3A447"/>
              </a:buClr>
              <a:buSzPct val="85000"/>
              <a:buChar char="●"/>
              <a:defRPr sz="3600">
                <a:solidFill>
                  <a:srgbClr val="FFFFFF"/>
                </a:solidFill>
                <a:latin typeface="Constantia"/>
                <a:ea typeface="Constantia"/>
                <a:cs typeface="Constantia"/>
                <a:sym typeface="Constantia"/>
              </a:defRPr>
            </a:lvl4pPr>
            <a:lvl5pPr marL="1839912" indent="-514349" defTabSz="1300480">
              <a:spcBef>
                <a:spcPts val="800"/>
              </a:spcBef>
              <a:buClr>
                <a:srgbClr val="F3A447"/>
              </a:buClr>
              <a:buSzPct val="85000"/>
              <a:buChar char="●"/>
              <a:defRPr sz="3600">
                <a:solidFill>
                  <a:srgbClr val="FFFFFF"/>
                </a:solid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227" name="Slide Number"/>
          <p:cNvSpPr txBox="1"/>
          <p:nvPr>
            <p:ph type="sldNum" sz="quarter" idx="2"/>
          </p:nvPr>
        </p:nvSpPr>
        <p:spPr>
          <a:xfrm>
            <a:off x="12269886" y="8976289"/>
            <a:ext cx="250628" cy="281236"/>
          </a:xfrm>
          <a:prstGeom prst="rect">
            <a:avLst/>
          </a:prstGeom>
        </p:spPr>
        <p:txBody>
          <a:bodyPr lIns="0" tIns="0" rIns="0" bIns="0" anchor="ctr"/>
          <a:lstStyle>
            <a:lvl1pPr defTabSz="1300480">
              <a:defRPr sz="2200">
                <a:solidFill>
                  <a:srgbClr val="FEFAC9"/>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35"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3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58"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59"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60"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68"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69"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70"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7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93"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 Id="rId3"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Image" descr="Image"/>
          <p:cNvPicPr>
            <a:picLocks noChangeAspect="1"/>
          </p:cNvPicPr>
          <p:nvPr>
            <p:ph type="pic" idx="13"/>
          </p:nvPr>
        </p:nvPicPr>
        <p:blipFill>
          <a:blip r:embed="rId2">
            <a:extLst/>
          </a:blip>
          <a:srcRect l="21421" t="0" r="4769" b="0"/>
          <a:stretch>
            <a:fillRect/>
          </a:stretch>
        </p:blipFill>
        <p:spPr>
          <a:xfrm>
            <a:off x="0" y="0"/>
            <a:ext cx="13004800" cy="9753600"/>
          </a:xfrm>
          <a:prstGeom prst="rect">
            <a:avLst/>
          </a:prstGeom>
        </p:spPr>
      </p:pic>
      <p:sp>
        <p:nvSpPr>
          <p:cNvPr id="303" name="Rounded Rectangle"/>
          <p:cNvSpPr/>
          <p:nvPr/>
        </p:nvSpPr>
        <p:spPr>
          <a:xfrm>
            <a:off x="3811628" y="4876712"/>
            <a:ext cx="8959445" cy="2962074"/>
          </a:xfrm>
          <a:prstGeom prst="roundRect">
            <a:avLst>
              <a:gd name="adj" fmla="val 29339"/>
            </a:avLst>
          </a:prstGeom>
          <a:gradFill>
            <a:gsLst>
              <a:gs pos="0">
                <a:srgbClr val="424242">
                  <a:alpha val="84661"/>
                </a:srgbClr>
              </a:gs>
              <a:gs pos="100000">
                <a:srgbClr val="797979">
                  <a:alpha val="71690"/>
                </a:srgbClr>
              </a:gs>
            </a:gsLst>
            <a:lin ang="5400000"/>
          </a:gradFill>
          <a:ln w="12700">
            <a:miter lim="400000"/>
          </a:ln>
          <a:effectLst>
            <a:outerShdw sx="100000" sy="100000" kx="0" ky="0" algn="b" rotWithShape="0" blurRad="241300" dist="121953" dir="5400000">
              <a:srgbClr val="000000"/>
            </a:outerShdw>
          </a:effectLst>
        </p:spPr>
        <p:txBody>
          <a:bodyPr lIns="50800" tIns="50800" rIns="50800" bIns="50800" anchor="ctr"/>
          <a:lstStyle/>
          <a:p>
            <a:pPr>
              <a:defRPr>
                <a:solidFill>
                  <a:srgbClr val="FFFFFF"/>
                </a:solidFill>
              </a:defRPr>
            </a:pPr>
          </a:p>
        </p:txBody>
      </p:sp>
      <p:sp>
        <p:nvSpPr>
          <p:cNvPr id="304" name="King Josiah…"/>
          <p:cNvSpPr txBox="1"/>
          <p:nvPr/>
        </p:nvSpPr>
        <p:spPr>
          <a:xfrm>
            <a:off x="7208580" y="-28079"/>
            <a:ext cx="5645653" cy="458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700">
                <a:latin typeface="Thames Nude Roman"/>
                <a:ea typeface="Thames Nude Roman"/>
                <a:cs typeface="Thames Nude Roman"/>
                <a:sym typeface="Thames Nude Roman"/>
              </a:defRPr>
            </a:pPr>
            <a:r>
              <a:t>King Josiah</a:t>
            </a:r>
          </a:p>
          <a:p>
            <a:pPr marL="487680" indent="-487680" defTabSz="1300480">
              <a:spcBef>
                <a:spcPts val="1300"/>
              </a:spcBef>
              <a:defRPr sz="5000">
                <a:solidFill>
                  <a:srgbClr val="800000"/>
                </a:solidFill>
                <a:effectLst>
                  <a:outerShdw sx="100000" sy="100000" kx="0" ky="0" algn="b" rotWithShape="0" blurRad="12700" dist="25400" dir="2700000">
                    <a:srgbClr val="000000"/>
                  </a:outerShdw>
                </a:effectLst>
                <a:latin typeface="Papyrus"/>
                <a:ea typeface="Papyrus"/>
                <a:cs typeface="Papyrus"/>
                <a:sym typeface="Papyrus"/>
              </a:defRPr>
            </a:pPr>
            <a:r>
              <a:t>640-609 B.C.</a:t>
            </a:r>
          </a:p>
          <a:p>
            <a:pPr>
              <a:defRPr sz="5200">
                <a:latin typeface="Phosphate Inline"/>
                <a:ea typeface="Phosphate Inline"/>
                <a:cs typeface="Phosphate Inline"/>
                <a:sym typeface="Phosphate Inline"/>
              </a:defRPr>
            </a:pPr>
            <a:r>
              <a:t>What Walking In The Ways of God Looks Like</a:t>
            </a:r>
          </a:p>
        </p:txBody>
      </p:sp>
      <p:sp>
        <p:nvSpPr>
          <p:cNvPr id="305" name="2 Chronicles 34:2 (NKJV)…"/>
          <p:cNvSpPr txBox="1"/>
          <p:nvPr/>
        </p:nvSpPr>
        <p:spPr>
          <a:xfrm>
            <a:off x="5606035" y="4915839"/>
            <a:ext cx="7056005"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FFFFFF"/>
                </a:solidFill>
                <a:effectLst>
                  <a:outerShdw sx="100000" sy="100000" kx="0" ky="0" algn="b" rotWithShape="0" blurRad="63500" dist="63500" dir="4221278">
                    <a:srgbClr val="000000"/>
                  </a:outerShdw>
                </a:effectLst>
                <a:latin typeface="Baskerville Old Face"/>
                <a:ea typeface="Baskerville Old Face"/>
                <a:cs typeface="Baskerville Old Face"/>
                <a:sym typeface="Baskerville Old Face"/>
              </a:defRPr>
            </a:pPr>
            <a:r>
              <a:t>2 Chronicles 34:2 (NKJV)</a:t>
            </a:r>
          </a:p>
          <a:p>
            <a:pPr defTabSz="457200">
              <a:defRPr sz="3500">
                <a:solidFill>
                  <a:srgbClr val="FFFFFF"/>
                </a:solidFill>
                <a:effectLst>
                  <a:outerShdw sx="100000" sy="100000" kx="0" ky="0" algn="b" rotWithShape="0" blurRad="63500" dist="63500" dir="4221278">
                    <a:srgbClr val="000000"/>
                  </a:outerShdw>
                </a:effectLst>
                <a:latin typeface="Baskerville Old Face"/>
                <a:ea typeface="Baskerville Old Face"/>
                <a:cs typeface="Baskerville Old Face"/>
                <a:sym typeface="Baskerville Old Face"/>
              </a:defRPr>
            </a:pPr>
            <a:r>
              <a:rPr baseline="31999"/>
              <a:t>2</a:t>
            </a:r>
            <a:r>
              <a:t> And he did </a:t>
            </a:r>
            <a:r>
              <a:t>what was</a:t>
            </a:r>
            <a:r>
              <a:t> right in the sight of the Lord, and walked in the ways of his father David; </a:t>
            </a:r>
            <a:r>
              <a:t>he</a:t>
            </a:r>
            <a:r>
              <a:t> did </a:t>
            </a:r>
            <a:r>
              <a:t>not</a:t>
            </a:r>
            <a:r>
              <a:t> turn aside to the right hand or to the left.</a:t>
            </a:r>
          </a:p>
        </p:txBody>
      </p:sp>
      <p:pic>
        <p:nvPicPr>
          <p:cNvPr id="306" name="Image" descr="Image"/>
          <p:cNvPicPr>
            <a:picLocks noChangeAspect="1"/>
          </p:cNvPicPr>
          <p:nvPr/>
        </p:nvPicPr>
        <p:blipFill>
          <a:blip r:embed="rId3">
            <a:extLst/>
          </a:blip>
          <a:stretch>
            <a:fillRect/>
          </a:stretch>
        </p:blipFill>
        <p:spPr>
          <a:xfrm>
            <a:off x="-73144" y="56610"/>
            <a:ext cx="13004801" cy="9753601"/>
          </a:xfrm>
          <a:prstGeom prst="rect">
            <a:avLst/>
          </a:prstGeom>
          <a:ln w="12700">
            <a:miter lim="400000"/>
          </a:ln>
        </p:spPr>
      </p:pic>
      <p:sp>
        <p:nvSpPr>
          <p:cNvPr id="307" name="2 Chronicles 34:1-35:19…"/>
          <p:cNvSpPr/>
          <p:nvPr/>
        </p:nvSpPr>
        <p:spPr>
          <a:xfrm>
            <a:off x="1193799" y="8042983"/>
            <a:ext cx="10617201" cy="1727201"/>
          </a:xfrm>
          <a:prstGeom prst="rect">
            <a:avLst/>
          </a:prstGeom>
          <a:ln w="12700">
            <a:miter lim="400000"/>
          </a:ln>
          <a:effectLst>
            <a:outerShdw sx="100000" sy="100000" kx="0" ky="0" algn="b" rotWithShape="0" blurRad="165100" dist="165100" dir="21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FFFFFF"/>
                </a:solidFill>
                <a:effectLst>
                  <a:outerShdw sx="100000" sy="100000" kx="0" ky="0" algn="b" rotWithShape="0" blurRad="152400" dist="88900" dir="2100000">
                    <a:srgbClr val="000000"/>
                  </a:outerShdw>
                </a:effectLst>
                <a:latin typeface="American Typewriter"/>
                <a:ea typeface="American Typewriter"/>
                <a:cs typeface="American Typewriter"/>
                <a:sym typeface="American Typewriter"/>
              </a:defRPr>
            </a:pPr>
            <a:r>
              <a:t>2 Chronicles 34:1-35:19</a:t>
            </a:r>
          </a:p>
          <a:p>
            <a:pPr>
              <a:defRPr sz="5500">
                <a:solidFill>
                  <a:srgbClr val="FFFFFF"/>
                </a:solidFill>
                <a:effectLst>
                  <a:outerShdw sx="100000" sy="100000" kx="0" ky="0" algn="b" rotWithShape="0" blurRad="152400" dist="88900" dir="2100000">
                    <a:srgbClr val="000000"/>
                  </a:outerShdw>
                </a:effectLst>
                <a:latin typeface="American Typewriter"/>
                <a:ea typeface="American Typewriter"/>
                <a:cs typeface="American Typewriter"/>
                <a:sym typeface="American Typewriter"/>
              </a:defRPr>
            </a:pPr>
            <a:r>
              <a:t>2 Kings 21:24-23:30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03"/>
                                        </p:tgtEl>
                                        <p:attrNameLst>
                                          <p:attrName>style.visibility</p:attrName>
                                        </p:attrNameLst>
                                      </p:cBhvr>
                                      <p:to>
                                        <p:strVal val="visible"/>
                                      </p:to>
                                    </p:set>
                                    <p:animEffect filter="wipe(left)" transition="in">
                                      <p:cBhvr>
                                        <p:cTn id="7" dur="1000"/>
                                        <p:tgtEl>
                                          <p:spTgt spid="303"/>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305"/>
                                        </p:tgtEl>
                                        <p:attrNameLst>
                                          <p:attrName>style.visibility</p:attrName>
                                        </p:attrNameLst>
                                      </p:cBhvr>
                                      <p:to>
                                        <p:strVal val="visible"/>
                                      </p:to>
                                    </p:set>
                                    <p:animEffect filter="wipe(left)" transition="in">
                                      <p:cBhvr>
                                        <p:cTn id="11"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P build="whole" bldLvl="1" animBg="1" rev="0" advAuto="0" spid="305"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365" name="King Josiah What Walking In The Ways of God Looks Like"/>
          <p:cNvGrpSpPr/>
          <p:nvPr/>
        </p:nvGrpSpPr>
        <p:grpSpPr>
          <a:xfrm>
            <a:off x="70045" y="202210"/>
            <a:ext cx="12864710" cy="1193801"/>
            <a:chOff x="0" y="0"/>
            <a:chExt cx="12864708" cy="1193800"/>
          </a:xfrm>
        </p:grpSpPr>
        <p:sp>
          <p:nvSpPr>
            <p:cNvPr id="364"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63"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66" name="2 Kings 23:25 (NKJV)…"/>
          <p:cNvSpPr txBox="1"/>
          <p:nvPr/>
        </p:nvSpPr>
        <p:spPr>
          <a:xfrm>
            <a:off x="6830416" y="1610911"/>
            <a:ext cx="5541620"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Century Gothic"/>
                <a:ea typeface="Century Gothic"/>
                <a:cs typeface="Century Gothic"/>
                <a:sym typeface="Century Gothic"/>
              </a:defRPr>
            </a:pPr>
            <a:r>
              <a:t>2 Kings 23:25 (NKJV)</a:t>
            </a:r>
          </a:p>
          <a:p>
            <a:pPr defTabSz="457200">
              <a:defRPr sz="4200">
                <a:solidFill>
                  <a:srgbClr val="000000"/>
                </a:solidFill>
                <a:latin typeface="Century Gothic"/>
                <a:ea typeface="Century Gothic"/>
                <a:cs typeface="Century Gothic"/>
                <a:sym typeface="Century Gothic"/>
              </a:defRPr>
            </a:pPr>
            <a:r>
              <a:rPr baseline="31999"/>
              <a:t>25</a:t>
            </a:r>
            <a:r>
              <a:t> Now before him there was no king like him, who turned to the Lord with all his heart, with all his soul, and with all his might, according to all the Law of Moses; nor after him did </a:t>
            </a:r>
            <a:r>
              <a:rPr i="1"/>
              <a:t>any</a:t>
            </a:r>
            <a:r>
              <a:t> arise like him.</a:t>
            </a:r>
          </a:p>
        </p:txBody>
      </p:sp>
      <p:sp>
        <p:nvSpPr>
          <p:cNvPr id="367"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372" name="King Josiah What Walking In The Ways of God Looks Like"/>
          <p:cNvGrpSpPr/>
          <p:nvPr/>
        </p:nvGrpSpPr>
        <p:grpSpPr>
          <a:xfrm>
            <a:off x="70045" y="202210"/>
            <a:ext cx="12864710" cy="1193801"/>
            <a:chOff x="0" y="0"/>
            <a:chExt cx="12864708" cy="1193800"/>
          </a:xfrm>
        </p:grpSpPr>
        <p:sp>
          <p:nvSpPr>
            <p:cNvPr id="371"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70"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373"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374" name="FIRST: At age 16, Josiah began to seek the Lord. —(2 Chronicles 34:3a)"/>
          <p:cNvSpPr txBox="1"/>
          <p:nvPr/>
        </p:nvSpPr>
        <p:spPr>
          <a:xfrm>
            <a:off x="4123258" y="2978094"/>
            <a:ext cx="8593876" cy="20478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700"/>
              </a:spcBef>
              <a:buSzPct val="66000"/>
              <a:buBlip>
                <a:blip r:embed="rId5"/>
              </a:buBlip>
              <a:defRPr sz="4100">
                <a:solidFill>
                  <a:srgbClr val="000000"/>
                </a:solidFill>
                <a:latin typeface="Century Gothic"/>
                <a:ea typeface="Century Gothic"/>
                <a:cs typeface="Century Gothic"/>
                <a:sym typeface="Century Gothic"/>
              </a:defRPr>
            </a:pPr>
            <a:r>
              <a:rPr b="1"/>
              <a:t>FIRST</a:t>
            </a:r>
            <a:r>
              <a:t>: At age 16, Josiah began to seek the Lord. —(2 Chronicles 34:3a)</a:t>
            </a:r>
          </a:p>
        </p:txBody>
      </p:sp>
      <p:sp>
        <p:nvSpPr>
          <p:cNvPr id="375" name="For in the eighth year of his reign, while he was still young, he began to seek the God of his father David;"/>
          <p:cNvSpPr txBox="1"/>
          <p:nvPr/>
        </p:nvSpPr>
        <p:spPr>
          <a:xfrm>
            <a:off x="4585134" y="5558723"/>
            <a:ext cx="7872622" cy="2997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FFFFFF"/>
                </a:solidFill>
              </a:defRPr>
            </a:lvl1pPr>
          </a:lstStyle>
          <a:p>
            <a:pPr/>
            <a:r>
              <a:t>For in the eighth year of his reign, while he was still young, he began to seek the God of his father David;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380" name="King Josiah What Walking In The Ways of God Looks Like"/>
          <p:cNvGrpSpPr/>
          <p:nvPr/>
        </p:nvGrpSpPr>
        <p:grpSpPr>
          <a:xfrm>
            <a:off x="70045" y="202210"/>
            <a:ext cx="12864710" cy="1193801"/>
            <a:chOff x="0" y="0"/>
            <a:chExt cx="12864708" cy="1193800"/>
          </a:xfrm>
        </p:grpSpPr>
        <p:sp>
          <p:nvSpPr>
            <p:cNvPr id="379"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78"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381"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382" name="FIRST: At age 16, Josiah began to seek the Lord. —(2 Chronicles 34:3a)…"/>
          <p:cNvSpPr txBox="1"/>
          <p:nvPr/>
        </p:nvSpPr>
        <p:spPr>
          <a:xfrm>
            <a:off x="4123258" y="2978093"/>
            <a:ext cx="8593876" cy="64420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700"/>
              </a:spcBef>
              <a:buSzPct val="66000"/>
              <a:buBlip>
                <a:blip r:embed="rId5"/>
              </a:buBlip>
              <a:defRPr sz="4100">
                <a:solidFill>
                  <a:srgbClr val="000000"/>
                </a:solidFill>
                <a:latin typeface="Century Gothic"/>
                <a:ea typeface="Century Gothic"/>
                <a:cs typeface="Century Gothic"/>
                <a:sym typeface="Century Gothic"/>
              </a:defRPr>
            </a:pPr>
            <a:r>
              <a:rPr b="1"/>
              <a:t>FIRST</a:t>
            </a:r>
            <a:r>
              <a:t>: At age 16, Josiah began to seek the Lord. —(2 Chronicles 34:3a)</a:t>
            </a:r>
          </a:p>
          <a:p>
            <a:pPr lvl="1" marL="1079499" indent="-660399" algn="l" defTabSz="821531">
              <a:spcBef>
                <a:spcPts val="1700"/>
              </a:spcBef>
              <a:buSzPct val="66000"/>
              <a:buBlip>
                <a:blip r:embed="rId6"/>
              </a:buBlip>
              <a:defRPr sz="3200">
                <a:solidFill>
                  <a:srgbClr val="000000"/>
                </a:solidFill>
                <a:latin typeface="Century Gothic"/>
                <a:ea typeface="Century Gothic"/>
                <a:cs typeface="Century Gothic"/>
                <a:sym typeface="Century Gothic"/>
              </a:defRPr>
            </a:pPr>
            <a:r>
              <a:t>He apparently was blessed with God-fearing advisors who resisted the idolatrous influence of his father (2 Chronicles 34:3a).</a:t>
            </a:r>
          </a:p>
          <a:p>
            <a:pPr lvl="1" marL="1079499" indent="-660399" algn="l" defTabSz="821531">
              <a:spcBef>
                <a:spcPts val="1700"/>
              </a:spcBef>
              <a:buSzPct val="66000"/>
              <a:buBlip>
                <a:blip r:embed="rId6"/>
              </a:buBlip>
              <a:defRPr sz="3200">
                <a:solidFill>
                  <a:srgbClr val="000000"/>
                </a:solidFill>
                <a:latin typeface="Century Gothic"/>
                <a:ea typeface="Century Gothic"/>
                <a:cs typeface="Century Gothic"/>
                <a:sym typeface="Century Gothic"/>
              </a:defRPr>
            </a:pPr>
            <a:r>
              <a:t>Apparently they taught him of David and how God blesses those who are faithful and earnest in their allegiance to God and His service.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2">
                                            <p:txEl>
                                              <p:pRg st="2" end="2"/>
                                            </p:txEl>
                                          </p:spTgt>
                                        </p:tgtEl>
                                        <p:attrNameLst>
                                          <p:attrName>style.visibility</p:attrName>
                                        </p:attrNameLst>
                                      </p:cBhvr>
                                      <p:to>
                                        <p:strVal val="visible"/>
                                      </p:to>
                                    </p:set>
                                    <p:animEffect filter="fade" transition="in">
                                      <p:cBhvr>
                                        <p:cTn id="7" dur="1500"/>
                                        <p:tgtEl>
                                          <p:spTgt spid="3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387" name="King Josiah What Walking In The Ways of God Looks Like"/>
          <p:cNvGrpSpPr/>
          <p:nvPr/>
        </p:nvGrpSpPr>
        <p:grpSpPr>
          <a:xfrm>
            <a:off x="70045" y="202210"/>
            <a:ext cx="12864710" cy="1193801"/>
            <a:chOff x="0" y="0"/>
            <a:chExt cx="12864708" cy="1193800"/>
          </a:xfrm>
        </p:grpSpPr>
        <p:sp>
          <p:nvSpPr>
            <p:cNvPr id="386"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85"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388"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389" name="SECOND: At age 20, Josiah began to cleanse Jerusalem. (2 Chron 34:3b)"/>
          <p:cNvSpPr txBox="1"/>
          <p:nvPr/>
        </p:nvSpPr>
        <p:spPr>
          <a:xfrm>
            <a:off x="4097144" y="3187006"/>
            <a:ext cx="8593876" cy="20097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SECOND</a:t>
            </a:r>
            <a:r>
              <a:t>: At age 20, Josiah began to cleanse Jerusalem. (2 Chron 34:3b)</a:t>
            </a:r>
          </a:p>
        </p:txBody>
      </p:sp>
      <p:sp>
        <p:nvSpPr>
          <p:cNvPr id="390" name="in the twelfth year he began to purge Judah and Jerusalem of the high places, the wooden images, the carved images, and the molded images"/>
          <p:cNvSpPr txBox="1"/>
          <p:nvPr/>
        </p:nvSpPr>
        <p:spPr>
          <a:xfrm>
            <a:off x="4239091" y="5523635"/>
            <a:ext cx="8309982" cy="3657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FFFFFF"/>
                </a:solidFill>
              </a:defRPr>
            </a:lvl1pPr>
          </a:lstStyle>
          <a:p>
            <a:pPr/>
            <a:r>
              <a:t>in the twelfth year he began to purge Judah and Jerusalem of the high places, the wooden images, the carved images, and the molded images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395" name="King Josiah What Walking In The Ways of God Looks Like"/>
          <p:cNvGrpSpPr/>
          <p:nvPr/>
        </p:nvGrpSpPr>
        <p:grpSpPr>
          <a:xfrm>
            <a:off x="70045" y="202210"/>
            <a:ext cx="12864710" cy="1193801"/>
            <a:chOff x="0" y="0"/>
            <a:chExt cx="12864708" cy="1193800"/>
          </a:xfrm>
        </p:grpSpPr>
        <p:sp>
          <p:nvSpPr>
            <p:cNvPr id="394"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93"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396"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397" name="SECOND: At age 20, Josiah began to cleanse Jerusalem. (2 Chron 34:3b)…"/>
          <p:cNvSpPr txBox="1"/>
          <p:nvPr/>
        </p:nvSpPr>
        <p:spPr>
          <a:xfrm>
            <a:off x="4097144" y="3187006"/>
            <a:ext cx="8593876" cy="64801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SECOND</a:t>
            </a:r>
            <a:r>
              <a:t>: At age 20, Josiah began to cleanse Jerusalem. (2 Chron 34:3b)</a:t>
            </a:r>
          </a:p>
          <a:p>
            <a:pPr lvl="1" marL="1079499" indent="-660399" algn="l" defTabSz="821531">
              <a:spcBef>
                <a:spcPts val="1200"/>
              </a:spcBef>
              <a:buSzPct val="66000"/>
              <a:buBlip>
                <a:blip r:embed="rId6"/>
              </a:buBlip>
              <a:defRPr sz="3400">
                <a:solidFill>
                  <a:srgbClr val="000000"/>
                </a:solidFill>
                <a:latin typeface="Century Gothic"/>
                <a:ea typeface="Century Gothic"/>
                <a:cs typeface="Century Gothic"/>
                <a:sym typeface="Century Gothic"/>
              </a:defRPr>
            </a:pPr>
            <a:r>
              <a:t>Reforms even more extensive than Hezekiah’s (cf. 2 Ki 18:4; 2 Chron 29:3-36).</a:t>
            </a:r>
          </a:p>
          <a:p>
            <a:pPr lvl="1" marL="1079499" indent="-660399" algn="l" defTabSz="821531">
              <a:spcBef>
                <a:spcPts val="1200"/>
              </a:spcBef>
              <a:buSzPct val="66000"/>
              <a:buBlip>
                <a:blip r:embed="rId6"/>
              </a:buBlip>
              <a:defRPr sz="3400">
                <a:solidFill>
                  <a:srgbClr val="000000"/>
                </a:solidFill>
                <a:latin typeface="Century Gothic"/>
                <a:ea typeface="Century Gothic"/>
                <a:cs typeface="Century Gothic"/>
                <a:sym typeface="Century Gothic"/>
              </a:defRPr>
            </a:pPr>
            <a:r>
              <a:t>Destroyed the altars of the Baals, the wooden, carved and molded images as far north as the cities of Naphtali -- nominally controlled by Assyria (2 Chron 34:3b-7).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7">
                                            <p:txEl>
                                              <p:pRg st="2" end="2"/>
                                            </p:txEl>
                                          </p:spTgt>
                                        </p:tgtEl>
                                        <p:attrNameLst>
                                          <p:attrName>style.visibility</p:attrName>
                                        </p:attrNameLst>
                                      </p:cBhvr>
                                      <p:to>
                                        <p:strVal val="visible"/>
                                      </p:to>
                                    </p:set>
                                    <p:animEffect filter="fade" transition="in">
                                      <p:cBhvr>
                                        <p:cTn id="7" dur="1500"/>
                                        <p:tgtEl>
                                          <p:spTgt spid="39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02" name="King Josiah What Walking In The Ways of God Looks Like"/>
          <p:cNvGrpSpPr/>
          <p:nvPr/>
        </p:nvGrpSpPr>
        <p:grpSpPr>
          <a:xfrm>
            <a:off x="70045" y="202210"/>
            <a:ext cx="12864710" cy="1193801"/>
            <a:chOff x="0" y="0"/>
            <a:chExt cx="12864708" cy="1193800"/>
          </a:xfrm>
        </p:grpSpPr>
        <p:sp>
          <p:nvSpPr>
            <p:cNvPr id="401"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00"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403"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404" name="SECOND: At age 20, Josiah began to cleanse Jerusalem. (2 Chron 34:3b)…"/>
          <p:cNvSpPr txBox="1"/>
          <p:nvPr/>
        </p:nvSpPr>
        <p:spPr>
          <a:xfrm>
            <a:off x="4097144" y="3187006"/>
            <a:ext cx="8593876" cy="62769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SECOND</a:t>
            </a:r>
            <a:r>
              <a:t>: At age 20, Josiah began to cleanse Jerusalem. (2 Chron 34:3b)</a:t>
            </a:r>
          </a:p>
          <a:p>
            <a:pPr lvl="1" marL="1079499" indent="-660399" algn="l" defTabSz="821531">
              <a:spcBef>
                <a:spcPts val="1200"/>
              </a:spcBef>
              <a:buSzPct val="66000"/>
              <a:buBlip>
                <a:blip r:embed="rId6"/>
              </a:buBlip>
              <a:defRPr sz="3200">
                <a:solidFill>
                  <a:srgbClr val="000000"/>
                </a:solidFill>
                <a:latin typeface="Century Gothic"/>
                <a:ea typeface="Century Gothic"/>
                <a:cs typeface="Century Gothic"/>
                <a:sym typeface="Century Gothic"/>
              </a:defRPr>
            </a:pPr>
            <a:r>
              <a:t>Purged the Mount of Olives which had been a “</a:t>
            </a:r>
            <a:r>
              <a:rPr i="1"/>
              <a:t>mt of corruption</a:t>
            </a:r>
            <a:r>
              <a:t>” since Solomon — (2 Ki 23:13-14).</a:t>
            </a:r>
          </a:p>
          <a:p>
            <a:pPr lvl="1" marL="1079499" indent="-660399" algn="l" defTabSz="821531">
              <a:spcBef>
                <a:spcPts val="1200"/>
              </a:spcBef>
              <a:buSzPct val="66000"/>
              <a:buBlip>
                <a:blip r:embed="rId6"/>
              </a:buBlip>
              <a:defRPr sz="3200">
                <a:solidFill>
                  <a:srgbClr val="000000"/>
                </a:solidFill>
                <a:latin typeface="Century Gothic"/>
                <a:ea typeface="Century Gothic"/>
                <a:cs typeface="Century Gothic"/>
                <a:sym typeface="Century Gothic"/>
              </a:defRPr>
            </a:pPr>
            <a:r>
              <a:t>Uncovered the altar of wicked Jeroboam as well as the tomb of the prophet who had warned him; </a:t>
            </a:r>
            <a:r>
              <a:rPr b="1"/>
              <a:t>fulfills prophecy of 1 Kings 13:1-5</a:t>
            </a:r>
            <a:r>
              <a:t> (332  yrs later - 2 Kings 23:15-18).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4">
                                            <p:txEl>
                                              <p:pRg st="2" end="2"/>
                                            </p:txEl>
                                          </p:spTgt>
                                        </p:tgtEl>
                                        <p:attrNameLst>
                                          <p:attrName>style.visibility</p:attrName>
                                        </p:attrNameLst>
                                      </p:cBhvr>
                                      <p:to>
                                        <p:strVal val="visible"/>
                                      </p:to>
                                    </p:set>
                                    <p:animEffect filter="fade" transition="in">
                                      <p:cBhvr>
                                        <p:cTn id="7" dur="1500"/>
                                        <p:tgtEl>
                                          <p:spTgt spid="40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09" name="King Josiah What Walking In The Ways of God Looks Like"/>
          <p:cNvGrpSpPr/>
          <p:nvPr/>
        </p:nvGrpSpPr>
        <p:grpSpPr>
          <a:xfrm>
            <a:off x="70045" y="202210"/>
            <a:ext cx="12864710" cy="1193801"/>
            <a:chOff x="0" y="0"/>
            <a:chExt cx="12864708" cy="1193800"/>
          </a:xfrm>
        </p:grpSpPr>
        <p:sp>
          <p:nvSpPr>
            <p:cNvPr id="408"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07"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410"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411" name="2 Chronicles 34:8 (NKJV)…"/>
          <p:cNvSpPr txBox="1"/>
          <p:nvPr/>
        </p:nvSpPr>
        <p:spPr>
          <a:xfrm>
            <a:off x="4239091" y="5044962"/>
            <a:ext cx="8309982" cy="4165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900">
                <a:solidFill>
                  <a:srgbClr val="FFFFFF"/>
                </a:solidFill>
              </a:defRPr>
            </a:pPr>
            <a:r>
              <a:t>2 Chronicles 34:8 (NKJV)</a:t>
            </a:r>
          </a:p>
          <a:p>
            <a:pPr>
              <a:defRPr sz="3900">
                <a:solidFill>
                  <a:srgbClr val="FFFFFF"/>
                </a:solidFill>
              </a:defRPr>
            </a:pPr>
            <a:r>
              <a:rPr baseline="31999"/>
              <a:t>8</a:t>
            </a:r>
            <a:r>
              <a:t> In the eighteenth year of his reign, when he had purged the land and the temple, he sent Shaphan the son of Azaliah, Maaseiah the governor of the city, and Joah the son of Joahaz the recorder, to repair the house of the Lord his God.</a:t>
            </a:r>
          </a:p>
        </p:txBody>
      </p:sp>
      <p:sp>
        <p:nvSpPr>
          <p:cNvPr id="412" name="THIRD: At age 26, Josiah orders the temple repairs: 2 Chron 34:8"/>
          <p:cNvSpPr txBox="1"/>
          <p:nvPr/>
        </p:nvSpPr>
        <p:spPr>
          <a:xfrm>
            <a:off x="3728232" y="3187006"/>
            <a:ext cx="8962788" cy="13874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THIRD</a:t>
            </a:r>
            <a:r>
              <a:t>: At age 26, Josiah orders the temple repairs: 2 Chron 34:8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17" name="King Josiah What Walking In The Ways of God Looks Like"/>
          <p:cNvGrpSpPr/>
          <p:nvPr/>
        </p:nvGrpSpPr>
        <p:grpSpPr>
          <a:xfrm>
            <a:off x="70045" y="202210"/>
            <a:ext cx="12864710" cy="1193801"/>
            <a:chOff x="0" y="0"/>
            <a:chExt cx="12864708" cy="1193800"/>
          </a:xfrm>
        </p:grpSpPr>
        <p:sp>
          <p:nvSpPr>
            <p:cNvPr id="416"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15"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418"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419" name="THIRD: At age 26, Josiah orders the temple repairs: 2 Chron 34:8…"/>
          <p:cNvSpPr txBox="1"/>
          <p:nvPr/>
        </p:nvSpPr>
        <p:spPr>
          <a:xfrm>
            <a:off x="3728232" y="3187006"/>
            <a:ext cx="8962788" cy="6302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THIRD</a:t>
            </a:r>
            <a:r>
              <a:t>: At age 26, Josiah orders the temple repairs: 2 Chron 34:8</a:t>
            </a:r>
          </a:p>
          <a:p>
            <a:pPr lvl="1" marL="1079499" indent="-660399" algn="l" defTabSz="821531">
              <a:spcBef>
                <a:spcPts val="1200"/>
              </a:spcBef>
              <a:buSzPct val="66000"/>
              <a:buBlip>
                <a:blip r:embed="rId6"/>
              </a:buBlip>
              <a:defRPr sz="3200">
                <a:solidFill>
                  <a:srgbClr val="000000"/>
                </a:solidFill>
                <a:latin typeface="Century Gothic"/>
                <a:ea typeface="Century Gothic"/>
                <a:cs typeface="Century Gothic"/>
                <a:sym typeface="Century Gothic"/>
              </a:defRPr>
            </a:pPr>
            <a:r>
              <a:t>A copy of the book of the law was discovered (2 Chronicles 34:14-15). </a:t>
            </a:r>
          </a:p>
          <a:p>
            <a:pPr lvl="1" marL="1079499" indent="-660399" algn="l" defTabSz="821531">
              <a:spcBef>
                <a:spcPts val="1200"/>
              </a:spcBef>
              <a:buSzPct val="66000"/>
              <a:buBlip>
                <a:blip r:embed="rId6"/>
              </a:buBlip>
              <a:defRPr sz="3200">
                <a:solidFill>
                  <a:srgbClr val="000000"/>
                </a:solidFill>
                <a:latin typeface="Century Gothic"/>
                <a:ea typeface="Century Gothic"/>
                <a:cs typeface="Century Gothic"/>
                <a:sym typeface="Century Gothic"/>
              </a:defRPr>
            </a:pPr>
            <a:r>
              <a:t>When read to Josiah, he tore his clothes - horrified at how far Judah had departed from God. (2 Kings 22:12-20; 2 Chro. 34:20-28).</a:t>
            </a:r>
          </a:p>
          <a:p>
            <a:pPr lvl="1" marL="1079499" indent="-660399" algn="l" defTabSz="821531">
              <a:spcBef>
                <a:spcPts val="1200"/>
              </a:spcBef>
              <a:buSzPct val="66000"/>
              <a:buBlip>
                <a:blip r:embed="rId6"/>
              </a:buBlip>
              <a:defRPr sz="3200">
                <a:solidFill>
                  <a:srgbClr val="000000"/>
                </a:solidFill>
                <a:latin typeface="Century Gothic"/>
                <a:ea typeface="Century Gothic"/>
                <a:cs typeface="Century Gothic"/>
                <a:sym typeface="Century Gothic"/>
              </a:defRPr>
            </a:pPr>
            <a:r>
              <a:t>Provided basis for complete restoration of God’s will in Judah — (2 Kings 23:4-20).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9">
                                            <p:txEl>
                                              <p:pRg st="2" end="2"/>
                                            </p:txEl>
                                          </p:spTgt>
                                        </p:tgtEl>
                                        <p:attrNameLst>
                                          <p:attrName>style.visibility</p:attrName>
                                        </p:attrNameLst>
                                      </p:cBhvr>
                                      <p:to>
                                        <p:strVal val="visible"/>
                                      </p:to>
                                    </p:set>
                                    <p:animEffect filter="fade" transition="in">
                                      <p:cBhvr>
                                        <p:cTn id="7" dur="1500"/>
                                        <p:tgtEl>
                                          <p:spTgt spid="4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9">
                                            <p:txEl>
                                              <p:pRg st="3" end="3"/>
                                            </p:txEl>
                                          </p:spTgt>
                                        </p:tgtEl>
                                        <p:attrNameLst>
                                          <p:attrName>style.visibility</p:attrName>
                                        </p:attrNameLst>
                                      </p:cBhvr>
                                      <p:to>
                                        <p:strVal val="visible"/>
                                      </p:to>
                                    </p:set>
                                    <p:animEffect filter="fade" transition="in">
                                      <p:cBhvr>
                                        <p:cTn id="12" dur="1500"/>
                                        <p:tgtEl>
                                          <p:spTgt spid="41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24" name="King Josiah What Walking In The Ways of God Looks Like"/>
          <p:cNvGrpSpPr/>
          <p:nvPr/>
        </p:nvGrpSpPr>
        <p:grpSpPr>
          <a:xfrm>
            <a:off x="70045" y="202210"/>
            <a:ext cx="12864710" cy="1193801"/>
            <a:chOff x="0" y="0"/>
            <a:chExt cx="12864708" cy="1193800"/>
          </a:xfrm>
        </p:grpSpPr>
        <p:sp>
          <p:nvSpPr>
            <p:cNvPr id="423"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22"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425" name="Three Stages Of Reform" descr="Three Stages Of Reform"/>
          <p:cNvPicPr>
            <a:picLocks noChangeAspect="0"/>
          </p:cNvPicPr>
          <p:nvPr/>
        </p:nvPicPr>
        <p:blipFill>
          <a:blip r:embed="rId4">
            <a:extLst/>
          </a:blip>
          <a:stretch>
            <a:fillRect/>
          </a:stretch>
        </p:blipFill>
        <p:spPr>
          <a:xfrm>
            <a:off x="2914726" y="1501252"/>
            <a:ext cx="9659345" cy="1371601"/>
          </a:xfrm>
          <a:prstGeom prst="rect">
            <a:avLst/>
          </a:prstGeom>
          <a:effectLst>
            <a:outerShdw sx="100000" sy="100000" kx="0" ky="0" algn="b" rotWithShape="0" blurRad="88900" dist="127000" dir="3268424">
              <a:srgbClr val="000000">
                <a:alpha val="33151"/>
              </a:srgbClr>
            </a:outerShdw>
          </a:effectLst>
        </p:spPr>
      </p:pic>
      <p:sp>
        <p:nvSpPr>
          <p:cNvPr id="426" name="THIRD: At age 26, Josiah orders the temple repairs: 2 Chron 34:8…"/>
          <p:cNvSpPr txBox="1"/>
          <p:nvPr/>
        </p:nvSpPr>
        <p:spPr>
          <a:xfrm>
            <a:off x="3728232" y="3187006"/>
            <a:ext cx="8962788" cy="6048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1200"/>
              </a:spcBef>
              <a:buSzPct val="66000"/>
              <a:buBlip>
                <a:blip r:embed="rId5"/>
              </a:buBlip>
              <a:defRPr sz="4000">
                <a:solidFill>
                  <a:srgbClr val="000000"/>
                </a:solidFill>
                <a:latin typeface="Century Gothic"/>
                <a:ea typeface="Century Gothic"/>
                <a:cs typeface="Century Gothic"/>
                <a:sym typeface="Century Gothic"/>
              </a:defRPr>
            </a:pPr>
            <a:r>
              <a:rPr b="1"/>
              <a:t>THIRD</a:t>
            </a:r>
            <a:r>
              <a:t>: At age 26, Josiah orders the temple repairs: 2 Chron 34:8</a:t>
            </a:r>
          </a:p>
          <a:p>
            <a:pPr lvl="1" marL="1079500" indent="-660400" algn="l" defTabSz="821531">
              <a:spcBef>
                <a:spcPts val="1200"/>
              </a:spcBef>
              <a:buSzPct val="66000"/>
              <a:buBlip>
                <a:blip r:embed="rId6"/>
              </a:buBlip>
              <a:defRPr sz="4000">
                <a:solidFill>
                  <a:srgbClr val="000000"/>
                </a:solidFill>
                <a:latin typeface="Century Gothic"/>
                <a:ea typeface="Century Gothic"/>
                <a:cs typeface="Century Gothic"/>
                <a:sym typeface="Century Gothic"/>
              </a:defRPr>
            </a:pPr>
            <a:r>
              <a:t>Calls the people to pledge to follow God’s word (2 Kings 23:1-3). </a:t>
            </a:r>
          </a:p>
          <a:p>
            <a:pPr lvl="1" marL="1079500" indent="-660400" algn="l" defTabSz="821531">
              <a:spcBef>
                <a:spcPts val="1200"/>
              </a:spcBef>
              <a:buSzPct val="66000"/>
              <a:buBlip>
                <a:blip r:embed="rId6"/>
              </a:buBlip>
              <a:defRPr sz="4000">
                <a:solidFill>
                  <a:srgbClr val="000000"/>
                </a:solidFill>
                <a:latin typeface="Century Gothic"/>
                <a:ea typeface="Century Gothic"/>
                <a:cs typeface="Century Gothic"/>
                <a:sym typeface="Century Gothic"/>
              </a:defRPr>
            </a:pPr>
            <a:r>
              <a:t>Kept the Passover to its fullest extent since the days of the judges – (2 Kings 23:21-25; 2 Chron. 35:1-19)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6">
                                            <p:txEl>
                                              <p:pRg st="2" end="2"/>
                                            </p:txEl>
                                          </p:spTgt>
                                        </p:tgtEl>
                                        <p:attrNameLst>
                                          <p:attrName>style.visibility</p:attrName>
                                        </p:attrNameLst>
                                      </p:cBhvr>
                                      <p:to>
                                        <p:strVal val="visible"/>
                                      </p:to>
                                    </p:set>
                                    <p:animEffect filter="fade" transition="in">
                                      <p:cBhvr>
                                        <p:cTn id="7" dur="1500"/>
                                        <p:tgtEl>
                                          <p:spTgt spid="4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31" name="King Josiah What Walking In The Ways of God Looks Like"/>
          <p:cNvGrpSpPr/>
          <p:nvPr/>
        </p:nvGrpSpPr>
        <p:grpSpPr>
          <a:xfrm>
            <a:off x="70045" y="202210"/>
            <a:ext cx="12864710" cy="1193801"/>
            <a:chOff x="0" y="0"/>
            <a:chExt cx="12864708" cy="1193800"/>
          </a:xfrm>
        </p:grpSpPr>
        <p:sp>
          <p:nvSpPr>
            <p:cNvPr id="430"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29"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432" name="Extent of Josiah’s Restoration" descr="Extent of Josiah’s Restoration"/>
          <p:cNvPicPr>
            <a:picLocks noChangeAspect="0"/>
          </p:cNvPicPr>
          <p:nvPr/>
        </p:nvPicPr>
        <p:blipFill>
          <a:blip r:embed="rId4">
            <a:extLst/>
          </a:blip>
          <a:stretch>
            <a:fillRect/>
          </a:stretch>
        </p:blipFill>
        <p:spPr>
          <a:xfrm>
            <a:off x="368861" y="1383738"/>
            <a:ext cx="12267078" cy="968517"/>
          </a:xfrm>
          <a:prstGeom prst="rect">
            <a:avLst/>
          </a:prstGeom>
          <a:effectLst>
            <a:outerShdw sx="100000" sy="100000" kx="0" ky="0" algn="b" rotWithShape="0" blurRad="88900" dist="127000" dir="3268424">
              <a:srgbClr val="000000">
                <a:alpha val="33151"/>
              </a:srgbClr>
            </a:outerShdw>
          </a:effectLst>
        </p:spPr>
      </p:pic>
      <p:sp>
        <p:nvSpPr>
          <p:cNvPr id="433" name="All pagan vessels found in the temple were burned &amp; ashes carried to Bethel (2 Ki 23:4)…"/>
          <p:cNvSpPr txBox="1"/>
          <p:nvPr/>
        </p:nvSpPr>
        <p:spPr>
          <a:xfrm>
            <a:off x="3621072" y="2978093"/>
            <a:ext cx="9161348" cy="65436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1200"/>
              </a:spcBef>
              <a:buSzPct val="66000"/>
              <a:buBlip>
                <a:blip r:embed="rId5"/>
              </a:buBlip>
              <a:defRPr sz="3100">
                <a:solidFill>
                  <a:srgbClr val="000000"/>
                </a:solidFill>
                <a:latin typeface="Century Gothic"/>
                <a:ea typeface="Century Gothic"/>
                <a:cs typeface="Century Gothic"/>
                <a:sym typeface="Century Gothic"/>
              </a:defRPr>
            </a:pPr>
            <a:r>
              <a:t>All pagan vessels found in the temple were burned &amp; ashes carried to Bethel (2 Ki 23:4)</a:t>
            </a:r>
          </a:p>
          <a:p>
            <a:pPr marL="660399" indent="-660399" algn="l" defTabSz="821531">
              <a:spcBef>
                <a:spcPts val="1200"/>
              </a:spcBef>
              <a:buSzPct val="66000"/>
              <a:buBlip>
                <a:blip r:embed="rId5"/>
              </a:buBlip>
              <a:defRPr sz="3100">
                <a:solidFill>
                  <a:srgbClr val="000000"/>
                </a:solidFill>
                <a:latin typeface="Century Gothic"/>
                <a:ea typeface="Century Gothic"/>
                <a:cs typeface="Century Gothic"/>
                <a:sym typeface="Century Gothic"/>
              </a:defRPr>
            </a:pPr>
            <a:r>
              <a:t>Removed the pagan priests that had been appointed by Manasseh &amp; Amon (2 Ki 23:5)</a:t>
            </a:r>
          </a:p>
          <a:p>
            <a:pPr marL="660399" indent="-660399" algn="l" defTabSz="821531">
              <a:spcBef>
                <a:spcPts val="1200"/>
              </a:spcBef>
              <a:buSzPct val="66000"/>
              <a:buBlip>
                <a:blip r:embed="rId5"/>
              </a:buBlip>
              <a:defRPr sz="3100">
                <a:solidFill>
                  <a:srgbClr val="000000"/>
                </a:solidFill>
                <a:latin typeface="Century Gothic"/>
                <a:ea typeface="Century Gothic"/>
                <a:cs typeface="Century Gothic"/>
                <a:sym typeface="Century Gothic"/>
              </a:defRPr>
            </a:pPr>
            <a:r>
              <a:t>Removed the image (idol of Asherah) from the temple, burned it and spread the ashes on graves of the people (2 Ki 23:6)</a:t>
            </a:r>
          </a:p>
          <a:p>
            <a:pPr marL="660399" indent="-660399" algn="l" defTabSz="821531">
              <a:spcBef>
                <a:spcPts val="1200"/>
              </a:spcBef>
              <a:buSzPct val="66000"/>
              <a:buBlip>
                <a:blip r:embed="rId5"/>
              </a:buBlip>
              <a:defRPr sz="3100">
                <a:solidFill>
                  <a:srgbClr val="000000"/>
                </a:solidFill>
                <a:latin typeface="Century Gothic"/>
                <a:ea typeface="Century Gothic"/>
                <a:cs typeface="Century Gothic"/>
                <a:sym typeface="Century Gothic"/>
              </a:defRPr>
            </a:pPr>
            <a:r>
              <a:t>Houses of the sodomites (homosexual priests) were torn down (2 Ki 23:7)</a:t>
            </a:r>
          </a:p>
          <a:p>
            <a:pPr marL="660399" indent="-660399" algn="l" defTabSz="821531">
              <a:spcBef>
                <a:spcPts val="1200"/>
              </a:spcBef>
              <a:buSzPct val="66000"/>
              <a:buBlip>
                <a:blip r:embed="rId5"/>
              </a:buBlip>
              <a:defRPr sz="3100">
                <a:solidFill>
                  <a:srgbClr val="000000"/>
                </a:solidFill>
                <a:latin typeface="Century Gothic"/>
                <a:ea typeface="Century Gothic"/>
                <a:cs typeface="Century Gothic"/>
                <a:sym typeface="Century Gothic"/>
              </a:defRPr>
            </a:pPr>
            <a:r>
              <a:t>Defiled the “high places” where the Lord was worshiped illegitimately [w/out authority] (2 Ki 23:8-9)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animEffect filter="fade" transition="in">
                                      <p:cBhvr>
                                        <p:cTn id="7" dur="1500"/>
                                        <p:tgtEl>
                                          <p:spTgt spid="4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33">
                                            <p:txEl>
                                              <p:pRg st="0" end="0"/>
                                            </p:txEl>
                                          </p:spTgt>
                                        </p:tgtEl>
                                        <p:attrNameLst>
                                          <p:attrName>style.visibility</p:attrName>
                                        </p:attrNameLst>
                                      </p:cBhvr>
                                      <p:to>
                                        <p:strVal val="visible"/>
                                      </p:to>
                                    </p:set>
                                    <p:animEffect filter="fade" transition="in">
                                      <p:cBhvr>
                                        <p:cTn id="10" dur="1500"/>
                                        <p:tgtEl>
                                          <p:spTgt spid="4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33">
                                            <p:txEl>
                                              <p:pRg st="1" end="1"/>
                                            </p:txEl>
                                          </p:spTgt>
                                        </p:tgtEl>
                                        <p:attrNameLst>
                                          <p:attrName>style.visibility</p:attrName>
                                        </p:attrNameLst>
                                      </p:cBhvr>
                                      <p:to>
                                        <p:strVal val="visible"/>
                                      </p:to>
                                    </p:set>
                                    <p:animEffect filter="fade" transition="in">
                                      <p:cBhvr>
                                        <p:cTn id="15" dur="1500"/>
                                        <p:tgtEl>
                                          <p:spTgt spid="4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33">
                                            <p:txEl>
                                              <p:pRg st="2" end="2"/>
                                            </p:txEl>
                                          </p:spTgt>
                                        </p:tgtEl>
                                        <p:attrNameLst>
                                          <p:attrName>style.visibility</p:attrName>
                                        </p:attrNameLst>
                                      </p:cBhvr>
                                      <p:to>
                                        <p:strVal val="visible"/>
                                      </p:to>
                                    </p:set>
                                    <p:animEffect filter="fade" transition="in">
                                      <p:cBhvr>
                                        <p:cTn id="20" dur="1500"/>
                                        <p:tgtEl>
                                          <p:spTgt spid="4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33">
                                            <p:txEl>
                                              <p:pRg st="3" end="3"/>
                                            </p:txEl>
                                          </p:spTgt>
                                        </p:tgtEl>
                                        <p:attrNameLst>
                                          <p:attrName>style.visibility</p:attrName>
                                        </p:attrNameLst>
                                      </p:cBhvr>
                                      <p:to>
                                        <p:strVal val="visible"/>
                                      </p:to>
                                    </p:set>
                                    <p:animEffect filter="fade" transition="in">
                                      <p:cBhvr>
                                        <p:cTn id="25" dur="1500"/>
                                        <p:tgtEl>
                                          <p:spTgt spid="4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33">
                                            <p:txEl>
                                              <p:pRg st="4" end="4"/>
                                            </p:txEl>
                                          </p:spTgt>
                                        </p:tgtEl>
                                        <p:attrNameLst>
                                          <p:attrName>style.visibility</p:attrName>
                                        </p:attrNameLst>
                                      </p:cBhvr>
                                      <p:to>
                                        <p:strVal val="visible"/>
                                      </p:to>
                                    </p:set>
                                    <p:animEffect filter="fade" transition="in">
                                      <p:cBhvr>
                                        <p:cTn id="30" dur="1500"/>
                                        <p:tgtEl>
                                          <p:spTgt spid="4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png" descr="image.png"/>
          <p:cNvPicPr>
            <a:picLocks noChangeAspect="0"/>
          </p:cNvPicPr>
          <p:nvPr>
            <p:ph type="pic" idx="13"/>
          </p:nvPr>
        </p:nvPicPr>
        <p:blipFill>
          <a:blip r:embed="rId2">
            <a:extLst/>
          </a:blip>
          <a:srcRect l="135" t="0" r="135" b="425"/>
          <a:stretch>
            <a:fillRect/>
          </a:stretch>
        </p:blipFill>
        <p:spPr>
          <a:xfrm>
            <a:off x="0" y="1321229"/>
            <a:ext cx="13004800" cy="8432371"/>
          </a:xfrm>
          <a:prstGeom prst="rect">
            <a:avLst/>
          </a:prstGeom>
        </p:spPr>
      </p:pic>
      <p:grpSp>
        <p:nvGrpSpPr>
          <p:cNvPr id="312" name="King Josiah What Walking In The Ways of God Looks Like"/>
          <p:cNvGrpSpPr/>
          <p:nvPr/>
        </p:nvGrpSpPr>
        <p:grpSpPr>
          <a:xfrm>
            <a:off x="70045" y="202210"/>
            <a:ext cx="12864710" cy="1193801"/>
            <a:chOff x="0" y="0"/>
            <a:chExt cx="12864708" cy="1193800"/>
          </a:xfrm>
        </p:grpSpPr>
        <p:sp>
          <p:nvSpPr>
            <p:cNvPr id="311"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10"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38" name="King Josiah What Walking In The Ways of God Looks Like"/>
          <p:cNvGrpSpPr/>
          <p:nvPr/>
        </p:nvGrpSpPr>
        <p:grpSpPr>
          <a:xfrm>
            <a:off x="70045" y="202210"/>
            <a:ext cx="12864710" cy="1193801"/>
            <a:chOff x="0" y="0"/>
            <a:chExt cx="12864708" cy="1193800"/>
          </a:xfrm>
        </p:grpSpPr>
        <p:sp>
          <p:nvSpPr>
            <p:cNvPr id="437"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36"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39" name="Defiled Topheth, (valley of Hinnom) where children were sacrificed to Molech (2 Ki 23:10)…"/>
          <p:cNvSpPr txBox="1"/>
          <p:nvPr/>
        </p:nvSpPr>
        <p:spPr>
          <a:xfrm>
            <a:off x="4246284" y="2718381"/>
            <a:ext cx="8601421" cy="67595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sz="3100">
                <a:solidFill>
                  <a:srgbClr val="000000"/>
                </a:solidFill>
                <a:latin typeface="Century Gothic"/>
                <a:ea typeface="Century Gothic"/>
                <a:cs typeface="Century Gothic"/>
                <a:sym typeface="Century Gothic"/>
              </a:defRPr>
            </a:pPr>
            <a:r>
              <a:t>Defiled Topheth, (</a:t>
            </a:r>
            <a:r>
              <a:rPr i="1"/>
              <a:t>valley of Hinnom</a:t>
            </a:r>
            <a:r>
              <a:t>) where children were sacrificed to Molech (2 Ki 23:10)</a:t>
            </a:r>
          </a:p>
          <a:p>
            <a:pPr marL="660399" indent="-660399" algn="l" defTabSz="821531">
              <a:spcBef>
                <a:spcPts val="900"/>
              </a:spcBef>
              <a:buSzPct val="66000"/>
              <a:buBlip>
                <a:blip r:embed="rId4"/>
              </a:buBlip>
              <a:defRPr sz="3100">
                <a:solidFill>
                  <a:srgbClr val="000000"/>
                </a:solidFill>
                <a:latin typeface="Century Gothic"/>
                <a:ea typeface="Century Gothic"/>
                <a:cs typeface="Century Gothic"/>
                <a:sym typeface="Century Gothic"/>
              </a:defRPr>
            </a:pPr>
            <a:r>
              <a:t>Destroyed a monument of horses &amp; chariots that had been dedicated to the sun (god) (2 Ki 23:11)</a:t>
            </a:r>
          </a:p>
          <a:p>
            <a:pPr marL="660399" indent="-660399" algn="l" defTabSz="821531">
              <a:spcBef>
                <a:spcPts val="900"/>
              </a:spcBef>
              <a:buSzPct val="66000"/>
              <a:buBlip>
                <a:blip r:embed="rId4"/>
              </a:buBlip>
              <a:defRPr sz="3100">
                <a:solidFill>
                  <a:srgbClr val="000000"/>
                </a:solidFill>
                <a:latin typeface="Century Gothic"/>
                <a:ea typeface="Century Gothic"/>
                <a:cs typeface="Century Gothic"/>
                <a:sym typeface="Century Gothic"/>
              </a:defRPr>
            </a:pPr>
            <a:r>
              <a:t>Broke down &amp; ground to dust certain unauthorized altars - cast the dust into the brook Kidron (2 Ki 23:12)</a:t>
            </a:r>
          </a:p>
          <a:p>
            <a:pPr marL="660399" indent="-660399" algn="l" defTabSz="821531">
              <a:spcBef>
                <a:spcPts val="900"/>
              </a:spcBef>
              <a:buSzPct val="66000"/>
              <a:buBlip>
                <a:blip r:embed="rId4"/>
              </a:buBlip>
              <a:defRPr sz="3100">
                <a:solidFill>
                  <a:srgbClr val="000000"/>
                </a:solidFill>
                <a:latin typeface="Century Gothic"/>
                <a:ea typeface="Century Gothic"/>
                <a:cs typeface="Century Gothic"/>
                <a:sym typeface="Century Gothic"/>
              </a:defRPr>
            </a:pPr>
            <a:r>
              <a:t>Destroyed the pagan shrines honoring the gods of the Zidonians, Moabites &amp; Ammonites that had been built by Solomon (2 Ki 23:13-14)</a:t>
            </a:r>
          </a:p>
        </p:txBody>
      </p:sp>
      <p:pic>
        <p:nvPicPr>
          <p:cNvPr id="440" name="Extent of Josiah’s Restoration" descr="Extent of Josiah’s Restoration"/>
          <p:cNvPicPr>
            <a:picLocks noChangeAspect="0"/>
          </p:cNvPicPr>
          <p:nvPr/>
        </p:nvPicPr>
        <p:blipFill>
          <a:blip r:embed="rId5">
            <a:extLst/>
          </a:blip>
          <a:stretch>
            <a:fillRect/>
          </a:stretch>
        </p:blipFill>
        <p:spPr>
          <a:xfrm>
            <a:off x="368861" y="1383738"/>
            <a:ext cx="12267078" cy="968517"/>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9">
                                            <p:txEl>
                                              <p:pRg st="1" end="1"/>
                                            </p:txEl>
                                          </p:spTgt>
                                        </p:tgtEl>
                                        <p:attrNameLst>
                                          <p:attrName>style.visibility</p:attrName>
                                        </p:attrNameLst>
                                      </p:cBhvr>
                                      <p:to>
                                        <p:strVal val="visible"/>
                                      </p:to>
                                    </p:set>
                                    <p:animEffect filter="fade" transition="in">
                                      <p:cBhvr>
                                        <p:cTn id="7" dur="1500"/>
                                        <p:tgtEl>
                                          <p:spTgt spid="4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9">
                                            <p:txEl>
                                              <p:pRg st="2" end="2"/>
                                            </p:txEl>
                                          </p:spTgt>
                                        </p:tgtEl>
                                        <p:attrNameLst>
                                          <p:attrName>style.visibility</p:attrName>
                                        </p:attrNameLst>
                                      </p:cBhvr>
                                      <p:to>
                                        <p:strVal val="visible"/>
                                      </p:to>
                                    </p:set>
                                    <p:animEffect filter="fade" transition="in">
                                      <p:cBhvr>
                                        <p:cTn id="12" dur="1500"/>
                                        <p:tgtEl>
                                          <p:spTgt spid="4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9">
                                            <p:txEl>
                                              <p:pRg st="3" end="3"/>
                                            </p:txEl>
                                          </p:spTgt>
                                        </p:tgtEl>
                                        <p:attrNameLst>
                                          <p:attrName>style.visibility</p:attrName>
                                        </p:attrNameLst>
                                      </p:cBhvr>
                                      <p:to>
                                        <p:strVal val="visible"/>
                                      </p:to>
                                    </p:set>
                                    <p:animEffect filter="fade" transition="in">
                                      <p:cBhvr>
                                        <p:cTn id="17" dur="1500"/>
                                        <p:tgtEl>
                                          <p:spTgt spid="4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45" name="King Josiah What Walking In The Ways of God Looks Like"/>
          <p:cNvGrpSpPr/>
          <p:nvPr/>
        </p:nvGrpSpPr>
        <p:grpSpPr>
          <a:xfrm>
            <a:off x="70045" y="202210"/>
            <a:ext cx="12864710" cy="1193801"/>
            <a:chOff x="0" y="0"/>
            <a:chExt cx="12864708" cy="1193800"/>
          </a:xfrm>
        </p:grpSpPr>
        <p:sp>
          <p:nvSpPr>
            <p:cNvPr id="444"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43"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46" name="He removed the altar that Jeroboam had built at Bethel, destroying the high place and the idol (2 Ki 23:15)…"/>
          <p:cNvSpPr txBox="1"/>
          <p:nvPr/>
        </p:nvSpPr>
        <p:spPr>
          <a:xfrm>
            <a:off x="4259341" y="2679210"/>
            <a:ext cx="8601421" cy="68484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1600"/>
              </a:spcBef>
              <a:buSzPct val="66000"/>
              <a:buBlip>
                <a:blip r:embed="rId4"/>
              </a:buBlip>
              <a:defRPr sz="3300">
                <a:solidFill>
                  <a:srgbClr val="000000"/>
                </a:solidFill>
                <a:latin typeface="Century Gothic"/>
                <a:ea typeface="Century Gothic"/>
                <a:cs typeface="Century Gothic"/>
                <a:sym typeface="Century Gothic"/>
              </a:defRPr>
            </a:pPr>
            <a:r>
              <a:t>He removed the altar that Jeroboam had built at Bethel, destroying the high place and the idol (2 Ki 23:15)</a:t>
            </a:r>
          </a:p>
          <a:p>
            <a:pPr marL="660399" indent="-660399" algn="l" defTabSz="821531">
              <a:spcBef>
                <a:spcPts val="1600"/>
              </a:spcBef>
              <a:buSzPct val="66000"/>
              <a:buBlip>
                <a:blip r:embed="rId4"/>
              </a:buBlip>
              <a:defRPr sz="3300">
                <a:solidFill>
                  <a:srgbClr val="000000"/>
                </a:solidFill>
                <a:latin typeface="Century Gothic"/>
                <a:ea typeface="Century Gothic"/>
                <a:cs typeface="Century Gothic"/>
                <a:sym typeface="Century Gothic"/>
              </a:defRPr>
            </a:pPr>
            <a:r>
              <a:t>Burned the bones of those who had practiced idolatry [fulfilling the prophecy of 1 Ki 13:2] (2 Ki 23:16)</a:t>
            </a:r>
          </a:p>
          <a:p>
            <a:pPr marL="660399" indent="-660399" algn="l" defTabSz="821531">
              <a:spcBef>
                <a:spcPts val="1600"/>
              </a:spcBef>
              <a:buSzPct val="66000"/>
              <a:buBlip>
                <a:blip r:embed="rId4"/>
              </a:buBlip>
              <a:defRPr sz="3300">
                <a:solidFill>
                  <a:srgbClr val="000000"/>
                </a:solidFill>
                <a:latin typeface="Century Gothic"/>
                <a:ea typeface="Century Gothic"/>
                <a:cs typeface="Century Gothic"/>
                <a:sym typeface="Century Gothic"/>
              </a:defRPr>
            </a:pPr>
            <a:r>
              <a:t>Destroyed the shrines and high places in Israel [Samaria] and killed the priests and burned their remains on the altars they had erected (2 Ki 23:19-20)</a:t>
            </a:r>
          </a:p>
          <a:p>
            <a:pPr marL="660399" indent="-660399" algn="l" defTabSz="821531">
              <a:spcBef>
                <a:spcPts val="1600"/>
              </a:spcBef>
              <a:buSzPct val="66000"/>
              <a:buBlip>
                <a:blip r:embed="rId4"/>
              </a:buBlip>
              <a:defRPr sz="3300">
                <a:solidFill>
                  <a:srgbClr val="000000"/>
                </a:solidFill>
                <a:latin typeface="Century Gothic"/>
                <a:ea typeface="Century Gothic"/>
                <a:cs typeface="Century Gothic"/>
                <a:sym typeface="Century Gothic"/>
              </a:defRPr>
            </a:pPr>
            <a:r>
              <a:t>Removed those who practiced witchcraft (2 Ki 23:24)</a:t>
            </a:r>
          </a:p>
        </p:txBody>
      </p:sp>
      <p:pic>
        <p:nvPicPr>
          <p:cNvPr id="447" name="Extent of Josiah’s Restoration" descr="Extent of Josiah’s Restoration"/>
          <p:cNvPicPr>
            <a:picLocks noChangeAspect="0"/>
          </p:cNvPicPr>
          <p:nvPr/>
        </p:nvPicPr>
        <p:blipFill>
          <a:blip r:embed="rId5">
            <a:extLst/>
          </a:blip>
          <a:stretch>
            <a:fillRect/>
          </a:stretch>
        </p:blipFill>
        <p:spPr>
          <a:xfrm>
            <a:off x="368861" y="1383738"/>
            <a:ext cx="12267078" cy="968517"/>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6">
                                            <p:txEl>
                                              <p:pRg st="1" end="1"/>
                                            </p:txEl>
                                          </p:spTgt>
                                        </p:tgtEl>
                                        <p:attrNameLst>
                                          <p:attrName>style.visibility</p:attrName>
                                        </p:attrNameLst>
                                      </p:cBhvr>
                                      <p:to>
                                        <p:strVal val="visible"/>
                                      </p:to>
                                    </p:set>
                                    <p:animEffect filter="fade" transition="in">
                                      <p:cBhvr>
                                        <p:cTn id="7" dur="1500"/>
                                        <p:tgtEl>
                                          <p:spTgt spid="4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46">
                                            <p:txEl>
                                              <p:pRg st="2" end="2"/>
                                            </p:txEl>
                                          </p:spTgt>
                                        </p:tgtEl>
                                        <p:attrNameLst>
                                          <p:attrName>style.visibility</p:attrName>
                                        </p:attrNameLst>
                                      </p:cBhvr>
                                      <p:to>
                                        <p:strVal val="visible"/>
                                      </p:to>
                                    </p:set>
                                    <p:animEffect filter="fade" transition="in">
                                      <p:cBhvr>
                                        <p:cTn id="12" dur="1500"/>
                                        <p:tgtEl>
                                          <p:spTgt spid="4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46">
                                            <p:txEl>
                                              <p:pRg st="3" end="3"/>
                                            </p:txEl>
                                          </p:spTgt>
                                        </p:tgtEl>
                                        <p:attrNameLst>
                                          <p:attrName>style.visibility</p:attrName>
                                        </p:attrNameLst>
                                      </p:cBhvr>
                                      <p:to>
                                        <p:strVal val="visible"/>
                                      </p:to>
                                    </p:set>
                                    <p:animEffect filter="fade" transition="in">
                                      <p:cBhvr>
                                        <p:cTn id="17" dur="1500"/>
                                        <p:tgtEl>
                                          <p:spTgt spid="4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52" name="King Josiah What Walking In The Ways of God Looks Like"/>
          <p:cNvGrpSpPr/>
          <p:nvPr/>
        </p:nvGrpSpPr>
        <p:grpSpPr>
          <a:xfrm>
            <a:off x="70045" y="202210"/>
            <a:ext cx="12864710" cy="1193801"/>
            <a:chOff x="0" y="0"/>
            <a:chExt cx="12864708" cy="1193800"/>
          </a:xfrm>
        </p:grpSpPr>
        <p:sp>
          <p:nvSpPr>
            <p:cNvPr id="451"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50"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53" name="In 609 B.C., Josiah attempted to block Pharaoh Necho II of Egypt as he marched north to assist Assyria in her fight with Babylon. — (2 Chron 35:20-24; 2 Kin 23:28-30)…"/>
          <p:cNvSpPr txBox="1"/>
          <p:nvPr/>
        </p:nvSpPr>
        <p:spPr>
          <a:xfrm>
            <a:off x="3518814" y="2927293"/>
            <a:ext cx="9341948" cy="65436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sz="3200">
                <a:solidFill>
                  <a:srgbClr val="000000"/>
                </a:solidFill>
                <a:latin typeface="Century Gothic"/>
                <a:ea typeface="Century Gothic"/>
                <a:cs typeface="Century Gothic"/>
                <a:sym typeface="Century Gothic"/>
              </a:defRPr>
            </a:pPr>
            <a:r>
              <a:t>In 609 B.C., Josiah attempted to block Pharaoh Necho II of Egypt as he marched north to assist Assyria in her fight with Babylon. — (2 Chron 35:20-24; 2 Kin 23:28-30)</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Necho wanted Assyria as a buffer state between Egypt and Babylon.</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Josiah engaged him at Megiddo.</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The archers shot Josiah &amp; seriously wounded him dying later in Jerusalem. </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Great lamentation followed his death (2 Chron 35:20-27; Jer 22:10-12; Lam. 4:20).</a:t>
            </a:r>
          </a:p>
        </p:txBody>
      </p:sp>
      <p:pic>
        <p:nvPicPr>
          <p:cNvPr id="454" name="Josiah’s Death" descr="Josiah’s Death"/>
          <p:cNvPicPr>
            <a:picLocks noChangeAspect="0"/>
          </p:cNvPicPr>
          <p:nvPr/>
        </p:nvPicPr>
        <p:blipFill>
          <a:blip r:embed="rId6">
            <a:extLst/>
          </a:blip>
          <a:stretch>
            <a:fillRect/>
          </a:stretch>
        </p:blipFill>
        <p:spPr>
          <a:xfrm>
            <a:off x="4156470" y="1357624"/>
            <a:ext cx="7660294"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3">
                                            <p:txEl>
                                              <p:pRg st="1" end="1"/>
                                            </p:txEl>
                                          </p:spTgt>
                                        </p:tgtEl>
                                        <p:attrNameLst>
                                          <p:attrName>style.visibility</p:attrName>
                                        </p:attrNameLst>
                                      </p:cBhvr>
                                      <p:to>
                                        <p:strVal val="visible"/>
                                      </p:to>
                                    </p:set>
                                    <p:animEffect filter="fade" transition="in">
                                      <p:cBhvr>
                                        <p:cTn id="7" dur="1500"/>
                                        <p:tgtEl>
                                          <p:spTgt spid="4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53">
                                            <p:txEl>
                                              <p:pRg st="2" end="2"/>
                                            </p:txEl>
                                          </p:spTgt>
                                        </p:tgtEl>
                                        <p:attrNameLst>
                                          <p:attrName>style.visibility</p:attrName>
                                        </p:attrNameLst>
                                      </p:cBhvr>
                                      <p:to>
                                        <p:strVal val="visible"/>
                                      </p:to>
                                    </p:set>
                                    <p:animEffect filter="fade" transition="in">
                                      <p:cBhvr>
                                        <p:cTn id="12" dur="1500"/>
                                        <p:tgtEl>
                                          <p:spTgt spid="4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53">
                                            <p:txEl>
                                              <p:pRg st="3" end="3"/>
                                            </p:txEl>
                                          </p:spTgt>
                                        </p:tgtEl>
                                        <p:attrNameLst>
                                          <p:attrName>style.visibility</p:attrName>
                                        </p:attrNameLst>
                                      </p:cBhvr>
                                      <p:to>
                                        <p:strVal val="visible"/>
                                      </p:to>
                                    </p:set>
                                    <p:animEffect filter="fade" transition="in">
                                      <p:cBhvr>
                                        <p:cTn id="17" dur="1500"/>
                                        <p:tgtEl>
                                          <p:spTgt spid="45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53">
                                            <p:txEl>
                                              <p:pRg st="4" end="4"/>
                                            </p:txEl>
                                          </p:spTgt>
                                        </p:tgtEl>
                                        <p:attrNameLst>
                                          <p:attrName>style.visibility</p:attrName>
                                        </p:attrNameLst>
                                      </p:cBhvr>
                                      <p:to>
                                        <p:strVal val="visible"/>
                                      </p:to>
                                    </p:set>
                                    <p:animEffect filter="fade" transition="in">
                                      <p:cBhvr>
                                        <p:cTn id="22" dur="1500"/>
                                        <p:tgtEl>
                                          <p:spTgt spid="45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59" name="King Josiah What Walking In The Ways of God Looks Like"/>
          <p:cNvGrpSpPr/>
          <p:nvPr/>
        </p:nvGrpSpPr>
        <p:grpSpPr>
          <a:xfrm>
            <a:off x="70045" y="202210"/>
            <a:ext cx="12864710" cy="1193801"/>
            <a:chOff x="0" y="0"/>
            <a:chExt cx="12864708" cy="1193800"/>
          </a:xfrm>
        </p:grpSpPr>
        <p:sp>
          <p:nvSpPr>
            <p:cNvPr id="458"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57"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60" name="Josiah was faithful in an evil environment.…"/>
          <p:cNvSpPr txBox="1"/>
          <p:nvPr/>
        </p:nvSpPr>
        <p:spPr>
          <a:xfrm>
            <a:off x="3518814" y="2927293"/>
            <a:ext cx="9341948" cy="63150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b="1" sz="3200">
                <a:solidFill>
                  <a:srgbClr val="000000"/>
                </a:solidFill>
                <a:latin typeface="Century Gothic"/>
                <a:ea typeface="Century Gothic"/>
                <a:cs typeface="Century Gothic"/>
                <a:sym typeface="Century Gothic"/>
              </a:defRPr>
            </a:pPr>
            <a:r>
              <a:t>Josiah was faithful in an evil environment.</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His righteousness did not come from the influence of his family -  His grandfather Manasseh (2 Kings 21:1-9, 16); nor his father Amon (2 Kings 21:19-22).</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His righteousness did not come from the influence of society. - His people were worse than the nations God destroyed (2 Kings 21:9). - Jerusalem was filled “from one end to another” with blood (2 Kings 21:16). - His people were totally given over to idolatry (2 Kings 21:2-7, 21).</a:t>
            </a:r>
          </a:p>
        </p:txBody>
      </p:sp>
      <p:pic>
        <p:nvPicPr>
          <p:cNvPr id="461" name="Lessons From Josiah" descr="Lessons From Josiah"/>
          <p:cNvPicPr>
            <a:picLocks noChangeAspect="0"/>
          </p:cNvPicPr>
          <p:nvPr/>
        </p:nvPicPr>
        <p:blipFill>
          <a:blip r:embed="rId6">
            <a:extLst/>
          </a:blip>
          <a:stretch>
            <a:fillRect/>
          </a:stretch>
        </p:blipFill>
        <p:spPr>
          <a:xfrm>
            <a:off x="2559993" y="1370681"/>
            <a:ext cx="10140160"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0">
                                            <p:txEl>
                                              <p:pRg st="1" end="1"/>
                                            </p:txEl>
                                          </p:spTgt>
                                        </p:tgtEl>
                                        <p:attrNameLst>
                                          <p:attrName>style.visibility</p:attrName>
                                        </p:attrNameLst>
                                      </p:cBhvr>
                                      <p:to>
                                        <p:strVal val="visible"/>
                                      </p:to>
                                    </p:set>
                                    <p:animEffect filter="fade" transition="in">
                                      <p:cBhvr>
                                        <p:cTn id="7" dur="1500"/>
                                        <p:tgtEl>
                                          <p:spTgt spid="4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60">
                                            <p:txEl>
                                              <p:pRg st="2" end="2"/>
                                            </p:txEl>
                                          </p:spTgt>
                                        </p:tgtEl>
                                        <p:attrNameLst>
                                          <p:attrName>style.visibility</p:attrName>
                                        </p:attrNameLst>
                                      </p:cBhvr>
                                      <p:to>
                                        <p:strVal val="visible"/>
                                      </p:to>
                                    </p:set>
                                    <p:animEffect filter="fade" transition="in">
                                      <p:cBhvr>
                                        <p:cTn id="12" dur="1500"/>
                                        <p:tgtEl>
                                          <p:spTgt spid="4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66" name="King Josiah What Walking In The Ways of God Looks Like"/>
          <p:cNvGrpSpPr/>
          <p:nvPr/>
        </p:nvGrpSpPr>
        <p:grpSpPr>
          <a:xfrm>
            <a:off x="70045" y="202210"/>
            <a:ext cx="12864710" cy="1193801"/>
            <a:chOff x="0" y="0"/>
            <a:chExt cx="12864708" cy="1193800"/>
          </a:xfrm>
        </p:grpSpPr>
        <p:sp>
          <p:nvSpPr>
            <p:cNvPr id="465"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64"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67" name="Josiah Used His position to Glorify God.…"/>
          <p:cNvSpPr txBox="1"/>
          <p:nvPr/>
        </p:nvSpPr>
        <p:spPr>
          <a:xfrm>
            <a:off x="3518814" y="2927293"/>
            <a:ext cx="9341948" cy="6429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b="1" sz="3200">
                <a:solidFill>
                  <a:srgbClr val="000000"/>
                </a:solidFill>
                <a:latin typeface="Century Gothic"/>
                <a:ea typeface="Century Gothic"/>
                <a:cs typeface="Century Gothic"/>
                <a:sym typeface="Century Gothic"/>
              </a:defRPr>
            </a:pPr>
            <a:r>
              <a:t>Josiah Used His position to Glorify God.</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He instituted great changes in Israel - He removed idolatry and associated sins -</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In the 18th year of his reign, 622 B.C., he began repairs on the house of the Lord in Jerusalem (2 Kings 22:3-7). —  Nearly two and a half centuries had passed since the former restoration by Joash (2 Kings 12:4-16).</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When the Law of God was found - he demanded the people obey it fully — 2 Chronicles 34:29-33 </a:t>
            </a:r>
          </a:p>
        </p:txBody>
      </p:sp>
      <p:pic>
        <p:nvPicPr>
          <p:cNvPr id="468" name="Lessons From Josiah" descr="Lessons From Josiah"/>
          <p:cNvPicPr>
            <a:picLocks noChangeAspect="0"/>
          </p:cNvPicPr>
          <p:nvPr/>
        </p:nvPicPr>
        <p:blipFill>
          <a:blip r:embed="rId6">
            <a:extLst/>
          </a:blip>
          <a:stretch>
            <a:fillRect/>
          </a:stretch>
        </p:blipFill>
        <p:spPr>
          <a:xfrm>
            <a:off x="2559993" y="1370681"/>
            <a:ext cx="10140160"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7">
                                            <p:txEl>
                                              <p:pRg st="1" end="1"/>
                                            </p:txEl>
                                          </p:spTgt>
                                        </p:tgtEl>
                                        <p:attrNameLst>
                                          <p:attrName>style.visibility</p:attrName>
                                        </p:attrNameLst>
                                      </p:cBhvr>
                                      <p:to>
                                        <p:strVal val="visible"/>
                                      </p:to>
                                    </p:set>
                                    <p:animEffect filter="fade" transition="in">
                                      <p:cBhvr>
                                        <p:cTn id="7" dur="1500"/>
                                        <p:tgtEl>
                                          <p:spTgt spid="4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67">
                                            <p:txEl>
                                              <p:pRg st="2" end="2"/>
                                            </p:txEl>
                                          </p:spTgt>
                                        </p:tgtEl>
                                        <p:attrNameLst>
                                          <p:attrName>style.visibility</p:attrName>
                                        </p:attrNameLst>
                                      </p:cBhvr>
                                      <p:to>
                                        <p:strVal val="visible"/>
                                      </p:to>
                                    </p:set>
                                    <p:animEffect filter="fade" transition="in">
                                      <p:cBhvr>
                                        <p:cTn id="12" dur="1500"/>
                                        <p:tgtEl>
                                          <p:spTgt spid="4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67">
                                            <p:txEl>
                                              <p:pRg st="3" end="3"/>
                                            </p:txEl>
                                          </p:spTgt>
                                        </p:tgtEl>
                                        <p:attrNameLst>
                                          <p:attrName>style.visibility</p:attrName>
                                        </p:attrNameLst>
                                      </p:cBhvr>
                                      <p:to>
                                        <p:strVal val="visible"/>
                                      </p:to>
                                    </p:set>
                                    <p:animEffect filter="fade" transition="in">
                                      <p:cBhvr>
                                        <p:cTn id="17" dur="1500"/>
                                        <p:tgtEl>
                                          <p:spTgt spid="4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73" name="King Josiah What Walking In The Ways of God Looks Like"/>
          <p:cNvGrpSpPr/>
          <p:nvPr/>
        </p:nvGrpSpPr>
        <p:grpSpPr>
          <a:xfrm>
            <a:off x="70045" y="202210"/>
            <a:ext cx="12864710" cy="1193801"/>
            <a:chOff x="0" y="0"/>
            <a:chExt cx="12864708" cy="1193800"/>
          </a:xfrm>
        </p:grpSpPr>
        <p:sp>
          <p:nvSpPr>
            <p:cNvPr id="472"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71"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74" name="Josiah Changed as his knowledge of God’s will increased —…"/>
          <p:cNvSpPr txBox="1"/>
          <p:nvPr/>
        </p:nvSpPr>
        <p:spPr>
          <a:xfrm>
            <a:off x="3518814" y="2927293"/>
            <a:ext cx="9341948" cy="6429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b="1" sz="3200">
                <a:solidFill>
                  <a:srgbClr val="000000"/>
                </a:solidFill>
                <a:latin typeface="Century Gothic"/>
                <a:ea typeface="Century Gothic"/>
                <a:cs typeface="Century Gothic"/>
                <a:sym typeface="Century Gothic"/>
              </a:defRPr>
            </a:pPr>
            <a:r>
              <a:t>Josiah Changed as his knowledge of God’s will increased — </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The king’s reaction at the reading of the law was one of immediate grief -- the tearing of his robes. The basis of his grief was twofold: Judah’s guilt and her coming judgment.</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He tender-heartedly received the will of God and humbled himself (James 1:21; Colossians 1:4-6; 1 Thessalonians 2:13).</a:t>
            </a:r>
          </a:p>
          <a:p>
            <a:pPr lvl="1" marL="1079499" indent="-660399" algn="l" defTabSz="821531">
              <a:spcBef>
                <a:spcPts val="900"/>
              </a:spcBef>
              <a:buSzPct val="66000"/>
              <a:buBlip>
                <a:blip r:embed="rId5"/>
              </a:buBlip>
              <a:defRPr sz="3200">
                <a:solidFill>
                  <a:srgbClr val="000000"/>
                </a:solidFill>
                <a:latin typeface="Century Gothic"/>
                <a:ea typeface="Century Gothic"/>
                <a:cs typeface="Century Gothic"/>
                <a:sym typeface="Century Gothic"/>
              </a:defRPr>
            </a:pPr>
            <a:r>
              <a:t>Judah was to be punished, but Josiah would be spared (2 Kin 22:18-20).</a:t>
            </a:r>
          </a:p>
        </p:txBody>
      </p:sp>
      <p:pic>
        <p:nvPicPr>
          <p:cNvPr id="475" name="Lessons From Josiah" descr="Lessons From Josiah"/>
          <p:cNvPicPr>
            <a:picLocks noChangeAspect="0"/>
          </p:cNvPicPr>
          <p:nvPr/>
        </p:nvPicPr>
        <p:blipFill>
          <a:blip r:embed="rId6">
            <a:extLst/>
          </a:blip>
          <a:stretch>
            <a:fillRect/>
          </a:stretch>
        </p:blipFill>
        <p:spPr>
          <a:xfrm>
            <a:off x="2559993" y="1370681"/>
            <a:ext cx="10140160"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4">
                                            <p:txEl>
                                              <p:pRg st="1" end="1"/>
                                            </p:txEl>
                                          </p:spTgt>
                                        </p:tgtEl>
                                        <p:attrNameLst>
                                          <p:attrName>style.visibility</p:attrName>
                                        </p:attrNameLst>
                                      </p:cBhvr>
                                      <p:to>
                                        <p:strVal val="visible"/>
                                      </p:to>
                                    </p:set>
                                    <p:animEffect filter="fade" transition="in">
                                      <p:cBhvr>
                                        <p:cTn id="7" dur="1500"/>
                                        <p:tgtEl>
                                          <p:spTgt spid="4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74">
                                            <p:txEl>
                                              <p:pRg st="2" end="2"/>
                                            </p:txEl>
                                          </p:spTgt>
                                        </p:tgtEl>
                                        <p:attrNameLst>
                                          <p:attrName>style.visibility</p:attrName>
                                        </p:attrNameLst>
                                      </p:cBhvr>
                                      <p:to>
                                        <p:strVal val="visible"/>
                                      </p:to>
                                    </p:set>
                                    <p:animEffect filter="fade" transition="in">
                                      <p:cBhvr>
                                        <p:cTn id="12" dur="1500"/>
                                        <p:tgtEl>
                                          <p:spTgt spid="4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74">
                                            <p:txEl>
                                              <p:pRg st="3" end="3"/>
                                            </p:txEl>
                                          </p:spTgt>
                                        </p:tgtEl>
                                        <p:attrNameLst>
                                          <p:attrName>style.visibility</p:attrName>
                                        </p:attrNameLst>
                                      </p:cBhvr>
                                      <p:to>
                                        <p:strVal val="visible"/>
                                      </p:to>
                                    </p:set>
                                    <p:animEffect filter="fade" transition="in">
                                      <p:cBhvr>
                                        <p:cTn id="17" dur="1500"/>
                                        <p:tgtEl>
                                          <p:spTgt spid="4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80" name="King Josiah What Walking In The Ways of God Looks Like"/>
          <p:cNvGrpSpPr/>
          <p:nvPr/>
        </p:nvGrpSpPr>
        <p:grpSpPr>
          <a:xfrm>
            <a:off x="70045" y="202210"/>
            <a:ext cx="12864710" cy="1193801"/>
            <a:chOff x="0" y="0"/>
            <a:chExt cx="12864708" cy="1193800"/>
          </a:xfrm>
        </p:grpSpPr>
        <p:sp>
          <p:nvSpPr>
            <p:cNvPr id="479"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78"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81" name="We can be faithful regardless of our parents / our environment / or our past — We all have a choice - Ezekiel 18:20ff…"/>
          <p:cNvSpPr txBox="1"/>
          <p:nvPr/>
        </p:nvSpPr>
        <p:spPr>
          <a:xfrm>
            <a:off x="3518814" y="2835894"/>
            <a:ext cx="9341948" cy="6810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sz="3200">
                <a:solidFill>
                  <a:srgbClr val="000000"/>
                </a:solidFill>
                <a:latin typeface="Century Gothic"/>
                <a:ea typeface="Century Gothic"/>
                <a:cs typeface="Century Gothic"/>
                <a:sym typeface="Century Gothic"/>
              </a:defRPr>
            </a:pPr>
            <a:r>
              <a:t>We can be faithful regardless of our parents / our environment / or our past — </a:t>
            </a:r>
            <a:r>
              <a:rPr b="1"/>
              <a:t>We all have a choice</a:t>
            </a:r>
            <a:r>
              <a:t> - Ezekiel 18:20ff</a:t>
            </a:r>
          </a:p>
          <a:p>
            <a:pPr marL="660399" indent="-660399" algn="l" defTabSz="821531">
              <a:spcBef>
                <a:spcPts val="900"/>
              </a:spcBef>
              <a:buSzPct val="66000"/>
              <a:buBlip>
                <a:blip r:embed="rId4"/>
              </a:buBlip>
              <a:defRPr sz="3200">
                <a:solidFill>
                  <a:srgbClr val="000000"/>
                </a:solidFill>
                <a:latin typeface="Century Gothic"/>
                <a:ea typeface="Century Gothic"/>
                <a:cs typeface="Century Gothic"/>
                <a:sym typeface="Century Gothic"/>
              </a:defRPr>
            </a:pPr>
            <a:r>
              <a:t>We should fully destroy sin in our lives and seek to destroy it in the lives of others — We </a:t>
            </a:r>
            <a:r>
              <a:rPr b="1"/>
              <a:t>cannot</a:t>
            </a:r>
            <a:r>
              <a:t> </a:t>
            </a:r>
            <a:r>
              <a:rPr b="1"/>
              <a:t>participate</a:t>
            </a:r>
            <a:r>
              <a:t> in, </a:t>
            </a:r>
            <a:r>
              <a:rPr b="1"/>
              <a:t>approve</a:t>
            </a:r>
            <a:r>
              <a:t> of, nor </a:t>
            </a:r>
            <a:r>
              <a:rPr b="1"/>
              <a:t>facilitate</a:t>
            </a:r>
            <a:r>
              <a:t> the sins of others — Eph 5:3-14; Rom. 1:32; 2 Cor. 6:14-7:1 </a:t>
            </a:r>
          </a:p>
          <a:p>
            <a:pPr marL="660399" indent="-660399" algn="l" defTabSz="821531">
              <a:spcBef>
                <a:spcPts val="900"/>
              </a:spcBef>
              <a:buSzPct val="66000"/>
              <a:buBlip>
                <a:blip r:embed="rId4"/>
              </a:buBlip>
              <a:defRPr sz="3200">
                <a:solidFill>
                  <a:srgbClr val="000000"/>
                </a:solidFill>
                <a:latin typeface="Century Gothic"/>
                <a:ea typeface="Century Gothic"/>
                <a:cs typeface="Century Gothic"/>
                <a:sym typeface="Century Gothic"/>
              </a:defRPr>
            </a:pPr>
            <a:r>
              <a:t>We should always seek to </a:t>
            </a:r>
            <a:r>
              <a:rPr b="1"/>
              <a:t>grow in the grace and knowledge of the Lord</a:t>
            </a:r>
            <a:r>
              <a:t> - always bringing ourselves into greater harmony with God’s word as we learn better — Acts 17:11,12; 2 Pet 3:15-18; 2 Cor 13:5; etc.</a:t>
            </a:r>
          </a:p>
        </p:txBody>
      </p:sp>
      <p:pic>
        <p:nvPicPr>
          <p:cNvPr id="482" name="Lessons From Josiah" descr="Lessons From Josiah"/>
          <p:cNvPicPr>
            <a:picLocks noChangeAspect="0"/>
          </p:cNvPicPr>
          <p:nvPr/>
        </p:nvPicPr>
        <p:blipFill>
          <a:blip r:embed="rId5">
            <a:extLst/>
          </a:blip>
          <a:stretch>
            <a:fillRect/>
          </a:stretch>
        </p:blipFill>
        <p:spPr>
          <a:xfrm>
            <a:off x="2559993" y="1370681"/>
            <a:ext cx="10140160"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1">
                                            <p:txEl>
                                              <p:pRg st="1" end="1"/>
                                            </p:txEl>
                                          </p:spTgt>
                                        </p:tgtEl>
                                        <p:attrNameLst>
                                          <p:attrName>style.visibility</p:attrName>
                                        </p:attrNameLst>
                                      </p:cBhvr>
                                      <p:to>
                                        <p:strVal val="visible"/>
                                      </p:to>
                                    </p:set>
                                    <p:animEffect filter="fade" transition="in">
                                      <p:cBhvr>
                                        <p:cTn id="7" dur="1500"/>
                                        <p:tgtEl>
                                          <p:spTgt spid="4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81">
                                            <p:txEl>
                                              <p:pRg st="2" end="2"/>
                                            </p:txEl>
                                          </p:spTgt>
                                        </p:tgtEl>
                                        <p:attrNameLst>
                                          <p:attrName>style.visibility</p:attrName>
                                        </p:attrNameLst>
                                      </p:cBhvr>
                                      <p:to>
                                        <p:strVal val="visible"/>
                                      </p:to>
                                    </p:set>
                                    <p:animEffect filter="fade" transition="in">
                                      <p:cBhvr>
                                        <p:cTn id="12" dur="1500"/>
                                        <p:tgtEl>
                                          <p:spTgt spid="4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King-Josiah-300x291.tiff" descr="King-Josiah-300x291.tiff"/>
          <p:cNvPicPr>
            <a:picLocks noChangeAspect="1"/>
          </p:cNvPicPr>
          <p:nvPr/>
        </p:nvPicPr>
        <p:blipFill>
          <a:blip r:embed="rId2">
            <a:extLst/>
          </a:blip>
          <a:srcRect l="989" t="738" r="45295" b="172"/>
          <a:stretch>
            <a:fillRect/>
          </a:stretch>
        </p:blipFill>
        <p:spPr>
          <a:xfrm>
            <a:off x="0" y="2183761"/>
            <a:ext cx="4216400" cy="7544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402" y="21600"/>
                </a:lnTo>
                <a:cubicBezTo>
                  <a:pt x="10789" y="21583"/>
                  <a:pt x="10995" y="21561"/>
                  <a:pt x="10995" y="21525"/>
                </a:cubicBezTo>
                <a:cubicBezTo>
                  <a:pt x="10995" y="21328"/>
                  <a:pt x="11011" y="21303"/>
                  <a:pt x="11196" y="21189"/>
                </a:cubicBezTo>
                <a:cubicBezTo>
                  <a:pt x="11297" y="21127"/>
                  <a:pt x="11374" y="21043"/>
                  <a:pt x="11369" y="21003"/>
                </a:cubicBezTo>
                <a:cubicBezTo>
                  <a:pt x="11358" y="20907"/>
                  <a:pt x="11617" y="20832"/>
                  <a:pt x="12286" y="20739"/>
                </a:cubicBezTo>
                <a:cubicBezTo>
                  <a:pt x="12669" y="20685"/>
                  <a:pt x="12864" y="20615"/>
                  <a:pt x="12914" y="20507"/>
                </a:cubicBezTo>
                <a:cubicBezTo>
                  <a:pt x="12957" y="20417"/>
                  <a:pt x="13032" y="20382"/>
                  <a:pt x="13108" y="20397"/>
                </a:cubicBezTo>
                <a:cubicBezTo>
                  <a:pt x="13175" y="20366"/>
                  <a:pt x="13250" y="20346"/>
                  <a:pt x="13329" y="20336"/>
                </a:cubicBezTo>
                <a:cubicBezTo>
                  <a:pt x="13486" y="20160"/>
                  <a:pt x="13744" y="19997"/>
                  <a:pt x="13970" y="19964"/>
                </a:cubicBezTo>
                <a:cubicBezTo>
                  <a:pt x="14202" y="19930"/>
                  <a:pt x="14235" y="19884"/>
                  <a:pt x="14167" y="19695"/>
                </a:cubicBezTo>
                <a:cubicBezTo>
                  <a:pt x="14092" y="19485"/>
                  <a:pt x="14131" y="19455"/>
                  <a:pt x="14626" y="19321"/>
                </a:cubicBezTo>
                <a:cubicBezTo>
                  <a:pt x="14865" y="19256"/>
                  <a:pt x="14982" y="19231"/>
                  <a:pt x="15080" y="19224"/>
                </a:cubicBezTo>
                <a:cubicBezTo>
                  <a:pt x="15346" y="18950"/>
                  <a:pt x="15724" y="18652"/>
                  <a:pt x="16131" y="18429"/>
                </a:cubicBezTo>
                <a:cubicBezTo>
                  <a:pt x="16522" y="18214"/>
                  <a:pt x="16865" y="18071"/>
                  <a:pt x="16918" y="18096"/>
                </a:cubicBezTo>
                <a:cubicBezTo>
                  <a:pt x="17171" y="17908"/>
                  <a:pt x="17502" y="17701"/>
                  <a:pt x="17975" y="17455"/>
                </a:cubicBezTo>
                <a:cubicBezTo>
                  <a:pt x="18303" y="17284"/>
                  <a:pt x="18472" y="17209"/>
                  <a:pt x="18660" y="17124"/>
                </a:cubicBezTo>
                <a:cubicBezTo>
                  <a:pt x="18830" y="17016"/>
                  <a:pt x="18955" y="16908"/>
                  <a:pt x="18975" y="16804"/>
                </a:cubicBezTo>
                <a:cubicBezTo>
                  <a:pt x="19019" y="16575"/>
                  <a:pt x="19847" y="16095"/>
                  <a:pt x="20199" y="16095"/>
                </a:cubicBezTo>
                <a:cubicBezTo>
                  <a:pt x="20296" y="16095"/>
                  <a:pt x="20376" y="16048"/>
                  <a:pt x="20378" y="15989"/>
                </a:cubicBezTo>
                <a:cubicBezTo>
                  <a:pt x="20367" y="15977"/>
                  <a:pt x="20361" y="15966"/>
                  <a:pt x="20350" y="15954"/>
                </a:cubicBezTo>
                <a:cubicBezTo>
                  <a:pt x="20119" y="15711"/>
                  <a:pt x="19832" y="15558"/>
                  <a:pt x="19431" y="15455"/>
                </a:cubicBezTo>
                <a:cubicBezTo>
                  <a:pt x="19372" y="15474"/>
                  <a:pt x="19306" y="15481"/>
                  <a:pt x="19227" y="15464"/>
                </a:cubicBezTo>
                <a:cubicBezTo>
                  <a:pt x="19125" y="15442"/>
                  <a:pt x="19047" y="15450"/>
                  <a:pt x="19055" y="15479"/>
                </a:cubicBezTo>
                <a:cubicBezTo>
                  <a:pt x="19116" y="15708"/>
                  <a:pt x="18978" y="15884"/>
                  <a:pt x="18623" y="16024"/>
                </a:cubicBezTo>
                <a:lnTo>
                  <a:pt x="18209" y="16188"/>
                </a:lnTo>
                <a:lnTo>
                  <a:pt x="18107" y="16132"/>
                </a:lnTo>
                <a:cubicBezTo>
                  <a:pt x="18046" y="16165"/>
                  <a:pt x="17978" y="16168"/>
                  <a:pt x="17904" y="16153"/>
                </a:cubicBezTo>
                <a:cubicBezTo>
                  <a:pt x="17902" y="16156"/>
                  <a:pt x="17907" y="16162"/>
                  <a:pt x="17904" y="16164"/>
                </a:cubicBezTo>
                <a:cubicBezTo>
                  <a:pt x="17756" y="16298"/>
                  <a:pt x="17614" y="16256"/>
                  <a:pt x="17213" y="15963"/>
                </a:cubicBezTo>
                <a:cubicBezTo>
                  <a:pt x="16735" y="15614"/>
                  <a:pt x="16493" y="15422"/>
                  <a:pt x="16365" y="15254"/>
                </a:cubicBezTo>
                <a:cubicBezTo>
                  <a:pt x="16153" y="15268"/>
                  <a:pt x="15783" y="15131"/>
                  <a:pt x="15661" y="15013"/>
                </a:cubicBezTo>
                <a:cubicBezTo>
                  <a:pt x="15504" y="14946"/>
                  <a:pt x="15271" y="14836"/>
                  <a:pt x="14895" y="14629"/>
                </a:cubicBezTo>
                <a:cubicBezTo>
                  <a:pt x="14699" y="14521"/>
                  <a:pt x="14644" y="14478"/>
                  <a:pt x="14531" y="14409"/>
                </a:cubicBezTo>
                <a:cubicBezTo>
                  <a:pt x="14217" y="14235"/>
                  <a:pt x="14101" y="14129"/>
                  <a:pt x="14145" y="13941"/>
                </a:cubicBezTo>
                <a:cubicBezTo>
                  <a:pt x="14145" y="13940"/>
                  <a:pt x="14144" y="13939"/>
                  <a:pt x="14145" y="13938"/>
                </a:cubicBezTo>
                <a:cubicBezTo>
                  <a:pt x="14126" y="13896"/>
                  <a:pt x="14154" y="13846"/>
                  <a:pt x="14208" y="13782"/>
                </a:cubicBezTo>
                <a:cubicBezTo>
                  <a:pt x="14248" y="13696"/>
                  <a:pt x="14294" y="13620"/>
                  <a:pt x="14342" y="13594"/>
                </a:cubicBezTo>
                <a:cubicBezTo>
                  <a:pt x="14348" y="13591"/>
                  <a:pt x="14354" y="13580"/>
                  <a:pt x="14360" y="13576"/>
                </a:cubicBezTo>
                <a:cubicBezTo>
                  <a:pt x="14429" y="13465"/>
                  <a:pt x="14480" y="13341"/>
                  <a:pt x="14480" y="13254"/>
                </a:cubicBezTo>
                <a:cubicBezTo>
                  <a:pt x="14480" y="13131"/>
                  <a:pt x="14542" y="13010"/>
                  <a:pt x="14618" y="12984"/>
                </a:cubicBezTo>
                <a:cubicBezTo>
                  <a:pt x="14627" y="12981"/>
                  <a:pt x="14629" y="12971"/>
                  <a:pt x="14637" y="12967"/>
                </a:cubicBezTo>
                <a:cubicBezTo>
                  <a:pt x="14638" y="12966"/>
                  <a:pt x="14639" y="12966"/>
                  <a:pt x="14641" y="12965"/>
                </a:cubicBezTo>
                <a:cubicBezTo>
                  <a:pt x="14679" y="12943"/>
                  <a:pt x="14683" y="12921"/>
                  <a:pt x="14693" y="12901"/>
                </a:cubicBezTo>
                <a:cubicBezTo>
                  <a:pt x="14699" y="12880"/>
                  <a:pt x="14687" y="12857"/>
                  <a:pt x="14681" y="12834"/>
                </a:cubicBezTo>
                <a:cubicBezTo>
                  <a:pt x="14665" y="12812"/>
                  <a:pt x="14660" y="12791"/>
                  <a:pt x="14618" y="12763"/>
                </a:cubicBezTo>
                <a:cubicBezTo>
                  <a:pt x="14483" y="12672"/>
                  <a:pt x="14481" y="12625"/>
                  <a:pt x="14610" y="12538"/>
                </a:cubicBezTo>
                <a:cubicBezTo>
                  <a:pt x="14721" y="12464"/>
                  <a:pt x="14743" y="12307"/>
                  <a:pt x="14681" y="12054"/>
                </a:cubicBezTo>
                <a:cubicBezTo>
                  <a:pt x="14631" y="11849"/>
                  <a:pt x="14639" y="11639"/>
                  <a:pt x="14698" y="11586"/>
                </a:cubicBezTo>
                <a:cubicBezTo>
                  <a:pt x="14842" y="11455"/>
                  <a:pt x="14868" y="11203"/>
                  <a:pt x="14748" y="11112"/>
                </a:cubicBezTo>
                <a:cubicBezTo>
                  <a:pt x="14694" y="11071"/>
                  <a:pt x="14657" y="10577"/>
                  <a:pt x="14665" y="10013"/>
                </a:cubicBezTo>
                <a:cubicBezTo>
                  <a:pt x="14681" y="8905"/>
                  <a:pt x="14806" y="8673"/>
                  <a:pt x="15202" y="9010"/>
                </a:cubicBezTo>
                <a:cubicBezTo>
                  <a:pt x="15308" y="8989"/>
                  <a:pt x="15431" y="9041"/>
                  <a:pt x="15680" y="9205"/>
                </a:cubicBezTo>
                <a:cubicBezTo>
                  <a:pt x="15701" y="9219"/>
                  <a:pt x="15709" y="9229"/>
                  <a:pt x="15728" y="9242"/>
                </a:cubicBezTo>
                <a:cubicBezTo>
                  <a:pt x="15746" y="9236"/>
                  <a:pt x="15760" y="9229"/>
                  <a:pt x="15783" y="9224"/>
                </a:cubicBezTo>
                <a:cubicBezTo>
                  <a:pt x="15897" y="9200"/>
                  <a:pt x="16102" y="9217"/>
                  <a:pt x="16237" y="9264"/>
                </a:cubicBezTo>
                <a:cubicBezTo>
                  <a:pt x="16404" y="9322"/>
                  <a:pt x="16507" y="9324"/>
                  <a:pt x="16566" y="9271"/>
                </a:cubicBezTo>
                <a:cubicBezTo>
                  <a:pt x="16705" y="9144"/>
                  <a:pt x="17120" y="9406"/>
                  <a:pt x="17082" y="9596"/>
                </a:cubicBezTo>
                <a:cubicBezTo>
                  <a:pt x="17076" y="9626"/>
                  <a:pt x="17071" y="9636"/>
                  <a:pt x="17064" y="9664"/>
                </a:cubicBezTo>
                <a:cubicBezTo>
                  <a:pt x="17147" y="9653"/>
                  <a:pt x="17235" y="9642"/>
                  <a:pt x="17328" y="9619"/>
                </a:cubicBezTo>
                <a:cubicBezTo>
                  <a:pt x="17456" y="9588"/>
                  <a:pt x="17613" y="9602"/>
                  <a:pt x="17731" y="9646"/>
                </a:cubicBezTo>
                <a:cubicBezTo>
                  <a:pt x="17791" y="9650"/>
                  <a:pt x="17821" y="9642"/>
                  <a:pt x="17904" y="9652"/>
                </a:cubicBezTo>
                <a:cubicBezTo>
                  <a:pt x="18316" y="9704"/>
                  <a:pt x="18405" y="9687"/>
                  <a:pt x="18703" y="9489"/>
                </a:cubicBezTo>
                <a:cubicBezTo>
                  <a:pt x="18887" y="9366"/>
                  <a:pt x="19048" y="9194"/>
                  <a:pt x="19059" y="9105"/>
                </a:cubicBezTo>
                <a:cubicBezTo>
                  <a:pt x="19069" y="9015"/>
                  <a:pt x="19085" y="8874"/>
                  <a:pt x="19093" y="8791"/>
                </a:cubicBezTo>
                <a:cubicBezTo>
                  <a:pt x="19102" y="8709"/>
                  <a:pt x="19017" y="8580"/>
                  <a:pt x="18908" y="8505"/>
                </a:cubicBezTo>
                <a:cubicBezTo>
                  <a:pt x="18767" y="8408"/>
                  <a:pt x="18716" y="8213"/>
                  <a:pt x="18735" y="7831"/>
                </a:cubicBezTo>
                <a:cubicBezTo>
                  <a:pt x="18763" y="7270"/>
                  <a:pt x="18549" y="6378"/>
                  <a:pt x="18351" y="6237"/>
                </a:cubicBezTo>
                <a:cubicBezTo>
                  <a:pt x="18322" y="6216"/>
                  <a:pt x="18305" y="6194"/>
                  <a:pt x="18296" y="6173"/>
                </a:cubicBezTo>
                <a:cubicBezTo>
                  <a:pt x="18232" y="6160"/>
                  <a:pt x="18165" y="6138"/>
                  <a:pt x="18099" y="6094"/>
                </a:cubicBezTo>
                <a:cubicBezTo>
                  <a:pt x="18007" y="6032"/>
                  <a:pt x="17800" y="5981"/>
                  <a:pt x="17639" y="5981"/>
                </a:cubicBezTo>
                <a:cubicBezTo>
                  <a:pt x="17578" y="5981"/>
                  <a:pt x="17483" y="5955"/>
                  <a:pt x="17375" y="5916"/>
                </a:cubicBezTo>
                <a:cubicBezTo>
                  <a:pt x="17137" y="5856"/>
                  <a:pt x="16840" y="5710"/>
                  <a:pt x="16708" y="5588"/>
                </a:cubicBezTo>
                <a:cubicBezTo>
                  <a:pt x="16620" y="5539"/>
                  <a:pt x="16556" y="5513"/>
                  <a:pt x="16458" y="5455"/>
                </a:cubicBezTo>
                <a:cubicBezTo>
                  <a:pt x="16017" y="5194"/>
                  <a:pt x="15796" y="5044"/>
                  <a:pt x="15665" y="4905"/>
                </a:cubicBezTo>
                <a:cubicBezTo>
                  <a:pt x="15575" y="4963"/>
                  <a:pt x="15503" y="4990"/>
                  <a:pt x="15431" y="4994"/>
                </a:cubicBezTo>
                <a:cubicBezTo>
                  <a:pt x="15425" y="4994"/>
                  <a:pt x="15418" y="4998"/>
                  <a:pt x="15411" y="4998"/>
                </a:cubicBezTo>
                <a:cubicBezTo>
                  <a:pt x="15398" y="5000"/>
                  <a:pt x="15385" y="5007"/>
                  <a:pt x="15373" y="5007"/>
                </a:cubicBezTo>
                <a:cubicBezTo>
                  <a:pt x="15186" y="5007"/>
                  <a:pt x="14847" y="4743"/>
                  <a:pt x="14618" y="4477"/>
                </a:cubicBezTo>
                <a:cubicBezTo>
                  <a:pt x="14599" y="4496"/>
                  <a:pt x="14597" y="4521"/>
                  <a:pt x="14573" y="4539"/>
                </a:cubicBezTo>
                <a:cubicBezTo>
                  <a:pt x="14437" y="4643"/>
                  <a:pt x="14124" y="4665"/>
                  <a:pt x="14045" y="4577"/>
                </a:cubicBezTo>
                <a:cubicBezTo>
                  <a:pt x="14024" y="4554"/>
                  <a:pt x="14003" y="4427"/>
                  <a:pt x="13982" y="4314"/>
                </a:cubicBezTo>
                <a:cubicBezTo>
                  <a:pt x="13854" y="4364"/>
                  <a:pt x="13722" y="4407"/>
                  <a:pt x="13685" y="4406"/>
                </a:cubicBezTo>
                <a:cubicBezTo>
                  <a:pt x="13613" y="4404"/>
                  <a:pt x="13474" y="4356"/>
                  <a:pt x="13333" y="4305"/>
                </a:cubicBezTo>
                <a:cubicBezTo>
                  <a:pt x="13293" y="4309"/>
                  <a:pt x="13275" y="4318"/>
                  <a:pt x="13228" y="4320"/>
                </a:cubicBezTo>
                <a:cubicBezTo>
                  <a:pt x="12765" y="4342"/>
                  <a:pt x="12678" y="4311"/>
                  <a:pt x="12729" y="4155"/>
                </a:cubicBezTo>
                <a:cubicBezTo>
                  <a:pt x="12741" y="4119"/>
                  <a:pt x="12651" y="4112"/>
                  <a:pt x="12532" y="4137"/>
                </a:cubicBezTo>
                <a:cubicBezTo>
                  <a:pt x="12413" y="4163"/>
                  <a:pt x="12195" y="4146"/>
                  <a:pt x="12046" y="4102"/>
                </a:cubicBezTo>
                <a:cubicBezTo>
                  <a:pt x="11776" y="4021"/>
                  <a:pt x="11776" y="4021"/>
                  <a:pt x="12065" y="3850"/>
                </a:cubicBezTo>
                <a:cubicBezTo>
                  <a:pt x="12225" y="3754"/>
                  <a:pt x="12359" y="3573"/>
                  <a:pt x="12366" y="3442"/>
                </a:cubicBezTo>
                <a:cubicBezTo>
                  <a:pt x="12369" y="3369"/>
                  <a:pt x="12395" y="3303"/>
                  <a:pt x="12424" y="3250"/>
                </a:cubicBezTo>
                <a:cubicBezTo>
                  <a:pt x="12434" y="3190"/>
                  <a:pt x="12455" y="3145"/>
                  <a:pt x="12457" y="3091"/>
                </a:cubicBezTo>
                <a:cubicBezTo>
                  <a:pt x="12464" y="2922"/>
                  <a:pt x="12509" y="2762"/>
                  <a:pt x="12559" y="2735"/>
                </a:cubicBezTo>
                <a:cubicBezTo>
                  <a:pt x="12580" y="2723"/>
                  <a:pt x="12621" y="2731"/>
                  <a:pt x="12662" y="2737"/>
                </a:cubicBezTo>
                <a:cubicBezTo>
                  <a:pt x="12684" y="2700"/>
                  <a:pt x="12701" y="2660"/>
                  <a:pt x="12734" y="2632"/>
                </a:cubicBezTo>
                <a:cubicBezTo>
                  <a:pt x="12682" y="2506"/>
                  <a:pt x="12664" y="2388"/>
                  <a:pt x="12738" y="2311"/>
                </a:cubicBezTo>
                <a:cubicBezTo>
                  <a:pt x="12759" y="2289"/>
                  <a:pt x="12802" y="2282"/>
                  <a:pt x="12835" y="2267"/>
                </a:cubicBezTo>
                <a:cubicBezTo>
                  <a:pt x="12777" y="2194"/>
                  <a:pt x="12769" y="2117"/>
                  <a:pt x="12847" y="2058"/>
                </a:cubicBezTo>
                <a:cubicBezTo>
                  <a:pt x="12909" y="2011"/>
                  <a:pt x="12971" y="1861"/>
                  <a:pt x="12986" y="1721"/>
                </a:cubicBezTo>
                <a:cubicBezTo>
                  <a:pt x="13010" y="1492"/>
                  <a:pt x="13061" y="1399"/>
                  <a:pt x="13207" y="1393"/>
                </a:cubicBezTo>
                <a:cubicBezTo>
                  <a:pt x="13193" y="1359"/>
                  <a:pt x="13207" y="1324"/>
                  <a:pt x="13262" y="1304"/>
                </a:cubicBezTo>
                <a:cubicBezTo>
                  <a:pt x="13332" y="1280"/>
                  <a:pt x="13424" y="1292"/>
                  <a:pt x="13467" y="1331"/>
                </a:cubicBezTo>
                <a:cubicBezTo>
                  <a:pt x="13482" y="1344"/>
                  <a:pt x="13479" y="1358"/>
                  <a:pt x="13480" y="1373"/>
                </a:cubicBezTo>
                <a:cubicBezTo>
                  <a:pt x="13505" y="1366"/>
                  <a:pt x="13527" y="1352"/>
                  <a:pt x="13555" y="1351"/>
                </a:cubicBezTo>
                <a:cubicBezTo>
                  <a:pt x="13474" y="1293"/>
                  <a:pt x="13409" y="1235"/>
                  <a:pt x="13409" y="1194"/>
                </a:cubicBezTo>
                <a:cubicBezTo>
                  <a:pt x="13409" y="1028"/>
                  <a:pt x="12906" y="486"/>
                  <a:pt x="12689" y="406"/>
                </a:cubicBezTo>
                <a:cubicBezTo>
                  <a:pt x="12467" y="459"/>
                  <a:pt x="11986" y="427"/>
                  <a:pt x="11741" y="324"/>
                </a:cubicBezTo>
                <a:cubicBezTo>
                  <a:pt x="11598" y="263"/>
                  <a:pt x="11199" y="214"/>
                  <a:pt x="10853" y="214"/>
                </a:cubicBezTo>
                <a:cubicBezTo>
                  <a:pt x="10647" y="214"/>
                  <a:pt x="10532" y="201"/>
                  <a:pt x="10418" y="185"/>
                </a:cubicBezTo>
                <a:cubicBezTo>
                  <a:pt x="10421" y="219"/>
                  <a:pt x="10373" y="236"/>
                  <a:pt x="10271" y="258"/>
                </a:cubicBezTo>
                <a:cubicBezTo>
                  <a:pt x="10047" y="306"/>
                  <a:pt x="9883" y="287"/>
                  <a:pt x="9794" y="230"/>
                </a:cubicBezTo>
                <a:cubicBezTo>
                  <a:pt x="9667" y="278"/>
                  <a:pt x="9591" y="275"/>
                  <a:pt x="9483" y="200"/>
                </a:cubicBezTo>
                <a:cubicBezTo>
                  <a:pt x="9482" y="208"/>
                  <a:pt x="9484" y="212"/>
                  <a:pt x="9483" y="220"/>
                </a:cubicBezTo>
                <a:cubicBezTo>
                  <a:pt x="9472" y="295"/>
                  <a:pt x="9349" y="363"/>
                  <a:pt x="9173" y="424"/>
                </a:cubicBezTo>
                <a:cubicBezTo>
                  <a:pt x="9158" y="440"/>
                  <a:pt x="9120" y="451"/>
                  <a:pt x="9074" y="459"/>
                </a:cubicBezTo>
                <a:cubicBezTo>
                  <a:pt x="9046" y="467"/>
                  <a:pt x="9033" y="476"/>
                  <a:pt x="9003" y="483"/>
                </a:cubicBezTo>
                <a:cubicBezTo>
                  <a:pt x="8866" y="515"/>
                  <a:pt x="8770" y="530"/>
                  <a:pt x="8692" y="539"/>
                </a:cubicBezTo>
                <a:cubicBezTo>
                  <a:pt x="8568" y="585"/>
                  <a:pt x="8443" y="650"/>
                  <a:pt x="8328" y="735"/>
                </a:cubicBezTo>
                <a:cubicBezTo>
                  <a:pt x="8326" y="736"/>
                  <a:pt x="8325" y="736"/>
                  <a:pt x="8324" y="737"/>
                </a:cubicBezTo>
                <a:cubicBezTo>
                  <a:pt x="8322" y="744"/>
                  <a:pt x="8316" y="753"/>
                  <a:pt x="8316" y="759"/>
                </a:cubicBezTo>
                <a:cubicBezTo>
                  <a:pt x="8316" y="825"/>
                  <a:pt x="8255" y="899"/>
                  <a:pt x="8181" y="925"/>
                </a:cubicBezTo>
                <a:cubicBezTo>
                  <a:pt x="8108" y="950"/>
                  <a:pt x="8047" y="1052"/>
                  <a:pt x="8047" y="1150"/>
                </a:cubicBezTo>
                <a:cubicBezTo>
                  <a:pt x="8047" y="1265"/>
                  <a:pt x="7977" y="1343"/>
                  <a:pt x="7893" y="1370"/>
                </a:cubicBezTo>
                <a:cubicBezTo>
                  <a:pt x="7847" y="1484"/>
                  <a:pt x="7784" y="1591"/>
                  <a:pt x="7704" y="1635"/>
                </a:cubicBezTo>
                <a:cubicBezTo>
                  <a:pt x="7520" y="1737"/>
                  <a:pt x="7471" y="1730"/>
                  <a:pt x="7242" y="1562"/>
                </a:cubicBezTo>
                <a:cubicBezTo>
                  <a:pt x="7127" y="1478"/>
                  <a:pt x="7060" y="1400"/>
                  <a:pt x="7012" y="1324"/>
                </a:cubicBezTo>
                <a:cubicBezTo>
                  <a:pt x="7011" y="1323"/>
                  <a:pt x="7010" y="1319"/>
                  <a:pt x="7008" y="1318"/>
                </a:cubicBezTo>
                <a:cubicBezTo>
                  <a:pt x="6904" y="1236"/>
                  <a:pt x="6839" y="1088"/>
                  <a:pt x="6839" y="892"/>
                </a:cubicBezTo>
                <a:cubicBezTo>
                  <a:pt x="6839" y="475"/>
                  <a:pt x="6692" y="353"/>
                  <a:pt x="5935" y="136"/>
                </a:cubicBezTo>
                <a:cubicBezTo>
                  <a:pt x="5775" y="91"/>
                  <a:pt x="5642" y="42"/>
                  <a:pt x="5552" y="0"/>
                </a:cubicBezTo>
                <a:lnTo>
                  <a:pt x="0" y="0"/>
                </a:lnTo>
                <a:close/>
                <a:moveTo>
                  <a:pt x="9210" y="0"/>
                </a:moveTo>
                <a:cubicBezTo>
                  <a:pt x="9262" y="9"/>
                  <a:pt x="9308" y="18"/>
                  <a:pt x="9344" y="31"/>
                </a:cubicBezTo>
                <a:cubicBezTo>
                  <a:pt x="9345" y="20"/>
                  <a:pt x="9351" y="10"/>
                  <a:pt x="9354" y="0"/>
                </a:cubicBezTo>
                <a:lnTo>
                  <a:pt x="9210" y="0"/>
                </a:lnTo>
                <a:close/>
                <a:moveTo>
                  <a:pt x="15938" y="13461"/>
                </a:moveTo>
                <a:cubicBezTo>
                  <a:pt x="15881" y="13527"/>
                  <a:pt x="15887" y="13585"/>
                  <a:pt x="15960" y="13641"/>
                </a:cubicBezTo>
                <a:cubicBezTo>
                  <a:pt x="15953" y="13583"/>
                  <a:pt x="15944" y="13527"/>
                  <a:pt x="15938" y="13461"/>
                </a:cubicBezTo>
                <a:close/>
                <a:moveTo>
                  <a:pt x="21600" y="20400"/>
                </a:moveTo>
                <a:cubicBezTo>
                  <a:pt x="21571" y="20404"/>
                  <a:pt x="21543" y="20408"/>
                  <a:pt x="21513" y="20411"/>
                </a:cubicBezTo>
                <a:cubicBezTo>
                  <a:pt x="21483" y="20425"/>
                  <a:pt x="21452" y="20437"/>
                  <a:pt x="21452" y="20465"/>
                </a:cubicBezTo>
                <a:cubicBezTo>
                  <a:pt x="21452" y="20513"/>
                  <a:pt x="21504" y="20539"/>
                  <a:pt x="21600" y="20546"/>
                </a:cubicBezTo>
                <a:lnTo>
                  <a:pt x="21600" y="20400"/>
                </a:lnTo>
                <a:close/>
              </a:path>
            </a:pathLst>
          </a:custGeom>
          <a:ln w="12700">
            <a:miter lim="400000"/>
          </a:ln>
          <a:effectLst>
            <a:outerShdw sx="100000" sy="100000" kx="0" ky="0" algn="b" rotWithShape="0" blurRad="152400" dist="76200" dir="2700000">
              <a:srgbClr val="000000"/>
            </a:outerShdw>
          </a:effectLst>
        </p:spPr>
      </p:pic>
      <p:grpSp>
        <p:nvGrpSpPr>
          <p:cNvPr id="487" name="King Josiah What Walking In The Ways of God Looks Like"/>
          <p:cNvGrpSpPr/>
          <p:nvPr/>
        </p:nvGrpSpPr>
        <p:grpSpPr>
          <a:xfrm>
            <a:off x="70045" y="202210"/>
            <a:ext cx="12864710" cy="1193801"/>
            <a:chOff x="0" y="0"/>
            <a:chExt cx="12864708" cy="1193800"/>
          </a:xfrm>
        </p:grpSpPr>
        <p:sp>
          <p:nvSpPr>
            <p:cNvPr id="486"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85"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88" name="Jeremiah &amp; Josiah called Israel back to God’s written revelation, which was several hundred years old!…"/>
          <p:cNvSpPr txBox="1"/>
          <p:nvPr/>
        </p:nvSpPr>
        <p:spPr>
          <a:xfrm>
            <a:off x="3518814" y="2835894"/>
            <a:ext cx="9341948" cy="63658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900"/>
              </a:spcBef>
              <a:buSzPct val="66000"/>
              <a:buBlip>
                <a:blip r:embed="rId4"/>
              </a:buBlip>
              <a:defRPr b="1" sz="3700">
                <a:solidFill>
                  <a:srgbClr val="000000"/>
                </a:solidFill>
                <a:latin typeface="Century Gothic"/>
                <a:ea typeface="Century Gothic"/>
                <a:cs typeface="Century Gothic"/>
                <a:sym typeface="Century Gothic"/>
              </a:defRPr>
            </a:pPr>
            <a:r>
              <a:t>Jeremiah &amp; Josiah called Israel back to God’s written revelation, which was several hundred years old!</a:t>
            </a:r>
          </a:p>
          <a:p>
            <a:pPr lvl="1" marL="1079499" indent="-660399" algn="l" defTabSz="821531">
              <a:spcBef>
                <a:spcPts val="900"/>
              </a:spcBef>
              <a:buSzPct val="66000"/>
              <a:buBlip>
                <a:blip r:embed="rId5"/>
              </a:buBlip>
              <a:defRPr sz="3400">
                <a:solidFill>
                  <a:srgbClr val="000000"/>
                </a:solidFill>
                <a:latin typeface="Century Gothic"/>
                <a:ea typeface="Century Gothic"/>
                <a:cs typeface="Century Gothic"/>
                <a:sym typeface="Century Gothic"/>
              </a:defRPr>
            </a:pPr>
            <a:r>
              <a:t>God’s word is understandable &amp; doable — 2 Chron. 34:19; Eph 3:3-5; 2 Tim 3:16,17; Acts 20:32; Jam 1:21,22</a:t>
            </a:r>
          </a:p>
          <a:p>
            <a:pPr lvl="1" marL="1079499" indent="-660399" algn="l" defTabSz="821531">
              <a:spcBef>
                <a:spcPts val="900"/>
              </a:spcBef>
              <a:buSzPct val="66000"/>
              <a:buBlip>
                <a:blip r:embed="rId5"/>
              </a:buBlip>
              <a:defRPr sz="3400">
                <a:solidFill>
                  <a:srgbClr val="000000"/>
                </a:solidFill>
                <a:latin typeface="Century Gothic"/>
                <a:ea typeface="Century Gothic"/>
                <a:cs typeface="Century Gothic"/>
                <a:sym typeface="Century Gothic"/>
              </a:defRPr>
            </a:pPr>
            <a:r>
              <a:t>God’s stated, written word is the ONLY standard by which we may determine truth today — Jude 3; 2 Tim. 3:16,17</a:t>
            </a:r>
          </a:p>
          <a:p>
            <a:pPr lvl="1" marL="1079499" indent="-660399" algn="l" defTabSz="821531">
              <a:spcBef>
                <a:spcPts val="900"/>
              </a:spcBef>
              <a:buSzPct val="66000"/>
              <a:buBlip>
                <a:blip r:embed="rId5"/>
              </a:buBlip>
              <a:defRPr sz="3400">
                <a:solidFill>
                  <a:srgbClr val="000000"/>
                </a:solidFill>
                <a:latin typeface="Century Gothic"/>
                <a:ea typeface="Century Gothic"/>
                <a:cs typeface="Century Gothic"/>
                <a:sym typeface="Century Gothic"/>
              </a:defRPr>
            </a:pPr>
            <a:r>
              <a:t>We also need to seek Bible authority for all we do — Col. 3:17; 1 Cor. 4:6</a:t>
            </a:r>
          </a:p>
        </p:txBody>
      </p:sp>
      <p:pic>
        <p:nvPicPr>
          <p:cNvPr id="489" name="Lessons From Josiah" descr="Lessons From Josiah"/>
          <p:cNvPicPr>
            <a:picLocks noChangeAspect="0"/>
          </p:cNvPicPr>
          <p:nvPr/>
        </p:nvPicPr>
        <p:blipFill>
          <a:blip r:embed="rId6">
            <a:extLst/>
          </a:blip>
          <a:stretch>
            <a:fillRect/>
          </a:stretch>
        </p:blipFill>
        <p:spPr>
          <a:xfrm>
            <a:off x="2559993" y="1370681"/>
            <a:ext cx="10140160" cy="1371601"/>
          </a:xfrm>
          <a:prstGeom prst="rect">
            <a:avLst/>
          </a:prstGeom>
          <a:effectLst>
            <a:outerShdw sx="100000" sy="100000" kx="0" ky="0" algn="b" rotWithShape="0" blurRad="88900" dist="127000" dir="3268424">
              <a:srgbClr val="000000">
                <a:alpha val="3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8">
                                            <p:txEl>
                                              <p:pRg st="1" end="1"/>
                                            </p:txEl>
                                          </p:spTgt>
                                        </p:tgtEl>
                                        <p:attrNameLst>
                                          <p:attrName>style.visibility</p:attrName>
                                        </p:attrNameLst>
                                      </p:cBhvr>
                                      <p:to>
                                        <p:strVal val="visible"/>
                                      </p:to>
                                    </p:set>
                                    <p:animEffect filter="fade" transition="in">
                                      <p:cBhvr>
                                        <p:cTn id="7" dur="1500"/>
                                        <p:tgtEl>
                                          <p:spTgt spid="4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88">
                                            <p:txEl>
                                              <p:pRg st="2" end="2"/>
                                            </p:txEl>
                                          </p:spTgt>
                                        </p:tgtEl>
                                        <p:attrNameLst>
                                          <p:attrName>style.visibility</p:attrName>
                                        </p:attrNameLst>
                                      </p:cBhvr>
                                      <p:to>
                                        <p:strVal val="visible"/>
                                      </p:to>
                                    </p:set>
                                    <p:animEffect filter="fade" transition="in">
                                      <p:cBhvr>
                                        <p:cTn id="12" dur="1500"/>
                                        <p:tgtEl>
                                          <p:spTgt spid="4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88">
                                            <p:txEl>
                                              <p:pRg st="3" end="3"/>
                                            </p:txEl>
                                          </p:spTgt>
                                        </p:tgtEl>
                                        <p:attrNameLst>
                                          <p:attrName>style.visibility</p:attrName>
                                        </p:attrNameLst>
                                      </p:cBhvr>
                                      <p:to>
                                        <p:strVal val="visible"/>
                                      </p:to>
                                    </p:set>
                                    <p:animEffect filter="fade" transition="in">
                                      <p:cBhvr>
                                        <p:cTn id="17" dur="1500"/>
                                        <p:tgtEl>
                                          <p:spTgt spid="48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494" name="King Josiah What Walking In The Ways of God Looks Like"/>
          <p:cNvGrpSpPr/>
          <p:nvPr/>
        </p:nvGrpSpPr>
        <p:grpSpPr>
          <a:xfrm>
            <a:off x="70045" y="202210"/>
            <a:ext cx="12864710" cy="1193801"/>
            <a:chOff x="0" y="0"/>
            <a:chExt cx="12864708" cy="1193800"/>
          </a:xfrm>
        </p:grpSpPr>
        <p:sp>
          <p:nvSpPr>
            <p:cNvPr id="493"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492"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495" name="How does your life compare to Josiah’s?…"/>
          <p:cNvSpPr txBox="1"/>
          <p:nvPr/>
        </p:nvSpPr>
        <p:spPr>
          <a:xfrm>
            <a:off x="6389876" y="1593722"/>
            <a:ext cx="6562285" cy="72548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400" indent="-660400" algn="l" defTabSz="821531">
              <a:spcBef>
                <a:spcPts val="800"/>
              </a:spcBef>
              <a:buSzPct val="66000"/>
              <a:buBlip>
                <a:blip r:embed="rId4"/>
              </a:buBlip>
              <a:defRPr sz="5600">
                <a:solidFill>
                  <a:srgbClr val="000000"/>
                </a:solidFill>
                <a:latin typeface="Century Gothic"/>
                <a:ea typeface="Century Gothic"/>
                <a:cs typeface="Century Gothic"/>
                <a:sym typeface="Century Gothic"/>
              </a:defRPr>
            </a:pPr>
            <a:r>
              <a:rPr b="1"/>
              <a:t>How does your life compare to Josiah’s?</a:t>
            </a:r>
            <a:endParaRPr b="1"/>
          </a:p>
          <a:p>
            <a:pPr marL="660400" indent="-660400" algn="l" defTabSz="821531">
              <a:spcBef>
                <a:spcPts val="800"/>
              </a:spcBef>
              <a:buSzPct val="66000"/>
              <a:buBlip>
                <a:blip r:embed="rId4"/>
              </a:buBlip>
              <a:defRPr sz="5600">
                <a:solidFill>
                  <a:srgbClr val="000000"/>
                </a:solidFill>
                <a:latin typeface="Century Gothic"/>
                <a:ea typeface="Century Gothic"/>
                <a:cs typeface="Century Gothic"/>
                <a:sym typeface="Century Gothic"/>
              </a:defRPr>
            </a:pPr>
            <a:r>
              <a:rPr b="1"/>
              <a:t>Do you desire to seek the Lord?</a:t>
            </a:r>
            <a:endParaRPr b="1"/>
          </a:p>
          <a:p>
            <a:pPr marL="660400" indent="-660400" algn="l" defTabSz="821531">
              <a:spcBef>
                <a:spcPts val="800"/>
              </a:spcBef>
              <a:buSzPct val="66000"/>
              <a:buBlip>
                <a:blip r:embed="rId4"/>
              </a:buBlip>
              <a:defRPr sz="5600">
                <a:solidFill>
                  <a:srgbClr val="000000"/>
                </a:solidFill>
                <a:latin typeface="Century Gothic"/>
                <a:ea typeface="Century Gothic"/>
                <a:cs typeface="Century Gothic"/>
                <a:sym typeface="Century Gothic"/>
              </a:defRPr>
            </a:pPr>
            <a:r>
              <a:rPr b="1"/>
              <a:t>Are you willing to obey Him completely?</a:t>
            </a:r>
          </a:p>
        </p:txBody>
      </p:sp>
      <p:sp>
        <p:nvSpPr>
          <p:cNvPr id="496"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5">
                                            <p:txEl>
                                              <p:pRg st="1" end="1"/>
                                            </p:txEl>
                                          </p:spTgt>
                                        </p:tgtEl>
                                        <p:attrNameLst>
                                          <p:attrName>style.visibility</p:attrName>
                                        </p:attrNameLst>
                                      </p:cBhvr>
                                      <p:to>
                                        <p:strVal val="visible"/>
                                      </p:to>
                                    </p:set>
                                    <p:animEffect filter="fade" transition="in">
                                      <p:cBhvr>
                                        <p:cTn id="7" dur="1250"/>
                                        <p:tgtEl>
                                          <p:spTgt spid="4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95">
                                            <p:txEl>
                                              <p:pRg st="2" end="2"/>
                                            </p:txEl>
                                          </p:spTgt>
                                        </p:tgtEl>
                                        <p:attrNameLst>
                                          <p:attrName>style.visibility</p:attrName>
                                        </p:attrNameLst>
                                      </p:cBhvr>
                                      <p:to>
                                        <p:strVal val="visible"/>
                                      </p:to>
                                    </p:set>
                                    <p:animEffect filter="fade" transition="in">
                                      <p:cBhvr>
                                        <p:cTn id="12" dur="1250"/>
                                        <p:tgtEl>
                                          <p:spTgt spid="4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png" descr="image.png"/>
          <p:cNvPicPr>
            <a:picLocks noChangeAspect="1"/>
          </p:cNvPicPr>
          <p:nvPr>
            <p:ph type="pic" idx="13"/>
          </p:nvPr>
        </p:nvPicPr>
        <p:blipFill>
          <a:blip r:embed="rId2">
            <a:extLst/>
          </a:blip>
          <a:srcRect l="181" t="0" r="181" b="972"/>
          <a:stretch>
            <a:fillRect/>
          </a:stretch>
        </p:blipFill>
        <p:spPr>
          <a:xfrm>
            <a:off x="0" y="1359717"/>
            <a:ext cx="13004800" cy="8393883"/>
          </a:xfrm>
          <a:prstGeom prst="rect">
            <a:avLst/>
          </a:prstGeom>
        </p:spPr>
      </p:pic>
      <p:sp>
        <p:nvSpPr>
          <p:cNvPr id="315" name="Hosea 4:6 (NKJV)…"/>
          <p:cNvSpPr/>
          <p:nvPr/>
        </p:nvSpPr>
        <p:spPr>
          <a:xfrm>
            <a:off x="2184400" y="4306209"/>
            <a:ext cx="10274300" cy="4119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43" y="0"/>
                </a:moveTo>
                <a:lnTo>
                  <a:pt x="11635" y="3554"/>
                </a:lnTo>
                <a:lnTo>
                  <a:pt x="534" y="3554"/>
                </a:lnTo>
                <a:cubicBezTo>
                  <a:pt x="239" y="3554"/>
                  <a:pt x="0" y="4150"/>
                  <a:pt x="0" y="4886"/>
                </a:cubicBezTo>
                <a:lnTo>
                  <a:pt x="0" y="20268"/>
                </a:lnTo>
                <a:cubicBezTo>
                  <a:pt x="0" y="21004"/>
                  <a:pt x="239" y="21600"/>
                  <a:pt x="534" y="21600"/>
                </a:cubicBezTo>
                <a:lnTo>
                  <a:pt x="21066" y="21600"/>
                </a:lnTo>
                <a:cubicBezTo>
                  <a:pt x="21361" y="21600"/>
                  <a:pt x="21600" y="21004"/>
                  <a:pt x="21600" y="20268"/>
                </a:cubicBezTo>
                <a:lnTo>
                  <a:pt x="21600" y="4886"/>
                </a:lnTo>
                <a:cubicBezTo>
                  <a:pt x="21600" y="4150"/>
                  <a:pt x="21361" y="3554"/>
                  <a:pt x="21066" y="3554"/>
                </a:cubicBezTo>
                <a:lnTo>
                  <a:pt x="13251" y="3554"/>
                </a:lnTo>
                <a:lnTo>
                  <a:pt x="12443" y="0"/>
                </a:lnTo>
                <a:close/>
              </a:path>
            </a:pathLst>
          </a:custGeom>
          <a:gradFill>
            <a:gsLst>
              <a:gs pos="0">
                <a:srgbClr val="32327D">
                  <a:alpha val="77000"/>
                </a:srgbClr>
              </a:gs>
              <a:gs pos="100000">
                <a:srgbClr val="234758">
                  <a:alpha val="71000"/>
                </a:srgbClr>
              </a:gs>
            </a:gsLst>
          </a:gradFill>
          <a:ln w="12700">
            <a:miter lim="400000"/>
          </a:ln>
          <a:effectLst>
            <a:outerShdw sx="100000" sy="100000" kx="0" ky="0" algn="b" rotWithShape="0" blurRad="177800" dist="127000" dir="18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Hosea 4:6 (NKJV)</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rPr baseline="31999"/>
              <a:t>6</a:t>
            </a:r>
            <a:r>
              <a:t>	My people are destroyed for lack of knowledge. </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	Because you have rejected knowledge, </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	I also will reject you from being priest for Me; </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	Because you have forgotten the law of your God, </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	I also will forget your children.</a:t>
            </a:r>
          </a:p>
        </p:txBody>
      </p:sp>
      <p:grpSp>
        <p:nvGrpSpPr>
          <p:cNvPr id="318" name="King Josiah What Walking In The Ways of God Looks Like"/>
          <p:cNvGrpSpPr/>
          <p:nvPr/>
        </p:nvGrpSpPr>
        <p:grpSpPr>
          <a:xfrm>
            <a:off x="70045" y="202210"/>
            <a:ext cx="12864710" cy="1193801"/>
            <a:chOff x="0" y="0"/>
            <a:chExt cx="12864708" cy="1193800"/>
          </a:xfrm>
        </p:grpSpPr>
        <p:sp>
          <p:nvSpPr>
            <p:cNvPr id="317"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16"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5"/>
                                        </p:tgtEl>
                                        <p:attrNameLst>
                                          <p:attrName>style.visibility</p:attrName>
                                        </p:attrNameLst>
                                      </p:cBhvr>
                                      <p:to>
                                        <p:strVal val="visible"/>
                                      </p:to>
                                    </p:set>
                                    <p:anim calcmode="lin" valueType="num">
                                      <p:cBhvr>
                                        <p:cTn id="7" dur="2000" fill="hold"/>
                                        <p:tgtEl>
                                          <p:spTgt spid="315"/>
                                        </p:tgtEl>
                                        <p:attrNameLst>
                                          <p:attrName>ppt_x</p:attrName>
                                        </p:attrNameLst>
                                      </p:cBhvr>
                                      <p:tavLst>
                                        <p:tav tm="0">
                                          <p:val>
                                            <p:strVal val="#ppt_x"/>
                                          </p:val>
                                        </p:tav>
                                        <p:tav tm="100000">
                                          <p:val>
                                            <p:strVal val="#ppt_x"/>
                                          </p:val>
                                        </p:tav>
                                      </p:tavLst>
                                    </p:anim>
                                    <p:anim calcmode="lin" valueType="num">
                                      <p:cBhvr>
                                        <p:cTn id="8" dur="2000" fill="hold"/>
                                        <p:tgtEl>
                                          <p:spTgt spid="3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 descr="Image"/>
          <p:cNvPicPr>
            <a:picLocks noChangeAspect="1"/>
          </p:cNvPicPr>
          <p:nvPr>
            <p:ph type="pic" idx="13"/>
          </p:nvPr>
        </p:nvPicPr>
        <p:blipFill>
          <a:blip r:embed="rId2">
            <a:extLst/>
          </a:blip>
          <a:srcRect l="21421" t="0" r="4769" b="0"/>
          <a:stretch>
            <a:fillRect/>
          </a:stretch>
        </p:blipFill>
        <p:spPr>
          <a:xfrm>
            <a:off x="0" y="0"/>
            <a:ext cx="13004800" cy="9753600"/>
          </a:xfrm>
          <a:prstGeom prst="rect">
            <a:avLst/>
          </a:prstGeom>
        </p:spPr>
      </p:pic>
      <p:sp>
        <p:nvSpPr>
          <p:cNvPr id="500" name="King Josiah…"/>
          <p:cNvSpPr txBox="1"/>
          <p:nvPr/>
        </p:nvSpPr>
        <p:spPr>
          <a:xfrm>
            <a:off x="7208580" y="-28080"/>
            <a:ext cx="5645653" cy="45853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700">
                <a:latin typeface="Thames Nude Roman"/>
                <a:ea typeface="Thames Nude Roman"/>
                <a:cs typeface="Thames Nude Roman"/>
                <a:sym typeface="Thames Nude Roman"/>
              </a:defRPr>
            </a:pPr>
            <a:r>
              <a:t>King Josiah</a:t>
            </a:r>
          </a:p>
          <a:p>
            <a:pPr marL="487680" indent="-487680" defTabSz="1300480">
              <a:spcBef>
                <a:spcPts val="1300"/>
              </a:spcBef>
              <a:defRPr sz="5000">
                <a:solidFill>
                  <a:srgbClr val="800000"/>
                </a:solidFill>
                <a:effectLst>
                  <a:outerShdw sx="100000" sy="100000" kx="0" ky="0" algn="b" rotWithShape="0" blurRad="12700" dist="25400" dir="2700000">
                    <a:srgbClr val="000000"/>
                  </a:outerShdw>
                </a:effectLst>
                <a:latin typeface="Papyrus"/>
                <a:ea typeface="Papyrus"/>
                <a:cs typeface="Papyrus"/>
                <a:sym typeface="Papyrus"/>
              </a:defRPr>
            </a:pPr>
            <a:r>
              <a:t>640-609 B.C.</a:t>
            </a:r>
          </a:p>
          <a:p>
            <a:pPr>
              <a:defRPr sz="5200">
                <a:latin typeface="Phosphate Inline"/>
                <a:ea typeface="Phosphate Inline"/>
                <a:cs typeface="Phosphate Inline"/>
                <a:sym typeface="Phosphate Inline"/>
              </a:defRPr>
            </a:pPr>
            <a:r>
              <a:t>What Walking In The Ways of God Looks Like</a:t>
            </a:r>
          </a:p>
        </p:txBody>
      </p:sp>
      <p:pic>
        <p:nvPicPr>
          <p:cNvPr id="501" name="Image" descr="Image"/>
          <p:cNvPicPr>
            <a:picLocks noChangeAspect="1"/>
          </p:cNvPicPr>
          <p:nvPr/>
        </p:nvPicPr>
        <p:blipFill>
          <a:blip r:embed="rId3">
            <a:extLst/>
          </a:blip>
          <a:stretch>
            <a:fillRect/>
          </a:stretch>
        </p:blipFill>
        <p:spPr>
          <a:xfrm>
            <a:off x="-73144" y="56610"/>
            <a:ext cx="13004801" cy="9753601"/>
          </a:xfrm>
          <a:prstGeom prst="rect">
            <a:avLst/>
          </a:prstGeom>
          <a:ln w="12700">
            <a:miter lim="400000"/>
          </a:ln>
        </p:spPr>
      </p:pic>
      <p:sp>
        <p:nvSpPr>
          <p:cNvPr id="502" name="2 Chronicles 34:1-35:19…"/>
          <p:cNvSpPr/>
          <p:nvPr/>
        </p:nvSpPr>
        <p:spPr>
          <a:xfrm>
            <a:off x="5917078" y="5165081"/>
            <a:ext cx="6938485" cy="1346201"/>
          </a:xfrm>
          <a:prstGeom prst="rect">
            <a:avLst/>
          </a:prstGeom>
          <a:ln w="12700">
            <a:miter lim="400000"/>
          </a:ln>
          <a:effectLst>
            <a:outerShdw sx="100000" sy="100000" kx="0" ky="0" algn="b" rotWithShape="0" blurRad="165100" dist="165100" dir="21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200">
                <a:solidFill>
                  <a:srgbClr val="FFFFFF"/>
                </a:solidFill>
                <a:effectLst>
                  <a:outerShdw sx="100000" sy="100000" kx="0" ky="0" algn="b" rotWithShape="0" blurRad="152400" dist="88900" dir="2100000">
                    <a:srgbClr val="000000"/>
                  </a:outerShdw>
                </a:effectLst>
                <a:latin typeface="American Typewriter"/>
                <a:ea typeface="American Typewriter"/>
                <a:cs typeface="American Typewriter"/>
                <a:sym typeface="American Typewriter"/>
              </a:defRPr>
            </a:pPr>
            <a:r>
              <a:t>2 Chronicles 34:1-35:19</a:t>
            </a:r>
          </a:p>
          <a:p>
            <a:pPr>
              <a:defRPr sz="4200">
                <a:solidFill>
                  <a:srgbClr val="FFFFFF"/>
                </a:solidFill>
                <a:effectLst>
                  <a:outerShdw sx="100000" sy="100000" kx="0" ky="0" algn="b" rotWithShape="0" blurRad="152400" dist="88900" dir="2100000">
                    <a:srgbClr val="000000"/>
                  </a:outerShdw>
                </a:effectLst>
                <a:latin typeface="American Typewriter"/>
                <a:ea typeface="American Typewriter"/>
                <a:cs typeface="American Typewriter"/>
                <a:sym typeface="American Typewriter"/>
              </a:defRPr>
            </a:pPr>
            <a:r>
              <a:t>2 Kings 21:24-23:30</a:t>
            </a:r>
          </a:p>
        </p:txBody>
      </p:sp>
      <p:pic>
        <p:nvPicPr>
          <p:cNvPr id="503" name="Charts by Don McClain…" descr="Charts by Don McClain…"/>
          <p:cNvPicPr>
            <a:picLocks noChangeAspect="0"/>
          </p:cNvPicPr>
          <p:nvPr/>
        </p:nvPicPr>
        <p:blipFill>
          <a:blip r:embed="rId4">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png" descr="image.png"/>
          <p:cNvPicPr>
            <a:picLocks noChangeAspect="1"/>
          </p:cNvPicPr>
          <p:nvPr>
            <p:ph type="pic" idx="13"/>
          </p:nvPr>
        </p:nvPicPr>
        <p:blipFill>
          <a:blip r:embed="rId2">
            <a:extLst/>
          </a:blip>
          <a:srcRect l="116" t="0" r="116" b="156"/>
          <a:stretch>
            <a:fillRect/>
          </a:stretch>
        </p:blipFill>
        <p:spPr>
          <a:xfrm>
            <a:off x="0" y="1301635"/>
            <a:ext cx="13004800" cy="8451965"/>
          </a:xfrm>
          <a:prstGeom prst="rect">
            <a:avLst/>
          </a:prstGeom>
        </p:spPr>
      </p:pic>
      <p:sp>
        <p:nvSpPr>
          <p:cNvPr id="321" name="Ezekiel 23:35 (NKJV)…"/>
          <p:cNvSpPr/>
          <p:nvPr/>
        </p:nvSpPr>
        <p:spPr>
          <a:xfrm>
            <a:off x="1003300" y="1639039"/>
            <a:ext cx="10274300" cy="391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4" y="0"/>
                </a:moveTo>
                <a:cubicBezTo>
                  <a:pt x="239" y="0"/>
                  <a:pt x="0" y="628"/>
                  <a:pt x="0" y="1403"/>
                </a:cubicBezTo>
                <a:lnTo>
                  <a:pt x="0" y="15569"/>
                </a:lnTo>
                <a:cubicBezTo>
                  <a:pt x="0" y="16343"/>
                  <a:pt x="239" y="16971"/>
                  <a:pt x="534" y="16971"/>
                </a:cubicBezTo>
                <a:lnTo>
                  <a:pt x="6365" y="16971"/>
                </a:lnTo>
                <a:lnTo>
                  <a:pt x="7174" y="21600"/>
                </a:lnTo>
                <a:lnTo>
                  <a:pt x="7982" y="16971"/>
                </a:lnTo>
                <a:lnTo>
                  <a:pt x="21066" y="16971"/>
                </a:lnTo>
                <a:cubicBezTo>
                  <a:pt x="21361" y="16971"/>
                  <a:pt x="21600" y="16343"/>
                  <a:pt x="21600" y="15569"/>
                </a:cubicBezTo>
                <a:lnTo>
                  <a:pt x="21600" y="1403"/>
                </a:lnTo>
                <a:cubicBezTo>
                  <a:pt x="21600" y="628"/>
                  <a:pt x="21361" y="0"/>
                  <a:pt x="21066" y="0"/>
                </a:cubicBezTo>
                <a:lnTo>
                  <a:pt x="534" y="0"/>
                </a:lnTo>
                <a:close/>
              </a:path>
            </a:pathLst>
          </a:custGeom>
          <a:gradFill>
            <a:gsLst>
              <a:gs pos="0">
                <a:srgbClr val="32327D">
                  <a:alpha val="77000"/>
                </a:srgbClr>
              </a:gs>
              <a:gs pos="100000">
                <a:srgbClr val="234758">
                  <a:alpha val="71000"/>
                </a:srgbClr>
              </a:gs>
            </a:gsLst>
          </a:gradFill>
          <a:ln w="12700">
            <a:miter lim="400000"/>
          </a:ln>
          <a:effectLst>
            <a:outerShdw sx="100000" sy="100000" kx="0" ky="0" algn="b" rotWithShape="0" blurRad="177800" dist="127000" dir="18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t>Ezekiel 23:35 (NKJV)</a:t>
            </a:r>
          </a:p>
          <a:p>
            <a:pPr>
              <a:defRPr sz="3200">
                <a:solidFill>
                  <a:srgbClr val="FFFFFF"/>
                </a:solidFill>
                <a:effectLst>
                  <a:outerShdw sx="100000" sy="100000" kx="0" ky="0" algn="b" rotWithShape="0" blurRad="127000" dist="76200" dir="2340000">
                    <a:srgbClr val="000000"/>
                  </a:outerShdw>
                </a:effectLst>
                <a:latin typeface="American Typewriter"/>
                <a:ea typeface="American Typewriter"/>
                <a:cs typeface="American Typewriter"/>
                <a:sym typeface="American Typewriter"/>
              </a:defRPr>
            </a:pPr>
            <a:r>
              <a:rPr baseline="31999"/>
              <a:t>35</a:t>
            </a:r>
            <a:r>
              <a:t> “Therefore thus says the Lord God: ‘Because you have forgotten Me and cast Me behind your back, 	Therefore you shall bear the penalty	Of your lewdness and your harlotry.’ ”</a:t>
            </a:r>
          </a:p>
        </p:txBody>
      </p:sp>
      <p:grpSp>
        <p:nvGrpSpPr>
          <p:cNvPr id="324" name="King Josiah What Walking In The Ways of God Looks Like"/>
          <p:cNvGrpSpPr/>
          <p:nvPr/>
        </p:nvGrpSpPr>
        <p:grpSpPr>
          <a:xfrm>
            <a:off x="70045" y="202210"/>
            <a:ext cx="12864710" cy="1193801"/>
            <a:chOff x="0" y="0"/>
            <a:chExt cx="12864708" cy="1193800"/>
          </a:xfrm>
        </p:grpSpPr>
        <p:sp>
          <p:nvSpPr>
            <p:cNvPr id="323"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22"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25" name="640-609 B.C."/>
          <p:cNvSpPr txBox="1"/>
          <p:nvPr/>
        </p:nvSpPr>
        <p:spPr>
          <a:xfrm>
            <a:off x="1337351" y="6307870"/>
            <a:ext cx="194748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2300">
                <a:solidFill>
                  <a:srgbClr val="FFFFFF"/>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1"/>
                                        </p:tgtEl>
                                        <p:attrNameLst>
                                          <p:attrName>style.visibility</p:attrName>
                                        </p:attrNameLst>
                                      </p:cBhvr>
                                      <p:to>
                                        <p:strVal val="visible"/>
                                      </p:to>
                                    </p:set>
                                    <p:anim calcmode="lin" valueType="num">
                                      <p:cBhvr>
                                        <p:cTn id="7" dur="2000" fill="hold"/>
                                        <p:tgtEl>
                                          <p:spTgt spid="321"/>
                                        </p:tgtEl>
                                        <p:attrNameLst>
                                          <p:attrName>ppt_x</p:attrName>
                                        </p:attrNameLst>
                                      </p:cBhvr>
                                      <p:tavLst>
                                        <p:tav tm="0">
                                          <p:val>
                                            <p:strVal val="#ppt_x"/>
                                          </p:val>
                                        </p:tav>
                                        <p:tav tm="100000">
                                          <p:val>
                                            <p:strVal val="#ppt_x"/>
                                          </p:val>
                                        </p:tav>
                                      </p:tavLst>
                                    </p:anim>
                                    <p:anim calcmode="lin" valueType="num">
                                      <p:cBhvr>
                                        <p:cTn id="8" dur="2000" fill="hold"/>
                                        <p:tgtEl>
                                          <p:spTgt spid="3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330" name="King Josiah What Walking In The Ways of God Looks Like"/>
          <p:cNvGrpSpPr/>
          <p:nvPr/>
        </p:nvGrpSpPr>
        <p:grpSpPr>
          <a:xfrm>
            <a:off x="70045" y="202210"/>
            <a:ext cx="12864710" cy="1193801"/>
            <a:chOff x="0" y="0"/>
            <a:chExt cx="12864708" cy="1193800"/>
          </a:xfrm>
        </p:grpSpPr>
        <p:sp>
          <p:nvSpPr>
            <p:cNvPr id="329"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28"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31" name="Ahaz (734 – 715 B.C. very wicked)…"/>
          <p:cNvSpPr txBox="1"/>
          <p:nvPr/>
        </p:nvSpPr>
        <p:spPr>
          <a:xfrm>
            <a:off x="6870742" y="1175897"/>
            <a:ext cx="6042248" cy="79787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800"/>
              </a:spcBef>
              <a:buSzPct val="66000"/>
              <a:buBlip>
                <a:blip r:embed="rId4"/>
              </a:buBlip>
              <a:defRPr sz="3200">
                <a:solidFill>
                  <a:srgbClr val="000000"/>
                </a:solidFill>
                <a:latin typeface="Century Gothic"/>
                <a:ea typeface="Century Gothic"/>
                <a:cs typeface="Century Gothic"/>
                <a:sym typeface="Century Gothic"/>
              </a:defRPr>
            </a:pPr>
            <a:r>
              <a:rPr b="1"/>
              <a:t>Ahaz</a:t>
            </a:r>
            <a:r>
              <a:t> (734 – 715 B.C. very wicked)</a:t>
            </a:r>
          </a:p>
          <a:p>
            <a:pPr marL="660399" indent="-660399" algn="l" defTabSz="821531">
              <a:spcBef>
                <a:spcPts val="800"/>
              </a:spcBef>
              <a:buSzPct val="66000"/>
              <a:buBlip>
                <a:blip r:embed="rId4"/>
              </a:buBlip>
              <a:defRPr sz="3200">
                <a:solidFill>
                  <a:srgbClr val="000000"/>
                </a:solidFill>
                <a:latin typeface="Century Gothic"/>
                <a:ea typeface="Century Gothic"/>
                <a:cs typeface="Century Gothic"/>
                <a:sym typeface="Century Gothic"/>
              </a:defRPr>
            </a:pPr>
            <a:r>
              <a:rPr b="1"/>
              <a:t>Hezekiah</a:t>
            </a:r>
            <a:r>
              <a:t> (715 – 686 B.C. A very good king, instituted many religious reforms)</a:t>
            </a:r>
          </a:p>
          <a:p>
            <a:pPr marL="660399" indent="-660399" algn="l" defTabSz="821531">
              <a:spcBef>
                <a:spcPts val="800"/>
              </a:spcBef>
              <a:buSzPct val="66000"/>
              <a:buBlip>
                <a:blip r:embed="rId4"/>
              </a:buBlip>
              <a:defRPr sz="3200">
                <a:solidFill>
                  <a:srgbClr val="000000"/>
                </a:solidFill>
                <a:latin typeface="Century Gothic"/>
                <a:ea typeface="Century Gothic"/>
                <a:cs typeface="Century Gothic"/>
                <a:sym typeface="Century Gothic"/>
              </a:defRPr>
            </a:pPr>
            <a:r>
              <a:rPr b="1"/>
              <a:t>Manasseh</a:t>
            </a:r>
            <a:r>
              <a:t> (696 – 642 B.C. very wicked, practiced human sacrifice)</a:t>
            </a:r>
          </a:p>
          <a:p>
            <a:pPr marL="660399" indent="-660399" algn="l" defTabSz="821531">
              <a:spcBef>
                <a:spcPts val="800"/>
              </a:spcBef>
              <a:buSzPct val="66000"/>
              <a:buBlip>
                <a:blip r:embed="rId4"/>
              </a:buBlip>
              <a:defRPr sz="3200">
                <a:solidFill>
                  <a:srgbClr val="000000"/>
                </a:solidFill>
                <a:latin typeface="Century Gothic"/>
                <a:ea typeface="Century Gothic"/>
                <a:cs typeface="Century Gothic"/>
                <a:sym typeface="Century Gothic"/>
              </a:defRPr>
            </a:pPr>
            <a:r>
              <a:rPr b="1"/>
              <a:t>Amon</a:t>
            </a:r>
            <a:r>
              <a:t> (642 – 640 B.C. Continued the evil ways of Manasseh)</a:t>
            </a:r>
          </a:p>
          <a:p>
            <a:pPr marL="660399" indent="-660399" algn="l" defTabSz="821531">
              <a:spcBef>
                <a:spcPts val="800"/>
              </a:spcBef>
              <a:buSzPct val="66000"/>
              <a:buBlip>
                <a:blip r:embed="rId4"/>
              </a:buBlip>
              <a:defRPr sz="3200">
                <a:solidFill>
                  <a:srgbClr val="000000"/>
                </a:solidFill>
                <a:latin typeface="Century Gothic"/>
                <a:ea typeface="Century Gothic"/>
                <a:cs typeface="Century Gothic"/>
                <a:sym typeface="Century Gothic"/>
              </a:defRPr>
            </a:pPr>
            <a:r>
              <a:rPr b="1"/>
              <a:t>Josiah</a:t>
            </a:r>
            <a:r>
              <a:t> (640 – 609 B.C. Served God with a loyal heart / restored the the Law in Judah)</a:t>
            </a:r>
          </a:p>
        </p:txBody>
      </p:sp>
      <p:sp>
        <p:nvSpPr>
          <p:cNvPr id="332"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1">
                                            <p:txEl>
                                              <p:pRg st="1" end="1"/>
                                            </p:txEl>
                                          </p:spTgt>
                                        </p:tgtEl>
                                        <p:attrNameLst>
                                          <p:attrName>style.visibility</p:attrName>
                                        </p:attrNameLst>
                                      </p:cBhvr>
                                      <p:to>
                                        <p:strVal val="visible"/>
                                      </p:to>
                                    </p:set>
                                    <p:animEffect filter="fade" transition="in">
                                      <p:cBhvr>
                                        <p:cTn id="7" dur="1250"/>
                                        <p:tgtEl>
                                          <p:spTgt spid="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1">
                                            <p:txEl>
                                              <p:pRg st="2" end="2"/>
                                            </p:txEl>
                                          </p:spTgt>
                                        </p:tgtEl>
                                        <p:attrNameLst>
                                          <p:attrName>style.visibility</p:attrName>
                                        </p:attrNameLst>
                                      </p:cBhvr>
                                      <p:to>
                                        <p:strVal val="visible"/>
                                      </p:to>
                                    </p:set>
                                    <p:animEffect filter="fade" transition="in">
                                      <p:cBhvr>
                                        <p:cTn id="12" dur="1250"/>
                                        <p:tgtEl>
                                          <p:spTgt spid="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1">
                                            <p:txEl>
                                              <p:pRg st="3" end="3"/>
                                            </p:txEl>
                                          </p:spTgt>
                                        </p:tgtEl>
                                        <p:attrNameLst>
                                          <p:attrName>style.visibility</p:attrName>
                                        </p:attrNameLst>
                                      </p:cBhvr>
                                      <p:to>
                                        <p:strVal val="visible"/>
                                      </p:to>
                                    </p:set>
                                    <p:animEffect filter="fade" transition="in">
                                      <p:cBhvr>
                                        <p:cTn id="17" dur="1250"/>
                                        <p:tgtEl>
                                          <p:spTgt spid="3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31">
                                            <p:txEl>
                                              <p:pRg st="4" end="4"/>
                                            </p:txEl>
                                          </p:spTgt>
                                        </p:tgtEl>
                                        <p:attrNameLst>
                                          <p:attrName>style.visibility</p:attrName>
                                        </p:attrNameLst>
                                      </p:cBhvr>
                                      <p:to>
                                        <p:strVal val="visible"/>
                                      </p:to>
                                    </p:set>
                                    <p:animEffect filter="fade" transition="in">
                                      <p:cBhvr>
                                        <p:cTn id="22" dur="1250"/>
                                        <p:tgtEl>
                                          <p:spTgt spid="33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Important world events that would impact Judah"/>
          <p:cNvSpPr txBox="1"/>
          <p:nvPr/>
        </p:nvSpPr>
        <p:spPr>
          <a:xfrm>
            <a:off x="147861" y="8199051"/>
            <a:ext cx="6622654" cy="1206461"/>
          </a:xfrm>
          <a:prstGeom prst="rect">
            <a:avLst/>
          </a:prstGeom>
          <a:solidFill>
            <a:srgbClr val="0064A8"/>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2300"/>
              </a:spcBef>
              <a:defRPr b="1" sz="38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Important world events that would impact Judah</a:t>
            </a:r>
          </a:p>
        </p:txBody>
      </p:sp>
      <p:sp>
        <p:nvSpPr>
          <p:cNvPr id="335" name="(630) Nahum’s prophecy against Nineveh…"/>
          <p:cNvSpPr txBox="1"/>
          <p:nvPr/>
        </p:nvSpPr>
        <p:spPr>
          <a:xfrm>
            <a:off x="6756442" y="1371753"/>
            <a:ext cx="6169604" cy="80803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 (630) Nahum’s prophecy against Nineveh</a:t>
            </a:r>
          </a:p>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 (627) Jeremiah begins his work and prophecies</a:t>
            </a:r>
          </a:p>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 (626) Nabopolassar becomes the first king of the Babylonian empire</a:t>
            </a:r>
          </a:p>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 (612) Fall of Nineveh by the union of Babylon &amp; Media</a:t>
            </a:r>
          </a:p>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(609) Death of Josiah by Pharaoh-Necho</a:t>
            </a:r>
          </a:p>
          <a:p>
            <a:pPr marL="660399" indent="-660399" algn="l" defTabSz="821531">
              <a:spcBef>
                <a:spcPts val="800"/>
              </a:spcBef>
              <a:buSzPct val="66000"/>
              <a:buBlip>
                <a:blip r:embed="rId2"/>
              </a:buBlip>
              <a:defRPr sz="3200">
                <a:solidFill>
                  <a:srgbClr val="000000"/>
                </a:solidFill>
                <a:latin typeface="Century Gothic"/>
                <a:ea typeface="Century Gothic"/>
                <a:cs typeface="Century Gothic"/>
                <a:sym typeface="Century Gothic"/>
              </a:defRPr>
            </a:pPr>
            <a:r>
              <a:t> (605) Battle of Carchemish [Control of Babylon over Egypt &amp; Assyria]</a:t>
            </a:r>
          </a:p>
        </p:txBody>
      </p:sp>
      <p:grpSp>
        <p:nvGrpSpPr>
          <p:cNvPr id="338" name="King Josiah What Walking In The Ways of God Looks Like"/>
          <p:cNvGrpSpPr/>
          <p:nvPr/>
        </p:nvGrpSpPr>
        <p:grpSpPr>
          <a:xfrm>
            <a:off x="70045" y="202210"/>
            <a:ext cx="12864710" cy="1193801"/>
            <a:chOff x="0" y="0"/>
            <a:chExt cx="12864708" cy="1193800"/>
          </a:xfrm>
        </p:grpSpPr>
        <p:sp>
          <p:nvSpPr>
            <p:cNvPr id="337"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36"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pic>
        <p:nvPicPr>
          <p:cNvPr id="339" name="Image" descr="Image"/>
          <p:cNvPicPr>
            <a:picLocks noChangeAspect="1"/>
          </p:cNvPicPr>
          <p:nvPr/>
        </p:nvPicPr>
        <p:blipFill>
          <a:blip r:embed="rId4">
            <a:extLst/>
          </a:blip>
          <a:srcRect l="6860" t="0" r="27954" b="0"/>
          <a:stretch>
            <a:fillRect/>
          </a:stretch>
        </p:blipFill>
        <p:spPr>
          <a:xfrm>
            <a:off x="147860" y="1459071"/>
            <a:ext cx="6622770" cy="6731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fade" transition="in">
                                      <p:cBhvr>
                                        <p:cTn id="7" dur="125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fade" transition="in">
                                      <p:cBhvr>
                                        <p:cTn id="12" dur="1250"/>
                                        <p:tgtEl>
                                          <p:spTgt spid="3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5">
                                            <p:txEl>
                                              <p:pRg st="3" end="3"/>
                                            </p:txEl>
                                          </p:spTgt>
                                        </p:tgtEl>
                                        <p:attrNameLst>
                                          <p:attrName>style.visibility</p:attrName>
                                        </p:attrNameLst>
                                      </p:cBhvr>
                                      <p:to>
                                        <p:strVal val="visible"/>
                                      </p:to>
                                    </p:set>
                                    <p:animEffect filter="fade" transition="in">
                                      <p:cBhvr>
                                        <p:cTn id="17" dur="1250"/>
                                        <p:tgtEl>
                                          <p:spTgt spid="3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35">
                                            <p:txEl>
                                              <p:pRg st="4" end="4"/>
                                            </p:txEl>
                                          </p:spTgt>
                                        </p:tgtEl>
                                        <p:attrNameLst>
                                          <p:attrName>style.visibility</p:attrName>
                                        </p:attrNameLst>
                                      </p:cBhvr>
                                      <p:to>
                                        <p:strVal val="visible"/>
                                      </p:to>
                                    </p:set>
                                    <p:animEffect filter="fade" transition="in">
                                      <p:cBhvr>
                                        <p:cTn id="22" dur="1250"/>
                                        <p:tgtEl>
                                          <p:spTgt spid="3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35">
                                            <p:txEl>
                                              <p:pRg st="5" end="5"/>
                                            </p:txEl>
                                          </p:spTgt>
                                        </p:tgtEl>
                                        <p:attrNameLst>
                                          <p:attrName>style.visibility</p:attrName>
                                        </p:attrNameLst>
                                      </p:cBhvr>
                                      <p:to>
                                        <p:strVal val="visible"/>
                                      </p:to>
                                    </p:set>
                                    <p:animEffect filter="fade" transition="in">
                                      <p:cBhvr>
                                        <p:cTn id="27" dur="1250"/>
                                        <p:tgtEl>
                                          <p:spTgt spid="33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344" name="King Josiah What Walking In The Ways of God Looks Like"/>
          <p:cNvGrpSpPr/>
          <p:nvPr/>
        </p:nvGrpSpPr>
        <p:grpSpPr>
          <a:xfrm>
            <a:off x="70045" y="202210"/>
            <a:ext cx="12864710" cy="1193801"/>
            <a:chOff x="0" y="0"/>
            <a:chExt cx="12864708" cy="1193800"/>
          </a:xfrm>
        </p:grpSpPr>
        <p:sp>
          <p:nvSpPr>
            <p:cNvPr id="343"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42"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45" name="Grandfather Manasseh, &amp; his father Amon, BOTH wicked kings…"/>
          <p:cNvSpPr txBox="1"/>
          <p:nvPr/>
        </p:nvSpPr>
        <p:spPr>
          <a:xfrm>
            <a:off x="6146842" y="1918924"/>
            <a:ext cx="6766148" cy="64674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1700"/>
              </a:spcBef>
              <a:buSzPct val="66000"/>
              <a:buBlip>
                <a:blip r:embed="rId4"/>
              </a:buBlip>
              <a:defRPr sz="3500">
                <a:solidFill>
                  <a:srgbClr val="000000"/>
                </a:solidFill>
                <a:latin typeface="Century Gothic"/>
                <a:ea typeface="Century Gothic"/>
                <a:cs typeface="Century Gothic"/>
                <a:sym typeface="Century Gothic"/>
              </a:defRPr>
            </a:pPr>
            <a:r>
              <a:t>Grandfather Manasseh, &amp; his father Amon, BOTH wicked kings</a:t>
            </a:r>
          </a:p>
          <a:p>
            <a:pPr marL="660399" indent="-660399" algn="l" defTabSz="821531">
              <a:spcBef>
                <a:spcPts val="1700"/>
              </a:spcBef>
              <a:buSzPct val="66000"/>
              <a:buBlip>
                <a:blip r:embed="rId4"/>
              </a:buBlip>
              <a:defRPr sz="3500">
                <a:solidFill>
                  <a:srgbClr val="000000"/>
                </a:solidFill>
                <a:latin typeface="Century Gothic"/>
                <a:ea typeface="Century Gothic"/>
                <a:cs typeface="Century Gothic"/>
                <a:sym typeface="Century Gothic"/>
              </a:defRPr>
            </a:pPr>
            <a:r>
              <a:t>Became king at 8 yrs. old.</a:t>
            </a:r>
          </a:p>
          <a:p>
            <a:pPr marL="660399" indent="-660399" algn="l" defTabSz="821531">
              <a:spcBef>
                <a:spcPts val="1700"/>
              </a:spcBef>
              <a:buSzPct val="66000"/>
              <a:buBlip>
                <a:blip r:embed="rId4"/>
              </a:buBlip>
              <a:defRPr sz="3500">
                <a:solidFill>
                  <a:srgbClr val="000000"/>
                </a:solidFill>
                <a:latin typeface="Century Gothic"/>
                <a:ea typeface="Century Gothic"/>
                <a:cs typeface="Century Gothic"/>
                <a:sym typeface="Century Gothic"/>
              </a:defRPr>
            </a:pPr>
            <a:r>
              <a:t>At age 16, he began to seek the Lord (2Chron 34:3)</a:t>
            </a:r>
          </a:p>
          <a:p>
            <a:pPr marL="660399" indent="-660399" algn="l" defTabSz="821531">
              <a:spcBef>
                <a:spcPts val="1700"/>
              </a:spcBef>
              <a:buSzPct val="66000"/>
              <a:buBlip>
                <a:blip r:embed="rId4"/>
              </a:buBlip>
              <a:defRPr sz="3500">
                <a:solidFill>
                  <a:srgbClr val="000000"/>
                </a:solidFill>
                <a:latin typeface="Century Gothic"/>
                <a:ea typeface="Century Gothic"/>
                <a:cs typeface="Century Gothic"/>
                <a:sym typeface="Century Gothic"/>
              </a:defRPr>
            </a:pPr>
            <a:r>
              <a:t>From age 20 - 26 destroyed idols (2Chron 34:3-8)</a:t>
            </a:r>
          </a:p>
          <a:p>
            <a:pPr marL="660399" indent="-660399" algn="l" defTabSz="821531">
              <a:spcBef>
                <a:spcPts val="1700"/>
              </a:spcBef>
              <a:buSzPct val="66000"/>
              <a:buBlip>
                <a:blip r:embed="rId4"/>
              </a:buBlip>
              <a:defRPr sz="3500">
                <a:solidFill>
                  <a:srgbClr val="000000"/>
                </a:solidFill>
                <a:latin typeface="Century Gothic"/>
                <a:ea typeface="Century Gothic"/>
                <a:cs typeface="Century Gothic"/>
                <a:sym typeface="Century Gothic"/>
              </a:defRPr>
            </a:pPr>
            <a:r>
              <a:t>At age 26, ordered Temple repaired (2Kgs 22:3-7)</a:t>
            </a:r>
          </a:p>
        </p:txBody>
      </p:sp>
      <p:sp>
        <p:nvSpPr>
          <p:cNvPr id="346"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5">
                                            <p:txEl>
                                              <p:pRg st="1" end="1"/>
                                            </p:txEl>
                                          </p:spTgt>
                                        </p:tgtEl>
                                        <p:attrNameLst>
                                          <p:attrName>style.visibility</p:attrName>
                                        </p:attrNameLst>
                                      </p:cBhvr>
                                      <p:to>
                                        <p:strVal val="visible"/>
                                      </p:to>
                                    </p:set>
                                    <p:animEffect filter="fade" transition="in">
                                      <p:cBhvr>
                                        <p:cTn id="7" dur="1250"/>
                                        <p:tgtEl>
                                          <p:spTgt spid="3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5">
                                            <p:txEl>
                                              <p:pRg st="2" end="2"/>
                                            </p:txEl>
                                          </p:spTgt>
                                        </p:tgtEl>
                                        <p:attrNameLst>
                                          <p:attrName>style.visibility</p:attrName>
                                        </p:attrNameLst>
                                      </p:cBhvr>
                                      <p:to>
                                        <p:strVal val="visible"/>
                                      </p:to>
                                    </p:set>
                                    <p:animEffect filter="fade" transition="in">
                                      <p:cBhvr>
                                        <p:cTn id="12" dur="1250"/>
                                        <p:tgtEl>
                                          <p:spTgt spid="3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5">
                                            <p:txEl>
                                              <p:pRg st="3" end="3"/>
                                            </p:txEl>
                                          </p:spTgt>
                                        </p:tgtEl>
                                        <p:attrNameLst>
                                          <p:attrName>style.visibility</p:attrName>
                                        </p:attrNameLst>
                                      </p:cBhvr>
                                      <p:to>
                                        <p:strVal val="visible"/>
                                      </p:to>
                                    </p:set>
                                    <p:animEffect filter="fade" transition="in">
                                      <p:cBhvr>
                                        <p:cTn id="17" dur="1250"/>
                                        <p:tgtEl>
                                          <p:spTgt spid="34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45">
                                            <p:txEl>
                                              <p:pRg st="4" end="4"/>
                                            </p:txEl>
                                          </p:spTgt>
                                        </p:tgtEl>
                                        <p:attrNameLst>
                                          <p:attrName>style.visibility</p:attrName>
                                        </p:attrNameLst>
                                      </p:cBhvr>
                                      <p:to>
                                        <p:strVal val="visible"/>
                                      </p:to>
                                    </p:set>
                                    <p:animEffect filter="fade" transition="in">
                                      <p:cBhvr>
                                        <p:cTn id="22" dur="1250"/>
                                        <p:tgtEl>
                                          <p:spTgt spid="34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351" name="King Josiah What Walking In The Ways of God Looks Like"/>
          <p:cNvGrpSpPr/>
          <p:nvPr/>
        </p:nvGrpSpPr>
        <p:grpSpPr>
          <a:xfrm>
            <a:off x="70045" y="202210"/>
            <a:ext cx="12864710" cy="1193801"/>
            <a:chOff x="0" y="0"/>
            <a:chExt cx="12864708" cy="1193800"/>
          </a:xfrm>
        </p:grpSpPr>
        <p:sp>
          <p:nvSpPr>
            <p:cNvPr id="350" name="King Josiah What Walking In The Ways of God Looks Like"/>
            <p:cNvSpPr txBox="1"/>
            <p:nvPr/>
          </p:nvSpPr>
          <p:spPr>
            <a:xfrm>
              <a:off x="215900" y="139700"/>
              <a:ext cx="12432910" cy="635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49"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52" name="Book of the Law found &amp; read — (2 Kgs 22:8-11)…"/>
          <p:cNvSpPr txBox="1"/>
          <p:nvPr/>
        </p:nvSpPr>
        <p:spPr>
          <a:xfrm>
            <a:off x="6146842" y="1592498"/>
            <a:ext cx="6766148" cy="7153276"/>
          </a:xfrm>
          <a:prstGeom prst="rect">
            <a:avLst/>
          </a:prstGeom>
          <a:ln w="12700">
            <a:miter lim="400000"/>
          </a:ln>
          <a:effectLst>
            <a:outerShdw sx="100000" sy="100000" kx="0" ky="0" algn="b" rotWithShape="0" blurRad="88900" dist="127000" dir="3268424">
              <a:srgbClr val="000000">
                <a:alpha val="3315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60399" indent="-660399" algn="l" defTabSz="821531">
              <a:spcBef>
                <a:spcPts val="2400"/>
              </a:spcBef>
              <a:buSzPct val="66000"/>
              <a:buBlip>
                <a:blip r:embed="rId4"/>
              </a:buBlip>
              <a:defRPr sz="3900">
                <a:solidFill>
                  <a:srgbClr val="000000"/>
                </a:solidFill>
                <a:latin typeface="Century Gothic"/>
                <a:ea typeface="Century Gothic"/>
                <a:cs typeface="Century Gothic"/>
                <a:sym typeface="Century Gothic"/>
              </a:defRPr>
            </a:pPr>
            <a:r>
              <a:t>Book of the Law found &amp; read — (2 Kgs 22:8-11)</a:t>
            </a:r>
          </a:p>
          <a:p>
            <a:pPr marL="660399" indent="-660399" algn="l" defTabSz="821531">
              <a:spcBef>
                <a:spcPts val="2400"/>
              </a:spcBef>
              <a:buSzPct val="66000"/>
              <a:buBlip>
                <a:blip r:embed="rId4"/>
              </a:buBlip>
              <a:defRPr sz="3900">
                <a:solidFill>
                  <a:srgbClr val="000000"/>
                </a:solidFill>
                <a:latin typeface="Century Gothic"/>
                <a:ea typeface="Century Gothic"/>
                <a:cs typeface="Century Gothic"/>
                <a:sym typeface="Century Gothic"/>
              </a:defRPr>
            </a:pPr>
            <a:r>
              <a:t>The LORD consulted — (2 Kgs 22:12-20)</a:t>
            </a:r>
          </a:p>
          <a:p>
            <a:pPr marL="660399" indent="-660399" algn="l" defTabSz="821531">
              <a:spcBef>
                <a:spcPts val="2400"/>
              </a:spcBef>
              <a:buSzPct val="66000"/>
              <a:buBlip>
                <a:blip r:embed="rId4"/>
              </a:buBlip>
              <a:defRPr sz="3900">
                <a:solidFill>
                  <a:srgbClr val="000000"/>
                </a:solidFill>
                <a:latin typeface="Century Gothic"/>
                <a:ea typeface="Century Gothic"/>
                <a:cs typeface="Century Gothic"/>
                <a:sym typeface="Century Gothic"/>
              </a:defRPr>
            </a:pPr>
            <a:r>
              <a:t>Law read publicly &amp; applied to people —    (2 Kgs 23:1-23)</a:t>
            </a:r>
          </a:p>
          <a:p>
            <a:pPr marL="660399" indent="-660399" algn="l" defTabSz="821531">
              <a:spcBef>
                <a:spcPts val="2400"/>
              </a:spcBef>
              <a:buSzPct val="66000"/>
              <a:buBlip>
                <a:blip r:embed="rId4"/>
              </a:buBlip>
              <a:defRPr sz="3900">
                <a:solidFill>
                  <a:srgbClr val="000000"/>
                </a:solidFill>
                <a:latin typeface="Century Gothic"/>
                <a:ea typeface="Century Gothic"/>
                <a:cs typeface="Century Gothic"/>
                <a:sym typeface="Century Gothic"/>
              </a:defRPr>
            </a:pPr>
            <a:r>
              <a:t>At age 39, killed in battle — (2 Kings 23:29-30;        2 Chron 35:20-27)</a:t>
            </a:r>
          </a:p>
        </p:txBody>
      </p:sp>
      <p:sp>
        <p:nvSpPr>
          <p:cNvPr id="353"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fade" transition="in">
                                      <p:cBhvr>
                                        <p:cTn id="7" dur="15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fade" transition="in">
                                      <p:cBhvr>
                                        <p:cTn id="12" dur="15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fade" transition="in">
                                      <p:cBhvr>
                                        <p:cTn id="17" dur="1500"/>
                                        <p:tgtEl>
                                          <p:spTgt spid="3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tretch>
            <a:fillRect/>
          </a:stretch>
        </p:blipFill>
        <p:spPr>
          <a:xfrm>
            <a:off x="-73144" y="1160358"/>
            <a:ext cx="11533138" cy="8649853"/>
          </a:xfrm>
          <a:prstGeom prst="rect">
            <a:avLst/>
          </a:prstGeom>
          <a:ln w="12700">
            <a:miter lim="400000"/>
          </a:ln>
        </p:spPr>
      </p:pic>
      <p:grpSp>
        <p:nvGrpSpPr>
          <p:cNvPr id="358" name="King Josiah What Walking In The Ways of God Looks Like"/>
          <p:cNvGrpSpPr/>
          <p:nvPr/>
        </p:nvGrpSpPr>
        <p:grpSpPr>
          <a:xfrm>
            <a:off x="70045" y="202210"/>
            <a:ext cx="12864710" cy="1193801"/>
            <a:chOff x="0" y="0"/>
            <a:chExt cx="12864708" cy="1193800"/>
          </a:xfrm>
        </p:grpSpPr>
        <p:sp>
          <p:nvSpPr>
            <p:cNvPr id="357" name="King Josiah What Walking In The Ways of God Looks Like"/>
            <p:cNvSpPr txBox="1"/>
            <p:nvPr/>
          </p:nvSpPr>
          <p:spPr>
            <a:xfrm>
              <a:off x="215900" y="139700"/>
              <a:ext cx="12432910" cy="635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200">
                  <a:solidFill>
                    <a:srgbClr val="FFFFFF"/>
                  </a:solidFill>
                  <a:latin typeface="Thames Nude Roman"/>
                  <a:ea typeface="Thames Nude Roman"/>
                  <a:cs typeface="Thames Nude Roman"/>
                  <a:sym typeface="Thames Nude Roman"/>
                </a:defRPr>
              </a:pPr>
              <a:r>
                <a:rPr sz="2800"/>
                <a:t>King Josiah </a:t>
              </a:r>
              <a:r>
                <a:rPr>
                  <a:latin typeface="Phosphate Inline"/>
                  <a:ea typeface="Phosphate Inline"/>
                  <a:cs typeface="Phosphate Inline"/>
                  <a:sym typeface="Phosphate Inline"/>
                </a:rPr>
                <a:t>What Walking In The Ways of God Looks Like</a:t>
              </a:r>
            </a:p>
          </p:txBody>
        </p:sp>
        <p:pic>
          <p:nvPicPr>
            <p:cNvPr id="356" name="King Josiah What Walking In The Ways of God Looks Like" descr="King Josiah What Walking In The Ways of God Looks Like"/>
            <p:cNvPicPr>
              <a:picLocks noChangeAspect="0"/>
            </p:cNvPicPr>
            <p:nvPr/>
          </p:nvPicPr>
          <p:blipFill>
            <a:blip r:embed="rId3">
              <a:extLst/>
            </a:blip>
            <a:stretch>
              <a:fillRect/>
            </a:stretch>
          </p:blipFill>
          <p:spPr>
            <a:xfrm>
              <a:off x="0" y="0"/>
              <a:ext cx="12864709" cy="1193800"/>
            </a:xfrm>
            <a:prstGeom prst="rect">
              <a:avLst/>
            </a:prstGeom>
            <a:effectLst/>
          </p:spPr>
        </p:pic>
      </p:grpSp>
      <p:sp>
        <p:nvSpPr>
          <p:cNvPr id="359" name="2 Kings 22:1–2 (NKJV)…"/>
          <p:cNvSpPr txBox="1"/>
          <p:nvPr/>
        </p:nvSpPr>
        <p:spPr>
          <a:xfrm>
            <a:off x="6423148" y="1473199"/>
            <a:ext cx="6497283" cy="777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Century Gothic"/>
                <a:ea typeface="Century Gothic"/>
                <a:cs typeface="Century Gothic"/>
                <a:sym typeface="Century Gothic"/>
              </a:defRPr>
            </a:pPr>
            <a:r>
              <a:t>2 Kings 22:1–2 (NKJV)</a:t>
            </a:r>
          </a:p>
          <a:p>
            <a:pPr defTabSz="457200">
              <a:defRPr sz="3500">
                <a:solidFill>
                  <a:srgbClr val="000000"/>
                </a:solidFill>
                <a:latin typeface="Century Gothic"/>
                <a:ea typeface="Century Gothic"/>
                <a:cs typeface="Century Gothic"/>
                <a:sym typeface="Century Gothic"/>
              </a:defRPr>
            </a:pPr>
            <a:r>
              <a:rPr baseline="31999"/>
              <a:t>1</a:t>
            </a:r>
            <a:r>
              <a:t> Josiah </a:t>
            </a:r>
            <a:r>
              <a:rPr i="1"/>
              <a:t>was</a:t>
            </a:r>
            <a:r>
              <a:t> eight years old when he became king, and he reigned thirty-one years in Jerusalem. His mother’s name </a:t>
            </a:r>
            <a:r>
              <a:rPr i="1"/>
              <a:t>was</a:t>
            </a:r>
            <a:r>
              <a:t> Jedidah the daughter of Adaiah of Bozkath. </a:t>
            </a:r>
            <a:r>
              <a:rPr baseline="31999"/>
              <a:t>2</a:t>
            </a:r>
            <a:r>
              <a:t> And he did </a:t>
            </a:r>
            <a:r>
              <a:rPr i="1"/>
              <a:t>what was</a:t>
            </a:r>
            <a:r>
              <a:t> right in the sight of the Lord, and walked in all the ways of his father David; he did not turn aside to the right hand or to the left.</a:t>
            </a:r>
          </a:p>
          <a:p>
            <a:pPr defTabSz="457200">
              <a:defRPr b="1">
                <a:solidFill>
                  <a:srgbClr val="000000"/>
                </a:solidFill>
                <a:latin typeface="Century Gothic"/>
                <a:ea typeface="Century Gothic"/>
                <a:cs typeface="Century Gothic"/>
                <a:sym typeface="Century Gothic"/>
              </a:defRPr>
            </a:pPr>
            <a:r>
              <a:t>2 Chronicles 34,1.2</a:t>
            </a:r>
          </a:p>
        </p:txBody>
      </p:sp>
      <p:sp>
        <p:nvSpPr>
          <p:cNvPr id="360" name="640-609 B.C."/>
          <p:cNvSpPr txBox="1"/>
          <p:nvPr/>
        </p:nvSpPr>
        <p:spPr>
          <a:xfrm>
            <a:off x="844834" y="8412627"/>
            <a:ext cx="4577706"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defTabSz="1300480">
              <a:spcBef>
                <a:spcPts val="1300"/>
              </a:spcBef>
              <a:defRPr sz="5600">
                <a:solidFill>
                  <a:schemeClr val="accent3">
                    <a:hueOff val="198700"/>
                    <a:satOff val="21248"/>
                    <a:lumOff val="19305"/>
                  </a:schemeClr>
                </a:solidFill>
                <a:effectLst>
                  <a:outerShdw sx="100000" sy="100000" kx="0" ky="0" algn="b" rotWithShape="0" blurRad="12700" dist="25400" dir="2700000">
                    <a:srgbClr val="000000"/>
                  </a:outerShdw>
                </a:effectLst>
                <a:latin typeface="Papyrus"/>
                <a:ea typeface="Papyrus"/>
                <a:cs typeface="Papyrus"/>
                <a:sym typeface="Papyrus"/>
              </a:defRPr>
            </a:lvl1pPr>
          </a:lstStyle>
          <a:p>
            <a:pPr/>
            <a:r>
              <a:t>640-609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