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371600" y="1041400"/>
            <a:ext cx="10261600" cy="30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914400">
              <a:spcBef>
                <a:spcPts val="200"/>
              </a:spcBef>
              <a:defRPr cap="none" sz="7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817562" indent="-665162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1419225" indent="-679450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2057400" indent="-677862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2717800" indent="-677863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3332163" indent="-665163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77192" y="9267332"/>
            <a:ext cx="277369" cy="292101"/>
          </a:xfrm>
          <a:prstGeom prst="rect">
            <a:avLst/>
          </a:prstGeom>
        </p:spPr>
        <p:txBody>
          <a:bodyPr/>
          <a:lstStyle>
            <a:lvl1pPr algn="r" defTabSz="914400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61" t="0" r="2077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95" name="Look Into…"/>
          <p:cNvSpPr txBox="1"/>
          <p:nvPr/>
        </p:nvSpPr>
        <p:spPr>
          <a:xfrm>
            <a:off x="36910" y="134351"/>
            <a:ext cx="6995324" cy="25871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101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Look Into </a:t>
            </a:r>
          </a:p>
          <a:p>
            <a:pPr>
              <a:lnSpc>
                <a:spcPct val="70000"/>
              </a:lnSpc>
              <a:defRPr sz="8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God’s Mirror</a:t>
            </a:r>
          </a:p>
        </p:txBody>
      </p:sp>
      <p:grpSp>
        <p:nvGrpSpPr>
          <p:cNvPr id="198" name="Rectangle"/>
          <p:cNvGrpSpPr/>
          <p:nvPr/>
        </p:nvGrpSpPr>
        <p:grpSpPr>
          <a:xfrm>
            <a:off x="35907" y="2500413"/>
            <a:ext cx="6997330" cy="1828801"/>
            <a:chOff x="0" y="0"/>
            <a:chExt cx="6997328" cy="1828800"/>
          </a:xfrm>
        </p:grpSpPr>
        <p:sp>
          <p:nvSpPr>
            <p:cNvPr id="197" name="Rectangle"/>
            <p:cNvSpPr/>
            <p:nvPr/>
          </p:nvSpPr>
          <p:spPr>
            <a:xfrm>
              <a:off x="215900" y="139700"/>
              <a:ext cx="6565529" cy="1270000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6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97329" cy="1828800"/>
            </a:xfrm>
            <a:prstGeom prst="rect">
              <a:avLst/>
            </a:prstGeom>
            <a:effectLst/>
          </p:spPr>
        </p:pic>
      </p:grpSp>
      <p:sp>
        <p:nvSpPr>
          <p:cNvPr id="199" name="What Do You See?"/>
          <p:cNvSpPr txBox="1"/>
          <p:nvPr/>
        </p:nvSpPr>
        <p:spPr>
          <a:xfrm>
            <a:off x="164942" y="3057207"/>
            <a:ext cx="6739260" cy="7152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9342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38100" dist="63500" dir="1706702">
                    <a:srgbClr val="000000"/>
                  </a:outerShdw>
                </a:effectLst>
                <a:latin typeface="Sonoma Script"/>
                <a:ea typeface="Sonoma Script"/>
                <a:cs typeface="Sonoma Script"/>
                <a:sym typeface="Sonoma Script"/>
              </a:defRPr>
            </a:lvl1pPr>
          </a:lstStyle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Sonoma Script"/>
                <a:ea typeface="Sonoma Script"/>
                <a:cs typeface="Sonoma Script"/>
                <a:sym typeface="Sonoma Script"/>
              </a:rPr>
              <a:t>What Do You See?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whole" bldLvl="1" animBg="1" rev="0" advAuto="0" spid="1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38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39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44" name="The PERFECT LAW of LIBERTY is the GOSPEL of Jesus Christ — 25…"/>
          <p:cNvSpPr txBox="1"/>
          <p:nvPr/>
        </p:nvSpPr>
        <p:spPr>
          <a:xfrm>
            <a:off x="4666937" y="3167522"/>
            <a:ext cx="8290665" cy="645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PERFECT LAW of LIBERTY is the GOSPEL of Jesus Christ — 25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Referred to as LAW - (Rom 3:27; 8:2; Gal. 6:2; Mat 28:19,20; etc)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delivers men from slavery of sin This is true liberty. (John 8:32)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freed the Jews from the yoke of bondage - (Rom 7; Gal 5:1-4)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delivers from the punishment of sin - (Rom 5:9)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47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48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5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53" name="We ALL NEED God’s MERCY / FORGIVENESS / SALVATION !!…"/>
          <p:cNvSpPr txBox="1"/>
          <p:nvPr/>
        </p:nvSpPr>
        <p:spPr>
          <a:xfrm>
            <a:off x="4666937" y="3167522"/>
            <a:ext cx="8290665" cy="635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4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ALL NEED God’s MERCY / FORGIVENESS / SALVATION !!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have all sinned — Ps 14:1-3; 53:1; Rom 3:23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wages of sin is death — Isa. 59:1,2; Rom 5:12; 6:23; Jam 1:13-16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ONLY remedy for our sins is Jesus — Jn 14:6; Acts 4:12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56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5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62" name="God has provided the ONLY remedy for sin - JESUS!…"/>
          <p:cNvSpPr txBox="1"/>
          <p:nvPr/>
        </p:nvSpPr>
        <p:spPr>
          <a:xfrm>
            <a:off x="4378950" y="2970478"/>
            <a:ext cx="8597836" cy="622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6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provided the ONLY remedy for sin - JESUS!</a:t>
            </a:r>
          </a:p>
          <a:p>
            <a:pPr marL="1143000" indent="-685800" algn="l">
              <a:spcBef>
                <a:spcPts val="12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Because He loved us, Jesus became flesh, lived sinlessly &amp; died as a sinner  — John 1:14; Rom 5:8-10; Ti 3:4,5; Heb 2:9,10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all who believe JESUS / (trust and obey) — Heb 5:8,9; 11:6; Eph 2:8-10; Luke 6:46; Mat. 7:21-27; 1 Pet 1:18-23; etc.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65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66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71" name="God has provided the ONLY remedy for sin - JESUS!…"/>
          <p:cNvSpPr txBox="1"/>
          <p:nvPr/>
        </p:nvSpPr>
        <p:spPr>
          <a:xfrm>
            <a:off x="4378950" y="2970478"/>
            <a:ext cx="8597836" cy="650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6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provided the ONLY remedy for sin - JESUS!</a:t>
            </a:r>
          </a:p>
          <a:p>
            <a:pPr marL="11430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Faith</a:t>
            </a:r>
            <a:r>
              <a:t> in Christ – Jn 8:24; Acts 8:37</a:t>
            </a:r>
          </a:p>
          <a:p>
            <a:pPr marL="11430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Confess</a:t>
            </a:r>
            <a:r>
              <a:t> Jesus as Lord – Acts 8:37; Rom 10:9,10; Luke 6:46</a:t>
            </a:r>
          </a:p>
          <a:p>
            <a:pPr marL="11430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Repentance</a:t>
            </a:r>
            <a:r>
              <a:t> from sin to Christ – Luke 13:5; Acts 2:38; 17:30</a:t>
            </a:r>
          </a:p>
          <a:p>
            <a:pPr marL="11430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Baptism</a:t>
            </a:r>
            <a:r>
              <a:t> into Christ – Ac 2:38; Rom 6:3-6; Col. 2:12,13; Gal. 3:26,27</a:t>
            </a:r>
          </a:p>
          <a:p>
            <a:pPr marL="11430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Endure</a:t>
            </a:r>
            <a:r>
              <a:t> by following Jesus - 1 Cor. 15:58; Col. 1:23; Heb 10:39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74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75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80" name="There are but two roads we can travel - (Mat. 7:13,14)…"/>
          <p:cNvSpPr txBox="1"/>
          <p:nvPr/>
        </p:nvSpPr>
        <p:spPr>
          <a:xfrm>
            <a:off x="4515365" y="2985636"/>
            <a:ext cx="8290665" cy="660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There are but two roads we can travel - (Mat. 7:13,14)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narrow way </a:t>
            </a:r>
            <a:r>
              <a:t>- the way that leads to </a:t>
            </a:r>
            <a:r>
              <a:rPr b="1"/>
              <a:t>life</a:t>
            </a:r>
            <a:r>
              <a:t>, and only few find it - The way of self denial &amp; complete trust &amp; obedience in Christ - Jer. 6:16; Lu. 9:33; 14:6,33; Heb 5:8,9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broad way </a:t>
            </a:r>
            <a:r>
              <a:t>- the way MOST will travel which leads to eternal </a:t>
            </a:r>
            <a:r>
              <a:rPr b="1"/>
              <a:t>death</a:t>
            </a:r>
            <a:r>
              <a:t> — 1 John 5:19; 2 Thes 1:7-9; Rev. 12:9; 21:8; Mat 7:21-23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83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84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8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89" name="God has REVEALED what to believe - (2 Tim. 3:16,17)…"/>
          <p:cNvSpPr txBox="1"/>
          <p:nvPr/>
        </p:nvSpPr>
        <p:spPr>
          <a:xfrm>
            <a:off x="4515365" y="2985636"/>
            <a:ext cx="8290665" cy="633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REVEALED what to believe - (2 Tim. 3:16,17)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About WHO His Son is — Mat 17:5; John 1:1,2,14; 8:24; etc.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About what will happen to those who do not obey Him — Rom. 2:5-11; 2 Thes 1:7-9; Mt 25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About the church — Mt 16:18; Ac 2:47; Ep 1:22,23; 4:4; 5:22-26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92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9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9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98" name="God has REVEALED what to believe - (2 Tim. 3:16,17)"/>
          <p:cNvSpPr txBox="1"/>
          <p:nvPr/>
        </p:nvSpPr>
        <p:spPr>
          <a:xfrm>
            <a:off x="4515365" y="2985636"/>
            <a:ext cx="8290665" cy="142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God has REVEALED what to believe - (2 Tim. 3:16,17)</a:t>
            </a:r>
          </a:p>
        </p:txBody>
      </p:sp>
      <p:sp>
        <p:nvSpPr>
          <p:cNvPr id="299" name="Ephesians 4:4–6 (NKJV)…"/>
          <p:cNvSpPr txBox="1"/>
          <p:nvPr/>
        </p:nvSpPr>
        <p:spPr>
          <a:xfrm>
            <a:off x="4587435" y="4767607"/>
            <a:ext cx="8146525" cy="42037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Ephesians 4:4–6 (NKJV)</a:t>
            </a:r>
          </a:p>
          <a:p>
            <a:pPr defTabSz="457200"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</a:t>
            </a:r>
            <a:r>
              <a:t> </a:t>
            </a:r>
            <a:r>
              <a:rPr i="1"/>
              <a:t>There is</a:t>
            </a:r>
            <a:r>
              <a:t> one body and one Spirit, just as you were called in one hope of your calling; </a:t>
            </a:r>
            <a:r>
              <a:rPr baseline="31999"/>
              <a:t>5</a:t>
            </a:r>
            <a:r>
              <a:t> one Lord, one faith, one baptism; </a:t>
            </a:r>
            <a:r>
              <a:rPr baseline="31999"/>
              <a:t>6</a:t>
            </a:r>
            <a:r>
              <a:t> one God and Father of all, who </a:t>
            </a:r>
            <a:r>
              <a:rPr i="1"/>
              <a:t>is</a:t>
            </a:r>
            <a:r>
              <a:t> above all, and through all, and in you all.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302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30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30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308" name="God has REVEALED what He wants - (2 Tim. 3:16,17)…"/>
          <p:cNvSpPr txBox="1"/>
          <p:nvPr/>
        </p:nvSpPr>
        <p:spPr>
          <a:xfrm>
            <a:off x="4515365" y="2985636"/>
            <a:ext cx="8290665" cy="660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REVEALED what He wants - (2 Tim. 3:16,17)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True obedience does what the Lord says - not what He hasn’t — Col. 3:16; 1 Chron 13; 15:2,13; Pro. 30:6; 1 Cor 4:6; Re 22:18,19; 2 Col. 5:7; Rom 10:17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True worship is revealed worship — Jn 4:24; Heb 12:28,29; Lev. 10:1,2; etc.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311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31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31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317" name="God has REVEALED what is right - (2 Tim. 3:16,17)…"/>
          <p:cNvSpPr txBox="1"/>
          <p:nvPr/>
        </p:nvSpPr>
        <p:spPr>
          <a:xfrm>
            <a:off x="4515365" y="2985636"/>
            <a:ext cx="8290665" cy="633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REVEALED what is right - (2 Tim. 3:16,17)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morality &amp; character — 1 Cor. 6:9-11; Gal. 5:19-21; 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language and use of our tongue — Eph. 5:3-7; James 3:1-12; 2 Cor. 12:20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attitudes &amp; disposition — Phili 2:1-5; Eph. 4:1-3; 1 Cor. 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320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32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326" name="God has REVEALED what is right - (2 Tim. 3:16,17)…"/>
          <p:cNvSpPr txBox="1"/>
          <p:nvPr/>
        </p:nvSpPr>
        <p:spPr>
          <a:xfrm>
            <a:off x="4515365" y="2985636"/>
            <a:ext cx="8290665" cy="633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REVEALED what is right - (2 Tim. 3:16,17)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Marriage — (Mat. 5:31,32; 19:3-9;  Mark 10:11; Luke 16:18; 1 Cor. 7:10; Rom 7:1-4)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Husbands, wives, children — (Eph. 5:22-6:4;  Col. 3:18-21; 1 Pet. 3:1-7)</a:t>
            </a:r>
          </a:p>
          <a:p>
            <a:pPr marL="11430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7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Neighbors — Gal. 5:14; Ja 2:8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00697"/>
            <a:ext cx="12903200" cy="3063890"/>
          </a:xfrm>
          <a:prstGeom prst="rect">
            <a:avLst/>
          </a:prstGeom>
          <a:effectLst>
            <a:outerShdw sx="100000" sy="100000" kx="0" ky="0" algn="b" rotWithShape="0" blurRad="228600" dist="173393" dir="5400000">
              <a:srgbClr val="000000">
                <a:alpha val="69000"/>
              </a:srgbClr>
            </a:outerShdw>
          </a:effectLst>
        </p:spPr>
      </p:pic>
      <p:sp>
        <p:nvSpPr>
          <p:cNvPr id="202" name="James 1:22–27 (NKJV)…"/>
          <p:cNvSpPr txBox="1"/>
          <p:nvPr/>
        </p:nvSpPr>
        <p:spPr>
          <a:xfrm>
            <a:off x="208087" y="3166760"/>
            <a:ext cx="12588626" cy="641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1:22–27 (NKJV)</a:t>
            </a:r>
          </a:p>
          <a:p>
            <a:pPr defTabSz="457200"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22</a:t>
            </a:r>
            <a:r>
              <a:t> But be doers of the word, and not hearers only, deceiving yourselves. </a:t>
            </a:r>
            <a:r>
              <a:rPr baseline="31999"/>
              <a:t>23</a:t>
            </a:r>
            <a:r>
              <a:t> For if anyone is a hearer of the word and not a doer, he is like a man observing his natural face in a mirror; </a:t>
            </a:r>
            <a:r>
              <a:rPr baseline="31999"/>
              <a:t>24</a:t>
            </a:r>
            <a:r>
              <a:t> for he observes himself, goes away, and immediately forgets what kind of man he was. </a:t>
            </a:r>
            <a:r>
              <a:rPr baseline="31999"/>
              <a:t>25</a:t>
            </a:r>
            <a:r>
              <a:t> But he who looks into the perfect law of liberty and continues </a:t>
            </a:r>
            <a:r>
              <a:rPr i="1"/>
              <a:t>in it,</a:t>
            </a:r>
            <a:r>
              <a:t> and is not a forgetful hearer but a doer of the work, this one will be blessed in what he does.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329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330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33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335" name="WHAT DOES GOD’s WORD REVEAL ABOUT ……"/>
          <p:cNvSpPr txBox="1"/>
          <p:nvPr/>
        </p:nvSpPr>
        <p:spPr>
          <a:xfrm>
            <a:off x="4515365" y="2985636"/>
            <a:ext cx="8290665" cy="6616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18840" dir="1234610">
              <a:srgbClr val="000000">
                <a:alpha val="466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5"/>
              </a:buBlip>
              <a:defRPr b="1" sz="4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 DOES GOD’s WORD REVEAL ABOUT …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lost</a:t>
            </a:r>
            <a:r>
              <a:t> — Rev 21:8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deceived</a:t>
            </a:r>
            <a:r>
              <a:t> — 2 Thes 2:10-12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worldly</a:t>
            </a:r>
            <a:r>
              <a:t> — Gal 1:7,8; 1 Jn 2:15-17; 2 Pt 2:20-22; Mt 6:19-24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unfruitful</a:t>
            </a:r>
            <a:r>
              <a:t> — Lk 8:14; Jn 15:1-10; Mat 25; 1 Ti. 6:9, 10, 17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FAITHFUL</a:t>
            </a:r>
            <a:r>
              <a:t> — 1 Cor. 15:58; Rev. 2:10; Rom 8:17,18; etc.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338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339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34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344" name="James 1:21 (NKJV)…"/>
          <p:cNvSpPr txBox="1"/>
          <p:nvPr/>
        </p:nvSpPr>
        <p:spPr>
          <a:xfrm>
            <a:off x="4784942" y="3349642"/>
            <a:ext cx="7861221" cy="552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1:21 (NKJV)</a:t>
            </a:r>
          </a:p>
          <a:p>
            <a:pPr defTabSz="457200"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21</a:t>
            </a:r>
            <a:r>
              <a:t> Therefore lay aside all filthiness and overflow of wickedness, and receive with meekness the implanted word, which is able to save your souls.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347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348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35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353" name="James 1:22–24 (NKJV)…"/>
          <p:cNvSpPr txBox="1"/>
          <p:nvPr/>
        </p:nvSpPr>
        <p:spPr>
          <a:xfrm>
            <a:off x="4784942" y="2970712"/>
            <a:ext cx="7861221" cy="6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1:22–24 (NKJV)</a:t>
            </a:r>
          </a:p>
          <a:p>
            <a:pPr defTabSz="457200"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22</a:t>
            </a:r>
            <a:r>
              <a:t> But be doers of the word, and not hearers only, deceiving yourselves. </a:t>
            </a:r>
            <a:r>
              <a:rPr baseline="31999"/>
              <a:t>23</a:t>
            </a:r>
            <a:r>
              <a:t> For if anyone is a hearer of the word and not a doer, he is like a man observing his natural face in a mirror; </a:t>
            </a:r>
            <a:r>
              <a:rPr baseline="31999"/>
              <a:t>24</a:t>
            </a:r>
            <a:r>
              <a:t> for he observes himself, goes away, and immediately forgets what kind of man he was.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356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35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36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9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362" name="James 1:25 (NKJV)…"/>
          <p:cNvSpPr txBox="1"/>
          <p:nvPr/>
        </p:nvSpPr>
        <p:spPr>
          <a:xfrm>
            <a:off x="4784942" y="2970712"/>
            <a:ext cx="7861221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1:25 (NKJV)</a:t>
            </a:r>
          </a:p>
          <a:p>
            <a:pPr defTabSz="457200">
              <a:defRPr sz="4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25</a:t>
            </a:r>
            <a:r>
              <a:t> But he who looks into the perfect law of liberty and continues </a:t>
            </a:r>
            <a:r>
              <a:rPr i="1"/>
              <a:t>in it,</a:t>
            </a:r>
            <a:r>
              <a:t> and is not a forgetful hearer but a doer of the work, this one will be blessed in what he does.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61" t="0" r="2077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65" name="Look Into…"/>
          <p:cNvSpPr txBox="1"/>
          <p:nvPr/>
        </p:nvSpPr>
        <p:spPr>
          <a:xfrm>
            <a:off x="36910" y="134351"/>
            <a:ext cx="6995324" cy="25871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101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Look Into </a:t>
            </a:r>
          </a:p>
          <a:p>
            <a:pPr>
              <a:lnSpc>
                <a:spcPct val="70000"/>
              </a:lnSpc>
              <a:defRPr sz="8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God’s Mirror</a:t>
            </a:r>
          </a:p>
        </p:txBody>
      </p:sp>
      <p:grpSp>
        <p:nvGrpSpPr>
          <p:cNvPr id="368" name="Rectangle"/>
          <p:cNvGrpSpPr/>
          <p:nvPr/>
        </p:nvGrpSpPr>
        <p:grpSpPr>
          <a:xfrm>
            <a:off x="35907" y="2500413"/>
            <a:ext cx="6997330" cy="1828801"/>
            <a:chOff x="0" y="0"/>
            <a:chExt cx="6997328" cy="1828800"/>
          </a:xfrm>
        </p:grpSpPr>
        <p:sp>
          <p:nvSpPr>
            <p:cNvPr id="367" name="Rectangle"/>
            <p:cNvSpPr/>
            <p:nvPr/>
          </p:nvSpPr>
          <p:spPr>
            <a:xfrm>
              <a:off x="215900" y="139700"/>
              <a:ext cx="6565529" cy="1270000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66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97329" cy="1828800"/>
            </a:xfrm>
            <a:prstGeom prst="rect">
              <a:avLst/>
            </a:prstGeom>
            <a:effectLst/>
          </p:spPr>
        </p:pic>
      </p:grpSp>
      <p:sp>
        <p:nvSpPr>
          <p:cNvPr id="369" name="What Do You See?"/>
          <p:cNvSpPr txBox="1"/>
          <p:nvPr/>
        </p:nvSpPr>
        <p:spPr>
          <a:xfrm>
            <a:off x="164942" y="3057207"/>
            <a:ext cx="6739260" cy="7152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9342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38100" dist="63500" dir="1706702">
                    <a:srgbClr val="000000"/>
                  </a:outerShdw>
                </a:effectLst>
                <a:latin typeface="Sonoma Script"/>
                <a:ea typeface="Sonoma Script"/>
                <a:cs typeface="Sonoma Script"/>
                <a:sym typeface="Sonoma Script"/>
              </a:defRPr>
            </a:lvl1pPr>
          </a:lstStyle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Sonoma Script"/>
                <a:ea typeface="Sonoma Script"/>
                <a:cs typeface="Sonoma Script"/>
                <a:sym typeface="Sonoma Script"/>
              </a:rPr>
              <a:t>What Do You See?</a:t>
            </a:r>
          </a:p>
        </p:txBody>
      </p:sp>
      <p:sp>
        <p:nvSpPr>
          <p:cNvPr id="370" name="Are you SAVED?…"/>
          <p:cNvSpPr txBox="1"/>
          <p:nvPr/>
        </p:nvSpPr>
        <p:spPr>
          <a:xfrm>
            <a:off x="101599" y="4393844"/>
            <a:ext cx="6865946" cy="5003801"/>
          </a:xfrm>
          <a:prstGeom prst="rect">
            <a:avLst/>
          </a:prstGeom>
          <a:solidFill>
            <a:srgbClr val="FFFFFF">
              <a:alpha val="77916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SAVED?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FAITHFUL?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becoming more and more like Jesus EVERY DAY by following His teaching?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Or do you see you need to make changes? 1 Jn 1:9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61" t="0" r="2077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74" name="Look Into…"/>
          <p:cNvSpPr txBox="1"/>
          <p:nvPr/>
        </p:nvSpPr>
        <p:spPr>
          <a:xfrm>
            <a:off x="36910" y="134351"/>
            <a:ext cx="6995324" cy="25871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101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Look Into </a:t>
            </a:r>
          </a:p>
          <a:p>
            <a:pPr>
              <a:lnSpc>
                <a:spcPct val="70000"/>
              </a:lnSpc>
              <a:defRPr sz="8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God’s Mirror</a:t>
            </a:r>
          </a:p>
        </p:txBody>
      </p:sp>
      <p:sp>
        <p:nvSpPr>
          <p:cNvPr id="375" name="What Do You See?"/>
          <p:cNvSpPr txBox="1"/>
          <p:nvPr/>
        </p:nvSpPr>
        <p:spPr>
          <a:xfrm>
            <a:off x="164942" y="2900667"/>
            <a:ext cx="6739260" cy="748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latin typeface="Sonoma Script"/>
                <a:ea typeface="Sonoma Script"/>
                <a:cs typeface="Sonoma Script"/>
                <a:sym typeface="Sonoma Script"/>
              </a:defRPr>
            </a:lvl1pPr>
          </a:lstStyle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Sonoma Script"/>
                <a:ea typeface="Sonoma Script"/>
                <a:cs typeface="Sonoma Script"/>
                <a:sym typeface="Sonoma Script"/>
              </a:rPr>
              <a:t>What Do You See?</a:t>
            </a:r>
          </a:p>
        </p:txBody>
      </p:sp>
      <p:pic>
        <p:nvPicPr>
          <p:cNvPr id="376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8624" y="6666457"/>
            <a:ext cx="13442048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2 Corinthians 3:12–18 (NKJV)…"/>
          <p:cNvSpPr txBox="1"/>
          <p:nvPr/>
        </p:nvSpPr>
        <p:spPr>
          <a:xfrm>
            <a:off x="208087" y="298624"/>
            <a:ext cx="12588626" cy="90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3:12–18 (NKJV)</a:t>
            </a:r>
          </a:p>
          <a:p>
            <a:pPr defTabSz="457200"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12</a:t>
            </a:r>
            <a:r>
              <a:t> Therefore, since we have such hope, we use great boldness of speech—</a:t>
            </a:r>
            <a:r>
              <a:rPr baseline="31999"/>
              <a:t>13</a:t>
            </a:r>
            <a:r>
              <a:t> unlike Moses, </a:t>
            </a:r>
            <a:r>
              <a:rPr i="1"/>
              <a:t>who</a:t>
            </a:r>
            <a:r>
              <a:t> put a veil over his face so that the children of Israel could not look steadily at the end of what was passing away. </a:t>
            </a:r>
            <a:r>
              <a:rPr baseline="31999"/>
              <a:t>14</a:t>
            </a:r>
            <a:r>
              <a:t> But their minds were blinded. For until this day the same veil remains unlifted in the reading of the Old Testament, because the </a:t>
            </a:r>
            <a:r>
              <a:rPr i="1"/>
              <a:t>veil</a:t>
            </a:r>
            <a:r>
              <a:t> is taken away in Christ.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2 Corinthians 3:12–18 (NKJV)…"/>
          <p:cNvSpPr txBox="1"/>
          <p:nvPr/>
        </p:nvSpPr>
        <p:spPr>
          <a:xfrm>
            <a:off x="208087" y="298624"/>
            <a:ext cx="12588626" cy="853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3:12–18 (NKJV)</a:t>
            </a:r>
          </a:p>
          <a:p>
            <a:pPr defTabSz="457200">
              <a:defRPr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But even to this day, when Moses is read, a veil lies on their heart. </a:t>
            </a:r>
            <a:r>
              <a:rPr baseline="31999"/>
              <a:t>16</a:t>
            </a:r>
            <a:r>
              <a:t> Nevertheless when one turns to the Lord, the veil is taken away. </a:t>
            </a:r>
            <a:r>
              <a:rPr baseline="31999"/>
              <a:t>17</a:t>
            </a:r>
            <a:r>
              <a:t> Now the Lord is the Spirit; and where the Spirit of the Lord </a:t>
            </a:r>
            <a:r>
              <a:rPr i="1"/>
              <a:t>is,</a:t>
            </a:r>
            <a:r>
              <a:t> there </a:t>
            </a:r>
            <a:r>
              <a:rPr i="1"/>
              <a:t>is</a:t>
            </a:r>
            <a:r>
              <a:t> liberty. </a:t>
            </a:r>
            <a:r>
              <a:rPr baseline="31999"/>
              <a:t>18</a:t>
            </a:r>
            <a:r>
              <a:t> But we all, with unveiled face, beholding as in a mirror the glory of the Lord, are being transformed into the same image from glory to glory, just as by the Spirit of the Lord.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00697"/>
            <a:ext cx="12903200" cy="3063890"/>
          </a:xfrm>
          <a:prstGeom prst="rect">
            <a:avLst/>
          </a:prstGeom>
          <a:effectLst>
            <a:outerShdw sx="100000" sy="100000" kx="0" ky="0" algn="b" rotWithShape="0" blurRad="228600" dist="173393" dir="5400000">
              <a:srgbClr val="000000">
                <a:alpha val="69000"/>
              </a:srgbClr>
            </a:outerShdw>
          </a:effectLst>
        </p:spPr>
      </p:pic>
      <p:sp>
        <p:nvSpPr>
          <p:cNvPr id="205" name="2 Corinthians 3:12–18 (NKJV)…"/>
          <p:cNvSpPr txBox="1"/>
          <p:nvPr/>
        </p:nvSpPr>
        <p:spPr>
          <a:xfrm>
            <a:off x="208087" y="3315754"/>
            <a:ext cx="12588626" cy="621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3:12–18 (NKJV)</a:t>
            </a:r>
          </a:p>
          <a:p>
            <a:pPr defTabSz="457200"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12</a:t>
            </a:r>
            <a:r>
              <a:t> Therefore, since we have such hope, we use great boldness of speech—</a:t>
            </a:r>
            <a:r>
              <a:rPr baseline="31999"/>
              <a:t>13</a:t>
            </a:r>
            <a:r>
              <a:t> unlike Moses, </a:t>
            </a:r>
            <a:r>
              <a:rPr i="1"/>
              <a:t>who</a:t>
            </a:r>
            <a:r>
              <a:t> put a veil over his face so that the children of Israel could not look steadily at the end of what was passing away. </a:t>
            </a:r>
            <a:r>
              <a:rPr baseline="31999"/>
              <a:t>14</a:t>
            </a:r>
            <a:r>
              <a:t> But their minds were blinded. For until this day the same veil remains unlifted in the reading of the Old Testament, because the </a:t>
            </a:r>
            <a:r>
              <a:rPr i="1"/>
              <a:t>veil</a:t>
            </a:r>
            <a:r>
              <a:t> is taken away in Christ.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00697"/>
            <a:ext cx="12903200" cy="3063890"/>
          </a:xfrm>
          <a:prstGeom prst="rect">
            <a:avLst/>
          </a:prstGeom>
          <a:effectLst>
            <a:outerShdw sx="100000" sy="100000" kx="0" ky="0" algn="b" rotWithShape="0" blurRad="228600" dist="173393" dir="5400000">
              <a:srgbClr val="000000">
                <a:alpha val="69000"/>
              </a:srgbClr>
            </a:outerShdw>
          </a:effectLst>
        </p:spPr>
      </p:pic>
      <p:sp>
        <p:nvSpPr>
          <p:cNvPr id="208" name="2 Corinthians 3:12–18 (NKJV)…"/>
          <p:cNvSpPr txBox="1"/>
          <p:nvPr/>
        </p:nvSpPr>
        <p:spPr>
          <a:xfrm>
            <a:off x="208087" y="3315754"/>
            <a:ext cx="12588626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3:12–18 (NKJV)</a:t>
            </a:r>
          </a:p>
          <a:p>
            <a:pPr defTabSz="457200"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But even to this day, when Moses is read, a veil lies on their heart. </a:t>
            </a:r>
            <a:r>
              <a:rPr baseline="31999"/>
              <a:t>16</a:t>
            </a:r>
            <a:r>
              <a:t> Nevertheless when one turns to the Lord, the veil is taken away. </a:t>
            </a:r>
            <a:r>
              <a:rPr baseline="31999"/>
              <a:t>17</a:t>
            </a:r>
            <a:r>
              <a:t> Now the Lord is the Spirit; and where the Spirit of the Lord </a:t>
            </a:r>
            <a:r>
              <a:rPr i="1"/>
              <a:t>is,</a:t>
            </a:r>
            <a:r>
              <a:t> there </a:t>
            </a:r>
            <a:r>
              <a:rPr i="1"/>
              <a:t>is</a:t>
            </a:r>
            <a:r>
              <a:t> liberty. </a:t>
            </a:r>
            <a:r>
              <a:rPr baseline="31999"/>
              <a:t>18</a:t>
            </a:r>
            <a:r>
              <a:t> But we all, with unveiled face, beholding as in a mirror the glory of the Lord, are being transformed into the same image from glory to glory, just as by the Spirit of the Lord.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00697"/>
            <a:ext cx="12903200" cy="3063890"/>
          </a:xfrm>
          <a:prstGeom prst="rect">
            <a:avLst/>
          </a:prstGeom>
          <a:effectLst>
            <a:outerShdw sx="100000" sy="100000" kx="0" ky="0" algn="b" rotWithShape="0" blurRad="228600" dist="173393" dir="5400000">
              <a:srgbClr val="000000">
                <a:alpha val="69000"/>
              </a:srgbClr>
            </a:outerShdw>
          </a:effectLst>
        </p:spPr>
      </p:pic>
      <p:sp>
        <p:nvSpPr>
          <p:cNvPr id="211" name="Hebrews 4:12 (NKJV)…"/>
          <p:cNvSpPr txBox="1"/>
          <p:nvPr/>
        </p:nvSpPr>
        <p:spPr>
          <a:xfrm>
            <a:off x="208087" y="3315754"/>
            <a:ext cx="12588626" cy="603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7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Hebrews 4:12 (NKJV)</a:t>
            </a:r>
          </a:p>
          <a:p>
            <a:pPr defTabSz="457200">
              <a:defRPr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12</a:t>
            </a:r>
            <a:r>
              <a:t> For the word of God </a:t>
            </a:r>
            <a:r>
              <a:rPr i="1"/>
              <a:t>is</a:t>
            </a:r>
            <a:r>
              <a:t> living and powerful, and sharper than any two-edged sword, piercing even to the division of soul and spirit, and of joints and marrow, and is a discerner of the thoughts and intents of the heart.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00697"/>
            <a:ext cx="12903200" cy="3063890"/>
          </a:xfrm>
          <a:prstGeom prst="rect">
            <a:avLst/>
          </a:prstGeom>
          <a:effectLst>
            <a:outerShdw sx="100000" sy="100000" kx="0" ky="0" algn="b" rotWithShape="0" blurRad="228600" dist="173393" dir="5400000">
              <a:srgbClr val="000000">
                <a:alpha val="69000"/>
              </a:srgbClr>
            </a:outerShdw>
          </a:effectLst>
        </p:spPr>
      </p:pic>
      <p:sp>
        <p:nvSpPr>
          <p:cNvPr id="214" name="2 Timothy 2:15 (NKJV)…"/>
          <p:cNvSpPr txBox="1"/>
          <p:nvPr/>
        </p:nvSpPr>
        <p:spPr>
          <a:xfrm>
            <a:off x="5734808" y="3351575"/>
            <a:ext cx="7089094" cy="632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Timothy 2:15 (NKJV)</a:t>
            </a:r>
          </a:p>
          <a:p>
            <a:pPr defTabSz="457200"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Be diligent to present yourself approved to God, a worker who does not need to be ashamed, rightly dividing the word of truth.</a:t>
            </a:r>
          </a:p>
        </p:txBody>
      </p:sp>
      <p:pic>
        <p:nvPicPr>
          <p:cNvPr id="21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677" y="3602268"/>
            <a:ext cx="5167919" cy="5823214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721" t="27205" r="10721" b="1387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20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2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2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26" name="Looking in the Bible is like looking in a mirror. It reveals us as God sees us, AS WE REALLY ARE, not how we think we are. —…"/>
          <p:cNvSpPr txBox="1"/>
          <p:nvPr/>
        </p:nvSpPr>
        <p:spPr>
          <a:xfrm>
            <a:off x="4696920" y="3173729"/>
            <a:ext cx="8087300" cy="615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Looking in the Bible is like looking in a mirror. It reveals us as God sees us, AS WE REALLY ARE, not how we think we are. — 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not enough to hear the Word; we must take heed to it - WE MUST FOLLOW IT! (24,25)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one thing to mark our Bibles, but do our Bibles mark us? —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ookIng  Into"/>
          <p:cNvSpPr txBox="1"/>
          <p:nvPr/>
        </p:nvSpPr>
        <p:spPr>
          <a:xfrm>
            <a:off x="-127770" y="826530"/>
            <a:ext cx="7861221" cy="1223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7300">
                <a:solidFill>
                  <a:schemeClr val="accent1">
                    <a:satOff val="-5995"/>
                    <a:lumOff val="-1100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LookIng  Into </a:t>
            </a:r>
          </a:p>
        </p:txBody>
      </p:sp>
      <p:sp>
        <p:nvSpPr>
          <p:cNvPr id="229" name="God’s Mirror"/>
          <p:cNvSpPr txBox="1"/>
          <p:nvPr/>
        </p:nvSpPr>
        <p:spPr>
          <a:xfrm>
            <a:off x="6456512" y="885901"/>
            <a:ext cx="6403282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02965" dir="5400000">
              <a:srgbClr val="000000">
                <a:alpha val="348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b="1" sz="6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God’s Mirror</a:t>
            </a:r>
          </a:p>
        </p:txBody>
      </p:sp>
      <p:pic>
        <p:nvPicPr>
          <p:cNvPr id="230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>
            <a:off x="0" y="1532721"/>
            <a:ext cx="13004787" cy="1614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43288" r="0" b="43288"/>
          <a:stretch>
            <a:fillRect/>
          </a:stretch>
        </p:blipFill>
        <p:spPr>
          <a:xfrm flipH="1" rot="10800000">
            <a:off x="-1" y="-284126"/>
            <a:ext cx="13004788" cy="16148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23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sp>
        <p:nvSpPr>
          <p:cNvPr id="235" name="God’s word reveals our sins, and our true standing with God — (2 Tim 3:16,17; Heb 4:12; John 12:48)…"/>
          <p:cNvSpPr txBox="1"/>
          <p:nvPr/>
        </p:nvSpPr>
        <p:spPr>
          <a:xfrm>
            <a:off x="4669092" y="3137441"/>
            <a:ext cx="7710856" cy="608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God’s word reveals our sins, and our true standing with God — (2 Tim 3:16,17; Heb 4:12; John 12:48)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God’s word ALSO reveals what we MUST do in order to be cleansed from our sins and be reconciled back to God. (1 Jo 1:9; 1 Peter 1:22,23; Rom 1:16)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