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52" name="Shape 252"/>
          <p:cNvSpPr/>
          <p:nvPr>
            <p:ph type="sldImg"/>
          </p:nvPr>
        </p:nvSpPr>
        <p:spPr>
          <a:xfrm>
            <a:off x="1143000" y="685800"/>
            <a:ext cx="4572000" cy="3429000"/>
          </a:xfrm>
          <a:prstGeom prst="rect">
            <a:avLst/>
          </a:prstGeom>
        </p:spPr>
        <p:txBody>
          <a:bodyPr/>
          <a:lstStyle/>
          <a:p>
            <a:pPr/>
          </a:p>
        </p:txBody>
      </p:sp>
      <p:sp>
        <p:nvSpPr>
          <p:cNvPr id="253" name="Shape 25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2.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6363970" y="8156786"/>
            <a:ext cx="270087" cy="282788"/>
          </a:xfrm>
          <a:prstGeom prst="rect">
            <a:avLst/>
          </a:prstGeom>
        </p:spPr>
        <p:txBody>
          <a:bodyPr lIns="27093" tIns="27093" rIns="27093" bIns="27093"/>
          <a:lstStyle>
            <a:lvl1pPr defTabSz="587022">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0">
    <p:bg>
      <p:bgPr>
        <a:solidFill>
          <a:srgbClr val="000000"/>
        </a:solidFill>
      </p:bgPr>
    </p:bg>
    <p:spTree>
      <p:nvGrpSpPr>
        <p:cNvPr id="1" name=""/>
        <p:cNvGrpSpPr/>
        <p:nvPr/>
      </p:nvGrpSpPr>
      <p:grpSpPr>
        <a:xfrm>
          <a:off x="0" y="0"/>
          <a:ext cx="0" cy="0"/>
          <a:chOff x="0" y="0"/>
          <a:chExt cx="0" cy="0"/>
        </a:xfrm>
      </p:grpSpPr>
      <p:sp>
        <p:nvSpPr>
          <p:cNvPr id="124"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FFFF99"/>
            </a:gs>
            <a:gs pos="100000">
              <a:srgbClr val="FFFFD9"/>
            </a:gs>
          </a:gsLst>
          <a:path path="circle">
            <a:fillToRect l="50000" t="50000" r="50000" b="50000"/>
          </a:path>
        </a:gradFill>
      </p:bgPr>
    </p:bg>
    <p:spTree>
      <p:nvGrpSpPr>
        <p:cNvPr id="1" name=""/>
        <p:cNvGrpSpPr/>
        <p:nvPr/>
      </p:nvGrpSpPr>
      <p:grpSpPr>
        <a:xfrm>
          <a:off x="0" y="0"/>
          <a:ext cx="0" cy="0"/>
          <a:chOff x="0" y="0"/>
          <a:chExt cx="0" cy="0"/>
        </a:xfrm>
      </p:grpSpPr>
      <p:sp>
        <p:nvSpPr>
          <p:cNvPr id="131" name="Slide Number"/>
          <p:cNvSpPr txBox="1"/>
          <p:nvPr>
            <p:ph type="sldNum" sz="quarter" idx="2"/>
          </p:nvPr>
        </p:nvSpPr>
        <p:spPr>
          <a:xfrm>
            <a:off x="12633451" y="-1"/>
            <a:ext cx="371349" cy="387038"/>
          </a:xfrm>
          <a:prstGeom prst="rect">
            <a:avLst/>
          </a:prstGeom>
        </p:spPr>
        <p:txBody>
          <a:bodyPr lIns="65023" tIns="65023" rIns="65023" bIns="65023" anchor="t"/>
          <a:lstStyle>
            <a:lvl1pPr algn="r" defTabSz="1300480">
              <a:defRPr>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FFFF99"/>
            </a:gs>
            <a:gs pos="100000">
              <a:srgbClr val="FFFFD9"/>
            </a:gs>
          </a:gsLst>
          <a:path path="circle">
            <a:fillToRect l="50000" t="50000" r="50000" b="50000"/>
          </a:path>
        </a:gradFill>
      </p:bgPr>
    </p:bg>
    <p:spTree>
      <p:nvGrpSpPr>
        <p:cNvPr id="1" name=""/>
        <p:cNvGrpSpPr/>
        <p:nvPr/>
      </p:nvGrpSpPr>
      <p:grpSpPr>
        <a:xfrm>
          <a:off x="0" y="0"/>
          <a:ext cx="0" cy="0"/>
          <a:chOff x="0" y="0"/>
          <a:chExt cx="0" cy="0"/>
        </a:xfrm>
      </p:grpSpPr>
      <p:sp>
        <p:nvSpPr>
          <p:cNvPr id="138" name="Slide Number"/>
          <p:cNvSpPr txBox="1"/>
          <p:nvPr>
            <p:ph type="sldNum" sz="quarter" idx="2"/>
          </p:nvPr>
        </p:nvSpPr>
        <p:spPr>
          <a:xfrm>
            <a:off x="12633451" y="-1"/>
            <a:ext cx="371349" cy="387038"/>
          </a:xfrm>
          <a:prstGeom prst="rect">
            <a:avLst/>
          </a:prstGeom>
        </p:spPr>
        <p:txBody>
          <a:bodyPr lIns="65023" tIns="65023" rIns="65023" bIns="65023" anchor="t"/>
          <a:lstStyle>
            <a:lvl1pPr algn="r" defTabSz="1300480">
              <a:defRPr>
                <a:solidFill>
                  <a:srgbClr val="000000"/>
                </a:solidFill>
                <a:latin typeface="Times New Roman"/>
                <a:ea typeface="Times New Roman"/>
                <a:cs typeface="Times New Roman"/>
                <a:sym typeface="Times New Roman"/>
              </a:defRPr>
            </a:lvl1pPr>
          </a:lstStyle>
          <a:p>
            <a:pPr/>
            <a:fld id="{86CB4B4D-7CA3-9044-876B-883B54F8677D}" type="slidenum"/>
          </a:p>
        </p:txBody>
      </p:sp>
      <p:sp>
        <p:nvSpPr>
          <p:cNvPr id="139" name="Title Text"/>
          <p:cNvSpPr txBox="1"/>
          <p:nvPr>
            <p:ph type="title"/>
          </p:nvPr>
        </p:nvSpPr>
        <p:spPr>
          <a:xfrm>
            <a:off x="-1" y="-1"/>
            <a:ext cx="8128001" cy="1192108"/>
          </a:xfrm>
          <a:prstGeom prst="rect">
            <a:avLst/>
          </a:prstGeom>
          <a:solidFill>
            <a:srgbClr val="FFFFCC"/>
          </a:solidFill>
        </p:spPr>
        <p:txBody>
          <a:bodyPr lIns="65023" tIns="65023" rIns="65023" bIns="65023"/>
          <a:lstStyle>
            <a:lvl1pPr defTabSz="1300480">
              <a:defRPr cap="none" sz="3400">
                <a:solidFill>
                  <a:srgbClr val="FFFFCC"/>
                </a:solidFill>
                <a:latin typeface="Times New Roman"/>
                <a:ea typeface="Times New Roman"/>
                <a:cs typeface="Times New Roman"/>
                <a:sym typeface="Times New Roman"/>
              </a:defRPr>
            </a:lvl1pPr>
          </a:lstStyle>
          <a:p>
            <a:pPr/>
            <a:r>
              <a:t>Title Text</a:t>
            </a:r>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FFFF99"/>
            </a:gs>
            <a:gs pos="100000">
              <a:srgbClr val="FFFFD9"/>
            </a:gs>
          </a:gsLst>
          <a:path path="circle">
            <a:fillToRect l="50000" t="50000" r="50000" b="50000"/>
          </a:path>
        </a:gradFill>
      </p:bgPr>
    </p:bg>
    <p:spTree>
      <p:nvGrpSpPr>
        <p:cNvPr id="1" name=""/>
        <p:cNvGrpSpPr/>
        <p:nvPr/>
      </p:nvGrpSpPr>
      <p:grpSpPr>
        <a:xfrm>
          <a:off x="0" y="0"/>
          <a:ext cx="0" cy="0"/>
          <a:chOff x="0" y="0"/>
          <a:chExt cx="0" cy="0"/>
        </a:xfrm>
      </p:grpSpPr>
      <p:sp>
        <p:nvSpPr>
          <p:cNvPr id="146" name="Slide Number"/>
          <p:cNvSpPr txBox="1"/>
          <p:nvPr>
            <p:ph type="sldNum" sz="quarter" idx="2"/>
          </p:nvPr>
        </p:nvSpPr>
        <p:spPr>
          <a:xfrm>
            <a:off x="12633451" y="-1"/>
            <a:ext cx="371349" cy="387038"/>
          </a:xfrm>
          <a:prstGeom prst="rect">
            <a:avLst/>
          </a:prstGeom>
        </p:spPr>
        <p:txBody>
          <a:bodyPr lIns="65023" tIns="65023" rIns="65023" bIns="65023" anchor="t"/>
          <a:lstStyle>
            <a:lvl1pPr algn="r" defTabSz="1300480">
              <a:defRPr>
                <a:solidFill>
                  <a:srgbClr val="000000"/>
                </a:solidFill>
                <a:latin typeface="Times New Roman"/>
                <a:ea typeface="Times New Roman"/>
                <a:cs typeface="Times New Roman"/>
                <a:sym typeface="Times New Roman"/>
              </a:defRPr>
            </a:lvl1pPr>
          </a:lstStyle>
          <a:p>
            <a:pPr/>
            <a:fld id="{86CB4B4D-7CA3-9044-876B-883B54F8677D}" type="slidenum"/>
          </a:p>
        </p:txBody>
      </p:sp>
      <p:sp>
        <p:nvSpPr>
          <p:cNvPr id="147" name="Title Text"/>
          <p:cNvSpPr txBox="1"/>
          <p:nvPr>
            <p:ph type="title"/>
          </p:nvPr>
        </p:nvSpPr>
        <p:spPr>
          <a:xfrm>
            <a:off x="-1" y="-1"/>
            <a:ext cx="8128001" cy="1192108"/>
          </a:xfrm>
          <a:prstGeom prst="rect">
            <a:avLst/>
          </a:prstGeom>
          <a:solidFill>
            <a:srgbClr val="FFFFCC"/>
          </a:solidFill>
        </p:spPr>
        <p:txBody>
          <a:bodyPr lIns="65023" tIns="65023" rIns="65023" bIns="65023"/>
          <a:lstStyle>
            <a:lvl1pPr defTabSz="1300480">
              <a:defRPr cap="none" sz="3400">
                <a:solidFill>
                  <a:srgbClr val="FFFFCC"/>
                </a:solidFill>
                <a:latin typeface="Times New Roman"/>
                <a:ea typeface="Times New Roman"/>
                <a:cs typeface="Times New Roman"/>
                <a:sym typeface="Times New Roman"/>
              </a:defRPr>
            </a:lvl1pPr>
          </a:lstStyle>
          <a:p>
            <a:pPr/>
            <a:r>
              <a:t>Title Text</a:t>
            </a:r>
          </a:p>
        </p:txBody>
      </p:sp>
      <p:sp>
        <p:nvSpPr>
          <p:cNvPr id="148" name="Body Level One…"/>
          <p:cNvSpPr txBox="1"/>
          <p:nvPr>
            <p:ph type="body" sz="half" idx="1"/>
          </p:nvPr>
        </p:nvSpPr>
        <p:spPr>
          <a:xfrm>
            <a:off x="650239" y="2275839"/>
            <a:ext cx="5743788" cy="6436926"/>
          </a:xfrm>
          <a:prstGeom prst="rect">
            <a:avLst/>
          </a:prstGeom>
        </p:spPr>
        <p:txBody>
          <a:bodyPr lIns="65023" tIns="65023" rIns="65023" bIns="65023" anchor="t"/>
          <a:lstStyle>
            <a:lvl1pPr marL="471487" indent="-471487" defTabSz="1300480">
              <a:spcBef>
                <a:spcPts val="1000"/>
              </a:spcBef>
              <a:buSzPct val="100000"/>
              <a:buChar char="»"/>
              <a:defRPr sz="4400">
                <a:solidFill>
                  <a:srgbClr val="000000"/>
                </a:solidFill>
                <a:latin typeface="Arial"/>
                <a:ea typeface="Arial"/>
                <a:cs typeface="Arial"/>
                <a:sym typeface="Arial"/>
              </a:defRPr>
            </a:lvl1pPr>
            <a:lvl2pPr marL="906235" indent="-449035" defTabSz="1300480">
              <a:spcBef>
                <a:spcPts val="1000"/>
              </a:spcBef>
              <a:buSzPct val="100000"/>
              <a:buChar char="–"/>
              <a:defRPr sz="4400">
                <a:solidFill>
                  <a:srgbClr val="000000"/>
                </a:solidFill>
                <a:latin typeface="Arial"/>
                <a:ea typeface="Arial"/>
                <a:cs typeface="Arial"/>
                <a:sym typeface="Arial"/>
              </a:defRPr>
            </a:lvl2pPr>
            <a:lvl3pPr marL="1333500" indent="-419100" defTabSz="1300480">
              <a:spcBef>
                <a:spcPts val="1000"/>
              </a:spcBef>
              <a:buSzPct val="100000"/>
              <a:defRPr sz="4400">
                <a:solidFill>
                  <a:srgbClr val="000000"/>
                </a:solidFill>
                <a:latin typeface="Arial"/>
                <a:ea typeface="Arial"/>
                <a:cs typeface="Arial"/>
                <a:sym typeface="Arial"/>
              </a:defRPr>
            </a:lvl3pPr>
            <a:lvl4pPr marL="1874520" indent="-502920" defTabSz="1300480">
              <a:spcBef>
                <a:spcPts val="1000"/>
              </a:spcBef>
              <a:buSzPct val="100000"/>
              <a:buChar char="–"/>
              <a:defRPr sz="4400">
                <a:solidFill>
                  <a:srgbClr val="000000"/>
                </a:solidFill>
                <a:latin typeface="Arial"/>
                <a:ea typeface="Arial"/>
                <a:cs typeface="Arial"/>
                <a:sym typeface="Arial"/>
              </a:defRPr>
            </a:lvl4pPr>
            <a:lvl5pPr marL="2387600" indent="-558800" defTabSz="1300480">
              <a:spcBef>
                <a:spcPts val="1000"/>
              </a:spcBef>
              <a:buSzPct val="100000"/>
              <a:buChar char="»"/>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49" name="Rectangle"/>
          <p:cNvSpPr/>
          <p:nvPr>
            <p:ph type="body" sz="half" idx="13"/>
          </p:nvPr>
        </p:nvSpPr>
        <p:spPr>
          <a:xfrm>
            <a:off x="6610773" y="2275839"/>
            <a:ext cx="5743787" cy="6436926"/>
          </a:xfrm>
          <a:prstGeom prst="rect">
            <a:avLst/>
          </a:prstGeom>
        </p:spPr>
        <p:txBody>
          <a:bodyPr lIns="65023" tIns="65023" rIns="65023" bIns="65023" anchor="t"/>
          <a:lstStyle/>
          <a:p>
            <a:pPr marL="471487" indent="-471487" defTabSz="1300480">
              <a:spcBef>
                <a:spcPts val="1000"/>
              </a:spcBef>
              <a:buSzPct val="100000"/>
              <a:defRPr sz="4400">
                <a:solidFill>
                  <a:srgbClr val="000000"/>
                </a:solidFill>
                <a:latin typeface="Arial"/>
                <a:ea typeface="Arial"/>
                <a:cs typeface="Arial"/>
                <a:sym typeface="Arial"/>
              </a:defRPr>
            </a:pPr>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FFFF99"/>
            </a:gs>
            <a:gs pos="100000">
              <a:srgbClr val="FFFFD9"/>
            </a:gs>
          </a:gsLst>
          <a:path path="circle">
            <a:fillToRect l="50000" t="50000" r="50000" b="50000"/>
          </a:path>
        </a:gradFill>
      </p:bgPr>
    </p:bg>
    <p:spTree>
      <p:nvGrpSpPr>
        <p:cNvPr id="1" name=""/>
        <p:cNvGrpSpPr/>
        <p:nvPr/>
      </p:nvGrpSpPr>
      <p:grpSpPr>
        <a:xfrm>
          <a:off x="0" y="0"/>
          <a:ext cx="0" cy="0"/>
          <a:chOff x="0" y="0"/>
          <a:chExt cx="0" cy="0"/>
        </a:xfrm>
      </p:grpSpPr>
      <p:sp>
        <p:nvSpPr>
          <p:cNvPr id="156" name="Slide Number"/>
          <p:cNvSpPr txBox="1"/>
          <p:nvPr>
            <p:ph type="sldNum" sz="quarter" idx="2"/>
          </p:nvPr>
        </p:nvSpPr>
        <p:spPr>
          <a:xfrm>
            <a:off x="12633451" y="-1"/>
            <a:ext cx="371349" cy="387038"/>
          </a:xfrm>
          <a:prstGeom prst="rect">
            <a:avLst/>
          </a:prstGeom>
        </p:spPr>
        <p:txBody>
          <a:bodyPr lIns="65023" tIns="65023" rIns="65023" bIns="65023" anchor="t"/>
          <a:lstStyle>
            <a:lvl1pPr algn="r" defTabSz="1300480">
              <a:defRPr>
                <a:solidFill>
                  <a:srgbClr val="000000"/>
                </a:solidFill>
                <a:latin typeface="Times New Roman"/>
                <a:ea typeface="Times New Roman"/>
                <a:cs typeface="Times New Roman"/>
                <a:sym typeface="Times New Roman"/>
              </a:defRPr>
            </a:lvl1pPr>
          </a:lstStyle>
          <a:p>
            <a:pPr/>
            <a:fld id="{86CB4B4D-7CA3-9044-876B-883B54F8677D}" type="slidenum"/>
          </a:p>
        </p:txBody>
      </p:sp>
      <p:sp>
        <p:nvSpPr>
          <p:cNvPr id="157" name="Title Text"/>
          <p:cNvSpPr txBox="1"/>
          <p:nvPr>
            <p:ph type="title"/>
          </p:nvPr>
        </p:nvSpPr>
        <p:spPr>
          <a:xfrm>
            <a:off x="-1" y="-1"/>
            <a:ext cx="8128001" cy="1192108"/>
          </a:xfrm>
          <a:prstGeom prst="rect">
            <a:avLst/>
          </a:prstGeom>
          <a:solidFill>
            <a:srgbClr val="FFFFCC"/>
          </a:solidFill>
        </p:spPr>
        <p:txBody>
          <a:bodyPr lIns="65023" tIns="65023" rIns="65023" bIns="65023"/>
          <a:lstStyle>
            <a:lvl1pPr defTabSz="1300480">
              <a:defRPr cap="none" sz="3400">
                <a:solidFill>
                  <a:srgbClr val="FFFFCC"/>
                </a:solidFill>
                <a:latin typeface="Times New Roman"/>
                <a:ea typeface="Times New Roman"/>
                <a:cs typeface="Times New Roman"/>
                <a:sym typeface="Times New Roman"/>
              </a:defRPr>
            </a:lvl1pPr>
          </a:lstStyle>
          <a:p>
            <a:pPr/>
            <a:r>
              <a:t>Title Text</a:t>
            </a:r>
          </a:p>
        </p:txBody>
      </p:sp>
      <p:sp>
        <p:nvSpPr>
          <p:cNvPr id="158" name="Body Level One…"/>
          <p:cNvSpPr txBox="1"/>
          <p:nvPr>
            <p:ph type="body" idx="1"/>
          </p:nvPr>
        </p:nvSpPr>
        <p:spPr>
          <a:xfrm>
            <a:off x="650239" y="2275839"/>
            <a:ext cx="11704322" cy="6436926"/>
          </a:xfrm>
          <a:prstGeom prst="rect">
            <a:avLst/>
          </a:prstGeom>
        </p:spPr>
        <p:txBody>
          <a:bodyPr lIns="65023" tIns="65023" rIns="65023" bIns="65023" anchor="t"/>
          <a:lstStyle>
            <a:lvl1pPr marL="471487" indent="-471487" defTabSz="1300480">
              <a:spcBef>
                <a:spcPts val="1000"/>
              </a:spcBef>
              <a:buSzPct val="100000"/>
              <a:buChar char="»"/>
              <a:defRPr sz="4400">
                <a:solidFill>
                  <a:srgbClr val="000000"/>
                </a:solidFill>
                <a:latin typeface="Arial"/>
                <a:ea typeface="Arial"/>
                <a:cs typeface="Arial"/>
                <a:sym typeface="Arial"/>
              </a:defRPr>
            </a:lvl1pPr>
            <a:lvl2pPr marL="906235" indent="-449035" defTabSz="1300480">
              <a:spcBef>
                <a:spcPts val="1000"/>
              </a:spcBef>
              <a:buSzPct val="100000"/>
              <a:buChar char="–"/>
              <a:defRPr sz="4400">
                <a:solidFill>
                  <a:srgbClr val="000000"/>
                </a:solidFill>
                <a:latin typeface="Arial"/>
                <a:ea typeface="Arial"/>
                <a:cs typeface="Arial"/>
                <a:sym typeface="Arial"/>
              </a:defRPr>
            </a:lvl2pPr>
            <a:lvl3pPr marL="1333500" indent="-419100" defTabSz="1300480">
              <a:spcBef>
                <a:spcPts val="1000"/>
              </a:spcBef>
              <a:buSzPct val="100000"/>
              <a:defRPr sz="4400">
                <a:solidFill>
                  <a:srgbClr val="000000"/>
                </a:solidFill>
                <a:latin typeface="Arial"/>
                <a:ea typeface="Arial"/>
                <a:cs typeface="Arial"/>
                <a:sym typeface="Arial"/>
              </a:defRPr>
            </a:lvl3pPr>
            <a:lvl4pPr marL="1874520" indent="-502920" defTabSz="1300480">
              <a:spcBef>
                <a:spcPts val="1000"/>
              </a:spcBef>
              <a:buSzPct val="100000"/>
              <a:buChar char="–"/>
              <a:defRPr sz="4400">
                <a:solidFill>
                  <a:srgbClr val="000000"/>
                </a:solidFill>
                <a:latin typeface="Arial"/>
                <a:ea typeface="Arial"/>
                <a:cs typeface="Arial"/>
                <a:sym typeface="Arial"/>
              </a:defRPr>
            </a:lvl4pPr>
            <a:lvl5pPr marL="2387600" indent="-558800" defTabSz="1300480">
              <a:spcBef>
                <a:spcPts val="1000"/>
              </a:spcBef>
              <a:buSzPct val="100000"/>
              <a:buChar char="»"/>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sp>
        <p:nvSpPr>
          <p:cNvPr id="165"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346200" y="520700"/>
            <a:ext cx="10388600" cy="5860236"/>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2" name="Slide Number"/>
          <p:cNvSpPr txBox="1"/>
          <p:nvPr>
            <p:ph type="sldNum" sz="quarter" idx="2"/>
          </p:nvPr>
        </p:nvSpPr>
        <p:spPr>
          <a:xfrm>
            <a:off x="12446499" y="106069"/>
            <a:ext cx="380406" cy="438102"/>
          </a:xfrm>
          <a:prstGeom prst="rect">
            <a:avLst/>
          </a:prstGeom>
        </p:spPr>
        <p:txBody>
          <a:bodyPr lIns="0" tIns="0" rIns="0" bIns="0" anchor="ctr"/>
          <a:lstStyle>
            <a:lvl1pPr algn="r" defTabSz="1300480">
              <a:defRPr sz="3400">
                <a:ln w="26087">
                  <a:solidFill>
                    <a:srgbClr val="FFFFFF"/>
                  </a:solidFill>
                </a:ln>
                <a:solidFill>
                  <a:srgbClr val="FFFFFF"/>
                </a:solidFill>
                <a:effectLst>
                  <a:outerShdw sx="100000" sy="100000" kx="0" ky="0" algn="b" rotWithShape="0" blurRad="63500" dist="0" dir="3600000">
                    <a:srgbClr val="000000">
                      <a:alpha val="70000"/>
                    </a:srgbClr>
                  </a:outerShdw>
                </a:effectLst>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9" name="Slide Number"/>
          <p:cNvSpPr txBox="1"/>
          <p:nvPr>
            <p:ph type="sldNum" sz="quarter" idx="2"/>
          </p:nvPr>
        </p:nvSpPr>
        <p:spPr>
          <a:xfrm>
            <a:off x="12446499" y="106069"/>
            <a:ext cx="380406" cy="438102"/>
          </a:xfrm>
          <a:prstGeom prst="rect">
            <a:avLst/>
          </a:prstGeom>
        </p:spPr>
        <p:txBody>
          <a:bodyPr lIns="0" tIns="0" rIns="0" bIns="0" anchor="ctr"/>
          <a:lstStyle>
            <a:lvl1pPr algn="r" defTabSz="1300480">
              <a:defRPr sz="3400">
                <a:ln w="26087">
                  <a:solidFill>
                    <a:srgbClr val="FFFFFF"/>
                  </a:solidFill>
                </a:ln>
                <a:solidFill>
                  <a:srgbClr val="FFFFFF"/>
                </a:solidFill>
                <a:effectLst>
                  <a:outerShdw sx="100000" sy="100000" kx="0" ky="0" algn="b" rotWithShape="0" blurRad="50800" dist="38100" dir="2700000">
                    <a:srgbClr val="000000">
                      <a:alpha val="40000"/>
                    </a:srgbClr>
                  </a:outerShdw>
                </a:effectLst>
                <a:latin typeface="Constantia"/>
                <a:ea typeface="Constantia"/>
                <a:cs typeface="Constantia"/>
                <a:sym typeface="Constantia"/>
              </a:defRPr>
            </a:lvl1pPr>
          </a:lstStyle>
          <a:p>
            <a:pPr/>
            <a:fld id="{86CB4B4D-7CA3-9044-876B-883B54F8677D}" type="slidenum"/>
          </a:p>
        </p:txBody>
      </p:sp>
      <p:sp>
        <p:nvSpPr>
          <p:cNvPr id="180" name="Title Text"/>
          <p:cNvSpPr txBox="1"/>
          <p:nvPr>
            <p:ph type="title"/>
          </p:nvPr>
        </p:nvSpPr>
        <p:spPr>
          <a:xfrm>
            <a:off x="650239" y="216746"/>
            <a:ext cx="11704322" cy="1733974"/>
          </a:xfrm>
          <a:prstGeom prst="rect">
            <a:avLst/>
          </a:prstGeom>
        </p:spPr>
        <p:txBody>
          <a:bodyPr lIns="65023" tIns="65023" rIns="65023" bIns="65023" anchor="b"/>
          <a:lstStyle>
            <a:lvl1pPr algn="l" defTabSz="1300480">
              <a:defRPr cap="none" spc="-138" sz="5800">
                <a:ln w="4419">
                  <a:solidFill>
                    <a:srgbClr val="785219">
                      <a:alpha val="25000"/>
                    </a:srgbClr>
                  </a:solidFill>
                </a:ln>
                <a:solidFill>
                  <a:srgbClr val="F9F9F9"/>
                </a:solidFill>
                <a:latin typeface="Constantia"/>
                <a:ea typeface="Constantia"/>
                <a:cs typeface="Constantia"/>
                <a:sym typeface="Constantia"/>
              </a:defRPr>
            </a:lvl1pPr>
          </a:lstStyle>
          <a:p>
            <a:pPr/>
            <a:r>
              <a:t>Title Text</a:t>
            </a:r>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7"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8"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5"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96"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97"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4"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11"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12"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213"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28"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29"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230"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31"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38"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39"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6" name="Slide Number"/>
          <p:cNvSpPr txBox="1"/>
          <p:nvPr>
            <p:ph type="sldNum" sz="quarter" idx="2"/>
          </p:nvPr>
        </p:nvSpPr>
        <p:spPr>
          <a:xfrm>
            <a:off x="12446499" y="106069"/>
            <a:ext cx="380406" cy="438102"/>
          </a:xfrm>
          <a:prstGeom prst="rect">
            <a:avLst/>
          </a:prstGeom>
        </p:spPr>
        <p:txBody>
          <a:bodyPr lIns="0" tIns="0" rIns="0" bIns="0" anchor="ctr"/>
          <a:lstStyle>
            <a:lvl1pPr algn="r" defTabSz="1300480">
              <a:defRPr sz="3400">
                <a:ln w="26087">
                  <a:solidFill>
                    <a:srgbClr val="FFFFFF"/>
                  </a:solidFill>
                </a:ln>
                <a:solidFill>
                  <a:srgbClr val="FFFFFF"/>
                </a:solidFill>
                <a:effectLst>
                  <a:outerShdw sx="100000" sy="100000" kx="0" ky="0" algn="b" rotWithShape="0" blurRad="63500" dist="0" dir="3600000">
                    <a:srgbClr val="000000">
                      <a:alpha val="70000"/>
                    </a:srgbClr>
                  </a:outerShdw>
                </a:effectLst>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05600" y="609600"/>
            <a:ext cx="5359400" cy="7759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870700" y="2781300"/>
            <a:ext cx="5283200" cy="61849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5029200"/>
            <a:ext cx="5803900" cy="4216400"/>
          </a:xfrm>
          <a:prstGeom prst="rect">
            <a:avLst/>
          </a:prstGeom>
        </p:spPr>
        <p:txBody>
          <a:bodyPr lIns="91439" tIns="45719" rIns="91439" bIns="45719" anchor="t">
            <a:noAutofit/>
          </a:bodyPr>
          <a:lstStyle/>
          <a:p>
            <a:pPr/>
          </a:p>
        </p:txBody>
      </p:sp>
      <p:sp>
        <p:nvSpPr>
          <p:cNvPr id="84" name="Image"/>
          <p:cNvSpPr/>
          <p:nvPr>
            <p:ph type="pic" sz="quarter" idx="14"/>
          </p:nvPr>
        </p:nvSpPr>
        <p:spPr>
          <a:xfrm>
            <a:off x="6664613" y="508000"/>
            <a:ext cx="5803901" cy="4216400"/>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533400" y="508000"/>
            <a:ext cx="5808231" cy="8737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6.tif"/><Relationship Id="rId4"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6.tif"/><Relationship Id="rId4" Type="http://schemas.openxmlformats.org/officeDocument/2006/relationships/image" Target="../media/image1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6.tif"/><Relationship Id="rId4" Type="http://schemas.openxmlformats.org/officeDocument/2006/relationships/image" Target="../media/image1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6.tif"/><Relationship Id="rId4" Type="http://schemas.openxmlformats.org/officeDocument/2006/relationships/image" Target="../media/image1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6.tif"/><Relationship Id="rId4" Type="http://schemas.openxmlformats.org/officeDocument/2006/relationships/image" Target="../media/image1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7.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7.tif"/><Relationship Id="rId5" Type="http://schemas.openxmlformats.org/officeDocument/2006/relationships/image" Target="../media/image1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7.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7.tif"/><Relationship Id="rId5" Type="http://schemas.openxmlformats.org/officeDocument/2006/relationships/image" Target="../media/image1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3.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7.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6.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7.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7.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3.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7.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7.png"/><Relationship Id="rId4" Type="http://schemas.openxmlformats.org/officeDocument/2006/relationships/image" Target="../media/image7.tif"/><Relationship Id="rId5" Type="http://schemas.openxmlformats.org/officeDocument/2006/relationships/image" Target="../media/image10.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7.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7.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7.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3.tif"/><Relationship Id="rId4" Type="http://schemas.openxmlformats.org/officeDocument/2006/relationships/image" Target="../media/image18.png"/><Relationship Id="rId5" Type="http://schemas.openxmlformats.org/officeDocument/2006/relationships/image" Target="../media/image19.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3.tif"/><Relationship Id="rId4" Type="http://schemas.openxmlformats.org/officeDocument/2006/relationships/image" Target="../media/image20.png"/><Relationship Id="rId5" Type="http://schemas.openxmlformats.org/officeDocument/2006/relationships/image" Target="../media/image19.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21.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3.tif"/><Relationship Id="rId5" Type="http://schemas.openxmlformats.org/officeDocument/2006/relationships/image" Target="../media/image2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5.tif"/><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5.tif"/><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5.tif"/><Relationship Id="rId4" Type="http://schemas.openxmlformats.org/officeDocument/2006/relationships/image" Target="../media/image9.png"/><Relationship Id="rId5"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Rectangle 3"/>
          <p:cNvSpPr txBox="1"/>
          <p:nvPr/>
        </p:nvSpPr>
        <p:spPr>
          <a:xfrm>
            <a:off x="1475348" y="2164989"/>
            <a:ext cx="10054104" cy="1011937"/>
          </a:xfrm>
          <a:prstGeom prst="rect">
            <a:avLst/>
          </a:prstGeom>
          <a:ln w="12700">
            <a:miter lim="400000"/>
          </a:ln>
          <a:effectLst>
            <a:outerShdw sx="100000" sy="100000" kx="0" ky="0" algn="b" rotWithShape="0" blurRad="152400" dist="38100" dir="3300000">
              <a:srgbClr val="000000">
                <a:alpha val="47696"/>
              </a:srgbClr>
            </a:outerShdw>
          </a:effectLst>
          <a:extLst>
            <a:ext uri="{C572A759-6A51-4108-AA02-DFA0A04FC94B}">
              <ma14:wrappingTextBoxFlag xmlns:ma14="http://schemas.microsoft.com/office/mac/drawingml/2011/main" val="1"/>
            </a:ext>
          </a:extLst>
        </p:spPr>
        <p:txBody>
          <a:bodyPr lIns="48767" tIns="48767" rIns="48767" bIns="48767">
            <a:spAutoFit/>
          </a:bodyPr>
          <a:lstStyle/>
          <a:p>
            <a:pPr defTabSz="1300480">
              <a:defRPr spc="120" sz="5000">
                <a:solidFill>
                  <a:schemeClr val="accent3">
                    <a:satOff val="4450"/>
                    <a:lumOff val="-16871"/>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pPr>
            <a:r>
              <a:rPr>
                <a:latin typeface="Herculanum"/>
                <a:ea typeface="Herculanum"/>
                <a:cs typeface="Herculanum"/>
                <a:sym typeface="Herculanum"/>
              </a:rPr>
              <a:t>AKA</a:t>
            </a:r>
            <a:r>
              <a:t>: Calvinism</a:t>
            </a:r>
          </a:p>
        </p:txBody>
      </p:sp>
      <p:pic>
        <p:nvPicPr>
          <p:cNvPr id="256" name="Image" descr="Image"/>
          <p:cNvPicPr>
            <a:picLocks noChangeAspect="1"/>
          </p:cNvPicPr>
          <p:nvPr/>
        </p:nvPicPr>
        <p:blipFill>
          <a:blip r:embed="rId2">
            <a:extLst/>
          </a:blip>
          <a:srcRect l="1452" t="1494" r="2084" b="1251"/>
          <a:stretch>
            <a:fillRect/>
          </a:stretch>
        </p:blipFill>
        <p:spPr>
          <a:xfrm>
            <a:off x="-340945" y="3157198"/>
            <a:ext cx="5356152" cy="6611820"/>
          </a:xfrm>
          <a:custGeom>
            <a:avLst/>
            <a:gdLst/>
            <a:ahLst/>
            <a:cxnLst>
              <a:cxn ang="0">
                <a:pos x="wd2" y="hd2"/>
              </a:cxn>
              <a:cxn ang="5400000">
                <a:pos x="wd2" y="hd2"/>
              </a:cxn>
              <a:cxn ang="10800000">
                <a:pos x="wd2" y="hd2"/>
              </a:cxn>
              <a:cxn ang="16200000">
                <a:pos x="wd2" y="hd2"/>
              </a:cxn>
            </a:cxnLst>
            <a:rect l="0" t="0" r="r" b="b"/>
            <a:pathLst>
              <a:path w="21553" h="21553" fill="norm" stroke="1" extrusionOk="0">
                <a:moveTo>
                  <a:pt x="7095" y="0"/>
                </a:moveTo>
                <a:cubicBezTo>
                  <a:pt x="7076" y="25"/>
                  <a:pt x="7060" y="68"/>
                  <a:pt x="7060" y="133"/>
                </a:cubicBezTo>
                <a:cubicBezTo>
                  <a:pt x="7060" y="185"/>
                  <a:pt x="7043" y="240"/>
                  <a:pt x="7012" y="295"/>
                </a:cubicBezTo>
                <a:cubicBezTo>
                  <a:pt x="7012" y="295"/>
                  <a:pt x="7012" y="296"/>
                  <a:pt x="7012" y="296"/>
                </a:cubicBezTo>
                <a:cubicBezTo>
                  <a:pt x="6989" y="349"/>
                  <a:pt x="6957" y="396"/>
                  <a:pt x="6919" y="422"/>
                </a:cubicBezTo>
                <a:cubicBezTo>
                  <a:pt x="6903" y="433"/>
                  <a:pt x="6889" y="452"/>
                  <a:pt x="6873" y="466"/>
                </a:cubicBezTo>
                <a:cubicBezTo>
                  <a:pt x="6872" y="467"/>
                  <a:pt x="6871" y="469"/>
                  <a:pt x="6870" y="470"/>
                </a:cubicBezTo>
                <a:cubicBezTo>
                  <a:pt x="6826" y="510"/>
                  <a:pt x="6791" y="556"/>
                  <a:pt x="6756" y="603"/>
                </a:cubicBezTo>
                <a:cubicBezTo>
                  <a:pt x="6652" y="764"/>
                  <a:pt x="6585" y="983"/>
                  <a:pt x="6585" y="1215"/>
                </a:cubicBezTo>
                <a:cubicBezTo>
                  <a:pt x="6585" y="1279"/>
                  <a:pt x="6578" y="1335"/>
                  <a:pt x="6569" y="1388"/>
                </a:cubicBezTo>
                <a:cubicBezTo>
                  <a:pt x="6582" y="1573"/>
                  <a:pt x="6566" y="1583"/>
                  <a:pt x="6397" y="1580"/>
                </a:cubicBezTo>
                <a:cubicBezTo>
                  <a:pt x="6365" y="1579"/>
                  <a:pt x="6212" y="1564"/>
                  <a:pt x="6137" y="1559"/>
                </a:cubicBezTo>
                <a:cubicBezTo>
                  <a:pt x="6136" y="1559"/>
                  <a:pt x="6136" y="1559"/>
                  <a:pt x="6135" y="1559"/>
                </a:cubicBezTo>
                <a:cubicBezTo>
                  <a:pt x="5504" y="1525"/>
                  <a:pt x="4273" y="1413"/>
                  <a:pt x="3936" y="1347"/>
                </a:cubicBezTo>
                <a:cubicBezTo>
                  <a:pt x="3455" y="1252"/>
                  <a:pt x="2996" y="1271"/>
                  <a:pt x="2681" y="1401"/>
                </a:cubicBezTo>
                <a:cubicBezTo>
                  <a:pt x="2396" y="1518"/>
                  <a:pt x="2163" y="1795"/>
                  <a:pt x="2251" y="1910"/>
                </a:cubicBezTo>
                <a:cubicBezTo>
                  <a:pt x="2276" y="1942"/>
                  <a:pt x="2206" y="2054"/>
                  <a:pt x="2098" y="2158"/>
                </a:cubicBezTo>
                <a:cubicBezTo>
                  <a:pt x="2020" y="2232"/>
                  <a:pt x="1976" y="2294"/>
                  <a:pt x="1954" y="2352"/>
                </a:cubicBezTo>
                <a:cubicBezTo>
                  <a:pt x="1946" y="2381"/>
                  <a:pt x="1943" y="2417"/>
                  <a:pt x="1941" y="2453"/>
                </a:cubicBezTo>
                <a:cubicBezTo>
                  <a:pt x="1943" y="2469"/>
                  <a:pt x="1944" y="2484"/>
                  <a:pt x="1949" y="2501"/>
                </a:cubicBezTo>
                <a:cubicBezTo>
                  <a:pt x="1976" y="2585"/>
                  <a:pt x="1943" y="2770"/>
                  <a:pt x="1876" y="2915"/>
                </a:cubicBezTo>
                <a:cubicBezTo>
                  <a:pt x="1639" y="3419"/>
                  <a:pt x="1512" y="4099"/>
                  <a:pt x="1513" y="4852"/>
                </a:cubicBezTo>
                <a:cubicBezTo>
                  <a:pt x="1514" y="5424"/>
                  <a:pt x="1619" y="6542"/>
                  <a:pt x="1710" y="7095"/>
                </a:cubicBezTo>
                <a:cubicBezTo>
                  <a:pt x="1732" y="7233"/>
                  <a:pt x="1752" y="7288"/>
                  <a:pt x="1770" y="7338"/>
                </a:cubicBezTo>
                <a:cubicBezTo>
                  <a:pt x="1782" y="7376"/>
                  <a:pt x="1794" y="7397"/>
                  <a:pt x="1806" y="7425"/>
                </a:cubicBezTo>
                <a:cubicBezTo>
                  <a:pt x="1841" y="7444"/>
                  <a:pt x="1922" y="7460"/>
                  <a:pt x="2005" y="7460"/>
                </a:cubicBezTo>
                <a:cubicBezTo>
                  <a:pt x="2013" y="7460"/>
                  <a:pt x="2015" y="7463"/>
                  <a:pt x="2023" y="7464"/>
                </a:cubicBezTo>
                <a:cubicBezTo>
                  <a:pt x="2049" y="7455"/>
                  <a:pt x="2080" y="7456"/>
                  <a:pt x="2114" y="7471"/>
                </a:cubicBezTo>
                <a:cubicBezTo>
                  <a:pt x="2195" y="7508"/>
                  <a:pt x="2207" y="7699"/>
                  <a:pt x="2202" y="8761"/>
                </a:cubicBezTo>
                <a:cubicBezTo>
                  <a:pt x="2201" y="8917"/>
                  <a:pt x="2214" y="9322"/>
                  <a:pt x="2216" y="9554"/>
                </a:cubicBezTo>
                <a:cubicBezTo>
                  <a:pt x="2235" y="10295"/>
                  <a:pt x="2254" y="11038"/>
                  <a:pt x="2285" y="11984"/>
                </a:cubicBezTo>
                <a:cubicBezTo>
                  <a:pt x="2338" y="13631"/>
                  <a:pt x="2339" y="14485"/>
                  <a:pt x="2288" y="14535"/>
                </a:cubicBezTo>
                <a:cubicBezTo>
                  <a:pt x="2255" y="14567"/>
                  <a:pt x="2248" y="14603"/>
                  <a:pt x="2257" y="14630"/>
                </a:cubicBezTo>
                <a:cubicBezTo>
                  <a:pt x="2265" y="14635"/>
                  <a:pt x="2264" y="14640"/>
                  <a:pt x="2278" y="14644"/>
                </a:cubicBezTo>
                <a:cubicBezTo>
                  <a:pt x="2312" y="14654"/>
                  <a:pt x="2337" y="14746"/>
                  <a:pt x="2355" y="14859"/>
                </a:cubicBezTo>
                <a:cubicBezTo>
                  <a:pt x="2415" y="15092"/>
                  <a:pt x="2434" y="15445"/>
                  <a:pt x="2368" y="15584"/>
                </a:cubicBezTo>
                <a:cubicBezTo>
                  <a:pt x="2285" y="15757"/>
                  <a:pt x="2276" y="15759"/>
                  <a:pt x="2133" y="15654"/>
                </a:cubicBezTo>
                <a:cubicBezTo>
                  <a:pt x="2027" y="15577"/>
                  <a:pt x="1922" y="15558"/>
                  <a:pt x="1770" y="15588"/>
                </a:cubicBezTo>
                <a:cubicBezTo>
                  <a:pt x="1716" y="15599"/>
                  <a:pt x="1661" y="15599"/>
                  <a:pt x="1598" y="15606"/>
                </a:cubicBezTo>
                <a:cubicBezTo>
                  <a:pt x="1595" y="15608"/>
                  <a:pt x="1589" y="15609"/>
                  <a:pt x="1587" y="15610"/>
                </a:cubicBezTo>
                <a:cubicBezTo>
                  <a:pt x="1547" y="15636"/>
                  <a:pt x="1463" y="15643"/>
                  <a:pt x="1397" y="15628"/>
                </a:cubicBezTo>
                <a:cubicBezTo>
                  <a:pt x="1289" y="15629"/>
                  <a:pt x="1185" y="15717"/>
                  <a:pt x="1052" y="15919"/>
                </a:cubicBezTo>
                <a:cubicBezTo>
                  <a:pt x="1039" y="15939"/>
                  <a:pt x="1025" y="15950"/>
                  <a:pt x="1012" y="15969"/>
                </a:cubicBezTo>
                <a:cubicBezTo>
                  <a:pt x="911" y="16119"/>
                  <a:pt x="796" y="16301"/>
                  <a:pt x="744" y="16411"/>
                </a:cubicBezTo>
                <a:cubicBezTo>
                  <a:pt x="681" y="16541"/>
                  <a:pt x="600" y="16642"/>
                  <a:pt x="563" y="16635"/>
                </a:cubicBezTo>
                <a:cubicBezTo>
                  <a:pt x="534" y="16629"/>
                  <a:pt x="514" y="16639"/>
                  <a:pt x="504" y="16656"/>
                </a:cubicBezTo>
                <a:cubicBezTo>
                  <a:pt x="487" y="16706"/>
                  <a:pt x="475" y="16722"/>
                  <a:pt x="458" y="16771"/>
                </a:cubicBezTo>
                <a:cubicBezTo>
                  <a:pt x="445" y="16804"/>
                  <a:pt x="443" y="16824"/>
                  <a:pt x="424" y="16861"/>
                </a:cubicBezTo>
                <a:cubicBezTo>
                  <a:pt x="385" y="16940"/>
                  <a:pt x="348" y="17063"/>
                  <a:pt x="344" y="17133"/>
                </a:cubicBezTo>
                <a:cubicBezTo>
                  <a:pt x="341" y="17199"/>
                  <a:pt x="308" y="17243"/>
                  <a:pt x="271" y="17244"/>
                </a:cubicBezTo>
                <a:cubicBezTo>
                  <a:pt x="251" y="17304"/>
                  <a:pt x="252" y="17374"/>
                  <a:pt x="285" y="17445"/>
                </a:cubicBezTo>
                <a:cubicBezTo>
                  <a:pt x="375" y="17635"/>
                  <a:pt x="397" y="17997"/>
                  <a:pt x="365" y="18376"/>
                </a:cubicBezTo>
                <a:cubicBezTo>
                  <a:pt x="365" y="18378"/>
                  <a:pt x="365" y="18383"/>
                  <a:pt x="365" y="18384"/>
                </a:cubicBezTo>
                <a:cubicBezTo>
                  <a:pt x="389" y="18470"/>
                  <a:pt x="360" y="18615"/>
                  <a:pt x="295" y="18841"/>
                </a:cubicBezTo>
                <a:cubicBezTo>
                  <a:pt x="253" y="19045"/>
                  <a:pt x="202" y="19237"/>
                  <a:pt x="132" y="19385"/>
                </a:cubicBezTo>
                <a:cubicBezTo>
                  <a:pt x="-2" y="19669"/>
                  <a:pt x="-47" y="20482"/>
                  <a:pt x="57" y="20736"/>
                </a:cubicBezTo>
                <a:cubicBezTo>
                  <a:pt x="135" y="20928"/>
                  <a:pt x="180" y="20961"/>
                  <a:pt x="378" y="20961"/>
                </a:cubicBezTo>
                <a:cubicBezTo>
                  <a:pt x="504" y="20961"/>
                  <a:pt x="620" y="20917"/>
                  <a:pt x="704" y="20852"/>
                </a:cubicBezTo>
                <a:cubicBezTo>
                  <a:pt x="726" y="20800"/>
                  <a:pt x="776" y="20764"/>
                  <a:pt x="846" y="20750"/>
                </a:cubicBezTo>
                <a:cubicBezTo>
                  <a:pt x="901" y="20723"/>
                  <a:pt x="954" y="20731"/>
                  <a:pt x="1050" y="20772"/>
                </a:cubicBezTo>
                <a:cubicBezTo>
                  <a:pt x="1052" y="20773"/>
                  <a:pt x="1053" y="20774"/>
                  <a:pt x="1055" y="20775"/>
                </a:cubicBezTo>
                <a:cubicBezTo>
                  <a:pt x="1069" y="20780"/>
                  <a:pt x="1081" y="20782"/>
                  <a:pt x="1095" y="20789"/>
                </a:cubicBezTo>
                <a:cubicBezTo>
                  <a:pt x="1220" y="20855"/>
                  <a:pt x="1241" y="20888"/>
                  <a:pt x="1184" y="20943"/>
                </a:cubicBezTo>
                <a:cubicBezTo>
                  <a:pt x="1181" y="20946"/>
                  <a:pt x="1179" y="20949"/>
                  <a:pt x="1176" y="20952"/>
                </a:cubicBezTo>
                <a:cubicBezTo>
                  <a:pt x="1171" y="20973"/>
                  <a:pt x="1176" y="20990"/>
                  <a:pt x="1195" y="21002"/>
                </a:cubicBezTo>
                <a:cubicBezTo>
                  <a:pt x="1222" y="21009"/>
                  <a:pt x="1255" y="21014"/>
                  <a:pt x="1328" y="21014"/>
                </a:cubicBezTo>
                <a:cubicBezTo>
                  <a:pt x="1448" y="21014"/>
                  <a:pt x="1567" y="21029"/>
                  <a:pt x="1592" y="21049"/>
                </a:cubicBezTo>
                <a:cubicBezTo>
                  <a:pt x="1594" y="21049"/>
                  <a:pt x="1596" y="21052"/>
                  <a:pt x="1598" y="21052"/>
                </a:cubicBezTo>
                <a:cubicBezTo>
                  <a:pt x="1818" y="21065"/>
                  <a:pt x="2050" y="21079"/>
                  <a:pt x="2275" y="21105"/>
                </a:cubicBezTo>
                <a:cubicBezTo>
                  <a:pt x="2339" y="21107"/>
                  <a:pt x="2399" y="21109"/>
                  <a:pt x="2468" y="21111"/>
                </a:cubicBezTo>
                <a:cubicBezTo>
                  <a:pt x="2550" y="21109"/>
                  <a:pt x="2619" y="21101"/>
                  <a:pt x="2636" y="21079"/>
                </a:cubicBezTo>
                <a:cubicBezTo>
                  <a:pt x="2661" y="21046"/>
                  <a:pt x="2759" y="21038"/>
                  <a:pt x="2850" y="21062"/>
                </a:cubicBezTo>
                <a:cubicBezTo>
                  <a:pt x="2976" y="21096"/>
                  <a:pt x="5319" y="21114"/>
                  <a:pt x="5319" y="21081"/>
                </a:cubicBezTo>
                <a:cubicBezTo>
                  <a:pt x="5319" y="21047"/>
                  <a:pt x="5721" y="21050"/>
                  <a:pt x="5779" y="21085"/>
                </a:cubicBezTo>
                <a:cubicBezTo>
                  <a:pt x="5866" y="21138"/>
                  <a:pt x="6098" y="21126"/>
                  <a:pt x="6298" y="21057"/>
                </a:cubicBezTo>
                <a:cubicBezTo>
                  <a:pt x="6372" y="21031"/>
                  <a:pt x="6491" y="21032"/>
                  <a:pt x="6565" y="21058"/>
                </a:cubicBezTo>
                <a:cubicBezTo>
                  <a:pt x="6792" y="21139"/>
                  <a:pt x="7300" y="21137"/>
                  <a:pt x="7609" y="21053"/>
                </a:cubicBezTo>
                <a:cubicBezTo>
                  <a:pt x="7894" y="20976"/>
                  <a:pt x="8777" y="21022"/>
                  <a:pt x="8984" y="21125"/>
                </a:cubicBezTo>
                <a:cubicBezTo>
                  <a:pt x="9026" y="21147"/>
                  <a:pt x="9445" y="21175"/>
                  <a:pt x="9915" y="21189"/>
                </a:cubicBezTo>
                <a:cubicBezTo>
                  <a:pt x="10856" y="21216"/>
                  <a:pt x="10996" y="21237"/>
                  <a:pt x="10918" y="21339"/>
                </a:cubicBezTo>
                <a:cubicBezTo>
                  <a:pt x="10889" y="21377"/>
                  <a:pt x="10956" y="21361"/>
                  <a:pt x="11067" y="21303"/>
                </a:cubicBezTo>
                <a:cubicBezTo>
                  <a:pt x="11190" y="21237"/>
                  <a:pt x="11321" y="21214"/>
                  <a:pt x="11404" y="21242"/>
                </a:cubicBezTo>
                <a:cubicBezTo>
                  <a:pt x="11478" y="21267"/>
                  <a:pt x="11849" y="21299"/>
                  <a:pt x="12229" y="21312"/>
                </a:cubicBezTo>
                <a:cubicBezTo>
                  <a:pt x="12609" y="21325"/>
                  <a:pt x="13095" y="21363"/>
                  <a:pt x="13309" y="21398"/>
                </a:cubicBezTo>
                <a:cubicBezTo>
                  <a:pt x="13523" y="21434"/>
                  <a:pt x="13752" y="21446"/>
                  <a:pt x="13815" y="21427"/>
                </a:cubicBezTo>
                <a:cubicBezTo>
                  <a:pt x="13879" y="21407"/>
                  <a:pt x="14022" y="21419"/>
                  <a:pt x="14135" y="21454"/>
                </a:cubicBezTo>
                <a:cubicBezTo>
                  <a:pt x="14383" y="21530"/>
                  <a:pt x="14581" y="21480"/>
                  <a:pt x="14553" y="21347"/>
                </a:cubicBezTo>
                <a:cubicBezTo>
                  <a:pt x="14544" y="21303"/>
                  <a:pt x="14589" y="21272"/>
                  <a:pt x="14660" y="21244"/>
                </a:cubicBezTo>
                <a:cubicBezTo>
                  <a:pt x="14680" y="21236"/>
                  <a:pt x="14707" y="21229"/>
                  <a:pt x="14737" y="21221"/>
                </a:cubicBezTo>
                <a:cubicBezTo>
                  <a:pt x="14758" y="21216"/>
                  <a:pt x="14766" y="21209"/>
                  <a:pt x="14791" y="21204"/>
                </a:cubicBezTo>
                <a:cubicBezTo>
                  <a:pt x="14802" y="21202"/>
                  <a:pt x="14811" y="21203"/>
                  <a:pt x="14821" y="21202"/>
                </a:cubicBezTo>
                <a:cubicBezTo>
                  <a:pt x="14825" y="21201"/>
                  <a:pt x="14828" y="21200"/>
                  <a:pt x="14832" y="21199"/>
                </a:cubicBezTo>
                <a:cubicBezTo>
                  <a:pt x="14846" y="21197"/>
                  <a:pt x="14858" y="21198"/>
                  <a:pt x="14871" y="21197"/>
                </a:cubicBezTo>
                <a:cubicBezTo>
                  <a:pt x="14895" y="21194"/>
                  <a:pt x="14921" y="21190"/>
                  <a:pt x="14944" y="21190"/>
                </a:cubicBezTo>
                <a:cubicBezTo>
                  <a:pt x="15075" y="21191"/>
                  <a:pt x="15192" y="21232"/>
                  <a:pt x="15403" y="21340"/>
                </a:cubicBezTo>
                <a:cubicBezTo>
                  <a:pt x="15541" y="21411"/>
                  <a:pt x="15635" y="21451"/>
                  <a:pt x="15727" y="21473"/>
                </a:cubicBezTo>
                <a:cubicBezTo>
                  <a:pt x="15812" y="21487"/>
                  <a:pt x="15910" y="21491"/>
                  <a:pt x="16051" y="21488"/>
                </a:cubicBezTo>
                <a:cubicBezTo>
                  <a:pt x="16073" y="21486"/>
                  <a:pt x="16090" y="21485"/>
                  <a:pt x="16115" y="21482"/>
                </a:cubicBezTo>
                <a:cubicBezTo>
                  <a:pt x="16333" y="21459"/>
                  <a:pt x="16529" y="21472"/>
                  <a:pt x="16616" y="21515"/>
                </a:cubicBezTo>
                <a:cubicBezTo>
                  <a:pt x="16789" y="21600"/>
                  <a:pt x="17615" y="21533"/>
                  <a:pt x="18308" y="21414"/>
                </a:cubicBezTo>
                <a:cubicBezTo>
                  <a:pt x="18396" y="21398"/>
                  <a:pt x="18492" y="21383"/>
                  <a:pt x="18568" y="21369"/>
                </a:cubicBezTo>
                <a:cubicBezTo>
                  <a:pt x="18765" y="21328"/>
                  <a:pt x="18946" y="21282"/>
                  <a:pt x="19074" y="21235"/>
                </a:cubicBezTo>
                <a:cubicBezTo>
                  <a:pt x="19190" y="21193"/>
                  <a:pt x="19324" y="21164"/>
                  <a:pt x="19410" y="21155"/>
                </a:cubicBezTo>
                <a:cubicBezTo>
                  <a:pt x="19466" y="21142"/>
                  <a:pt x="19510" y="21130"/>
                  <a:pt x="19534" y="21120"/>
                </a:cubicBezTo>
                <a:cubicBezTo>
                  <a:pt x="19532" y="21109"/>
                  <a:pt x="19527" y="21096"/>
                  <a:pt x="19499" y="21074"/>
                </a:cubicBezTo>
                <a:cubicBezTo>
                  <a:pt x="19354" y="20957"/>
                  <a:pt x="19388" y="20907"/>
                  <a:pt x="19676" y="20810"/>
                </a:cubicBezTo>
                <a:cubicBezTo>
                  <a:pt x="19824" y="20760"/>
                  <a:pt x="20065" y="20646"/>
                  <a:pt x="20213" y="20555"/>
                </a:cubicBezTo>
                <a:cubicBezTo>
                  <a:pt x="20452" y="20407"/>
                  <a:pt x="20537" y="20248"/>
                  <a:pt x="20468" y="20032"/>
                </a:cubicBezTo>
                <a:cubicBezTo>
                  <a:pt x="20468" y="20030"/>
                  <a:pt x="20467" y="20028"/>
                  <a:pt x="20467" y="20026"/>
                </a:cubicBezTo>
                <a:cubicBezTo>
                  <a:pt x="20467" y="20025"/>
                  <a:pt x="20467" y="20025"/>
                  <a:pt x="20467" y="20024"/>
                </a:cubicBezTo>
                <a:cubicBezTo>
                  <a:pt x="20423" y="19893"/>
                  <a:pt x="20323" y="19742"/>
                  <a:pt x="20165" y="19560"/>
                </a:cubicBezTo>
                <a:cubicBezTo>
                  <a:pt x="20005" y="19375"/>
                  <a:pt x="19825" y="19178"/>
                  <a:pt x="19721" y="19074"/>
                </a:cubicBezTo>
                <a:cubicBezTo>
                  <a:pt x="19687" y="19040"/>
                  <a:pt x="19656" y="19006"/>
                  <a:pt x="19633" y="18974"/>
                </a:cubicBezTo>
                <a:cubicBezTo>
                  <a:pt x="19539" y="18857"/>
                  <a:pt x="19492" y="18705"/>
                  <a:pt x="19464" y="18401"/>
                </a:cubicBezTo>
                <a:cubicBezTo>
                  <a:pt x="19432" y="18064"/>
                  <a:pt x="19269" y="17641"/>
                  <a:pt x="19103" y="17416"/>
                </a:cubicBezTo>
                <a:cubicBezTo>
                  <a:pt x="19065" y="17375"/>
                  <a:pt x="19027" y="17329"/>
                  <a:pt x="18986" y="17301"/>
                </a:cubicBezTo>
                <a:cubicBezTo>
                  <a:pt x="18982" y="17298"/>
                  <a:pt x="18975" y="17288"/>
                  <a:pt x="18970" y="17284"/>
                </a:cubicBezTo>
                <a:cubicBezTo>
                  <a:pt x="18965" y="17281"/>
                  <a:pt x="18960" y="17275"/>
                  <a:pt x="18954" y="17273"/>
                </a:cubicBezTo>
                <a:cubicBezTo>
                  <a:pt x="18948" y="17270"/>
                  <a:pt x="18925" y="17234"/>
                  <a:pt x="18913" y="17222"/>
                </a:cubicBezTo>
                <a:cubicBezTo>
                  <a:pt x="18880" y="17188"/>
                  <a:pt x="18851" y="17161"/>
                  <a:pt x="18814" y="17112"/>
                </a:cubicBezTo>
                <a:cubicBezTo>
                  <a:pt x="18744" y="17022"/>
                  <a:pt x="18657" y="16903"/>
                  <a:pt x="18571" y="16777"/>
                </a:cubicBezTo>
                <a:lnTo>
                  <a:pt x="18260" y="16318"/>
                </a:lnTo>
                <a:lnTo>
                  <a:pt x="18439" y="15830"/>
                </a:lnTo>
                <a:cubicBezTo>
                  <a:pt x="18528" y="15586"/>
                  <a:pt x="18589" y="15459"/>
                  <a:pt x="18667" y="15371"/>
                </a:cubicBezTo>
                <a:cubicBezTo>
                  <a:pt x="18686" y="15345"/>
                  <a:pt x="18712" y="15322"/>
                  <a:pt x="18734" y="15301"/>
                </a:cubicBezTo>
                <a:cubicBezTo>
                  <a:pt x="18798" y="15242"/>
                  <a:pt x="18880" y="15195"/>
                  <a:pt x="18993" y="15150"/>
                </a:cubicBezTo>
                <a:cubicBezTo>
                  <a:pt x="19142" y="15063"/>
                  <a:pt x="19333" y="14938"/>
                  <a:pt x="19489" y="14816"/>
                </a:cubicBezTo>
                <a:cubicBezTo>
                  <a:pt x="19776" y="14594"/>
                  <a:pt x="19865" y="14472"/>
                  <a:pt x="19932" y="14219"/>
                </a:cubicBezTo>
                <a:cubicBezTo>
                  <a:pt x="19978" y="14045"/>
                  <a:pt x="19996" y="13799"/>
                  <a:pt x="19970" y="13672"/>
                </a:cubicBezTo>
                <a:cubicBezTo>
                  <a:pt x="19945" y="13546"/>
                  <a:pt x="19959" y="13297"/>
                  <a:pt x="20004" y="13120"/>
                </a:cubicBezTo>
                <a:cubicBezTo>
                  <a:pt x="20430" y="11426"/>
                  <a:pt x="20495" y="11038"/>
                  <a:pt x="20499" y="10161"/>
                </a:cubicBezTo>
                <a:cubicBezTo>
                  <a:pt x="20501" y="9666"/>
                  <a:pt x="20478" y="9034"/>
                  <a:pt x="20448" y="8759"/>
                </a:cubicBezTo>
                <a:lnTo>
                  <a:pt x="20392" y="8257"/>
                </a:lnTo>
                <a:lnTo>
                  <a:pt x="20428" y="8232"/>
                </a:lnTo>
                <a:lnTo>
                  <a:pt x="20427" y="8211"/>
                </a:lnTo>
                <a:lnTo>
                  <a:pt x="20714" y="8032"/>
                </a:lnTo>
                <a:lnTo>
                  <a:pt x="20864" y="7927"/>
                </a:lnTo>
                <a:cubicBezTo>
                  <a:pt x="21103" y="7760"/>
                  <a:pt x="21261" y="7638"/>
                  <a:pt x="21366" y="7517"/>
                </a:cubicBezTo>
                <a:cubicBezTo>
                  <a:pt x="21370" y="7512"/>
                  <a:pt x="21376" y="7507"/>
                  <a:pt x="21380" y="7502"/>
                </a:cubicBezTo>
                <a:cubicBezTo>
                  <a:pt x="21381" y="7501"/>
                  <a:pt x="21381" y="7501"/>
                  <a:pt x="21382" y="7500"/>
                </a:cubicBezTo>
                <a:cubicBezTo>
                  <a:pt x="21512" y="7342"/>
                  <a:pt x="21552" y="7182"/>
                  <a:pt x="21553" y="6921"/>
                </a:cubicBezTo>
                <a:cubicBezTo>
                  <a:pt x="21553" y="6835"/>
                  <a:pt x="21548" y="6738"/>
                  <a:pt x="21542" y="6625"/>
                </a:cubicBezTo>
                <a:cubicBezTo>
                  <a:pt x="21503" y="5975"/>
                  <a:pt x="21445" y="5844"/>
                  <a:pt x="21023" y="5470"/>
                </a:cubicBezTo>
                <a:cubicBezTo>
                  <a:pt x="20928" y="5386"/>
                  <a:pt x="20869" y="5322"/>
                  <a:pt x="20823" y="5255"/>
                </a:cubicBezTo>
                <a:lnTo>
                  <a:pt x="20732" y="5174"/>
                </a:lnTo>
                <a:lnTo>
                  <a:pt x="20714" y="4964"/>
                </a:lnTo>
                <a:cubicBezTo>
                  <a:pt x="20703" y="4904"/>
                  <a:pt x="20691" y="4841"/>
                  <a:pt x="20681" y="4756"/>
                </a:cubicBezTo>
                <a:cubicBezTo>
                  <a:pt x="20650" y="4501"/>
                  <a:pt x="20624" y="4245"/>
                  <a:pt x="20625" y="4187"/>
                </a:cubicBezTo>
                <a:cubicBezTo>
                  <a:pt x="20625" y="4128"/>
                  <a:pt x="20482" y="3992"/>
                  <a:pt x="20305" y="3883"/>
                </a:cubicBezTo>
                <a:cubicBezTo>
                  <a:pt x="20207" y="3821"/>
                  <a:pt x="20075" y="3723"/>
                  <a:pt x="19945" y="3632"/>
                </a:cubicBezTo>
                <a:cubicBezTo>
                  <a:pt x="19881" y="3590"/>
                  <a:pt x="19831" y="3553"/>
                  <a:pt x="19772" y="3511"/>
                </a:cubicBezTo>
                <a:cubicBezTo>
                  <a:pt x="19735" y="3484"/>
                  <a:pt x="19690" y="3456"/>
                  <a:pt x="19659" y="3432"/>
                </a:cubicBezTo>
                <a:lnTo>
                  <a:pt x="19612" y="3396"/>
                </a:lnTo>
                <a:lnTo>
                  <a:pt x="19331" y="3181"/>
                </a:lnTo>
                <a:lnTo>
                  <a:pt x="19331" y="2523"/>
                </a:lnTo>
                <a:cubicBezTo>
                  <a:pt x="19331" y="2088"/>
                  <a:pt x="19299" y="1833"/>
                  <a:pt x="19235" y="1771"/>
                </a:cubicBezTo>
                <a:cubicBezTo>
                  <a:pt x="19172" y="1709"/>
                  <a:pt x="18848" y="1498"/>
                  <a:pt x="18499" y="1280"/>
                </a:cubicBezTo>
                <a:cubicBezTo>
                  <a:pt x="18468" y="1263"/>
                  <a:pt x="18373" y="1201"/>
                  <a:pt x="18365" y="1201"/>
                </a:cubicBezTo>
                <a:cubicBezTo>
                  <a:pt x="18334" y="1201"/>
                  <a:pt x="18274" y="1165"/>
                  <a:pt x="18229" y="1122"/>
                </a:cubicBezTo>
                <a:cubicBezTo>
                  <a:pt x="18216" y="1109"/>
                  <a:pt x="18173" y="1084"/>
                  <a:pt x="18148" y="1066"/>
                </a:cubicBezTo>
                <a:cubicBezTo>
                  <a:pt x="18046" y="1005"/>
                  <a:pt x="17924" y="925"/>
                  <a:pt x="17846" y="882"/>
                </a:cubicBezTo>
                <a:cubicBezTo>
                  <a:pt x="17839" y="878"/>
                  <a:pt x="17833" y="875"/>
                  <a:pt x="17825" y="871"/>
                </a:cubicBezTo>
                <a:cubicBezTo>
                  <a:pt x="17820" y="868"/>
                  <a:pt x="17817" y="867"/>
                  <a:pt x="17813" y="864"/>
                </a:cubicBezTo>
                <a:cubicBezTo>
                  <a:pt x="17422" y="651"/>
                  <a:pt x="17133" y="541"/>
                  <a:pt x="16626" y="410"/>
                </a:cubicBezTo>
                <a:cubicBezTo>
                  <a:pt x="15988" y="245"/>
                  <a:pt x="15641" y="256"/>
                  <a:pt x="15163" y="459"/>
                </a:cubicBezTo>
                <a:cubicBezTo>
                  <a:pt x="14971" y="541"/>
                  <a:pt x="14835" y="582"/>
                  <a:pt x="14642" y="607"/>
                </a:cubicBezTo>
                <a:cubicBezTo>
                  <a:pt x="14635" y="608"/>
                  <a:pt x="14608" y="620"/>
                  <a:pt x="14603" y="621"/>
                </a:cubicBezTo>
                <a:cubicBezTo>
                  <a:pt x="14582" y="624"/>
                  <a:pt x="14501" y="622"/>
                  <a:pt x="14467" y="624"/>
                </a:cubicBezTo>
                <a:cubicBezTo>
                  <a:pt x="14332" y="633"/>
                  <a:pt x="14176" y="639"/>
                  <a:pt x="13956" y="643"/>
                </a:cubicBezTo>
                <a:cubicBezTo>
                  <a:pt x="13512" y="650"/>
                  <a:pt x="13022" y="682"/>
                  <a:pt x="12865" y="714"/>
                </a:cubicBezTo>
                <a:cubicBezTo>
                  <a:pt x="12807" y="726"/>
                  <a:pt x="12763" y="729"/>
                  <a:pt x="12720" y="732"/>
                </a:cubicBezTo>
                <a:cubicBezTo>
                  <a:pt x="12718" y="733"/>
                  <a:pt x="12716" y="733"/>
                  <a:pt x="12715" y="734"/>
                </a:cubicBezTo>
                <a:cubicBezTo>
                  <a:pt x="12599" y="806"/>
                  <a:pt x="12439" y="704"/>
                  <a:pt x="12413" y="537"/>
                </a:cubicBezTo>
                <a:cubicBezTo>
                  <a:pt x="12402" y="468"/>
                  <a:pt x="12348" y="429"/>
                  <a:pt x="12255" y="408"/>
                </a:cubicBezTo>
                <a:cubicBezTo>
                  <a:pt x="12235" y="412"/>
                  <a:pt x="11877" y="413"/>
                  <a:pt x="11747" y="417"/>
                </a:cubicBezTo>
                <a:cubicBezTo>
                  <a:pt x="11692" y="423"/>
                  <a:pt x="11650" y="426"/>
                  <a:pt x="11586" y="435"/>
                </a:cubicBezTo>
                <a:cubicBezTo>
                  <a:pt x="11331" y="471"/>
                  <a:pt x="11127" y="477"/>
                  <a:pt x="11081" y="450"/>
                </a:cubicBezTo>
                <a:cubicBezTo>
                  <a:pt x="11066" y="441"/>
                  <a:pt x="10953" y="438"/>
                  <a:pt x="10877" y="432"/>
                </a:cubicBezTo>
                <a:cubicBezTo>
                  <a:pt x="10733" y="433"/>
                  <a:pt x="10732" y="437"/>
                  <a:pt x="10578" y="437"/>
                </a:cubicBezTo>
                <a:cubicBezTo>
                  <a:pt x="9712" y="441"/>
                  <a:pt x="8963" y="467"/>
                  <a:pt x="8911" y="494"/>
                </a:cubicBezTo>
                <a:cubicBezTo>
                  <a:pt x="8812" y="546"/>
                  <a:pt x="8444" y="476"/>
                  <a:pt x="8190" y="373"/>
                </a:cubicBezTo>
                <a:cubicBezTo>
                  <a:pt x="8147" y="355"/>
                  <a:pt x="8099" y="338"/>
                  <a:pt x="8064" y="318"/>
                </a:cubicBezTo>
                <a:cubicBezTo>
                  <a:pt x="7970" y="264"/>
                  <a:pt x="7703" y="168"/>
                  <a:pt x="7470" y="103"/>
                </a:cubicBezTo>
                <a:lnTo>
                  <a:pt x="7095" y="0"/>
                </a:lnTo>
                <a:close/>
                <a:moveTo>
                  <a:pt x="9653" y="8484"/>
                </a:moveTo>
                <a:cubicBezTo>
                  <a:pt x="9683" y="8492"/>
                  <a:pt x="9692" y="8524"/>
                  <a:pt x="9684" y="8568"/>
                </a:cubicBezTo>
                <a:cubicBezTo>
                  <a:pt x="9687" y="8578"/>
                  <a:pt x="9695" y="8582"/>
                  <a:pt x="9695" y="8594"/>
                </a:cubicBezTo>
                <a:cubicBezTo>
                  <a:pt x="9695" y="8632"/>
                  <a:pt x="9738" y="8698"/>
                  <a:pt x="9791" y="8740"/>
                </a:cubicBezTo>
                <a:cubicBezTo>
                  <a:pt x="9837" y="8778"/>
                  <a:pt x="9871" y="8855"/>
                  <a:pt x="9880" y="8922"/>
                </a:cubicBezTo>
                <a:cubicBezTo>
                  <a:pt x="9887" y="8939"/>
                  <a:pt x="9899" y="8959"/>
                  <a:pt x="9899" y="8973"/>
                </a:cubicBezTo>
                <a:cubicBezTo>
                  <a:pt x="9899" y="8999"/>
                  <a:pt x="9909" y="9038"/>
                  <a:pt x="9925" y="9079"/>
                </a:cubicBezTo>
                <a:cubicBezTo>
                  <a:pt x="9926" y="9082"/>
                  <a:pt x="9928" y="9084"/>
                  <a:pt x="9930" y="9087"/>
                </a:cubicBezTo>
                <a:cubicBezTo>
                  <a:pt x="9936" y="9103"/>
                  <a:pt x="9945" y="9117"/>
                  <a:pt x="9952" y="9132"/>
                </a:cubicBezTo>
                <a:cubicBezTo>
                  <a:pt x="9963" y="9153"/>
                  <a:pt x="9974" y="9176"/>
                  <a:pt x="9987" y="9191"/>
                </a:cubicBezTo>
                <a:cubicBezTo>
                  <a:pt x="10013" y="9219"/>
                  <a:pt x="10027" y="9255"/>
                  <a:pt x="10037" y="9299"/>
                </a:cubicBezTo>
                <a:cubicBezTo>
                  <a:pt x="10038" y="9304"/>
                  <a:pt x="10038" y="9310"/>
                  <a:pt x="10040" y="9315"/>
                </a:cubicBezTo>
                <a:cubicBezTo>
                  <a:pt x="10065" y="9399"/>
                  <a:pt x="10056" y="9497"/>
                  <a:pt x="10019" y="9684"/>
                </a:cubicBezTo>
                <a:cubicBezTo>
                  <a:pt x="10011" y="9726"/>
                  <a:pt x="10005" y="9746"/>
                  <a:pt x="9997" y="9786"/>
                </a:cubicBezTo>
                <a:cubicBezTo>
                  <a:pt x="9993" y="9810"/>
                  <a:pt x="9995" y="9813"/>
                  <a:pt x="9990" y="9839"/>
                </a:cubicBezTo>
                <a:cubicBezTo>
                  <a:pt x="9985" y="9868"/>
                  <a:pt x="9977" y="9893"/>
                  <a:pt x="9971" y="9923"/>
                </a:cubicBezTo>
                <a:cubicBezTo>
                  <a:pt x="9970" y="9930"/>
                  <a:pt x="9969" y="9937"/>
                  <a:pt x="9968" y="9944"/>
                </a:cubicBezTo>
                <a:cubicBezTo>
                  <a:pt x="9934" y="10145"/>
                  <a:pt x="9887" y="10351"/>
                  <a:pt x="9842" y="10521"/>
                </a:cubicBezTo>
                <a:cubicBezTo>
                  <a:pt x="9828" y="10575"/>
                  <a:pt x="9813" y="10667"/>
                  <a:pt x="9802" y="10706"/>
                </a:cubicBezTo>
                <a:cubicBezTo>
                  <a:pt x="9750" y="10887"/>
                  <a:pt x="9683" y="11046"/>
                  <a:pt x="9653" y="11061"/>
                </a:cubicBezTo>
                <a:cubicBezTo>
                  <a:pt x="9590" y="11093"/>
                  <a:pt x="9476" y="11030"/>
                  <a:pt x="9369" y="10929"/>
                </a:cubicBezTo>
                <a:cubicBezTo>
                  <a:pt x="9259" y="10858"/>
                  <a:pt x="9186" y="10756"/>
                  <a:pt x="9147" y="10611"/>
                </a:cubicBezTo>
                <a:cubicBezTo>
                  <a:pt x="9144" y="10603"/>
                  <a:pt x="9138" y="10596"/>
                  <a:pt x="9136" y="10588"/>
                </a:cubicBezTo>
                <a:cubicBezTo>
                  <a:pt x="9119" y="10535"/>
                  <a:pt x="9108" y="10479"/>
                  <a:pt x="9102" y="10415"/>
                </a:cubicBezTo>
                <a:cubicBezTo>
                  <a:pt x="9095" y="10361"/>
                  <a:pt x="9097" y="10291"/>
                  <a:pt x="9101" y="10217"/>
                </a:cubicBezTo>
                <a:cubicBezTo>
                  <a:pt x="9105" y="10137"/>
                  <a:pt x="9136" y="9974"/>
                  <a:pt x="9153" y="9858"/>
                </a:cubicBezTo>
                <a:cubicBezTo>
                  <a:pt x="9170" y="9748"/>
                  <a:pt x="9174" y="9677"/>
                  <a:pt x="9201" y="9527"/>
                </a:cubicBezTo>
                <a:cubicBezTo>
                  <a:pt x="9220" y="9425"/>
                  <a:pt x="9240" y="9338"/>
                  <a:pt x="9260" y="9248"/>
                </a:cubicBezTo>
                <a:cubicBezTo>
                  <a:pt x="9263" y="9233"/>
                  <a:pt x="9264" y="9231"/>
                  <a:pt x="9267" y="9217"/>
                </a:cubicBezTo>
                <a:cubicBezTo>
                  <a:pt x="9269" y="9208"/>
                  <a:pt x="9270" y="9203"/>
                  <a:pt x="9272" y="9195"/>
                </a:cubicBezTo>
                <a:cubicBezTo>
                  <a:pt x="9280" y="9157"/>
                  <a:pt x="9289" y="9115"/>
                  <a:pt x="9297" y="9078"/>
                </a:cubicBezTo>
                <a:cubicBezTo>
                  <a:pt x="9330" y="8937"/>
                  <a:pt x="9351" y="8882"/>
                  <a:pt x="9377" y="8794"/>
                </a:cubicBezTo>
                <a:cubicBezTo>
                  <a:pt x="9379" y="8787"/>
                  <a:pt x="9381" y="8779"/>
                  <a:pt x="9383" y="8773"/>
                </a:cubicBezTo>
                <a:cubicBezTo>
                  <a:pt x="9399" y="8722"/>
                  <a:pt x="9421" y="8616"/>
                  <a:pt x="9431" y="8601"/>
                </a:cubicBezTo>
                <a:cubicBezTo>
                  <a:pt x="9460" y="8557"/>
                  <a:pt x="9500" y="8533"/>
                  <a:pt x="9540" y="8519"/>
                </a:cubicBezTo>
                <a:cubicBezTo>
                  <a:pt x="9583" y="8492"/>
                  <a:pt x="9626" y="8477"/>
                  <a:pt x="9653" y="8484"/>
                </a:cubicBezTo>
                <a:close/>
                <a:moveTo>
                  <a:pt x="16567" y="11900"/>
                </a:moveTo>
                <a:lnTo>
                  <a:pt x="17265" y="12659"/>
                </a:lnTo>
                <a:lnTo>
                  <a:pt x="17872" y="13322"/>
                </a:lnTo>
                <a:lnTo>
                  <a:pt x="17905" y="13357"/>
                </a:lnTo>
                <a:lnTo>
                  <a:pt x="17905" y="13359"/>
                </a:lnTo>
                <a:lnTo>
                  <a:pt x="17963" y="13419"/>
                </a:lnTo>
                <a:lnTo>
                  <a:pt x="17915" y="14071"/>
                </a:lnTo>
                <a:cubicBezTo>
                  <a:pt x="17889" y="14429"/>
                  <a:pt x="17831" y="14946"/>
                  <a:pt x="17787" y="15220"/>
                </a:cubicBezTo>
                <a:cubicBezTo>
                  <a:pt x="17743" y="15493"/>
                  <a:pt x="17678" y="15742"/>
                  <a:pt x="17642" y="15772"/>
                </a:cubicBezTo>
                <a:cubicBezTo>
                  <a:pt x="17550" y="15848"/>
                  <a:pt x="17280" y="15473"/>
                  <a:pt x="17212" y="15182"/>
                </a:cubicBezTo>
                <a:cubicBezTo>
                  <a:pt x="17183" y="15079"/>
                  <a:pt x="17093" y="14946"/>
                  <a:pt x="16979" y="14806"/>
                </a:cubicBezTo>
                <a:cubicBezTo>
                  <a:pt x="16855" y="14681"/>
                  <a:pt x="16670" y="14523"/>
                  <a:pt x="16362" y="14275"/>
                </a:cubicBezTo>
                <a:cubicBezTo>
                  <a:pt x="16212" y="14153"/>
                  <a:pt x="16117" y="14069"/>
                  <a:pt x="16013" y="13979"/>
                </a:cubicBezTo>
                <a:cubicBezTo>
                  <a:pt x="15746" y="13799"/>
                  <a:pt x="15611" y="13663"/>
                  <a:pt x="15593" y="13505"/>
                </a:cubicBezTo>
                <a:cubicBezTo>
                  <a:pt x="15538" y="13355"/>
                  <a:pt x="15585" y="13214"/>
                  <a:pt x="15695" y="12985"/>
                </a:cubicBezTo>
                <a:cubicBezTo>
                  <a:pt x="15760" y="12849"/>
                  <a:pt x="15873" y="12602"/>
                  <a:pt x="15944" y="12439"/>
                </a:cubicBezTo>
                <a:cubicBezTo>
                  <a:pt x="16033" y="12234"/>
                  <a:pt x="16150" y="12106"/>
                  <a:pt x="16321" y="12021"/>
                </a:cubicBezTo>
                <a:lnTo>
                  <a:pt x="16567" y="11900"/>
                </a:lnTo>
                <a:close/>
                <a:moveTo>
                  <a:pt x="11330" y="11937"/>
                </a:moveTo>
                <a:cubicBezTo>
                  <a:pt x="11425" y="11890"/>
                  <a:pt x="11865" y="12486"/>
                  <a:pt x="11983" y="12820"/>
                </a:cubicBezTo>
                <a:cubicBezTo>
                  <a:pt x="12028" y="12945"/>
                  <a:pt x="12059" y="13200"/>
                  <a:pt x="12055" y="13388"/>
                </a:cubicBezTo>
                <a:cubicBezTo>
                  <a:pt x="12049" y="13694"/>
                  <a:pt x="12024" y="13748"/>
                  <a:pt x="11797" y="13901"/>
                </a:cubicBezTo>
                <a:cubicBezTo>
                  <a:pt x="11532" y="14080"/>
                  <a:pt x="11456" y="14103"/>
                  <a:pt x="11396" y="14024"/>
                </a:cubicBezTo>
                <a:cubicBezTo>
                  <a:pt x="11312" y="13915"/>
                  <a:pt x="11251" y="11977"/>
                  <a:pt x="11330" y="11937"/>
                </a:cubicBezTo>
                <a:close/>
                <a:moveTo>
                  <a:pt x="3740" y="13060"/>
                </a:moveTo>
                <a:cubicBezTo>
                  <a:pt x="3793" y="13058"/>
                  <a:pt x="3840" y="13146"/>
                  <a:pt x="3840" y="13274"/>
                </a:cubicBezTo>
                <a:cubicBezTo>
                  <a:pt x="3840" y="13316"/>
                  <a:pt x="3852" y="13350"/>
                  <a:pt x="3864" y="13382"/>
                </a:cubicBezTo>
                <a:cubicBezTo>
                  <a:pt x="3915" y="13449"/>
                  <a:pt x="3981" y="13515"/>
                  <a:pt x="4027" y="13543"/>
                </a:cubicBezTo>
                <a:cubicBezTo>
                  <a:pt x="4108" y="13592"/>
                  <a:pt x="4113" y="13684"/>
                  <a:pt x="4053" y="13978"/>
                </a:cubicBezTo>
                <a:cubicBezTo>
                  <a:pt x="4011" y="14182"/>
                  <a:pt x="3976" y="14579"/>
                  <a:pt x="3976" y="14859"/>
                </a:cubicBezTo>
                <a:cubicBezTo>
                  <a:pt x="3976" y="15138"/>
                  <a:pt x="3945" y="15383"/>
                  <a:pt x="3909" y="15401"/>
                </a:cubicBezTo>
                <a:cubicBezTo>
                  <a:pt x="3894" y="15408"/>
                  <a:pt x="3847" y="15387"/>
                  <a:pt x="3789" y="15355"/>
                </a:cubicBezTo>
                <a:cubicBezTo>
                  <a:pt x="3759" y="15339"/>
                  <a:pt x="3725" y="15318"/>
                  <a:pt x="3687" y="15295"/>
                </a:cubicBezTo>
                <a:cubicBezTo>
                  <a:pt x="3410" y="15120"/>
                  <a:pt x="2978" y="14782"/>
                  <a:pt x="2978" y="14712"/>
                </a:cubicBezTo>
                <a:cubicBezTo>
                  <a:pt x="2978" y="14675"/>
                  <a:pt x="3059" y="14600"/>
                  <a:pt x="3160" y="14547"/>
                </a:cubicBezTo>
                <a:cubicBezTo>
                  <a:pt x="3346" y="14448"/>
                  <a:pt x="3455" y="14180"/>
                  <a:pt x="3559" y="13558"/>
                </a:cubicBezTo>
                <a:cubicBezTo>
                  <a:pt x="3581" y="13425"/>
                  <a:pt x="3608" y="13338"/>
                  <a:pt x="3639" y="13287"/>
                </a:cubicBezTo>
                <a:cubicBezTo>
                  <a:pt x="3654" y="13229"/>
                  <a:pt x="3679" y="13104"/>
                  <a:pt x="3687" y="13094"/>
                </a:cubicBezTo>
                <a:cubicBezTo>
                  <a:pt x="3704" y="13071"/>
                  <a:pt x="3722" y="13061"/>
                  <a:pt x="3740" y="13060"/>
                </a:cubicBezTo>
                <a:close/>
                <a:moveTo>
                  <a:pt x="10543" y="13068"/>
                </a:moveTo>
                <a:cubicBezTo>
                  <a:pt x="10598" y="13059"/>
                  <a:pt x="10629" y="13300"/>
                  <a:pt x="10655" y="13764"/>
                </a:cubicBezTo>
                <a:cubicBezTo>
                  <a:pt x="10691" y="14417"/>
                  <a:pt x="10685" y="14457"/>
                  <a:pt x="10521" y="14582"/>
                </a:cubicBezTo>
                <a:cubicBezTo>
                  <a:pt x="10425" y="14654"/>
                  <a:pt x="10348" y="14746"/>
                  <a:pt x="10348" y="14787"/>
                </a:cubicBezTo>
                <a:cubicBezTo>
                  <a:pt x="10348" y="14891"/>
                  <a:pt x="10141" y="15021"/>
                  <a:pt x="10088" y="14950"/>
                </a:cubicBezTo>
                <a:cubicBezTo>
                  <a:pt x="10064" y="14919"/>
                  <a:pt x="10094" y="14675"/>
                  <a:pt x="10155" y="14406"/>
                </a:cubicBezTo>
                <a:cubicBezTo>
                  <a:pt x="10358" y="13506"/>
                  <a:pt x="10471" y="13080"/>
                  <a:pt x="10543" y="13068"/>
                </a:cubicBezTo>
                <a:close/>
                <a:moveTo>
                  <a:pt x="10073" y="15344"/>
                </a:moveTo>
                <a:cubicBezTo>
                  <a:pt x="10103" y="15344"/>
                  <a:pt x="10187" y="15486"/>
                  <a:pt x="10260" y="15661"/>
                </a:cubicBezTo>
                <a:cubicBezTo>
                  <a:pt x="10333" y="15835"/>
                  <a:pt x="10518" y="16098"/>
                  <a:pt x="10669" y="16245"/>
                </a:cubicBezTo>
                <a:lnTo>
                  <a:pt x="10944" y="16513"/>
                </a:lnTo>
                <a:lnTo>
                  <a:pt x="10645" y="16819"/>
                </a:lnTo>
                <a:cubicBezTo>
                  <a:pt x="10481" y="16986"/>
                  <a:pt x="10348" y="17158"/>
                  <a:pt x="10348" y="17199"/>
                </a:cubicBezTo>
                <a:cubicBezTo>
                  <a:pt x="10348" y="17240"/>
                  <a:pt x="10305" y="17309"/>
                  <a:pt x="10252" y="17352"/>
                </a:cubicBezTo>
                <a:cubicBezTo>
                  <a:pt x="10200" y="17394"/>
                  <a:pt x="10157" y="17473"/>
                  <a:pt x="10156" y="17529"/>
                </a:cubicBezTo>
                <a:cubicBezTo>
                  <a:pt x="10155" y="17733"/>
                  <a:pt x="9975" y="17670"/>
                  <a:pt x="9787" y="17398"/>
                </a:cubicBezTo>
                <a:cubicBezTo>
                  <a:pt x="9596" y="17122"/>
                  <a:pt x="9595" y="17114"/>
                  <a:pt x="9696" y="16573"/>
                </a:cubicBezTo>
                <a:cubicBezTo>
                  <a:pt x="9817" y="15929"/>
                  <a:pt x="9997" y="15344"/>
                  <a:pt x="10073" y="15344"/>
                </a:cubicBezTo>
                <a:close/>
              </a:path>
            </a:pathLst>
          </a:custGeom>
          <a:ln w="12700">
            <a:miter lim="400000"/>
          </a:ln>
          <a:effectLst>
            <a:outerShdw sx="100000" sy="100000" kx="0" ky="0" algn="b" rotWithShape="0" blurRad="63500" dist="38100" dir="1234610">
              <a:srgbClr val="000000">
                <a:alpha val="46602"/>
              </a:srgbClr>
            </a:outerShdw>
          </a:effectLst>
        </p:spPr>
      </p:pic>
      <p:sp>
        <p:nvSpPr>
          <p:cNvPr id="257" name="A Biblical Examination of"/>
          <p:cNvSpPr txBox="1"/>
          <p:nvPr/>
        </p:nvSpPr>
        <p:spPr>
          <a:xfrm>
            <a:off x="3020435" y="234235"/>
            <a:ext cx="6963930" cy="8542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defTabSz="587022">
              <a:defRPr sz="5600"/>
            </a:lvl1pPr>
          </a:lstStyle>
          <a:p>
            <a:pPr/>
            <a:r>
              <a:t>A Biblical Examination of</a:t>
            </a:r>
          </a:p>
        </p:txBody>
      </p:sp>
      <p:pic>
        <p:nvPicPr>
          <p:cNvPr id="258" name="Image" descr="Image"/>
          <p:cNvPicPr>
            <a:picLocks noChangeAspect="1"/>
          </p:cNvPicPr>
          <p:nvPr/>
        </p:nvPicPr>
        <p:blipFill>
          <a:blip r:embed="rId3">
            <a:extLst/>
          </a:blip>
          <a:stretch>
            <a:fillRect/>
          </a:stretch>
        </p:blipFill>
        <p:spPr>
          <a:xfrm>
            <a:off x="1428815" y="963682"/>
            <a:ext cx="10147170" cy="1475682"/>
          </a:xfrm>
          <a:prstGeom prst="rect">
            <a:avLst/>
          </a:prstGeom>
          <a:ln w="12700">
            <a:miter lim="400000"/>
          </a:ln>
          <a:effectLst>
            <a:outerShdw sx="100000" sy="100000" kx="0" ky="0" algn="b" rotWithShape="0" blurRad="63500" dist="38100" dir="1234610">
              <a:srgbClr val="000000">
                <a:alpha val="46602"/>
              </a:srgbClr>
            </a:outerShdw>
          </a:effectLst>
        </p:spPr>
      </p:pic>
      <p:pic>
        <p:nvPicPr>
          <p:cNvPr id="259" name="Image" descr="Image"/>
          <p:cNvPicPr>
            <a:picLocks noChangeAspect="1"/>
          </p:cNvPicPr>
          <p:nvPr/>
        </p:nvPicPr>
        <p:blipFill>
          <a:blip r:embed="rId4">
            <a:extLst/>
          </a:blip>
          <a:stretch>
            <a:fillRect/>
          </a:stretch>
        </p:blipFill>
        <p:spPr>
          <a:xfrm>
            <a:off x="5127197" y="3299982"/>
            <a:ext cx="1000206" cy="6228552"/>
          </a:xfrm>
          <a:prstGeom prst="rect">
            <a:avLst/>
          </a:prstGeom>
          <a:ln w="12700">
            <a:miter lim="400000"/>
          </a:ln>
          <a:effectLst>
            <a:outerShdw sx="100000" sy="100000" kx="0" ky="0" algn="b" rotWithShape="0" blurRad="152400" dist="38100" dir="3300000">
              <a:srgbClr val="000000">
                <a:alpha val="47696"/>
              </a:srgbClr>
            </a:outerShdw>
          </a:effectLst>
        </p:spPr>
      </p:pic>
      <p:sp>
        <p:nvSpPr>
          <p:cNvPr id="260" name="otal Inability…"/>
          <p:cNvSpPr txBox="1"/>
          <p:nvPr/>
        </p:nvSpPr>
        <p:spPr>
          <a:xfrm>
            <a:off x="5866712" y="3838935"/>
            <a:ext cx="7495852" cy="5870520"/>
          </a:xfrm>
          <a:prstGeom prst="rect">
            <a:avLst/>
          </a:prstGeom>
          <a:ln w="12700">
            <a:miter lim="400000"/>
          </a:ln>
          <a:effectLst>
            <a:outerShdw sx="100000" sy="100000" kx="0" ky="0" algn="b" rotWithShape="0" blurRad="152400" dist="38100" dir="3300000">
              <a:srgbClr val="000000">
                <a:alpha val="47696"/>
              </a:srgbClr>
            </a:outerShdw>
          </a:effectLst>
          <a:extLst>
            <a:ext uri="{C572A759-6A51-4108-AA02-DFA0A04FC94B}">
              <ma14:wrappingTextBoxFlag xmlns:ma14="http://schemas.microsoft.com/office/mac/drawingml/2011/main" val="1"/>
            </a:ext>
          </a:extLst>
        </p:spPr>
        <p:txBody>
          <a:bodyPr lIns="27093" tIns="27093" rIns="27093" bIns="27093">
            <a:spAutoFit/>
          </a:bodyPr>
          <a:lstStyle/>
          <a:p>
            <a:pPr algn="l" defTabSz="1517226">
              <a:lnSpc>
                <a:spcPct val="90000"/>
              </a:lnSpc>
              <a:spcBef>
                <a:spcPts val="4600"/>
              </a:spcBef>
              <a:defRPr sz="5000">
                <a:solidFill>
                  <a:srgbClr val="808785"/>
                </a:solidFill>
                <a:effectLst>
                  <a:outerShdw sx="100000" sy="100000" kx="0" ky="0" algn="b" rotWithShape="0" blurRad="50800" dist="38100" dir="0">
                    <a:srgbClr val="000000"/>
                  </a:outerShdw>
                </a:effectLst>
                <a:latin typeface="Constantia"/>
                <a:ea typeface="Constantia"/>
                <a:cs typeface="Constantia"/>
                <a:sym typeface="Constantia"/>
              </a:defRPr>
            </a:pPr>
            <a:r>
              <a:t> otal Inability</a:t>
            </a:r>
          </a:p>
          <a:p>
            <a:pPr algn="l" defTabSz="1517226">
              <a:lnSpc>
                <a:spcPct val="90000"/>
              </a:lnSpc>
              <a:spcBef>
                <a:spcPts val="4600"/>
              </a:spcBef>
              <a:defRPr sz="5000">
                <a:solidFill>
                  <a:schemeClr val="accent5">
                    <a:hueOff val="-92222"/>
                    <a:lumOff val="-9871"/>
                  </a:schemeClr>
                </a:solidFill>
                <a:effectLst>
                  <a:outerShdw sx="100000" sy="100000" kx="0" ky="0" algn="b" rotWithShape="0" blurRad="50800" dist="38100" dir="0">
                    <a:srgbClr val="000000"/>
                  </a:outerShdw>
                </a:effectLst>
                <a:latin typeface="Constantia"/>
                <a:ea typeface="Constantia"/>
                <a:cs typeface="Constantia"/>
                <a:sym typeface="Constantia"/>
              </a:defRPr>
            </a:pPr>
            <a:r>
              <a:t> nconditional Election</a:t>
            </a:r>
          </a:p>
          <a:p>
            <a:pPr algn="l" defTabSz="1517226">
              <a:lnSpc>
                <a:spcPct val="90000"/>
              </a:lnSpc>
              <a:spcBef>
                <a:spcPts val="4600"/>
              </a:spcBef>
              <a:defRPr sz="5000">
                <a:solidFill>
                  <a:srgbClr val="808785"/>
                </a:solidFill>
                <a:effectLst>
                  <a:outerShdw sx="100000" sy="100000" kx="0" ky="0" algn="b" rotWithShape="0" blurRad="50800" dist="38100" dir="0">
                    <a:srgbClr val="000000"/>
                  </a:outerShdw>
                </a:effectLst>
                <a:latin typeface="Constantia"/>
                <a:ea typeface="Constantia"/>
                <a:cs typeface="Constantia"/>
                <a:sym typeface="Constantia"/>
              </a:defRPr>
            </a:pPr>
            <a:r>
              <a:t> imited Atonement</a:t>
            </a:r>
          </a:p>
          <a:p>
            <a:pPr algn="l" defTabSz="1517226">
              <a:lnSpc>
                <a:spcPct val="90000"/>
              </a:lnSpc>
              <a:spcBef>
                <a:spcPts val="4600"/>
              </a:spcBef>
              <a:defRPr sz="5000">
                <a:solidFill>
                  <a:srgbClr val="808785"/>
                </a:solidFill>
                <a:effectLst>
                  <a:outerShdw sx="100000" sy="100000" kx="0" ky="0" algn="b" rotWithShape="0" blurRad="50800" dist="38100" dir="0">
                    <a:srgbClr val="000000"/>
                  </a:outerShdw>
                </a:effectLst>
                <a:latin typeface="Constantia"/>
                <a:ea typeface="Constantia"/>
                <a:cs typeface="Constantia"/>
                <a:sym typeface="Constantia"/>
              </a:defRPr>
            </a:pPr>
            <a:r>
              <a:t>rresistible Grace</a:t>
            </a:r>
          </a:p>
          <a:p>
            <a:pPr algn="l" defTabSz="1517226">
              <a:lnSpc>
                <a:spcPct val="90000"/>
              </a:lnSpc>
              <a:spcBef>
                <a:spcPts val="4600"/>
              </a:spcBef>
              <a:defRPr sz="5000">
                <a:solidFill>
                  <a:srgbClr val="808785"/>
                </a:solidFill>
                <a:effectLst>
                  <a:outerShdw sx="100000" sy="100000" kx="0" ky="0" algn="b" rotWithShape="0" blurRad="50800" dist="38100" dir="0">
                    <a:srgbClr val="000000"/>
                  </a:outerShdw>
                </a:effectLst>
                <a:latin typeface="Constantia"/>
                <a:ea typeface="Constantia"/>
                <a:cs typeface="Constantia"/>
                <a:sym typeface="Constantia"/>
              </a:defRPr>
            </a:pPr>
            <a:r>
              <a:t>erseverance of The Saints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0">
                                            <p:bg/>
                                          </p:spTgt>
                                        </p:tgtEl>
                                        <p:attrNameLst>
                                          <p:attrName>style.visibility</p:attrName>
                                        </p:attrNameLst>
                                      </p:cBhvr>
                                      <p:to>
                                        <p:strVal val="visible"/>
                                      </p:to>
                                    </p:set>
                                    <p:animEffect filter="wipe(left)" transition="in">
                                      <p:cBhvr>
                                        <p:cTn id="7" dur="1500"/>
                                        <p:tgtEl>
                                          <p:spTgt spid="26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60">
                                            <p:txEl>
                                              <p:pRg st="0" end="0"/>
                                            </p:txEl>
                                          </p:spTgt>
                                        </p:tgtEl>
                                        <p:attrNameLst>
                                          <p:attrName>style.visibility</p:attrName>
                                        </p:attrNameLst>
                                      </p:cBhvr>
                                      <p:to>
                                        <p:strVal val="visible"/>
                                      </p:to>
                                    </p:set>
                                    <p:animEffect filter="wipe(left)" transition="in">
                                      <p:cBhvr>
                                        <p:cTn id="10" dur="1500"/>
                                        <p:tgtEl>
                                          <p:spTgt spid="26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60">
                                            <p:txEl>
                                              <p:pRg st="1" end="1"/>
                                            </p:txEl>
                                          </p:spTgt>
                                        </p:tgtEl>
                                        <p:attrNameLst>
                                          <p:attrName>style.visibility</p:attrName>
                                        </p:attrNameLst>
                                      </p:cBhvr>
                                      <p:to>
                                        <p:strVal val="visible"/>
                                      </p:to>
                                    </p:set>
                                    <p:animEffect filter="wipe(left)" transition="in">
                                      <p:cBhvr>
                                        <p:cTn id="15" dur="1500"/>
                                        <p:tgtEl>
                                          <p:spTgt spid="26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60">
                                            <p:txEl>
                                              <p:pRg st="2" end="2"/>
                                            </p:txEl>
                                          </p:spTgt>
                                        </p:tgtEl>
                                        <p:attrNameLst>
                                          <p:attrName>style.visibility</p:attrName>
                                        </p:attrNameLst>
                                      </p:cBhvr>
                                      <p:to>
                                        <p:strVal val="visible"/>
                                      </p:to>
                                    </p:set>
                                    <p:animEffect filter="wipe(left)" transition="in">
                                      <p:cBhvr>
                                        <p:cTn id="20" dur="1500"/>
                                        <p:tgtEl>
                                          <p:spTgt spid="26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60">
                                            <p:txEl>
                                              <p:pRg st="3" end="3"/>
                                            </p:txEl>
                                          </p:spTgt>
                                        </p:tgtEl>
                                        <p:attrNameLst>
                                          <p:attrName>style.visibility</p:attrName>
                                        </p:attrNameLst>
                                      </p:cBhvr>
                                      <p:to>
                                        <p:strVal val="visible"/>
                                      </p:to>
                                    </p:set>
                                    <p:animEffect filter="wipe(left)" transition="in">
                                      <p:cBhvr>
                                        <p:cTn id="25" dur="1500"/>
                                        <p:tgtEl>
                                          <p:spTgt spid="26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60">
                                            <p:txEl>
                                              <p:pRg st="4" end="4"/>
                                            </p:txEl>
                                          </p:spTgt>
                                        </p:tgtEl>
                                        <p:attrNameLst>
                                          <p:attrName>style.visibility</p:attrName>
                                        </p:attrNameLst>
                                      </p:cBhvr>
                                      <p:to>
                                        <p:strVal val="visible"/>
                                      </p:to>
                                    </p:set>
                                    <p:animEffect filter="wipe(left)" transition="in">
                                      <p:cBhvr>
                                        <p:cTn id="30" dur="1500"/>
                                        <p:tgtEl>
                                          <p:spTgt spid="26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0"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sp>
        <p:nvSpPr>
          <p:cNvPr id="343"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44"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345" name="&quot;God's choice of certain individuals unto salvation before the foundation of the world rested solely in His own sovereign will. His choice of particular sinners was not based on any foreseen response of obedience on their part, such as faith, repentance, etc. On the contrary, God gives faith and repentance to each individual whom He selected. These acts are the result, not the cause of God's choice. Election therefore was not determined by or conditioned upon any virtuous quality or act foreseen in man. Those whom God sovereignly elected He brings through the power of the Spirit to a willing acceptance of Christ. Thus God's choice of the sinner, not the sinner's choice of Christ, is the ultimate cause of salvation.&quot;"/>
          <p:cNvSpPr txBox="1"/>
          <p:nvPr/>
        </p:nvSpPr>
        <p:spPr>
          <a:xfrm>
            <a:off x="258688" y="2249007"/>
            <a:ext cx="12487425" cy="68834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spcBef>
                <a:spcPts val="1200"/>
              </a:spcBef>
              <a:defRPr sz="3400">
                <a:latin typeface="Century Gothic"/>
                <a:ea typeface="Century Gothic"/>
                <a:cs typeface="Century Gothic"/>
                <a:sym typeface="Century Gothic"/>
              </a:defRPr>
            </a:lvl1pPr>
          </a:lstStyle>
          <a:p>
            <a:pPr/>
            <a:r>
              <a:t>"God's choice of certain individuals unto salvation before the foundation of the world rested solely in His own sovereign will. His choice of particular sinners was not based on any foreseen response of obedience on their part, such as faith, repentance, etc. On the contrary, God gives faith and repentance to each individual whom He selected. These acts are the result, not the cause of God's choice. Election therefore was not determined by or conditioned upon any virtuous quality or act foreseen in man. Those whom God sovereignly elected He brings through the power of the Spirit to a willing acceptance of Christ. Thus God's choice of the sinner, not the sinner's choice of Christ, is the ultimate cause of salvation."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48"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49" name="Image" descr="Image"/>
          <p:cNvPicPr>
            <a:picLocks noChangeAspect="1"/>
          </p:cNvPicPr>
          <p:nvPr/>
        </p:nvPicPr>
        <p:blipFill>
          <a:blip r:embed="rId3">
            <a:extLst/>
          </a:blip>
          <a:srcRect l="7450" t="2838" r="2403" b="3419"/>
          <a:stretch>
            <a:fillRect/>
          </a:stretch>
        </p:blipFill>
        <p:spPr>
          <a:xfrm>
            <a:off x="-54610" y="4118846"/>
            <a:ext cx="4568434" cy="5424664"/>
          </a:xfrm>
          <a:custGeom>
            <a:avLst/>
            <a:gdLst/>
            <a:ahLst/>
            <a:cxnLst>
              <a:cxn ang="0">
                <a:pos x="wd2" y="hd2"/>
              </a:cxn>
              <a:cxn ang="5400000">
                <a:pos x="wd2" y="hd2"/>
              </a:cxn>
              <a:cxn ang="10800000">
                <a:pos x="wd2" y="hd2"/>
              </a:cxn>
              <a:cxn ang="16200000">
                <a:pos x="wd2" y="hd2"/>
              </a:cxn>
            </a:cxnLst>
            <a:rect l="0" t="0" r="r" b="b"/>
            <a:pathLst>
              <a:path w="21599" h="21590" fill="norm" stroke="1" extrusionOk="0">
                <a:moveTo>
                  <a:pt x="14683" y="0"/>
                </a:moveTo>
                <a:lnTo>
                  <a:pt x="13332" y="49"/>
                </a:lnTo>
                <a:cubicBezTo>
                  <a:pt x="12366" y="84"/>
                  <a:pt x="11785" y="159"/>
                  <a:pt x="11294" y="306"/>
                </a:cubicBezTo>
                <a:cubicBezTo>
                  <a:pt x="10809" y="452"/>
                  <a:pt x="10332" y="512"/>
                  <a:pt x="9676" y="512"/>
                </a:cubicBezTo>
                <a:cubicBezTo>
                  <a:pt x="9165" y="512"/>
                  <a:pt x="8463" y="581"/>
                  <a:pt x="8117" y="667"/>
                </a:cubicBezTo>
                <a:cubicBezTo>
                  <a:pt x="7771" y="752"/>
                  <a:pt x="6917" y="857"/>
                  <a:pt x="6220" y="900"/>
                </a:cubicBezTo>
                <a:cubicBezTo>
                  <a:pt x="5523" y="944"/>
                  <a:pt x="4745" y="1046"/>
                  <a:pt x="4492" y="1128"/>
                </a:cubicBezTo>
                <a:cubicBezTo>
                  <a:pt x="4238" y="1209"/>
                  <a:pt x="3591" y="1294"/>
                  <a:pt x="3053" y="1316"/>
                </a:cubicBezTo>
                <a:cubicBezTo>
                  <a:pt x="2514" y="1338"/>
                  <a:pt x="1879" y="1427"/>
                  <a:pt x="1642" y="1513"/>
                </a:cubicBezTo>
                <a:lnTo>
                  <a:pt x="1210" y="1668"/>
                </a:lnTo>
                <a:lnTo>
                  <a:pt x="1210" y="10122"/>
                </a:lnTo>
                <a:cubicBezTo>
                  <a:pt x="1210" y="16008"/>
                  <a:pt x="1172" y="18596"/>
                  <a:pt x="1086" y="18640"/>
                </a:cubicBezTo>
                <a:cubicBezTo>
                  <a:pt x="1019" y="18676"/>
                  <a:pt x="935" y="18613"/>
                  <a:pt x="900" y="18501"/>
                </a:cubicBezTo>
                <a:cubicBezTo>
                  <a:pt x="838" y="18302"/>
                  <a:pt x="831" y="18301"/>
                  <a:pt x="476" y="18552"/>
                </a:cubicBezTo>
                <a:cubicBezTo>
                  <a:pt x="195" y="18750"/>
                  <a:pt x="2" y="19090"/>
                  <a:pt x="0" y="19326"/>
                </a:cubicBezTo>
                <a:cubicBezTo>
                  <a:pt x="-1" y="19405"/>
                  <a:pt x="20" y="19472"/>
                  <a:pt x="65" y="19519"/>
                </a:cubicBezTo>
                <a:cubicBezTo>
                  <a:pt x="330" y="19787"/>
                  <a:pt x="5056" y="20602"/>
                  <a:pt x="8226" y="20924"/>
                </a:cubicBezTo>
                <a:cubicBezTo>
                  <a:pt x="8695" y="20972"/>
                  <a:pt x="9500" y="21074"/>
                  <a:pt x="10012" y="21152"/>
                </a:cubicBezTo>
                <a:cubicBezTo>
                  <a:pt x="10525" y="21230"/>
                  <a:pt x="11410" y="21344"/>
                  <a:pt x="11981" y="21406"/>
                </a:cubicBezTo>
                <a:cubicBezTo>
                  <a:pt x="12551" y="21469"/>
                  <a:pt x="13094" y="21533"/>
                  <a:pt x="13189" y="21548"/>
                </a:cubicBezTo>
                <a:cubicBezTo>
                  <a:pt x="13284" y="21564"/>
                  <a:pt x="13654" y="21583"/>
                  <a:pt x="14009" y="21589"/>
                </a:cubicBezTo>
                <a:cubicBezTo>
                  <a:pt x="14612" y="21600"/>
                  <a:pt x="14889" y="21507"/>
                  <a:pt x="18128" y="20225"/>
                </a:cubicBezTo>
                <a:lnTo>
                  <a:pt x="21599" y="18851"/>
                </a:lnTo>
                <a:lnTo>
                  <a:pt x="21599" y="10570"/>
                </a:lnTo>
                <a:lnTo>
                  <a:pt x="21599" y="2290"/>
                </a:lnTo>
                <a:lnTo>
                  <a:pt x="18141" y="1145"/>
                </a:lnTo>
                <a:lnTo>
                  <a:pt x="14683" y="0"/>
                </a:lnTo>
                <a:close/>
              </a:path>
            </a:pathLst>
          </a:custGeom>
          <a:ln w="12700">
            <a:miter lim="400000"/>
          </a:ln>
        </p:spPr>
      </p:pic>
      <p:sp>
        <p:nvSpPr>
          <p:cNvPr id="350"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pic>
        <p:nvPicPr>
          <p:cNvPr id="351" name="TextBox 6" descr="TextBox 6"/>
          <p:cNvPicPr>
            <a:picLocks noChangeAspect="0"/>
          </p:cNvPicPr>
          <p:nvPr/>
        </p:nvPicPr>
        <p:blipFill>
          <a:blip r:embed="rId4">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
        <p:nvSpPr>
          <p:cNvPr id="352" name="Chose - ἐκλέγομαι - eklegomai…"/>
          <p:cNvSpPr txBox="1"/>
          <p:nvPr/>
        </p:nvSpPr>
        <p:spPr>
          <a:xfrm>
            <a:off x="4498159" y="2540878"/>
            <a:ext cx="8417798" cy="6976195"/>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indent="2257" algn="l" defTabSz="1300480">
              <a:tabLst>
                <a:tab pos="304800" algn="l"/>
              </a:tabLst>
              <a:defRPr sz="3800">
                <a:solidFill>
                  <a:srgbClr val="000000"/>
                </a:solidFill>
                <a:latin typeface="Berlin Sans FB Demi"/>
                <a:ea typeface="Berlin Sans FB Demi"/>
                <a:cs typeface="Berlin Sans FB Demi"/>
                <a:sym typeface="Berlin Sans FB Demi"/>
              </a:defRPr>
            </a:pPr>
            <a:r>
              <a:t>Chose - </a:t>
            </a:r>
            <a:r>
              <a:rPr>
                <a:latin typeface="Arial"/>
                <a:ea typeface="Arial"/>
                <a:cs typeface="Arial"/>
                <a:sym typeface="Arial"/>
              </a:rPr>
              <a:t>ἐκλέγομαι - eklegomai</a:t>
            </a:r>
          </a:p>
          <a:p>
            <a:pPr indent="2257" defTabSz="1300480">
              <a:tabLst>
                <a:tab pos="304800" algn="l"/>
              </a:tabLst>
              <a:defRPr sz="3800">
                <a:solidFill>
                  <a:srgbClr val="000000"/>
                </a:solidFill>
                <a:latin typeface="Humanst521 BT"/>
                <a:ea typeface="Humanst521 BT"/>
                <a:cs typeface="Humanst521 BT"/>
                <a:sym typeface="Humanst521 BT"/>
              </a:defRPr>
            </a:pPr>
            <a:r>
              <a:t>Middle voice from G1537 and G3004 (in its primary sense); to </a:t>
            </a:r>
            <a:r>
              <a:rPr i="1"/>
              <a:t>select:</a:t>
            </a:r>
            <a:r>
              <a:t> - make choice, choose (out), chosen.</a:t>
            </a:r>
          </a:p>
          <a:p>
            <a:pPr indent="2257" algn="l" defTabSz="1300480">
              <a:tabLst>
                <a:tab pos="304800" algn="l"/>
              </a:tabLst>
              <a:defRPr sz="3800">
                <a:solidFill>
                  <a:srgbClr val="000000"/>
                </a:solidFill>
                <a:latin typeface="Berlin Sans FB Demi"/>
                <a:ea typeface="Berlin Sans FB Demi"/>
                <a:cs typeface="Berlin Sans FB Demi"/>
                <a:sym typeface="Berlin Sans FB Demi"/>
              </a:defRPr>
            </a:pPr>
            <a:r>
              <a:t>Peoples New Testament</a:t>
            </a:r>
            <a:r>
              <a:rPr>
                <a:latin typeface="Humanst521 BT"/>
                <a:ea typeface="Humanst521 BT"/>
                <a:cs typeface="Humanst521 BT"/>
                <a:sym typeface="Humanst521 BT"/>
              </a:rPr>
              <a:t> – </a:t>
            </a:r>
            <a:r>
              <a:rPr i="1" sz="2400">
                <a:effectLst>
                  <a:outerShdw sx="100000" sy="100000" kx="0" ky="0" algn="b" rotWithShape="0" blurRad="12700" dist="25400" dir="2700000">
                    <a:srgbClr val="FFFFFF"/>
                  </a:outerShdw>
                </a:effectLst>
                <a:latin typeface="Arial"/>
                <a:ea typeface="Arial"/>
                <a:cs typeface="Arial"/>
                <a:sym typeface="Arial"/>
              </a:rPr>
              <a:t>B. W. Johnson</a:t>
            </a:r>
            <a:r>
              <a:rPr sz="2400">
                <a:latin typeface="Arial"/>
                <a:ea typeface="Arial"/>
                <a:cs typeface="Arial"/>
                <a:sym typeface="Arial"/>
              </a:rPr>
              <a:t> </a:t>
            </a:r>
            <a:endParaRPr>
              <a:latin typeface="Humanst521 BT"/>
              <a:ea typeface="Humanst521 BT"/>
              <a:cs typeface="Humanst521 BT"/>
              <a:sym typeface="Humanst521 BT"/>
            </a:endParaRPr>
          </a:p>
          <a:p>
            <a:pPr indent="2257" defTabSz="1300480">
              <a:tabLst>
                <a:tab pos="304800" algn="l"/>
              </a:tabLst>
              <a:defRPr sz="3800">
                <a:solidFill>
                  <a:srgbClr val="000000"/>
                </a:solidFill>
                <a:latin typeface="Humanst521 BT"/>
                <a:ea typeface="Humanst521 BT"/>
                <a:cs typeface="Humanst521 BT"/>
                <a:sym typeface="Humanst521 BT"/>
              </a:defRPr>
            </a:pPr>
            <a:r>
              <a:t> . . . This does not affirm that God chose some individuals and rejected others, but that before the world was, before there was Jew or Gentile, God chose to have a people for himself, the whole church of Christ, a covenant people confined to no one earthly race. </a:t>
            </a:r>
          </a:p>
        </p:txBody>
      </p:sp>
      <p:sp>
        <p:nvSpPr>
          <p:cNvPr id="353" name="Ephes. 1:4 (NKJV)…"/>
          <p:cNvSpPr txBox="1"/>
          <p:nvPr/>
        </p:nvSpPr>
        <p:spPr>
          <a:xfrm>
            <a:off x="320863" y="5253496"/>
            <a:ext cx="3817487" cy="4297212"/>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defRPr>
                <a:solidFill>
                  <a:srgbClr val="FFFFFF"/>
                </a:solidFill>
              </a:defRPr>
            </a:pPr>
            <a:r>
              <a:t>Ephes. 1:4 (NKJV) </a:t>
            </a:r>
            <a:endParaRPr>
              <a:latin typeface="Berlin Sans FB Demi"/>
              <a:ea typeface="Berlin Sans FB Demi"/>
              <a:cs typeface="Berlin Sans FB Demi"/>
              <a:sym typeface="Berlin Sans FB Demi"/>
            </a:endParaRPr>
          </a:p>
          <a:p>
            <a:pPr>
              <a:defRPr>
                <a:solidFill>
                  <a:srgbClr val="FFFFFF"/>
                </a:solidFill>
              </a:defRPr>
            </a:pPr>
            <a:r>
              <a:t> just as </a:t>
            </a:r>
            <a:r>
              <a:rPr u="sng"/>
              <a:t>He </a:t>
            </a:r>
            <a:r>
              <a:rPr b="1" u="sng">
                <a:latin typeface="Gill Sans"/>
                <a:ea typeface="Gill Sans"/>
                <a:cs typeface="Gill Sans"/>
                <a:sym typeface="Gill Sans"/>
              </a:rPr>
              <a:t>chose</a:t>
            </a:r>
            <a:r>
              <a:rPr u="sng"/>
              <a:t> us</a:t>
            </a:r>
            <a:r>
              <a:t> in Him before the foundation of the world, that we should be holy and without blame before Him in love,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56"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57" name="Image" descr="Image"/>
          <p:cNvPicPr>
            <a:picLocks noChangeAspect="1"/>
          </p:cNvPicPr>
          <p:nvPr/>
        </p:nvPicPr>
        <p:blipFill>
          <a:blip r:embed="rId3">
            <a:extLst/>
          </a:blip>
          <a:srcRect l="7450" t="2838" r="2403" b="3419"/>
          <a:stretch>
            <a:fillRect/>
          </a:stretch>
        </p:blipFill>
        <p:spPr>
          <a:xfrm>
            <a:off x="-54610" y="4118846"/>
            <a:ext cx="4568434" cy="5424664"/>
          </a:xfrm>
          <a:custGeom>
            <a:avLst/>
            <a:gdLst/>
            <a:ahLst/>
            <a:cxnLst>
              <a:cxn ang="0">
                <a:pos x="wd2" y="hd2"/>
              </a:cxn>
              <a:cxn ang="5400000">
                <a:pos x="wd2" y="hd2"/>
              </a:cxn>
              <a:cxn ang="10800000">
                <a:pos x="wd2" y="hd2"/>
              </a:cxn>
              <a:cxn ang="16200000">
                <a:pos x="wd2" y="hd2"/>
              </a:cxn>
            </a:cxnLst>
            <a:rect l="0" t="0" r="r" b="b"/>
            <a:pathLst>
              <a:path w="21599" h="21590" fill="norm" stroke="1" extrusionOk="0">
                <a:moveTo>
                  <a:pt x="14683" y="0"/>
                </a:moveTo>
                <a:lnTo>
                  <a:pt x="13332" y="49"/>
                </a:lnTo>
                <a:cubicBezTo>
                  <a:pt x="12366" y="84"/>
                  <a:pt x="11785" y="159"/>
                  <a:pt x="11294" y="306"/>
                </a:cubicBezTo>
                <a:cubicBezTo>
                  <a:pt x="10809" y="452"/>
                  <a:pt x="10332" y="512"/>
                  <a:pt x="9676" y="512"/>
                </a:cubicBezTo>
                <a:cubicBezTo>
                  <a:pt x="9165" y="512"/>
                  <a:pt x="8463" y="581"/>
                  <a:pt x="8117" y="667"/>
                </a:cubicBezTo>
                <a:cubicBezTo>
                  <a:pt x="7771" y="752"/>
                  <a:pt x="6917" y="857"/>
                  <a:pt x="6220" y="900"/>
                </a:cubicBezTo>
                <a:cubicBezTo>
                  <a:pt x="5523" y="944"/>
                  <a:pt x="4745" y="1046"/>
                  <a:pt x="4492" y="1128"/>
                </a:cubicBezTo>
                <a:cubicBezTo>
                  <a:pt x="4238" y="1209"/>
                  <a:pt x="3591" y="1294"/>
                  <a:pt x="3053" y="1316"/>
                </a:cubicBezTo>
                <a:cubicBezTo>
                  <a:pt x="2514" y="1338"/>
                  <a:pt x="1879" y="1427"/>
                  <a:pt x="1642" y="1513"/>
                </a:cubicBezTo>
                <a:lnTo>
                  <a:pt x="1210" y="1668"/>
                </a:lnTo>
                <a:lnTo>
                  <a:pt x="1210" y="10122"/>
                </a:lnTo>
                <a:cubicBezTo>
                  <a:pt x="1210" y="16008"/>
                  <a:pt x="1172" y="18596"/>
                  <a:pt x="1086" y="18640"/>
                </a:cubicBezTo>
                <a:cubicBezTo>
                  <a:pt x="1019" y="18676"/>
                  <a:pt x="935" y="18613"/>
                  <a:pt x="900" y="18501"/>
                </a:cubicBezTo>
                <a:cubicBezTo>
                  <a:pt x="838" y="18302"/>
                  <a:pt x="831" y="18301"/>
                  <a:pt x="476" y="18552"/>
                </a:cubicBezTo>
                <a:cubicBezTo>
                  <a:pt x="195" y="18750"/>
                  <a:pt x="2" y="19090"/>
                  <a:pt x="0" y="19326"/>
                </a:cubicBezTo>
                <a:cubicBezTo>
                  <a:pt x="-1" y="19405"/>
                  <a:pt x="20" y="19472"/>
                  <a:pt x="65" y="19519"/>
                </a:cubicBezTo>
                <a:cubicBezTo>
                  <a:pt x="330" y="19787"/>
                  <a:pt x="5056" y="20602"/>
                  <a:pt x="8226" y="20924"/>
                </a:cubicBezTo>
                <a:cubicBezTo>
                  <a:pt x="8695" y="20972"/>
                  <a:pt x="9500" y="21074"/>
                  <a:pt x="10012" y="21152"/>
                </a:cubicBezTo>
                <a:cubicBezTo>
                  <a:pt x="10525" y="21230"/>
                  <a:pt x="11410" y="21344"/>
                  <a:pt x="11981" y="21406"/>
                </a:cubicBezTo>
                <a:cubicBezTo>
                  <a:pt x="12551" y="21469"/>
                  <a:pt x="13094" y="21533"/>
                  <a:pt x="13189" y="21548"/>
                </a:cubicBezTo>
                <a:cubicBezTo>
                  <a:pt x="13284" y="21564"/>
                  <a:pt x="13654" y="21583"/>
                  <a:pt x="14009" y="21589"/>
                </a:cubicBezTo>
                <a:cubicBezTo>
                  <a:pt x="14612" y="21600"/>
                  <a:pt x="14889" y="21507"/>
                  <a:pt x="18128" y="20225"/>
                </a:cubicBezTo>
                <a:lnTo>
                  <a:pt x="21599" y="18851"/>
                </a:lnTo>
                <a:lnTo>
                  <a:pt x="21599" y="10570"/>
                </a:lnTo>
                <a:lnTo>
                  <a:pt x="21599" y="2290"/>
                </a:lnTo>
                <a:lnTo>
                  <a:pt x="18141" y="1145"/>
                </a:lnTo>
                <a:lnTo>
                  <a:pt x="14683" y="0"/>
                </a:lnTo>
                <a:close/>
              </a:path>
            </a:pathLst>
          </a:custGeom>
          <a:ln w="12700">
            <a:miter lim="400000"/>
          </a:ln>
        </p:spPr>
      </p:pic>
      <p:sp>
        <p:nvSpPr>
          <p:cNvPr id="358"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pic>
        <p:nvPicPr>
          <p:cNvPr id="359" name="TextBox 6" descr="TextBox 6"/>
          <p:cNvPicPr>
            <a:picLocks noChangeAspect="0"/>
          </p:cNvPicPr>
          <p:nvPr/>
        </p:nvPicPr>
        <p:blipFill>
          <a:blip r:embed="rId4">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
        <p:nvSpPr>
          <p:cNvPr id="360" name="Predestined -  προορίζω - proorizō…"/>
          <p:cNvSpPr txBox="1"/>
          <p:nvPr/>
        </p:nvSpPr>
        <p:spPr>
          <a:xfrm>
            <a:off x="4498159" y="2540878"/>
            <a:ext cx="8417798" cy="6927677"/>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indent="2257" algn="l" defTabSz="1300480">
              <a:tabLst>
                <a:tab pos="304800" algn="l"/>
              </a:tabLst>
              <a:defRPr sz="4600">
                <a:solidFill>
                  <a:srgbClr val="000000"/>
                </a:solidFill>
                <a:latin typeface="Berlin Sans FB Demi"/>
                <a:ea typeface="Berlin Sans FB Demi"/>
                <a:cs typeface="Berlin Sans FB Demi"/>
                <a:sym typeface="Berlin Sans FB Demi"/>
              </a:defRPr>
            </a:pPr>
            <a:r>
              <a:t>Predestined -  </a:t>
            </a:r>
            <a:r>
              <a:rPr sz="3800">
                <a:latin typeface="Arial"/>
                <a:ea typeface="Arial"/>
                <a:cs typeface="Arial"/>
                <a:sym typeface="Arial"/>
              </a:rPr>
              <a:t>προορίζω - proorizō</a:t>
            </a:r>
          </a:p>
          <a:p>
            <a:pPr indent="2257" algn="l" defTabSz="1300480">
              <a:tabLst>
                <a:tab pos="304800" algn="l"/>
              </a:tabLst>
              <a:defRPr sz="4600">
                <a:solidFill>
                  <a:srgbClr val="000000"/>
                </a:solidFill>
                <a:latin typeface="Berlin Sans FB Demi"/>
                <a:ea typeface="Berlin Sans FB Demi"/>
                <a:cs typeface="Berlin Sans FB Demi"/>
                <a:sym typeface="Berlin Sans FB Demi"/>
              </a:defRPr>
            </a:pPr>
            <a:r>
              <a:t>Strong’s </a:t>
            </a:r>
            <a:r>
              <a:rPr b="1">
                <a:latin typeface="Arial"/>
                <a:ea typeface="Arial"/>
                <a:cs typeface="Arial"/>
                <a:sym typeface="Arial"/>
              </a:rPr>
              <a:t>-</a:t>
            </a:r>
            <a:r>
              <a:rPr b="1" sz="3800">
                <a:latin typeface="Arial"/>
                <a:ea typeface="Arial"/>
                <a:cs typeface="Arial"/>
                <a:sym typeface="Arial"/>
              </a:rPr>
              <a:t> </a:t>
            </a:r>
            <a:r>
              <a:rPr sz="4000">
                <a:latin typeface="Humanst521 BT"/>
                <a:ea typeface="Humanst521 BT"/>
                <a:cs typeface="Humanst521 BT"/>
                <a:sym typeface="Humanst521 BT"/>
              </a:rPr>
              <a:t>to </a:t>
            </a:r>
            <a:r>
              <a:rPr i="1" sz="4000">
                <a:latin typeface="Humanst521 BT"/>
                <a:ea typeface="Humanst521 BT"/>
                <a:cs typeface="Humanst521 BT"/>
                <a:sym typeface="Humanst521 BT"/>
              </a:rPr>
              <a:t>limit</a:t>
            </a:r>
            <a:r>
              <a:rPr sz="4000">
                <a:latin typeface="Humanst521 BT"/>
                <a:ea typeface="Humanst521 BT"/>
                <a:cs typeface="Humanst521 BT"/>
                <a:sym typeface="Humanst521 BT"/>
              </a:rPr>
              <a:t> </a:t>
            </a:r>
            <a:r>
              <a:rPr i="1" sz="4000">
                <a:latin typeface="Humanst521 BT"/>
                <a:ea typeface="Humanst521 BT"/>
                <a:cs typeface="Humanst521 BT"/>
                <a:sym typeface="Humanst521 BT"/>
              </a:rPr>
              <a:t>in</a:t>
            </a:r>
            <a:r>
              <a:rPr sz="4000">
                <a:latin typeface="Humanst521 BT"/>
                <a:ea typeface="Humanst521 BT"/>
                <a:cs typeface="Humanst521 BT"/>
                <a:sym typeface="Humanst521 BT"/>
              </a:rPr>
              <a:t> </a:t>
            </a:r>
            <a:r>
              <a:rPr i="1" sz="4000">
                <a:latin typeface="Humanst521 BT"/>
                <a:ea typeface="Humanst521 BT"/>
                <a:cs typeface="Humanst521 BT"/>
                <a:sym typeface="Humanst521 BT"/>
              </a:rPr>
              <a:t>advance</a:t>
            </a:r>
            <a:r>
              <a:rPr sz="4000">
                <a:latin typeface="Humanst521 BT"/>
                <a:ea typeface="Humanst521 BT"/>
                <a:cs typeface="Humanst521 BT"/>
                <a:sym typeface="Humanst521 BT"/>
              </a:rPr>
              <a:t>, that is, (figuratively) </a:t>
            </a:r>
            <a:r>
              <a:rPr i="1" sz="4000">
                <a:latin typeface="Humanst521 BT"/>
                <a:ea typeface="Humanst521 BT"/>
                <a:cs typeface="Humanst521 BT"/>
                <a:sym typeface="Humanst521 BT"/>
              </a:rPr>
              <a:t>predetermine:</a:t>
            </a:r>
            <a:r>
              <a:rPr sz="4000">
                <a:latin typeface="Humanst521 BT"/>
                <a:ea typeface="Humanst521 BT"/>
                <a:cs typeface="Humanst521 BT"/>
                <a:sym typeface="Humanst521 BT"/>
              </a:rPr>
              <a:t> - determine before, ordain, predestinate.</a:t>
            </a:r>
            <a:r>
              <a:rPr sz="3800">
                <a:latin typeface="Humanst521 BT"/>
                <a:ea typeface="Humanst521 BT"/>
                <a:cs typeface="Humanst521 BT"/>
                <a:sym typeface="Humanst521 BT"/>
              </a:rPr>
              <a:t> </a:t>
            </a:r>
            <a:endParaRPr sz="3800">
              <a:latin typeface="Humanst521 BT"/>
              <a:ea typeface="Humanst521 BT"/>
              <a:cs typeface="Humanst521 BT"/>
              <a:sym typeface="Humanst521 BT"/>
            </a:endParaRPr>
          </a:p>
          <a:p>
            <a:pPr indent="2257" algn="l" defTabSz="1300480">
              <a:tabLst>
                <a:tab pos="304800" algn="l"/>
              </a:tabLst>
              <a:defRPr sz="4600">
                <a:solidFill>
                  <a:srgbClr val="000000"/>
                </a:solidFill>
                <a:latin typeface="Berlin Sans FB Demi"/>
                <a:ea typeface="Berlin Sans FB Demi"/>
                <a:cs typeface="Berlin Sans FB Demi"/>
                <a:sym typeface="Berlin Sans FB Demi"/>
              </a:defRPr>
            </a:pPr>
            <a:r>
              <a:t>Thayer Definition:</a:t>
            </a:r>
            <a:r>
              <a:rPr sz="3800">
                <a:latin typeface="Arial"/>
                <a:ea typeface="Arial"/>
                <a:cs typeface="Arial"/>
                <a:sym typeface="Arial"/>
              </a:rPr>
              <a:t> </a:t>
            </a:r>
            <a:r>
              <a:rPr b="1" sz="3800">
                <a:latin typeface="Arial"/>
                <a:ea typeface="Arial"/>
                <a:cs typeface="Arial"/>
                <a:sym typeface="Arial"/>
              </a:rPr>
              <a:t>G4309 –</a:t>
            </a:r>
            <a:r>
              <a:rPr sz="3800">
                <a:latin typeface="Arial"/>
                <a:ea typeface="Arial"/>
                <a:cs typeface="Arial"/>
                <a:sym typeface="Arial"/>
              </a:rPr>
              <a:t> </a:t>
            </a:r>
            <a:endParaRPr sz="3800"/>
          </a:p>
          <a:p>
            <a:pPr lvl="2" marL="331893" indent="453919" algn="l" defTabSz="1300480">
              <a:tabLst>
                <a:tab pos="304800" algn="l"/>
              </a:tabLst>
              <a:defRPr sz="4000">
                <a:solidFill>
                  <a:srgbClr val="000000"/>
                </a:solidFill>
                <a:latin typeface="Humanst521 BT"/>
                <a:ea typeface="Humanst521 BT"/>
                <a:cs typeface="Humanst521 BT"/>
                <a:sym typeface="Humanst521 BT"/>
              </a:defRPr>
            </a:pPr>
            <a:r>
              <a:t>1) to predetermine, decide beforehand</a:t>
            </a:r>
          </a:p>
          <a:p>
            <a:pPr lvl="2" marL="331893" indent="453919" algn="l" defTabSz="1300480">
              <a:tabLst>
                <a:tab pos="304800" algn="l"/>
              </a:tabLst>
              <a:defRPr sz="4000">
                <a:solidFill>
                  <a:srgbClr val="000000"/>
                </a:solidFill>
                <a:latin typeface="Humanst521 BT"/>
                <a:ea typeface="Humanst521 BT"/>
                <a:cs typeface="Humanst521 BT"/>
                <a:sym typeface="Humanst521 BT"/>
              </a:defRPr>
            </a:pPr>
            <a:r>
              <a:t>2) in the NT of God decreeing from eternity</a:t>
            </a:r>
          </a:p>
          <a:p>
            <a:pPr lvl="2" marL="331893" indent="453919" algn="l" defTabSz="1300480">
              <a:tabLst>
                <a:tab pos="304800" algn="l"/>
              </a:tabLst>
              <a:defRPr sz="4000">
                <a:solidFill>
                  <a:srgbClr val="000000"/>
                </a:solidFill>
                <a:latin typeface="Humanst521 BT"/>
                <a:ea typeface="Humanst521 BT"/>
                <a:cs typeface="Humanst521 BT"/>
                <a:sym typeface="Humanst521 BT"/>
              </a:defRPr>
            </a:pPr>
            <a:r>
              <a:t>3) to foreordain, appoint beforehand</a:t>
            </a:r>
          </a:p>
        </p:txBody>
      </p:sp>
      <p:sp>
        <p:nvSpPr>
          <p:cNvPr id="361" name="Ephes. 1:5 (NKJV)…"/>
          <p:cNvSpPr txBox="1"/>
          <p:nvPr/>
        </p:nvSpPr>
        <p:spPr>
          <a:xfrm>
            <a:off x="320863" y="5253496"/>
            <a:ext cx="3817487" cy="4297212"/>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defRPr>
                <a:solidFill>
                  <a:srgbClr val="FFFFFF"/>
                </a:solidFill>
              </a:defRPr>
            </a:pPr>
            <a:r>
              <a:t>Ephes. 1:5 (NKJV)  </a:t>
            </a:r>
          </a:p>
          <a:p>
            <a:pPr>
              <a:defRPr>
                <a:solidFill>
                  <a:srgbClr val="FFFFFF"/>
                </a:solidFill>
              </a:defRPr>
            </a:pPr>
            <a:r>
              <a:t>having </a:t>
            </a:r>
            <a:r>
              <a:rPr b="1" u="sng">
                <a:latin typeface="Gill Sans"/>
                <a:ea typeface="Gill Sans"/>
                <a:cs typeface="Gill Sans"/>
                <a:sym typeface="Gill Sans"/>
              </a:rPr>
              <a:t>predestined</a:t>
            </a:r>
            <a:r>
              <a:t> us to adoption as sons by Jesus Christ to Himself, according to the good pleasure of His will,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64"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65" name="Image" descr="Image"/>
          <p:cNvPicPr>
            <a:picLocks noChangeAspect="1"/>
          </p:cNvPicPr>
          <p:nvPr/>
        </p:nvPicPr>
        <p:blipFill>
          <a:blip r:embed="rId3">
            <a:extLst/>
          </a:blip>
          <a:srcRect l="7450" t="2838" r="2403" b="3419"/>
          <a:stretch>
            <a:fillRect/>
          </a:stretch>
        </p:blipFill>
        <p:spPr>
          <a:xfrm>
            <a:off x="-54610" y="4118846"/>
            <a:ext cx="4568434" cy="5424664"/>
          </a:xfrm>
          <a:custGeom>
            <a:avLst/>
            <a:gdLst/>
            <a:ahLst/>
            <a:cxnLst>
              <a:cxn ang="0">
                <a:pos x="wd2" y="hd2"/>
              </a:cxn>
              <a:cxn ang="5400000">
                <a:pos x="wd2" y="hd2"/>
              </a:cxn>
              <a:cxn ang="10800000">
                <a:pos x="wd2" y="hd2"/>
              </a:cxn>
              <a:cxn ang="16200000">
                <a:pos x="wd2" y="hd2"/>
              </a:cxn>
            </a:cxnLst>
            <a:rect l="0" t="0" r="r" b="b"/>
            <a:pathLst>
              <a:path w="21599" h="21590" fill="norm" stroke="1" extrusionOk="0">
                <a:moveTo>
                  <a:pt x="14683" y="0"/>
                </a:moveTo>
                <a:lnTo>
                  <a:pt x="13332" y="49"/>
                </a:lnTo>
                <a:cubicBezTo>
                  <a:pt x="12366" y="84"/>
                  <a:pt x="11785" y="159"/>
                  <a:pt x="11294" y="306"/>
                </a:cubicBezTo>
                <a:cubicBezTo>
                  <a:pt x="10809" y="452"/>
                  <a:pt x="10332" y="512"/>
                  <a:pt x="9676" y="512"/>
                </a:cubicBezTo>
                <a:cubicBezTo>
                  <a:pt x="9165" y="512"/>
                  <a:pt x="8463" y="581"/>
                  <a:pt x="8117" y="667"/>
                </a:cubicBezTo>
                <a:cubicBezTo>
                  <a:pt x="7771" y="752"/>
                  <a:pt x="6917" y="857"/>
                  <a:pt x="6220" y="900"/>
                </a:cubicBezTo>
                <a:cubicBezTo>
                  <a:pt x="5523" y="944"/>
                  <a:pt x="4745" y="1046"/>
                  <a:pt x="4492" y="1128"/>
                </a:cubicBezTo>
                <a:cubicBezTo>
                  <a:pt x="4238" y="1209"/>
                  <a:pt x="3591" y="1294"/>
                  <a:pt x="3053" y="1316"/>
                </a:cubicBezTo>
                <a:cubicBezTo>
                  <a:pt x="2514" y="1338"/>
                  <a:pt x="1879" y="1427"/>
                  <a:pt x="1642" y="1513"/>
                </a:cubicBezTo>
                <a:lnTo>
                  <a:pt x="1210" y="1668"/>
                </a:lnTo>
                <a:lnTo>
                  <a:pt x="1210" y="10122"/>
                </a:lnTo>
                <a:cubicBezTo>
                  <a:pt x="1210" y="16008"/>
                  <a:pt x="1172" y="18596"/>
                  <a:pt x="1086" y="18640"/>
                </a:cubicBezTo>
                <a:cubicBezTo>
                  <a:pt x="1019" y="18676"/>
                  <a:pt x="935" y="18613"/>
                  <a:pt x="900" y="18501"/>
                </a:cubicBezTo>
                <a:cubicBezTo>
                  <a:pt x="838" y="18302"/>
                  <a:pt x="831" y="18301"/>
                  <a:pt x="476" y="18552"/>
                </a:cubicBezTo>
                <a:cubicBezTo>
                  <a:pt x="195" y="18750"/>
                  <a:pt x="2" y="19090"/>
                  <a:pt x="0" y="19326"/>
                </a:cubicBezTo>
                <a:cubicBezTo>
                  <a:pt x="-1" y="19405"/>
                  <a:pt x="20" y="19472"/>
                  <a:pt x="65" y="19519"/>
                </a:cubicBezTo>
                <a:cubicBezTo>
                  <a:pt x="330" y="19787"/>
                  <a:pt x="5056" y="20602"/>
                  <a:pt x="8226" y="20924"/>
                </a:cubicBezTo>
                <a:cubicBezTo>
                  <a:pt x="8695" y="20972"/>
                  <a:pt x="9500" y="21074"/>
                  <a:pt x="10012" y="21152"/>
                </a:cubicBezTo>
                <a:cubicBezTo>
                  <a:pt x="10525" y="21230"/>
                  <a:pt x="11410" y="21344"/>
                  <a:pt x="11981" y="21406"/>
                </a:cubicBezTo>
                <a:cubicBezTo>
                  <a:pt x="12551" y="21469"/>
                  <a:pt x="13094" y="21533"/>
                  <a:pt x="13189" y="21548"/>
                </a:cubicBezTo>
                <a:cubicBezTo>
                  <a:pt x="13284" y="21564"/>
                  <a:pt x="13654" y="21583"/>
                  <a:pt x="14009" y="21589"/>
                </a:cubicBezTo>
                <a:cubicBezTo>
                  <a:pt x="14612" y="21600"/>
                  <a:pt x="14889" y="21507"/>
                  <a:pt x="18128" y="20225"/>
                </a:cubicBezTo>
                <a:lnTo>
                  <a:pt x="21599" y="18851"/>
                </a:lnTo>
                <a:lnTo>
                  <a:pt x="21599" y="10570"/>
                </a:lnTo>
                <a:lnTo>
                  <a:pt x="21599" y="2290"/>
                </a:lnTo>
                <a:lnTo>
                  <a:pt x="18141" y="1145"/>
                </a:lnTo>
                <a:lnTo>
                  <a:pt x="14683" y="0"/>
                </a:lnTo>
                <a:close/>
              </a:path>
            </a:pathLst>
          </a:custGeom>
          <a:ln w="12700">
            <a:miter lim="400000"/>
          </a:ln>
        </p:spPr>
      </p:pic>
      <p:sp>
        <p:nvSpPr>
          <p:cNvPr id="366"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pic>
        <p:nvPicPr>
          <p:cNvPr id="367" name="TextBox 6" descr="TextBox 6"/>
          <p:cNvPicPr>
            <a:picLocks noChangeAspect="0"/>
          </p:cNvPicPr>
          <p:nvPr/>
        </p:nvPicPr>
        <p:blipFill>
          <a:blip r:embed="rId4">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
        <p:nvSpPr>
          <p:cNvPr id="368" name="Predestined - πρωρίζω  prōrizō…"/>
          <p:cNvSpPr txBox="1"/>
          <p:nvPr/>
        </p:nvSpPr>
        <p:spPr>
          <a:xfrm>
            <a:off x="4498159" y="2540878"/>
            <a:ext cx="8417798" cy="6380860"/>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61528" indent="-661528" algn="l" defTabSz="1300480">
              <a:spcBef>
                <a:spcPts val="1300"/>
              </a:spcBef>
              <a:tabLst>
                <a:tab pos="304800" algn="l"/>
              </a:tabLst>
              <a:defRPr sz="4400">
                <a:solidFill>
                  <a:srgbClr val="000000"/>
                </a:solidFill>
                <a:latin typeface="Berlin Sans FB Demi"/>
                <a:ea typeface="Berlin Sans FB Demi"/>
                <a:cs typeface="Berlin Sans FB Demi"/>
                <a:sym typeface="Berlin Sans FB Demi"/>
              </a:defRPr>
            </a:pPr>
            <a:r>
              <a:t>Predestined - </a:t>
            </a:r>
            <a:r>
              <a:rPr sz="3800">
                <a:latin typeface="Arial"/>
                <a:ea typeface="Arial"/>
                <a:cs typeface="Arial"/>
                <a:sym typeface="Arial"/>
              </a:rPr>
              <a:t>πρωρίζω  prōrizō </a:t>
            </a:r>
            <a:endParaRPr sz="3800"/>
          </a:p>
          <a:p>
            <a:pPr marL="661528" indent="-661528" algn="l" defTabSz="1300480">
              <a:spcBef>
                <a:spcPts val="1100"/>
              </a:spcBef>
              <a:tabLst>
                <a:tab pos="304800" algn="l"/>
              </a:tabLst>
              <a:defRPr>
                <a:solidFill>
                  <a:srgbClr val="000000"/>
                </a:solidFill>
                <a:latin typeface="Humanst521 BT"/>
                <a:ea typeface="Humanst521 BT"/>
                <a:cs typeface="Humanst521 BT"/>
                <a:sym typeface="Humanst521 BT"/>
              </a:defRPr>
            </a:pPr>
            <a:r>
              <a:t>Means properly “to set bounds before;” and then to “pre-determine.” It is originally a geographical term, but applied also to any thing concluded, or determined, or demonstrated. </a:t>
            </a:r>
          </a:p>
          <a:p>
            <a:pPr marL="661528" indent="-661528" algn="l" defTabSz="1300480">
              <a:spcBef>
                <a:spcPts val="1100"/>
              </a:spcBef>
              <a:tabLst>
                <a:tab pos="304800" algn="l"/>
              </a:tabLst>
              <a:defRPr>
                <a:solidFill>
                  <a:srgbClr val="000000"/>
                </a:solidFill>
                <a:latin typeface="Humanst521 BT"/>
                <a:ea typeface="Humanst521 BT"/>
                <a:cs typeface="Humanst521 BT"/>
                <a:sym typeface="Humanst521 BT"/>
              </a:defRPr>
            </a:pPr>
            <a:r>
              <a:t>Here the word is used to point out God’s fixed purpose or predetermination to bestow upon those who believe the gospel the blessing of the adoption of sons by Jesus Christ, (Eph. 1:5,13)</a:t>
            </a:r>
          </a:p>
        </p:txBody>
      </p:sp>
      <p:sp>
        <p:nvSpPr>
          <p:cNvPr id="369" name="Ephes. 1:5 (NKJV)…"/>
          <p:cNvSpPr txBox="1"/>
          <p:nvPr/>
        </p:nvSpPr>
        <p:spPr>
          <a:xfrm>
            <a:off x="320863" y="5253496"/>
            <a:ext cx="3817487" cy="4297212"/>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defRPr>
                <a:solidFill>
                  <a:srgbClr val="FFFFFF"/>
                </a:solidFill>
              </a:defRPr>
            </a:pPr>
            <a:r>
              <a:t>Ephes. 1:5 (NKJV)  </a:t>
            </a:r>
          </a:p>
          <a:p>
            <a:pPr>
              <a:defRPr>
                <a:solidFill>
                  <a:srgbClr val="FFFFFF"/>
                </a:solidFill>
              </a:defRPr>
            </a:pPr>
            <a:r>
              <a:t>having </a:t>
            </a:r>
            <a:r>
              <a:rPr b="1" u="sng">
                <a:latin typeface="Gill Sans"/>
                <a:ea typeface="Gill Sans"/>
                <a:cs typeface="Gill Sans"/>
                <a:sym typeface="Gill Sans"/>
              </a:rPr>
              <a:t>predestined</a:t>
            </a:r>
            <a:r>
              <a:t> us to adoption as sons by Jesus Christ to Himself, according to the good pleasure of His will,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72"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73" name="Image" descr="Image"/>
          <p:cNvPicPr>
            <a:picLocks noChangeAspect="1"/>
          </p:cNvPicPr>
          <p:nvPr/>
        </p:nvPicPr>
        <p:blipFill>
          <a:blip r:embed="rId3">
            <a:extLst/>
          </a:blip>
          <a:srcRect l="7450" t="2838" r="2403" b="3419"/>
          <a:stretch>
            <a:fillRect/>
          </a:stretch>
        </p:blipFill>
        <p:spPr>
          <a:xfrm>
            <a:off x="-54610" y="4118846"/>
            <a:ext cx="4568434" cy="5424664"/>
          </a:xfrm>
          <a:custGeom>
            <a:avLst/>
            <a:gdLst/>
            <a:ahLst/>
            <a:cxnLst>
              <a:cxn ang="0">
                <a:pos x="wd2" y="hd2"/>
              </a:cxn>
              <a:cxn ang="5400000">
                <a:pos x="wd2" y="hd2"/>
              </a:cxn>
              <a:cxn ang="10800000">
                <a:pos x="wd2" y="hd2"/>
              </a:cxn>
              <a:cxn ang="16200000">
                <a:pos x="wd2" y="hd2"/>
              </a:cxn>
            </a:cxnLst>
            <a:rect l="0" t="0" r="r" b="b"/>
            <a:pathLst>
              <a:path w="21599" h="21590" fill="norm" stroke="1" extrusionOk="0">
                <a:moveTo>
                  <a:pt x="14683" y="0"/>
                </a:moveTo>
                <a:lnTo>
                  <a:pt x="13332" y="49"/>
                </a:lnTo>
                <a:cubicBezTo>
                  <a:pt x="12366" y="84"/>
                  <a:pt x="11785" y="159"/>
                  <a:pt x="11294" y="306"/>
                </a:cubicBezTo>
                <a:cubicBezTo>
                  <a:pt x="10809" y="452"/>
                  <a:pt x="10332" y="512"/>
                  <a:pt x="9676" y="512"/>
                </a:cubicBezTo>
                <a:cubicBezTo>
                  <a:pt x="9165" y="512"/>
                  <a:pt x="8463" y="581"/>
                  <a:pt x="8117" y="667"/>
                </a:cubicBezTo>
                <a:cubicBezTo>
                  <a:pt x="7771" y="752"/>
                  <a:pt x="6917" y="857"/>
                  <a:pt x="6220" y="900"/>
                </a:cubicBezTo>
                <a:cubicBezTo>
                  <a:pt x="5523" y="944"/>
                  <a:pt x="4745" y="1046"/>
                  <a:pt x="4492" y="1128"/>
                </a:cubicBezTo>
                <a:cubicBezTo>
                  <a:pt x="4238" y="1209"/>
                  <a:pt x="3591" y="1294"/>
                  <a:pt x="3053" y="1316"/>
                </a:cubicBezTo>
                <a:cubicBezTo>
                  <a:pt x="2514" y="1338"/>
                  <a:pt x="1879" y="1427"/>
                  <a:pt x="1642" y="1513"/>
                </a:cubicBezTo>
                <a:lnTo>
                  <a:pt x="1210" y="1668"/>
                </a:lnTo>
                <a:lnTo>
                  <a:pt x="1210" y="10122"/>
                </a:lnTo>
                <a:cubicBezTo>
                  <a:pt x="1210" y="16008"/>
                  <a:pt x="1172" y="18596"/>
                  <a:pt x="1086" y="18640"/>
                </a:cubicBezTo>
                <a:cubicBezTo>
                  <a:pt x="1019" y="18676"/>
                  <a:pt x="935" y="18613"/>
                  <a:pt x="900" y="18501"/>
                </a:cubicBezTo>
                <a:cubicBezTo>
                  <a:pt x="838" y="18302"/>
                  <a:pt x="831" y="18301"/>
                  <a:pt x="476" y="18552"/>
                </a:cubicBezTo>
                <a:cubicBezTo>
                  <a:pt x="195" y="18750"/>
                  <a:pt x="2" y="19090"/>
                  <a:pt x="0" y="19326"/>
                </a:cubicBezTo>
                <a:cubicBezTo>
                  <a:pt x="-1" y="19405"/>
                  <a:pt x="20" y="19472"/>
                  <a:pt x="65" y="19519"/>
                </a:cubicBezTo>
                <a:cubicBezTo>
                  <a:pt x="330" y="19787"/>
                  <a:pt x="5056" y="20602"/>
                  <a:pt x="8226" y="20924"/>
                </a:cubicBezTo>
                <a:cubicBezTo>
                  <a:pt x="8695" y="20972"/>
                  <a:pt x="9500" y="21074"/>
                  <a:pt x="10012" y="21152"/>
                </a:cubicBezTo>
                <a:cubicBezTo>
                  <a:pt x="10525" y="21230"/>
                  <a:pt x="11410" y="21344"/>
                  <a:pt x="11981" y="21406"/>
                </a:cubicBezTo>
                <a:cubicBezTo>
                  <a:pt x="12551" y="21469"/>
                  <a:pt x="13094" y="21533"/>
                  <a:pt x="13189" y="21548"/>
                </a:cubicBezTo>
                <a:cubicBezTo>
                  <a:pt x="13284" y="21564"/>
                  <a:pt x="13654" y="21583"/>
                  <a:pt x="14009" y="21589"/>
                </a:cubicBezTo>
                <a:cubicBezTo>
                  <a:pt x="14612" y="21600"/>
                  <a:pt x="14889" y="21507"/>
                  <a:pt x="18128" y="20225"/>
                </a:cubicBezTo>
                <a:lnTo>
                  <a:pt x="21599" y="18851"/>
                </a:lnTo>
                <a:lnTo>
                  <a:pt x="21599" y="10570"/>
                </a:lnTo>
                <a:lnTo>
                  <a:pt x="21599" y="2290"/>
                </a:lnTo>
                <a:lnTo>
                  <a:pt x="18141" y="1145"/>
                </a:lnTo>
                <a:lnTo>
                  <a:pt x="14683" y="0"/>
                </a:lnTo>
                <a:close/>
              </a:path>
            </a:pathLst>
          </a:custGeom>
          <a:ln w="12700">
            <a:miter lim="400000"/>
          </a:ln>
        </p:spPr>
      </p:pic>
      <p:sp>
        <p:nvSpPr>
          <p:cNvPr id="374"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pic>
        <p:nvPicPr>
          <p:cNvPr id="375" name="TextBox 6" descr="TextBox 6"/>
          <p:cNvPicPr>
            <a:picLocks noChangeAspect="0"/>
          </p:cNvPicPr>
          <p:nvPr/>
        </p:nvPicPr>
        <p:blipFill>
          <a:blip r:embed="rId4">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
        <p:nvSpPr>
          <p:cNvPr id="376" name="Predestined - πρωρίζω  prōrizō…"/>
          <p:cNvSpPr txBox="1"/>
          <p:nvPr/>
        </p:nvSpPr>
        <p:spPr>
          <a:xfrm>
            <a:off x="4498159" y="2540878"/>
            <a:ext cx="8417798" cy="667516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l" defTabSz="1300480">
              <a:spcBef>
                <a:spcPts val="1300"/>
              </a:spcBef>
              <a:tabLst>
                <a:tab pos="304800" algn="l"/>
              </a:tabLst>
              <a:defRPr sz="4400">
                <a:solidFill>
                  <a:srgbClr val="000000"/>
                </a:solidFill>
                <a:latin typeface="Berlin Sans FB Demi"/>
                <a:ea typeface="Berlin Sans FB Demi"/>
                <a:cs typeface="Berlin Sans FB Demi"/>
                <a:sym typeface="Berlin Sans FB Demi"/>
              </a:defRPr>
            </a:pPr>
            <a:r>
              <a:t>Predestined - </a:t>
            </a:r>
            <a:r>
              <a:rPr sz="3800">
                <a:latin typeface="Arial"/>
                <a:ea typeface="Arial"/>
                <a:cs typeface="Arial"/>
                <a:sym typeface="Arial"/>
              </a:rPr>
              <a:t>πρωρίζω  prōrizō </a:t>
            </a:r>
            <a:endParaRPr sz="3800"/>
          </a:p>
          <a:p>
            <a:pPr lvl="1" marL="11288" indent="455436" defTabSz="1300480">
              <a:spcBef>
                <a:spcPts val="1500"/>
              </a:spcBef>
              <a:tabLst>
                <a:tab pos="304800" algn="l"/>
              </a:tabLst>
              <a:defRPr sz="4200">
                <a:solidFill>
                  <a:srgbClr val="000000"/>
                </a:solidFill>
                <a:latin typeface="Berlin Sans FB Demi"/>
                <a:ea typeface="Berlin Sans FB Demi"/>
                <a:cs typeface="Berlin Sans FB Demi"/>
                <a:sym typeface="Berlin Sans FB Demi"/>
              </a:defRPr>
            </a:pPr>
            <a:r>
              <a:t>Peoples New Testament – </a:t>
            </a:r>
            <a:r>
              <a:rPr>
                <a:latin typeface="Humanst521 BT"/>
                <a:ea typeface="Humanst521 BT"/>
                <a:cs typeface="Humanst521 BT"/>
                <a:sym typeface="Humanst521 BT"/>
              </a:rPr>
              <a:t>Having predestinated us. Foreordained that we, the church of Jesus Christ, should be adopted as his children. The whole line of argument is general instead of particular. God foreordained a church which should be composed of those adopted as his children. </a:t>
            </a:r>
          </a:p>
        </p:txBody>
      </p:sp>
      <p:sp>
        <p:nvSpPr>
          <p:cNvPr id="377" name="Ephes. 1:5 (NKJV)…"/>
          <p:cNvSpPr txBox="1"/>
          <p:nvPr/>
        </p:nvSpPr>
        <p:spPr>
          <a:xfrm>
            <a:off x="320863" y="5253496"/>
            <a:ext cx="3817487" cy="4297212"/>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defRPr>
                <a:solidFill>
                  <a:srgbClr val="FFFFFF"/>
                </a:solidFill>
              </a:defRPr>
            </a:pPr>
            <a:r>
              <a:t>Ephes. 1:5 (NKJV)  </a:t>
            </a:r>
          </a:p>
          <a:p>
            <a:pPr>
              <a:defRPr>
                <a:solidFill>
                  <a:srgbClr val="FFFFFF"/>
                </a:solidFill>
              </a:defRPr>
            </a:pPr>
            <a:r>
              <a:t>having </a:t>
            </a:r>
            <a:r>
              <a:rPr b="1" u="sng">
                <a:latin typeface="Gill Sans"/>
                <a:ea typeface="Gill Sans"/>
                <a:cs typeface="Gill Sans"/>
                <a:sym typeface="Gill Sans"/>
              </a:rPr>
              <a:t>predestined</a:t>
            </a:r>
            <a:r>
              <a:t> us to adoption as sons by Jesus Christ to Himself, according to the good pleasure of His will,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80"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81" name="Image" descr="Image"/>
          <p:cNvPicPr>
            <a:picLocks noChangeAspect="1"/>
          </p:cNvPicPr>
          <p:nvPr/>
        </p:nvPicPr>
        <p:blipFill>
          <a:blip r:embed="rId3">
            <a:extLst/>
          </a:blip>
          <a:srcRect l="7450" t="2838" r="2403" b="3419"/>
          <a:stretch>
            <a:fillRect/>
          </a:stretch>
        </p:blipFill>
        <p:spPr>
          <a:xfrm>
            <a:off x="-54610" y="4118846"/>
            <a:ext cx="4568434" cy="5424664"/>
          </a:xfrm>
          <a:custGeom>
            <a:avLst/>
            <a:gdLst/>
            <a:ahLst/>
            <a:cxnLst>
              <a:cxn ang="0">
                <a:pos x="wd2" y="hd2"/>
              </a:cxn>
              <a:cxn ang="5400000">
                <a:pos x="wd2" y="hd2"/>
              </a:cxn>
              <a:cxn ang="10800000">
                <a:pos x="wd2" y="hd2"/>
              </a:cxn>
              <a:cxn ang="16200000">
                <a:pos x="wd2" y="hd2"/>
              </a:cxn>
            </a:cxnLst>
            <a:rect l="0" t="0" r="r" b="b"/>
            <a:pathLst>
              <a:path w="21599" h="21590" fill="norm" stroke="1" extrusionOk="0">
                <a:moveTo>
                  <a:pt x="14683" y="0"/>
                </a:moveTo>
                <a:lnTo>
                  <a:pt x="13332" y="49"/>
                </a:lnTo>
                <a:cubicBezTo>
                  <a:pt x="12366" y="84"/>
                  <a:pt x="11785" y="159"/>
                  <a:pt x="11294" y="306"/>
                </a:cubicBezTo>
                <a:cubicBezTo>
                  <a:pt x="10809" y="452"/>
                  <a:pt x="10332" y="512"/>
                  <a:pt x="9676" y="512"/>
                </a:cubicBezTo>
                <a:cubicBezTo>
                  <a:pt x="9165" y="512"/>
                  <a:pt x="8463" y="581"/>
                  <a:pt x="8117" y="667"/>
                </a:cubicBezTo>
                <a:cubicBezTo>
                  <a:pt x="7771" y="752"/>
                  <a:pt x="6917" y="857"/>
                  <a:pt x="6220" y="900"/>
                </a:cubicBezTo>
                <a:cubicBezTo>
                  <a:pt x="5523" y="944"/>
                  <a:pt x="4745" y="1046"/>
                  <a:pt x="4492" y="1128"/>
                </a:cubicBezTo>
                <a:cubicBezTo>
                  <a:pt x="4238" y="1209"/>
                  <a:pt x="3591" y="1294"/>
                  <a:pt x="3053" y="1316"/>
                </a:cubicBezTo>
                <a:cubicBezTo>
                  <a:pt x="2514" y="1338"/>
                  <a:pt x="1879" y="1427"/>
                  <a:pt x="1642" y="1513"/>
                </a:cubicBezTo>
                <a:lnTo>
                  <a:pt x="1210" y="1668"/>
                </a:lnTo>
                <a:lnTo>
                  <a:pt x="1210" y="10122"/>
                </a:lnTo>
                <a:cubicBezTo>
                  <a:pt x="1210" y="16008"/>
                  <a:pt x="1172" y="18596"/>
                  <a:pt x="1086" y="18640"/>
                </a:cubicBezTo>
                <a:cubicBezTo>
                  <a:pt x="1019" y="18676"/>
                  <a:pt x="935" y="18613"/>
                  <a:pt x="900" y="18501"/>
                </a:cubicBezTo>
                <a:cubicBezTo>
                  <a:pt x="838" y="18302"/>
                  <a:pt x="831" y="18301"/>
                  <a:pt x="476" y="18552"/>
                </a:cubicBezTo>
                <a:cubicBezTo>
                  <a:pt x="195" y="18750"/>
                  <a:pt x="2" y="19090"/>
                  <a:pt x="0" y="19326"/>
                </a:cubicBezTo>
                <a:cubicBezTo>
                  <a:pt x="-1" y="19405"/>
                  <a:pt x="20" y="19472"/>
                  <a:pt x="65" y="19519"/>
                </a:cubicBezTo>
                <a:cubicBezTo>
                  <a:pt x="330" y="19787"/>
                  <a:pt x="5056" y="20602"/>
                  <a:pt x="8226" y="20924"/>
                </a:cubicBezTo>
                <a:cubicBezTo>
                  <a:pt x="8695" y="20972"/>
                  <a:pt x="9500" y="21074"/>
                  <a:pt x="10012" y="21152"/>
                </a:cubicBezTo>
                <a:cubicBezTo>
                  <a:pt x="10525" y="21230"/>
                  <a:pt x="11410" y="21344"/>
                  <a:pt x="11981" y="21406"/>
                </a:cubicBezTo>
                <a:cubicBezTo>
                  <a:pt x="12551" y="21469"/>
                  <a:pt x="13094" y="21533"/>
                  <a:pt x="13189" y="21548"/>
                </a:cubicBezTo>
                <a:cubicBezTo>
                  <a:pt x="13284" y="21564"/>
                  <a:pt x="13654" y="21583"/>
                  <a:pt x="14009" y="21589"/>
                </a:cubicBezTo>
                <a:cubicBezTo>
                  <a:pt x="14612" y="21600"/>
                  <a:pt x="14889" y="21507"/>
                  <a:pt x="18128" y="20225"/>
                </a:cubicBezTo>
                <a:lnTo>
                  <a:pt x="21599" y="18851"/>
                </a:lnTo>
                <a:lnTo>
                  <a:pt x="21599" y="10570"/>
                </a:lnTo>
                <a:lnTo>
                  <a:pt x="21599" y="2290"/>
                </a:lnTo>
                <a:lnTo>
                  <a:pt x="18141" y="1145"/>
                </a:lnTo>
                <a:lnTo>
                  <a:pt x="14683" y="0"/>
                </a:lnTo>
                <a:close/>
              </a:path>
            </a:pathLst>
          </a:custGeom>
          <a:ln w="12700">
            <a:miter lim="400000"/>
          </a:ln>
        </p:spPr>
      </p:pic>
      <p:sp>
        <p:nvSpPr>
          <p:cNvPr id="382"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pic>
        <p:nvPicPr>
          <p:cNvPr id="383" name="TextBox 6" descr="TextBox 6"/>
          <p:cNvPicPr>
            <a:picLocks noChangeAspect="0"/>
          </p:cNvPicPr>
          <p:nvPr/>
        </p:nvPicPr>
        <p:blipFill>
          <a:blip r:embed="rId4">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
        <p:nvSpPr>
          <p:cNvPr id="384" name="Ephes. 1:5 (NKJV)…"/>
          <p:cNvSpPr txBox="1"/>
          <p:nvPr/>
        </p:nvSpPr>
        <p:spPr>
          <a:xfrm>
            <a:off x="320863" y="5253496"/>
            <a:ext cx="3817487" cy="4297212"/>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defRPr>
                <a:solidFill>
                  <a:srgbClr val="FFFFFF"/>
                </a:solidFill>
              </a:defRPr>
            </a:pPr>
            <a:r>
              <a:t>Ephes. 1:5 (NKJV)  </a:t>
            </a:r>
          </a:p>
          <a:p>
            <a:pPr>
              <a:defRPr>
                <a:solidFill>
                  <a:srgbClr val="FFFFFF"/>
                </a:solidFill>
              </a:defRPr>
            </a:pPr>
            <a:r>
              <a:t>having </a:t>
            </a:r>
            <a:r>
              <a:rPr b="1" u="sng">
                <a:latin typeface="Gill Sans"/>
                <a:ea typeface="Gill Sans"/>
                <a:cs typeface="Gill Sans"/>
                <a:sym typeface="Gill Sans"/>
              </a:rPr>
              <a:t>predestined</a:t>
            </a:r>
            <a:r>
              <a:t> us to adoption as sons by Jesus Christ to Himself, according to the good pleasure of His will, </a:t>
            </a:r>
          </a:p>
        </p:txBody>
      </p:sp>
      <p:sp>
        <p:nvSpPr>
          <p:cNvPr id="385" name="Predestination refers to God’s creation of man and His determination beforehand of the conditions through which man might live with Him eternally.  It concerns the Father’s predetermination that all people who meet His conditions would live eternally in heaven and all who refuse submission to those conditions would suffer eternal damnation."/>
          <p:cNvSpPr txBox="1"/>
          <p:nvPr/>
        </p:nvSpPr>
        <p:spPr>
          <a:xfrm>
            <a:off x="5069802" y="2457667"/>
            <a:ext cx="7694924" cy="69723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sz="3700">
                <a:latin typeface="Century Gothic"/>
                <a:ea typeface="Century Gothic"/>
                <a:cs typeface="Century Gothic"/>
                <a:sym typeface="Century Gothic"/>
              </a:defRPr>
            </a:pPr>
            <a:r>
              <a:t>Predestination refers to God’s creation of man and His determination beforehand of the conditions through which man might live with Him eternally. </a:t>
            </a:r>
            <a:br/>
            <a:r>
              <a:t>It concerns the Father’s predetermination that all people who meet His conditions would live eternally in heaven and all who refuse submission to those conditions would suffer eternal damnation.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88"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389"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sp>
        <p:nvSpPr>
          <p:cNvPr id="390" name="Acts 13:48 (ESV)…"/>
          <p:cNvSpPr txBox="1"/>
          <p:nvPr/>
        </p:nvSpPr>
        <p:spPr>
          <a:xfrm>
            <a:off x="4518838" y="3661671"/>
            <a:ext cx="8121659" cy="535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900">
                <a:solidFill>
                  <a:srgbClr val="000000"/>
                </a:solidFill>
                <a:latin typeface="Century Gothic"/>
                <a:ea typeface="Century Gothic"/>
                <a:cs typeface="Century Gothic"/>
                <a:sym typeface="Century Gothic"/>
              </a:defRPr>
            </a:pPr>
            <a:r>
              <a:t>Acts 13:48 (ESV)</a:t>
            </a:r>
          </a:p>
          <a:p>
            <a:pPr defTabSz="457200">
              <a:defRPr sz="4800">
                <a:solidFill>
                  <a:srgbClr val="000000"/>
                </a:solidFill>
                <a:latin typeface="Century Gothic"/>
                <a:ea typeface="Century Gothic"/>
                <a:cs typeface="Century Gothic"/>
                <a:sym typeface="Century Gothic"/>
              </a:defRPr>
            </a:pPr>
            <a:r>
              <a:rPr b="1" baseline="31999"/>
              <a:t>48 </a:t>
            </a:r>
            <a:r>
              <a:t>And when the Gentiles heard this, they began rejoicing and glorifying the word of the Lord, and as many as were appointed to eternal life believed.</a:t>
            </a:r>
          </a:p>
        </p:txBody>
      </p:sp>
      <p:pic>
        <p:nvPicPr>
          <p:cNvPr id="391"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392"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95"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396"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pic>
        <p:nvPicPr>
          <p:cNvPr id="397"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398"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399" name="The argument: God, before the foundation of the world, appointed only certain individuals to life.…"/>
          <p:cNvSpPr txBox="1"/>
          <p:nvPr/>
        </p:nvSpPr>
        <p:spPr>
          <a:xfrm>
            <a:off x="4150648" y="3704770"/>
            <a:ext cx="8579758" cy="574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4400">
                <a:latin typeface="Century Gothic"/>
                <a:ea typeface="Century Gothic"/>
                <a:cs typeface="Century Gothic"/>
                <a:sym typeface="Century Gothic"/>
              </a:defRPr>
            </a:pPr>
            <a:r>
              <a:rPr b="1"/>
              <a:t>The argument: </a:t>
            </a:r>
            <a:r>
              <a:t>God, before the foundation of the world, appointed only certain individuals to life. </a:t>
            </a:r>
          </a:p>
          <a:p>
            <a:pPr marL="685800" indent="-685800" algn="l">
              <a:spcBef>
                <a:spcPts val="1200"/>
              </a:spcBef>
              <a:buSzPct val="80000"/>
              <a:buBlip>
                <a:blip r:embed="rId5"/>
              </a:buBlip>
              <a:defRPr sz="4400">
                <a:latin typeface="Century Gothic"/>
                <a:ea typeface="Century Gothic"/>
                <a:cs typeface="Century Gothic"/>
                <a:sym typeface="Century Gothic"/>
              </a:defRPr>
            </a:pPr>
            <a:r>
              <a:rPr b="1"/>
              <a:t>Those who believed became part of those who had been appointed to eternal life.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9">
                                            <p:txEl>
                                              <p:pRg st="1" end="1"/>
                                            </p:txEl>
                                          </p:spTgt>
                                        </p:tgtEl>
                                        <p:attrNameLst>
                                          <p:attrName>style.visibility</p:attrName>
                                        </p:attrNameLst>
                                      </p:cBhvr>
                                      <p:to>
                                        <p:strVal val="visible"/>
                                      </p:to>
                                    </p:set>
                                    <p:animEffect filter="wipe(left)" transition="in">
                                      <p:cBhvr>
                                        <p:cTn id="7" dur="1500"/>
                                        <p:tgtEl>
                                          <p:spTgt spid="39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9"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02"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403"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pic>
        <p:nvPicPr>
          <p:cNvPr id="404"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405"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406" name="Romans 8:28–30 (NKJV)…"/>
          <p:cNvSpPr txBox="1"/>
          <p:nvPr/>
        </p:nvSpPr>
        <p:spPr>
          <a:xfrm>
            <a:off x="3207428" y="3652821"/>
            <a:ext cx="9612483" cy="5842002"/>
          </a:xfrm>
          <a:prstGeom prst="rect">
            <a:avLst/>
          </a:prstGeom>
          <a:solidFill>
            <a:srgbClr val="FFFFFF"/>
          </a:solidFill>
          <a:ln w="12700">
            <a:solidFill>
              <a:srgbClr val="000000"/>
            </a:solidFill>
            <a:miter lim="400000"/>
          </a:ln>
          <a:effectLst>
            <a:outerShdw sx="100000" sy="100000" kx="0" ky="0" algn="b" rotWithShape="0" blurRad="279400" dist="160494" dir="1234610">
              <a:srgbClr val="000000">
                <a:alpha val="5651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400">
                <a:solidFill>
                  <a:srgbClr val="000000"/>
                </a:solidFill>
                <a:latin typeface="Century Gothic"/>
                <a:ea typeface="Century Gothic"/>
                <a:cs typeface="Century Gothic"/>
                <a:sym typeface="Century Gothic"/>
              </a:defRPr>
            </a:pPr>
            <a:r>
              <a:t>Romans 8:28–30 (NKJV)</a:t>
            </a:r>
          </a:p>
          <a:p>
            <a:pPr defTabSz="457200">
              <a:defRPr sz="3400">
                <a:solidFill>
                  <a:srgbClr val="000000"/>
                </a:solidFill>
                <a:latin typeface="Century Gothic"/>
                <a:ea typeface="Century Gothic"/>
                <a:cs typeface="Century Gothic"/>
                <a:sym typeface="Century Gothic"/>
              </a:defRPr>
            </a:pPr>
            <a:r>
              <a:rPr baseline="31999"/>
              <a:t>28</a:t>
            </a:r>
            <a:r>
              <a:t> And we know that all things work together for good to those who love God, to those who are the called according to </a:t>
            </a:r>
            <a:r>
              <a:rPr i="1"/>
              <a:t>His</a:t>
            </a:r>
            <a:r>
              <a:t> purpose. </a:t>
            </a:r>
            <a:r>
              <a:rPr baseline="31999"/>
              <a:t>29</a:t>
            </a:r>
            <a:r>
              <a:t> For whom He foreknew, He also predestined </a:t>
            </a:r>
            <a:r>
              <a:rPr i="1"/>
              <a:t>to be</a:t>
            </a:r>
            <a:r>
              <a:t> conformed to the image of His Son, that He might be the firstborn among many brethren. </a:t>
            </a:r>
            <a:r>
              <a:rPr baseline="31999"/>
              <a:t>30</a:t>
            </a:r>
            <a:r>
              <a:t> Moreover whom He predestined, these He also called; whom He called, these He also justified; and whom He justified, these He also glorified.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09"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410"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pic>
        <p:nvPicPr>
          <p:cNvPr id="411"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412"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413" name="The argument: God, before the foundation of the world, predestinated certain individuals to salvation.…"/>
          <p:cNvSpPr txBox="1"/>
          <p:nvPr/>
        </p:nvSpPr>
        <p:spPr>
          <a:xfrm>
            <a:off x="4150648" y="3704770"/>
            <a:ext cx="8579758" cy="585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200"/>
              </a:spcBef>
              <a:buSzPct val="80000"/>
              <a:buBlip>
                <a:blip r:embed="rId5"/>
              </a:buBlip>
              <a:defRPr sz="3200">
                <a:latin typeface="Century Gothic"/>
                <a:ea typeface="Century Gothic"/>
                <a:cs typeface="Century Gothic"/>
                <a:sym typeface="Century Gothic"/>
              </a:defRPr>
            </a:pPr>
            <a:r>
              <a:rPr b="1"/>
              <a:t>The argument</a:t>
            </a:r>
            <a:r>
              <a:t>: God, before the foundation of the world, predestinated certain individuals to salvation. </a:t>
            </a:r>
          </a:p>
          <a:p>
            <a:pPr marL="685799" indent="-685799" algn="l">
              <a:spcBef>
                <a:spcPts val="1200"/>
              </a:spcBef>
              <a:buSzPct val="80000"/>
              <a:buBlip>
                <a:blip r:embed="rId5"/>
              </a:buBlip>
              <a:defRPr sz="3200">
                <a:latin typeface="Century Gothic"/>
                <a:ea typeface="Century Gothic"/>
                <a:cs typeface="Century Gothic"/>
                <a:sym typeface="Century Gothic"/>
              </a:defRPr>
            </a:pPr>
            <a:r>
              <a:t>Under consideration in this passage are: “</a:t>
            </a:r>
            <a:r>
              <a:rPr b="1" u="sng"/>
              <a:t>Those</a:t>
            </a:r>
            <a:r>
              <a:rPr b="1"/>
              <a:t> who love God</a:t>
            </a:r>
            <a:r>
              <a:t>” (v. 28), not just a few who God loves. “Those who are called according to His purpose.” (v. 28; cf 2 Thes. 2:14) </a:t>
            </a:r>
          </a:p>
          <a:p>
            <a:pPr marL="685799" indent="-685799" algn="l">
              <a:spcBef>
                <a:spcPts val="1200"/>
              </a:spcBef>
              <a:buSzPct val="80000"/>
              <a:buBlip>
                <a:blip r:embed="rId5"/>
              </a:buBlip>
              <a:defRPr sz="3200">
                <a:latin typeface="Century Gothic"/>
                <a:ea typeface="Century Gothic"/>
                <a:cs typeface="Century Gothic"/>
                <a:sym typeface="Century Gothic"/>
              </a:defRPr>
            </a:pPr>
            <a:r>
              <a:t>Those who hear, believe, and respond in obedience are referred to as being “</a:t>
            </a:r>
            <a:r>
              <a:rPr b="1"/>
              <a:t>called</a:t>
            </a:r>
            <a:r>
              <a:t>.” (Gal. 1:6; Heb. 9:15; 1 Pet. 2:9)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3">
                                            <p:txEl>
                                              <p:pRg st="1" end="1"/>
                                            </p:txEl>
                                          </p:spTgt>
                                        </p:tgtEl>
                                        <p:attrNameLst>
                                          <p:attrName>style.visibility</p:attrName>
                                        </p:attrNameLst>
                                      </p:cBhvr>
                                      <p:to>
                                        <p:strVal val="visible"/>
                                      </p:to>
                                    </p:set>
                                    <p:animEffect filter="wipe(left)" transition="in">
                                      <p:cBhvr>
                                        <p:cTn id="7" dur="1500"/>
                                        <p:tgtEl>
                                          <p:spTgt spid="4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13">
                                            <p:txEl>
                                              <p:pRg st="2" end="2"/>
                                            </p:txEl>
                                          </p:spTgt>
                                        </p:tgtEl>
                                        <p:attrNameLst>
                                          <p:attrName>style.visibility</p:attrName>
                                        </p:attrNameLst>
                                      </p:cBhvr>
                                      <p:to>
                                        <p:strVal val="visible"/>
                                      </p:to>
                                    </p:set>
                                    <p:animEffect filter="wipe(left)" transition="in">
                                      <p:cBhvr>
                                        <p:cTn id="12" dur="1500"/>
                                        <p:tgtEl>
                                          <p:spTgt spid="41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3"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TextBox 6" descr="TextBox 6"/>
          <p:cNvPicPr>
            <a:picLocks noChangeAspect="0"/>
          </p:cNvPicPr>
          <p:nvPr/>
        </p:nvPicPr>
        <p:blipFill>
          <a:blip r:embed="rId2">
            <a:extLst/>
          </a:blip>
          <a:stretch>
            <a:fillRect/>
          </a:stretch>
        </p:blipFill>
        <p:spPr>
          <a:xfrm>
            <a:off x="217766" y="1234434"/>
            <a:ext cx="5764747" cy="1516364"/>
          </a:xfrm>
          <a:prstGeom prst="rect">
            <a:avLst/>
          </a:prstGeom>
          <a:effectLst>
            <a:outerShdw sx="100000" sy="100000" kx="0" ky="0" algn="b" rotWithShape="0" blurRad="63500" dist="38100" dir="1234610">
              <a:srgbClr val="000000">
                <a:alpha val="46602"/>
              </a:srgbClr>
            </a:outerShdw>
          </a:effectLst>
        </p:spPr>
      </p:pic>
      <p:pic>
        <p:nvPicPr>
          <p:cNvPr id="263" name="Image" descr="Image"/>
          <p:cNvPicPr>
            <a:picLocks noChangeAspect="0"/>
          </p:cNvPicPr>
          <p:nvPr/>
        </p:nvPicPr>
        <p:blipFill>
          <a:blip r:embed="rId3">
            <a:extLst/>
          </a:blip>
          <a:stretch>
            <a:fillRect/>
          </a:stretch>
        </p:blipFill>
        <p:spPr>
          <a:xfrm>
            <a:off x="280723" y="2809377"/>
            <a:ext cx="3687421" cy="6696942"/>
          </a:xfrm>
          <a:prstGeom prst="rect">
            <a:avLst/>
          </a:prstGeom>
          <a:effectLst>
            <a:outerShdw sx="100000" sy="100000" kx="0" ky="0" algn="b" rotWithShape="0" blurRad="101600" dist="76200" dir="5400000">
              <a:srgbClr val="000000"/>
            </a:outerShdw>
          </a:effectLst>
        </p:spPr>
      </p:pic>
      <p:sp>
        <p:nvSpPr>
          <p:cNvPr id="264" name="6-Point Star 2"/>
          <p:cNvSpPr/>
          <p:nvPr/>
        </p:nvSpPr>
        <p:spPr>
          <a:xfrm>
            <a:off x="6859310" y="2826007"/>
            <a:ext cx="3063724" cy="4703669"/>
          </a:xfrm>
          <a:prstGeom prst="star6">
            <a:avLst>
              <a:gd name="adj" fmla="val 12733"/>
              <a:gd name="hf" fmla="val 115470"/>
            </a:avLst>
          </a:prstGeom>
          <a:solidFill>
            <a:srgbClr val="FFFF00"/>
          </a:solidFill>
          <a:ln w="12700">
            <a:miter lim="400000"/>
          </a:ln>
          <a:effectLst>
            <a:outerShdw sx="100000" sy="100000" kx="0" ky="0" algn="b" rotWithShape="0" blurRad="50800" dist="38100" dir="5400000">
              <a:srgbClr val="000000">
                <a:alpha val="99116"/>
              </a:srgbClr>
            </a:outerShdw>
          </a:effectLst>
        </p:spPr>
        <p:txBody>
          <a:bodyPr lIns="48767" tIns="48767" rIns="48767" bIns="48767" anchor="ctr"/>
          <a:lstStyle/>
          <a:p>
            <a:pPr defTabSz="1300480">
              <a:defRPr sz="2400">
                <a:solidFill>
                  <a:srgbClr val="FFFFFF"/>
                </a:solidFill>
                <a:latin typeface="Constantia"/>
                <a:ea typeface="Constantia"/>
                <a:cs typeface="Constantia"/>
                <a:sym typeface="Constantia"/>
              </a:defRPr>
            </a:pPr>
          </a:p>
        </p:txBody>
      </p:sp>
      <p:grpSp>
        <p:nvGrpSpPr>
          <p:cNvPr id="285" name="Group"/>
          <p:cNvGrpSpPr/>
          <p:nvPr/>
        </p:nvGrpSpPr>
        <p:grpSpPr>
          <a:xfrm>
            <a:off x="3923965" y="775381"/>
            <a:ext cx="8934413" cy="8804921"/>
            <a:chOff x="0" y="0"/>
            <a:chExt cx="8934412" cy="8804920"/>
          </a:xfrm>
        </p:grpSpPr>
        <p:sp>
          <p:nvSpPr>
            <p:cNvPr id="265" name="Shape"/>
            <p:cNvSpPr/>
            <p:nvPr/>
          </p:nvSpPr>
          <p:spPr>
            <a:xfrm>
              <a:off x="1573633" y="972994"/>
              <a:ext cx="2859314" cy="1878466"/>
            </a:xfrm>
            <a:custGeom>
              <a:avLst/>
              <a:gdLst/>
              <a:ahLst/>
              <a:cxnLst>
                <a:cxn ang="0">
                  <a:pos x="wd2" y="hd2"/>
                </a:cxn>
                <a:cxn ang="5400000">
                  <a:pos x="wd2" y="hd2"/>
                </a:cxn>
                <a:cxn ang="10800000">
                  <a:pos x="wd2" y="hd2"/>
                </a:cxn>
                <a:cxn ang="16200000">
                  <a:pos x="wd2" y="hd2"/>
                </a:cxn>
              </a:cxnLst>
              <a:rect l="0" t="0" r="r" b="b"/>
              <a:pathLst>
                <a:path w="21600" h="20168" fill="norm" stroke="1" extrusionOk="0">
                  <a:moveTo>
                    <a:pt x="0" y="18532"/>
                  </a:moveTo>
                  <a:lnTo>
                    <a:pt x="0" y="18532"/>
                  </a:lnTo>
                  <a:cubicBezTo>
                    <a:pt x="4347" y="5769"/>
                    <a:pt x="12850" y="-1432"/>
                    <a:pt x="21600" y="238"/>
                  </a:cubicBezTo>
                  <a:lnTo>
                    <a:pt x="21374" y="3532"/>
                  </a:lnTo>
                  <a:lnTo>
                    <a:pt x="21374" y="3532"/>
                  </a:lnTo>
                  <a:cubicBezTo>
                    <a:pt x="13416" y="2013"/>
                    <a:pt x="5683" y="8562"/>
                    <a:pt x="1730" y="20168"/>
                  </a:cubicBezTo>
                  <a:close/>
                </a:path>
              </a:pathLst>
            </a:custGeom>
            <a:solidFill>
              <a:srgbClr val="ECE5B3"/>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266" name="Shape"/>
            <p:cNvSpPr/>
            <p:nvPr/>
          </p:nvSpPr>
          <p:spPr>
            <a:xfrm>
              <a:off x="1184406" y="2698594"/>
              <a:ext cx="617564" cy="3407731"/>
            </a:xfrm>
            <a:custGeom>
              <a:avLst/>
              <a:gdLst/>
              <a:ahLst/>
              <a:cxnLst>
                <a:cxn ang="0">
                  <a:pos x="wd2" y="hd2"/>
                </a:cxn>
                <a:cxn ang="5400000">
                  <a:pos x="wd2" y="hd2"/>
                </a:cxn>
                <a:cxn ang="10800000">
                  <a:pos x="wd2" y="hd2"/>
                </a:cxn>
                <a:cxn ang="16200000">
                  <a:pos x="wd2" y="hd2"/>
                </a:cxn>
              </a:cxnLst>
              <a:rect l="0" t="0" r="r" b="b"/>
              <a:pathLst>
                <a:path w="17848" h="21600" fill="norm" stroke="1" extrusionOk="0">
                  <a:moveTo>
                    <a:pt x="11256" y="21600"/>
                  </a:moveTo>
                  <a:lnTo>
                    <a:pt x="11256" y="21600"/>
                  </a:lnTo>
                  <a:cubicBezTo>
                    <a:pt x="-3752" y="14917"/>
                    <a:pt x="-3752" y="6683"/>
                    <a:pt x="11256" y="0"/>
                  </a:cubicBezTo>
                  <a:lnTo>
                    <a:pt x="17848" y="978"/>
                  </a:lnTo>
                  <a:lnTo>
                    <a:pt x="17848" y="978"/>
                  </a:lnTo>
                  <a:cubicBezTo>
                    <a:pt x="4200" y="7056"/>
                    <a:pt x="4200" y="14544"/>
                    <a:pt x="17848" y="20622"/>
                  </a:cubicBezTo>
                  <a:close/>
                </a:path>
              </a:pathLst>
            </a:custGeom>
            <a:solidFill>
              <a:srgbClr val="ECE5B3"/>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267" name="Shape"/>
            <p:cNvSpPr/>
            <p:nvPr/>
          </p:nvSpPr>
          <p:spPr>
            <a:xfrm>
              <a:off x="1573632" y="5953460"/>
              <a:ext cx="2859314" cy="1878466"/>
            </a:xfrm>
            <a:custGeom>
              <a:avLst/>
              <a:gdLst/>
              <a:ahLst/>
              <a:cxnLst>
                <a:cxn ang="0">
                  <a:pos x="wd2" y="hd2"/>
                </a:cxn>
                <a:cxn ang="5400000">
                  <a:pos x="wd2" y="hd2"/>
                </a:cxn>
                <a:cxn ang="10800000">
                  <a:pos x="wd2" y="hd2"/>
                </a:cxn>
                <a:cxn ang="16200000">
                  <a:pos x="wd2" y="hd2"/>
                </a:cxn>
              </a:cxnLst>
              <a:rect l="0" t="0" r="r" b="b"/>
              <a:pathLst>
                <a:path w="21600" h="20168" fill="norm" stroke="1" extrusionOk="0">
                  <a:moveTo>
                    <a:pt x="21600" y="19930"/>
                  </a:moveTo>
                  <a:lnTo>
                    <a:pt x="21600" y="19930"/>
                  </a:lnTo>
                  <a:cubicBezTo>
                    <a:pt x="12850" y="21600"/>
                    <a:pt x="4347" y="14399"/>
                    <a:pt x="0" y="1636"/>
                  </a:cubicBezTo>
                  <a:lnTo>
                    <a:pt x="1730" y="0"/>
                  </a:lnTo>
                  <a:lnTo>
                    <a:pt x="1730" y="0"/>
                  </a:lnTo>
                  <a:cubicBezTo>
                    <a:pt x="5683" y="11606"/>
                    <a:pt x="13416" y="18155"/>
                    <a:pt x="21374" y="16636"/>
                  </a:cubicBezTo>
                  <a:close/>
                </a:path>
              </a:pathLst>
            </a:custGeom>
            <a:solidFill>
              <a:srgbClr val="A49428"/>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268" name="Shape"/>
            <p:cNvSpPr/>
            <p:nvPr/>
          </p:nvSpPr>
          <p:spPr>
            <a:xfrm>
              <a:off x="4416152" y="5954275"/>
              <a:ext cx="2944760" cy="1889428"/>
            </a:xfrm>
            <a:custGeom>
              <a:avLst/>
              <a:gdLst/>
              <a:ahLst/>
              <a:cxnLst>
                <a:cxn ang="0">
                  <a:pos x="wd2" y="hd2"/>
                </a:cxn>
                <a:cxn ang="5400000">
                  <a:pos x="wd2" y="hd2"/>
                </a:cxn>
                <a:cxn ang="10800000">
                  <a:pos x="wd2" y="hd2"/>
                </a:cxn>
                <a:cxn ang="16200000">
                  <a:pos x="wd2" y="hd2"/>
                </a:cxn>
              </a:cxnLst>
              <a:rect l="0" t="0" r="r" b="b"/>
              <a:pathLst>
                <a:path w="21600" h="19872" fill="norm" stroke="1" extrusionOk="0">
                  <a:moveTo>
                    <a:pt x="21600" y="1591"/>
                  </a:moveTo>
                  <a:lnTo>
                    <a:pt x="21600" y="1591"/>
                  </a:lnTo>
                  <a:cubicBezTo>
                    <a:pt x="17289" y="14482"/>
                    <a:pt x="8710" y="21600"/>
                    <a:pt x="0" y="19511"/>
                  </a:cubicBezTo>
                  <a:lnTo>
                    <a:pt x="273" y="16297"/>
                  </a:lnTo>
                  <a:lnTo>
                    <a:pt x="273" y="16297"/>
                  </a:lnTo>
                  <a:cubicBezTo>
                    <a:pt x="8194" y="18196"/>
                    <a:pt x="15996" y="11723"/>
                    <a:pt x="19916" y="0"/>
                  </a:cubicBezTo>
                  <a:close/>
                </a:path>
              </a:pathLst>
            </a:custGeom>
            <a:solidFill>
              <a:srgbClr val="895D1D"/>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269" name="Shape"/>
            <p:cNvSpPr/>
            <p:nvPr/>
          </p:nvSpPr>
          <p:spPr>
            <a:xfrm>
              <a:off x="7132442" y="2698594"/>
              <a:ext cx="617564" cy="3407730"/>
            </a:xfrm>
            <a:custGeom>
              <a:avLst/>
              <a:gdLst/>
              <a:ahLst/>
              <a:cxnLst>
                <a:cxn ang="0">
                  <a:pos x="wd2" y="hd2"/>
                </a:cxn>
                <a:cxn ang="5400000">
                  <a:pos x="wd2" y="hd2"/>
                </a:cxn>
                <a:cxn ang="10800000">
                  <a:pos x="wd2" y="hd2"/>
                </a:cxn>
                <a:cxn ang="16200000">
                  <a:pos x="wd2" y="hd2"/>
                </a:cxn>
              </a:cxnLst>
              <a:rect l="0" t="0" r="r" b="b"/>
              <a:pathLst>
                <a:path w="17848" h="21600" fill="norm" stroke="1" extrusionOk="0">
                  <a:moveTo>
                    <a:pt x="6592" y="0"/>
                  </a:moveTo>
                  <a:lnTo>
                    <a:pt x="6592" y="0"/>
                  </a:lnTo>
                  <a:cubicBezTo>
                    <a:pt x="21600" y="6683"/>
                    <a:pt x="21600" y="14917"/>
                    <a:pt x="6592" y="21600"/>
                  </a:cubicBezTo>
                  <a:lnTo>
                    <a:pt x="0" y="20622"/>
                  </a:lnTo>
                  <a:lnTo>
                    <a:pt x="0" y="20622"/>
                  </a:lnTo>
                  <a:cubicBezTo>
                    <a:pt x="13648" y="14544"/>
                    <a:pt x="13648" y="7056"/>
                    <a:pt x="0" y="978"/>
                  </a:cubicBezTo>
                  <a:close/>
                </a:path>
              </a:pathLst>
            </a:custGeom>
            <a:solidFill>
              <a:srgbClr val="A39A36"/>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270" name="Shape"/>
            <p:cNvSpPr/>
            <p:nvPr/>
          </p:nvSpPr>
          <p:spPr>
            <a:xfrm>
              <a:off x="4416152" y="961216"/>
              <a:ext cx="2944761" cy="1889429"/>
            </a:xfrm>
            <a:custGeom>
              <a:avLst/>
              <a:gdLst/>
              <a:ahLst/>
              <a:cxnLst>
                <a:cxn ang="0">
                  <a:pos x="wd2" y="hd2"/>
                </a:cxn>
                <a:cxn ang="5400000">
                  <a:pos x="wd2" y="hd2"/>
                </a:cxn>
                <a:cxn ang="10800000">
                  <a:pos x="wd2" y="hd2"/>
                </a:cxn>
                <a:cxn ang="16200000">
                  <a:pos x="wd2" y="hd2"/>
                </a:cxn>
              </a:cxnLst>
              <a:rect l="0" t="0" r="r" b="b"/>
              <a:pathLst>
                <a:path w="21600" h="19872" fill="norm" stroke="1" extrusionOk="0">
                  <a:moveTo>
                    <a:pt x="0" y="361"/>
                  </a:moveTo>
                  <a:lnTo>
                    <a:pt x="0" y="361"/>
                  </a:lnTo>
                  <a:cubicBezTo>
                    <a:pt x="8710" y="-1728"/>
                    <a:pt x="17289" y="5390"/>
                    <a:pt x="21600" y="18281"/>
                  </a:cubicBezTo>
                  <a:lnTo>
                    <a:pt x="19916" y="19872"/>
                  </a:lnTo>
                  <a:lnTo>
                    <a:pt x="19916" y="19872"/>
                  </a:lnTo>
                  <a:cubicBezTo>
                    <a:pt x="15996" y="8149"/>
                    <a:pt x="8194" y="1676"/>
                    <a:pt x="273" y="3575"/>
                  </a:cubicBezTo>
                  <a:close/>
                </a:path>
              </a:pathLst>
            </a:custGeom>
            <a:solidFill>
              <a:srgbClr val="D1CA75"/>
            </a:solidFill>
            <a:ln w="3175" cap="flat">
              <a:solidFill>
                <a:srgbClr val="ECE5B3"/>
              </a:solidFill>
              <a:prstDash val="solid"/>
              <a:round/>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271" name="Oval"/>
            <p:cNvSpPr/>
            <p:nvPr/>
          </p:nvSpPr>
          <p:spPr>
            <a:xfrm>
              <a:off x="2909430" y="2871168"/>
              <a:ext cx="3032042" cy="3062583"/>
            </a:xfrm>
            <a:prstGeom prst="ellipse">
              <a:avLst/>
            </a:prstGeom>
            <a:solidFill>
              <a:schemeClr val="accent6">
                <a:satOff val="1848"/>
                <a:lumOff val="-15262"/>
              </a:schemeClr>
            </a:solidFill>
            <a:ln w="12700" cap="flat">
              <a:noFill/>
              <a:miter lim="400000"/>
            </a:ln>
            <a:effectLst/>
          </p:spPr>
          <p:txBody>
            <a:bodyPr wrap="square" lIns="48767" tIns="48767" rIns="48767" bIns="48767" numCol="1" anchor="ctr">
              <a:noAutofit/>
            </a:bodyPr>
            <a:lstStyle/>
            <a:p>
              <a:pPr defTabSz="587022">
                <a:defRPr sz="3400">
                  <a:solidFill>
                    <a:srgbClr val="FFFFFF"/>
                  </a:solidFill>
                </a:defRPr>
              </a:pPr>
            </a:p>
          </p:txBody>
        </p:sp>
        <p:sp>
          <p:nvSpPr>
            <p:cNvPr id="272" name="The Circular Reasoning  of A of False Theology"/>
            <p:cNvSpPr txBox="1"/>
            <p:nvPr/>
          </p:nvSpPr>
          <p:spPr>
            <a:xfrm>
              <a:off x="3234152" y="3195270"/>
              <a:ext cx="2382597" cy="2414381"/>
            </a:xfrm>
            <a:prstGeom prst="rect">
              <a:avLst/>
            </a:prstGeom>
            <a:noFill/>
            <a:ln w="12700" cap="flat">
              <a:noFill/>
              <a:miter lim="400000"/>
            </a:ln>
            <a:effectLst>
              <a:outerShdw sx="100000" sy="100000" kx="0" ky="0" algn="b" rotWithShape="0" blurRad="88900" dist="50800" dir="3300000">
                <a:srgbClr val="000000"/>
              </a:outerShdw>
            </a:effectLst>
            <a:extLst>
              <a:ext uri="{C572A759-6A51-4108-AA02-DFA0A04FC94B}">
                <ma14:wrappingTextBoxFlag xmlns:ma14="http://schemas.microsoft.com/office/mac/drawingml/2011/main" val="1"/>
              </a:ext>
            </a:extLst>
          </p:spPr>
          <p:txBody>
            <a:bodyPr wrap="square" lIns="36576" tIns="36576" rIns="36576" bIns="36576" numCol="1" anchor="ctr">
              <a:noAutofit/>
            </a:bodyPr>
            <a:lstStyle>
              <a:lvl1pPr defTabSz="1706879">
                <a:lnSpc>
                  <a:spcPct val="90000"/>
                </a:lnSpc>
                <a:spcBef>
                  <a:spcPts val="1600"/>
                </a:spcBef>
                <a:defRPr sz="2700">
                  <a:solidFill>
                    <a:srgbClr val="FFFFFF"/>
                  </a:solidFill>
                  <a:effectLst>
                    <a:outerShdw sx="100000" sy="100000" kx="0" ky="0" algn="b" rotWithShape="0" blurRad="50800" dist="38100" dir="0">
                      <a:srgbClr val="000000">
                        <a:alpha val="40000"/>
                      </a:srgbClr>
                    </a:outerShdw>
                  </a:effectLst>
                  <a:latin typeface="Herculanum"/>
                  <a:ea typeface="Herculanum"/>
                  <a:cs typeface="Herculanum"/>
                  <a:sym typeface="Herculanum"/>
                </a:defRPr>
              </a:lvl1pPr>
            </a:lstStyle>
            <a:p>
              <a:pPr/>
              <a:r>
                <a:t>The Circular Reasoning  of A of False Theology </a:t>
              </a:r>
            </a:p>
          </p:txBody>
        </p:sp>
        <p:sp>
          <p:nvSpPr>
            <p:cNvPr id="273" name="Oval"/>
            <p:cNvSpPr/>
            <p:nvPr/>
          </p:nvSpPr>
          <p:spPr>
            <a:xfrm>
              <a:off x="2794556" y="-1"/>
              <a:ext cx="3261789" cy="2143808"/>
            </a:xfrm>
            <a:prstGeom prst="ellipse">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FFFFFF"/>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274" name="False View of God’s Sovereignty"/>
            <p:cNvSpPr txBox="1"/>
            <p:nvPr/>
          </p:nvSpPr>
          <p:spPr>
            <a:xfrm>
              <a:off x="3272234" y="393572"/>
              <a:ext cx="2306433" cy="1356663"/>
            </a:xfrm>
            <a:prstGeom prst="rect">
              <a:avLst/>
            </a:prstGeom>
            <a:noFill/>
            <a:ln w="12700" cap="flat">
              <a:noFill/>
              <a:miter lim="400000"/>
            </a:ln>
            <a:effectLst>
              <a:outerShdw sx="100000" sy="100000" kx="0" ky="0" algn="b" rotWithShape="0" blurRad="101600" dist="381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25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False View of God’s Sovereignty</a:t>
              </a:r>
            </a:p>
          </p:txBody>
        </p:sp>
        <p:sp>
          <p:nvSpPr>
            <p:cNvPr id="275" name="Oval"/>
            <p:cNvSpPr/>
            <p:nvPr/>
          </p:nvSpPr>
          <p:spPr>
            <a:xfrm>
              <a:off x="5672623" y="1665281"/>
              <a:ext cx="3261790" cy="2143807"/>
            </a:xfrm>
            <a:prstGeom prst="ellipse">
              <a:avLst/>
            </a:prstGeom>
            <a:gradFill flip="none" rotWithShape="1">
              <a:gsLst>
                <a:gs pos="0">
                  <a:schemeClr val="accent2">
                    <a:hueOff val="106265"/>
                    <a:satOff val="1324"/>
                    <a:lumOff val="2619"/>
                  </a:schemeClr>
                </a:gs>
                <a:gs pos="100000">
                  <a:schemeClr val="accent2">
                    <a:hueOff val="76670"/>
                    <a:satOff val="16688"/>
                    <a:lumOff val="-20328"/>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276" name="Total Inability"/>
            <p:cNvSpPr txBox="1"/>
            <p:nvPr/>
          </p:nvSpPr>
          <p:spPr>
            <a:xfrm>
              <a:off x="6066791" y="2023755"/>
              <a:ext cx="2574474" cy="1426859"/>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34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Total Inability</a:t>
              </a:r>
            </a:p>
          </p:txBody>
        </p:sp>
        <p:sp>
          <p:nvSpPr>
            <p:cNvPr id="277" name="Oval"/>
            <p:cNvSpPr/>
            <p:nvPr/>
          </p:nvSpPr>
          <p:spPr>
            <a:xfrm>
              <a:off x="5672623" y="4995832"/>
              <a:ext cx="3261790" cy="2143807"/>
            </a:xfrm>
            <a:prstGeom prst="ellipse">
              <a:avLst/>
            </a:prstGeom>
            <a:gradFill flip="none" rotWithShape="1">
              <a:gsLst>
                <a:gs pos="0">
                  <a:schemeClr val="accent3"/>
                </a:gs>
                <a:gs pos="100000">
                  <a:schemeClr val="accent3">
                    <a:satOff val="2194"/>
                    <a:lumOff val="-10817"/>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278" name="Unconditional Election"/>
            <p:cNvSpPr txBox="1"/>
            <p:nvPr/>
          </p:nvSpPr>
          <p:spPr>
            <a:xfrm>
              <a:off x="6137266" y="5468493"/>
              <a:ext cx="2433525" cy="1198485"/>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29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Unconditional Election</a:t>
              </a:r>
            </a:p>
          </p:txBody>
        </p:sp>
        <p:sp>
          <p:nvSpPr>
            <p:cNvPr id="279" name="Oval"/>
            <p:cNvSpPr/>
            <p:nvPr/>
          </p:nvSpPr>
          <p:spPr>
            <a:xfrm>
              <a:off x="2794556" y="6661113"/>
              <a:ext cx="3261789" cy="2143808"/>
            </a:xfrm>
            <a:prstGeom prst="ellipse">
              <a:avLst/>
            </a:prstGeom>
            <a:gradFill flip="none" rotWithShape="1">
              <a:gsLst>
                <a:gs pos="0">
                  <a:schemeClr val="accent4"/>
                </a:gs>
                <a:gs pos="100000">
                  <a:schemeClr val="accent4">
                    <a:hueOff val="-81543"/>
                    <a:satOff val="3097"/>
                    <a:lumOff val="-8662"/>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280" name="Limited Atonement"/>
            <p:cNvSpPr txBox="1"/>
            <p:nvPr/>
          </p:nvSpPr>
          <p:spPr>
            <a:xfrm>
              <a:off x="3272234" y="7161638"/>
              <a:ext cx="2306433" cy="1142758"/>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30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Limited Atonement</a:t>
              </a:r>
            </a:p>
          </p:txBody>
        </p:sp>
        <p:sp>
          <p:nvSpPr>
            <p:cNvPr id="281" name="Oval"/>
            <p:cNvSpPr/>
            <p:nvPr/>
          </p:nvSpPr>
          <p:spPr>
            <a:xfrm>
              <a:off x="-1" y="4995833"/>
              <a:ext cx="3261790" cy="2143807"/>
            </a:xfrm>
            <a:prstGeom prst="ellipse">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282" name="Irresistible Grace"/>
            <p:cNvSpPr txBox="1"/>
            <p:nvPr/>
          </p:nvSpPr>
          <p:spPr>
            <a:xfrm>
              <a:off x="477678" y="5531999"/>
              <a:ext cx="2306434" cy="1071473"/>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31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Irresistible Grace</a:t>
              </a:r>
            </a:p>
          </p:txBody>
        </p:sp>
        <p:sp>
          <p:nvSpPr>
            <p:cNvPr id="283" name="Oval"/>
            <p:cNvSpPr/>
            <p:nvPr/>
          </p:nvSpPr>
          <p:spPr>
            <a:xfrm>
              <a:off x="-1" y="1665279"/>
              <a:ext cx="3261790" cy="2143808"/>
            </a:xfrm>
            <a:prstGeom prst="ellipse">
              <a:avLst/>
            </a:prstGeom>
            <a:solidFill>
              <a:schemeClr val="accent2">
                <a:hueOff val="50042"/>
                <a:satOff val="8963"/>
                <a:lumOff val="14616"/>
              </a:schemeClr>
            </a:soli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284" name="Perseverance of the Saints"/>
            <p:cNvSpPr txBox="1"/>
            <p:nvPr/>
          </p:nvSpPr>
          <p:spPr>
            <a:xfrm>
              <a:off x="477677" y="2135396"/>
              <a:ext cx="2306434" cy="1203577"/>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29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Perseverance of the Saints </a:t>
              </a:r>
            </a:p>
          </p:txBody>
        </p:sp>
      </p:grpSp>
      <p:sp>
        <p:nvSpPr>
          <p:cNvPr id="286"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87" name="Image" descr="Image"/>
          <p:cNvPicPr>
            <a:picLocks noChangeAspect="1"/>
          </p:cNvPicPr>
          <p:nvPr/>
        </p:nvPicPr>
        <p:blipFill>
          <a:blip r:embed="rId4">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16"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417"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pic>
        <p:nvPicPr>
          <p:cNvPr id="418"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419"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420" name="Ephesians 1:4–5,11 (NKJV)…"/>
          <p:cNvSpPr txBox="1"/>
          <p:nvPr/>
        </p:nvSpPr>
        <p:spPr>
          <a:xfrm>
            <a:off x="3207428" y="3652821"/>
            <a:ext cx="9612483" cy="5842002"/>
          </a:xfrm>
          <a:prstGeom prst="rect">
            <a:avLst/>
          </a:prstGeom>
          <a:solidFill>
            <a:srgbClr val="FFFFFF"/>
          </a:solidFill>
          <a:ln w="12700">
            <a:solidFill>
              <a:srgbClr val="000000"/>
            </a:solidFill>
            <a:miter lim="400000"/>
          </a:ln>
          <a:effectLst>
            <a:outerShdw sx="100000" sy="100000" kx="0" ky="0" algn="b" rotWithShape="0" blurRad="279400" dist="160494" dir="1234610">
              <a:srgbClr val="000000">
                <a:alpha val="5651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400">
                <a:solidFill>
                  <a:srgbClr val="000000"/>
                </a:solidFill>
                <a:latin typeface="Century Gothic"/>
                <a:ea typeface="Century Gothic"/>
                <a:cs typeface="Century Gothic"/>
                <a:sym typeface="Century Gothic"/>
              </a:defRPr>
            </a:pPr>
            <a:r>
              <a:t>Ephesians 1:4–5,11 (NKJV)</a:t>
            </a:r>
          </a:p>
          <a:p>
            <a:pPr defTabSz="457200">
              <a:defRPr sz="3400">
                <a:solidFill>
                  <a:srgbClr val="000000"/>
                </a:solidFill>
                <a:latin typeface="Century Gothic"/>
                <a:ea typeface="Century Gothic"/>
                <a:cs typeface="Century Gothic"/>
                <a:sym typeface="Century Gothic"/>
              </a:defRPr>
            </a:pPr>
            <a:r>
              <a:rPr baseline="31999"/>
              <a:t>4</a:t>
            </a:r>
            <a:r>
              <a:t> just as He chose us in Him before the foundation of the world, that we should be holy and without blame before Him in love, </a:t>
            </a:r>
            <a:r>
              <a:rPr baseline="31999"/>
              <a:t>5</a:t>
            </a:r>
            <a:r>
              <a:t> having predestined us to adoption as sons by Jesus Christ to Himself, according to the good pleasure of His will, … </a:t>
            </a:r>
            <a:r>
              <a:rPr baseline="31999"/>
              <a:t>11</a:t>
            </a:r>
            <a:r>
              <a:t> In Him also we have obtained an inheritance, being predestined according to the purpose of Him who works all things according to the counsel of His will,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23"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424"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pic>
        <p:nvPicPr>
          <p:cNvPr id="425"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sp>
        <p:nvSpPr>
          <p:cNvPr id="426" name="Right Arrow 5"/>
          <p:cNvSpPr/>
          <p:nvPr/>
        </p:nvSpPr>
        <p:spPr>
          <a:xfrm>
            <a:off x="-34633" y="3381986"/>
            <a:ext cx="5960535" cy="975361"/>
          </a:xfrm>
          <a:prstGeom prst="rightArrow">
            <a:avLst>
              <a:gd name="adj1" fmla="val 50000"/>
              <a:gd name="adj2" fmla="val 50000"/>
            </a:avLst>
          </a:prstGeom>
          <a:solidFill>
            <a:srgbClr val="873624"/>
          </a:solidFill>
          <a:ln w="12700">
            <a:miter lim="400000"/>
          </a:ln>
          <a:effectLst>
            <a:outerShdw sx="100000" sy="100000" kx="0" ky="0" algn="b" rotWithShape="0" blurRad="63500" dist="50800" dir="2700000">
              <a:srgbClr val="000000">
                <a:alpha val="40000"/>
              </a:srgbClr>
            </a:outerShdw>
          </a:effectLst>
        </p:spPr>
        <p:txBody>
          <a:bodyPr lIns="65023" tIns="65023" rIns="65023" bIns="65023" anchor="ctr"/>
          <a:lstStyle/>
          <a:p>
            <a:pPr defTabSz="1300480">
              <a:defRPr sz="2400">
                <a:solidFill>
                  <a:srgbClr val="FFFFFF"/>
                </a:solidFill>
                <a:latin typeface="Constantia"/>
                <a:ea typeface="Constantia"/>
                <a:cs typeface="Constantia"/>
                <a:sym typeface="Constantia"/>
              </a:defRPr>
            </a:pPr>
          </a:p>
        </p:txBody>
      </p:sp>
      <p:sp>
        <p:nvSpPr>
          <p:cNvPr id="427" name="Right Arrow 16"/>
          <p:cNvSpPr/>
          <p:nvPr/>
        </p:nvSpPr>
        <p:spPr>
          <a:xfrm>
            <a:off x="-34633" y="4947653"/>
            <a:ext cx="5960535" cy="975361"/>
          </a:xfrm>
          <a:prstGeom prst="rightArrow">
            <a:avLst>
              <a:gd name="adj1" fmla="val 50000"/>
              <a:gd name="adj2" fmla="val 50000"/>
            </a:avLst>
          </a:prstGeom>
          <a:solidFill>
            <a:srgbClr val="873624"/>
          </a:solidFill>
          <a:ln w="12700">
            <a:miter lim="400000"/>
          </a:ln>
          <a:effectLst>
            <a:outerShdw sx="100000" sy="100000" kx="0" ky="0" algn="b" rotWithShape="0" blurRad="63500" dist="50800" dir="2700000">
              <a:srgbClr val="000000">
                <a:alpha val="40000"/>
              </a:srgbClr>
            </a:outerShdw>
          </a:effectLst>
        </p:spPr>
        <p:txBody>
          <a:bodyPr lIns="65023" tIns="65023" rIns="65023" bIns="65023" anchor="ctr"/>
          <a:lstStyle/>
          <a:p>
            <a:pPr defTabSz="1300480">
              <a:defRPr sz="2400">
                <a:solidFill>
                  <a:srgbClr val="FFFFFF"/>
                </a:solidFill>
                <a:latin typeface="Constantia"/>
                <a:ea typeface="Constantia"/>
                <a:cs typeface="Constantia"/>
                <a:sym typeface="Constantia"/>
              </a:defRPr>
            </a:pPr>
          </a:p>
        </p:txBody>
      </p:sp>
      <p:sp>
        <p:nvSpPr>
          <p:cNvPr id="428" name="Right Arrow 17"/>
          <p:cNvSpPr/>
          <p:nvPr/>
        </p:nvSpPr>
        <p:spPr>
          <a:xfrm>
            <a:off x="-34633" y="6580027"/>
            <a:ext cx="5960535" cy="975361"/>
          </a:xfrm>
          <a:prstGeom prst="rightArrow">
            <a:avLst>
              <a:gd name="adj1" fmla="val 50000"/>
              <a:gd name="adj2" fmla="val 50000"/>
            </a:avLst>
          </a:prstGeom>
          <a:solidFill>
            <a:srgbClr val="873624"/>
          </a:solidFill>
          <a:ln w="12700">
            <a:miter lim="400000"/>
          </a:ln>
          <a:effectLst>
            <a:outerShdw sx="100000" sy="100000" kx="0" ky="0" algn="b" rotWithShape="0" blurRad="63500" dist="50800" dir="2700000">
              <a:srgbClr val="000000">
                <a:alpha val="40000"/>
              </a:srgbClr>
            </a:outerShdw>
          </a:effectLst>
        </p:spPr>
        <p:txBody>
          <a:bodyPr lIns="65023" tIns="65023" rIns="65023" bIns="65023" anchor="ctr"/>
          <a:lstStyle/>
          <a:p>
            <a:pPr defTabSz="1300480">
              <a:defRPr sz="2400">
                <a:solidFill>
                  <a:srgbClr val="FFFFFF"/>
                </a:solidFill>
                <a:latin typeface="Constantia"/>
                <a:ea typeface="Constantia"/>
                <a:cs typeface="Constantia"/>
                <a:sym typeface="Constantia"/>
              </a:defRPr>
            </a:pPr>
          </a:p>
        </p:txBody>
      </p:sp>
      <p:sp>
        <p:nvSpPr>
          <p:cNvPr id="429" name="Right Arrow 18"/>
          <p:cNvSpPr/>
          <p:nvPr/>
        </p:nvSpPr>
        <p:spPr>
          <a:xfrm>
            <a:off x="-34633" y="8422373"/>
            <a:ext cx="5960535" cy="975361"/>
          </a:xfrm>
          <a:prstGeom prst="rightArrow">
            <a:avLst>
              <a:gd name="adj1" fmla="val 50000"/>
              <a:gd name="adj2" fmla="val 50000"/>
            </a:avLst>
          </a:prstGeom>
          <a:solidFill>
            <a:srgbClr val="873624"/>
          </a:solidFill>
          <a:ln w="12700">
            <a:miter lim="400000"/>
          </a:ln>
          <a:effectLst>
            <a:outerShdw sx="100000" sy="100000" kx="0" ky="0" algn="b" rotWithShape="0" blurRad="63500" dist="50800" dir="2700000">
              <a:srgbClr val="000000">
                <a:alpha val="40000"/>
              </a:srgbClr>
            </a:outerShdw>
          </a:effectLst>
        </p:spPr>
        <p:txBody>
          <a:bodyPr lIns="65023" tIns="65023" rIns="65023" bIns="65023" anchor="ctr"/>
          <a:lstStyle/>
          <a:p>
            <a:pPr defTabSz="1300480">
              <a:defRPr sz="2400">
                <a:solidFill>
                  <a:srgbClr val="FFFFFF"/>
                </a:solidFill>
                <a:latin typeface="Constantia"/>
                <a:ea typeface="Constantia"/>
                <a:cs typeface="Constantia"/>
                <a:sym typeface="Constantia"/>
              </a:defRPr>
            </a:pPr>
          </a:p>
        </p:txBody>
      </p:sp>
      <p:sp>
        <p:nvSpPr>
          <p:cNvPr id="430" name="TextBox 4"/>
          <p:cNvSpPr txBox="1"/>
          <p:nvPr/>
        </p:nvSpPr>
        <p:spPr>
          <a:xfrm>
            <a:off x="6202959" y="3421212"/>
            <a:ext cx="6635559" cy="6276809"/>
          </a:xfrm>
          <a:prstGeom prst="rect">
            <a:avLst/>
          </a:prstGeom>
          <a:ln w="12700">
            <a:miter lim="400000"/>
          </a:ln>
          <a:extLst>
            <a:ext uri="{C572A759-6A51-4108-AA02-DFA0A04FC94B}">
              <ma14:wrappingTextBoxFlag xmlns:ma14="http://schemas.microsoft.com/office/mac/drawingml/2011/main" val="1"/>
            </a:ext>
          </a:extLst>
        </p:spPr>
        <p:txBody>
          <a:bodyPr lIns="65004" tIns="65004" rIns="65004" bIns="65004">
            <a:spAutoFit/>
          </a:bodyPr>
          <a:lstStyle/>
          <a:p>
            <a:pPr marL="658741" indent="-658741" algn="l" defTabSz="1300078">
              <a:spcBef>
                <a:spcPts val="1100"/>
              </a:spcBef>
              <a:buClr>
                <a:srgbClr val="895D1D"/>
              </a:buClr>
              <a:buSzPct val="100000"/>
              <a:buChar char="✦"/>
              <a:defRPr sz="3400">
                <a:solidFill>
                  <a:srgbClr val="000000"/>
                </a:solidFill>
                <a:latin typeface="Book Antiqua"/>
                <a:ea typeface="Book Antiqua"/>
                <a:cs typeface="Book Antiqua"/>
                <a:sym typeface="Book Antiqua"/>
              </a:defRPr>
            </a:pPr>
            <a:r>
              <a:t>God planned it before the world began – Ep 1:4; 3:11</a:t>
            </a:r>
          </a:p>
          <a:p>
            <a:pPr marL="658741" indent="-658741" algn="l" defTabSz="1300078">
              <a:spcBef>
                <a:spcPts val="1100"/>
              </a:spcBef>
              <a:buClr>
                <a:srgbClr val="895D1D"/>
              </a:buClr>
              <a:buSzPct val="100000"/>
              <a:buChar char="✦"/>
              <a:defRPr sz="3400">
                <a:solidFill>
                  <a:srgbClr val="000000"/>
                </a:solidFill>
                <a:latin typeface="Book Antiqua"/>
                <a:ea typeface="Book Antiqua"/>
                <a:cs typeface="Book Antiqua"/>
                <a:sym typeface="Book Antiqua"/>
              </a:defRPr>
            </a:pPr>
            <a:r>
              <a:t>The "chosen" would be holy and without blame in Christ - Ep 1:4; 5:27</a:t>
            </a:r>
          </a:p>
          <a:p>
            <a:pPr marL="658741" indent="-658741" algn="l" defTabSz="1300078">
              <a:spcBef>
                <a:spcPts val="1100"/>
              </a:spcBef>
              <a:buClr>
                <a:srgbClr val="895D1D"/>
              </a:buClr>
              <a:buSzPct val="100000"/>
              <a:buChar char="✦"/>
              <a:defRPr sz="3400">
                <a:solidFill>
                  <a:srgbClr val="000000"/>
                </a:solidFill>
                <a:latin typeface="Book Antiqua"/>
                <a:ea typeface="Book Antiqua"/>
                <a:cs typeface="Book Antiqua"/>
                <a:sym typeface="Book Antiqua"/>
              </a:defRPr>
            </a:pPr>
            <a:r>
              <a:t>Believers would be adopted as sons – Ep 1:5; Gal 3:26,27 – (</a:t>
            </a:r>
            <a:r>
              <a:rPr i="1" sz="2800"/>
              <a:t>i.e. the means &amp; conditions</a:t>
            </a:r>
            <a:r>
              <a:t>)  </a:t>
            </a:r>
            <a:endParaRPr>
              <a:solidFill>
                <a:srgbClr val="FFFFFF"/>
              </a:solidFill>
            </a:endParaRPr>
          </a:p>
          <a:p>
            <a:pPr marL="658741" indent="-658741" algn="l" defTabSz="1300078">
              <a:spcBef>
                <a:spcPts val="1100"/>
              </a:spcBef>
              <a:buClr>
                <a:srgbClr val="895D1D"/>
              </a:buClr>
              <a:buSzPct val="100000"/>
              <a:buChar char="✦"/>
              <a:defRPr sz="3400">
                <a:solidFill>
                  <a:srgbClr val="000000"/>
                </a:solidFill>
                <a:latin typeface="Book Antiqua"/>
                <a:ea typeface="Book Antiqua"/>
                <a:cs typeface="Book Antiqua"/>
                <a:sym typeface="Book Antiqua"/>
              </a:defRPr>
            </a:pPr>
            <a:r>
              <a:t>This plan is according to God's good pleasure – Ep 1:5,10-13</a:t>
            </a:r>
          </a:p>
        </p:txBody>
      </p:sp>
      <p:sp>
        <p:nvSpPr>
          <p:cNvPr id="431" name="WordArt 7"/>
          <p:cNvSpPr txBox="1"/>
          <p:nvPr/>
        </p:nvSpPr>
        <p:spPr>
          <a:xfrm>
            <a:off x="1430003" y="5056027"/>
            <a:ext cx="2438400" cy="6502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l" defTabSz="1092403">
              <a:defRPr sz="4200">
                <a:solidFill>
                  <a:srgbClr val="FFC000"/>
                </a:solidFill>
                <a:effectLst>
                  <a:outerShdw sx="100000" sy="100000" kx="0" ky="0" algn="b" rotWithShape="0" blurRad="42672" dist="32759" dir="5460000">
                    <a:srgbClr val="000000">
                      <a:alpha val="38000"/>
                    </a:srgbClr>
                  </a:outerShdw>
                </a:effectLst>
                <a:latin typeface="Benguiat Bk BT"/>
                <a:ea typeface="Benguiat Bk BT"/>
                <a:cs typeface="Benguiat Bk BT"/>
                <a:sym typeface="Benguiat Bk BT"/>
              </a:defRPr>
            </a:lvl1pPr>
          </a:lstStyle>
          <a:p>
            <a:pPr/>
            <a:r>
              <a:t>What?</a:t>
            </a:r>
          </a:p>
        </p:txBody>
      </p:sp>
      <p:sp>
        <p:nvSpPr>
          <p:cNvPr id="432" name="WordArt 13"/>
          <p:cNvSpPr txBox="1"/>
          <p:nvPr/>
        </p:nvSpPr>
        <p:spPr>
          <a:xfrm>
            <a:off x="1271626" y="3490359"/>
            <a:ext cx="2755152" cy="6502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l" defTabSz="1092403">
              <a:defRPr sz="4200">
                <a:solidFill>
                  <a:srgbClr val="FFC000"/>
                </a:solidFill>
                <a:effectLst>
                  <a:outerShdw sx="100000" sy="100000" kx="0" ky="0" algn="b" rotWithShape="0" blurRad="42672" dist="32759" dir="5460000">
                    <a:srgbClr val="000000">
                      <a:alpha val="38000"/>
                    </a:srgbClr>
                  </a:outerShdw>
                </a:effectLst>
                <a:latin typeface="Benguiat Bk BT"/>
                <a:ea typeface="Benguiat Bk BT"/>
                <a:cs typeface="Benguiat Bk BT"/>
                <a:sym typeface="Benguiat Bk BT"/>
              </a:defRPr>
            </a:lvl1pPr>
          </a:lstStyle>
          <a:p>
            <a:pPr/>
            <a:r>
              <a:t>Wisdom</a:t>
            </a:r>
          </a:p>
        </p:txBody>
      </p:sp>
      <p:sp>
        <p:nvSpPr>
          <p:cNvPr id="433" name="WordArt 14"/>
          <p:cNvSpPr txBox="1"/>
          <p:nvPr/>
        </p:nvSpPr>
        <p:spPr>
          <a:xfrm>
            <a:off x="1673543" y="6688400"/>
            <a:ext cx="1951318" cy="6502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l" defTabSz="1092403">
              <a:defRPr sz="4200">
                <a:solidFill>
                  <a:srgbClr val="FFC000"/>
                </a:solidFill>
                <a:effectLst>
                  <a:outerShdw sx="100000" sy="100000" kx="0" ky="0" algn="b" rotWithShape="0" blurRad="42672" dist="32759" dir="5460000">
                    <a:srgbClr val="000000">
                      <a:alpha val="38000"/>
                    </a:srgbClr>
                  </a:outerShdw>
                </a:effectLst>
                <a:latin typeface="Benguiat Bk BT"/>
                <a:ea typeface="Benguiat Bk BT"/>
                <a:cs typeface="Benguiat Bk BT"/>
                <a:sym typeface="Benguiat Bk BT"/>
              </a:defRPr>
            </a:lvl1pPr>
          </a:lstStyle>
          <a:p>
            <a:pPr/>
            <a:r>
              <a:t>Class</a:t>
            </a:r>
          </a:p>
        </p:txBody>
      </p:sp>
      <p:sp>
        <p:nvSpPr>
          <p:cNvPr id="434" name="WordArt 15"/>
          <p:cNvSpPr txBox="1"/>
          <p:nvPr/>
        </p:nvSpPr>
        <p:spPr>
          <a:xfrm>
            <a:off x="1214849" y="8530746"/>
            <a:ext cx="2868706" cy="6502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l" defTabSz="1092403">
              <a:defRPr sz="4200">
                <a:solidFill>
                  <a:srgbClr val="FFC000"/>
                </a:solidFill>
                <a:effectLst>
                  <a:outerShdw sx="100000" sy="100000" kx="0" ky="0" algn="b" rotWithShape="0" blurRad="42672" dist="32759" dir="5460000">
                    <a:srgbClr val="000000">
                      <a:alpha val="38000"/>
                    </a:srgbClr>
                  </a:outerShdw>
                </a:effectLst>
                <a:latin typeface="Benguiat Bk BT"/>
                <a:ea typeface="Benguiat Bk BT"/>
                <a:cs typeface="Benguiat Bk BT"/>
                <a:sym typeface="Benguiat Bk BT"/>
              </a:defRPr>
            </a:lvl1pPr>
          </a:lstStyle>
          <a:p>
            <a:pPr/>
            <a:r>
              <a:t>Motive?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430">
                                            <p:bg/>
                                          </p:spTgt>
                                        </p:tgtEl>
                                        <p:attrNameLst>
                                          <p:attrName>style.visibility</p:attrName>
                                        </p:attrNameLst>
                                      </p:cBhvr>
                                      <p:to>
                                        <p:strVal val="visible"/>
                                      </p:to>
                                    </p:set>
                                    <p:anim calcmode="lin" valueType="num">
                                      <p:cBhvr>
                                        <p:cTn id="7" dur="1000" fill="hold"/>
                                        <p:tgtEl>
                                          <p:spTgt spid="430">
                                            <p:bg/>
                                          </p:spTgt>
                                        </p:tgtEl>
                                        <p:attrNameLst>
                                          <p:attrName>ppt_x</p:attrName>
                                        </p:attrNameLst>
                                      </p:cBhvr>
                                      <p:tavLst>
                                        <p:tav tm="0">
                                          <p:val>
                                            <p:strVal val="#ppt_x"/>
                                          </p:val>
                                        </p:tav>
                                        <p:tav tm="100000">
                                          <p:val>
                                            <p:strVal val="#ppt_x"/>
                                          </p:val>
                                        </p:tav>
                                      </p:tavLst>
                                    </p:anim>
                                    <p:anim calcmode="lin" valueType="num">
                                      <p:cBhvr>
                                        <p:cTn id="8" dur="1000" fill="hold"/>
                                        <p:tgtEl>
                                          <p:spTgt spid="430">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430">
                                            <p:txEl>
                                              <p:pRg st="0" end="0"/>
                                            </p:txEl>
                                          </p:spTgt>
                                        </p:tgtEl>
                                        <p:attrNameLst>
                                          <p:attrName>style.visibility</p:attrName>
                                        </p:attrNameLst>
                                      </p:cBhvr>
                                      <p:to>
                                        <p:strVal val="visible"/>
                                      </p:to>
                                    </p:set>
                                    <p:anim calcmode="lin" valueType="num">
                                      <p:cBhvr>
                                        <p:cTn id="11" dur="1000" fill="hold"/>
                                        <p:tgtEl>
                                          <p:spTgt spid="430">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43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2" fill="hold">
                                  <p:stCondLst>
                                    <p:cond delay="0"/>
                                  </p:stCondLst>
                                  <p:iterate type="el" backwards="0">
                                    <p:tmAbs val="0"/>
                                  </p:iterate>
                                  <p:childTnLst>
                                    <p:set>
                                      <p:cBhvr>
                                        <p:cTn id="16" fill="hold"/>
                                        <p:tgtEl>
                                          <p:spTgt spid="431"/>
                                        </p:tgtEl>
                                        <p:attrNameLst>
                                          <p:attrName>style.visibility</p:attrName>
                                        </p:attrNameLst>
                                      </p:cBhvr>
                                      <p:to>
                                        <p:strVal val="visible"/>
                                      </p:to>
                                    </p:set>
                                    <p:anim calcmode="lin" valueType="num">
                                      <p:cBhvr>
                                        <p:cTn id="17" dur="500" fill="hold"/>
                                        <p:tgtEl>
                                          <p:spTgt spid="431"/>
                                        </p:tgtEl>
                                        <p:attrNameLst>
                                          <p:attrName>ppt_x</p:attrName>
                                        </p:attrNameLst>
                                      </p:cBhvr>
                                      <p:tavLst>
                                        <p:tav tm="0">
                                          <p:val>
                                            <p:strVal val="0-#ppt_w/2"/>
                                          </p:val>
                                        </p:tav>
                                        <p:tav tm="100000">
                                          <p:val>
                                            <p:strVal val="#ppt_x"/>
                                          </p:val>
                                        </p:tav>
                                      </p:tavLst>
                                    </p:anim>
                                    <p:anim calcmode="lin" valueType="num">
                                      <p:cBhvr>
                                        <p:cTn id="18" dur="500" fill="hold"/>
                                        <p:tgtEl>
                                          <p:spTgt spid="431"/>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Class="entr" nodeType="afterEffect" presetSubtype="8" presetID="2" grpId="3" fill="hold">
                                  <p:stCondLst>
                                    <p:cond delay="0"/>
                                  </p:stCondLst>
                                  <p:iterate type="el" backwards="0">
                                    <p:tmAbs val="0"/>
                                  </p:iterate>
                                  <p:childTnLst>
                                    <p:set>
                                      <p:cBhvr>
                                        <p:cTn id="21" fill="hold"/>
                                        <p:tgtEl>
                                          <p:spTgt spid="427"/>
                                        </p:tgtEl>
                                        <p:attrNameLst>
                                          <p:attrName>style.visibility</p:attrName>
                                        </p:attrNameLst>
                                      </p:cBhvr>
                                      <p:to>
                                        <p:strVal val="visible"/>
                                      </p:to>
                                    </p:set>
                                    <p:anim calcmode="lin" valueType="num">
                                      <p:cBhvr>
                                        <p:cTn id="22" dur="500" fill="hold"/>
                                        <p:tgtEl>
                                          <p:spTgt spid="427"/>
                                        </p:tgtEl>
                                        <p:attrNameLst>
                                          <p:attrName>ppt_x</p:attrName>
                                        </p:attrNameLst>
                                      </p:cBhvr>
                                      <p:tavLst>
                                        <p:tav tm="0">
                                          <p:val>
                                            <p:strVal val="0-#ppt_w/2"/>
                                          </p:val>
                                        </p:tav>
                                        <p:tav tm="100000">
                                          <p:val>
                                            <p:strVal val="#ppt_x"/>
                                          </p:val>
                                        </p:tav>
                                      </p:tavLst>
                                    </p:anim>
                                    <p:anim calcmode="lin" valueType="num">
                                      <p:cBhvr>
                                        <p:cTn id="23" dur="500" fill="hold"/>
                                        <p:tgtEl>
                                          <p:spTgt spid="427"/>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Class="entr" nodeType="afterEffect" presetSubtype="1" presetID="2" grpId="1" fill="hold">
                                  <p:stCondLst>
                                    <p:cond delay="0"/>
                                  </p:stCondLst>
                                  <p:iterate type="el" backwards="0">
                                    <p:tmAbs val="0"/>
                                  </p:iterate>
                                  <p:childTnLst>
                                    <p:set>
                                      <p:cBhvr>
                                        <p:cTn id="26" fill="hold"/>
                                        <p:tgtEl>
                                          <p:spTgt spid="430">
                                            <p:txEl>
                                              <p:pRg st="1" end="1"/>
                                            </p:txEl>
                                          </p:spTgt>
                                        </p:tgtEl>
                                        <p:attrNameLst>
                                          <p:attrName>style.visibility</p:attrName>
                                        </p:attrNameLst>
                                      </p:cBhvr>
                                      <p:to>
                                        <p:strVal val="visible"/>
                                      </p:to>
                                    </p:set>
                                    <p:anim calcmode="lin" valueType="num">
                                      <p:cBhvr>
                                        <p:cTn id="27" dur="1000" fill="hold"/>
                                        <p:tgtEl>
                                          <p:spTgt spid="430">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3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 grpId="4" fill="hold">
                                  <p:stCondLst>
                                    <p:cond delay="0"/>
                                  </p:stCondLst>
                                  <p:iterate type="el" backwards="0">
                                    <p:tmAbs val="0"/>
                                  </p:iterate>
                                  <p:childTnLst>
                                    <p:set>
                                      <p:cBhvr>
                                        <p:cTn id="32" fill="hold"/>
                                        <p:tgtEl>
                                          <p:spTgt spid="433"/>
                                        </p:tgtEl>
                                        <p:attrNameLst>
                                          <p:attrName>style.visibility</p:attrName>
                                        </p:attrNameLst>
                                      </p:cBhvr>
                                      <p:to>
                                        <p:strVal val="visible"/>
                                      </p:to>
                                    </p:set>
                                    <p:anim calcmode="lin" valueType="num">
                                      <p:cBhvr>
                                        <p:cTn id="33" dur="500" fill="hold"/>
                                        <p:tgtEl>
                                          <p:spTgt spid="433"/>
                                        </p:tgtEl>
                                        <p:attrNameLst>
                                          <p:attrName>ppt_x</p:attrName>
                                        </p:attrNameLst>
                                      </p:cBhvr>
                                      <p:tavLst>
                                        <p:tav tm="0">
                                          <p:val>
                                            <p:strVal val="0-#ppt_w/2"/>
                                          </p:val>
                                        </p:tav>
                                        <p:tav tm="100000">
                                          <p:val>
                                            <p:strVal val="#ppt_x"/>
                                          </p:val>
                                        </p:tav>
                                      </p:tavLst>
                                    </p:anim>
                                    <p:anim calcmode="lin" valueType="num">
                                      <p:cBhvr>
                                        <p:cTn id="34" dur="500" fill="hold"/>
                                        <p:tgtEl>
                                          <p:spTgt spid="433"/>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Class="entr" nodeType="afterEffect" presetSubtype="8" presetID="2" grpId="5" fill="hold">
                                  <p:stCondLst>
                                    <p:cond delay="0"/>
                                  </p:stCondLst>
                                  <p:iterate type="el" backwards="0">
                                    <p:tmAbs val="0"/>
                                  </p:iterate>
                                  <p:childTnLst>
                                    <p:set>
                                      <p:cBhvr>
                                        <p:cTn id="37" fill="hold"/>
                                        <p:tgtEl>
                                          <p:spTgt spid="428"/>
                                        </p:tgtEl>
                                        <p:attrNameLst>
                                          <p:attrName>style.visibility</p:attrName>
                                        </p:attrNameLst>
                                      </p:cBhvr>
                                      <p:to>
                                        <p:strVal val="visible"/>
                                      </p:to>
                                    </p:set>
                                    <p:anim calcmode="lin" valueType="num">
                                      <p:cBhvr>
                                        <p:cTn id="38" dur="500" fill="hold"/>
                                        <p:tgtEl>
                                          <p:spTgt spid="428"/>
                                        </p:tgtEl>
                                        <p:attrNameLst>
                                          <p:attrName>ppt_x</p:attrName>
                                        </p:attrNameLst>
                                      </p:cBhvr>
                                      <p:tavLst>
                                        <p:tav tm="0">
                                          <p:val>
                                            <p:strVal val="0-#ppt_w/2"/>
                                          </p:val>
                                        </p:tav>
                                        <p:tav tm="100000">
                                          <p:val>
                                            <p:strVal val="#ppt_x"/>
                                          </p:val>
                                        </p:tav>
                                      </p:tavLst>
                                    </p:anim>
                                    <p:anim calcmode="lin" valueType="num">
                                      <p:cBhvr>
                                        <p:cTn id="39" dur="500" fill="hold"/>
                                        <p:tgtEl>
                                          <p:spTgt spid="428"/>
                                        </p:tgtEl>
                                        <p:attrNameLst>
                                          <p:attrName>ppt_y</p:attrName>
                                        </p:attrNameLst>
                                      </p:cBhvr>
                                      <p:tavLst>
                                        <p:tav tm="0">
                                          <p:val>
                                            <p:strVal val="#ppt_y"/>
                                          </p:val>
                                        </p:tav>
                                        <p:tav tm="100000">
                                          <p:val>
                                            <p:strVal val="#ppt_y"/>
                                          </p:val>
                                        </p:tav>
                                      </p:tavLst>
                                    </p:anim>
                                  </p:childTnLst>
                                </p:cTn>
                              </p:par>
                            </p:childTnLst>
                          </p:cTn>
                        </p:par>
                        <p:par>
                          <p:cTn id="40" fill="hold">
                            <p:stCondLst>
                              <p:cond delay="1000"/>
                            </p:stCondLst>
                            <p:childTnLst>
                              <p:par>
                                <p:cTn id="41" presetClass="entr" nodeType="afterEffect" presetSubtype="1" presetID="2" grpId="1" fill="hold">
                                  <p:stCondLst>
                                    <p:cond delay="0"/>
                                  </p:stCondLst>
                                  <p:iterate type="el" backwards="0">
                                    <p:tmAbs val="0"/>
                                  </p:iterate>
                                  <p:childTnLst>
                                    <p:set>
                                      <p:cBhvr>
                                        <p:cTn id="42" fill="hold"/>
                                        <p:tgtEl>
                                          <p:spTgt spid="430">
                                            <p:txEl>
                                              <p:pRg st="2" end="2"/>
                                            </p:txEl>
                                          </p:spTgt>
                                        </p:tgtEl>
                                        <p:attrNameLst>
                                          <p:attrName>style.visibility</p:attrName>
                                        </p:attrNameLst>
                                      </p:cBhvr>
                                      <p:to>
                                        <p:strVal val="visible"/>
                                      </p:to>
                                    </p:set>
                                    <p:anim calcmode="lin" valueType="num">
                                      <p:cBhvr>
                                        <p:cTn id="43" dur="1000" fill="hold"/>
                                        <p:tgtEl>
                                          <p:spTgt spid="430">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430">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8" presetID="2" grpId="6" fill="hold">
                                  <p:stCondLst>
                                    <p:cond delay="0"/>
                                  </p:stCondLst>
                                  <p:iterate type="el" backwards="0">
                                    <p:tmAbs val="0"/>
                                  </p:iterate>
                                  <p:childTnLst>
                                    <p:set>
                                      <p:cBhvr>
                                        <p:cTn id="48" fill="hold"/>
                                        <p:tgtEl>
                                          <p:spTgt spid="434"/>
                                        </p:tgtEl>
                                        <p:attrNameLst>
                                          <p:attrName>style.visibility</p:attrName>
                                        </p:attrNameLst>
                                      </p:cBhvr>
                                      <p:to>
                                        <p:strVal val="visible"/>
                                      </p:to>
                                    </p:set>
                                    <p:anim calcmode="lin" valueType="num">
                                      <p:cBhvr>
                                        <p:cTn id="49" dur="500" fill="hold"/>
                                        <p:tgtEl>
                                          <p:spTgt spid="434"/>
                                        </p:tgtEl>
                                        <p:attrNameLst>
                                          <p:attrName>ppt_x</p:attrName>
                                        </p:attrNameLst>
                                      </p:cBhvr>
                                      <p:tavLst>
                                        <p:tav tm="0">
                                          <p:val>
                                            <p:strVal val="0-#ppt_w/2"/>
                                          </p:val>
                                        </p:tav>
                                        <p:tav tm="100000">
                                          <p:val>
                                            <p:strVal val="#ppt_x"/>
                                          </p:val>
                                        </p:tav>
                                      </p:tavLst>
                                    </p:anim>
                                    <p:anim calcmode="lin" valueType="num">
                                      <p:cBhvr>
                                        <p:cTn id="50" dur="500" fill="hold"/>
                                        <p:tgtEl>
                                          <p:spTgt spid="434"/>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Class="entr" nodeType="afterEffect" presetSubtype="8" presetID="2" grpId="7" fill="hold">
                                  <p:stCondLst>
                                    <p:cond delay="0"/>
                                  </p:stCondLst>
                                  <p:iterate type="el" backwards="0">
                                    <p:tmAbs val="0"/>
                                  </p:iterate>
                                  <p:childTnLst>
                                    <p:set>
                                      <p:cBhvr>
                                        <p:cTn id="53" fill="hold"/>
                                        <p:tgtEl>
                                          <p:spTgt spid="429"/>
                                        </p:tgtEl>
                                        <p:attrNameLst>
                                          <p:attrName>style.visibility</p:attrName>
                                        </p:attrNameLst>
                                      </p:cBhvr>
                                      <p:to>
                                        <p:strVal val="visible"/>
                                      </p:to>
                                    </p:set>
                                    <p:anim calcmode="lin" valueType="num">
                                      <p:cBhvr>
                                        <p:cTn id="54" dur="500" fill="hold"/>
                                        <p:tgtEl>
                                          <p:spTgt spid="429"/>
                                        </p:tgtEl>
                                        <p:attrNameLst>
                                          <p:attrName>ppt_x</p:attrName>
                                        </p:attrNameLst>
                                      </p:cBhvr>
                                      <p:tavLst>
                                        <p:tav tm="0">
                                          <p:val>
                                            <p:strVal val="0-#ppt_w/2"/>
                                          </p:val>
                                        </p:tav>
                                        <p:tav tm="100000">
                                          <p:val>
                                            <p:strVal val="#ppt_x"/>
                                          </p:val>
                                        </p:tav>
                                      </p:tavLst>
                                    </p:anim>
                                    <p:anim calcmode="lin" valueType="num">
                                      <p:cBhvr>
                                        <p:cTn id="55" dur="500" fill="hold"/>
                                        <p:tgtEl>
                                          <p:spTgt spid="429"/>
                                        </p:tgtEl>
                                        <p:attrNameLst>
                                          <p:attrName>ppt_y</p:attrName>
                                        </p:attrNameLst>
                                      </p:cBhvr>
                                      <p:tavLst>
                                        <p:tav tm="0">
                                          <p:val>
                                            <p:strVal val="#ppt_y"/>
                                          </p:val>
                                        </p:tav>
                                        <p:tav tm="100000">
                                          <p:val>
                                            <p:strVal val="#ppt_y"/>
                                          </p:val>
                                        </p:tav>
                                      </p:tavLst>
                                    </p:anim>
                                  </p:childTnLst>
                                </p:cTn>
                              </p:par>
                            </p:childTnLst>
                          </p:cTn>
                        </p:par>
                        <p:par>
                          <p:cTn id="56" fill="hold">
                            <p:stCondLst>
                              <p:cond delay="1000"/>
                            </p:stCondLst>
                            <p:childTnLst>
                              <p:par>
                                <p:cTn id="57" presetClass="entr" nodeType="afterEffect" presetSubtype="1" presetID="2" grpId="1" fill="hold">
                                  <p:stCondLst>
                                    <p:cond delay="0"/>
                                  </p:stCondLst>
                                  <p:iterate type="el" backwards="0">
                                    <p:tmAbs val="0"/>
                                  </p:iterate>
                                  <p:childTnLst>
                                    <p:set>
                                      <p:cBhvr>
                                        <p:cTn id="58" fill="hold"/>
                                        <p:tgtEl>
                                          <p:spTgt spid="430">
                                            <p:txEl>
                                              <p:pRg st="3" end="3"/>
                                            </p:txEl>
                                          </p:spTgt>
                                        </p:tgtEl>
                                        <p:attrNameLst>
                                          <p:attrName>style.visibility</p:attrName>
                                        </p:attrNameLst>
                                      </p:cBhvr>
                                      <p:to>
                                        <p:strVal val="visible"/>
                                      </p:to>
                                    </p:set>
                                    <p:anim calcmode="lin" valueType="num">
                                      <p:cBhvr>
                                        <p:cTn id="59" dur="1000" fill="hold"/>
                                        <p:tgtEl>
                                          <p:spTgt spid="430">
                                            <p:txEl>
                                              <p:pRg st="3" end="3"/>
                                            </p:txEl>
                                          </p:spTgt>
                                        </p:tgtEl>
                                        <p:attrNameLst>
                                          <p:attrName>ppt_x</p:attrName>
                                        </p:attrNameLst>
                                      </p:cBhvr>
                                      <p:tavLst>
                                        <p:tav tm="0">
                                          <p:val>
                                            <p:strVal val="#ppt_x"/>
                                          </p:val>
                                        </p:tav>
                                        <p:tav tm="100000">
                                          <p:val>
                                            <p:strVal val="#ppt_x"/>
                                          </p:val>
                                        </p:tav>
                                      </p:tavLst>
                                    </p:anim>
                                    <p:anim calcmode="lin" valueType="num">
                                      <p:cBhvr>
                                        <p:cTn id="60" dur="1000" fill="hold"/>
                                        <p:tgtEl>
                                          <p:spTgt spid="430">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3" grpId="4"/>
      <p:bldP build="whole" bldLvl="1" animBg="1" rev="0" advAuto="0" spid="429" grpId="7"/>
      <p:bldP build="whole" bldLvl="1" animBg="1" rev="0" advAuto="0" spid="428" grpId="5"/>
      <p:bldP build="p" bldLvl="5" animBg="1" rev="0" advAuto="0" spid="430" grpId="1"/>
      <p:bldP build="whole" bldLvl="1" animBg="1" rev="0" advAuto="0" spid="434" grpId="6"/>
      <p:bldP build="whole" bldLvl="1" animBg="1" rev="0" advAuto="0" spid="427" grpId="3"/>
      <p:bldP build="whole" bldLvl="1" animBg="1" rev="0" advAuto="0" spid="431" grpId="2"/>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37"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438"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pic>
        <p:nvPicPr>
          <p:cNvPr id="439"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sp>
        <p:nvSpPr>
          <p:cNvPr id="440" name="Right Arrow 5"/>
          <p:cNvSpPr/>
          <p:nvPr/>
        </p:nvSpPr>
        <p:spPr>
          <a:xfrm>
            <a:off x="-86581" y="3631563"/>
            <a:ext cx="3467948" cy="975361"/>
          </a:xfrm>
          <a:prstGeom prst="rightArrow">
            <a:avLst>
              <a:gd name="adj1" fmla="val 50000"/>
              <a:gd name="adj2" fmla="val 50000"/>
            </a:avLst>
          </a:prstGeom>
          <a:solidFill>
            <a:srgbClr val="873624"/>
          </a:solidFill>
          <a:ln w="12700">
            <a:miter lim="400000"/>
          </a:ln>
          <a:effectLst>
            <a:outerShdw sx="100000" sy="100000" kx="0" ky="0" algn="b" rotWithShape="0" blurRad="63500" dist="50800" dir="2700000">
              <a:srgbClr val="000000">
                <a:alpha val="40000"/>
              </a:srgbClr>
            </a:outerShdw>
          </a:effectLst>
        </p:spPr>
        <p:txBody>
          <a:bodyPr lIns="65023" tIns="65023" rIns="65023" bIns="65023" anchor="ctr"/>
          <a:lstStyle/>
          <a:p>
            <a:pPr defTabSz="1300480">
              <a:defRPr sz="2400">
                <a:solidFill>
                  <a:srgbClr val="FFFFFF"/>
                </a:solidFill>
                <a:latin typeface="Constantia"/>
                <a:ea typeface="Constantia"/>
                <a:cs typeface="Constantia"/>
                <a:sym typeface="Constantia"/>
              </a:defRPr>
            </a:pPr>
          </a:p>
        </p:txBody>
      </p:sp>
      <p:sp>
        <p:nvSpPr>
          <p:cNvPr id="441" name="Right Arrow 16"/>
          <p:cNvSpPr/>
          <p:nvPr/>
        </p:nvSpPr>
        <p:spPr>
          <a:xfrm>
            <a:off x="-86581" y="4877856"/>
            <a:ext cx="3467948" cy="975361"/>
          </a:xfrm>
          <a:prstGeom prst="rightArrow">
            <a:avLst>
              <a:gd name="adj1" fmla="val 50000"/>
              <a:gd name="adj2" fmla="val 50000"/>
            </a:avLst>
          </a:prstGeom>
          <a:solidFill>
            <a:srgbClr val="873624"/>
          </a:solidFill>
          <a:ln w="12700">
            <a:miter lim="400000"/>
          </a:ln>
          <a:effectLst>
            <a:outerShdw sx="100000" sy="100000" kx="0" ky="0" algn="b" rotWithShape="0" blurRad="63500" dist="50800" dir="2700000">
              <a:srgbClr val="000000">
                <a:alpha val="40000"/>
              </a:srgbClr>
            </a:outerShdw>
          </a:effectLst>
        </p:spPr>
        <p:txBody>
          <a:bodyPr lIns="65023" tIns="65023" rIns="65023" bIns="65023" anchor="ctr"/>
          <a:lstStyle/>
          <a:p>
            <a:pPr defTabSz="1300480">
              <a:defRPr sz="2400">
                <a:solidFill>
                  <a:srgbClr val="FFFFFF"/>
                </a:solidFill>
                <a:latin typeface="Constantia"/>
                <a:ea typeface="Constantia"/>
                <a:cs typeface="Constantia"/>
                <a:sym typeface="Constantia"/>
              </a:defRPr>
            </a:pPr>
          </a:p>
        </p:txBody>
      </p:sp>
      <p:sp>
        <p:nvSpPr>
          <p:cNvPr id="442" name="Right Arrow 17"/>
          <p:cNvSpPr/>
          <p:nvPr/>
        </p:nvSpPr>
        <p:spPr>
          <a:xfrm>
            <a:off x="-86581" y="6124150"/>
            <a:ext cx="3467948" cy="975361"/>
          </a:xfrm>
          <a:prstGeom prst="rightArrow">
            <a:avLst>
              <a:gd name="adj1" fmla="val 50000"/>
              <a:gd name="adj2" fmla="val 50000"/>
            </a:avLst>
          </a:prstGeom>
          <a:solidFill>
            <a:srgbClr val="873624"/>
          </a:solidFill>
          <a:ln w="12700">
            <a:miter lim="400000"/>
          </a:ln>
          <a:effectLst>
            <a:outerShdw sx="100000" sy="100000" kx="0" ky="0" algn="b" rotWithShape="0" blurRad="63500" dist="50800" dir="2700000">
              <a:srgbClr val="000000">
                <a:alpha val="40000"/>
              </a:srgbClr>
            </a:outerShdw>
          </a:effectLst>
        </p:spPr>
        <p:txBody>
          <a:bodyPr lIns="65023" tIns="65023" rIns="65023" bIns="65023" anchor="ctr"/>
          <a:lstStyle/>
          <a:p>
            <a:pPr defTabSz="1300480">
              <a:defRPr sz="2400">
                <a:solidFill>
                  <a:srgbClr val="FFFFFF"/>
                </a:solidFill>
                <a:latin typeface="Constantia"/>
                <a:ea typeface="Constantia"/>
                <a:cs typeface="Constantia"/>
                <a:sym typeface="Constantia"/>
              </a:defRPr>
            </a:pPr>
          </a:p>
        </p:txBody>
      </p:sp>
      <p:sp>
        <p:nvSpPr>
          <p:cNvPr id="443" name="Right Arrow 18"/>
          <p:cNvSpPr/>
          <p:nvPr/>
        </p:nvSpPr>
        <p:spPr>
          <a:xfrm>
            <a:off x="-86581" y="7370443"/>
            <a:ext cx="3467948" cy="975361"/>
          </a:xfrm>
          <a:prstGeom prst="rightArrow">
            <a:avLst>
              <a:gd name="adj1" fmla="val 50000"/>
              <a:gd name="adj2" fmla="val 50000"/>
            </a:avLst>
          </a:prstGeom>
          <a:solidFill>
            <a:srgbClr val="873624"/>
          </a:solidFill>
          <a:ln w="12700">
            <a:miter lim="400000"/>
          </a:ln>
          <a:effectLst>
            <a:outerShdw sx="100000" sy="100000" kx="0" ky="0" algn="b" rotWithShape="0" blurRad="63500" dist="50800" dir="2700000">
              <a:srgbClr val="000000">
                <a:alpha val="40000"/>
              </a:srgbClr>
            </a:outerShdw>
          </a:effectLst>
        </p:spPr>
        <p:txBody>
          <a:bodyPr lIns="65023" tIns="65023" rIns="65023" bIns="65023" anchor="ctr"/>
          <a:lstStyle/>
          <a:p>
            <a:pPr defTabSz="1300480">
              <a:defRPr sz="2400">
                <a:solidFill>
                  <a:srgbClr val="FFFFFF"/>
                </a:solidFill>
                <a:latin typeface="Constantia"/>
                <a:ea typeface="Constantia"/>
                <a:cs typeface="Constantia"/>
                <a:sym typeface="Constantia"/>
              </a:defRPr>
            </a:pPr>
          </a:p>
        </p:txBody>
      </p:sp>
      <p:sp>
        <p:nvSpPr>
          <p:cNvPr id="444" name="TextBox 4"/>
          <p:cNvSpPr txBox="1"/>
          <p:nvPr/>
        </p:nvSpPr>
        <p:spPr>
          <a:xfrm>
            <a:off x="3606475" y="3711569"/>
            <a:ext cx="9128147" cy="6048210"/>
          </a:xfrm>
          <a:prstGeom prst="rect">
            <a:avLst/>
          </a:prstGeom>
          <a:ln w="12700">
            <a:miter lim="400000"/>
          </a:ln>
          <a:extLst>
            <a:ext uri="{C572A759-6A51-4108-AA02-DFA0A04FC94B}">
              <ma14:wrappingTextBoxFlag xmlns:ma14="http://schemas.microsoft.com/office/mac/drawingml/2011/main" val="1"/>
            </a:ext>
          </a:extLst>
        </p:spPr>
        <p:txBody>
          <a:bodyPr lIns="65004" tIns="65004" rIns="65004" bIns="65004">
            <a:spAutoFit/>
          </a:bodyPr>
          <a:lstStyle/>
          <a:p>
            <a:pPr marL="631063" indent="-631063" algn="l" defTabSz="1300078">
              <a:spcBef>
                <a:spcPts val="2700"/>
              </a:spcBef>
              <a:buClr>
                <a:srgbClr val="895D1D"/>
              </a:buClr>
              <a:buSzPct val="100000"/>
              <a:buChar char="✦"/>
              <a:defRPr sz="3800">
                <a:solidFill>
                  <a:srgbClr val="000000"/>
                </a:solidFill>
                <a:latin typeface="Book Antiqua"/>
                <a:ea typeface="Book Antiqua"/>
                <a:cs typeface="Book Antiqua"/>
                <a:sym typeface="Book Antiqua"/>
              </a:defRPr>
            </a:pPr>
            <a:r>
              <a:t>The faithful in Christ  </a:t>
            </a:r>
            <a:r>
              <a:rPr sz="3400"/>
              <a:t>– (1,4,5,13) </a:t>
            </a:r>
          </a:p>
          <a:p>
            <a:pPr marL="631063" indent="-631063" algn="l" defTabSz="1300078">
              <a:spcBef>
                <a:spcPts val="2700"/>
              </a:spcBef>
              <a:buClr>
                <a:srgbClr val="895D1D"/>
              </a:buClr>
              <a:buSzPct val="100000"/>
              <a:buChar char="✦"/>
              <a:defRPr sz="3800">
                <a:solidFill>
                  <a:srgbClr val="000000"/>
                </a:solidFill>
                <a:latin typeface="Book Antiqua"/>
                <a:ea typeface="Book Antiqua"/>
                <a:cs typeface="Book Antiqua"/>
                <a:sym typeface="Book Antiqua"/>
              </a:defRPr>
            </a:pPr>
            <a:r>
              <a:t>Those In Christ’s body, i.e. church, </a:t>
            </a:r>
            <a:r>
              <a:rPr sz="3400"/>
              <a:t>(1-13; 2:16; </a:t>
            </a:r>
            <a:r>
              <a:rPr i="1" sz="3400"/>
              <a:t>cf. Rom 16:13</a:t>
            </a:r>
            <a:r>
              <a:rPr sz="3400"/>
              <a:t>)</a:t>
            </a:r>
            <a:endParaRPr sz="3400"/>
          </a:p>
          <a:p>
            <a:pPr marL="631063" indent="-631063" algn="l" defTabSz="1300078">
              <a:spcBef>
                <a:spcPts val="2700"/>
              </a:spcBef>
              <a:buClr>
                <a:srgbClr val="895D1D"/>
              </a:buClr>
              <a:buSzPct val="100000"/>
              <a:buChar char="✦"/>
              <a:defRPr sz="3800">
                <a:solidFill>
                  <a:srgbClr val="000000"/>
                </a:solidFill>
                <a:latin typeface="Book Antiqua"/>
                <a:ea typeface="Book Antiqua"/>
                <a:cs typeface="Book Antiqua"/>
                <a:sym typeface="Book Antiqua"/>
              </a:defRPr>
            </a:pPr>
            <a:r>
              <a:t>By grace through faith – </a:t>
            </a:r>
            <a:r>
              <a:rPr sz="3400"/>
              <a:t>(2,7,13; 2:8-10)</a:t>
            </a:r>
          </a:p>
          <a:p>
            <a:pPr marL="631063" indent="-631063" algn="l" defTabSz="1300078">
              <a:spcBef>
                <a:spcPts val="2700"/>
              </a:spcBef>
              <a:buClr>
                <a:srgbClr val="895D1D"/>
              </a:buClr>
              <a:buSzPct val="100000"/>
              <a:buChar char="✦"/>
              <a:defRPr sz="3800">
                <a:solidFill>
                  <a:srgbClr val="000000"/>
                </a:solidFill>
                <a:latin typeface="Book Antiqua"/>
                <a:ea typeface="Book Antiqua"/>
                <a:cs typeface="Book Antiqua"/>
                <a:sym typeface="Book Antiqua"/>
              </a:defRPr>
            </a:pPr>
            <a:r>
              <a:t>Baptized Into The Family of God – </a:t>
            </a:r>
            <a:r>
              <a:rPr sz="3400"/>
              <a:t>(5,7,13; cf. Acts 2:38,41; Gal 3:26,27)</a:t>
            </a:r>
            <a:endParaRPr>
              <a:solidFill>
                <a:srgbClr val="FFFFFF"/>
              </a:solidFill>
            </a:endParaRPr>
          </a:p>
          <a:p>
            <a:pPr marL="631063" indent="-631063" algn="l" defTabSz="1300078">
              <a:spcBef>
                <a:spcPts val="2700"/>
              </a:spcBef>
              <a:buClr>
                <a:srgbClr val="895D1D"/>
              </a:buClr>
              <a:buSzPct val="100000"/>
              <a:buChar char="✦"/>
              <a:defRPr sz="3800">
                <a:solidFill>
                  <a:srgbClr val="000000"/>
                </a:solidFill>
                <a:latin typeface="Book Antiqua"/>
                <a:ea typeface="Book Antiqua"/>
                <a:cs typeface="Book Antiqua"/>
                <a:sym typeface="Book Antiqua"/>
              </a:defRPr>
            </a:pPr>
            <a:r>
              <a:t>Forgiveness - Grace, peace – Inheritance, Adoption, eternal life </a:t>
            </a:r>
            <a:r>
              <a:rPr sz="3400"/>
              <a:t>(3)</a:t>
            </a:r>
          </a:p>
        </p:txBody>
      </p:sp>
      <p:sp>
        <p:nvSpPr>
          <p:cNvPr id="445" name="Right Arrow 19"/>
          <p:cNvSpPr/>
          <p:nvPr/>
        </p:nvSpPr>
        <p:spPr>
          <a:xfrm>
            <a:off x="-86581" y="8616737"/>
            <a:ext cx="3467948" cy="975361"/>
          </a:xfrm>
          <a:prstGeom prst="rightArrow">
            <a:avLst>
              <a:gd name="adj1" fmla="val 50000"/>
              <a:gd name="adj2" fmla="val 50000"/>
            </a:avLst>
          </a:prstGeom>
          <a:solidFill>
            <a:srgbClr val="873624"/>
          </a:solidFill>
          <a:ln w="12700">
            <a:miter lim="400000"/>
          </a:ln>
          <a:effectLst>
            <a:outerShdw sx="100000" sy="100000" kx="0" ky="0" algn="b" rotWithShape="0" blurRad="63500" dist="50800" dir="2700000">
              <a:srgbClr val="000000">
                <a:alpha val="40000"/>
              </a:srgbClr>
            </a:outerShdw>
          </a:effectLst>
        </p:spPr>
        <p:txBody>
          <a:bodyPr lIns="65023" tIns="65023" rIns="65023" bIns="65023" anchor="ctr"/>
          <a:lstStyle/>
          <a:p>
            <a:pPr defTabSz="1300480">
              <a:defRPr sz="2400">
                <a:solidFill>
                  <a:srgbClr val="FFFFFF"/>
                </a:solidFill>
                <a:latin typeface="Constantia"/>
                <a:ea typeface="Constantia"/>
                <a:cs typeface="Constantia"/>
                <a:sym typeface="Constantia"/>
              </a:defRPr>
            </a:pPr>
          </a:p>
        </p:txBody>
      </p:sp>
      <p:sp>
        <p:nvSpPr>
          <p:cNvPr id="446" name="WordArt 8"/>
          <p:cNvSpPr txBox="1"/>
          <p:nvPr/>
        </p:nvSpPr>
        <p:spPr>
          <a:xfrm>
            <a:off x="520761" y="8764334"/>
            <a:ext cx="2470010" cy="6502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l" defTabSz="1092403">
              <a:defRPr sz="4200">
                <a:solidFill>
                  <a:srgbClr val="FFC000"/>
                </a:solidFill>
                <a:effectLst>
                  <a:outerShdw sx="100000" sy="100000" kx="0" ky="0" algn="b" rotWithShape="0" blurRad="42672" dist="32759" dir="5460000">
                    <a:srgbClr val="000000">
                      <a:alpha val="38000"/>
                    </a:srgbClr>
                  </a:outerShdw>
                </a:effectLst>
                <a:latin typeface="Benguiat Bk BT"/>
                <a:ea typeface="Benguiat Bk BT"/>
                <a:cs typeface="Benguiat Bk BT"/>
                <a:sym typeface="Benguiat Bk BT"/>
              </a:defRPr>
            </a:lvl1pPr>
          </a:lstStyle>
          <a:p>
            <a:pPr/>
            <a:r>
              <a:t>What?</a:t>
            </a:r>
          </a:p>
        </p:txBody>
      </p:sp>
      <p:sp>
        <p:nvSpPr>
          <p:cNvPr id="447" name="WordArt 9"/>
          <p:cNvSpPr txBox="1"/>
          <p:nvPr/>
        </p:nvSpPr>
        <p:spPr>
          <a:xfrm>
            <a:off x="455286" y="4986230"/>
            <a:ext cx="2600961" cy="6502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l" defTabSz="1092403">
              <a:defRPr sz="4200">
                <a:solidFill>
                  <a:srgbClr val="FFC000"/>
                </a:solidFill>
                <a:effectLst>
                  <a:outerShdw sx="100000" sy="100000" kx="0" ky="0" algn="b" rotWithShape="0" blurRad="42672" dist="32759" dir="5460000">
                    <a:srgbClr val="000000">
                      <a:alpha val="38000"/>
                    </a:srgbClr>
                  </a:outerShdw>
                </a:effectLst>
                <a:latin typeface="Benguiat Bk BT"/>
                <a:ea typeface="Benguiat Bk BT"/>
                <a:cs typeface="Benguiat Bk BT"/>
                <a:sym typeface="Benguiat Bk BT"/>
              </a:defRPr>
            </a:lvl1pPr>
          </a:lstStyle>
          <a:p>
            <a:pPr/>
            <a:r>
              <a:t>Where?</a:t>
            </a:r>
          </a:p>
        </p:txBody>
      </p:sp>
      <p:sp>
        <p:nvSpPr>
          <p:cNvPr id="448" name="WordArt 15"/>
          <p:cNvSpPr txBox="1"/>
          <p:nvPr/>
        </p:nvSpPr>
        <p:spPr>
          <a:xfrm>
            <a:off x="714930" y="3766086"/>
            <a:ext cx="2081672" cy="6502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l" defTabSz="1092403">
              <a:defRPr sz="4200">
                <a:solidFill>
                  <a:srgbClr val="FFC000"/>
                </a:solidFill>
                <a:effectLst>
                  <a:outerShdw sx="100000" sy="100000" kx="0" ky="0" algn="b" rotWithShape="0" blurRad="42672" dist="32759" dir="5460000">
                    <a:srgbClr val="000000">
                      <a:alpha val="38000"/>
                    </a:srgbClr>
                  </a:outerShdw>
                </a:effectLst>
                <a:latin typeface="Benguiat Bk BT"/>
                <a:ea typeface="Benguiat Bk BT"/>
                <a:cs typeface="Benguiat Bk BT"/>
                <a:sym typeface="Benguiat Bk BT"/>
              </a:defRPr>
            </a:lvl1pPr>
          </a:lstStyle>
          <a:p>
            <a:pPr/>
            <a:r>
              <a:t>Who?</a:t>
            </a:r>
          </a:p>
        </p:txBody>
      </p:sp>
      <p:sp>
        <p:nvSpPr>
          <p:cNvPr id="449" name="WordArt 16"/>
          <p:cNvSpPr txBox="1"/>
          <p:nvPr/>
        </p:nvSpPr>
        <p:spPr>
          <a:xfrm>
            <a:off x="714930" y="6245598"/>
            <a:ext cx="2081672" cy="6502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l" defTabSz="1092403">
              <a:defRPr sz="4200">
                <a:solidFill>
                  <a:srgbClr val="FFC000"/>
                </a:solidFill>
                <a:effectLst>
                  <a:outerShdw sx="100000" sy="100000" kx="0" ky="0" algn="b" rotWithShape="0" blurRad="42672" dist="32759" dir="5460000">
                    <a:srgbClr val="000000">
                      <a:alpha val="38000"/>
                    </a:srgbClr>
                  </a:outerShdw>
                </a:effectLst>
                <a:latin typeface="Benguiat Bk BT"/>
                <a:ea typeface="Benguiat Bk BT"/>
                <a:cs typeface="Benguiat Bk BT"/>
                <a:sym typeface="Benguiat Bk BT"/>
              </a:defRPr>
            </a:lvl1pPr>
          </a:lstStyle>
          <a:p>
            <a:pPr/>
            <a:r>
              <a:t>How?</a:t>
            </a:r>
          </a:p>
        </p:txBody>
      </p:sp>
      <p:sp>
        <p:nvSpPr>
          <p:cNvPr id="450" name="WordArt 17"/>
          <p:cNvSpPr txBox="1"/>
          <p:nvPr/>
        </p:nvSpPr>
        <p:spPr>
          <a:xfrm>
            <a:off x="455286" y="7504965"/>
            <a:ext cx="2600961" cy="6502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l" defTabSz="1092403">
              <a:defRPr sz="4200">
                <a:solidFill>
                  <a:srgbClr val="FFC000"/>
                </a:solidFill>
                <a:effectLst>
                  <a:outerShdw sx="100000" sy="100000" kx="0" ky="0" algn="b" rotWithShape="0" blurRad="42672" dist="32759" dir="5460000">
                    <a:srgbClr val="000000">
                      <a:alpha val="38000"/>
                    </a:srgbClr>
                  </a:outerShdw>
                </a:effectLst>
                <a:latin typeface="Benguiat Bk BT"/>
                <a:ea typeface="Benguiat Bk BT"/>
                <a:cs typeface="Benguiat Bk BT"/>
                <a:sym typeface="Benguiat Bk BT"/>
              </a:defRPr>
            </a:lvl1pPr>
          </a:lstStyle>
          <a:p>
            <a:pPr/>
            <a:r>
              <a:t>When?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448"/>
                                        </p:tgtEl>
                                        <p:attrNameLst>
                                          <p:attrName>style.visibility</p:attrName>
                                        </p:attrNameLst>
                                      </p:cBhvr>
                                      <p:to>
                                        <p:strVal val="visible"/>
                                      </p:to>
                                    </p:set>
                                    <p:anim calcmode="lin" valueType="num">
                                      <p:cBhvr>
                                        <p:cTn id="7" dur="500" fill="hold"/>
                                        <p:tgtEl>
                                          <p:spTgt spid="448"/>
                                        </p:tgtEl>
                                        <p:attrNameLst>
                                          <p:attrName>ppt_x</p:attrName>
                                        </p:attrNameLst>
                                      </p:cBhvr>
                                      <p:tavLst>
                                        <p:tav tm="0">
                                          <p:val>
                                            <p:strVal val="0-#ppt_w/2"/>
                                          </p:val>
                                        </p:tav>
                                        <p:tav tm="100000">
                                          <p:val>
                                            <p:strVal val="#ppt_x"/>
                                          </p:val>
                                        </p:tav>
                                      </p:tavLst>
                                    </p:anim>
                                    <p:anim calcmode="lin" valueType="num">
                                      <p:cBhvr>
                                        <p:cTn id="8" dur="500" fill="hold"/>
                                        <p:tgtEl>
                                          <p:spTgt spid="44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2" fill="hold">
                                  <p:stCondLst>
                                    <p:cond delay="0"/>
                                  </p:stCondLst>
                                  <p:iterate type="el" backwards="0">
                                    <p:tmAbs val="0"/>
                                  </p:iterate>
                                  <p:childTnLst>
                                    <p:set>
                                      <p:cBhvr>
                                        <p:cTn id="11" fill="hold"/>
                                        <p:tgtEl>
                                          <p:spTgt spid="440"/>
                                        </p:tgtEl>
                                        <p:attrNameLst>
                                          <p:attrName>style.visibility</p:attrName>
                                        </p:attrNameLst>
                                      </p:cBhvr>
                                      <p:to>
                                        <p:strVal val="visible"/>
                                      </p:to>
                                    </p:set>
                                    <p:anim calcmode="lin" valueType="num">
                                      <p:cBhvr>
                                        <p:cTn id="12" dur="500" fill="hold"/>
                                        <p:tgtEl>
                                          <p:spTgt spid="440"/>
                                        </p:tgtEl>
                                        <p:attrNameLst>
                                          <p:attrName>ppt_x</p:attrName>
                                        </p:attrNameLst>
                                      </p:cBhvr>
                                      <p:tavLst>
                                        <p:tav tm="0">
                                          <p:val>
                                            <p:strVal val="0-#ppt_w/2"/>
                                          </p:val>
                                        </p:tav>
                                        <p:tav tm="100000">
                                          <p:val>
                                            <p:strVal val="#ppt_x"/>
                                          </p:val>
                                        </p:tav>
                                      </p:tavLst>
                                    </p:anim>
                                    <p:anim calcmode="lin" valueType="num">
                                      <p:cBhvr>
                                        <p:cTn id="13" dur="500" fill="hold"/>
                                        <p:tgtEl>
                                          <p:spTgt spid="44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Class="entr" nodeType="afterEffect" presetID="9" grpId="3" fill="hold">
                                  <p:stCondLst>
                                    <p:cond delay="0"/>
                                  </p:stCondLst>
                                  <p:iterate type="el" backwards="0">
                                    <p:tmAbs val="0"/>
                                  </p:iterate>
                                  <p:childTnLst>
                                    <p:set>
                                      <p:cBhvr>
                                        <p:cTn id="16" fill="hold"/>
                                        <p:tgtEl>
                                          <p:spTgt spid="444">
                                            <p:bg/>
                                          </p:spTgt>
                                        </p:tgtEl>
                                        <p:attrNameLst>
                                          <p:attrName>style.visibility</p:attrName>
                                        </p:attrNameLst>
                                      </p:cBhvr>
                                      <p:to>
                                        <p:strVal val="visible"/>
                                      </p:to>
                                    </p:set>
                                    <p:animEffect filter="dissolve" transition="in">
                                      <p:cBhvr>
                                        <p:cTn id="17" dur="500"/>
                                        <p:tgtEl>
                                          <p:spTgt spid="444">
                                            <p:bg/>
                                          </p:spTgt>
                                        </p:tgtEl>
                                      </p:cBhvr>
                                    </p:animEffect>
                                  </p:childTnLst>
                                </p:cTn>
                              </p:par>
                              <p:par>
                                <p:cTn id="18" presetClass="entr" nodeType="withEffect" presetSubtype="0" presetID="9" grpId="3" fill="hold">
                                  <p:stCondLst>
                                    <p:cond delay="0"/>
                                  </p:stCondLst>
                                  <p:iterate type="el" backwards="0">
                                    <p:tmAbs val="0"/>
                                  </p:iterate>
                                  <p:childTnLst>
                                    <p:set>
                                      <p:cBhvr>
                                        <p:cTn id="19" fill="hold"/>
                                        <p:tgtEl>
                                          <p:spTgt spid="444">
                                            <p:txEl>
                                              <p:pRg st="0" end="0"/>
                                            </p:txEl>
                                          </p:spTgt>
                                        </p:tgtEl>
                                        <p:attrNameLst>
                                          <p:attrName>style.visibility</p:attrName>
                                        </p:attrNameLst>
                                      </p:cBhvr>
                                      <p:to>
                                        <p:strVal val="visible"/>
                                      </p:to>
                                    </p:set>
                                    <p:animEffect filter="dissolve" transition="in">
                                      <p:cBhvr>
                                        <p:cTn id="20" dur="500"/>
                                        <p:tgtEl>
                                          <p:spTgt spid="44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 grpId="4" fill="hold">
                                  <p:stCondLst>
                                    <p:cond delay="0"/>
                                  </p:stCondLst>
                                  <p:iterate type="el" backwards="0">
                                    <p:tmAbs val="0"/>
                                  </p:iterate>
                                  <p:childTnLst>
                                    <p:set>
                                      <p:cBhvr>
                                        <p:cTn id="24" fill="hold"/>
                                        <p:tgtEl>
                                          <p:spTgt spid="447"/>
                                        </p:tgtEl>
                                        <p:attrNameLst>
                                          <p:attrName>style.visibility</p:attrName>
                                        </p:attrNameLst>
                                      </p:cBhvr>
                                      <p:to>
                                        <p:strVal val="visible"/>
                                      </p:to>
                                    </p:set>
                                    <p:anim calcmode="lin" valueType="num">
                                      <p:cBhvr>
                                        <p:cTn id="25" dur="500" fill="hold"/>
                                        <p:tgtEl>
                                          <p:spTgt spid="447"/>
                                        </p:tgtEl>
                                        <p:attrNameLst>
                                          <p:attrName>ppt_x</p:attrName>
                                        </p:attrNameLst>
                                      </p:cBhvr>
                                      <p:tavLst>
                                        <p:tav tm="0">
                                          <p:val>
                                            <p:strVal val="0-#ppt_w/2"/>
                                          </p:val>
                                        </p:tav>
                                        <p:tav tm="100000">
                                          <p:val>
                                            <p:strVal val="#ppt_x"/>
                                          </p:val>
                                        </p:tav>
                                      </p:tavLst>
                                    </p:anim>
                                    <p:anim calcmode="lin" valueType="num">
                                      <p:cBhvr>
                                        <p:cTn id="26" dur="500" fill="hold"/>
                                        <p:tgtEl>
                                          <p:spTgt spid="447"/>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Class="entr" nodeType="afterEffect" presetSubtype="8" presetID="2" grpId="5" fill="hold">
                                  <p:stCondLst>
                                    <p:cond delay="0"/>
                                  </p:stCondLst>
                                  <p:iterate type="el" backwards="0">
                                    <p:tmAbs val="0"/>
                                  </p:iterate>
                                  <p:childTnLst>
                                    <p:set>
                                      <p:cBhvr>
                                        <p:cTn id="29" fill="hold"/>
                                        <p:tgtEl>
                                          <p:spTgt spid="441"/>
                                        </p:tgtEl>
                                        <p:attrNameLst>
                                          <p:attrName>style.visibility</p:attrName>
                                        </p:attrNameLst>
                                      </p:cBhvr>
                                      <p:to>
                                        <p:strVal val="visible"/>
                                      </p:to>
                                    </p:set>
                                    <p:anim calcmode="lin" valueType="num">
                                      <p:cBhvr>
                                        <p:cTn id="30" dur="500" fill="hold"/>
                                        <p:tgtEl>
                                          <p:spTgt spid="441"/>
                                        </p:tgtEl>
                                        <p:attrNameLst>
                                          <p:attrName>ppt_x</p:attrName>
                                        </p:attrNameLst>
                                      </p:cBhvr>
                                      <p:tavLst>
                                        <p:tav tm="0">
                                          <p:val>
                                            <p:strVal val="0-#ppt_w/2"/>
                                          </p:val>
                                        </p:tav>
                                        <p:tav tm="100000">
                                          <p:val>
                                            <p:strVal val="#ppt_x"/>
                                          </p:val>
                                        </p:tav>
                                      </p:tavLst>
                                    </p:anim>
                                    <p:anim calcmode="lin" valueType="num">
                                      <p:cBhvr>
                                        <p:cTn id="31" dur="500" fill="hold"/>
                                        <p:tgtEl>
                                          <p:spTgt spid="441"/>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Class="entr" nodeType="afterEffect" presetID="9" grpId="3" fill="hold">
                                  <p:stCondLst>
                                    <p:cond delay="0"/>
                                  </p:stCondLst>
                                  <p:iterate type="el" backwards="0">
                                    <p:tmAbs val="0"/>
                                  </p:iterate>
                                  <p:childTnLst>
                                    <p:set>
                                      <p:cBhvr>
                                        <p:cTn id="34" fill="hold"/>
                                        <p:tgtEl>
                                          <p:spTgt spid="444">
                                            <p:txEl>
                                              <p:pRg st="1" end="1"/>
                                            </p:txEl>
                                          </p:spTgt>
                                        </p:tgtEl>
                                        <p:attrNameLst>
                                          <p:attrName>style.visibility</p:attrName>
                                        </p:attrNameLst>
                                      </p:cBhvr>
                                      <p:to>
                                        <p:strVal val="visible"/>
                                      </p:to>
                                    </p:set>
                                    <p:animEffect filter="dissolve" transition="in">
                                      <p:cBhvr>
                                        <p:cTn id="35" dur="500"/>
                                        <p:tgtEl>
                                          <p:spTgt spid="44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 grpId="6" fill="hold">
                                  <p:stCondLst>
                                    <p:cond delay="0"/>
                                  </p:stCondLst>
                                  <p:iterate type="el" backwards="0">
                                    <p:tmAbs val="0"/>
                                  </p:iterate>
                                  <p:childTnLst>
                                    <p:set>
                                      <p:cBhvr>
                                        <p:cTn id="39" fill="hold"/>
                                        <p:tgtEl>
                                          <p:spTgt spid="449"/>
                                        </p:tgtEl>
                                        <p:attrNameLst>
                                          <p:attrName>style.visibility</p:attrName>
                                        </p:attrNameLst>
                                      </p:cBhvr>
                                      <p:to>
                                        <p:strVal val="visible"/>
                                      </p:to>
                                    </p:set>
                                    <p:anim calcmode="lin" valueType="num">
                                      <p:cBhvr>
                                        <p:cTn id="40" dur="500" fill="hold"/>
                                        <p:tgtEl>
                                          <p:spTgt spid="449"/>
                                        </p:tgtEl>
                                        <p:attrNameLst>
                                          <p:attrName>ppt_x</p:attrName>
                                        </p:attrNameLst>
                                      </p:cBhvr>
                                      <p:tavLst>
                                        <p:tav tm="0">
                                          <p:val>
                                            <p:strVal val="0-#ppt_w/2"/>
                                          </p:val>
                                        </p:tav>
                                        <p:tav tm="100000">
                                          <p:val>
                                            <p:strVal val="#ppt_x"/>
                                          </p:val>
                                        </p:tav>
                                      </p:tavLst>
                                    </p:anim>
                                    <p:anim calcmode="lin" valueType="num">
                                      <p:cBhvr>
                                        <p:cTn id="41" dur="500" fill="hold"/>
                                        <p:tgtEl>
                                          <p:spTgt spid="449"/>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Class="entr" nodeType="afterEffect" presetSubtype="8" presetID="2" grpId="7" fill="hold">
                                  <p:stCondLst>
                                    <p:cond delay="0"/>
                                  </p:stCondLst>
                                  <p:iterate type="el" backwards="0">
                                    <p:tmAbs val="0"/>
                                  </p:iterate>
                                  <p:childTnLst>
                                    <p:set>
                                      <p:cBhvr>
                                        <p:cTn id="44" fill="hold"/>
                                        <p:tgtEl>
                                          <p:spTgt spid="442"/>
                                        </p:tgtEl>
                                        <p:attrNameLst>
                                          <p:attrName>style.visibility</p:attrName>
                                        </p:attrNameLst>
                                      </p:cBhvr>
                                      <p:to>
                                        <p:strVal val="visible"/>
                                      </p:to>
                                    </p:set>
                                    <p:anim calcmode="lin" valueType="num">
                                      <p:cBhvr>
                                        <p:cTn id="45" dur="500" fill="hold"/>
                                        <p:tgtEl>
                                          <p:spTgt spid="442"/>
                                        </p:tgtEl>
                                        <p:attrNameLst>
                                          <p:attrName>ppt_x</p:attrName>
                                        </p:attrNameLst>
                                      </p:cBhvr>
                                      <p:tavLst>
                                        <p:tav tm="0">
                                          <p:val>
                                            <p:strVal val="0-#ppt_w/2"/>
                                          </p:val>
                                        </p:tav>
                                        <p:tav tm="100000">
                                          <p:val>
                                            <p:strVal val="#ppt_x"/>
                                          </p:val>
                                        </p:tav>
                                      </p:tavLst>
                                    </p:anim>
                                    <p:anim calcmode="lin" valueType="num">
                                      <p:cBhvr>
                                        <p:cTn id="46" dur="500" fill="hold"/>
                                        <p:tgtEl>
                                          <p:spTgt spid="442"/>
                                        </p:tgtEl>
                                        <p:attrNameLst>
                                          <p:attrName>ppt_y</p:attrName>
                                        </p:attrNameLst>
                                      </p:cBhvr>
                                      <p:tavLst>
                                        <p:tav tm="0">
                                          <p:val>
                                            <p:strVal val="#ppt_y"/>
                                          </p:val>
                                        </p:tav>
                                        <p:tav tm="100000">
                                          <p:val>
                                            <p:strVal val="#ppt_y"/>
                                          </p:val>
                                        </p:tav>
                                      </p:tavLst>
                                    </p:anim>
                                  </p:childTnLst>
                                </p:cTn>
                              </p:par>
                            </p:childTnLst>
                          </p:cTn>
                        </p:par>
                        <p:par>
                          <p:cTn id="47" fill="hold">
                            <p:stCondLst>
                              <p:cond delay="1000"/>
                            </p:stCondLst>
                            <p:childTnLst>
                              <p:par>
                                <p:cTn id="48" presetClass="entr" nodeType="afterEffect" presetID="9" grpId="3" fill="hold">
                                  <p:stCondLst>
                                    <p:cond delay="0"/>
                                  </p:stCondLst>
                                  <p:iterate type="el" backwards="0">
                                    <p:tmAbs val="0"/>
                                  </p:iterate>
                                  <p:childTnLst>
                                    <p:set>
                                      <p:cBhvr>
                                        <p:cTn id="49" fill="hold"/>
                                        <p:tgtEl>
                                          <p:spTgt spid="444">
                                            <p:txEl>
                                              <p:pRg st="2" end="2"/>
                                            </p:txEl>
                                          </p:spTgt>
                                        </p:tgtEl>
                                        <p:attrNameLst>
                                          <p:attrName>style.visibility</p:attrName>
                                        </p:attrNameLst>
                                      </p:cBhvr>
                                      <p:to>
                                        <p:strVal val="visible"/>
                                      </p:to>
                                    </p:set>
                                    <p:animEffect filter="dissolve" transition="in">
                                      <p:cBhvr>
                                        <p:cTn id="50" dur="500"/>
                                        <p:tgtEl>
                                          <p:spTgt spid="444">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8" presetID="2" grpId="8" fill="hold">
                                  <p:stCondLst>
                                    <p:cond delay="0"/>
                                  </p:stCondLst>
                                  <p:iterate type="el" backwards="0">
                                    <p:tmAbs val="0"/>
                                  </p:iterate>
                                  <p:childTnLst>
                                    <p:set>
                                      <p:cBhvr>
                                        <p:cTn id="54" fill="hold"/>
                                        <p:tgtEl>
                                          <p:spTgt spid="450"/>
                                        </p:tgtEl>
                                        <p:attrNameLst>
                                          <p:attrName>style.visibility</p:attrName>
                                        </p:attrNameLst>
                                      </p:cBhvr>
                                      <p:to>
                                        <p:strVal val="visible"/>
                                      </p:to>
                                    </p:set>
                                    <p:anim calcmode="lin" valueType="num">
                                      <p:cBhvr>
                                        <p:cTn id="55" dur="500" fill="hold"/>
                                        <p:tgtEl>
                                          <p:spTgt spid="450"/>
                                        </p:tgtEl>
                                        <p:attrNameLst>
                                          <p:attrName>ppt_x</p:attrName>
                                        </p:attrNameLst>
                                      </p:cBhvr>
                                      <p:tavLst>
                                        <p:tav tm="0">
                                          <p:val>
                                            <p:strVal val="0-#ppt_w/2"/>
                                          </p:val>
                                        </p:tav>
                                        <p:tav tm="100000">
                                          <p:val>
                                            <p:strVal val="#ppt_x"/>
                                          </p:val>
                                        </p:tav>
                                      </p:tavLst>
                                    </p:anim>
                                    <p:anim calcmode="lin" valueType="num">
                                      <p:cBhvr>
                                        <p:cTn id="56" dur="500" fill="hold"/>
                                        <p:tgtEl>
                                          <p:spTgt spid="450"/>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Class="entr" nodeType="afterEffect" presetSubtype="8" presetID="2" grpId="9" fill="hold">
                                  <p:stCondLst>
                                    <p:cond delay="0"/>
                                  </p:stCondLst>
                                  <p:iterate type="el" backwards="0">
                                    <p:tmAbs val="0"/>
                                  </p:iterate>
                                  <p:childTnLst>
                                    <p:set>
                                      <p:cBhvr>
                                        <p:cTn id="59" fill="hold"/>
                                        <p:tgtEl>
                                          <p:spTgt spid="443"/>
                                        </p:tgtEl>
                                        <p:attrNameLst>
                                          <p:attrName>style.visibility</p:attrName>
                                        </p:attrNameLst>
                                      </p:cBhvr>
                                      <p:to>
                                        <p:strVal val="visible"/>
                                      </p:to>
                                    </p:set>
                                    <p:anim calcmode="lin" valueType="num">
                                      <p:cBhvr>
                                        <p:cTn id="60" dur="500" fill="hold"/>
                                        <p:tgtEl>
                                          <p:spTgt spid="443"/>
                                        </p:tgtEl>
                                        <p:attrNameLst>
                                          <p:attrName>ppt_x</p:attrName>
                                        </p:attrNameLst>
                                      </p:cBhvr>
                                      <p:tavLst>
                                        <p:tav tm="0">
                                          <p:val>
                                            <p:strVal val="0-#ppt_w/2"/>
                                          </p:val>
                                        </p:tav>
                                        <p:tav tm="100000">
                                          <p:val>
                                            <p:strVal val="#ppt_x"/>
                                          </p:val>
                                        </p:tav>
                                      </p:tavLst>
                                    </p:anim>
                                    <p:anim calcmode="lin" valueType="num">
                                      <p:cBhvr>
                                        <p:cTn id="61" dur="500" fill="hold"/>
                                        <p:tgtEl>
                                          <p:spTgt spid="443"/>
                                        </p:tgtEl>
                                        <p:attrNameLst>
                                          <p:attrName>ppt_y</p:attrName>
                                        </p:attrNameLst>
                                      </p:cBhvr>
                                      <p:tavLst>
                                        <p:tav tm="0">
                                          <p:val>
                                            <p:strVal val="#ppt_y"/>
                                          </p:val>
                                        </p:tav>
                                        <p:tav tm="100000">
                                          <p:val>
                                            <p:strVal val="#ppt_y"/>
                                          </p:val>
                                        </p:tav>
                                      </p:tavLst>
                                    </p:anim>
                                  </p:childTnLst>
                                </p:cTn>
                              </p:par>
                            </p:childTnLst>
                          </p:cTn>
                        </p:par>
                        <p:par>
                          <p:cTn id="62" fill="hold">
                            <p:stCondLst>
                              <p:cond delay="1000"/>
                            </p:stCondLst>
                            <p:childTnLst>
                              <p:par>
                                <p:cTn id="63" presetClass="entr" nodeType="afterEffect" presetID="9" grpId="3" fill="hold">
                                  <p:stCondLst>
                                    <p:cond delay="0"/>
                                  </p:stCondLst>
                                  <p:iterate type="el" backwards="0">
                                    <p:tmAbs val="0"/>
                                  </p:iterate>
                                  <p:childTnLst>
                                    <p:set>
                                      <p:cBhvr>
                                        <p:cTn id="64" fill="hold"/>
                                        <p:tgtEl>
                                          <p:spTgt spid="444">
                                            <p:txEl>
                                              <p:pRg st="3" end="3"/>
                                            </p:txEl>
                                          </p:spTgt>
                                        </p:tgtEl>
                                        <p:attrNameLst>
                                          <p:attrName>style.visibility</p:attrName>
                                        </p:attrNameLst>
                                      </p:cBhvr>
                                      <p:to>
                                        <p:strVal val="visible"/>
                                      </p:to>
                                    </p:set>
                                    <p:animEffect filter="dissolve" transition="in">
                                      <p:cBhvr>
                                        <p:cTn id="65" dur="500"/>
                                        <p:tgtEl>
                                          <p:spTgt spid="444">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Class="entr" nodeType="clickEffect" presetSubtype="8" presetID="2" grpId="10" fill="hold">
                                  <p:stCondLst>
                                    <p:cond delay="0"/>
                                  </p:stCondLst>
                                  <p:iterate type="el" backwards="0">
                                    <p:tmAbs val="0"/>
                                  </p:iterate>
                                  <p:childTnLst>
                                    <p:set>
                                      <p:cBhvr>
                                        <p:cTn id="69" fill="hold"/>
                                        <p:tgtEl>
                                          <p:spTgt spid="446"/>
                                        </p:tgtEl>
                                        <p:attrNameLst>
                                          <p:attrName>style.visibility</p:attrName>
                                        </p:attrNameLst>
                                      </p:cBhvr>
                                      <p:to>
                                        <p:strVal val="visible"/>
                                      </p:to>
                                    </p:set>
                                    <p:anim calcmode="lin" valueType="num">
                                      <p:cBhvr>
                                        <p:cTn id="70" dur="500" fill="hold"/>
                                        <p:tgtEl>
                                          <p:spTgt spid="446"/>
                                        </p:tgtEl>
                                        <p:attrNameLst>
                                          <p:attrName>ppt_x</p:attrName>
                                        </p:attrNameLst>
                                      </p:cBhvr>
                                      <p:tavLst>
                                        <p:tav tm="0">
                                          <p:val>
                                            <p:strVal val="0-#ppt_w/2"/>
                                          </p:val>
                                        </p:tav>
                                        <p:tav tm="100000">
                                          <p:val>
                                            <p:strVal val="#ppt_x"/>
                                          </p:val>
                                        </p:tav>
                                      </p:tavLst>
                                    </p:anim>
                                    <p:anim calcmode="lin" valueType="num">
                                      <p:cBhvr>
                                        <p:cTn id="71" dur="500" fill="hold"/>
                                        <p:tgtEl>
                                          <p:spTgt spid="446"/>
                                        </p:tgtEl>
                                        <p:attrNameLst>
                                          <p:attrName>ppt_y</p:attrName>
                                        </p:attrNameLst>
                                      </p:cBhvr>
                                      <p:tavLst>
                                        <p:tav tm="0">
                                          <p:val>
                                            <p:strVal val="#ppt_y"/>
                                          </p:val>
                                        </p:tav>
                                        <p:tav tm="100000">
                                          <p:val>
                                            <p:strVal val="#ppt_y"/>
                                          </p:val>
                                        </p:tav>
                                      </p:tavLst>
                                    </p:anim>
                                  </p:childTnLst>
                                </p:cTn>
                              </p:par>
                            </p:childTnLst>
                          </p:cTn>
                        </p:par>
                        <p:par>
                          <p:cTn id="72" fill="hold">
                            <p:stCondLst>
                              <p:cond delay="500"/>
                            </p:stCondLst>
                            <p:childTnLst>
                              <p:par>
                                <p:cTn id="73" presetClass="entr" nodeType="afterEffect" presetSubtype="8" presetID="2" grpId="11" fill="hold">
                                  <p:stCondLst>
                                    <p:cond delay="0"/>
                                  </p:stCondLst>
                                  <p:iterate type="el" backwards="0">
                                    <p:tmAbs val="0"/>
                                  </p:iterate>
                                  <p:childTnLst>
                                    <p:set>
                                      <p:cBhvr>
                                        <p:cTn id="74" fill="hold"/>
                                        <p:tgtEl>
                                          <p:spTgt spid="445"/>
                                        </p:tgtEl>
                                        <p:attrNameLst>
                                          <p:attrName>style.visibility</p:attrName>
                                        </p:attrNameLst>
                                      </p:cBhvr>
                                      <p:to>
                                        <p:strVal val="visible"/>
                                      </p:to>
                                    </p:set>
                                    <p:anim calcmode="lin" valueType="num">
                                      <p:cBhvr>
                                        <p:cTn id="75" dur="500" fill="hold"/>
                                        <p:tgtEl>
                                          <p:spTgt spid="445"/>
                                        </p:tgtEl>
                                        <p:attrNameLst>
                                          <p:attrName>ppt_x</p:attrName>
                                        </p:attrNameLst>
                                      </p:cBhvr>
                                      <p:tavLst>
                                        <p:tav tm="0">
                                          <p:val>
                                            <p:strVal val="0-#ppt_w/2"/>
                                          </p:val>
                                        </p:tav>
                                        <p:tav tm="100000">
                                          <p:val>
                                            <p:strVal val="#ppt_x"/>
                                          </p:val>
                                        </p:tav>
                                      </p:tavLst>
                                    </p:anim>
                                    <p:anim calcmode="lin" valueType="num">
                                      <p:cBhvr>
                                        <p:cTn id="76" dur="500" fill="hold"/>
                                        <p:tgtEl>
                                          <p:spTgt spid="445"/>
                                        </p:tgtEl>
                                        <p:attrNameLst>
                                          <p:attrName>ppt_y</p:attrName>
                                        </p:attrNameLst>
                                      </p:cBhvr>
                                      <p:tavLst>
                                        <p:tav tm="0">
                                          <p:val>
                                            <p:strVal val="#ppt_y"/>
                                          </p:val>
                                        </p:tav>
                                        <p:tav tm="100000">
                                          <p:val>
                                            <p:strVal val="#ppt_y"/>
                                          </p:val>
                                        </p:tav>
                                      </p:tavLst>
                                    </p:anim>
                                  </p:childTnLst>
                                </p:cTn>
                              </p:par>
                            </p:childTnLst>
                          </p:cTn>
                        </p:par>
                        <p:par>
                          <p:cTn id="77" fill="hold">
                            <p:stCondLst>
                              <p:cond delay="1000"/>
                            </p:stCondLst>
                            <p:childTnLst>
                              <p:par>
                                <p:cTn id="78" presetClass="entr" nodeType="afterEffect" presetID="9" grpId="3" fill="hold">
                                  <p:stCondLst>
                                    <p:cond delay="0"/>
                                  </p:stCondLst>
                                  <p:iterate type="el" backwards="0">
                                    <p:tmAbs val="0"/>
                                  </p:iterate>
                                  <p:childTnLst>
                                    <p:set>
                                      <p:cBhvr>
                                        <p:cTn id="79" fill="hold"/>
                                        <p:tgtEl>
                                          <p:spTgt spid="444">
                                            <p:txEl>
                                              <p:pRg st="4" end="4"/>
                                            </p:txEl>
                                          </p:spTgt>
                                        </p:tgtEl>
                                        <p:attrNameLst>
                                          <p:attrName>style.visibility</p:attrName>
                                        </p:attrNameLst>
                                      </p:cBhvr>
                                      <p:to>
                                        <p:strVal val="visible"/>
                                      </p:to>
                                    </p:set>
                                    <p:animEffect filter="dissolve" transition="in">
                                      <p:cBhvr>
                                        <p:cTn id="80" dur="500"/>
                                        <p:tgtEl>
                                          <p:spTgt spid="44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6" grpId="10"/>
      <p:bldP build="whole" bldLvl="1" animBg="1" rev="0" advAuto="0" spid="447" grpId="4"/>
      <p:bldP build="whole" bldLvl="1" animBg="1" rev="0" advAuto="0" spid="449" grpId="6"/>
      <p:bldP build="whole" bldLvl="1" animBg="1" rev="0" advAuto="0" spid="448" grpId="1"/>
      <p:bldP build="whole" bldLvl="1" animBg="1" rev="0" advAuto="0" spid="440" grpId="2"/>
      <p:bldP build="whole" bldLvl="1" animBg="1" rev="0" advAuto="0" spid="441" grpId="5"/>
      <p:bldP build="whole" bldLvl="1" animBg="1" rev="0" advAuto="0" spid="450" grpId="8"/>
      <p:bldP build="whole" bldLvl="1" animBg="1" rev="0" advAuto="0" spid="443" grpId="9"/>
      <p:bldP build="whole" bldLvl="1" animBg="1" rev="0" advAuto="0" spid="445" grpId="11"/>
      <p:bldP build="p" bldLvl="5" animBg="1" rev="0" advAuto="0" spid="444" grpId="3"/>
      <p:bldP build="whole" bldLvl="1" animBg="1" rev="0" advAuto="0" spid="442" grpId="7"/>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53"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454"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sp>
        <p:nvSpPr>
          <p:cNvPr id="455" name="Rectangle 2"/>
          <p:cNvSpPr/>
          <p:nvPr/>
        </p:nvSpPr>
        <p:spPr>
          <a:xfrm>
            <a:off x="376434" y="2268057"/>
            <a:ext cx="12137816" cy="1031749"/>
          </a:xfrm>
          <a:prstGeom prst="rect">
            <a:avLst/>
          </a:prstGeom>
          <a:solidFill>
            <a:srgbClr val="873624"/>
          </a:solidFill>
          <a:ln w="50800">
            <a:solidFill>
              <a:srgbClr val="E7C28D"/>
            </a:solidFill>
          </a:ln>
          <a:effectLst>
            <a:outerShdw sx="100000" sy="100000" kx="0" ky="0" algn="b" rotWithShape="0" blurRad="241300" dist="241300" dir="2700000">
              <a:srgbClr val="000000">
                <a:alpha val="40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1300480">
              <a:defRPr sz="5600">
                <a:ln w="13335">
                  <a:solidFill>
                    <a:srgbClr val="0D0D0D"/>
                  </a:solidFill>
                </a:ln>
                <a:solidFill>
                  <a:srgbClr val="FFFFFF"/>
                </a:solidFill>
                <a:latin typeface="BinnerD"/>
                <a:ea typeface="BinnerD"/>
                <a:cs typeface="BinnerD"/>
                <a:sym typeface="BinnerD"/>
              </a:defRPr>
            </a:lvl1pPr>
          </a:lstStyle>
          <a:p>
            <a:pPr/>
            <a:r>
              <a:t>God Chose Before The World:</a:t>
            </a:r>
          </a:p>
        </p:txBody>
      </p:sp>
      <p:sp>
        <p:nvSpPr>
          <p:cNvPr id="456" name="TextBox 4"/>
          <p:cNvSpPr txBox="1"/>
          <p:nvPr/>
        </p:nvSpPr>
        <p:spPr>
          <a:xfrm>
            <a:off x="6475496" y="3563787"/>
            <a:ext cx="6202066" cy="5821303"/>
          </a:xfrm>
          <a:prstGeom prst="rect">
            <a:avLst/>
          </a:prstGeom>
          <a:ln w="12700">
            <a:miter lim="400000"/>
          </a:ln>
          <a:extLst>
            <a:ext uri="{C572A759-6A51-4108-AA02-DFA0A04FC94B}">
              <ma14:wrappingTextBoxFlag xmlns:ma14="http://schemas.microsoft.com/office/mac/drawingml/2011/main" val="1"/>
            </a:ext>
          </a:extLst>
        </p:spPr>
        <p:txBody>
          <a:bodyPr lIns="65004" tIns="65004" rIns="65004" bIns="65004">
            <a:spAutoFit/>
          </a:bodyPr>
          <a:lstStyle/>
          <a:p>
            <a:pPr marL="631063" indent="-631063" algn="l" defTabSz="1300078">
              <a:spcBef>
                <a:spcPts val="1700"/>
              </a:spcBef>
              <a:buClr>
                <a:srgbClr val="895D1D"/>
              </a:buClr>
              <a:buSzPct val="100000"/>
              <a:buChar char="✦"/>
              <a:defRPr sz="3800">
                <a:solidFill>
                  <a:srgbClr val="000000"/>
                </a:solidFill>
                <a:latin typeface="Book Antiqua"/>
                <a:ea typeface="Book Antiqua"/>
                <a:cs typeface="Book Antiqua"/>
                <a:sym typeface="Book Antiqua"/>
              </a:defRPr>
            </a:pPr>
            <a:r>
              <a:t>The type of person - Mat 5:3-12</a:t>
            </a:r>
            <a:endParaRPr>
              <a:solidFill>
                <a:srgbClr val="FFFFFF"/>
              </a:solidFill>
            </a:endParaRPr>
          </a:p>
          <a:p>
            <a:pPr marL="631063" indent="-631063" algn="l" defTabSz="1300078">
              <a:spcBef>
                <a:spcPts val="1700"/>
              </a:spcBef>
              <a:buClr>
                <a:srgbClr val="895D1D"/>
              </a:buClr>
              <a:buSzPct val="100000"/>
              <a:buChar char="✦"/>
              <a:defRPr sz="3800">
                <a:solidFill>
                  <a:srgbClr val="000000"/>
                </a:solidFill>
                <a:latin typeface="Book Antiqua"/>
                <a:ea typeface="Book Antiqua"/>
                <a:cs typeface="Book Antiqua"/>
                <a:sym typeface="Book Antiqua"/>
              </a:defRPr>
            </a:pPr>
            <a:r>
              <a:t>The obedient - becoming members of the chosen family – Galatians 3:26,27; Hebrews 5:8,9, </a:t>
            </a:r>
            <a:endParaRPr>
              <a:solidFill>
                <a:srgbClr val="FFFFFF"/>
              </a:solidFill>
            </a:endParaRPr>
          </a:p>
          <a:p>
            <a:pPr marL="631063" indent="-631063" algn="l" defTabSz="1300078">
              <a:spcBef>
                <a:spcPts val="1700"/>
              </a:spcBef>
              <a:buClr>
                <a:srgbClr val="895D1D"/>
              </a:buClr>
              <a:buSzPct val="100000"/>
              <a:buChar char="✦"/>
              <a:defRPr sz="3800">
                <a:solidFill>
                  <a:srgbClr val="000000"/>
                </a:solidFill>
                <a:latin typeface="Book Antiqua"/>
                <a:ea typeface="Book Antiqua"/>
                <a:cs typeface="Book Antiqua"/>
                <a:sym typeface="Book Antiqua"/>
              </a:defRPr>
            </a:pPr>
            <a:r>
              <a:t>Those who make their “Calling and Election sure” – 2 Pet 1:5-10</a:t>
            </a:r>
          </a:p>
        </p:txBody>
      </p:sp>
      <p:sp>
        <p:nvSpPr>
          <p:cNvPr id="457" name="Rectangle 6"/>
          <p:cNvSpPr txBox="1"/>
          <p:nvPr/>
        </p:nvSpPr>
        <p:spPr>
          <a:xfrm>
            <a:off x="376434" y="3785284"/>
            <a:ext cx="5624552" cy="418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800">
                <a:solidFill>
                  <a:schemeClr val="accent5">
                    <a:hueOff val="-92222"/>
                    <a:lumOff val="-9871"/>
                  </a:schemeClr>
                </a:solidFill>
                <a:effectLst>
                  <a:outerShdw sx="100000" sy="100000" kx="0" ky="0" algn="b" rotWithShape="0" blurRad="50800" dist="39000" dir="5460000">
                    <a:srgbClr val="000000">
                      <a:alpha val="38000"/>
                    </a:srgbClr>
                  </a:outerShdw>
                </a:effectLst>
                <a:latin typeface="Benguiat Bk BT"/>
                <a:ea typeface="Benguiat Bk BT"/>
                <a:cs typeface="Benguiat Bk BT"/>
                <a:sym typeface="Benguiat Bk BT"/>
              </a:defRPr>
            </a:pPr>
            <a:r>
              <a:rPr sz="6200"/>
              <a:t>The Head</a:t>
            </a:r>
            <a:r>
              <a:t> —      Is 42:1</a:t>
            </a:r>
          </a:p>
          <a:p>
            <a:pPr defTabSz="1300480">
              <a:defRPr sz="5100">
                <a:solidFill>
                  <a:schemeClr val="accent5">
                    <a:hueOff val="-92222"/>
                    <a:lumOff val="-9871"/>
                  </a:schemeClr>
                </a:solidFill>
                <a:effectLst>
                  <a:outerShdw sx="100000" sy="100000" kx="0" ky="0" algn="b" rotWithShape="0" blurRad="50800" dist="39000" dir="5460000">
                    <a:srgbClr val="000000">
                      <a:alpha val="38000"/>
                    </a:srgbClr>
                  </a:outerShdw>
                </a:effectLst>
                <a:latin typeface="Benguiat Bk BT"/>
                <a:ea typeface="Benguiat Bk BT"/>
                <a:cs typeface="Benguiat Bk BT"/>
                <a:sym typeface="Benguiat Bk BT"/>
              </a:defRPr>
            </a:pPr>
            <a:r>
              <a:t>The Class, -“The body of Christ, i.e. the church”</a:t>
            </a:r>
          </a:p>
        </p:txBody>
      </p:sp>
      <p:sp>
        <p:nvSpPr>
          <p:cNvPr id="458" name="Rectangle 5"/>
          <p:cNvSpPr/>
          <p:nvPr/>
        </p:nvSpPr>
        <p:spPr>
          <a:xfrm>
            <a:off x="1278536" y="8452111"/>
            <a:ext cx="2936253" cy="743320"/>
          </a:xfrm>
          <a:prstGeom prst="rect">
            <a:avLst/>
          </a:prstGeom>
          <a:solidFill>
            <a:srgbClr val="873624"/>
          </a:solidFill>
          <a:ln w="50800">
            <a:solidFill>
              <a:srgbClr val="63271A"/>
            </a:solidFill>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b="1" sz="4400">
                <a:solidFill>
                  <a:srgbClr val="ECE9C6"/>
                </a:solidFill>
                <a:effectLst>
                  <a:outerShdw sx="100000" sy="100000" kx="0" ky="0" algn="b" rotWithShape="0" blurRad="50800" dist="39000" dir="5460000">
                    <a:srgbClr val="000000">
                      <a:alpha val="38000"/>
                    </a:srgbClr>
                  </a:outerShdw>
                </a:effectLst>
                <a:latin typeface="Constantia"/>
                <a:ea typeface="Constantia"/>
                <a:cs typeface="Constantia"/>
                <a:sym typeface="Constantia"/>
              </a:defRPr>
            </a:lvl1pPr>
          </a:lstStyle>
          <a:p>
            <a:pPr/>
            <a:r>
              <a:t>Eph 1:22,23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56">
                                            <p:txEl>
                                              <p:pRg st="1" end="1"/>
                                            </p:txEl>
                                          </p:spTgt>
                                        </p:tgtEl>
                                        <p:attrNameLst>
                                          <p:attrName>style.visibility</p:attrName>
                                        </p:attrNameLst>
                                      </p:cBhvr>
                                      <p:to>
                                        <p:strVal val="visible"/>
                                      </p:to>
                                    </p:set>
                                    <p:animEffect filter="dissolve" transition="in">
                                      <p:cBhvr>
                                        <p:cTn id="7" dur="500"/>
                                        <p:tgtEl>
                                          <p:spTgt spid="45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1" fill="hold">
                                  <p:stCondLst>
                                    <p:cond delay="0"/>
                                  </p:stCondLst>
                                  <p:iterate type="el" backwards="0">
                                    <p:tmAbs val="0"/>
                                  </p:iterate>
                                  <p:childTnLst>
                                    <p:set>
                                      <p:cBhvr>
                                        <p:cTn id="11" fill="hold"/>
                                        <p:tgtEl>
                                          <p:spTgt spid="456">
                                            <p:txEl>
                                              <p:pRg st="2" end="2"/>
                                            </p:txEl>
                                          </p:spTgt>
                                        </p:tgtEl>
                                        <p:attrNameLst>
                                          <p:attrName>style.visibility</p:attrName>
                                        </p:attrNameLst>
                                      </p:cBhvr>
                                      <p:to>
                                        <p:strVal val="visible"/>
                                      </p:to>
                                    </p:set>
                                    <p:animEffect filter="dissolve" transition="in">
                                      <p:cBhvr>
                                        <p:cTn id="12" dur="500"/>
                                        <p:tgtEl>
                                          <p:spTgt spid="45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6"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61"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462"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sp>
        <p:nvSpPr>
          <p:cNvPr id="463" name="Rectangle 2"/>
          <p:cNvSpPr/>
          <p:nvPr/>
        </p:nvSpPr>
        <p:spPr>
          <a:xfrm>
            <a:off x="376434" y="2268057"/>
            <a:ext cx="12137816" cy="1031749"/>
          </a:xfrm>
          <a:prstGeom prst="rect">
            <a:avLst/>
          </a:prstGeom>
          <a:solidFill>
            <a:srgbClr val="873624"/>
          </a:solidFill>
          <a:ln w="50800">
            <a:solidFill>
              <a:srgbClr val="E7C28D"/>
            </a:solidFill>
          </a:ln>
          <a:effectLst>
            <a:outerShdw sx="100000" sy="100000" kx="0" ky="0" algn="b" rotWithShape="0" blurRad="241300" dist="241300" dir="2700000">
              <a:srgbClr val="000000">
                <a:alpha val="40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1300480">
              <a:defRPr sz="5600">
                <a:ln w="13335">
                  <a:solidFill>
                    <a:srgbClr val="0D0D0D"/>
                  </a:solidFill>
                </a:ln>
                <a:solidFill>
                  <a:srgbClr val="FFFFFF"/>
                </a:solidFill>
                <a:latin typeface="BinnerD"/>
                <a:ea typeface="BinnerD"/>
                <a:cs typeface="BinnerD"/>
                <a:sym typeface="BinnerD"/>
              </a:defRPr>
            </a:lvl1pPr>
          </a:lstStyle>
          <a:p>
            <a:pPr/>
            <a:r>
              <a:t>God Chose Before The World:</a:t>
            </a:r>
          </a:p>
        </p:txBody>
      </p:sp>
      <p:pic>
        <p:nvPicPr>
          <p:cNvPr id="464" name="Picture 11" descr="Picture 11"/>
          <p:cNvPicPr>
            <a:picLocks noChangeAspect="1"/>
          </p:cNvPicPr>
          <p:nvPr/>
        </p:nvPicPr>
        <p:blipFill>
          <a:blip r:embed="rId3">
            <a:extLst/>
          </a:blip>
          <a:stretch>
            <a:fillRect/>
          </a:stretch>
        </p:blipFill>
        <p:spPr>
          <a:xfrm>
            <a:off x="242425" y="2962979"/>
            <a:ext cx="4017842" cy="6790620"/>
          </a:xfrm>
          <a:prstGeom prst="rect">
            <a:avLst/>
          </a:prstGeom>
          <a:ln w="12700">
            <a:miter lim="400000"/>
          </a:ln>
        </p:spPr>
      </p:pic>
      <p:sp>
        <p:nvSpPr>
          <p:cNvPr id="465" name="TextBox 4"/>
          <p:cNvSpPr txBox="1"/>
          <p:nvPr/>
        </p:nvSpPr>
        <p:spPr>
          <a:xfrm>
            <a:off x="5012909" y="3563787"/>
            <a:ext cx="8261160" cy="5705310"/>
          </a:xfrm>
          <a:prstGeom prst="rect">
            <a:avLst/>
          </a:prstGeom>
          <a:ln w="12700">
            <a:miter lim="400000"/>
          </a:ln>
          <a:extLst>
            <a:ext uri="{C572A759-6A51-4108-AA02-DFA0A04FC94B}">
              <ma14:wrappingTextBoxFlag xmlns:ma14="http://schemas.microsoft.com/office/mac/drawingml/2011/main" val="1"/>
            </a:ext>
          </a:extLst>
        </p:spPr>
        <p:txBody>
          <a:bodyPr lIns="65004" tIns="65004" rIns="65004" bIns="65004">
            <a:spAutoFit/>
          </a:bodyPr>
          <a:lstStyle/>
          <a:p>
            <a:pPr marL="631063" indent="-631063" algn="l" defTabSz="1300078">
              <a:spcBef>
                <a:spcPts val="1100"/>
              </a:spcBef>
              <a:buClr>
                <a:srgbClr val="895D1D"/>
              </a:buClr>
              <a:buSzPct val="100000"/>
              <a:buChar char="✦"/>
              <a:defRPr sz="3800">
                <a:solidFill>
                  <a:srgbClr val="000000"/>
                </a:solidFill>
                <a:latin typeface="Berlin Sans FB Demi"/>
                <a:ea typeface="Berlin Sans FB Demi"/>
                <a:cs typeface="Berlin Sans FB Demi"/>
                <a:sym typeface="Berlin Sans FB Demi"/>
              </a:defRPr>
            </a:pPr>
            <a:r>
              <a:t>“ELECT – or “CHOSEN” – Yes!! – </a:t>
            </a:r>
            <a:endParaRPr>
              <a:solidFill>
                <a:srgbClr val="FFFFFF"/>
              </a:solidFill>
            </a:endParaRPr>
          </a:p>
          <a:p>
            <a:pPr lvl="1" marL="1088263" indent="-631063" algn="l" defTabSz="1300078">
              <a:spcBef>
                <a:spcPts val="1100"/>
              </a:spcBef>
              <a:buClr>
                <a:srgbClr val="972109"/>
              </a:buClr>
              <a:buSzPct val="100000"/>
              <a:buChar char="÷"/>
              <a:defRPr sz="3800">
                <a:solidFill>
                  <a:srgbClr val="000000"/>
                </a:solidFill>
                <a:latin typeface="Book Antiqua"/>
                <a:ea typeface="Book Antiqua"/>
                <a:cs typeface="Book Antiqua"/>
                <a:sym typeface="Book Antiqua"/>
              </a:defRPr>
            </a:pPr>
            <a:r>
              <a:t>Unconditionally? – NO!!!</a:t>
            </a:r>
            <a:endParaRPr>
              <a:solidFill>
                <a:srgbClr val="FFFFFF"/>
              </a:solidFill>
            </a:endParaRPr>
          </a:p>
          <a:p>
            <a:pPr lvl="1" marL="1088263" indent="-631063" algn="l" defTabSz="1300078">
              <a:spcBef>
                <a:spcPts val="1100"/>
              </a:spcBef>
              <a:buClr>
                <a:srgbClr val="972109"/>
              </a:buClr>
              <a:buSzPct val="100000"/>
              <a:buChar char="÷"/>
              <a:defRPr sz="3800">
                <a:solidFill>
                  <a:srgbClr val="000000"/>
                </a:solidFill>
                <a:latin typeface="Book Antiqua"/>
                <a:ea typeface="Book Antiqua"/>
                <a:cs typeface="Book Antiqua"/>
                <a:sym typeface="Book Antiqua"/>
              </a:defRPr>
            </a:pPr>
            <a:r>
              <a:t>Individually? – NO!!!</a:t>
            </a:r>
            <a:endParaRPr>
              <a:solidFill>
                <a:srgbClr val="FFFFFF"/>
              </a:solidFill>
            </a:endParaRPr>
          </a:p>
          <a:p>
            <a:pPr lvl="1" marL="1088263" indent="-631063" algn="l" defTabSz="1300078">
              <a:spcBef>
                <a:spcPts val="1100"/>
              </a:spcBef>
              <a:buClr>
                <a:srgbClr val="972109"/>
              </a:buClr>
              <a:buSzPct val="100000"/>
              <a:buChar char="÷"/>
              <a:defRPr sz="3800">
                <a:solidFill>
                  <a:srgbClr val="000000"/>
                </a:solidFill>
                <a:latin typeface="Book Antiqua"/>
                <a:ea typeface="Book Antiqua"/>
                <a:cs typeface="Book Antiqua"/>
                <a:sym typeface="Book Antiqua"/>
              </a:defRPr>
            </a:pPr>
            <a:r>
              <a:t>Violate Free Will? – NO!!!</a:t>
            </a:r>
            <a:endParaRPr>
              <a:solidFill>
                <a:srgbClr val="FFFFFF"/>
              </a:solidFill>
            </a:endParaRPr>
          </a:p>
          <a:p>
            <a:pPr marL="631063" indent="-631063" algn="l" defTabSz="1300078">
              <a:spcBef>
                <a:spcPts val="1100"/>
              </a:spcBef>
              <a:buClr>
                <a:srgbClr val="895D1D"/>
              </a:buClr>
              <a:buSzPct val="100000"/>
              <a:buChar char="✦"/>
              <a:defRPr sz="3800">
                <a:solidFill>
                  <a:srgbClr val="000000"/>
                </a:solidFill>
                <a:latin typeface="Berlin Sans FB Demi"/>
                <a:ea typeface="Berlin Sans FB Demi"/>
                <a:cs typeface="Berlin Sans FB Demi"/>
                <a:sym typeface="Berlin Sans FB Demi"/>
              </a:defRPr>
            </a:pPr>
            <a:r>
              <a:t>“Predestined” – Yes</a:t>
            </a:r>
            <a:endParaRPr>
              <a:solidFill>
                <a:srgbClr val="FFFFFF"/>
              </a:solidFill>
            </a:endParaRPr>
          </a:p>
          <a:p>
            <a:pPr lvl="1" marL="1088263" indent="-631063" algn="l" defTabSz="1300078">
              <a:spcBef>
                <a:spcPts val="1100"/>
              </a:spcBef>
              <a:buClr>
                <a:srgbClr val="972109"/>
              </a:buClr>
              <a:buSzPct val="100000"/>
              <a:buChar char="÷"/>
              <a:defRPr sz="3800">
                <a:solidFill>
                  <a:srgbClr val="000000"/>
                </a:solidFill>
                <a:latin typeface="Book Antiqua"/>
                <a:ea typeface="Book Antiqua"/>
                <a:cs typeface="Book Antiqua"/>
                <a:sym typeface="Book Antiqua"/>
              </a:defRPr>
            </a:pPr>
            <a:r>
              <a:t>Unconditionally? – NO!!!</a:t>
            </a:r>
            <a:endParaRPr>
              <a:solidFill>
                <a:srgbClr val="FFFFFF"/>
              </a:solidFill>
            </a:endParaRPr>
          </a:p>
          <a:p>
            <a:pPr lvl="1" marL="1088263" indent="-631063" algn="l" defTabSz="1300078">
              <a:spcBef>
                <a:spcPts val="1100"/>
              </a:spcBef>
              <a:buClr>
                <a:srgbClr val="972109"/>
              </a:buClr>
              <a:buSzPct val="100000"/>
              <a:buChar char="÷"/>
              <a:defRPr sz="3800">
                <a:solidFill>
                  <a:srgbClr val="000000"/>
                </a:solidFill>
                <a:latin typeface="Book Antiqua"/>
                <a:ea typeface="Book Antiqua"/>
                <a:cs typeface="Book Antiqua"/>
                <a:sym typeface="Book Antiqua"/>
              </a:defRPr>
            </a:pPr>
            <a:r>
              <a:t>Individually? – NO!!!</a:t>
            </a:r>
            <a:endParaRPr>
              <a:solidFill>
                <a:srgbClr val="FFFFFF"/>
              </a:solidFill>
            </a:endParaRPr>
          </a:p>
          <a:p>
            <a:pPr lvl="1" marL="1088263" indent="-631063" algn="l" defTabSz="1300078">
              <a:spcBef>
                <a:spcPts val="1100"/>
              </a:spcBef>
              <a:buClr>
                <a:srgbClr val="972109"/>
              </a:buClr>
              <a:buSzPct val="100000"/>
              <a:buChar char="÷"/>
              <a:defRPr sz="3800">
                <a:solidFill>
                  <a:srgbClr val="000000"/>
                </a:solidFill>
                <a:latin typeface="Book Antiqua"/>
                <a:ea typeface="Book Antiqua"/>
                <a:cs typeface="Book Antiqua"/>
                <a:sym typeface="Book Antiqua"/>
              </a:defRPr>
            </a:pPr>
            <a:r>
              <a:t>Violate Free Will? – NO!!!</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65">
                                            <p:bg/>
                                          </p:spTgt>
                                        </p:tgtEl>
                                        <p:attrNameLst>
                                          <p:attrName>style.visibility</p:attrName>
                                        </p:attrNameLst>
                                      </p:cBhvr>
                                      <p:to>
                                        <p:strVal val="visible"/>
                                      </p:to>
                                    </p:set>
                                    <p:animEffect filter="dissolve" transition="in">
                                      <p:cBhvr>
                                        <p:cTn id="7" dur="500"/>
                                        <p:tgtEl>
                                          <p:spTgt spid="465">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465">
                                            <p:txEl>
                                              <p:pRg st="0" end="0"/>
                                            </p:txEl>
                                          </p:spTgt>
                                        </p:tgtEl>
                                        <p:attrNameLst>
                                          <p:attrName>style.visibility</p:attrName>
                                        </p:attrNameLst>
                                      </p:cBhvr>
                                      <p:to>
                                        <p:strVal val="visible"/>
                                      </p:to>
                                    </p:set>
                                    <p:animEffect filter="dissolve" transition="in">
                                      <p:cBhvr>
                                        <p:cTn id="10" dur="500"/>
                                        <p:tgtEl>
                                          <p:spTgt spid="46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9" grpId="1" fill="hold">
                                  <p:stCondLst>
                                    <p:cond delay="0"/>
                                  </p:stCondLst>
                                  <p:iterate type="el" backwards="0">
                                    <p:tmAbs val="0"/>
                                  </p:iterate>
                                  <p:childTnLst>
                                    <p:set>
                                      <p:cBhvr>
                                        <p:cTn id="14" fill="hold"/>
                                        <p:tgtEl>
                                          <p:spTgt spid="465">
                                            <p:txEl>
                                              <p:pRg st="1" end="1"/>
                                            </p:txEl>
                                          </p:spTgt>
                                        </p:tgtEl>
                                        <p:attrNameLst>
                                          <p:attrName>style.visibility</p:attrName>
                                        </p:attrNameLst>
                                      </p:cBhvr>
                                      <p:to>
                                        <p:strVal val="visible"/>
                                      </p:to>
                                    </p:set>
                                    <p:animEffect filter="dissolve" transition="in">
                                      <p:cBhvr>
                                        <p:cTn id="15" dur="500"/>
                                        <p:tgtEl>
                                          <p:spTgt spid="46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1" fill="hold">
                                  <p:stCondLst>
                                    <p:cond delay="0"/>
                                  </p:stCondLst>
                                  <p:iterate type="el" backwards="0">
                                    <p:tmAbs val="0"/>
                                  </p:iterate>
                                  <p:childTnLst>
                                    <p:set>
                                      <p:cBhvr>
                                        <p:cTn id="19" fill="hold"/>
                                        <p:tgtEl>
                                          <p:spTgt spid="465">
                                            <p:txEl>
                                              <p:pRg st="2" end="2"/>
                                            </p:txEl>
                                          </p:spTgt>
                                        </p:tgtEl>
                                        <p:attrNameLst>
                                          <p:attrName>style.visibility</p:attrName>
                                        </p:attrNameLst>
                                      </p:cBhvr>
                                      <p:to>
                                        <p:strVal val="visible"/>
                                      </p:to>
                                    </p:set>
                                    <p:animEffect filter="dissolve" transition="in">
                                      <p:cBhvr>
                                        <p:cTn id="20" dur="500"/>
                                        <p:tgtEl>
                                          <p:spTgt spid="46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9" grpId="1" fill="hold">
                                  <p:stCondLst>
                                    <p:cond delay="0"/>
                                  </p:stCondLst>
                                  <p:iterate type="el" backwards="0">
                                    <p:tmAbs val="0"/>
                                  </p:iterate>
                                  <p:childTnLst>
                                    <p:set>
                                      <p:cBhvr>
                                        <p:cTn id="24" fill="hold"/>
                                        <p:tgtEl>
                                          <p:spTgt spid="465">
                                            <p:txEl>
                                              <p:pRg st="3" end="3"/>
                                            </p:txEl>
                                          </p:spTgt>
                                        </p:tgtEl>
                                        <p:attrNameLst>
                                          <p:attrName>style.visibility</p:attrName>
                                        </p:attrNameLst>
                                      </p:cBhvr>
                                      <p:to>
                                        <p:strVal val="visible"/>
                                      </p:to>
                                    </p:set>
                                    <p:animEffect filter="dissolve" transition="in">
                                      <p:cBhvr>
                                        <p:cTn id="25" dur="500"/>
                                        <p:tgtEl>
                                          <p:spTgt spid="46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9" grpId="1" fill="hold">
                                  <p:stCondLst>
                                    <p:cond delay="0"/>
                                  </p:stCondLst>
                                  <p:iterate type="el" backwards="0">
                                    <p:tmAbs val="0"/>
                                  </p:iterate>
                                  <p:childTnLst>
                                    <p:set>
                                      <p:cBhvr>
                                        <p:cTn id="29" fill="hold"/>
                                        <p:tgtEl>
                                          <p:spTgt spid="465">
                                            <p:txEl>
                                              <p:pRg st="4" end="4"/>
                                            </p:txEl>
                                          </p:spTgt>
                                        </p:tgtEl>
                                        <p:attrNameLst>
                                          <p:attrName>style.visibility</p:attrName>
                                        </p:attrNameLst>
                                      </p:cBhvr>
                                      <p:to>
                                        <p:strVal val="visible"/>
                                      </p:to>
                                    </p:set>
                                    <p:animEffect filter="dissolve" transition="in">
                                      <p:cBhvr>
                                        <p:cTn id="30" dur="500"/>
                                        <p:tgtEl>
                                          <p:spTgt spid="46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9" grpId="1" fill="hold">
                                  <p:stCondLst>
                                    <p:cond delay="0"/>
                                  </p:stCondLst>
                                  <p:iterate type="el" backwards="0">
                                    <p:tmAbs val="0"/>
                                  </p:iterate>
                                  <p:childTnLst>
                                    <p:set>
                                      <p:cBhvr>
                                        <p:cTn id="34" fill="hold"/>
                                        <p:tgtEl>
                                          <p:spTgt spid="465">
                                            <p:txEl>
                                              <p:pRg st="5" end="5"/>
                                            </p:txEl>
                                          </p:spTgt>
                                        </p:tgtEl>
                                        <p:attrNameLst>
                                          <p:attrName>style.visibility</p:attrName>
                                        </p:attrNameLst>
                                      </p:cBhvr>
                                      <p:to>
                                        <p:strVal val="visible"/>
                                      </p:to>
                                    </p:set>
                                    <p:animEffect filter="dissolve" transition="in">
                                      <p:cBhvr>
                                        <p:cTn id="35" dur="500"/>
                                        <p:tgtEl>
                                          <p:spTgt spid="46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9" grpId="1" fill="hold">
                                  <p:stCondLst>
                                    <p:cond delay="0"/>
                                  </p:stCondLst>
                                  <p:iterate type="el" backwards="0">
                                    <p:tmAbs val="0"/>
                                  </p:iterate>
                                  <p:childTnLst>
                                    <p:set>
                                      <p:cBhvr>
                                        <p:cTn id="39" fill="hold"/>
                                        <p:tgtEl>
                                          <p:spTgt spid="465">
                                            <p:txEl>
                                              <p:pRg st="6" end="6"/>
                                            </p:txEl>
                                          </p:spTgt>
                                        </p:tgtEl>
                                        <p:attrNameLst>
                                          <p:attrName>style.visibility</p:attrName>
                                        </p:attrNameLst>
                                      </p:cBhvr>
                                      <p:to>
                                        <p:strVal val="visible"/>
                                      </p:to>
                                    </p:set>
                                    <p:animEffect filter="dissolve" transition="in">
                                      <p:cBhvr>
                                        <p:cTn id="40" dur="500"/>
                                        <p:tgtEl>
                                          <p:spTgt spid="465">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9" grpId="1" fill="hold">
                                  <p:stCondLst>
                                    <p:cond delay="0"/>
                                  </p:stCondLst>
                                  <p:iterate type="el" backwards="0">
                                    <p:tmAbs val="0"/>
                                  </p:iterate>
                                  <p:childTnLst>
                                    <p:set>
                                      <p:cBhvr>
                                        <p:cTn id="44" fill="hold"/>
                                        <p:tgtEl>
                                          <p:spTgt spid="465">
                                            <p:txEl>
                                              <p:pRg st="7" end="7"/>
                                            </p:txEl>
                                          </p:spTgt>
                                        </p:tgtEl>
                                        <p:attrNameLst>
                                          <p:attrName>style.visibility</p:attrName>
                                        </p:attrNameLst>
                                      </p:cBhvr>
                                      <p:to>
                                        <p:strVal val="visible"/>
                                      </p:to>
                                    </p:set>
                                    <p:animEffect filter="dissolve" transition="in">
                                      <p:cBhvr>
                                        <p:cTn id="45" dur="500"/>
                                        <p:tgtEl>
                                          <p:spTgt spid="465">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5"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68"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469"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Conditional Election</a:t>
            </a:r>
          </a:p>
        </p:txBody>
      </p:sp>
      <p:sp>
        <p:nvSpPr>
          <p:cNvPr id="470" name="Oval 12"/>
          <p:cNvSpPr/>
          <p:nvPr/>
        </p:nvSpPr>
        <p:spPr>
          <a:xfrm>
            <a:off x="5956056" y="2856395"/>
            <a:ext cx="7152641" cy="6801673"/>
          </a:xfrm>
          <a:prstGeom prst="ellipse">
            <a:avLst/>
          </a:prstGeom>
          <a:solidFill>
            <a:srgbClr val="FFE3AB"/>
          </a:solidFill>
          <a:ln w="12700">
            <a:miter lim="400000"/>
          </a:ln>
          <a:effectLst>
            <a:outerShdw sx="100000" sy="100000" kx="0" ky="0" algn="b" rotWithShape="0" blurRad="63500" dist="38100" dir="5400000">
              <a:srgbClr val="000000">
                <a:alpha val="32000"/>
              </a:srgbClr>
            </a:outerShdw>
          </a:effectLst>
        </p:spPr>
        <p:txBody>
          <a:bodyPr lIns="65023" tIns="65023" rIns="65023" bIns="65023" anchor="ctr"/>
          <a:lstStyle/>
          <a:p>
            <a:pPr algn="l" defTabSz="1300078">
              <a:defRPr sz="2400">
                <a:solidFill>
                  <a:srgbClr val="FFFFFF"/>
                </a:solidFill>
                <a:latin typeface="Constantia"/>
                <a:ea typeface="Constantia"/>
                <a:cs typeface="Constantia"/>
                <a:sym typeface="Constantia"/>
              </a:defRPr>
            </a:pPr>
          </a:p>
        </p:txBody>
      </p:sp>
      <p:grpSp>
        <p:nvGrpSpPr>
          <p:cNvPr id="474" name="Curved Down Arrow 11"/>
          <p:cNvGrpSpPr/>
          <p:nvPr/>
        </p:nvGrpSpPr>
        <p:grpSpPr>
          <a:xfrm>
            <a:off x="2714290" y="1950012"/>
            <a:ext cx="7348960" cy="1696330"/>
            <a:chOff x="0" y="0"/>
            <a:chExt cx="7348959" cy="1696329"/>
          </a:xfrm>
        </p:grpSpPr>
        <p:sp>
          <p:nvSpPr>
            <p:cNvPr id="471" name="Shape"/>
            <p:cNvSpPr/>
            <p:nvPr/>
          </p:nvSpPr>
          <p:spPr>
            <a:xfrm>
              <a:off x="0" y="0"/>
              <a:ext cx="7348960" cy="1696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54" y="21600"/>
                  </a:moveTo>
                  <a:lnTo>
                    <a:pt x="16828" y="12744"/>
                  </a:lnTo>
                  <a:lnTo>
                    <a:pt x="18271" y="12744"/>
                  </a:lnTo>
                  <a:lnTo>
                    <a:pt x="18271" y="12744"/>
                  </a:lnTo>
                  <a:cubicBezTo>
                    <a:pt x="16729" y="4989"/>
                    <a:pt x="13317" y="0"/>
                    <a:pt x="9556" y="0"/>
                  </a:cubicBezTo>
                  <a:lnTo>
                    <a:pt x="11442" y="0"/>
                  </a:lnTo>
                  <a:cubicBezTo>
                    <a:pt x="15203" y="0"/>
                    <a:pt x="18615" y="4989"/>
                    <a:pt x="20157" y="12744"/>
                  </a:cubicBezTo>
                  <a:lnTo>
                    <a:pt x="21600" y="12744"/>
                  </a:lnTo>
                  <a:close/>
                  <a:moveTo>
                    <a:pt x="10499" y="105"/>
                  </a:moveTo>
                  <a:lnTo>
                    <a:pt x="10499" y="105"/>
                  </a:lnTo>
                  <a:cubicBezTo>
                    <a:pt x="5610" y="1201"/>
                    <a:pt x="1886" y="10496"/>
                    <a:pt x="1886" y="21600"/>
                  </a:cubicBezTo>
                  <a:lnTo>
                    <a:pt x="0" y="21600"/>
                  </a:lnTo>
                  <a:cubicBezTo>
                    <a:pt x="0" y="9671"/>
                    <a:pt x="4278" y="0"/>
                    <a:pt x="9556" y="0"/>
                  </a:cubicBezTo>
                  <a:cubicBezTo>
                    <a:pt x="9870" y="0"/>
                    <a:pt x="10185" y="35"/>
                    <a:pt x="10499" y="105"/>
                  </a:cubicBezTo>
                  <a:close/>
                </a:path>
              </a:pathLst>
            </a:custGeom>
            <a:solidFill>
              <a:srgbClr val="C00000"/>
            </a:solidFill>
            <a:ln w="12700" cap="flat">
              <a:noFill/>
              <a:miter lim="400000"/>
            </a:ln>
            <a:effectLst>
              <a:outerShdw sx="100000" sy="100000" kx="0" ky="0" algn="b" rotWithShape="0" blurRad="63500" dist="50800" dir="2700000">
                <a:srgbClr val="000000">
                  <a:alpha val="40000"/>
                </a:srgbClr>
              </a:outerShdw>
            </a:effectLst>
          </p:spPr>
          <p:txBody>
            <a:bodyPr wrap="square" lIns="65023" tIns="65023" rIns="65023" bIns="65023" numCol="1" anchor="ctr">
              <a:noAutofit/>
            </a:bodyPr>
            <a:lstStyle/>
            <a:p>
              <a:pPr algn="l" defTabSz="1300078">
                <a:defRPr sz="2400">
                  <a:solidFill>
                    <a:srgbClr val="000000"/>
                  </a:solidFill>
                  <a:latin typeface="Constantia"/>
                  <a:ea typeface="Constantia"/>
                  <a:cs typeface="Constantia"/>
                  <a:sym typeface="Constantia"/>
                </a:defRPr>
              </a:pPr>
            </a:p>
          </p:txBody>
        </p:sp>
        <p:sp>
          <p:nvSpPr>
            <p:cNvPr id="472" name="Shape"/>
            <p:cNvSpPr/>
            <p:nvPr/>
          </p:nvSpPr>
          <p:spPr>
            <a:xfrm>
              <a:off x="0" y="0"/>
              <a:ext cx="3571930" cy="1696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5"/>
                  </a:moveTo>
                  <a:lnTo>
                    <a:pt x="21600" y="105"/>
                  </a:lnTo>
                  <a:cubicBezTo>
                    <a:pt x="11543" y="1201"/>
                    <a:pt x="3880" y="10496"/>
                    <a:pt x="3880" y="21600"/>
                  </a:cubicBezTo>
                  <a:lnTo>
                    <a:pt x="0" y="21600"/>
                  </a:lnTo>
                  <a:cubicBezTo>
                    <a:pt x="0" y="9671"/>
                    <a:pt x="8802" y="0"/>
                    <a:pt x="19660" y="0"/>
                  </a:cubicBezTo>
                  <a:cubicBezTo>
                    <a:pt x="20308" y="0"/>
                    <a:pt x="20955" y="35"/>
                    <a:pt x="21600" y="105"/>
                  </a:cubicBezTo>
                  <a:close/>
                </a:path>
              </a:pathLst>
            </a:custGeom>
            <a:solidFill>
              <a:srgbClr val="000000">
                <a:alpha val="20000"/>
              </a:srgbClr>
            </a:solidFill>
            <a:ln w="12700" cap="flat">
              <a:noFill/>
              <a:miter lim="400000"/>
            </a:ln>
            <a:effectLst/>
          </p:spPr>
          <p:txBody>
            <a:bodyPr wrap="square" lIns="65023" tIns="65023" rIns="65023" bIns="65023" numCol="1" anchor="ctr">
              <a:noAutofit/>
            </a:bodyPr>
            <a:lstStyle/>
            <a:p>
              <a:pPr algn="l" defTabSz="1300078">
                <a:defRPr sz="2400">
                  <a:solidFill>
                    <a:srgbClr val="000000"/>
                  </a:solidFill>
                  <a:latin typeface="Constantia"/>
                  <a:ea typeface="Constantia"/>
                  <a:cs typeface="Constantia"/>
                  <a:sym typeface="Constantia"/>
                </a:defRPr>
              </a:pPr>
            </a:p>
          </p:txBody>
        </p:sp>
        <p:sp>
          <p:nvSpPr>
            <p:cNvPr id="473" name="Line"/>
            <p:cNvSpPr/>
            <p:nvPr/>
          </p:nvSpPr>
          <p:spPr>
            <a:xfrm>
              <a:off x="0" y="0"/>
              <a:ext cx="7348960" cy="1696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99" y="105"/>
                  </a:moveTo>
                  <a:lnTo>
                    <a:pt x="10499" y="105"/>
                  </a:lnTo>
                  <a:cubicBezTo>
                    <a:pt x="5610" y="1201"/>
                    <a:pt x="1886" y="10496"/>
                    <a:pt x="1886" y="21600"/>
                  </a:cubicBezTo>
                  <a:lnTo>
                    <a:pt x="0" y="21600"/>
                  </a:lnTo>
                  <a:cubicBezTo>
                    <a:pt x="0" y="9671"/>
                    <a:pt x="4278" y="0"/>
                    <a:pt x="9556" y="0"/>
                  </a:cubicBezTo>
                  <a:lnTo>
                    <a:pt x="11442" y="0"/>
                  </a:lnTo>
                  <a:cubicBezTo>
                    <a:pt x="15203" y="0"/>
                    <a:pt x="18615" y="4989"/>
                    <a:pt x="20157" y="12744"/>
                  </a:cubicBezTo>
                  <a:lnTo>
                    <a:pt x="21600" y="12744"/>
                  </a:lnTo>
                  <a:lnTo>
                    <a:pt x="20054" y="21600"/>
                  </a:lnTo>
                  <a:lnTo>
                    <a:pt x="16828" y="12744"/>
                  </a:lnTo>
                  <a:lnTo>
                    <a:pt x="18271" y="12744"/>
                  </a:lnTo>
                  <a:lnTo>
                    <a:pt x="18271" y="12744"/>
                  </a:lnTo>
                  <a:cubicBezTo>
                    <a:pt x="16729" y="4989"/>
                    <a:pt x="13317" y="0"/>
                    <a:pt x="9556" y="0"/>
                  </a:cubicBezTo>
                </a:path>
              </a:pathLst>
            </a:custGeom>
            <a:noFill/>
            <a:ln w="50800" cap="flat">
              <a:solidFill>
                <a:srgbClr val="FFFF00"/>
              </a:solidFill>
              <a:prstDash val="solid"/>
              <a:round/>
            </a:ln>
            <a:effectLst/>
          </p:spPr>
          <p:txBody>
            <a:bodyPr wrap="square" lIns="65023" tIns="65023" rIns="65023" bIns="65023" numCol="1" anchor="ctr">
              <a:noAutofit/>
            </a:bodyPr>
            <a:lstStyle/>
            <a:p>
              <a:pPr algn="l" defTabSz="1300078">
                <a:defRPr sz="2400">
                  <a:solidFill>
                    <a:srgbClr val="000000"/>
                  </a:solidFill>
                  <a:latin typeface="Constantia"/>
                  <a:ea typeface="Constantia"/>
                  <a:cs typeface="Constantia"/>
                  <a:sym typeface="Constantia"/>
                </a:defRPr>
              </a:pPr>
            </a:p>
          </p:txBody>
        </p:sp>
      </p:grpSp>
      <p:sp>
        <p:nvSpPr>
          <p:cNvPr id="475" name="TextBox 9"/>
          <p:cNvSpPr txBox="1"/>
          <p:nvPr/>
        </p:nvSpPr>
        <p:spPr>
          <a:xfrm>
            <a:off x="220736" y="3966154"/>
            <a:ext cx="5852161" cy="4854409"/>
          </a:xfrm>
          <a:prstGeom prst="rect">
            <a:avLst/>
          </a:prstGeom>
          <a:ln w="12700">
            <a:miter lim="400000"/>
          </a:ln>
          <a:extLst>
            <a:ext uri="{C572A759-6A51-4108-AA02-DFA0A04FC94B}">
              <ma14:wrappingTextBoxFlag xmlns:ma14="http://schemas.microsoft.com/office/mac/drawingml/2011/main" val="1"/>
            </a:ext>
          </a:extLst>
        </p:spPr>
        <p:txBody>
          <a:bodyPr lIns="65004" tIns="65004" rIns="65004" bIns="65004">
            <a:spAutoFit/>
          </a:bodyPr>
          <a:lstStyle/>
          <a:p>
            <a:pPr defTabSz="1300078">
              <a:defRPr sz="4400">
                <a:ln w="25320">
                  <a:solidFill>
                    <a:srgbClr val="000000"/>
                  </a:solidFill>
                </a:ln>
                <a:solidFill>
                  <a:srgbClr val="000000"/>
                </a:solidFill>
                <a:effectLst>
                  <a:outerShdw sx="100000" sy="100000" kx="0" ky="0" algn="b" rotWithShape="0" blurRad="63500" dist="0" dir="3600000">
                    <a:srgbClr val="000000">
                      <a:alpha val="70000"/>
                    </a:srgbClr>
                  </a:outerShdw>
                </a:effectLst>
                <a:latin typeface="Bernard MT Condensed"/>
                <a:ea typeface="Bernard MT Condensed"/>
                <a:cs typeface="Bernard MT Condensed"/>
                <a:sym typeface="Bernard MT Condensed"/>
              </a:defRPr>
            </a:pPr>
            <a:r>
              <a:t>Outside Christ </a:t>
            </a:r>
          </a:p>
          <a:p>
            <a:pPr defTabSz="1300078">
              <a:defRPr sz="4400">
                <a:ln w="25320">
                  <a:solidFill>
                    <a:srgbClr val="000000"/>
                  </a:solidFill>
                </a:ln>
                <a:solidFill>
                  <a:srgbClr val="000000"/>
                </a:solidFill>
                <a:effectLst>
                  <a:outerShdw sx="100000" sy="100000" kx="0" ky="0" algn="b" rotWithShape="0" blurRad="63500" dist="0" dir="3600000">
                    <a:srgbClr val="000000">
                      <a:alpha val="70000"/>
                    </a:srgbClr>
                  </a:outerShdw>
                </a:effectLst>
                <a:latin typeface="Bernard MT Condensed"/>
                <a:ea typeface="Bernard MT Condensed"/>
                <a:cs typeface="Bernard MT Condensed"/>
                <a:sym typeface="Bernard MT Condensed"/>
              </a:defRPr>
            </a:pPr>
            <a:r>
              <a:t>Lost Without Hope</a:t>
            </a:r>
          </a:p>
          <a:p>
            <a:pPr marL="647500" indent="-647500" algn="l" defTabSz="1300078">
              <a:buClr>
                <a:srgbClr val="000000"/>
              </a:buClr>
              <a:buSzPct val="100000"/>
              <a:buAutoNum type="arabicPeriod" startAt="1"/>
              <a:defRPr sz="3400">
                <a:solidFill>
                  <a:srgbClr val="000000"/>
                </a:solidFill>
                <a:latin typeface="Berlin Sans FB Demi"/>
                <a:ea typeface="Berlin Sans FB Demi"/>
                <a:cs typeface="Berlin Sans FB Demi"/>
                <a:sym typeface="Berlin Sans FB Demi"/>
              </a:defRPr>
            </a:pPr>
            <a:r>
              <a:t>NO spiritual blessings –</a:t>
            </a:r>
          </a:p>
          <a:p>
            <a:pPr marL="647500" indent="-647500" algn="l" defTabSz="1300078">
              <a:buClr>
                <a:srgbClr val="000000"/>
              </a:buClr>
              <a:buSzPct val="100000"/>
              <a:buAutoNum type="arabicPeriod" startAt="1"/>
              <a:defRPr sz="3400">
                <a:solidFill>
                  <a:srgbClr val="000000"/>
                </a:solidFill>
                <a:latin typeface="Berlin Sans FB Demi"/>
                <a:ea typeface="Berlin Sans FB Demi"/>
                <a:cs typeface="Berlin Sans FB Demi"/>
                <a:sym typeface="Berlin Sans FB Demi"/>
              </a:defRPr>
            </a:pPr>
            <a:r>
              <a:t>NOT chosen –</a:t>
            </a:r>
          </a:p>
          <a:p>
            <a:pPr marL="647500" indent="-647500" algn="l" defTabSz="1300078">
              <a:buClr>
                <a:srgbClr val="000000"/>
              </a:buClr>
              <a:buSzPct val="100000"/>
              <a:buAutoNum type="arabicPeriod" startAt="1"/>
              <a:defRPr sz="3400">
                <a:solidFill>
                  <a:srgbClr val="000000"/>
                </a:solidFill>
                <a:latin typeface="Berlin Sans FB Demi"/>
                <a:ea typeface="Berlin Sans FB Demi"/>
                <a:cs typeface="Berlin Sans FB Demi"/>
                <a:sym typeface="Berlin Sans FB Demi"/>
              </a:defRPr>
            </a:pPr>
            <a:r>
              <a:t>NOT children of God –</a:t>
            </a:r>
          </a:p>
          <a:p>
            <a:pPr marL="647500" indent="-647500" algn="l" defTabSz="1300078">
              <a:buClr>
                <a:srgbClr val="000000"/>
              </a:buClr>
              <a:buSzPct val="100000"/>
              <a:buAutoNum type="arabicPeriod" startAt="1"/>
              <a:defRPr sz="3400">
                <a:solidFill>
                  <a:srgbClr val="000000"/>
                </a:solidFill>
                <a:latin typeface="Berlin Sans FB Demi"/>
                <a:ea typeface="Berlin Sans FB Demi"/>
                <a:cs typeface="Berlin Sans FB Demi"/>
                <a:sym typeface="Berlin Sans FB Demi"/>
              </a:defRPr>
            </a:pPr>
            <a:r>
              <a:t>NOT accepted -</a:t>
            </a:r>
          </a:p>
          <a:p>
            <a:pPr marL="647500" indent="-647500" algn="l" defTabSz="1300078">
              <a:buClr>
                <a:srgbClr val="000000"/>
              </a:buClr>
              <a:buSzPct val="100000"/>
              <a:buAutoNum type="arabicPeriod" startAt="1"/>
              <a:defRPr sz="3400">
                <a:solidFill>
                  <a:srgbClr val="000000"/>
                </a:solidFill>
                <a:latin typeface="Berlin Sans FB Demi"/>
                <a:ea typeface="Berlin Sans FB Demi"/>
                <a:cs typeface="Berlin Sans FB Demi"/>
                <a:sym typeface="Berlin Sans FB Demi"/>
              </a:defRPr>
            </a:pPr>
            <a:r>
              <a:t>NO redemption –</a:t>
            </a:r>
          </a:p>
          <a:p>
            <a:pPr marL="647500" indent="-647500" algn="l" defTabSz="1300078">
              <a:buClr>
                <a:srgbClr val="000000"/>
              </a:buClr>
              <a:buSzPct val="100000"/>
              <a:buAutoNum type="arabicPeriod" startAt="1"/>
              <a:defRPr sz="3400">
                <a:solidFill>
                  <a:srgbClr val="000000"/>
                </a:solidFill>
                <a:latin typeface="Berlin Sans FB Demi"/>
                <a:ea typeface="Berlin Sans FB Demi"/>
                <a:cs typeface="Berlin Sans FB Demi"/>
                <a:sym typeface="Berlin Sans FB Demi"/>
              </a:defRPr>
            </a:pPr>
            <a:r>
              <a:t>NO forgiveness –</a:t>
            </a:r>
          </a:p>
          <a:p>
            <a:pPr marL="647500" indent="-647500" algn="l" defTabSz="1300078">
              <a:buClr>
                <a:srgbClr val="000000"/>
              </a:buClr>
              <a:buSzPct val="100000"/>
              <a:buAutoNum type="arabicPeriod" startAt="1"/>
              <a:defRPr sz="3400">
                <a:solidFill>
                  <a:srgbClr val="000000"/>
                </a:solidFill>
                <a:latin typeface="Berlin Sans FB Demi"/>
                <a:ea typeface="Berlin Sans FB Demi"/>
                <a:cs typeface="Berlin Sans FB Demi"/>
                <a:sym typeface="Berlin Sans FB Demi"/>
              </a:defRPr>
            </a:pPr>
            <a:r>
              <a:t>NO heavenly Inheritance </a:t>
            </a:r>
          </a:p>
        </p:txBody>
      </p:sp>
      <p:sp>
        <p:nvSpPr>
          <p:cNvPr id="476" name="TextBox 10"/>
          <p:cNvSpPr txBox="1"/>
          <p:nvPr/>
        </p:nvSpPr>
        <p:spPr>
          <a:xfrm>
            <a:off x="6768856" y="3533251"/>
            <a:ext cx="5527041" cy="4854409"/>
          </a:xfrm>
          <a:prstGeom prst="rect">
            <a:avLst/>
          </a:prstGeom>
          <a:ln w="12700">
            <a:miter lim="400000"/>
          </a:ln>
          <a:extLst>
            <a:ext uri="{C572A759-6A51-4108-AA02-DFA0A04FC94B}">
              <ma14:wrappingTextBoxFlag xmlns:ma14="http://schemas.microsoft.com/office/mac/drawingml/2011/main" val="1"/>
            </a:ext>
          </a:extLst>
        </p:spPr>
        <p:txBody>
          <a:bodyPr lIns="65004" tIns="65004" rIns="65004" bIns="65004">
            <a:spAutoFit/>
          </a:bodyPr>
          <a:lstStyle/>
          <a:p>
            <a:pPr defTabSz="1300078">
              <a:defRPr sz="4400">
                <a:solidFill>
                  <a:srgbClr val="000000"/>
                </a:solidFill>
                <a:latin typeface="Bernard MT Condensed"/>
                <a:ea typeface="Bernard MT Condensed"/>
                <a:cs typeface="Bernard MT Condensed"/>
                <a:sym typeface="Bernard MT Condensed"/>
              </a:defRPr>
            </a:pPr>
            <a:r>
              <a:t>Inside Christ </a:t>
            </a:r>
            <a:endParaRPr>
              <a:solidFill>
                <a:srgbClr val="FFFFFF"/>
              </a:solidFill>
            </a:endParaRPr>
          </a:p>
          <a:p>
            <a:pPr defTabSz="1300078">
              <a:defRPr sz="4400">
                <a:solidFill>
                  <a:srgbClr val="000000"/>
                </a:solidFill>
                <a:latin typeface="Bernard MT Condensed"/>
                <a:ea typeface="Bernard MT Condensed"/>
                <a:cs typeface="Bernard MT Condensed"/>
                <a:sym typeface="Bernard MT Condensed"/>
              </a:defRPr>
            </a:pPr>
            <a:r>
              <a:t>Saved / Hope</a:t>
            </a:r>
            <a:endParaRPr>
              <a:solidFill>
                <a:srgbClr val="FFFFFF"/>
              </a:solidFill>
            </a:endParaRPr>
          </a:p>
          <a:p>
            <a:pPr marL="647500" indent="-647500" defTabSz="1300078">
              <a:buClr>
                <a:srgbClr val="C00000"/>
              </a:buClr>
              <a:buSzPct val="100000"/>
              <a:buAutoNum type="arabicPeriod" startAt="1"/>
              <a:defRPr sz="3400">
                <a:solidFill>
                  <a:srgbClr val="000000"/>
                </a:solidFill>
                <a:latin typeface="Berlin Sans FB Demi"/>
                <a:ea typeface="Berlin Sans FB Demi"/>
                <a:cs typeface="Berlin Sans FB Demi"/>
                <a:sym typeface="Berlin Sans FB Demi"/>
              </a:defRPr>
            </a:pPr>
            <a:r>
              <a:t>ALL spiritual blessings </a:t>
            </a:r>
            <a:endParaRPr>
              <a:solidFill>
                <a:srgbClr val="FFFFFF"/>
              </a:solidFill>
            </a:endParaRPr>
          </a:p>
          <a:p>
            <a:pPr marL="647500" indent="-647500" defTabSz="1300078">
              <a:buClr>
                <a:srgbClr val="C00000"/>
              </a:buClr>
              <a:buSzPct val="100000"/>
              <a:buAutoNum type="arabicPeriod" startAt="1"/>
              <a:defRPr sz="3400">
                <a:solidFill>
                  <a:srgbClr val="000000"/>
                </a:solidFill>
                <a:latin typeface="Berlin Sans FB Demi"/>
                <a:ea typeface="Berlin Sans FB Demi"/>
                <a:cs typeface="Berlin Sans FB Demi"/>
                <a:sym typeface="Berlin Sans FB Demi"/>
              </a:defRPr>
            </a:pPr>
            <a:r>
              <a:t>Chosen –</a:t>
            </a:r>
            <a:endParaRPr>
              <a:solidFill>
                <a:srgbClr val="FFFFFF"/>
              </a:solidFill>
            </a:endParaRPr>
          </a:p>
          <a:p>
            <a:pPr marL="647500" indent="-647500" defTabSz="1300078">
              <a:buClr>
                <a:srgbClr val="C00000"/>
              </a:buClr>
              <a:buSzPct val="100000"/>
              <a:buAutoNum type="arabicPeriod" startAt="1"/>
              <a:defRPr sz="3400">
                <a:solidFill>
                  <a:srgbClr val="000000"/>
                </a:solidFill>
                <a:latin typeface="Berlin Sans FB Demi"/>
                <a:ea typeface="Berlin Sans FB Demi"/>
                <a:cs typeface="Berlin Sans FB Demi"/>
                <a:sym typeface="Berlin Sans FB Demi"/>
              </a:defRPr>
            </a:pPr>
            <a:r>
              <a:t>A child of God –</a:t>
            </a:r>
            <a:endParaRPr>
              <a:solidFill>
                <a:srgbClr val="FFFFFF"/>
              </a:solidFill>
            </a:endParaRPr>
          </a:p>
          <a:p>
            <a:pPr marL="647500" indent="-647500" defTabSz="1300078">
              <a:buClr>
                <a:srgbClr val="C00000"/>
              </a:buClr>
              <a:buSzPct val="100000"/>
              <a:buAutoNum type="arabicPeriod" startAt="1"/>
              <a:defRPr sz="3400">
                <a:solidFill>
                  <a:srgbClr val="000000"/>
                </a:solidFill>
                <a:latin typeface="Berlin Sans FB Demi"/>
                <a:ea typeface="Berlin Sans FB Demi"/>
                <a:cs typeface="Berlin Sans FB Demi"/>
                <a:sym typeface="Berlin Sans FB Demi"/>
              </a:defRPr>
            </a:pPr>
            <a:r>
              <a:t>Accepted –</a:t>
            </a:r>
            <a:endParaRPr>
              <a:solidFill>
                <a:srgbClr val="FFFFFF"/>
              </a:solidFill>
            </a:endParaRPr>
          </a:p>
          <a:p>
            <a:pPr marL="647500" indent="-647500" defTabSz="1300078">
              <a:buClr>
                <a:srgbClr val="C00000"/>
              </a:buClr>
              <a:buSzPct val="100000"/>
              <a:buAutoNum type="arabicPeriod" startAt="1"/>
              <a:defRPr sz="3400">
                <a:solidFill>
                  <a:srgbClr val="000000"/>
                </a:solidFill>
                <a:latin typeface="Berlin Sans FB Demi"/>
                <a:ea typeface="Berlin Sans FB Demi"/>
                <a:cs typeface="Berlin Sans FB Demi"/>
                <a:sym typeface="Berlin Sans FB Demi"/>
              </a:defRPr>
            </a:pPr>
            <a:r>
              <a:t>Redeemed –</a:t>
            </a:r>
            <a:endParaRPr>
              <a:solidFill>
                <a:srgbClr val="FFFFFF"/>
              </a:solidFill>
            </a:endParaRPr>
          </a:p>
          <a:p>
            <a:pPr marL="647500" indent="-647500" defTabSz="1300078">
              <a:buClr>
                <a:srgbClr val="C00000"/>
              </a:buClr>
              <a:buSzPct val="100000"/>
              <a:buAutoNum type="arabicPeriod" startAt="1"/>
              <a:defRPr sz="3400">
                <a:solidFill>
                  <a:srgbClr val="000000"/>
                </a:solidFill>
                <a:latin typeface="Berlin Sans FB Demi"/>
                <a:ea typeface="Berlin Sans FB Demi"/>
                <a:cs typeface="Berlin Sans FB Demi"/>
                <a:sym typeface="Berlin Sans FB Demi"/>
              </a:defRPr>
            </a:pPr>
            <a:r>
              <a:t>Forgiven –</a:t>
            </a:r>
            <a:endParaRPr>
              <a:solidFill>
                <a:srgbClr val="FFFFFF"/>
              </a:solidFill>
            </a:endParaRPr>
          </a:p>
          <a:p>
            <a:pPr marL="647500" indent="-647500" defTabSz="1300078">
              <a:buClr>
                <a:srgbClr val="C00000"/>
              </a:buClr>
              <a:buSzPct val="100000"/>
              <a:buAutoNum type="arabicPeriod" startAt="1"/>
              <a:defRPr sz="3400">
                <a:solidFill>
                  <a:srgbClr val="000000"/>
                </a:solidFill>
                <a:latin typeface="Berlin Sans FB Demi"/>
                <a:ea typeface="Berlin Sans FB Demi"/>
                <a:cs typeface="Berlin Sans FB Demi"/>
                <a:sym typeface="Berlin Sans FB Demi"/>
              </a:defRPr>
            </a:pPr>
            <a:r>
              <a:t>A Heavenly Inheritance </a:t>
            </a:r>
          </a:p>
        </p:txBody>
      </p:sp>
      <p:sp>
        <p:nvSpPr>
          <p:cNvPr id="477" name="TextBox 13"/>
          <p:cNvSpPr txBox="1"/>
          <p:nvPr/>
        </p:nvSpPr>
        <p:spPr>
          <a:xfrm>
            <a:off x="4547203" y="2075049"/>
            <a:ext cx="3251201" cy="97536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l" defTabSz="806048">
              <a:defRPr sz="4712">
                <a:ln w="9962">
                  <a:solidFill>
                    <a:srgbClr val="000000"/>
                  </a:solidFill>
                </a:ln>
                <a:solidFill>
                  <a:srgbClr val="000000"/>
                </a:solidFill>
                <a:effectLst>
                  <a:outerShdw sx="100000" sy="100000" kx="0" ky="0" algn="b" rotWithShape="0" blurRad="31496" dist="23622" dir="2700000">
                    <a:srgbClr val="000000">
                      <a:alpha val="40000"/>
                    </a:srgbClr>
                  </a:outerShdw>
                </a:effectLst>
                <a:latin typeface="Calibri"/>
                <a:ea typeface="Calibri"/>
                <a:cs typeface="Calibri"/>
                <a:sym typeface="Calibri"/>
              </a:defRPr>
            </a:lvl1pPr>
          </a:lstStyle>
          <a:p>
            <a:pPr/>
            <a:r>
              <a:t>Baptized Into</a:t>
            </a:r>
          </a:p>
        </p:txBody>
      </p:sp>
      <p:sp>
        <p:nvSpPr>
          <p:cNvPr id="478" name="TextBox 14"/>
          <p:cNvSpPr txBox="1"/>
          <p:nvPr/>
        </p:nvSpPr>
        <p:spPr>
          <a:xfrm>
            <a:off x="5001392" y="2812646"/>
            <a:ext cx="2342823" cy="1673010"/>
          </a:xfrm>
          <a:prstGeom prst="rect">
            <a:avLst/>
          </a:prstGeom>
          <a:ln w="12700">
            <a:miter lim="400000"/>
          </a:ln>
          <a:extLst>
            <a:ext uri="{C572A759-6A51-4108-AA02-DFA0A04FC94B}">
              <ma14:wrappingTextBoxFlag xmlns:ma14="http://schemas.microsoft.com/office/mac/drawingml/2011/main" val="1"/>
            </a:ext>
          </a:extLst>
        </p:spPr>
        <p:txBody>
          <a:bodyPr wrap="none" lIns="65004" tIns="65004" rIns="65004" bIns="65004">
            <a:spAutoFit/>
          </a:bodyPr>
          <a:lstStyle/>
          <a:p>
            <a:pPr algn="l" defTabSz="1300078">
              <a:defRPr sz="3400">
                <a:ln w="26087">
                  <a:solidFill>
                    <a:srgbClr val="000000"/>
                  </a:solidFill>
                </a:ln>
                <a:solidFill>
                  <a:srgbClr val="000000"/>
                </a:solidFill>
                <a:effectLst>
                  <a:outerShdw sx="100000" sy="100000" kx="0" ky="0" algn="b" rotWithShape="0" blurRad="63500" dist="0" dir="3600000">
                    <a:srgbClr val="000000">
                      <a:alpha val="70000"/>
                    </a:srgbClr>
                  </a:outerShdw>
                </a:effectLst>
                <a:latin typeface="Calibri"/>
                <a:ea typeface="Calibri"/>
                <a:cs typeface="Calibri"/>
                <a:sym typeface="Calibri"/>
              </a:defRPr>
            </a:pPr>
            <a:r>
              <a:t>Rom. 6:3-6</a:t>
            </a:r>
          </a:p>
          <a:p>
            <a:pPr algn="l" defTabSz="1300078">
              <a:defRPr sz="3400">
                <a:ln w="26087">
                  <a:solidFill>
                    <a:srgbClr val="000000"/>
                  </a:solidFill>
                </a:ln>
                <a:solidFill>
                  <a:srgbClr val="000000"/>
                </a:solidFill>
                <a:effectLst>
                  <a:outerShdw sx="100000" sy="100000" kx="0" ky="0" algn="b" rotWithShape="0" blurRad="63500" dist="0" dir="3600000">
                    <a:srgbClr val="000000">
                      <a:alpha val="70000"/>
                    </a:srgbClr>
                  </a:outerShdw>
                </a:effectLst>
                <a:latin typeface="Calibri"/>
                <a:ea typeface="Calibri"/>
                <a:cs typeface="Calibri"/>
                <a:sym typeface="Calibri"/>
              </a:defRPr>
            </a:pPr>
            <a:r>
              <a:t>Gal. 3:26,27</a:t>
            </a:r>
          </a:p>
          <a:p>
            <a:pPr algn="l" defTabSz="1300078">
              <a:defRPr sz="3400">
                <a:ln w="26087">
                  <a:solidFill>
                    <a:srgbClr val="000000"/>
                  </a:solidFill>
                </a:ln>
                <a:solidFill>
                  <a:srgbClr val="000000"/>
                </a:solidFill>
                <a:effectLst>
                  <a:outerShdw sx="100000" sy="100000" kx="0" ky="0" algn="b" rotWithShape="0" blurRad="63500" dist="0" dir="3600000">
                    <a:srgbClr val="000000">
                      <a:alpha val="70000"/>
                    </a:srgbClr>
                  </a:outerShdw>
                </a:effectLst>
                <a:latin typeface="Calibri"/>
                <a:ea typeface="Calibri"/>
                <a:cs typeface="Calibri"/>
                <a:sym typeface="Calibri"/>
              </a:defRPr>
            </a:pPr>
            <a:r>
              <a:t>Acts 2:38,47</a:t>
            </a:r>
          </a:p>
        </p:txBody>
      </p:sp>
      <p:sp>
        <p:nvSpPr>
          <p:cNvPr id="479" name="TextBox 1"/>
          <p:cNvSpPr txBox="1"/>
          <p:nvPr/>
        </p:nvSpPr>
        <p:spPr>
          <a:xfrm>
            <a:off x="7596819" y="8073711"/>
            <a:ext cx="3871116" cy="145965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1300480">
              <a:defRPr sz="3200">
                <a:solidFill>
                  <a:srgbClr val="000000"/>
                </a:solidFill>
                <a:latin typeface="Constantia"/>
                <a:ea typeface="Constantia"/>
                <a:cs typeface="Constantia"/>
                <a:sym typeface="Constantia"/>
              </a:defRPr>
            </a:lvl1pPr>
          </a:lstStyle>
          <a:p>
            <a:pPr/>
            <a:r>
              <a:t>Predestined Sphere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82"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483"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pic>
        <p:nvPicPr>
          <p:cNvPr id="484"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485"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486" name="Romans 9:10–13 (NKJV)…"/>
          <p:cNvSpPr txBox="1"/>
          <p:nvPr/>
        </p:nvSpPr>
        <p:spPr>
          <a:xfrm>
            <a:off x="3190112" y="3843299"/>
            <a:ext cx="9612483" cy="5422901"/>
          </a:xfrm>
          <a:prstGeom prst="rect">
            <a:avLst/>
          </a:prstGeom>
          <a:solidFill>
            <a:srgbClr val="FFFFFF"/>
          </a:solidFill>
          <a:ln w="12700">
            <a:solidFill>
              <a:srgbClr val="000000"/>
            </a:solidFill>
            <a:miter lim="400000"/>
          </a:ln>
          <a:effectLst>
            <a:outerShdw sx="100000" sy="100000" kx="0" ky="0" algn="b" rotWithShape="0" blurRad="279400" dist="160494" dir="1234610">
              <a:srgbClr val="000000">
                <a:alpha val="5651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000000"/>
                </a:solidFill>
                <a:latin typeface="Century Gothic"/>
                <a:ea typeface="Century Gothic"/>
                <a:cs typeface="Century Gothic"/>
                <a:sym typeface="Century Gothic"/>
              </a:defRPr>
            </a:pPr>
            <a:r>
              <a:t>Romans 9:10–13 (NKJV)</a:t>
            </a:r>
          </a:p>
          <a:p>
            <a:pPr defTabSz="457200">
              <a:defRPr sz="3400">
                <a:solidFill>
                  <a:srgbClr val="000000"/>
                </a:solidFill>
                <a:latin typeface="Century Gothic"/>
                <a:ea typeface="Century Gothic"/>
                <a:cs typeface="Century Gothic"/>
                <a:sym typeface="Century Gothic"/>
              </a:defRPr>
            </a:pPr>
            <a:r>
              <a:rPr baseline="31999"/>
              <a:t>10</a:t>
            </a:r>
            <a:r>
              <a:t> And not only </a:t>
            </a:r>
            <a:r>
              <a:rPr i="1"/>
              <a:t>this,</a:t>
            </a:r>
            <a:r>
              <a:t> but when Rebecca also had conceived by one man, </a:t>
            </a:r>
            <a:r>
              <a:rPr i="1"/>
              <a:t>even</a:t>
            </a:r>
            <a:r>
              <a:t> by our father Isaac </a:t>
            </a:r>
            <a:r>
              <a:rPr baseline="31999"/>
              <a:t>11</a:t>
            </a:r>
            <a:r>
              <a:t> (for </a:t>
            </a:r>
            <a:r>
              <a:rPr i="1"/>
              <a:t>the children</a:t>
            </a:r>
            <a:r>
              <a:t> not yet being born, nor having done any good or evil, that the purpose of God according to election might stand, not of works but of Him who calls), </a:t>
            </a:r>
            <a:r>
              <a:rPr baseline="31999"/>
              <a:t>12</a:t>
            </a:r>
            <a:r>
              <a:t> it was said to her, </a:t>
            </a:r>
            <a:r>
              <a:rPr i="1"/>
              <a:t>“The older shall serve the younger.”</a:t>
            </a:r>
            <a:r>
              <a:t> </a:t>
            </a:r>
            <a:r>
              <a:rPr baseline="31999"/>
              <a:t>13</a:t>
            </a:r>
            <a:r>
              <a:t> As it is written, </a:t>
            </a:r>
            <a:r>
              <a:rPr i="1"/>
              <a:t>“Jacob I have loved, but Esau I have hated.”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89"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490"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pic>
        <p:nvPicPr>
          <p:cNvPr id="491"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grpSp>
        <p:nvGrpSpPr>
          <p:cNvPr id="494" name="Group"/>
          <p:cNvGrpSpPr/>
          <p:nvPr/>
        </p:nvGrpSpPr>
        <p:grpSpPr>
          <a:xfrm>
            <a:off x="2938841" y="5534110"/>
            <a:ext cx="7127118" cy="1759320"/>
            <a:chOff x="0" y="0"/>
            <a:chExt cx="7127116" cy="1759319"/>
          </a:xfrm>
        </p:grpSpPr>
        <p:sp>
          <p:nvSpPr>
            <p:cNvPr id="492" name="Rectangle"/>
            <p:cNvSpPr/>
            <p:nvPr/>
          </p:nvSpPr>
          <p:spPr>
            <a:xfrm>
              <a:off x="0" y="0"/>
              <a:ext cx="7127117" cy="1759320"/>
            </a:xfrm>
            <a:prstGeom prst="rect">
              <a:avLst/>
            </a:prstGeom>
            <a:solidFill>
              <a:srgbClr val="F3E1C6"/>
            </a:solidFill>
            <a:ln w="12700" cap="flat">
              <a:noFill/>
              <a:miter lim="400000"/>
            </a:ln>
            <a:effectLst>
              <a:outerShdw sx="100000" sy="100000" kx="0" ky="0" algn="b" rotWithShape="0" blurRad="152400" dist="139700" dir="2700000">
                <a:srgbClr val="000000">
                  <a:alpha val="40000"/>
                </a:srgbClr>
              </a:outerShdw>
            </a:effectLst>
          </p:spPr>
          <p:txBody>
            <a:bodyPr wrap="square" lIns="65023" tIns="65023" rIns="65023" bIns="65023" numCol="1" anchor="t">
              <a:noAutofit/>
            </a:bodyPr>
            <a:lstStyle/>
            <a:p>
              <a:pPr algn="l" defTabSz="1300480">
                <a:defRPr sz="2400">
                  <a:solidFill>
                    <a:srgbClr val="FFFFFF"/>
                  </a:solidFill>
                  <a:latin typeface="Constantia"/>
                  <a:ea typeface="Constantia"/>
                  <a:cs typeface="Constantia"/>
                  <a:sym typeface="Constantia"/>
                </a:defRPr>
              </a:pPr>
            </a:p>
          </p:txBody>
        </p:sp>
        <p:sp>
          <p:nvSpPr>
            <p:cNvPr id="493" name="“The Purpose Of God According To His Choice WILL STAND” – Rom. 9:11…"/>
            <p:cNvSpPr txBox="1"/>
            <p:nvPr/>
          </p:nvSpPr>
          <p:spPr>
            <a:xfrm>
              <a:off x="104592" y="72894"/>
              <a:ext cx="6917932" cy="16135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p>
              <a:pPr defTabSz="1300480">
                <a:defRPr sz="3200">
                  <a:solidFill>
                    <a:srgbClr val="000000"/>
                  </a:solidFill>
                  <a:latin typeface="Berlin Sans FB Demi"/>
                  <a:ea typeface="Berlin Sans FB Demi"/>
                  <a:cs typeface="Berlin Sans FB Demi"/>
                  <a:sym typeface="Berlin Sans FB Demi"/>
                </a:defRPr>
              </a:pPr>
              <a:r>
                <a:t>“The Purpose Of God According To His Choice WILL STAND” – Rom. 9:11</a:t>
              </a:r>
              <a:endParaRPr>
                <a:solidFill>
                  <a:srgbClr val="FFFFFF"/>
                </a:solidFill>
              </a:endParaRPr>
            </a:p>
            <a:p>
              <a:pPr defTabSz="1300480">
                <a:defRPr i="1" sz="3200">
                  <a:solidFill>
                    <a:srgbClr val="000000"/>
                  </a:solidFill>
                  <a:latin typeface="Constantia"/>
                  <a:ea typeface="Constantia"/>
                  <a:cs typeface="Constantia"/>
                  <a:sym typeface="Constantia"/>
                </a:defRPr>
              </a:pPr>
              <a:r>
                <a:t>“The Word of Promise” – Rom. 9:9</a:t>
              </a:r>
            </a:p>
          </p:txBody>
        </p:sp>
      </p:grpSp>
      <p:sp>
        <p:nvSpPr>
          <p:cNvPr id="495" name="Rectangle"/>
          <p:cNvSpPr/>
          <p:nvPr/>
        </p:nvSpPr>
        <p:spPr>
          <a:xfrm>
            <a:off x="797987" y="8017137"/>
            <a:ext cx="3227060" cy="1613531"/>
          </a:xfrm>
          <a:prstGeom prst="rect">
            <a:avLst/>
          </a:prstGeom>
          <a:solidFill>
            <a:srgbClr val="674616"/>
          </a:solidFill>
          <a:ln w="12700">
            <a:miter lim="400000"/>
          </a:ln>
          <a:effectLst>
            <a:outerShdw sx="100000" sy="100000" kx="0" ky="0" algn="b" rotWithShape="0" blurRad="152400" dist="139700" dir="2700000">
              <a:srgbClr val="000000">
                <a:alpha val="40000"/>
              </a:srgbClr>
            </a:outerShdw>
          </a:effectLst>
        </p:spPr>
        <p:txBody>
          <a:bodyPr lIns="65023" tIns="65023" rIns="65023" bIns="65023"/>
          <a:lstStyle/>
          <a:p>
            <a:pPr algn="l" defTabSz="1300480">
              <a:defRPr sz="2400">
                <a:solidFill>
                  <a:srgbClr val="FFFFFF"/>
                </a:solidFill>
                <a:latin typeface="Constantia"/>
                <a:ea typeface="Constantia"/>
                <a:cs typeface="Constantia"/>
                <a:sym typeface="Constantia"/>
              </a:defRPr>
            </a:pPr>
          </a:p>
        </p:txBody>
      </p:sp>
      <p:sp>
        <p:nvSpPr>
          <p:cNvPr id="496" name="Not based upon their goodness"/>
          <p:cNvSpPr txBox="1"/>
          <p:nvPr/>
        </p:nvSpPr>
        <p:spPr>
          <a:xfrm>
            <a:off x="862612" y="8060775"/>
            <a:ext cx="3097811" cy="152625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b="1" sz="3200">
                <a:solidFill>
                  <a:srgbClr val="FFFFFF"/>
                </a:solidFill>
                <a:effectLst>
                  <a:outerShdw sx="100000" sy="100000" kx="0" ky="0" algn="b" rotWithShape="0" blurRad="50800" dist="38100" dir="2700000">
                    <a:srgbClr val="000000">
                      <a:alpha val="40000"/>
                    </a:srgbClr>
                  </a:outerShdw>
                </a:effectLst>
                <a:latin typeface="Constantia"/>
                <a:ea typeface="Constantia"/>
                <a:cs typeface="Constantia"/>
                <a:sym typeface="Constantia"/>
              </a:defRPr>
            </a:lvl1pPr>
          </a:lstStyle>
          <a:p>
            <a:pPr/>
            <a:r>
              <a:t>Not based upon their goodness</a:t>
            </a:r>
          </a:p>
        </p:txBody>
      </p:sp>
      <p:sp>
        <p:nvSpPr>
          <p:cNvPr id="497" name="Line"/>
          <p:cNvSpPr/>
          <p:nvPr/>
        </p:nvSpPr>
        <p:spPr>
          <a:xfrm>
            <a:off x="2411517" y="7210349"/>
            <a:ext cx="4033825" cy="8068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10800"/>
                </a:lnTo>
                <a:lnTo>
                  <a:pt x="0" y="10800"/>
                </a:lnTo>
                <a:lnTo>
                  <a:pt x="0" y="21600"/>
                </a:lnTo>
              </a:path>
            </a:pathLst>
          </a:custGeom>
          <a:ln w="50800">
            <a:solidFill>
              <a:srgbClr val="FFC000"/>
            </a:solidFill>
          </a:ln>
          <a:effectLst>
            <a:outerShdw sx="100000" sy="100000" kx="0" ky="0" algn="b" rotWithShape="0" blurRad="63500" dist="50800" dir="2700000">
              <a:srgbClr val="000000">
                <a:alpha val="40000"/>
              </a:srgbClr>
            </a:outerShdw>
          </a:effectLst>
        </p:spPr>
        <p:txBody>
          <a:bodyPr lIns="65023" tIns="65023" rIns="65023" bIns="65023" anchor="ctr"/>
          <a:lstStyle/>
          <a:p>
            <a:pPr algn="l" defTabSz="1300480">
              <a:defRPr sz="2400">
                <a:solidFill>
                  <a:srgbClr val="000000"/>
                </a:solidFill>
                <a:latin typeface="Constantia"/>
                <a:ea typeface="Constantia"/>
                <a:cs typeface="Constantia"/>
                <a:sym typeface="Constantia"/>
              </a:defRPr>
            </a:pPr>
          </a:p>
        </p:txBody>
      </p:sp>
      <p:grpSp>
        <p:nvGrpSpPr>
          <p:cNvPr id="500" name="Group"/>
          <p:cNvGrpSpPr/>
          <p:nvPr/>
        </p:nvGrpSpPr>
        <p:grpSpPr>
          <a:xfrm>
            <a:off x="4831812" y="8017137"/>
            <a:ext cx="3227060" cy="1670247"/>
            <a:chOff x="0" y="0"/>
            <a:chExt cx="3227059" cy="1670245"/>
          </a:xfrm>
        </p:grpSpPr>
        <p:sp>
          <p:nvSpPr>
            <p:cNvPr id="498" name="Rectangle"/>
            <p:cNvSpPr/>
            <p:nvPr/>
          </p:nvSpPr>
          <p:spPr>
            <a:xfrm>
              <a:off x="-1" y="-1"/>
              <a:ext cx="3227061" cy="1613531"/>
            </a:xfrm>
            <a:prstGeom prst="rect">
              <a:avLst/>
            </a:prstGeom>
            <a:solidFill>
              <a:srgbClr val="674616"/>
            </a:solidFill>
            <a:ln w="12700" cap="flat">
              <a:noFill/>
              <a:miter lim="400000"/>
            </a:ln>
            <a:effectLst>
              <a:outerShdw sx="100000" sy="100000" kx="0" ky="0" algn="b" rotWithShape="0" blurRad="152400" dist="139700" dir="2700000">
                <a:srgbClr val="000000">
                  <a:alpha val="40000"/>
                </a:srgbClr>
              </a:outerShdw>
            </a:effectLst>
          </p:spPr>
          <p:txBody>
            <a:bodyPr wrap="square" lIns="65023" tIns="65023" rIns="65023" bIns="65023" numCol="1" anchor="t">
              <a:noAutofit/>
            </a:bodyPr>
            <a:lstStyle/>
            <a:p>
              <a:pPr algn="l" defTabSz="1300480">
                <a:defRPr sz="2400">
                  <a:solidFill>
                    <a:srgbClr val="FFFFFF"/>
                  </a:solidFill>
                  <a:latin typeface="Constantia"/>
                  <a:ea typeface="Constantia"/>
                  <a:cs typeface="Constantia"/>
                  <a:sym typeface="Constantia"/>
                </a:defRPr>
              </a:pPr>
            </a:p>
          </p:txBody>
        </p:sp>
        <p:sp>
          <p:nvSpPr>
            <p:cNvPr id="499" name="Not based upon their works"/>
            <p:cNvSpPr txBox="1"/>
            <p:nvPr/>
          </p:nvSpPr>
          <p:spPr>
            <a:xfrm>
              <a:off x="-1" y="-1"/>
              <a:ext cx="3227061" cy="1670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defTabSz="1300480">
                <a:defRPr b="1" sz="3500">
                  <a:solidFill>
                    <a:srgbClr val="FFFFFF"/>
                  </a:solidFill>
                  <a:effectLst>
                    <a:outerShdw sx="100000" sy="100000" kx="0" ky="0" algn="b" rotWithShape="0" blurRad="50800" dist="38100" dir="2700000">
                      <a:srgbClr val="000000">
                        <a:alpha val="40000"/>
                      </a:srgbClr>
                    </a:outerShdw>
                  </a:effectLst>
                  <a:latin typeface="Constantia"/>
                  <a:ea typeface="Constantia"/>
                  <a:cs typeface="Constantia"/>
                  <a:sym typeface="Constantia"/>
                </a:defRPr>
              </a:lvl1pPr>
            </a:lstStyle>
            <a:p>
              <a:pPr/>
              <a:r>
                <a:t>Not based upon their works</a:t>
              </a:r>
            </a:p>
          </p:txBody>
        </p:sp>
      </p:grpSp>
      <p:sp>
        <p:nvSpPr>
          <p:cNvPr id="501" name="Line"/>
          <p:cNvSpPr/>
          <p:nvPr/>
        </p:nvSpPr>
        <p:spPr>
          <a:xfrm>
            <a:off x="6445341" y="7210349"/>
            <a:ext cx="1" cy="806813"/>
          </a:xfrm>
          <a:prstGeom prst="line">
            <a:avLst/>
          </a:prstGeom>
          <a:ln w="50800">
            <a:solidFill>
              <a:srgbClr val="FFC000"/>
            </a:solidFill>
          </a:ln>
          <a:effectLst>
            <a:outerShdw sx="100000" sy="100000" kx="0" ky="0" algn="b" rotWithShape="0" blurRad="63500" dist="50800" dir="2700000">
              <a:srgbClr val="000000">
                <a:alpha val="40000"/>
              </a:srgbClr>
            </a:outerShdw>
          </a:effectLst>
        </p:spPr>
        <p:txBody>
          <a:bodyPr lIns="65023" tIns="65023" rIns="65023" bIns="65023"/>
          <a:lstStyle/>
          <a:p>
            <a:pPr algn="l" defTabSz="1300480">
              <a:defRPr sz="2400">
                <a:solidFill>
                  <a:srgbClr val="FFFFFF"/>
                </a:solidFill>
                <a:latin typeface="Constantia"/>
                <a:ea typeface="Constantia"/>
                <a:cs typeface="Constantia"/>
                <a:sym typeface="Constantia"/>
              </a:defRPr>
            </a:pPr>
          </a:p>
        </p:txBody>
      </p:sp>
      <p:sp>
        <p:nvSpPr>
          <p:cNvPr id="502" name="Rectangle"/>
          <p:cNvSpPr/>
          <p:nvPr/>
        </p:nvSpPr>
        <p:spPr>
          <a:xfrm>
            <a:off x="8865635" y="8017137"/>
            <a:ext cx="3227061" cy="1613531"/>
          </a:xfrm>
          <a:prstGeom prst="rect">
            <a:avLst/>
          </a:prstGeom>
          <a:solidFill>
            <a:srgbClr val="674616"/>
          </a:solidFill>
          <a:ln w="12700">
            <a:miter lim="400000"/>
          </a:ln>
          <a:effectLst>
            <a:outerShdw sx="100000" sy="100000" kx="0" ky="0" algn="b" rotWithShape="0" blurRad="152400" dist="139700" dir="2700000">
              <a:srgbClr val="000000">
                <a:alpha val="40000"/>
              </a:srgbClr>
            </a:outerShdw>
          </a:effectLst>
        </p:spPr>
        <p:txBody>
          <a:bodyPr lIns="65023" tIns="65023" rIns="65023" bIns="65023"/>
          <a:lstStyle/>
          <a:p>
            <a:pPr algn="l" defTabSz="1300480">
              <a:defRPr sz="4400">
                <a:solidFill>
                  <a:srgbClr val="FFFFFF"/>
                </a:solidFill>
                <a:latin typeface="Constantia"/>
                <a:ea typeface="Constantia"/>
                <a:cs typeface="Constantia"/>
                <a:sym typeface="Constantia"/>
              </a:defRPr>
            </a:pPr>
          </a:p>
        </p:txBody>
      </p:sp>
      <p:sp>
        <p:nvSpPr>
          <p:cNvPr id="503" name="Not based upon their EVIL"/>
          <p:cNvSpPr txBox="1"/>
          <p:nvPr/>
        </p:nvSpPr>
        <p:spPr>
          <a:xfrm>
            <a:off x="8994885" y="8089133"/>
            <a:ext cx="2968562" cy="152625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b="1" sz="3200">
                <a:solidFill>
                  <a:srgbClr val="FFFFFF"/>
                </a:solidFill>
                <a:effectLst>
                  <a:outerShdw sx="100000" sy="100000" kx="0" ky="0" algn="b" rotWithShape="0" blurRad="50800" dist="38100" dir="2700000">
                    <a:srgbClr val="000000">
                      <a:alpha val="40000"/>
                    </a:srgbClr>
                  </a:outerShdw>
                </a:effectLst>
                <a:latin typeface="Constantia"/>
                <a:ea typeface="Constantia"/>
                <a:cs typeface="Constantia"/>
                <a:sym typeface="Constantia"/>
              </a:defRPr>
            </a:lvl1pPr>
          </a:lstStyle>
          <a:p>
            <a:pPr/>
            <a:r>
              <a:t>Not based upon their EVIL</a:t>
            </a:r>
          </a:p>
        </p:txBody>
      </p:sp>
      <p:sp>
        <p:nvSpPr>
          <p:cNvPr id="504" name="Line"/>
          <p:cNvSpPr/>
          <p:nvPr/>
        </p:nvSpPr>
        <p:spPr>
          <a:xfrm>
            <a:off x="6445341" y="7210349"/>
            <a:ext cx="4033826" cy="8068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21600" y="10800"/>
                </a:lnTo>
                <a:lnTo>
                  <a:pt x="21600" y="21600"/>
                </a:lnTo>
              </a:path>
            </a:pathLst>
          </a:custGeom>
          <a:ln w="50800">
            <a:solidFill>
              <a:srgbClr val="FFC000"/>
            </a:solidFill>
          </a:ln>
          <a:effectLst>
            <a:outerShdw sx="100000" sy="100000" kx="0" ky="0" algn="b" rotWithShape="0" blurRad="63500" dist="50800" dir="2700000">
              <a:srgbClr val="000000">
                <a:alpha val="40000"/>
              </a:srgbClr>
            </a:outerShdw>
          </a:effectLst>
        </p:spPr>
        <p:txBody>
          <a:bodyPr lIns="65023" tIns="65023" rIns="65023" bIns="65023" anchor="ctr"/>
          <a:lstStyle/>
          <a:p>
            <a:pPr algn="l" defTabSz="1300480">
              <a:defRPr sz="2400">
                <a:solidFill>
                  <a:srgbClr val="000000"/>
                </a:solidFill>
                <a:latin typeface="Constantia"/>
                <a:ea typeface="Constantia"/>
                <a:cs typeface="Constantia"/>
                <a:sym typeface="Constantia"/>
              </a:defRPr>
            </a:pPr>
          </a:p>
        </p:txBody>
      </p:sp>
      <p:sp>
        <p:nvSpPr>
          <p:cNvPr id="505" name="Romans 9:11 (for the children not yet being born, nor having done any good or evil, that the purpose of God according to election might stand, not of works but of Him who calls),"/>
          <p:cNvSpPr/>
          <p:nvPr/>
        </p:nvSpPr>
        <p:spPr>
          <a:xfrm>
            <a:off x="394605" y="3653828"/>
            <a:ext cx="12101474" cy="1628138"/>
          </a:xfrm>
          <a:prstGeom prst="rect">
            <a:avLst/>
          </a:prstGeom>
          <a:solidFill>
            <a:srgbClr val="873624"/>
          </a:solidFill>
          <a:ln w="50800">
            <a:solidFill>
              <a:srgbClr val="E7C28D"/>
            </a:solidFill>
          </a:ln>
          <a:effectLst>
            <a:outerShdw sx="100000" sy="100000" kx="0" ky="0" algn="b" rotWithShape="0" blurRad="63500" dist="50800" dir="2700000">
              <a:srgbClr val="000000">
                <a:alpha val="40000"/>
              </a:srgbClr>
            </a:outerShdw>
          </a:effectLst>
          <a:extLst>
            <a:ext uri="{C572A759-6A51-4108-AA02-DFA0A04FC94B}">
              <ma14:wrappingTextBoxFlag xmlns:ma14="http://schemas.microsoft.com/office/mac/drawingml/2011/main" val="1"/>
            </a:ext>
          </a:extLst>
        </p:spPr>
        <p:txBody>
          <a:bodyPr lIns="45718" tIns="45718" rIns="45718" bIns="45718">
            <a:spAutoFit/>
          </a:bodyPr>
          <a:lstStyle/>
          <a:p>
            <a:pPr defTabSz="1300480">
              <a:defRPr sz="3200">
                <a:solidFill>
                  <a:srgbClr val="FFFFFF"/>
                </a:solidFill>
                <a:effectLst>
                  <a:outerShdw sx="100000" sy="100000" kx="0" ky="0" algn="b" rotWithShape="0" blurRad="50800" dist="38100" dir="2700000">
                    <a:srgbClr val="000000">
                      <a:alpha val="40000"/>
                    </a:srgbClr>
                  </a:outerShdw>
                </a:effectLst>
                <a:latin typeface="Century Gothic"/>
                <a:ea typeface="Century Gothic"/>
                <a:cs typeface="Century Gothic"/>
                <a:sym typeface="Century Gothic"/>
              </a:defRPr>
            </a:pPr>
            <a:r>
              <a:rPr b="1"/>
              <a:t>Romans 9:11</a:t>
            </a:r>
            <a:r>
              <a:t> (for the children not yet being born, nor having done any good or evil, that the purpose of God according to election might stand, not of works but of Him who calls),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08"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509"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pic>
        <p:nvPicPr>
          <p:cNvPr id="510"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grpSp>
        <p:nvGrpSpPr>
          <p:cNvPr id="513" name="Group"/>
          <p:cNvGrpSpPr/>
          <p:nvPr/>
        </p:nvGrpSpPr>
        <p:grpSpPr>
          <a:xfrm>
            <a:off x="2938841" y="5534110"/>
            <a:ext cx="7127118" cy="1759320"/>
            <a:chOff x="0" y="0"/>
            <a:chExt cx="7127116" cy="1759319"/>
          </a:xfrm>
        </p:grpSpPr>
        <p:sp>
          <p:nvSpPr>
            <p:cNvPr id="511" name="Rectangle"/>
            <p:cNvSpPr/>
            <p:nvPr/>
          </p:nvSpPr>
          <p:spPr>
            <a:xfrm>
              <a:off x="0" y="0"/>
              <a:ext cx="7127117" cy="1759320"/>
            </a:xfrm>
            <a:prstGeom prst="rect">
              <a:avLst/>
            </a:prstGeom>
            <a:solidFill>
              <a:srgbClr val="F3E1C6"/>
            </a:solidFill>
            <a:ln w="12700" cap="flat">
              <a:noFill/>
              <a:miter lim="400000"/>
            </a:ln>
            <a:effectLst>
              <a:outerShdw sx="100000" sy="100000" kx="0" ky="0" algn="b" rotWithShape="0" blurRad="152400" dist="139700" dir="2700000">
                <a:srgbClr val="000000">
                  <a:alpha val="40000"/>
                </a:srgbClr>
              </a:outerShdw>
            </a:effectLst>
          </p:spPr>
          <p:txBody>
            <a:bodyPr wrap="square" lIns="65023" tIns="65023" rIns="65023" bIns="65023" numCol="1" anchor="t">
              <a:noAutofit/>
            </a:bodyPr>
            <a:lstStyle/>
            <a:p>
              <a:pPr algn="l" defTabSz="1300480">
                <a:defRPr sz="2400">
                  <a:solidFill>
                    <a:srgbClr val="FFFFFF"/>
                  </a:solidFill>
                  <a:latin typeface="Constantia"/>
                  <a:ea typeface="Constantia"/>
                  <a:cs typeface="Constantia"/>
                  <a:sym typeface="Constantia"/>
                </a:defRPr>
              </a:pPr>
            </a:p>
          </p:txBody>
        </p:sp>
        <p:sp>
          <p:nvSpPr>
            <p:cNvPr id="512" name="“The Purpose Of God According To His Choice WILL STAND” – Rom. 9:11…"/>
            <p:cNvSpPr txBox="1"/>
            <p:nvPr/>
          </p:nvSpPr>
          <p:spPr>
            <a:xfrm>
              <a:off x="104592" y="72894"/>
              <a:ext cx="6917932" cy="16135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p>
              <a:pPr defTabSz="1300480">
                <a:defRPr sz="3200">
                  <a:solidFill>
                    <a:srgbClr val="000000"/>
                  </a:solidFill>
                  <a:latin typeface="Berlin Sans FB Demi"/>
                  <a:ea typeface="Berlin Sans FB Demi"/>
                  <a:cs typeface="Berlin Sans FB Demi"/>
                  <a:sym typeface="Berlin Sans FB Demi"/>
                </a:defRPr>
              </a:pPr>
              <a:r>
                <a:t>“The Purpose Of God According To His Choice WILL STAND” – Rom. 9:11</a:t>
              </a:r>
              <a:endParaRPr>
                <a:solidFill>
                  <a:srgbClr val="FFFFFF"/>
                </a:solidFill>
              </a:endParaRPr>
            </a:p>
            <a:p>
              <a:pPr defTabSz="1300480">
                <a:defRPr i="1" sz="3200">
                  <a:solidFill>
                    <a:srgbClr val="000000"/>
                  </a:solidFill>
                  <a:latin typeface="Constantia"/>
                  <a:ea typeface="Constantia"/>
                  <a:cs typeface="Constantia"/>
                  <a:sym typeface="Constantia"/>
                </a:defRPr>
              </a:pPr>
              <a:r>
                <a:t>“The Word of Promise” – Rom. 9:9</a:t>
              </a:r>
            </a:p>
          </p:txBody>
        </p:sp>
      </p:grpSp>
      <p:sp>
        <p:nvSpPr>
          <p:cNvPr id="514" name="Rectangle"/>
          <p:cNvSpPr/>
          <p:nvPr/>
        </p:nvSpPr>
        <p:spPr>
          <a:xfrm>
            <a:off x="797987" y="8017137"/>
            <a:ext cx="3227060" cy="1613531"/>
          </a:xfrm>
          <a:prstGeom prst="rect">
            <a:avLst/>
          </a:prstGeom>
          <a:solidFill>
            <a:srgbClr val="674616"/>
          </a:solidFill>
          <a:ln w="12700">
            <a:miter lim="400000"/>
          </a:ln>
          <a:effectLst>
            <a:outerShdw sx="100000" sy="100000" kx="0" ky="0" algn="b" rotWithShape="0" blurRad="152400" dist="139700" dir="2700000">
              <a:srgbClr val="000000">
                <a:alpha val="40000"/>
              </a:srgbClr>
            </a:outerShdw>
          </a:effectLst>
        </p:spPr>
        <p:txBody>
          <a:bodyPr lIns="65023" tIns="65023" rIns="65023" bIns="65023"/>
          <a:lstStyle/>
          <a:p>
            <a:pPr algn="l" defTabSz="1300480">
              <a:defRPr sz="2400">
                <a:solidFill>
                  <a:srgbClr val="FFFFFF"/>
                </a:solidFill>
                <a:latin typeface="Constantia"/>
                <a:ea typeface="Constantia"/>
                <a:cs typeface="Constantia"/>
                <a:sym typeface="Constantia"/>
              </a:defRPr>
            </a:pPr>
          </a:p>
        </p:txBody>
      </p:sp>
      <p:sp>
        <p:nvSpPr>
          <p:cNvPr id="515" name="Not based upon their goodness"/>
          <p:cNvSpPr txBox="1"/>
          <p:nvPr/>
        </p:nvSpPr>
        <p:spPr>
          <a:xfrm>
            <a:off x="862612" y="8060775"/>
            <a:ext cx="3097811" cy="152625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b="1" sz="3200">
                <a:solidFill>
                  <a:srgbClr val="FFFFFF"/>
                </a:solidFill>
                <a:effectLst>
                  <a:outerShdw sx="100000" sy="100000" kx="0" ky="0" algn="b" rotWithShape="0" blurRad="50800" dist="38100" dir="2700000">
                    <a:srgbClr val="000000">
                      <a:alpha val="40000"/>
                    </a:srgbClr>
                  </a:outerShdw>
                </a:effectLst>
                <a:latin typeface="Constantia"/>
                <a:ea typeface="Constantia"/>
                <a:cs typeface="Constantia"/>
                <a:sym typeface="Constantia"/>
              </a:defRPr>
            </a:lvl1pPr>
          </a:lstStyle>
          <a:p>
            <a:pPr/>
            <a:r>
              <a:t>Not based upon their goodness</a:t>
            </a:r>
          </a:p>
        </p:txBody>
      </p:sp>
      <p:sp>
        <p:nvSpPr>
          <p:cNvPr id="516" name="Line"/>
          <p:cNvSpPr/>
          <p:nvPr/>
        </p:nvSpPr>
        <p:spPr>
          <a:xfrm>
            <a:off x="2411517" y="7210349"/>
            <a:ext cx="4033825" cy="8068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10800"/>
                </a:lnTo>
                <a:lnTo>
                  <a:pt x="0" y="10800"/>
                </a:lnTo>
                <a:lnTo>
                  <a:pt x="0" y="21600"/>
                </a:lnTo>
              </a:path>
            </a:pathLst>
          </a:custGeom>
          <a:ln w="50800">
            <a:solidFill>
              <a:srgbClr val="FFC000"/>
            </a:solidFill>
          </a:ln>
          <a:effectLst>
            <a:outerShdw sx="100000" sy="100000" kx="0" ky="0" algn="b" rotWithShape="0" blurRad="63500" dist="50800" dir="2700000">
              <a:srgbClr val="000000">
                <a:alpha val="40000"/>
              </a:srgbClr>
            </a:outerShdw>
          </a:effectLst>
        </p:spPr>
        <p:txBody>
          <a:bodyPr lIns="65023" tIns="65023" rIns="65023" bIns="65023" anchor="ctr"/>
          <a:lstStyle/>
          <a:p>
            <a:pPr algn="l" defTabSz="1300480">
              <a:defRPr sz="2400">
                <a:solidFill>
                  <a:srgbClr val="000000"/>
                </a:solidFill>
                <a:latin typeface="Constantia"/>
                <a:ea typeface="Constantia"/>
                <a:cs typeface="Constantia"/>
                <a:sym typeface="Constantia"/>
              </a:defRPr>
            </a:pPr>
          </a:p>
        </p:txBody>
      </p:sp>
      <p:grpSp>
        <p:nvGrpSpPr>
          <p:cNvPr id="519" name="Group"/>
          <p:cNvGrpSpPr/>
          <p:nvPr/>
        </p:nvGrpSpPr>
        <p:grpSpPr>
          <a:xfrm>
            <a:off x="4831812" y="8017137"/>
            <a:ext cx="3227060" cy="1670247"/>
            <a:chOff x="0" y="0"/>
            <a:chExt cx="3227059" cy="1670245"/>
          </a:xfrm>
        </p:grpSpPr>
        <p:sp>
          <p:nvSpPr>
            <p:cNvPr id="517" name="Rectangle"/>
            <p:cNvSpPr/>
            <p:nvPr/>
          </p:nvSpPr>
          <p:spPr>
            <a:xfrm>
              <a:off x="-1" y="-1"/>
              <a:ext cx="3227061" cy="1613531"/>
            </a:xfrm>
            <a:prstGeom prst="rect">
              <a:avLst/>
            </a:prstGeom>
            <a:solidFill>
              <a:srgbClr val="674616"/>
            </a:solidFill>
            <a:ln w="12700" cap="flat">
              <a:noFill/>
              <a:miter lim="400000"/>
            </a:ln>
            <a:effectLst>
              <a:outerShdw sx="100000" sy="100000" kx="0" ky="0" algn="b" rotWithShape="0" blurRad="152400" dist="139700" dir="2700000">
                <a:srgbClr val="000000">
                  <a:alpha val="40000"/>
                </a:srgbClr>
              </a:outerShdw>
            </a:effectLst>
          </p:spPr>
          <p:txBody>
            <a:bodyPr wrap="square" lIns="65023" tIns="65023" rIns="65023" bIns="65023" numCol="1" anchor="t">
              <a:noAutofit/>
            </a:bodyPr>
            <a:lstStyle/>
            <a:p>
              <a:pPr algn="l" defTabSz="1300480">
                <a:defRPr sz="2400">
                  <a:solidFill>
                    <a:srgbClr val="FFFFFF"/>
                  </a:solidFill>
                  <a:latin typeface="Constantia"/>
                  <a:ea typeface="Constantia"/>
                  <a:cs typeface="Constantia"/>
                  <a:sym typeface="Constantia"/>
                </a:defRPr>
              </a:pPr>
            </a:p>
          </p:txBody>
        </p:sp>
        <p:sp>
          <p:nvSpPr>
            <p:cNvPr id="518" name="Not based upon their works"/>
            <p:cNvSpPr txBox="1"/>
            <p:nvPr/>
          </p:nvSpPr>
          <p:spPr>
            <a:xfrm>
              <a:off x="-1" y="-1"/>
              <a:ext cx="3227061" cy="1670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defTabSz="1300480">
                <a:defRPr b="1" sz="3500">
                  <a:solidFill>
                    <a:srgbClr val="FFFFFF"/>
                  </a:solidFill>
                  <a:effectLst>
                    <a:outerShdw sx="100000" sy="100000" kx="0" ky="0" algn="b" rotWithShape="0" blurRad="50800" dist="38100" dir="2700000">
                      <a:srgbClr val="000000">
                        <a:alpha val="40000"/>
                      </a:srgbClr>
                    </a:outerShdw>
                  </a:effectLst>
                  <a:latin typeface="Constantia"/>
                  <a:ea typeface="Constantia"/>
                  <a:cs typeface="Constantia"/>
                  <a:sym typeface="Constantia"/>
                </a:defRPr>
              </a:lvl1pPr>
            </a:lstStyle>
            <a:p>
              <a:pPr/>
              <a:r>
                <a:t>Not based upon their works</a:t>
              </a:r>
            </a:p>
          </p:txBody>
        </p:sp>
      </p:grpSp>
      <p:sp>
        <p:nvSpPr>
          <p:cNvPr id="520" name="Line"/>
          <p:cNvSpPr/>
          <p:nvPr/>
        </p:nvSpPr>
        <p:spPr>
          <a:xfrm>
            <a:off x="6445341" y="7210349"/>
            <a:ext cx="1" cy="806813"/>
          </a:xfrm>
          <a:prstGeom prst="line">
            <a:avLst/>
          </a:prstGeom>
          <a:ln w="50800">
            <a:solidFill>
              <a:srgbClr val="FFC000"/>
            </a:solidFill>
          </a:ln>
          <a:effectLst>
            <a:outerShdw sx="100000" sy="100000" kx="0" ky="0" algn="b" rotWithShape="0" blurRad="63500" dist="50800" dir="2700000">
              <a:srgbClr val="000000">
                <a:alpha val="40000"/>
              </a:srgbClr>
            </a:outerShdw>
          </a:effectLst>
        </p:spPr>
        <p:txBody>
          <a:bodyPr lIns="65023" tIns="65023" rIns="65023" bIns="65023"/>
          <a:lstStyle/>
          <a:p>
            <a:pPr algn="l" defTabSz="1300480">
              <a:defRPr sz="2400">
                <a:solidFill>
                  <a:srgbClr val="FFFFFF"/>
                </a:solidFill>
                <a:latin typeface="Constantia"/>
                <a:ea typeface="Constantia"/>
                <a:cs typeface="Constantia"/>
                <a:sym typeface="Constantia"/>
              </a:defRPr>
            </a:pPr>
          </a:p>
        </p:txBody>
      </p:sp>
      <p:sp>
        <p:nvSpPr>
          <p:cNvPr id="521" name="Rectangle"/>
          <p:cNvSpPr/>
          <p:nvPr/>
        </p:nvSpPr>
        <p:spPr>
          <a:xfrm>
            <a:off x="8865635" y="8017137"/>
            <a:ext cx="3227061" cy="1613531"/>
          </a:xfrm>
          <a:prstGeom prst="rect">
            <a:avLst/>
          </a:prstGeom>
          <a:solidFill>
            <a:srgbClr val="674616"/>
          </a:solidFill>
          <a:ln w="12700">
            <a:miter lim="400000"/>
          </a:ln>
          <a:effectLst>
            <a:outerShdw sx="100000" sy="100000" kx="0" ky="0" algn="b" rotWithShape="0" blurRad="152400" dist="139700" dir="2700000">
              <a:srgbClr val="000000">
                <a:alpha val="40000"/>
              </a:srgbClr>
            </a:outerShdw>
          </a:effectLst>
        </p:spPr>
        <p:txBody>
          <a:bodyPr lIns="65023" tIns="65023" rIns="65023" bIns="65023"/>
          <a:lstStyle/>
          <a:p>
            <a:pPr algn="l" defTabSz="1300480">
              <a:defRPr sz="4400">
                <a:solidFill>
                  <a:srgbClr val="FFFFFF"/>
                </a:solidFill>
                <a:latin typeface="Constantia"/>
                <a:ea typeface="Constantia"/>
                <a:cs typeface="Constantia"/>
                <a:sym typeface="Constantia"/>
              </a:defRPr>
            </a:pPr>
          </a:p>
        </p:txBody>
      </p:sp>
      <p:sp>
        <p:nvSpPr>
          <p:cNvPr id="522" name="Not based upon their EVIL"/>
          <p:cNvSpPr txBox="1"/>
          <p:nvPr/>
        </p:nvSpPr>
        <p:spPr>
          <a:xfrm>
            <a:off x="8994885" y="8089133"/>
            <a:ext cx="2968562" cy="152625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b="1" sz="3200">
                <a:solidFill>
                  <a:srgbClr val="FFFFFF"/>
                </a:solidFill>
                <a:effectLst>
                  <a:outerShdw sx="100000" sy="100000" kx="0" ky="0" algn="b" rotWithShape="0" blurRad="50800" dist="38100" dir="2700000">
                    <a:srgbClr val="000000">
                      <a:alpha val="40000"/>
                    </a:srgbClr>
                  </a:outerShdw>
                </a:effectLst>
                <a:latin typeface="Constantia"/>
                <a:ea typeface="Constantia"/>
                <a:cs typeface="Constantia"/>
                <a:sym typeface="Constantia"/>
              </a:defRPr>
            </a:lvl1pPr>
          </a:lstStyle>
          <a:p>
            <a:pPr/>
            <a:r>
              <a:t>Not based upon their EVIL</a:t>
            </a:r>
          </a:p>
        </p:txBody>
      </p:sp>
      <p:sp>
        <p:nvSpPr>
          <p:cNvPr id="523" name="Line"/>
          <p:cNvSpPr/>
          <p:nvPr/>
        </p:nvSpPr>
        <p:spPr>
          <a:xfrm>
            <a:off x="6445341" y="7210349"/>
            <a:ext cx="4033826" cy="8068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21600" y="10800"/>
                </a:lnTo>
                <a:lnTo>
                  <a:pt x="21600" y="21600"/>
                </a:lnTo>
              </a:path>
            </a:pathLst>
          </a:custGeom>
          <a:ln w="50800">
            <a:solidFill>
              <a:srgbClr val="FFC000"/>
            </a:solidFill>
          </a:ln>
          <a:effectLst>
            <a:outerShdw sx="100000" sy="100000" kx="0" ky="0" algn="b" rotWithShape="0" blurRad="63500" dist="50800" dir="2700000">
              <a:srgbClr val="000000">
                <a:alpha val="40000"/>
              </a:srgbClr>
            </a:outerShdw>
          </a:effectLst>
        </p:spPr>
        <p:txBody>
          <a:bodyPr lIns="65023" tIns="65023" rIns="65023" bIns="65023" anchor="ctr"/>
          <a:lstStyle/>
          <a:p>
            <a:pPr algn="l" defTabSz="1300480">
              <a:defRPr sz="2400">
                <a:solidFill>
                  <a:srgbClr val="000000"/>
                </a:solidFill>
                <a:latin typeface="Constantia"/>
                <a:ea typeface="Constantia"/>
                <a:cs typeface="Constantia"/>
                <a:sym typeface="Constantia"/>
              </a:defRPr>
            </a:pPr>
          </a:p>
        </p:txBody>
      </p:sp>
      <p:sp>
        <p:nvSpPr>
          <p:cNvPr id="524" name="Romans 9:11 (for the children not yet being born, nor having done any good or evil, that the purpose of God according to election might stand, not of works but of Him who calls),"/>
          <p:cNvSpPr/>
          <p:nvPr/>
        </p:nvSpPr>
        <p:spPr>
          <a:xfrm>
            <a:off x="394605" y="3653828"/>
            <a:ext cx="12101474" cy="1628138"/>
          </a:xfrm>
          <a:prstGeom prst="rect">
            <a:avLst/>
          </a:prstGeom>
          <a:solidFill>
            <a:srgbClr val="873624"/>
          </a:solidFill>
          <a:ln w="50800">
            <a:solidFill>
              <a:srgbClr val="E7C28D"/>
            </a:solidFill>
          </a:ln>
          <a:effectLst>
            <a:outerShdw sx="100000" sy="100000" kx="0" ky="0" algn="b" rotWithShape="0" blurRad="63500" dist="50800" dir="2700000">
              <a:srgbClr val="000000">
                <a:alpha val="40000"/>
              </a:srgbClr>
            </a:outerShdw>
          </a:effectLst>
          <a:extLst>
            <a:ext uri="{C572A759-6A51-4108-AA02-DFA0A04FC94B}">
              <ma14:wrappingTextBoxFlag xmlns:ma14="http://schemas.microsoft.com/office/mac/drawingml/2011/main" val="1"/>
            </a:ext>
          </a:extLst>
        </p:spPr>
        <p:txBody>
          <a:bodyPr lIns="45718" tIns="45718" rIns="45718" bIns="45718">
            <a:spAutoFit/>
          </a:bodyPr>
          <a:lstStyle/>
          <a:p>
            <a:pPr defTabSz="1300480">
              <a:defRPr sz="3200">
                <a:solidFill>
                  <a:srgbClr val="FFFFFF"/>
                </a:solidFill>
                <a:effectLst>
                  <a:outerShdw sx="100000" sy="100000" kx="0" ky="0" algn="b" rotWithShape="0" blurRad="50800" dist="38100" dir="2700000">
                    <a:srgbClr val="000000">
                      <a:alpha val="40000"/>
                    </a:srgbClr>
                  </a:outerShdw>
                </a:effectLst>
                <a:latin typeface="Century Gothic"/>
                <a:ea typeface="Century Gothic"/>
                <a:cs typeface="Century Gothic"/>
                <a:sym typeface="Century Gothic"/>
              </a:defRPr>
            </a:pPr>
            <a:r>
              <a:rPr b="1"/>
              <a:t>Romans 9:11</a:t>
            </a:r>
            <a:r>
              <a:t> (for the children not yet being born, nor having done any good or evil, that the purpose of God according to election might stand, not of works but of Him who calls), </a:t>
            </a:r>
          </a:p>
        </p:txBody>
      </p:sp>
      <p:sp>
        <p:nvSpPr>
          <p:cNvPr id="525" name="Rounded Rectangle"/>
          <p:cNvSpPr/>
          <p:nvPr/>
        </p:nvSpPr>
        <p:spPr>
          <a:xfrm>
            <a:off x="394605" y="7520175"/>
            <a:ext cx="12101474" cy="2100323"/>
          </a:xfrm>
          <a:prstGeom prst="roundRect">
            <a:avLst>
              <a:gd name="adj" fmla="val 16667"/>
            </a:avLst>
          </a:prstGeom>
          <a:solidFill>
            <a:srgbClr val="674616"/>
          </a:solidFill>
          <a:ln w="12700">
            <a:miter lim="400000"/>
          </a:ln>
          <a:effectLst>
            <a:outerShdw sx="100000" sy="100000" kx="0" ky="0" algn="b" rotWithShape="0" blurRad="63500" dist="50800" dir="2700000">
              <a:srgbClr val="000000">
                <a:alpha val="40000"/>
              </a:srgbClr>
            </a:outerShdw>
          </a:effectLst>
        </p:spPr>
        <p:txBody>
          <a:bodyPr lIns="65023" tIns="65023" rIns="65023" bIns="65023" anchor="ctr"/>
          <a:lstStyle/>
          <a:p>
            <a:pPr defTabSz="1300480">
              <a:defRPr sz="2400">
                <a:solidFill>
                  <a:srgbClr val="FFFFFF"/>
                </a:solidFill>
                <a:latin typeface="Constantia"/>
                <a:ea typeface="Constantia"/>
                <a:cs typeface="Constantia"/>
                <a:sym typeface="Constantia"/>
              </a:defRPr>
            </a:pPr>
          </a:p>
        </p:txBody>
      </p:sp>
      <p:sp>
        <p:nvSpPr>
          <p:cNvPr id="526" name="Dependent Upon The Faithfulness Of God"/>
          <p:cNvSpPr txBox="1"/>
          <p:nvPr/>
        </p:nvSpPr>
        <p:spPr>
          <a:xfrm>
            <a:off x="575012" y="7672574"/>
            <a:ext cx="11751733" cy="173226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1300480">
              <a:defRPr b="1" sz="5800">
                <a:solidFill>
                  <a:srgbClr val="FFFFFF"/>
                </a:solidFill>
                <a:effectLst>
                  <a:outerShdw sx="100000" sy="100000" kx="0" ky="0" algn="b" rotWithShape="0" blurRad="50800" dist="38100" dir="2700000">
                    <a:srgbClr val="000000">
                      <a:alpha val="40000"/>
                    </a:srgbClr>
                  </a:outerShdw>
                </a:effectLst>
                <a:latin typeface="Constantia"/>
                <a:ea typeface="Constantia"/>
                <a:cs typeface="Constantia"/>
                <a:sym typeface="Constantia"/>
              </a:defRPr>
            </a:lvl1pPr>
          </a:lstStyle>
          <a:p>
            <a:pPr/>
            <a:r>
              <a:t>Dependent Upon The Faithfulness Of 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29"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530"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pic>
        <p:nvPicPr>
          <p:cNvPr id="531"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sp>
        <p:nvSpPr>
          <p:cNvPr id="532" name="Romans 9:11-13 (NKJV)  12 it was said to her, &quot;The older shall serve the younger.&quot; 13 As it is written, &quot;Jacob I have loved, but Esau I have hated.&quot;"/>
          <p:cNvSpPr txBox="1"/>
          <p:nvPr/>
        </p:nvSpPr>
        <p:spPr>
          <a:xfrm>
            <a:off x="579195" y="4061140"/>
            <a:ext cx="4334934" cy="528133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145">
              <a:defRPr b="1" sz="38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pPr>
            <a:r>
              <a:t>Romans 9:11-13 (NKJV) </a:t>
            </a:r>
            <a:br/>
            <a:r>
              <a:rPr b="0" baseline="30526"/>
              <a:t>12 </a:t>
            </a:r>
            <a:r>
              <a:rPr b="0"/>
              <a:t>it was said to her, </a:t>
            </a:r>
            <a:r>
              <a:rPr b="0" i="1"/>
              <a:t>"The older shall serve the younger."</a:t>
            </a:r>
            <a:r>
              <a:rPr b="0"/>
              <a:t> </a:t>
            </a:r>
            <a:r>
              <a:rPr b="0" baseline="30526"/>
              <a:t>13 </a:t>
            </a:r>
            <a:r>
              <a:rPr b="0"/>
              <a:t>As it is written, </a:t>
            </a:r>
            <a:r>
              <a:rPr b="0" i="1"/>
              <a:t>"Jacob I have loved, but Esau I have hated."</a:t>
            </a:r>
            <a:r>
              <a:rPr b="0"/>
              <a:t> </a:t>
            </a:r>
          </a:p>
        </p:txBody>
      </p:sp>
      <p:sp>
        <p:nvSpPr>
          <p:cNvPr id="533" name="Genesis 25:23 (NKJV)  23 And the LORD said to her: &quot;Two nations are in your womb, Two peoples shall be separated from your body; One people shall be stronger than the other, And the older shall serve the younger.&quot;"/>
          <p:cNvSpPr txBox="1"/>
          <p:nvPr/>
        </p:nvSpPr>
        <p:spPr>
          <a:xfrm>
            <a:off x="5818368" y="5049930"/>
            <a:ext cx="6650242" cy="436275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145">
              <a:lnSpc>
                <a:spcPct val="90000"/>
              </a:lnSpc>
              <a:defRPr b="1" sz="3800">
                <a:solidFill>
                  <a:srgbClr val="000000"/>
                </a:solidFill>
                <a:effectLst>
                  <a:outerShdw sx="100000" sy="100000" kx="0" ky="0" algn="b" rotWithShape="0" blurRad="63500" dist="63500" dir="7680000">
                    <a:srgbClr val="000000">
                      <a:alpha val="32000"/>
                    </a:srgbClr>
                  </a:outerShdw>
                </a:effectLst>
                <a:latin typeface="Constantia"/>
                <a:ea typeface="Constantia"/>
                <a:cs typeface="Constantia"/>
                <a:sym typeface="Constantia"/>
              </a:defRPr>
            </a:pPr>
            <a:r>
              <a:t>Genesis 25:23 (NKJV) </a:t>
            </a:r>
            <a:br/>
            <a:r>
              <a:rPr b="0" baseline="30736"/>
              <a:t>23 </a:t>
            </a:r>
            <a:r>
              <a:rPr b="0"/>
              <a:t>And the LORD said to her: "Two nations </a:t>
            </a:r>
            <a:r>
              <a:rPr b="0" i="1"/>
              <a:t>are</a:t>
            </a:r>
            <a:r>
              <a:rPr b="0"/>
              <a:t> in your womb, Two peoples shall be separated from your body; </a:t>
            </a:r>
            <a:r>
              <a:rPr b="0" i="1"/>
              <a:t>One</a:t>
            </a:r>
            <a:r>
              <a:rPr b="0"/>
              <a:t> people shall be stronger than the other, And the older shall serve the younger." </a:t>
            </a:r>
          </a:p>
        </p:txBody>
      </p:sp>
      <p:sp>
        <p:nvSpPr>
          <p:cNvPr id="534" name="Not Emphasizing Individual Election"/>
          <p:cNvSpPr txBox="1"/>
          <p:nvPr/>
        </p:nvSpPr>
        <p:spPr>
          <a:xfrm>
            <a:off x="4891492" y="3919395"/>
            <a:ext cx="7931796" cy="660401"/>
          </a:xfrm>
          <a:prstGeom prst="rect">
            <a:avLst/>
          </a:prstGeom>
          <a:solidFill>
            <a:srgbClr val="AB1802"/>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latin typeface="Century Gothic"/>
                <a:ea typeface="Century Gothic"/>
                <a:cs typeface="Century Gothic"/>
                <a:sym typeface="Century Gothic"/>
              </a:defRPr>
            </a:lvl1pPr>
          </a:lstStyle>
          <a:p>
            <a:pPr/>
            <a:r>
              <a:t>Not Emphasizing Individual Election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9" name="Picture 2" descr="Picture 2"/>
          <p:cNvPicPr>
            <a:picLocks noChangeAspect="1"/>
          </p:cNvPicPr>
          <p:nvPr/>
        </p:nvPicPr>
        <p:blipFill>
          <a:blip r:embed="rId2">
            <a:extLst/>
          </a:blip>
          <a:stretch>
            <a:fillRect/>
          </a:stretch>
        </p:blipFill>
        <p:spPr>
          <a:xfrm>
            <a:off x="-60920" y="4675300"/>
            <a:ext cx="5130627" cy="5073409"/>
          </a:xfrm>
          <a:prstGeom prst="rect">
            <a:avLst/>
          </a:prstGeom>
          <a:ln w="12700">
            <a:miter lim="400000"/>
          </a:ln>
        </p:spPr>
      </p:pic>
      <p:pic>
        <p:nvPicPr>
          <p:cNvPr id="290" name="TextBox 6" descr="TextBox 6"/>
          <p:cNvPicPr>
            <a:picLocks noChangeAspect="0"/>
          </p:cNvPicPr>
          <p:nvPr/>
        </p:nvPicPr>
        <p:blipFill>
          <a:blip r:embed="rId3">
            <a:extLst/>
          </a:blip>
          <a:stretch>
            <a:fillRect/>
          </a:stretch>
        </p:blipFill>
        <p:spPr>
          <a:xfrm>
            <a:off x="5476036" y="7361745"/>
            <a:ext cx="7066923" cy="1948164"/>
          </a:xfrm>
          <a:prstGeom prst="rect">
            <a:avLst/>
          </a:prstGeom>
          <a:effectLst>
            <a:outerShdw sx="100000" sy="100000" kx="0" ky="0" algn="b" rotWithShape="0" blurRad="63500" dist="38100" dir="1234610">
              <a:srgbClr val="000000">
                <a:alpha val="46602"/>
              </a:srgbClr>
            </a:outerShdw>
          </a:effectLst>
        </p:spPr>
      </p:pic>
      <p:sp>
        <p:nvSpPr>
          <p:cNvPr id="291" name="TextBox 7"/>
          <p:cNvSpPr txBox="1"/>
          <p:nvPr/>
        </p:nvSpPr>
        <p:spPr>
          <a:xfrm>
            <a:off x="5590336" y="4793076"/>
            <a:ext cx="6838323" cy="2378198"/>
          </a:xfrm>
          <a:prstGeom prst="rect">
            <a:avLst/>
          </a:prstGeom>
          <a:ln w="12700">
            <a:miter lim="400000"/>
          </a:ln>
          <a:extLst>
            <a:ext uri="{C572A759-6A51-4108-AA02-DFA0A04FC94B}">
              <ma14:wrappingTextBoxFlag xmlns:ma14="http://schemas.microsoft.com/office/mac/drawingml/2011/main" val="1"/>
            </a:ext>
          </a:extLst>
        </p:spPr>
        <p:txBody>
          <a:bodyPr lIns="34281" tIns="34281" rIns="34281" bIns="34281">
            <a:spAutoFit/>
          </a:bodyPr>
          <a:lstStyle/>
          <a:p>
            <a:pPr defTabSz="1300480">
              <a:lnSpc>
                <a:spcPct val="80000"/>
              </a:lnSpc>
              <a:defRPr sz="9800">
                <a:solidFill>
                  <a:schemeClr val="accent5">
                    <a:hueOff val="-92222"/>
                    <a:lumOff val="-9871"/>
                  </a:schemeClr>
                </a:solidFill>
                <a:effectLst>
                  <a:outerShdw sx="100000" sy="100000" kx="0" ky="0" algn="b" rotWithShape="0" blurRad="139700" dist="139700" dir="2700000">
                    <a:srgbClr val="000000">
                      <a:alpha val="46000"/>
                    </a:srgbClr>
                  </a:outerShdw>
                </a:effectLst>
                <a:latin typeface="Pythagoras"/>
                <a:ea typeface="Pythagoras"/>
                <a:cs typeface="Pythagoras"/>
                <a:sym typeface="Pythagoras"/>
              </a:defRPr>
            </a:pPr>
            <a:r>
              <a:rPr sz="8000">
                <a:latin typeface="Vivaldi"/>
                <a:ea typeface="Vivaldi"/>
                <a:cs typeface="Vivaldi"/>
                <a:sym typeface="Vivaldi"/>
              </a:rPr>
              <a:t>When One Falls</a:t>
            </a:r>
            <a:r>
              <a:t> </a:t>
            </a:r>
            <a:r>
              <a:rPr sz="7800"/>
              <a:t>They All Fall</a:t>
            </a:r>
          </a:p>
        </p:txBody>
      </p:sp>
      <p:sp>
        <p:nvSpPr>
          <p:cNvPr id="292" name="Rectangle 3"/>
          <p:cNvSpPr txBox="1"/>
          <p:nvPr/>
        </p:nvSpPr>
        <p:spPr>
          <a:xfrm>
            <a:off x="5413" y="1157238"/>
            <a:ext cx="12993974" cy="9230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1300480">
              <a:defRPr spc="104" sz="43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pPr>
            <a:r>
              <a:t>Calvinism: </a:t>
            </a:r>
            <a:r>
              <a:rPr spc="157" sz="6500">
                <a:latin typeface="Herculanum"/>
                <a:ea typeface="Herculanum"/>
                <a:cs typeface="Herculanum"/>
                <a:sym typeface="Herculanum"/>
              </a:rPr>
              <a:t>Domino Theology</a:t>
            </a:r>
          </a:p>
        </p:txBody>
      </p:sp>
      <p:sp>
        <p:nvSpPr>
          <p:cNvPr id="293" name="T.U.L.I.P."/>
          <p:cNvSpPr txBox="1"/>
          <p:nvPr/>
        </p:nvSpPr>
        <p:spPr>
          <a:xfrm>
            <a:off x="598413" y="1667928"/>
            <a:ext cx="11807974" cy="3076788"/>
          </a:xfrm>
          <a:prstGeom prst="rect">
            <a:avLst/>
          </a:prstGeom>
          <a:ln w="12700">
            <a:miter lim="400000"/>
          </a:ln>
          <a:effectLst>
            <a:outerShdw sx="100000" sy="100000" kx="0" ky="0" algn="b" rotWithShape="0" blurRad="63500" dist="38100" dir="1234610">
              <a:srgbClr val="000000">
                <a:alpha val="46602"/>
              </a:srgbClr>
            </a:outerShdw>
          </a:effectLst>
          <a:extLst>
            <a:ext uri="{C572A759-6A51-4108-AA02-DFA0A04FC94B}">
              <ma14:wrappingTextBoxFlag xmlns:ma14="http://schemas.microsoft.com/office/mac/drawingml/2011/main" val="1"/>
            </a:ext>
          </a:extLst>
        </p:spPr>
        <p:txBody>
          <a:bodyPr wrap="none" lIns="27093" tIns="27093" rIns="27093" bIns="27093" anchor="ctr">
            <a:spAutoFit/>
          </a:bodyPr>
          <a:lstStyle>
            <a:lvl1pPr defTabSz="587022">
              <a:defRPr sz="16500">
                <a:latin typeface="Thames Nude Roman"/>
                <a:ea typeface="Thames Nude Roman"/>
                <a:cs typeface="Thames Nude Roman"/>
                <a:sym typeface="Thames Nude Roman"/>
              </a:defRPr>
            </a:lvl1pPr>
          </a:lstStyle>
          <a:p>
            <a:pPr/>
            <a:r>
              <a:t>T.U.L.I.P.</a:t>
            </a:r>
          </a:p>
        </p:txBody>
      </p:sp>
      <p:sp>
        <p:nvSpPr>
          <p:cNvPr id="294"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95" name="Image" descr="Image"/>
          <p:cNvPicPr>
            <a:picLocks noChangeAspect="1"/>
          </p:cNvPicPr>
          <p:nvPr/>
        </p:nvPicPr>
        <p:blipFill>
          <a:blip r:embed="rId4">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6"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37"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538"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pic>
        <p:nvPicPr>
          <p:cNvPr id="539"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sp>
        <p:nvSpPr>
          <p:cNvPr id="540" name="Romans 9:11-13 (NKJV)  12 it was said to her, &quot;The older shall serve the younger.&quot; 13 As it is written, &quot;Jacob I have loved, but Esau I have hated.&quot;"/>
          <p:cNvSpPr txBox="1"/>
          <p:nvPr/>
        </p:nvSpPr>
        <p:spPr>
          <a:xfrm>
            <a:off x="579195" y="4061140"/>
            <a:ext cx="4334934" cy="528133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145">
              <a:defRPr b="1" sz="38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pPr>
            <a:r>
              <a:t>Romans 9:11-13 (NKJV) </a:t>
            </a:r>
            <a:br/>
            <a:r>
              <a:rPr b="0" baseline="30526"/>
              <a:t>12 </a:t>
            </a:r>
            <a:r>
              <a:rPr b="0"/>
              <a:t>it was said to her, </a:t>
            </a:r>
            <a:r>
              <a:rPr b="0" i="1"/>
              <a:t>"The older shall serve the younger."</a:t>
            </a:r>
            <a:r>
              <a:rPr b="0"/>
              <a:t> </a:t>
            </a:r>
            <a:r>
              <a:rPr b="0" baseline="30526"/>
              <a:t>13 </a:t>
            </a:r>
            <a:r>
              <a:rPr b="0"/>
              <a:t>As it is written, </a:t>
            </a:r>
            <a:r>
              <a:rPr b="0" i="1"/>
              <a:t>"Jacob I have loved, but Esau I have hated."</a:t>
            </a:r>
            <a:r>
              <a:rPr b="0"/>
              <a:t> </a:t>
            </a:r>
          </a:p>
        </p:txBody>
      </p:sp>
      <p:sp>
        <p:nvSpPr>
          <p:cNvPr id="541" name="Not Emphasizing Individual Election"/>
          <p:cNvSpPr txBox="1"/>
          <p:nvPr/>
        </p:nvSpPr>
        <p:spPr>
          <a:xfrm>
            <a:off x="4891492" y="3919395"/>
            <a:ext cx="7931796" cy="660401"/>
          </a:xfrm>
          <a:prstGeom prst="rect">
            <a:avLst/>
          </a:prstGeom>
          <a:solidFill>
            <a:srgbClr val="AB1802"/>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FFFF"/>
                </a:solidFill>
                <a:latin typeface="Century Gothic"/>
                <a:ea typeface="Century Gothic"/>
                <a:cs typeface="Century Gothic"/>
                <a:sym typeface="Century Gothic"/>
              </a:defRPr>
            </a:lvl1pPr>
          </a:lstStyle>
          <a:p>
            <a:pPr/>
            <a:r>
              <a:t>Not Emphasizing Individual Election</a:t>
            </a:r>
          </a:p>
        </p:txBody>
      </p:sp>
      <p:sp>
        <p:nvSpPr>
          <p:cNvPr id="542" name="Malachi 1:2-3 (NKJV)  2 &quot;I have loved you,&quot; says the LORD. &quot;Yet you say, 'In what way have You loved us?' Was not Esau Jacob's brother?&quot; Says the LORD. &quot;Yet Jacob I have loved; 3 But Esau I have hated, And laid waste his mountains and his heritage For the jackals of the wilderness.&quot; (cf. 4)"/>
          <p:cNvSpPr txBox="1"/>
          <p:nvPr/>
        </p:nvSpPr>
        <p:spPr>
          <a:xfrm>
            <a:off x="5355060" y="4842136"/>
            <a:ext cx="7576859" cy="430195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145">
              <a:defRPr b="1" sz="3400">
                <a:solidFill>
                  <a:srgbClr val="000000"/>
                </a:solidFill>
                <a:effectLst>
                  <a:outerShdw sx="100000" sy="100000" kx="0" ky="0" algn="b" rotWithShape="0" blurRad="63500" dist="63500" dir="7680000">
                    <a:srgbClr val="000000">
                      <a:alpha val="32000"/>
                    </a:srgbClr>
                  </a:outerShdw>
                </a:effectLst>
                <a:latin typeface="Constantia"/>
                <a:ea typeface="Constantia"/>
                <a:cs typeface="Constantia"/>
                <a:sym typeface="Constantia"/>
              </a:defRPr>
            </a:pPr>
            <a:r>
              <a:t>Malachi 1:2-3 (NKJV) </a:t>
            </a:r>
            <a:br/>
            <a:r>
              <a:rPr b="0" baseline="30705"/>
              <a:t>2 </a:t>
            </a:r>
            <a:r>
              <a:rPr b="0"/>
              <a:t>"I have loved you," says the LORD. "Yet you say, 'In what way have You loved us?' </a:t>
            </a:r>
            <a:r>
              <a:rPr b="0" i="1"/>
              <a:t>Was</a:t>
            </a:r>
            <a:r>
              <a:rPr b="0"/>
              <a:t> not Esau Jacob's brother?" Says the LORD. "Yet Jacob I have loved; </a:t>
            </a:r>
            <a:r>
              <a:rPr b="0" baseline="30705"/>
              <a:t>3 </a:t>
            </a:r>
            <a:r>
              <a:rPr b="0"/>
              <a:t>But Esau I have hated, And laid waste his mountains and his heritage For the jackals of the wilderness." (cf. 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45"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546"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pic>
        <p:nvPicPr>
          <p:cNvPr id="547"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548"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549" name="God preserved the Messianic lineage through which Christ came.…"/>
          <p:cNvSpPr txBox="1"/>
          <p:nvPr/>
        </p:nvSpPr>
        <p:spPr>
          <a:xfrm>
            <a:off x="4150648" y="3704770"/>
            <a:ext cx="8579758" cy="585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200"/>
              </a:spcBef>
              <a:buSzPct val="80000"/>
              <a:buBlip>
                <a:blip r:embed="rId5"/>
              </a:buBlip>
              <a:defRPr sz="4000">
                <a:latin typeface="Century Gothic"/>
                <a:ea typeface="Century Gothic"/>
                <a:cs typeface="Century Gothic"/>
                <a:sym typeface="Century Gothic"/>
              </a:defRPr>
            </a:pPr>
            <a:r>
              <a:rPr b="1"/>
              <a:t>God preserved the Messianic lineage through which Christ came. </a:t>
            </a:r>
            <a:endParaRPr b="1"/>
          </a:p>
          <a:p>
            <a:pPr marL="685799" indent="-685799" algn="l">
              <a:spcBef>
                <a:spcPts val="1200"/>
              </a:spcBef>
              <a:buSzPct val="80000"/>
              <a:buBlip>
                <a:blip r:embed="rId5"/>
              </a:buBlip>
              <a:defRPr sz="4000">
                <a:latin typeface="Century Gothic"/>
                <a:ea typeface="Century Gothic"/>
                <a:cs typeface="Century Gothic"/>
                <a:sym typeface="Century Gothic"/>
              </a:defRPr>
            </a:pPr>
            <a:r>
              <a:rPr b="1"/>
              <a:t>The ones NOT chosen “Ishmael &amp; Esau” are NOT thereby condemned to hell; they are simply excluded from having a part in the working out of God’s redemptive plan.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49">
                                            <p:txEl>
                                              <p:pRg st="1" end="1"/>
                                            </p:txEl>
                                          </p:spTgt>
                                        </p:tgtEl>
                                        <p:attrNameLst>
                                          <p:attrName>style.visibility</p:attrName>
                                        </p:attrNameLst>
                                      </p:cBhvr>
                                      <p:to>
                                        <p:strVal val="visible"/>
                                      </p:to>
                                    </p:set>
                                    <p:animEffect filter="wipe(left)" transition="in">
                                      <p:cBhvr>
                                        <p:cTn id="7" dur="1500"/>
                                        <p:tgtEl>
                                          <p:spTgt spid="54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49"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52"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553"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pic>
        <p:nvPicPr>
          <p:cNvPr id="554"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sp>
        <p:nvSpPr>
          <p:cNvPr id="555" name="God chose Jacob over Esau?…"/>
          <p:cNvSpPr txBox="1"/>
          <p:nvPr/>
        </p:nvSpPr>
        <p:spPr>
          <a:xfrm>
            <a:off x="536786" y="4108051"/>
            <a:ext cx="4118188" cy="4822561"/>
          </a:xfrm>
          <a:prstGeom prst="rect">
            <a:avLst/>
          </a:prstGeom>
          <a:solidFill>
            <a:srgbClr val="873624"/>
          </a:solidFill>
          <a:ln w="50800">
            <a:solidFill>
              <a:srgbClr val="F3E1C6"/>
            </a:solidFill>
          </a:ln>
          <a:effectLst>
            <a:outerShdw sx="100000" sy="100000" kx="0" ky="0" algn="b" rotWithShape="0" blurRad="63500" dist="50800" dir="2700000">
              <a:srgbClr val="000000">
                <a:alpha val="40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2500"/>
              </a:spcBef>
              <a:defRPr sz="4400">
                <a:solidFill>
                  <a:srgbClr val="FFFF00"/>
                </a:solidFill>
                <a:effectLst>
                  <a:outerShdw sx="100000" sy="100000" kx="0" ky="0" algn="b" rotWithShape="0" blurRad="50800" dist="38100" dir="2700000">
                    <a:srgbClr val="000000">
                      <a:alpha val="40000"/>
                    </a:srgbClr>
                  </a:outerShdw>
                </a:effectLst>
                <a:latin typeface="Constantia"/>
                <a:ea typeface="Constantia"/>
                <a:cs typeface="Constantia"/>
                <a:sym typeface="Constantia"/>
              </a:defRPr>
            </a:pPr>
            <a:r>
              <a:t>God chose Jacob over Esau?</a:t>
            </a:r>
            <a:endParaRPr>
              <a:solidFill>
                <a:srgbClr val="FFFFFF"/>
              </a:solidFill>
            </a:endParaRPr>
          </a:p>
          <a:p>
            <a:pPr defTabSz="1300480">
              <a:spcBef>
                <a:spcPts val="2500"/>
              </a:spcBef>
              <a:defRPr sz="4400">
                <a:solidFill>
                  <a:srgbClr val="FFFFFF"/>
                </a:solidFill>
                <a:effectLst>
                  <a:outerShdw sx="100000" sy="100000" kx="0" ky="0" algn="b" rotWithShape="0" blurRad="50800" dist="38100" dir="2700000">
                    <a:srgbClr val="000000">
                      <a:alpha val="40000"/>
                    </a:srgbClr>
                  </a:outerShdw>
                </a:effectLst>
                <a:latin typeface="Constantia"/>
                <a:ea typeface="Constantia"/>
                <a:cs typeface="Constantia"/>
                <a:sym typeface="Constantia"/>
              </a:defRPr>
            </a:pPr>
            <a:r>
              <a:t>God raised up Pharaoh – </a:t>
            </a:r>
          </a:p>
          <a:p>
            <a:pPr defTabSz="1300480">
              <a:spcBef>
                <a:spcPts val="2500"/>
              </a:spcBef>
              <a:defRPr sz="4400">
                <a:solidFill>
                  <a:srgbClr val="FFFFFF"/>
                </a:solidFill>
                <a:effectLst>
                  <a:outerShdw sx="100000" sy="100000" kx="0" ky="0" algn="b" rotWithShape="0" blurRad="50800" dist="38100" dir="2700000">
                    <a:srgbClr val="000000">
                      <a:alpha val="40000"/>
                    </a:srgbClr>
                  </a:outerShdw>
                </a:effectLst>
                <a:latin typeface="Constantia"/>
                <a:ea typeface="Constantia"/>
                <a:cs typeface="Constantia"/>
                <a:sym typeface="Constantia"/>
              </a:defRPr>
            </a:pPr>
            <a:r>
              <a:t>The potter clay metaphor -</a:t>
            </a:r>
          </a:p>
        </p:txBody>
      </p:sp>
      <p:sp>
        <p:nvSpPr>
          <p:cNvPr id="556" name="To demonstrate that God did not choose Israel as a nation for salvation, but that He chose Israel as a nation to provide the Savior."/>
          <p:cNvSpPr txBox="1"/>
          <p:nvPr/>
        </p:nvSpPr>
        <p:spPr>
          <a:xfrm>
            <a:off x="5124026" y="4523891"/>
            <a:ext cx="7369388" cy="463810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1700"/>
              </a:spcBef>
              <a:defRPr sz="50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lvl1pPr>
          </a:lstStyle>
          <a:p>
            <a:pPr/>
            <a:r>
              <a:t>To demonstrate that God did not choose Israel as a nation for salvation, but that He chose Israel as a nation to provide the Savior.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8"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59"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560"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pic>
        <p:nvPicPr>
          <p:cNvPr id="561"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sp>
        <p:nvSpPr>
          <p:cNvPr id="562" name="God chose Jacob over Esau?…"/>
          <p:cNvSpPr txBox="1"/>
          <p:nvPr/>
        </p:nvSpPr>
        <p:spPr>
          <a:xfrm>
            <a:off x="536786" y="4108051"/>
            <a:ext cx="4118188" cy="4822561"/>
          </a:xfrm>
          <a:prstGeom prst="rect">
            <a:avLst/>
          </a:prstGeom>
          <a:solidFill>
            <a:srgbClr val="873624"/>
          </a:solidFill>
          <a:ln w="50800">
            <a:solidFill>
              <a:srgbClr val="F3E1C6"/>
            </a:solidFill>
          </a:ln>
          <a:effectLst>
            <a:outerShdw sx="100000" sy="100000" kx="0" ky="0" algn="b" rotWithShape="0" blurRad="63500" dist="50800" dir="2700000">
              <a:srgbClr val="000000">
                <a:alpha val="40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2500"/>
              </a:spcBef>
              <a:defRPr sz="4400">
                <a:solidFill>
                  <a:srgbClr val="FFFFFF"/>
                </a:solidFill>
                <a:effectLst>
                  <a:outerShdw sx="100000" sy="100000" kx="0" ky="0" algn="b" rotWithShape="0" blurRad="50800" dist="38100" dir="2700000">
                    <a:srgbClr val="000000">
                      <a:alpha val="40000"/>
                    </a:srgbClr>
                  </a:outerShdw>
                </a:effectLst>
                <a:latin typeface="Constantia"/>
                <a:ea typeface="Constantia"/>
                <a:cs typeface="Constantia"/>
                <a:sym typeface="Constantia"/>
              </a:defRPr>
            </a:pPr>
            <a:r>
              <a:t>God chose Jacob over Esau?</a:t>
            </a:r>
          </a:p>
          <a:p>
            <a:pPr defTabSz="1300480">
              <a:spcBef>
                <a:spcPts val="2500"/>
              </a:spcBef>
              <a:defRPr sz="4400">
                <a:solidFill>
                  <a:schemeClr val="accent3">
                    <a:hueOff val="198700"/>
                    <a:satOff val="21248"/>
                    <a:lumOff val="19305"/>
                  </a:schemeClr>
                </a:solidFill>
                <a:effectLst>
                  <a:outerShdw sx="100000" sy="100000" kx="0" ky="0" algn="b" rotWithShape="0" blurRad="50800" dist="38100" dir="2700000">
                    <a:srgbClr val="000000">
                      <a:alpha val="40000"/>
                    </a:srgbClr>
                  </a:outerShdw>
                </a:effectLst>
                <a:latin typeface="Constantia"/>
                <a:ea typeface="Constantia"/>
                <a:cs typeface="Constantia"/>
                <a:sym typeface="Constantia"/>
              </a:defRPr>
            </a:pPr>
            <a:r>
              <a:t>God raised up Pharaoh – </a:t>
            </a:r>
          </a:p>
          <a:p>
            <a:pPr defTabSz="1300480">
              <a:spcBef>
                <a:spcPts val="2500"/>
              </a:spcBef>
              <a:defRPr sz="4400">
                <a:solidFill>
                  <a:srgbClr val="FFFFFF"/>
                </a:solidFill>
                <a:effectLst>
                  <a:outerShdw sx="100000" sy="100000" kx="0" ky="0" algn="b" rotWithShape="0" blurRad="50800" dist="38100" dir="2700000">
                    <a:srgbClr val="000000">
                      <a:alpha val="40000"/>
                    </a:srgbClr>
                  </a:outerShdw>
                </a:effectLst>
                <a:latin typeface="Constantia"/>
                <a:ea typeface="Constantia"/>
                <a:cs typeface="Constantia"/>
                <a:sym typeface="Constantia"/>
              </a:defRPr>
            </a:pPr>
            <a:r>
              <a:t>The potter clay metaphor -</a:t>
            </a:r>
          </a:p>
        </p:txBody>
      </p:sp>
      <p:sp>
        <p:nvSpPr>
          <p:cNvPr id="563" name="To demonstrate that God sets the terms of mercy and not Israel."/>
          <p:cNvSpPr txBox="1"/>
          <p:nvPr/>
        </p:nvSpPr>
        <p:spPr>
          <a:xfrm>
            <a:off x="5129106" y="4549540"/>
            <a:ext cx="7369388" cy="4155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1700"/>
              </a:spcBef>
              <a:defRPr sz="68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lvl1pPr>
          </a:lstStyle>
          <a:p>
            <a:pPr/>
            <a:r>
              <a:t>To demonstrate that God sets the terms of mercy and not Israel.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66"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567"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pic>
        <p:nvPicPr>
          <p:cNvPr id="568"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sp>
        <p:nvSpPr>
          <p:cNvPr id="569" name="God chose Jacob over Esau?…"/>
          <p:cNvSpPr txBox="1"/>
          <p:nvPr/>
        </p:nvSpPr>
        <p:spPr>
          <a:xfrm>
            <a:off x="536786" y="4108051"/>
            <a:ext cx="4118188" cy="4822561"/>
          </a:xfrm>
          <a:prstGeom prst="rect">
            <a:avLst/>
          </a:prstGeom>
          <a:solidFill>
            <a:srgbClr val="873624"/>
          </a:solidFill>
          <a:ln w="50800">
            <a:solidFill>
              <a:srgbClr val="F3E1C6"/>
            </a:solidFill>
          </a:ln>
          <a:effectLst>
            <a:outerShdw sx="100000" sy="100000" kx="0" ky="0" algn="b" rotWithShape="0" blurRad="63500" dist="50800" dir="2700000">
              <a:srgbClr val="000000">
                <a:alpha val="40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2500"/>
              </a:spcBef>
              <a:defRPr sz="4400">
                <a:solidFill>
                  <a:srgbClr val="FFFFFF"/>
                </a:solidFill>
                <a:effectLst>
                  <a:outerShdw sx="100000" sy="100000" kx="0" ky="0" algn="b" rotWithShape="0" blurRad="50800" dist="38100" dir="2700000">
                    <a:srgbClr val="000000">
                      <a:alpha val="40000"/>
                    </a:srgbClr>
                  </a:outerShdw>
                </a:effectLst>
                <a:latin typeface="Constantia"/>
                <a:ea typeface="Constantia"/>
                <a:cs typeface="Constantia"/>
                <a:sym typeface="Constantia"/>
              </a:defRPr>
            </a:pPr>
            <a:r>
              <a:t>God chose Jacob over Esau?</a:t>
            </a:r>
          </a:p>
          <a:p>
            <a:pPr defTabSz="1300480">
              <a:spcBef>
                <a:spcPts val="2500"/>
              </a:spcBef>
              <a:defRPr sz="4400">
                <a:solidFill>
                  <a:srgbClr val="FFFFFF"/>
                </a:solidFill>
                <a:effectLst>
                  <a:outerShdw sx="100000" sy="100000" kx="0" ky="0" algn="b" rotWithShape="0" blurRad="50800" dist="38100" dir="2700000">
                    <a:srgbClr val="000000">
                      <a:alpha val="40000"/>
                    </a:srgbClr>
                  </a:outerShdw>
                </a:effectLst>
                <a:latin typeface="Constantia"/>
                <a:ea typeface="Constantia"/>
                <a:cs typeface="Constantia"/>
                <a:sym typeface="Constantia"/>
              </a:defRPr>
            </a:pPr>
            <a:r>
              <a:t>God raised up Pharaoh – </a:t>
            </a:r>
          </a:p>
          <a:p>
            <a:pPr defTabSz="1300480">
              <a:spcBef>
                <a:spcPts val="2500"/>
              </a:spcBef>
              <a:defRPr sz="4400">
                <a:solidFill>
                  <a:schemeClr val="accent3">
                    <a:hueOff val="198700"/>
                    <a:satOff val="21248"/>
                    <a:lumOff val="19305"/>
                  </a:schemeClr>
                </a:solidFill>
                <a:effectLst>
                  <a:outerShdw sx="100000" sy="100000" kx="0" ky="0" algn="b" rotWithShape="0" blurRad="50800" dist="38100" dir="2700000">
                    <a:srgbClr val="000000">
                      <a:alpha val="40000"/>
                    </a:srgbClr>
                  </a:outerShdw>
                </a:effectLst>
                <a:latin typeface="Constantia"/>
                <a:ea typeface="Constantia"/>
                <a:cs typeface="Constantia"/>
                <a:sym typeface="Constantia"/>
              </a:defRPr>
            </a:pPr>
            <a:r>
              <a:t>The potter clay metaphor -</a:t>
            </a:r>
          </a:p>
        </p:txBody>
      </p:sp>
      <p:sp>
        <p:nvSpPr>
          <p:cNvPr id="570" name="To demonstrate from Old Testament scripture man’s need and ability to repent and God’s sovereign right to demand that he do so."/>
          <p:cNvSpPr txBox="1"/>
          <p:nvPr/>
        </p:nvSpPr>
        <p:spPr>
          <a:xfrm>
            <a:off x="5183293" y="4200280"/>
            <a:ext cx="7261014" cy="463810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1700"/>
              </a:spcBef>
              <a:defRPr sz="5000">
                <a:solidFill>
                  <a:srgbClr val="000000"/>
                </a:solidFill>
                <a:effectLst>
                  <a:outerShdw sx="100000" sy="100000" kx="0" ky="0" algn="b" rotWithShape="0" blurRad="63500" dist="310007" dir="7680000">
                    <a:srgbClr val="000000">
                      <a:alpha val="32000"/>
                    </a:srgbClr>
                  </a:outerShdw>
                </a:effectLst>
                <a:latin typeface="Constantia"/>
                <a:ea typeface="Constantia"/>
                <a:cs typeface="Constantia"/>
                <a:sym typeface="Constantia"/>
              </a:defRPr>
            </a:lvl1pPr>
          </a:lstStyle>
          <a:p>
            <a:pPr/>
            <a:r>
              <a:t>To demonstrate from Old Testament scripture man’s need and ability to repent and God’s sovereign right to demand that he do so.</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2" name="Image" descr="Image"/>
          <p:cNvPicPr>
            <a:picLocks noChangeAspect="1"/>
          </p:cNvPicPr>
          <p:nvPr/>
        </p:nvPicPr>
        <p:blipFill>
          <a:blip r:embed="rId2">
            <a:extLst/>
          </a:blip>
          <a:srcRect l="22" t="36" r="4576" b="13"/>
          <a:stretch>
            <a:fillRect/>
          </a:stretch>
        </p:blipFill>
        <p:spPr>
          <a:xfrm>
            <a:off x="-209896" y="3100498"/>
            <a:ext cx="4331098" cy="675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1" y="360"/>
                  <a:pt x="11555" y="509"/>
                  <a:pt x="11555" y="562"/>
                </a:cubicBezTo>
                <a:cubicBezTo>
                  <a:pt x="11555" y="614"/>
                  <a:pt x="11513" y="708"/>
                  <a:pt x="11462" y="771"/>
                </a:cubicBezTo>
                <a:cubicBezTo>
                  <a:pt x="11411" y="834"/>
                  <a:pt x="11346" y="921"/>
                  <a:pt x="11316" y="963"/>
                </a:cubicBezTo>
                <a:cubicBezTo>
                  <a:pt x="11308" y="973"/>
                  <a:pt x="11288" y="980"/>
                  <a:pt x="11274" y="989"/>
                </a:cubicBezTo>
                <a:cubicBezTo>
                  <a:pt x="11294" y="1025"/>
                  <a:pt x="11304" y="1064"/>
                  <a:pt x="11288" y="1091"/>
                </a:cubicBezTo>
                <a:cubicBezTo>
                  <a:pt x="11231" y="1186"/>
                  <a:pt x="11123" y="1188"/>
                  <a:pt x="11007" y="1098"/>
                </a:cubicBezTo>
                <a:cubicBezTo>
                  <a:pt x="10994" y="1088"/>
                  <a:pt x="10996" y="1079"/>
                  <a:pt x="10989" y="1069"/>
                </a:cubicBezTo>
                <a:cubicBezTo>
                  <a:pt x="10914" y="1094"/>
                  <a:pt x="10834" y="1131"/>
                  <a:pt x="10769" y="1180"/>
                </a:cubicBezTo>
                <a:cubicBezTo>
                  <a:pt x="10759" y="1187"/>
                  <a:pt x="10748" y="1191"/>
                  <a:pt x="10738" y="1199"/>
                </a:cubicBezTo>
                <a:cubicBezTo>
                  <a:pt x="10775" y="1204"/>
                  <a:pt x="10814" y="1225"/>
                  <a:pt x="10864" y="1261"/>
                </a:cubicBezTo>
                <a:cubicBezTo>
                  <a:pt x="10937" y="1312"/>
                  <a:pt x="10973" y="1370"/>
                  <a:pt x="10943" y="1389"/>
                </a:cubicBezTo>
                <a:cubicBezTo>
                  <a:pt x="10857" y="1444"/>
                  <a:pt x="10706" y="1427"/>
                  <a:pt x="10609" y="1352"/>
                </a:cubicBezTo>
                <a:cubicBezTo>
                  <a:pt x="10578" y="1328"/>
                  <a:pt x="10566" y="1309"/>
                  <a:pt x="10565" y="1291"/>
                </a:cubicBezTo>
                <a:cubicBezTo>
                  <a:pt x="10530" y="1305"/>
                  <a:pt x="10492" y="1320"/>
                  <a:pt x="10470" y="1320"/>
                </a:cubicBezTo>
                <a:cubicBezTo>
                  <a:pt x="10433" y="1320"/>
                  <a:pt x="10407" y="1334"/>
                  <a:pt x="10385" y="1352"/>
                </a:cubicBezTo>
                <a:cubicBezTo>
                  <a:pt x="10444" y="1343"/>
                  <a:pt x="10517" y="1351"/>
                  <a:pt x="10593" y="1395"/>
                </a:cubicBezTo>
                <a:cubicBezTo>
                  <a:pt x="10681" y="1446"/>
                  <a:pt x="10733" y="1507"/>
                  <a:pt x="10710" y="1531"/>
                </a:cubicBezTo>
                <a:cubicBezTo>
                  <a:pt x="10650" y="1593"/>
                  <a:pt x="10453" y="1584"/>
                  <a:pt x="10356" y="1531"/>
                </a:cubicBezTo>
                <a:cubicBezTo>
                  <a:pt x="10377" y="1600"/>
                  <a:pt x="10421" y="1670"/>
                  <a:pt x="10500" y="1707"/>
                </a:cubicBezTo>
                <a:cubicBezTo>
                  <a:pt x="10613" y="1760"/>
                  <a:pt x="10607" y="1773"/>
                  <a:pt x="10453" y="1827"/>
                </a:cubicBezTo>
                <a:cubicBezTo>
                  <a:pt x="10357" y="1859"/>
                  <a:pt x="10278" y="1912"/>
                  <a:pt x="10278" y="1944"/>
                </a:cubicBezTo>
                <a:cubicBezTo>
                  <a:pt x="10278" y="1963"/>
                  <a:pt x="10233" y="2005"/>
                  <a:pt x="10168" y="2054"/>
                </a:cubicBezTo>
                <a:cubicBezTo>
                  <a:pt x="10148" y="2074"/>
                  <a:pt x="10123" y="2092"/>
                  <a:pt x="10081" y="2112"/>
                </a:cubicBezTo>
                <a:cubicBezTo>
                  <a:pt x="10050" y="2132"/>
                  <a:pt x="10024" y="2151"/>
                  <a:pt x="9989" y="2172"/>
                </a:cubicBezTo>
                <a:cubicBezTo>
                  <a:pt x="9735" y="2321"/>
                  <a:pt x="9710" y="2361"/>
                  <a:pt x="9758" y="2508"/>
                </a:cubicBezTo>
                <a:cubicBezTo>
                  <a:pt x="9771" y="2547"/>
                  <a:pt x="9769" y="2627"/>
                  <a:pt x="9778" y="2692"/>
                </a:cubicBezTo>
                <a:cubicBezTo>
                  <a:pt x="9778" y="2692"/>
                  <a:pt x="9777" y="2692"/>
                  <a:pt x="9778" y="2693"/>
                </a:cubicBezTo>
                <a:cubicBezTo>
                  <a:pt x="9838" y="2787"/>
                  <a:pt x="9859" y="2889"/>
                  <a:pt x="9823" y="2921"/>
                </a:cubicBezTo>
                <a:cubicBezTo>
                  <a:pt x="9814" y="2929"/>
                  <a:pt x="9814" y="2944"/>
                  <a:pt x="9807" y="2954"/>
                </a:cubicBezTo>
                <a:cubicBezTo>
                  <a:pt x="9807" y="2980"/>
                  <a:pt x="9817" y="2995"/>
                  <a:pt x="9819" y="3019"/>
                </a:cubicBezTo>
                <a:cubicBezTo>
                  <a:pt x="9855" y="2883"/>
                  <a:pt x="10060" y="2802"/>
                  <a:pt x="10308" y="2919"/>
                </a:cubicBezTo>
                <a:cubicBezTo>
                  <a:pt x="10416" y="2969"/>
                  <a:pt x="10432" y="3021"/>
                  <a:pt x="10379" y="3182"/>
                </a:cubicBezTo>
                <a:cubicBezTo>
                  <a:pt x="10300" y="3428"/>
                  <a:pt x="10204" y="3454"/>
                  <a:pt x="9970" y="3294"/>
                </a:cubicBezTo>
                <a:cubicBezTo>
                  <a:pt x="9901" y="3247"/>
                  <a:pt x="9864" y="3197"/>
                  <a:pt x="9841" y="3148"/>
                </a:cubicBezTo>
                <a:cubicBezTo>
                  <a:pt x="9864" y="3217"/>
                  <a:pt x="9899" y="3276"/>
                  <a:pt x="9958" y="3325"/>
                </a:cubicBezTo>
                <a:lnTo>
                  <a:pt x="10114" y="3451"/>
                </a:lnTo>
                <a:lnTo>
                  <a:pt x="9918" y="3569"/>
                </a:lnTo>
                <a:cubicBezTo>
                  <a:pt x="9900" y="3584"/>
                  <a:pt x="9898" y="3588"/>
                  <a:pt x="9875" y="3605"/>
                </a:cubicBezTo>
                <a:cubicBezTo>
                  <a:pt x="9870" y="3609"/>
                  <a:pt x="9866" y="3613"/>
                  <a:pt x="9861" y="3616"/>
                </a:cubicBezTo>
                <a:cubicBezTo>
                  <a:pt x="9721" y="3723"/>
                  <a:pt x="9652" y="3857"/>
                  <a:pt x="9669" y="4026"/>
                </a:cubicBezTo>
                <a:cubicBezTo>
                  <a:pt x="9675" y="4090"/>
                  <a:pt x="9695" y="4159"/>
                  <a:pt x="9724" y="4233"/>
                </a:cubicBezTo>
                <a:cubicBezTo>
                  <a:pt x="9758" y="4318"/>
                  <a:pt x="9768" y="4365"/>
                  <a:pt x="9782" y="4420"/>
                </a:cubicBezTo>
                <a:cubicBezTo>
                  <a:pt x="9789" y="4436"/>
                  <a:pt x="9797" y="4483"/>
                  <a:pt x="9803" y="4491"/>
                </a:cubicBezTo>
                <a:cubicBezTo>
                  <a:pt x="9844" y="4540"/>
                  <a:pt x="9837" y="4586"/>
                  <a:pt x="9794" y="4621"/>
                </a:cubicBezTo>
                <a:cubicBezTo>
                  <a:pt x="9788" y="4652"/>
                  <a:pt x="9790" y="4681"/>
                  <a:pt x="9778" y="4717"/>
                </a:cubicBezTo>
                <a:cubicBezTo>
                  <a:pt x="9720" y="4887"/>
                  <a:pt x="10069" y="5407"/>
                  <a:pt x="10286" y="5476"/>
                </a:cubicBezTo>
                <a:cubicBezTo>
                  <a:pt x="10320" y="5487"/>
                  <a:pt x="10355" y="5507"/>
                  <a:pt x="10389" y="5525"/>
                </a:cubicBezTo>
                <a:cubicBezTo>
                  <a:pt x="10399" y="5528"/>
                  <a:pt x="10409" y="5533"/>
                  <a:pt x="10423" y="5542"/>
                </a:cubicBezTo>
                <a:cubicBezTo>
                  <a:pt x="10439" y="5552"/>
                  <a:pt x="10452" y="5560"/>
                  <a:pt x="10466" y="5571"/>
                </a:cubicBezTo>
                <a:cubicBezTo>
                  <a:pt x="10469" y="5573"/>
                  <a:pt x="10472" y="5572"/>
                  <a:pt x="10474" y="5575"/>
                </a:cubicBezTo>
                <a:cubicBezTo>
                  <a:pt x="10476" y="5576"/>
                  <a:pt x="10475" y="5578"/>
                  <a:pt x="10476" y="5580"/>
                </a:cubicBezTo>
                <a:cubicBezTo>
                  <a:pt x="10508" y="5604"/>
                  <a:pt x="10542" y="5629"/>
                  <a:pt x="10558" y="5652"/>
                </a:cubicBezTo>
                <a:cubicBezTo>
                  <a:pt x="10601" y="5715"/>
                  <a:pt x="10695" y="5765"/>
                  <a:pt x="10767" y="5765"/>
                </a:cubicBezTo>
                <a:cubicBezTo>
                  <a:pt x="11033" y="5765"/>
                  <a:pt x="11087" y="5887"/>
                  <a:pt x="11007" y="6300"/>
                </a:cubicBezTo>
                <a:cubicBezTo>
                  <a:pt x="10930" y="6699"/>
                  <a:pt x="10901" y="6738"/>
                  <a:pt x="10379" y="7098"/>
                </a:cubicBezTo>
                <a:lnTo>
                  <a:pt x="10112" y="7282"/>
                </a:lnTo>
                <a:lnTo>
                  <a:pt x="9699" y="7214"/>
                </a:lnTo>
                <a:cubicBezTo>
                  <a:pt x="9138" y="7120"/>
                  <a:pt x="8715" y="7126"/>
                  <a:pt x="8588" y="7227"/>
                </a:cubicBezTo>
                <a:cubicBezTo>
                  <a:pt x="8545" y="7263"/>
                  <a:pt x="8430" y="7341"/>
                  <a:pt x="8327" y="7410"/>
                </a:cubicBezTo>
                <a:cubicBezTo>
                  <a:pt x="8314" y="7420"/>
                  <a:pt x="8303" y="7427"/>
                  <a:pt x="8291" y="7436"/>
                </a:cubicBezTo>
                <a:cubicBezTo>
                  <a:pt x="8275" y="7446"/>
                  <a:pt x="8266" y="7453"/>
                  <a:pt x="8250" y="7463"/>
                </a:cubicBezTo>
                <a:lnTo>
                  <a:pt x="8010" y="7616"/>
                </a:lnTo>
                <a:lnTo>
                  <a:pt x="7531" y="7278"/>
                </a:lnTo>
                <a:cubicBezTo>
                  <a:pt x="7043" y="6935"/>
                  <a:pt x="6710" y="6817"/>
                  <a:pt x="6201" y="6796"/>
                </a:cubicBezTo>
                <a:cubicBezTo>
                  <a:pt x="5929" y="6791"/>
                  <a:pt x="5677" y="6808"/>
                  <a:pt x="5530" y="6844"/>
                </a:cubicBezTo>
                <a:lnTo>
                  <a:pt x="4857" y="7285"/>
                </a:lnTo>
                <a:cubicBezTo>
                  <a:pt x="4438" y="7559"/>
                  <a:pt x="3482" y="8255"/>
                  <a:pt x="2731" y="8831"/>
                </a:cubicBezTo>
                <a:cubicBezTo>
                  <a:pt x="1981" y="9407"/>
                  <a:pt x="1058" y="10112"/>
                  <a:pt x="681" y="10397"/>
                </a:cubicBezTo>
                <a:lnTo>
                  <a:pt x="0" y="10910"/>
                </a:lnTo>
                <a:lnTo>
                  <a:pt x="2" y="12682"/>
                </a:lnTo>
                <a:lnTo>
                  <a:pt x="327" y="12859"/>
                </a:lnTo>
                <a:lnTo>
                  <a:pt x="655" y="13041"/>
                </a:lnTo>
                <a:lnTo>
                  <a:pt x="594" y="13936"/>
                </a:lnTo>
                <a:cubicBezTo>
                  <a:pt x="559" y="14429"/>
                  <a:pt x="521" y="14960"/>
                  <a:pt x="511" y="15115"/>
                </a:cubicBezTo>
                <a:cubicBezTo>
                  <a:pt x="500" y="15269"/>
                  <a:pt x="449" y="15499"/>
                  <a:pt x="396" y="15624"/>
                </a:cubicBezTo>
                <a:cubicBezTo>
                  <a:pt x="342" y="15750"/>
                  <a:pt x="272" y="16115"/>
                  <a:pt x="238" y="16434"/>
                </a:cubicBezTo>
                <a:cubicBezTo>
                  <a:pt x="203" y="16753"/>
                  <a:pt x="134" y="17039"/>
                  <a:pt x="85" y="17070"/>
                </a:cubicBezTo>
                <a:cubicBezTo>
                  <a:pt x="37" y="17102"/>
                  <a:pt x="16" y="17661"/>
                  <a:pt x="6" y="18565"/>
                </a:cubicBezTo>
                <a:lnTo>
                  <a:pt x="6" y="20045"/>
                </a:lnTo>
                <a:lnTo>
                  <a:pt x="338" y="20390"/>
                </a:lnTo>
                <a:cubicBezTo>
                  <a:pt x="765" y="20829"/>
                  <a:pt x="1344" y="21210"/>
                  <a:pt x="1797" y="21350"/>
                </a:cubicBezTo>
                <a:cubicBezTo>
                  <a:pt x="2187" y="21471"/>
                  <a:pt x="2434" y="21466"/>
                  <a:pt x="3185" y="21325"/>
                </a:cubicBezTo>
                <a:cubicBezTo>
                  <a:pt x="3426" y="21279"/>
                  <a:pt x="3803" y="21237"/>
                  <a:pt x="4022" y="21231"/>
                </a:cubicBezTo>
                <a:cubicBezTo>
                  <a:pt x="4402" y="21220"/>
                  <a:pt x="4419" y="21226"/>
                  <a:pt x="4398" y="21346"/>
                </a:cubicBezTo>
                <a:cubicBezTo>
                  <a:pt x="4386" y="21415"/>
                  <a:pt x="4392" y="21502"/>
                  <a:pt x="4414" y="21538"/>
                </a:cubicBezTo>
                <a:cubicBezTo>
                  <a:pt x="4442" y="21585"/>
                  <a:pt x="6451" y="21597"/>
                  <a:pt x="12008" y="21600"/>
                </a:cubicBezTo>
                <a:cubicBezTo>
                  <a:pt x="17027" y="21598"/>
                  <a:pt x="21600" y="21590"/>
                  <a:pt x="21600" y="21578"/>
                </a:cubicBezTo>
                <a:cubicBezTo>
                  <a:pt x="21600" y="21565"/>
                  <a:pt x="21549" y="21467"/>
                  <a:pt x="21487" y="21362"/>
                </a:cubicBezTo>
                <a:cubicBezTo>
                  <a:pt x="21425" y="21256"/>
                  <a:pt x="21294" y="20961"/>
                  <a:pt x="21200" y="20708"/>
                </a:cubicBezTo>
                <a:cubicBezTo>
                  <a:pt x="21106" y="20455"/>
                  <a:pt x="20998" y="20166"/>
                  <a:pt x="20957" y="20064"/>
                </a:cubicBezTo>
                <a:cubicBezTo>
                  <a:pt x="20916" y="19962"/>
                  <a:pt x="20882" y="19824"/>
                  <a:pt x="20882" y="19757"/>
                </a:cubicBezTo>
                <a:cubicBezTo>
                  <a:pt x="20882" y="19690"/>
                  <a:pt x="20816" y="19556"/>
                  <a:pt x="20735" y="19458"/>
                </a:cubicBezTo>
                <a:cubicBezTo>
                  <a:pt x="20654" y="19360"/>
                  <a:pt x="20562" y="19187"/>
                  <a:pt x="20533" y="19075"/>
                </a:cubicBezTo>
                <a:cubicBezTo>
                  <a:pt x="20504" y="18962"/>
                  <a:pt x="20444" y="18732"/>
                  <a:pt x="20399" y="18563"/>
                </a:cubicBezTo>
                <a:cubicBezTo>
                  <a:pt x="20353" y="18395"/>
                  <a:pt x="20227" y="17912"/>
                  <a:pt x="20116" y="17490"/>
                </a:cubicBezTo>
                <a:cubicBezTo>
                  <a:pt x="19808" y="16325"/>
                  <a:pt x="19800" y="16301"/>
                  <a:pt x="19710" y="16229"/>
                </a:cubicBezTo>
                <a:cubicBezTo>
                  <a:pt x="19542" y="16097"/>
                  <a:pt x="19514" y="15761"/>
                  <a:pt x="19652" y="15548"/>
                </a:cubicBezTo>
                <a:cubicBezTo>
                  <a:pt x="19734" y="15423"/>
                  <a:pt x="19798" y="15149"/>
                  <a:pt x="19819" y="14834"/>
                </a:cubicBezTo>
                <a:cubicBezTo>
                  <a:pt x="19837" y="14553"/>
                  <a:pt x="19893" y="14046"/>
                  <a:pt x="19941" y="13709"/>
                </a:cubicBezTo>
                <a:cubicBezTo>
                  <a:pt x="19990" y="13372"/>
                  <a:pt x="20039" y="12844"/>
                  <a:pt x="20050" y="12535"/>
                </a:cubicBezTo>
                <a:cubicBezTo>
                  <a:pt x="20062" y="12225"/>
                  <a:pt x="20096" y="11800"/>
                  <a:pt x="20125" y="11590"/>
                </a:cubicBezTo>
                <a:cubicBezTo>
                  <a:pt x="20197" y="11075"/>
                  <a:pt x="19850" y="9359"/>
                  <a:pt x="19601" y="8988"/>
                </a:cubicBezTo>
                <a:cubicBezTo>
                  <a:pt x="19385" y="8666"/>
                  <a:pt x="18881" y="8363"/>
                  <a:pt x="18366" y="8246"/>
                </a:cubicBezTo>
                <a:cubicBezTo>
                  <a:pt x="17569" y="8065"/>
                  <a:pt x="17330" y="7992"/>
                  <a:pt x="17139" y="7877"/>
                </a:cubicBezTo>
                <a:lnTo>
                  <a:pt x="16943" y="7759"/>
                </a:lnTo>
                <a:lnTo>
                  <a:pt x="17315" y="7523"/>
                </a:lnTo>
                <a:cubicBezTo>
                  <a:pt x="17519" y="7392"/>
                  <a:pt x="17818" y="7121"/>
                  <a:pt x="17980" y="6921"/>
                </a:cubicBezTo>
                <a:cubicBezTo>
                  <a:pt x="18322" y="6497"/>
                  <a:pt x="18461" y="6383"/>
                  <a:pt x="18712" y="6322"/>
                </a:cubicBezTo>
                <a:cubicBezTo>
                  <a:pt x="18864" y="6285"/>
                  <a:pt x="18892" y="6243"/>
                  <a:pt x="18876" y="6080"/>
                </a:cubicBezTo>
                <a:cubicBezTo>
                  <a:pt x="18858" y="5884"/>
                  <a:pt x="18893" y="5837"/>
                  <a:pt x="19389" y="5362"/>
                </a:cubicBezTo>
                <a:cubicBezTo>
                  <a:pt x="19511" y="5244"/>
                  <a:pt x="19658" y="5062"/>
                  <a:pt x="19712" y="4958"/>
                </a:cubicBezTo>
                <a:cubicBezTo>
                  <a:pt x="19806" y="4775"/>
                  <a:pt x="19820" y="4769"/>
                  <a:pt x="20185" y="4769"/>
                </a:cubicBezTo>
                <a:cubicBezTo>
                  <a:pt x="20485" y="4769"/>
                  <a:pt x="20563" y="4751"/>
                  <a:pt x="20563" y="4683"/>
                </a:cubicBezTo>
                <a:cubicBezTo>
                  <a:pt x="20563" y="4636"/>
                  <a:pt x="20693" y="4458"/>
                  <a:pt x="20852" y="4287"/>
                </a:cubicBezTo>
                <a:cubicBezTo>
                  <a:pt x="21104" y="4016"/>
                  <a:pt x="21135" y="3949"/>
                  <a:pt x="21089" y="3765"/>
                </a:cubicBezTo>
                <a:cubicBezTo>
                  <a:pt x="21060" y="3648"/>
                  <a:pt x="21013" y="3528"/>
                  <a:pt x="20982" y="3497"/>
                </a:cubicBezTo>
                <a:cubicBezTo>
                  <a:pt x="20854" y="3365"/>
                  <a:pt x="20848" y="3284"/>
                  <a:pt x="20959" y="2853"/>
                </a:cubicBezTo>
                <a:cubicBezTo>
                  <a:pt x="21005" y="2670"/>
                  <a:pt x="21044" y="2471"/>
                  <a:pt x="21044" y="2409"/>
                </a:cubicBezTo>
                <a:cubicBezTo>
                  <a:pt x="21044" y="2347"/>
                  <a:pt x="21078" y="2283"/>
                  <a:pt x="21119" y="2267"/>
                </a:cubicBezTo>
                <a:cubicBezTo>
                  <a:pt x="21231" y="2222"/>
                  <a:pt x="21118" y="2077"/>
                  <a:pt x="20994" y="2107"/>
                </a:cubicBezTo>
                <a:cubicBezTo>
                  <a:pt x="20816" y="2151"/>
                  <a:pt x="20651" y="1881"/>
                  <a:pt x="20783" y="1761"/>
                </a:cubicBezTo>
                <a:cubicBezTo>
                  <a:pt x="20817" y="1729"/>
                  <a:pt x="20839" y="1670"/>
                  <a:pt x="20832" y="1627"/>
                </a:cubicBezTo>
                <a:cubicBezTo>
                  <a:pt x="20825" y="1585"/>
                  <a:pt x="20817" y="1509"/>
                  <a:pt x="20812" y="1459"/>
                </a:cubicBezTo>
                <a:cubicBezTo>
                  <a:pt x="20807" y="1408"/>
                  <a:pt x="20655" y="1280"/>
                  <a:pt x="20476" y="1175"/>
                </a:cubicBezTo>
                <a:cubicBezTo>
                  <a:pt x="20184" y="1002"/>
                  <a:pt x="20164" y="975"/>
                  <a:pt x="20280" y="913"/>
                </a:cubicBezTo>
                <a:cubicBezTo>
                  <a:pt x="20206" y="949"/>
                  <a:pt x="20160" y="949"/>
                  <a:pt x="20121" y="909"/>
                </a:cubicBezTo>
                <a:cubicBezTo>
                  <a:pt x="20045" y="830"/>
                  <a:pt x="20202" y="739"/>
                  <a:pt x="20310" y="788"/>
                </a:cubicBezTo>
                <a:cubicBezTo>
                  <a:pt x="20291" y="772"/>
                  <a:pt x="20289" y="762"/>
                  <a:pt x="20254" y="738"/>
                </a:cubicBezTo>
                <a:cubicBezTo>
                  <a:pt x="20168" y="679"/>
                  <a:pt x="20086" y="563"/>
                  <a:pt x="20072" y="479"/>
                </a:cubicBezTo>
                <a:cubicBezTo>
                  <a:pt x="20055" y="381"/>
                  <a:pt x="19980" y="306"/>
                  <a:pt x="19856" y="266"/>
                </a:cubicBezTo>
                <a:cubicBezTo>
                  <a:pt x="19752" y="233"/>
                  <a:pt x="19644" y="186"/>
                  <a:pt x="19617" y="162"/>
                </a:cubicBezTo>
                <a:cubicBezTo>
                  <a:pt x="19483" y="45"/>
                  <a:pt x="19043" y="11"/>
                  <a:pt x="15652" y="0"/>
                </a:cubicBezTo>
                <a:close/>
                <a:moveTo>
                  <a:pt x="20349" y="823"/>
                </a:moveTo>
                <a:cubicBezTo>
                  <a:pt x="20351" y="828"/>
                  <a:pt x="20361" y="837"/>
                  <a:pt x="20361" y="841"/>
                </a:cubicBezTo>
                <a:cubicBezTo>
                  <a:pt x="20362" y="835"/>
                  <a:pt x="20352" y="829"/>
                  <a:pt x="20349" y="823"/>
                </a:cubicBezTo>
                <a:close/>
              </a:path>
            </a:pathLst>
          </a:custGeom>
          <a:ln w="12700">
            <a:miter lim="400000"/>
          </a:ln>
          <a:effectLst>
            <a:outerShdw sx="100000" sy="100000" kx="0" ky="0" algn="b" rotWithShape="0" blurRad="50800" dist="50800" dir="2723238">
              <a:srgbClr val="000000"/>
            </a:outerShdw>
          </a:effectLst>
        </p:spPr>
      </p:pic>
      <p:sp>
        <p:nvSpPr>
          <p:cNvPr id="573"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74"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575" name="TextBox 6" descr="TextBox 6"/>
          <p:cNvPicPr>
            <a:picLocks noChangeAspect="0"/>
          </p:cNvPicPr>
          <p:nvPr/>
        </p:nvPicPr>
        <p:blipFill>
          <a:blip r:embed="rId4">
            <a:extLst/>
          </a:blip>
          <a:stretch>
            <a:fillRect/>
          </a:stretch>
        </p:blipFill>
        <p:spPr>
          <a:xfrm>
            <a:off x="-99127" y="2039091"/>
            <a:ext cx="13088937" cy="1541764"/>
          </a:xfrm>
          <a:prstGeom prst="rect">
            <a:avLst/>
          </a:prstGeom>
          <a:effectLst>
            <a:outerShdw sx="100000" sy="100000" kx="0" ky="0" algn="b" rotWithShape="0" blurRad="63500" dist="38100" dir="1234610">
              <a:srgbClr val="000000">
                <a:alpha val="46602"/>
              </a:srgbClr>
            </a:outerShdw>
          </a:effectLst>
        </p:spPr>
      </p:pic>
      <p:sp>
        <p:nvSpPr>
          <p:cNvPr id="576" name="God has  created  EVERY man  with the  ability to  choose  faith! — Jos. 24:15; Acts 17:26-27…"/>
          <p:cNvSpPr txBox="1"/>
          <p:nvPr/>
        </p:nvSpPr>
        <p:spPr>
          <a:xfrm>
            <a:off x="4236027" y="3546020"/>
            <a:ext cx="8474279" cy="59055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900">
                <a:latin typeface="Century Gothic"/>
                <a:ea typeface="Century Gothic"/>
                <a:cs typeface="Century Gothic"/>
                <a:sym typeface="Century Gothic"/>
              </a:defRPr>
            </a:pPr>
            <a:r>
              <a:t>God has  created  EVERY man  with the  ability to  choose  faith! — Jos. 24:15; Acts 17:26-27 </a:t>
            </a:r>
          </a:p>
          <a:p>
            <a:pPr marL="685800" indent="-685800" algn="l">
              <a:spcBef>
                <a:spcPts val="1200"/>
              </a:spcBef>
              <a:buSzPct val="80000"/>
              <a:buBlip>
                <a:blip r:embed="rId5"/>
              </a:buBlip>
              <a:defRPr sz="3900">
                <a:latin typeface="Century Gothic"/>
                <a:ea typeface="Century Gothic"/>
                <a:cs typeface="Century Gothic"/>
                <a:sym typeface="Century Gothic"/>
              </a:defRPr>
            </a:pPr>
            <a:r>
              <a:t>God’s  invitation to all men  genuine! — Rev. 22:17</a:t>
            </a:r>
          </a:p>
          <a:p>
            <a:pPr marL="685800" indent="-685800" algn="l">
              <a:spcBef>
                <a:spcPts val="1200"/>
              </a:spcBef>
              <a:buSzPct val="80000"/>
              <a:buBlip>
                <a:blip r:embed="rId5"/>
              </a:buBlip>
              <a:defRPr sz="3900">
                <a:latin typeface="Century Gothic"/>
                <a:ea typeface="Century Gothic"/>
                <a:cs typeface="Century Gothic"/>
                <a:sym typeface="Century Gothic"/>
              </a:defRPr>
            </a:pPr>
            <a:r>
              <a:t>All who accept God’s call to have faith in Christ become a part of the elect body - all those in Christ — Eph 1:3-11</a:t>
            </a:r>
          </a:p>
        </p:txBody>
      </p:sp>
      <p:sp>
        <p:nvSpPr>
          <p:cNvPr id="577"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76">
                                            <p:txEl>
                                              <p:pRg st="1" end="1"/>
                                            </p:txEl>
                                          </p:spTgt>
                                        </p:tgtEl>
                                        <p:attrNameLst>
                                          <p:attrName>style.visibility</p:attrName>
                                        </p:attrNameLst>
                                      </p:cBhvr>
                                      <p:to>
                                        <p:strVal val="visible"/>
                                      </p:to>
                                    </p:set>
                                    <p:animEffect filter="wipe(left)" transition="in">
                                      <p:cBhvr>
                                        <p:cTn id="7" dur="1500"/>
                                        <p:tgtEl>
                                          <p:spTgt spid="57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576">
                                            <p:txEl>
                                              <p:pRg st="2" end="2"/>
                                            </p:txEl>
                                          </p:spTgt>
                                        </p:tgtEl>
                                        <p:attrNameLst>
                                          <p:attrName>style.visibility</p:attrName>
                                        </p:attrNameLst>
                                      </p:cBhvr>
                                      <p:to>
                                        <p:strVal val="visible"/>
                                      </p:to>
                                    </p:set>
                                    <p:animEffect filter="wipe(left)" transition="in">
                                      <p:cBhvr>
                                        <p:cTn id="12" dur="1500"/>
                                        <p:tgtEl>
                                          <p:spTgt spid="57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76"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9" name="Image" descr="Image"/>
          <p:cNvPicPr>
            <a:picLocks noChangeAspect="1"/>
          </p:cNvPicPr>
          <p:nvPr/>
        </p:nvPicPr>
        <p:blipFill>
          <a:blip r:embed="rId2">
            <a:extLst/>
          </a:blip>
          <a:srcRect l="22" t="36" r="4576" b="13"/>
          <a:stretch>
            <a:fillRect/>
          </a:stretch>
        </p:blipFill>
        <p:spPr>
          <a:xfrm>
            <a:off x="-209896" y="3100498"/>
            <a:ext cx="4331098" cy="675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1" y="360"/>
                  <a:pt x="11555" y="509"/>
                  <a:pt x="11555" y="562"/>
                </a:cubicBezTo>
                <a:cubicBezTo>
                  <a:pt x="11555" y="614"/>
                  <a:pt x="11513" y="708"/>
                  <a:pt x="11462" y="771"/>
                </a:cubicBezTo>
                <a:cubicBezTo>
                  <a:pt x="11411" y="834"/>
                  <a:pt x="11346" y="921"/>
                  <a:pt x="11316" y="963"/>
                </a:cubicBezTo>
                <a:cubicBezTo>
                  <a:pt x="11308" y="973"/>
                  <a:pt x="11288" y="980"/>
                  <a:pt x="11274" y="989"/>
                </a:cubicBezTo>
                <a:cubicBezTo>
                  <a:pt x="11294" y="1025"/>
                  <a:pt x="11304" y="1064"/>
                  <a:pt x="11288" y="1091"/>
                </a:cubicBezTo>
                <a:cubicBezTo>
                  <a:pt x="11231" y="1186"/>
                  <a:pt x="11123" y="1188"/>
                  <a:pt x="11007" y="1098"/>
                </a:cubicBezTo>
                <a:cubicBezTo>
                  <a:pt x="10994" y="1088"/>
                  <a:pt x="10996" y="1079"/>
                  <a:pt x="10989" y="1069"/>
                </a:cubicBezTo>
                <a:cubicBezTo>
                  <a:pt x="10914" y="1094"/>
                  <a:pt x="10834" y="1131"/>
                  <a:pt x="10769" y="1180"/>
                </a:cubicBezTo>
                <a:cubicBezTo>
                  <a:pt x="10759" y="1187"/>
                  <a:pt x="10748" y="1191"/>
                  <a:pt x="10738" y="1199"/>
                </a:cubicBezTo>
                <a:cubicBezTo>
                  <a:pt x="10775" y="1204"/>
                  <a:pt x="10814" y="1225"/>
                  <a:pt x="10864" y="1261"/>
                </a:cubicBezTo>
                <a:cubicBezTo>
                  <a:pt x="10937" y="1312"/>
                  <a:pt x="10973" y="1370"/>
                  <a:pt x="10943" y="1389"/>
                </a:cubicBezTo>
                <a:cubicBezTo>
                  <a:pt x="10857" y="1444"/>
                  <a:pt x="10706" y="1427"/>
                  <a:pt x="10609" y="1352"/>
                </a:cubicBezTo>
                <a:cubicBezTo>
                  <a:pt x="10578" y="1328"/>
                  <a:pt x="10566" y="1309"/>
                  <a:pt x="10565" y="1291"/>
                </a:cubicBezTo>
                <a:cubicBezTo>
                  <a:pt x="10530" y="1305"/>
                  <a:pt x="10492" y="1320"/>
                  <a:pt x="10470" y="1320"/>
                </a:cubicBezTo>
                <a:cubicBezTo>
                  <a:pt x="10433" y="1320"/>
                  <a:pt x="10407" y="1334"/>
                  <a:pt x="10385" y="1352"/>
                </a:cubicBezTo>
                <a:cubicBezTo>
                  <a:pt x="10444" y="1343"/>
                  <a:pt x="10517" y="1351"/>
                  <a:pt x="10593" y="1395"/>
                </a:cubicBezTo>
                <a:cubicBezTo>
                  <a:pt x="10681" y="1446"/>
                  <a:pt x="10733" y="1507"/>
                  <a:pt x="10710" y="1531"/>
                </a:cubicBezTo>
                <a:cubicBezTo>
                  <a:pt x="10650" y="1593"/>
                  <a:pt x="10453" y="1584"/>
                  <a:pt x="10356" y="1531"/>
                </a:cubicBezTo>
                <a:cubicBezTo>
                  <a:pt x="10377" y="1600"/>
                  <a:pt x="10421" y="1670"/>
                  <a:pt x="10500" y="1707"/>
                </a:cubicBezTo>
                <a:cubicBezTo>
                  <a:pt x="10613" y="1760"/>
                  <a:pt x="10607" y="1773"/>
                  <a:pt x="10453" y="1827"/>
                </a:cubicBezTo>
                <a:cubicBezTo>
                  <a:pt x="10357" y="1859"/>
                  <a:pt x="10278" y="1912"/>
                  <a:pt x="10278" y="1944"/>
                </a:cubicBezTo>
                <a:cubicBezTo>
                  <a:pt x="10278" y="1963"/>
                  <a:pt x="10233" y="2005"/>
                  <a:pt x="10168" y="2054"/>
                </a:cubicBezTo>
                <a:cubicBezTo>
                  <a:pt x="10148" y="2074"/>
                  <a:pt x="10123" y="2092"/>
                  <a:pt x="10081" y="2112"/>
                </a:cubicBezTo>
                <a:cubicBezTo>
                  <a:pt x="10050" y="2132"/>
                  <a:pt x="10024" y="2151"/>
                  <a:pt x="9989" y="2172"/>
                </a:cubicBezTo>
                <a:cubicBezTo>
                  <a:pt x="9735" y="2321"/>
                  <a:pt x="9710" y="2361"/>
                  <a:pt x="9758" y="2508"/>
                </a:cubicBezTo>
                <a:cubicBezTo>
                  <a:pt x="9771" y="2547"/>
                  <a:pt x="9769" y="2627"/>
                  <a:pt x="9778" y="2692"/>
                </a:cubicBezTo>
                <a:cubicBezTo>
                  <a:pt x="9778" y="2692"/>
                  <a:pt x="9777" y="2692"/>
                  <a:pt x="9778" y="2693"/>
                </a:cubicBezTo>
                <a:cubicBezTo>
                  <a:pt x="9838" y="2787"/>
                  <a:pt x="9859" y="2889"/>
                  <a:pt x="9823" y="2921"/>
                </a:cubicBezTo>
                <a:cubicBezTo>
                  <a:pt x="9814" y="2929"/>
                  <a:pt x="9814" y="2944"/>
                  <a:pt x="9807" y="2954"/>
                </a:cubicBezTo>
                <a:cubicBezTo>
                  <a:pt x="9807" y="2980"/>
                  <a:pt x="9817" y="2995"/>
                  <a:pt x="9819" y="3019"/>
                </a:cubicBezTo>
                <a:cubicBezTo>
                  <a:pt x="9855" y="2883"/>
                  <a:pt x="10060" y="2802"/>
                  <a:pt x="10308" y="2919"/>
                </a:cubicBezTo>
                <a:cubicBezTo>
                  <a:pt x="10416" y="2969"/>
                  <a:pt x="10432" y="3021"/>
                  <a:pt x="10379" y="3182"/>
                </a:cubicBezTo>
                <a:cubicBezTo>
                  <a:pt x="10300" y="3428"/>
                  <a:pt x="10204" y="3454"/>
                  <a:pt x="9970" y="3294"/>
                </a:cubicBezTo>
                <a:cubicBezTo>
                  <a:pt x="9901" y="3247"/>
                  <a:pt x="9864" y="3197"/>
                  <a:pt x="9841" y="3148"/>
                </a:cubicBezTo>
                <a:cubicBezTo>
                  <a:pt x="9864" y="3217"/>
                  <a:pt x="9899" y="3276"/>
                  <a:pt x="9958" y="3325"/>
                </a:cubicBezTo>
                <a:lnTo>
                  <a:pt x="10114" y="3451"/>
                </a:lnTo>
                <a:lnTo>
                  <a:pt x="9918" y="3569"/>
                </a:lnTo>
                <a:cubicBezTo>
                  <a:pt x="9900" y="3584"/>
                  <a:pt x="9898" y="3588"/>
                  <a:pt x="9875" y="3605"/>
                </a:cubicBezTo>
                <a:cubicBezTo>
                  <a:pt x="9870" y="3609"/>
                  <a:pt x="9866" y="3613"/>
                  <a:pt x="9861" y="3616"/>
                </a:cubicBezTo>
                <a:cubicBezTo>
                  <a:pt x="9721" y="3723"/>
                  <a:pt x="9652" y="3857"/>
                  <a:pt x="9669" y="4026"/>
                </a:cubicBezTo>
                <a:cubicBezTo>
                  <a:pt x="9675" y="4090"/>
                  <a:pt x="9695" y="4159"/>
                  <a:pt x="9724" y="4233"/>
                </a:cubicBezTo>
                <a:cubicBezTo>
                  <a:pt x="9758" y="4318"/>
                  <a:pt x="9768" y="4365"/>
                  <a:pt x="9782" y="4420"/>
                </a:cubicBezTo>
                <a:cubicBezTo>
                  <a:pt x="9789" y="4436"/>
                  <a:pt x="9797" y="4483"/>
                  <a:pt x="9803" y="4491"/>
                </a:cubicBezTo>
                <a:cubicBezTo>
                  <a:pt x="9844" y="4540"/>
                  <a:pt x="9837" y="4586"/>
                  <a:pt x="9794" y="4621"/>
                </a:cubicBezTo>
                <a:cubicBezTo>
                  <a:pt x="9788" y="4652"/>
                  <a:pt x="9790" y="4681"/>
                  <a:pt x="9778" y="4717"/>
                </a:cubicBezTo>
                <a:cubicBezTo>
                  <a:pt x="9720" y="4887"/>
                  <a:pt x="10069" y="5407"/>
                  <a:pt x="10286" y="5476"/>
                </a:cubicBezTo>
                <a:cubicBezTo>
                  <a:pt x="10320" y="5487"/>
                  <a:pt x="10355" y="5507"/>
                  <a:pt x="10389" y="5525"/>
                </a:cubicBezTo>
                <a:cubicBezTo>
                  <a:pt x="10399" y="5528"/>
                  <a:pt x="10409" y="5533"/>
                  <a:pt x="10423" y="5542"/>
                </a:cubicBezTo>
                <a:cubicBezTo>
                  <a:pt x="10439" y="5552"/>
                  <a:pt x="10452" y="5560"/>
                  <a:pt x="10466" y="5571"/>
                </a:cubicBezTo>
                <a:cubicBezTo>
                  <a:pt x="10469" y="5573"/>
                  <a:pt x="10472" y="5572"/>
                  <a:pt x="10474" y="5575"/>
                </a:cubicBezTo>
                <a:cubicBezTo>
                  <a:pt x="10476" y="5576"/>
                  <a:pt x="10475" y="5578"/>
                  <a:pt x="10476" y="5580"/>
                </a:cubicBezTo>
                <a:cubicBezTo>
                  <a:pt x="10508" y="5604"/>
                  <a:pt x="10542" y="5629"/>
                  <a:pt x="10558" y="5652"/>
                </a:cubicBezTo>
                <a:cubicBezTo>
                  <a:pt x="10601" y="5715"/>
                  <a:pt x="10695" y="5765"/>
                  <a:pt x="10767" y="5765"/>
                </a:cubicBezTo>
                <a:cubicBezTo>
                  <a:pt x="11033" y="5765"/>
                  <a:pt x="11087" y="5887"/>
                  <a:pt x="11007" y="6300"/>
                </a:cubicBezTo>
                <a:cubicBezTo>
                  <a:pt x="10930" y="6699"/>
                  <a:pt x="10901" y="6738"/>
                  <a:pt x="10379" y="7098"/>
                </a:cubicBezTo>
                <a:lnTo>
                  <a:pt x="10112" y="7282"/>
                </a:lnTo>
                <a:lnTo>
                  <a:pt x="9699" y="7214"/>
                </a:lnTo>
                <a:cubicBezTo>
                  <a:pt x="9138" y="7120"/>
                  <a:pt x="8715" y="7126"/>
                  <a:pt x="8588" y="7227"/>
                </a:cubicBezTo>
                <a:cubicBezTo>
                  <a:pt x="8545" y="7263"/>
                  <a:pt x="8430" y="7341"/>
                  <a:pt x="8327" y="7410"/>
                </a:cubicBezTo>
                <a:cubicBezTo>
                  <a:pt x="8314" y="7420"/>
                  <a:pt x="8303" y="7427"/>
                  <a:pt x="8291" y="7436"/>
                </a:cubicBezTo>
                <a:cubicBezTo>
                  <a:pt x="8275" y="7446"/>
                  <a:pt x="8266" y="7453"/>
                  <a:pt x="8250" y="7463"/>
                </a:cubicBezTo>
                <a:lnTo>
                  <a:pt x="8010" y="7616"/>
                </a:lnTo>
                <a:lnTo>
                  <a:pt x="7531" y="7278"/>
                </a:lnTo>
                <a:cubicBezTo>
                  <a:pt x="7043" y="6935"/>
                  <a:pt x="6710" y="6817"/>
                  <a:pt x="6201" y="6796"/>
                </a:cubicBezTo>
                <a:cubicBezTo>
                  <a:pt x="5929" y="6791"/>
                  <a:pt x="5677" y="6808"/>
                  <a:pt x="5530" y="6844"/>
                </a:cubicBezTo>
                <a:lnTo>
                  <a:pt x="4857" y="7285"/>
                </a:lnTo>
                <a:cubicBezTo>
                  <a:pt x="4438" y="7559"/>
                  <a:pt x="3482" y="8255"/>
                  <a:pt x="2731" y="8831"/>
                </a:cubicBezTo>
                <a:cubicBezTo>
                  <a:pt x="1981" y="9407"/>
                  <a:pt x="1058" y="10112"/>
                  <a:pt x="681" y="10397"/>
                </a:cubicBezTo>
                <a:lnTo>
                  <a:pt x="0" y="10910"/>
                </a:lnTo>
                <a:lnTo>
                  <a:pt x="2" y="12682"/>
                </a:lnTo>
                <a:lnTo>
                  <a:pt x="327" y="12859"/>
                </a:lnTo>
                <a:lnTo>
                  <a:pt x="655" y="13041"/>
                </a:lnTo>
                <a:lnTo>
                  <a:pt x="594" y="13936"/>
                </a:lnTo>
                <a:cubicBezTo>
                  <a:pt x="559" y="14429"/>
                  <a:pt x="521" y="14960"/>
                  <a:pt x="511" y="15115"/>
                </a:cubicBezTo>
                <a:cubicBezTo>
                  <a:pt x="500" y="15269"/>
                  <a:pt x="449" y="15499"/>
                  <a:pt x="396" y="15624"/>
                </a:cubicBezTo>
                <a:cubicBezTo>
                  <a:pt x="342" y="15750"/>
                  <a:pt x="272" y="16115"/>
                  <a:pt x="238" y="16434"/>
                </a:cubicBezTo>
                <a:cubicBezTo>
                  <a:pt x="203" y="16753"/>
                  <a:pt x="134" y="17039"/>
                  <a:pt x="85" y="17070"/>
                </a:cubicBezTo>
                <a:cubicBezTo>
                  <a:pt x="37" y="17102"/>
                  <a:pt x="16" y="17661"/>
                  <a:pt x="6" y="18565"/>
                </a:cubicBezTo>
                <a:lnTo>
                  <a:pt x="6" y="20045"/>
                </a:lnTo>
                <a:lnTo>
                  <a:pt x="338" y="20390"/>
                </a:lnTo>
                <a:cubicBezTo>
                  <a:pt x="765" y="20829"/>
                  <a:pt x="1344" y="21210"/>
                  <a:pt x="1797" y="21350"/>
                </a:cubicBezTo>
                <a:cubicBezTo>
                  <a:pt x="2187" y="21471"/>
                  <a:pt x="2434" y="21466"/>
                  <a:pt x="3185" y="21325"/>
                </a:cubicBezTo>
                <a:cubicBezTo>
                  <a:pt x="3426" y="21279"/>
                  <a:pt x="3803" y="21237"/>
                  <a:pt x="4022" y="21231"/>
                </a:cubicBezTo>
                <a:cubicBezTo>
                  <a:pt x="4402" y="21220"/>
                  <a:pt x="4419" y="21226"/>
                  <a:pt x="4398" y="21346"/>
                </a:cubicBezTo>
                <a:cubicBezTo>
                  <a:pt x="4386" y="21415"/>
                  <a:pt x="4392" y="21502"/>
                  <a:pt x="4414" y="21538"/>
                </a:cubicBezTo>
                <a:cubicBezTo>
                  <a:pt x="4442" y="21585"/>
                  <a:pt x="6451" y="21597"/>
                  <a:pt x="12008" y="21600"/>
                </a:cubicBezTo>
                <a:cubicBezTo>
                  <a:pt x="17027" y="21598"/>
                  <a:pt x="21600" y="21590"/>
                  <a:pt x="21600" y="21578"/>
                </a:cubicBezTo>
                <a:cubicBezTo>
                  <a:pt x="21600" y="21565"/>
                  <a:pt x="21549" y="21467"/>
                  <a:pt x="21487" y="21362"/>
                </a:cubicBezTo>
                <a:cubicBezTo>
                  <a:pt x="21425" y="21256"/>
                  <a:pt x="21294" y="20961"/>
                  <a:pt x="21200" y="20708"/>
                </a:cubicBezTo>
                <a:cubicBezTo>
                  <a:pt x="21106" y="20455"/>
                  <a:pt x="20998" y="20166"/>
                  <a:pt x="20957" y="20064"/>
                </a:cubicBezTo>
                <a:cubicBezTo>
                  <a:pt x="20916" y="19962"/>
                  <a:pt x="20882" y="19824"/>
                  <a:pt x="20882" y="19757"/>
                </a:cubicBezTo>
                <a:cubicBezTo>
                  <a:pt x="20882" y="19690"/>
                  <a:pt x="20816" y="19556"/>
                  <a:pt x="20735" y="19458"/>
                </a:cubicBezTo>
                <a:cubicBezTo>
                  <a:pt x="20654" y="19360"/>
                  <a:pt x="20562" y="19187"/>
                  <a:pt x="20533" y="19075"/>
                </a:cubicBezTo>
                <a:cubicBezTo>
                  <a:pt x="20504" y="18962"/>
                  <a:pt x="20444" y="18732"/>
                  <a:pt x="20399" y="18563"/>
                </a:cubicBezTo>
                <a:cubicBezTo>
                  <a:pt x="20353" y="18395"/>
                  <a:pt x="20227" y="17912"/>
                  <a:pt x="20116" y="17490"/>
                </a:cubicBezTo>
                <a:cubicBezTo>
                  <a:pt x="19808" y="16325"/>
                  <a:pt x="19800" y="16301"/>
                  <a:pt x="19710" y="16229"/>
                </a:cubicBezTo>
                <a:cubicBezTo>
                  <a:pt x="19542" y="16097"/>
                  <a:pt x="19514" y="15761"/>
                  <a:pt x="19652" y="15548"/>
                </a:cubicBezTo>
                <a:cubicBezTo>
                  <a:pt x="19734" y="15423"/>
                  <a:pt x="19798" y="15149"/>
                  <a:pt x="19819" y="14834"/>
                </a:cubicBezTo>
                <a:cubicBezTo>
                  <a:pt x="19837" y="14553"/>
                  <a:pt x="19893" y="14046"/>
                  <a:pt x="19941" y="13709"/>
                </a:cubicBezTo>
                <a:cubicBezTo>
                  <a:pt x="19990" y="13372"/>
                  <a:pt x="20039" y="12844"/>
                  <a:pt x="20050" y="12535"/>
                </a:cubicBezTo>
                <a:cubicBezTo>
                  <a:pt x="20062" y="12225"/>
                  <a:pt x="20096" y="11800"/>
                  <a:pt x="20125" y="11590"/>
                </a:cubicBezTo>
                <a:cubicBezTo>
                  <a:pt x="20197" y="11075"/>
                  <a:pt x="19850" y="9359"/>
                  <a:pt x="19601" y="8988"/>
                </a:cubicBezTo>
                <a:cubicBezTo>
                  <a:pt x="19385" y="8666"/>
                  <a:pt x="18881" y="8363"/>
                  <a:pt x="18366" y="8246"/>
                </a:cubicBezTo>
                <a:cubicBezTo>
                  <a:pt x="17569" y="8065"/>
                  <a:pt x="17330" y="7992"/>
                  <a:pt x="17139" y="7877"/>
                </a:cubicBezTo>
                <a:lnTo>
                  <a:pt x="16943" y="7759"/>
                </a:lnTo>
                <a:lnTo>
                  <a:pt x="17315" y="7523"/>
                </a:lnTo>
                <a:cubicBezTo>
                  <a:pt x="17519" y="7392"/>
                  <a:pt x="17818" y="7121"/>
                  <a:pt x="17980" y="6921"/>
                </a:cubicBezTo>
                <a:cubicBezTo>
                  <a:pt x="18322" y="6497"/>
                  <a:pt x="18461" y="6383"/>
                  <a:pt x="18712" y="6322"/>
                </a:cubicBezTo>
                <a:cubicBezTo>
                  <a:pt x="18864" y="6285"/>
                  <a:pt x="18892" y="6243"/>
                  <a:pt x="18876" y="6080"/>
                </a:cubicBezTo>
                <a:cubicBezTo>
                  <a:pt x="18858" y="5884"/>
                  <a:pt x="18893" y="5837"/>
                  <a:pt x="19389" y="5362"/>
                </a:cubicBezTo>
                <a:cubicBezTo>
                  <a:pt x="19511" y="5244"/>
                  <a:pt x="19658" y="5062"/>
                  <a:pt x="19712" y="4958"/>
                </a:cubicBezTo>
                <a:cubicBezTo>
                  <a:pt x="19806" y="4775"/>
                  <a:pt x="19820" y="4769"/>
                  <a:pt x="20185" y="4769"/>
                </a:cubicBezTo>
                <a:cubicBezTo>
                  <a:pt x="20485" y="4769"/>
                  <a:pt x="20563" y="4751"/>
                  <a:pt x="20563" y="4683"/>
                </a:cubicBezTo>
                <a:cubicBezTo>
                  <a:pt x="20563" y="4636"/>
                  <a:pt x="20693" y="4458"/>
                  <a:pt x="20852" y="4287"/>
                </a:cubicBezTo>
                <a:cubicBezTo>
                  <a:pt x="21104" y="4016"/>
                  <a:pt x="21135" y="3949"/>
                  <a:pt x="21089" y="3765"/>
                </a:cubicBezTo>
                <a:cubicBezTo>
                  <a:pt x="21060" y="3648"/>
                  <a:pt x="21013" y="3528"/>
                  <a:pt x="20982" y="3497"/>
                </a:cubicBezTo>
                <a:cubicBezTo>
                  <a:pt x="20854" y="3365"/>
                  <a:pt x="20848" y="3284"/>
                  <a:pt x="20959" y="2853"/>
                </a:cubicBezTo>
                <a:cubicBezTo>
                  <a:pt x="21005" y="2670"/>
                  <a:pt x="21044" y="2471"/>
                  <a:pt x="21044" y="2409"/>
                </a:cubicBezTo>
                <a:cubicBezTo>
                  <a:pt x="21044" y="2347"/>
                  <a:pt x="21078" y="2283"/>
                  <a:pt x="21119" y="2267"/>
                </a:cubicBezTo>
                <a:cubicBezTo>
                  <a:pt x="21231" y="2222"/>
                  <a:pt x="21118" y="2077"/>
                  <a:pt x="20994" y="2107"/>
                </a:cubicBezTo>
                <a:cubicBezTo>
                  <a:pt x="20816" y="2151"/>
                  <a:pt x="20651" y="1881"/>
                  <a:pt x="20783" y="1761"/>
                </a:cubicBezTo>
                <a:cubicBezTo>
                  <a:pt x="20817" y="1729"/>
                  <a:pt x="20839" y="1670"/>
                  <a:pt x="20832" y="1627"/>
                </a:cubicBezTo>
                <a:cubicBezTo>
                  <a:pt x="20825" y="1585"/>
                  <a:pt x="20817" y="1509"/>
                  <a:pt x="20812" y="1459"/>
                </a:cubicBezTo>
                <a:cubicBezTo>
                  <a:pt x="20807" y="1408"/>
                  <a:pt x="20655" y="1280"/>
                  <a:pt x="20476" y="1175"/>
                </a:cubicBezTo>
                <a:cubicBezTo>
                  <a:pt x="20184" y="1002"/>
                  <a:pt x="20164" y="975"/>
                  <a:pt x="20280" y="913"/>
                </a:cubicBezTo>
                <a:cubicBezTo>
                  <a:pt x="20206" y="949"/>
                  <a:pt x="20160" y="949"/>
                  <a:pt x="20121" y="909"/>
                </a:cubicBezTo>
                <a:cubicBezTo>
                  <a:pt x="20045" y="830"/>
                  <a:pt x="20202" y="739"/>
                  <a:pt x="20310" y="788"/>
                </a:cubicBezTo>
                <a:cubicBezTo>
                  <a:pt x="20291" y="772"/>
                  <a:pt x="20289" y="762"/>
                  <a:pt x="20254" y="738"/>
                </a:cubicBezTo>
                <a:cubicBezTo>
                  <a:pt x="20168" y="679"/>
                  <a:pt x="20086" y="563"/>
                  <a:pt x="20072" y="479"/>
                </a:cubicBezTo>
                <a:cubicBezTo>
                  <a:pt x="20055" y="381"/>
                  <a:pt x="19980" y="306"/>
                  <a:pt x="19856" y="266"/>
                </a:cubicBezTo>
                <a:cubicBezTo>
                  <a:pt x="19752" y="233"/>
                  <a:pt x="19644" y="186"/>
                  <a:pt x="19617" y="162"/>
                </a:cubicBezTo>
                <a:cubicBezTo>
                  <a:pt x="19483" y="45"/>
                  <a:pt x="19043" y="11"/>
                  <a:pt x="15652" y="0"/>
                </a:cubicBezTo>
                <a:close/>
                <a:moveTo>
                  <a:pt x="20349" y="823"/>
                </a:moveTo>
                <a:cubicBezTo>
                  <a:pt x="20351" y="828"/>
                  <a:pt x="20361" y="837"/>
                  <a:pt x="20361" y="841"/>
                </a:cubicBezTo>
                <a:cubicBezTo>
                  <a:pt x="20362" y="835"/>
                  <a:pt x="20352" y="829"/>
                  <a:pt x="20349" y="823"/>
                </a:cubicBezTo>
                <a:close/>
              </a:path>
            </a:pathLst>
          </a:custGeom>
          <a:ln w="12700">
            <a:miter lim="400000"/>
          </a:ln>
          <a:effectLst>
            <a:outerShdw sx="100000" sy="100000" kx="0" ky="0" algn="b" rotWithShape="0" blurRad="50800" dist="50800" dir="2723238">
              <a:srgbClr val="000000"/>
            </a:outerShdw>
          </a:effectLst>
        </p:spPr>
      </p:pic>
      <p:sp>
        <p:nvSpPr>
          <p:cNvPr id="580"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81"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582" name="TextBox 6" descr="TextBox 6"/>
          <p:cNvPicPr>
            <a:picLocks noChangeAspect="0"/>
          </p:cNvPicPr>
          <p:nvPr/>
        </p:nvPicPr>
        <p:blipFill>
          <a:blip r:embed="rId4">
            <a:extLst/>
          </a:blip>
          <a:stretch>
            <a:fillRect/>
          </a:stretch>
        </p:blipFill>
        <p:spPr>
          <a:xfrm>
            <a:off x="-99127" y="2039091"/>
            <a:ext cx="13088937" cy="1541764"/>
          </a:xfrm>
          <a:prstGeom prst="rect">
            <a:avLst/>
          </a:prstGeom>
          <a:effectLst>
            <a:outerShdw sx="100000" sy="100000" kx="0" ky="0" algn="b" rotWithShape="0" blurRad="63500" dist="38100" dir="1234610">
              <a:srgbClr val="000000">
                <a:alpha val="46602"/>
              </a:srgbClr>
            </a:outerShdw>
          </a:effectLst>
        </p:spPr>
      </p:pic>
      <p:sp>
        <p:nvSpPr>
          <p:cNvPr id="583" name="God desires that ALL MEN come to a knowledge of the truth and be saved! –- (1 Tim 2:4)…"/>
          <p:cNvSpPr txBox="1"/>
          <p:nvPr/>
        </p:nvSpPr>
        <p:spPr>
          <a:xfrm>
            <a:off x="4236027" y="3399940"/>
            <a:ext cx="8474279" cy="61595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300">
                <a:latin typeface="Century Gothic"/>
                <a:ea typeface="Century Gothic"/>
                <a:cs typeface="Century Gothic"/>
                <a:sym typeface="Century Gothic"/>
              </a:defRPr>
            </a:pPr>
            <a:r>
              <a:t>God desires that ALL MEN come to a knowledge of the truth and be saved! –- (1 Tim 2:4)</a:t>
            </a:r>
          </a:p>
          <a:p>
            <a:pPr marL="685800" indent="-685800" algn="l">
              <a:spcBef>
                <a:spcPts val="1200"/>
              </a:spcBef>
              <a:buSzPct val="80000"/>
              <a:buBlip>
                <a:blip r:embed="rId5"/>
              </a:buBlip>
              <a:defRPr sz="3300">
                <a:latin typeface="Century Gothic"/>
                <a:ea typeface="Century Gothic"/>
                <a:cs typeface="Century Gothic"/>
                <a:sym typeface="Century Gothic"/>
              </a:defRPr>
            </a:pPr>
            <a:r>
              <a:t>The grace of God that brings salvation has appeared to ALL MEN! –- (Titus 2:11,12)</a:t>
            </a:r>
          </a:p>
          <a:p>
            <a:pPr marL="685800" indent="-685800" algn="l">
              <a:spcBef>
                <a:spcPts val="1200"/>
              </a:spcBef>
              <a:buSzPct val="80000"/>
              <a:buBlip>
                <a:blip r:embed="rId5"/>
              </a:buBlip>
              <a:defRPr sz="3300">
                <a:latin typeface="Century Gothic"/>
                <a:ea typeface="Century Gothic"/>
                <a:cs typeface="Century Gothic"/>
                <a:sym typeface="Century Gothic"/>
              </a:defRPr>
            </a:pPr>
            <a:r>
              <a:t>God is NOT willing that ANY should perish but that ALL should come to repentance! –- (2 Peter 3:9)</a:t>
            </a:r>
          </a:p>
          <a:p>
            <a:pPr marL="685800" indent="-685800" algn="l">
              <a:spcBef>
                <a:spcPts val="1200"/>
              </a:spcBef>
              <a:buSzPct val="80000"/>
              <a:buBlip>
                <a:blip r:embed="rId5"/>
              </a:buBlip>
              <a:defRPr sz="3300">
                <a:latin typeface="Century Gothic"/>
                <a:ea typeface="Century Gothic"/>
                <a:cs typeface="Century Gothic"/>
                <a:sym typeface="Century Gothic"/>
              </a:defRPr>
            </a:pPr>
            <a:r>
              <a:t>Jesus died for the sins of the WHOLE WORLD! — (1 John 2:1,2)</a:t>
            </a:r>
          </a:p>
        </p:txBody>
      </p:sp>
      <p:sp>
        <p:nvSpPr>
          <p:cNvPr id="584"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83">
                                            <p:bg/>
                                          </p:spTgt>
                                        </p:tgtEl>
                                        <p:attrNameLst>
                                          <p:attrName>style.visibility</p:attrName>
                                        </p:attrNameLst>
                                      </p:cBhvr>
                                      <p:to>
                                        <p:strVal val="visible"/>
                                      </p:to>
                                    </p:set>
                                    <p:animEffect filter="wipe(left)" transition="in">
                                      <p:cBhvr>
                                        <p:cTn id="7" dur="1500"/>
                                        <p:tgtEl>
                                          <p:spTgt spid="58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583">
                                            <p:txEl>
                                              <p:pRg st="0" end="0"/>
                                            </p:txEl>
                                          </p:spTgt>
                                        </p:tgtEl>
                                        <p:attrNameLst>
                                          <p:attrName>style.visibility</p:attrName>
                                        </p:attrNameLst>
                                      </p:cBhvr>
                                      <p:to>
                                        <p:strVal val="visible"/>
                                      </p:to>
                                    </p:set>
                                    <p:animEffect filter="wipe(left)" transition="in">
                                      <p:cBhvr>
                                        <p:cTn id="10" dur="1500"/>
                                        <p:tgtEl>
                                          <p:spTgt spid="58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583">
                                            <p:txEl>
                                              <p:pRg st="1" end="1"/>
                                            </p:txEl>
                                          </p:spTgt>
                                        </p:tgtEl>
                                        <p:attrNameLst>
                                          <p:attrName>style.visibility</p:attrName>
                                        </p:attrNameLst>
                                      </p:cBhvr>
                                      <p:to>
                                        <p:strVal val="visible"/>
                                      </p:to>
                                    </p:set>
                                    <p:animEffect filter="wipe(left)" transition="in">
                                      <p:cBhvr>
                                        <p:cTn id="15" dur="1500"/>
                                        <p:tgtEl>
                                          <p:spTgt spid="58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583">
                                            <p:txEl>
                                              <p:pRg st="2" end="2"/>
                                            </p:txEl>
                                          </p:spTgt>
                                        </p:tgtEl>
                                        <p:attrNameLst>
                                          <p:attrName>style.visibility</p:attrName>
                                        </p:attrNameLst>
                                      </p:cBhvr>
                                      <p:to>
                                        <p:strVal val="visible"/>
                                      </p:to>
                                    </p:set>
                                    <p:animEffect filter="wipe(left)" transition="in">
                                      <p:cBhvr>
                                        <p:cTn id="20" dur="1500"/>
                                        <p:tgtEl>
                                          <p:spTgt spid="58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583">
                                            <p:txEl>
                                              <p:pRg st="3" end="3"/>
                                            </p:txEl>
                                          </p:spTgt>
                                        </p:tgtEl>
                                        <p:attrNameLst>
                                          <p:attrName>style.visibility</p:attrName>
                                        </p:attrNameLst>
                                      </p:cBhvr>
                                      <p:to>
                                        <p:strVal val="visible"/>
                                      </p:to>
                                    </p:set>
                                    <p:animEffect filter="wipe(left)" transition="in">
                                      <p:cBhvr>
                                        <p:cTn id="25" dur="1500"/>
                                        <p:tgtEl>
                                          <p:spTgt spid="58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83"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87"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588"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pic>
        <p:nvPicPr>
          <p:cNvPr id="589" name="Image" descr="Image"/>
          <p:cNvPicPr>
            <a:picLocks noChangeAspect="1"/>
          </p:cNvPicPr>
          <p:nvPr/>
        </p:nvPicPr>
        <p:blipFill>
          <a:blip r:embed="rId3">
            <a:extLst/>
          </a:blip>
          <a:stretch>
            <a:fillRect/>
          </a:stretch>
        </p:blipFill>
        <p:spPr>
          <a:xfrm>
            <a:off x="454706" y="2129366"/>
            <a:ext cx="12444133" cy="786512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2" name="Picture 2" descr="Picture 2"/>
          <p:cNvPicPr>
            <a:picLocks noChangeAspect="1"/>
          </p:cNvPicPr>
          <p:nvPr/>
        </p:nvPicPr>
        <p:blipFill>
          <a:blip r:embed="rId2">
            <a:extLst/>
          </a:blip>
          <a:stretch>
            <a:fillRect/>
          </a:stretch>
        </p:blipFill>
        <p:spPr>
          <a:xfrm>
            <a:off x="-60920" y="4675300"/>
            <a:ext cx="5130627" cy="5073409"/>
          </a:xfrm>
          <a:prstGeom prst="rect">
            <a:avLst/>
          </a:prstGeom>
          <a:ln w="12700">
            <a:miter lim="400000"/>
          </a:ln>
        </p:spPr>
      </p:pic>
      <p:pic>
        <p:nvPicPr>
          <p:cNvPr id="593" name="TextBox 6" descr="TextBox 6"/>
          <p:cNvPicPr>
            <a:picLocks noChangeAspect="0"/>
          </p:cNvPicPr>
          <p:nvPr/>
        </p:nvPicPr>
        <p:blipFill>
          <a:blip r:embed="rId3">
            <a:extLst/>
          </a:blip>
          <a:stretch>
            <a:fillRect/>
          </a:stretch>
        </p:blipFill>
        <p:spPr>
          <a:xfrm>
            <a:off x="5298898" y="4667570"/>
            <a:ext cx="7066923" cy="1948164"/>
          </a:xfrm>
          <a:prstGeom prst="rect">
            <a:avLst/>
          </a:prstGeom>
          <a:effectLst>
            <a:outerShdw sx="100000" sy="100000" kx="0" ky="0" algn="b" rotWithShape="0" blurRad="63500" dist="38100" dir="1234610">
              <a:srgbClr val="000000">
                <a:alpha val="46602"/>
              </a:srgbClr>
            </a:outerShdw>
          </a:effectLst>
        </p:spPr>
      </p:pic>
      <p:sp>
        <p:nvSpPr>
          <p:cNvPr id="594" name="TextBox 7"/>
          <p:cNvSpPr txBox="1"/>
          <p:nvPr/>
        </p:nvSpPr>
        <p:spPr>
          <a:xfrm>
            <a:off x="6050896" y="2318857"/>
            <a:ext cx="6838323" cy="2122831"/>
          </a:xfrm>
          <a:prstGeom prst="rect">
            <a:avLst/>
          </a:prstGeom>
          <a:ln w="12700">
            <a:miter lim="400000"/>
          </a:ln>
          <a:extLst>
            <a:ext uri="{C572A759-6A51-4108-AA02-DFA0A04FC94B}">
              <ma14:wrappingTextBoxFlag xmlns:ma14="http://schemas.microsoft.com/office/mac/drawingml/2011/main" val="1"/>
            </a:ext>
          </a:extLst>
        </p:spPr>
        <p:txBody>
          <a:bodyPr lIns="34281" tIns="34281" rIns="34281" bIns="34281">
            <a:spAutoFit/>
          </a:bodyPr>
          <a:lstStyle/>
          <a:p>
            <a:pPr defTabSz="1300480">
              <a:lnSpc>
                <a:spcPct val="80000"/>
              </a:lnSpc>
              <a:defRPr sz="8800">
                <a:solidFill>
                  <a:schemeClr val="accent5">
                    <a:hueOff val="-92222"/>
                    <a:lumOff val="-9871"/>
                  </a:schemeClr>
                </a:solidFill>
                <a:effectLst>
                  <a:outerShdw sx="100000" sy="100000" kx="0" ky="0" algn="b" rotWithShape="0" blurRad="139700" dist="139700" dir="2700000">
                    <a:srgbClr val="000000">
                      <a:alpha val="46000"/>
                    </a:srgbClr>
                  </a:outerShdw>
                </a:effectLst>
                <a:latin typeface="Pythagoras"/>
                <a:ea typeface="Pythagoras"/>
                <a:cs typeface="Pythagoras"/>
                <a:sym typeface="Pythagoras"/>
              </a:defRPr>
            </a:pPr>
            <a:r>
              <a:rPr sz="7000">
                <a:latin typeface="Vivaldi"/>
                <a:ea typeface="Vivaldi"/>
                <a:cs typeface="Vivaldi"/>
                <a:sym typeface="Vivaldi"/>
              </a:rPr>
              <a:t>When One Falls</a:t>
            </a:r>
            <a:r>
              <a:t> </a:t>
            </a:r>
            <a:r>
              <a:rPr sz="6800"/>
              <a:t>They All Fall</a:t>
            </a:r>
          </a:p>
        </p:txBody>
      </p:sp>
      <p:sp>
        <p:nvSpPr>
          <p:cNvPr id="595" name="Rectangle 3"/>
          <p:cNvSpPr txBox="1"/>
          <p:nvPr/>
        </p:nvSpPr>
        <p:spPr>
          <a:xfrm>
            <a:off x="5413" y="1157238"/>
            <a:ext cx="12993974" cy="9230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1300480">
              <a:defRPr spc="104" sz="43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pPr>
            <a:r>
              <a:t>Calvinism: </a:t>
            </a:r>
            <a:r>
              <a:rPr spc="157" sz="6500">
                <a:latin typeface="Herculanum"/>
                <a:ea typeface="Herculanum"/>
                <a:cs typeface="Herculanum"/>
                <a:sym typeface="Herculanum"/>
              </a:rPr>
              <a:t>Domino Theology</a:t>
            </a:r>
          </a:p>
        </p:txBody>
      </p:sp>
      <p:sp>
        <p:nvSpPr>
          <p:cNvPr id="596" name="T.U.L.I.P."/>
          <p:cNvSpPr txBox="1"/>
          <p:nvPr/>
        </p:nvSpPr>
        <p:spPr>
          <a:xfrm>
            <a:off x="291223" y="2318857"/>
            <a:ext cx="6328800" cy="1654388"/>
          </a:xfrm>
          <a:prstGeom prst="rect">
            <a:avLst/>
          </a:prstGeom>
          <a:ln w="12700">
            <a:miter lim="400000"/>
          </a:ln>
          <a:effectLst>
            <a:outerShdw sx="100000" sy="100000" kx="0" ky="0" algn="b" rotWithShape="0" blurRad="63500" dist="38100" dir="1234610">
              <a:srgbClr val="000000">
                <a:alpha val="46602"/>
              </a:srgbClr>
            </a:outerShdw>
          </a:effectLst>
          <a:extLst>
            <a:ext uri="{C572A759-6A51-4108-AA02-DFA0A04FC94B}">
              <ma14:wrappingTextBoxFlag xmlns:ma14="http://schemas.microsoft.com/office/mac/drawingml/2011/main" val="1"/>
            </a:ext>
          </a:extLst>
        </p:spPr>
        <p:txBody>
          <a:bodyPr wrap="none" lIns="27093" tIns="27093" rIns="27093" bIns="27093" anchor="ctr">
            <a:spAutoFit/>
          </a:bodyPr>
          <a:lstStyle>
            <a:lvl1pPr defTabSz="587022">
              <a:defRPr sz="8800">
                <a:latin typeface="Thames Nude Roman"/>
                <a:ea typeface="Thames Nude Roman"/>
                <a:cs typeface="Thames Nude Roman"/>
                <a:sym typeface="Thames Nude Roman"/>
              </a:defRPr>
            </a:lvl1pPr>
          </a:lstStyle>
          <a:p>
            <a:pPr/>
            <a:r>
              <a:t>T.U.L.I.P.</a:t>
            </a:r>
          </a:p>
        </p:txBody>
      </p:sp>
      <p:sp>
        <p:nvSpPr>
          <p:cNvPr id="597"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598" name="Image" descr="Image"/>
          <p:cNvPicPr>
            <a:picLocks noChangeAspect="1"/>
          </p:cNvPicPr>
          <p:nvPr/>
        </p:nvPicPr>
        <p:blipFill>
          <a:blip r:embed="rId4">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599" name="Charts by Don McClain…" descr="Charts by Don McClain…"/>
          <p:cNvPicPr>
            <a:picLocks noChangeAspect="0"/>
          </p:cNvPicPr>
          <p:nvPr/>
        </p:nvPicPr>
        <p:blipFill>
          <a:blip r:embed="rId5">
            <a:extLst/>
          </a:blip>
          <a:stretch>
            <a:fillRect/>
          </a:stretch>
        </p:blipFill>
        <p:spPr>
          <a:xfrm>
            <a:off x="-218624" y="6666457"/>
            <a:ext cx="13442048" cy="3170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sp>
        <p:nvSpPr>
          <p:cNvPr id="298"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99"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grpSp>
        <p:nvGrpSpPr>
          <p:cNvPr id="302" name="Image"/>
          <p:cNvGrpSpPr/>
          <p:nvPr/>
        </p:nvGrpSpPr>
        <p:grpSpPr>
          <a:xfrm>
            <a:off x="148541" y="2436558"/>
            <a:ext cx="4609374" cy="7356159"/>
            <a:chOff x="0" y="0"/>
            <a:chExt cx="4609372" cy="7356157"/>
          </a:xfrm>
        </p:grpSpPr>
        <p:pic>
          <p:nvPicPr>
            <p:cNvPr id="301" name="Image" descr="Image"/>
            <p:cNvPicPr>
              <a:picLocks noChangeAspect="1"/>
            </p:cNvPicPr>
            <p:nvPr/>
          </p:nvPicPr>
          <p:blipFill>
            <a:blip r:embed="rId3">
              <a:extLst/>
            </a:blip>
            <a:srcRect l="13192" t="0" r="7679" b="0"/>
            <a:stretch>
              <a:fillRect/>
            </a:stretch>
          </p:blipFill>
          <p:spPr>
            <a:xfrm>
              <a:off x="101600" y="114300"/>
              <a:ext cx="4406173" cy="7127558"/>
            </a:xfrm>
            <a:prstGeom prst="rect">
              <a:avLst/>
            </a:prstGeom>
            <a:ln>
              <a:noFill/>
            </a:ln>
            <a:effectLst/>
          </p:spPr>
        </p:pic>
        <p:pic>
          <p:nvPicPr>
            <p:cNvPr id="300" name="Image" descr="Image"/>
            <p:cNvPicPr>
              <a:picLocks noChangeAspect="0"/>
            </p:cNvPicPr>
            <p:nvPr/>
          </p:nvPicPr>
          <p:blipFill>
            <a:blip r:embed="rId4">
              <a:extLst/>
            </a:blip>
            <a:stretch>
              <a:fillRect/>
            </a:stretch>
          </p:blipFill>
          <p:spPr>
            <a:xfrm>
              <a:off x="-1" y="0"/>
              <a:ext cx="4609374" cy="7356159"/>
            </a:xfrm>
            <a:prstGeom prst="rect">
              <a:avLst/>
            </a:prstGeom>
            <a:effectLst/>
          </p:spPr>
        </p:pic>
      </p:grpSp>
      <p:sp>
        <p:nvSpPr>
          <p:cNvPr id="303" name="Unconditional Election, proceeds from the first point of Reformed theology, “Total Depravity.”…"/>
          <p:cNvSpPr txBox="1"/>
          <p:nvPr/>
        </p:nvSpPr>
        <p:spPr>
          <a:xfrm>
            <a:off x="5169255" y="2242657"/>
            <a:ext cx="7665048" cy="701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300">
                <a:latin typeface="Century Gothic"/>
                <a:ea typeface="Century Gothic"/>
                <a:cs typeface="Century Gothic"/>
                <a:sym typeface="Century Gothic"/>
              </a:defRPr>
            </a:pPr>
            <a:r>
              <a:rPr b="1"/>
              <a:t>Unconditional Election</a:t>
            </a:r>
            <a:r>
              <a:t>, proceeds from the first point of Reformed theology, “Total Depravity.” </a:t>
            </a:r>
          </a:p>
          <a:p>
            <a:pPr marL="685800" indent="-685800" algn="l">
              <a:spcBef>
                <a:spcPts val="1200"/>
              </a:spcBef>
              <a:buSzPct val="80000"/>
              <a:buBlip>
                <a:blip r:embed="rId5"/>
              </a:buBlip>
              <a:defRPr sz="3300">
                <a:latin typeface="Century Gothic"/>
                <a:ea typeface="Century Gothic"/>
                <a:cs typeface="Century Gothic"/>
                <a:sym typeface="Century Gothic"/>
              </a:defRPr>
            </a:pPr>
            <a:r>
              <a:t>Remember, </a:t>
            </a:r>
            <a:r>
              <a:rPr i="1"/>
              <a:t>they say</a:t>
            </a:r>
            <a:r>
              <a:t>, mankind is so totally depraved men </a:t>
            </a:r>
            <a:r>
              <a:rPr b="1"/>
              <a:t>cannot respond in faith</a:t>
            </a:r>
            <a:r>
              <a:t> to God’s word—people cannot choose to obey — God has to choose for them. </a:t>
            </a:r>
          </a:p>
          <a:p>
            <a:pPr marL="685800" indent="-685800" algn="l">
              <a:spcBef>
                <a:spcPts val="1200"/>
              </a:spcBef>
              <a:buSzPct val="80000"/>
              <a:buBlip>
                <a:blip r:embed="rId5"/>
              </a:buBlip>
              <a:defRPr sz="3300">
                <a:latin typeface="Century Gothic"/>
                <a:ea typeface="Century Gothic"/>
                <a:cs typeface="Century Gothic"/>
                <a:sym typeface="Century Gothic"/>
              </a:defRPr>
            </a:pPr>
            <a:r>
              <a:t>“</a:t>
            </a:r>
            <a:r>
              <a:rPr b="1"/>
              <a:t>Unconditional Election”</a:t>
            </a:r>
            <a:r>
              <a:t> states that God chooses some to be regenerated, giving them the ability to believe and thereby be justified.</a:t>
            </a:r>
          </a:p>
        </p:txBody>
      </p:sp>
      <p:pic>
        <p:nvPicPr>
          <p:cNvPr id="304" name="TextBox 6" descr="TextBox 6"/>
          <p:cNvPicPr>
            <a:picLocks noChangeAspect="0"/>
          </p:cNvPicPr>
          <p:nvPr/>
        </p:nvPicPr>
        <p:blipFill>
          <a:blip r:embed="rId6">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3">
                                            <p:txEl>
                                              <p:pRg st="1" end="1"/>
                                            </p:txEl>
                                          </p:spTgt>
                                        </p:tgtEl>
                                        <p:attrNameLst>
                                          <p:attrName>style.visibility</p:attrName>
                                        </p:attrNameLst>
                                      </p:cBhvr>
                                      <p:to>
                                        <p:strVal val="visible"/>
                                      </p:to>
                                    </p:set>
                                    <p:animEffect filter="wipe(left)" transition="in">
                                      <p:cBhvr>
                                        <p:cTn id="7" dur="1500"/>
                                        <p:tgtEl>
                                          <p:spTgt spid="3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03">
                                            <p:txEl>
                                              <p:pRg st="2" end="2"/>
                                            </p:txEl>
                                          </p:spTgt>
                                        </p:tgtEl>
                                        <p:attrNameLst>
                                          <p:attrName>style.visibility</p:attrName>
                                        </p:attrNameLst>
                                      </p:cBhvr>
                                      <p:to>
                                        <p:strVal val="visible"/>
                                      </p:to>
                                    </p:set>
                                    <p:animEffect filter="wipe(left)" transition="in">
                                      <p:cBhvr>
                                        <p:cTn id="12" dur="1500"/>
                                        <p:tgtEl>
                                          <p:spTgt spid="30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3"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sp>
        <p:nvSpPr>
          <p:cNvPr id="307"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08"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grpSp>
        <p:nvGrpSpPr>
          <p:cNvPr id="311" name="Image"/>
          <p:cNvGrpSpPr/>
          <p:nvPr/>
        </p:nvGrpSpPr>
        <p:grpSpPr>
          <a:xfrm>
            <a:off x="148541" y="2436558"/>
            <a:ext cx="4609374" cy="7356159"/>
            <a:chOff x="0" y="0"/>
            <a:chExt cx="4609372" cy="7356157"/>
          </a:xfrm>
        </p:grpSpPr>
        <p:pic>
          <p:nvPicPr>
            <p:cNvPr id="310" name="Image" descr="Image"/>
            <p:cNvPicPr>
              <a:picLocks noChangeAspect="1"/>
            </p:cNvPicPr>
            <p:nvPr/>
          </p:nvPicPr>
          <p:blipFill>
            <a:blip r:embed="rId3">
              <a:extLst/>
            </a:blip>
            <a:srcRect l="13192" t="0" r="7679" b="0"/>
            <a:stretch>
              <a:fillRect/>
            </a:stretch>
          </p:blipFill>
          <p:spPr>
            <a:xfrm>
              <a:off x="101600" y="114300"/>
              <a:ext cx="4406173" cy="7127558"/>
            </a:xfrm>
            <a:prstGeom prst="rect">
              <a:avLst/>
            </a:prstGeom>
            <a:ln>
              <a:noFill/>
            </a:ln>
            <a:effectLst/>
          </p:spPr>
        </p:pic>
        <p:pic>
          <p:nvPicPr>
            <p:cNvPr id="309" name="Image" descr="Image"/>
            <p:cNvPicPr>
              <a:picLocks noChangeAspect="0"/>
            </p:cNvPicPr>
            <p:nvPr/>
          </p:nvPicPr>
          <p:blipFill>
            <a:blip r:embed="rId4">
              <a:extLst/>
            </a:blip>
            <a:stretch>
              <a:fillRect/>
            </a:stretch>
          </p:blipFill>
          <p:spPr>
            <a:xfrm>
              <a:off x="-1" y="0"/>
              <a:ext cx="4609374" cy="7356159"/>
            </a:xfrm>
            <a:prstGeom prst="rect">
              <a:avLst/>
            </a:prstGeom>
            <a:effectLst/>
          </p:spPr>
        </p:pic>
      </p:grpSp>
      <p:sp>
        <p:nvSpPr>
          <p:cNvPr id="312" name="Unconditional Election states that God, with no regard to the will of man, made an eternal choice of certain persons unto eternal life and some to eternal damnation and that number is so fixed  that it cannot be changed.…"/>
          <p:cNvSpPr txBox="1"/>
          <p:nvPr/>
        </p:nvSpPr>
        <p:spPr>
          <a:xfrm>
            <a:off x="5169255" y="2242657"/>
            <a:ext cx="7665048" cy="736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300">
                <a:latin typeface="Century Gothic"/>
                <a:ea typeface="Century Gothic"/>
                <a:cs typeface="Century Gothic"/>
                <a:sym typeface="Century Gothic"/>
              </a:defRPr>
            </a:pPr>
            <a:r>
              <a:rPr b="1"/>
              <a:t>Unconditional Election</a:t>
            </a:r>
            <a:r>
              <a:t> states that God, with no regard to the will of man, made an eternal choice of certain persons unto eternal life and some to eternal damnation and that number is so fixed </a:t>
            </a:r>
            <a:br/>
            <a:r>
              <a:t>that it cannot be changed. </a:t>
            </a:r>
          </a:p>
          <a:p>
            <a:pPr marL="685800" indent="-685800" algn="l">
              <a:spcBef>
                <a:spcPts val="1200"/>
              </a:spcBef>
              <a:buSzPct val="80000"/>
              <a:buBlip>
                <a:blip r:embed="rId5"/>
              </a:buBlip>
              <a:defRPr sz="3300">
                <a:latin typeface="Century Gothic"/>
                <a:ea typeface="Century Gothic"/>
                <a:cs typeface="Century Gothic"/>
                <a:sym typeface="Century Gothic"/>
              </a:defRPr>
            </a:pPr>
            <a:r>
              <a:t>Rooted in a misunderstanding and false view of the sovereignty of God, Unconditional Election is logically connected with what the reformed position is concerning the doctrine of predestination.</a:t>
            </a:r>
          </a:p>
        </p:txBody>
      </p:sp>
      <p:pic>
        <p:nvPicPr>
          <p:cNvPr id="313" name="TextBox 6" descr="TextBox 6"/>
          <p:cNvPicPr>
            <a:picLocks noChangeAspect="0"/>
          </p:cNvPicPr>
          <p:nvPr/>
        </p:nvPicPr>
        <p:blipFill>
          <a:blip r:embed="rId6">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2">
                                            <p:txEl>
                                              <p:pRg st="1" end="1"/>
                                            </p:txEl>
                                          </p:spTgt>
                                        </p:tgtEl>
                                        <p:attrNameLst>
                                          <p:attrName>style.visibility</p:attrName>
                                        </p:attrNameLst>
                                      </p:cBhvr>
                                      <p:to>
                                        <p:strVal val="visible"/>
                                      </p:to>
                                    </p:set>
                                    <p:animEffect filter="wipe(left)" transition="in">
                                      <p:cBhvr>
                                        <p:cTn id="7" dur="1500"/>
                                        <p:tgtEl>
                                          <p:spTgt spid="31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2"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16"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17" name="TextBox 6" descr="TextBox 6"/>
          <p:cNvPicPr>
            <a:picLocks noChangeAspect="0"/>
          </p:cNvPicPr>
          <p:nvPr/>
        </p:nvPicPr>
        <p:blipFill>
          <a:blip r:embed="rId3">
            <a:extLst/>
          </a:blip>
          <a:stretch>
            <a:fillRect/>
          </a:stretch>
        </p:blipFill>
        <p:spPr>
          <a:xfrm>
            <a:off x="-99127" y="2039091"/>
            <a:ext cx="13203053" cy="1325864"/>
          </a:xfrm>
          <a:prstGeom prst="rect">
            <a:avLst/>
          </a:prstGeom>
          <a:effectLst>
            <a:outerShdw sx="100000" sy="100000" kx="0" ky="0" algn="b" rotWithShape="0" blurRad="63500" dist="38100" dir="1234610">
              <a:srgbClr val="000000">
                <a:alpha val="46602"/>
              </a:srgbClr>
            </a:outerShdw>
          </a:effectLst>
        </p:spPr>
      </p:pic>
      <p:sp>
        <p:nvSpPr>
          <p:cNvPr id="318" name="“God has predestined and foreordained some men and angels to everlasting life out of His free grace and love without any foresight of faith or works in man or perseverance in either of them, and others are foreordained to everlasting death and the number of either is so certain and definite that it cannot be increased or  diminished.”…"/>
          <p:cNvSpPr txBox="1"/>
          <p:nvPr/>
        </p:nvSpPr>
        <p:spPr>
          <a:xfrm>
            <a:off x="234675" y="3380920"/>
            <a:ext cx="12535450" cy="62103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sz="4300">
                <a:latin typeface="Century Gothic"/>
                <a:ea typeface="Century Gothic"/>
                <a:cs typeface="Century Gothic"/>
                <a:sym typeface="Century Gothic"/>
              </a:defRPr>
            </a:pPr>
            <a:r>
              <a:t>“God has predestined and foreordained some men and angels to everlasting life out of His free grace and love without any foresight of faith or works in man or perseverance in either of them, and others are foreordained to everlasting death and the number of either is so certain and definite that it cannot be increased or  diminished.” </a:t>
            </a:r>
          </a:p>
          <a:p>
            <a:pPr>
              <a:spcBef>
                <a:spcPts val="1200"/>
              </a:spcBef>
              <a:defRPr i="1" sz="4300">
                <a:latin typeface="Century Gothic"/>
                <a:ea typeface="Century Gothic"/>
                <a:cs typeface="Century Gothic"/>
                <a:sym typeface="Century Gothic"/>
              </a:defRPr>
            </a:pPr>
            <a:r>
              <a:t>—  (Chap. III, art. 3,4 &amp;5; Chap. X, art. 2) </a:t>
            </a:r>
          </a:p>
        </p:txBody>
      </p:sp>
      <p:sp>
        <p:nvSpPr>
          <p:cNvPr id="319"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22"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23" name="TextBox 6" descr="TextBox 6"/>
          <p:cNvPicPr>
            <a:picLocks noChangeAspect="0"/>
          </p:cNvPicPr>
          <p:nvPr/>
        </p:nvPicPr>
        <p:blipFill>
          <a:blip r:embed="rId3">
            <a:extLst/>
          </a:blip>
          <a:stretch>
            <a:fillRect/>
          </a:stretch>
        </p:blipFill>
        <p:spPr>
          <a:xfrm>
            <a:off x="-99127" y="2039091"/>
            <a:ext cx="13203053" cy="1325864"/>
          </a:xfrm>
          <a:prstGeom prst="rect">
            <a:avLst/>
          </a:prstGeom>
          <a:effectLst>
            <a:outerShdw sx="100000" sy="100000" kx="0" ky="0" algn="b" rotWithShape="0" blurRad="63500" dist="38100" dir="1234610">
              <a:srgbClr val="000000">
                <a:alpha val="46602"/>
              </a:srgbClr>
            </a:outerShdw>
          </a:effectLst>
        </p:spPr>
      </p:pic>
      <p:sp>
        <p:nvSpPr>
          <p:cNvPr id="324" name="“God from all eternity did by the most wise and holy counsel of his own will, freely and unchangeably ordain whatsoever comes to pass ... By the decree of God, for the manifestation of his glory, some men and angels are predestined unto life, and others foreordained to everlasting death. These angels and men, thus predestinated and foreordained, are particularly and unchangeably designed; and their number is so certain and definite it cannot be either increased or diminished.” (Chap. III)"/>
          <p:cNvSpPr txBox="1"/>
          <p:nvPr/>
        </p:nvSpPr>
        <p:spPr>
          <a:xfrm>
            <a:off x="234675" y="3380920"/>
            <a:ext cx="12535450" cy="59563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spcBef>
                <a:spcPts val="1200"/>
              </a:spcBef>
              <a:defRPr sz="3800">
                <a:latin typeface="Century Gothic"/>
                <a:ea typeface="Century Gothic"/>
                <a:cs typeface="Century Gothic"/>
                <a:sym typeface="Century Gothic"/>
              </a:defRPr>
            </a:lvl1pPr>
          </a:lstStyle>
          <a:p>
            <a:pPr/>
            <a:r>
              <a:t>“God from all eternity did by the most wise and holy counsel of his own will, freely and unchangeably ordain whatsoever comes to pass ... By the decree of God, for the manifestation of his glory, some men and angels are predestined unto life, and others foreordained to everlasting death. These angels and men, thus predestinated and foreordained, are particularly and unchangeably designed; and their number is so certain and definite it cannot be either increased or diminished.” (Chap. III)  </a:t>
            </a:r>
          </a:p>
        </p:txBody>
      </p:sp>
      <p:sp>
        <p:nvSpPr>
          <p:cNvPr id="325"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28"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329" name="“Those of mankind who are predestinated unto Life, God, before the foundation of the world was laid, according to His eternal and immutable Purpose, and the secret counsel and good pleasure of His will, hath chosen in Christ to everlasting glory, out of His mere free grace and love, without any other thing in the creature as a condition or cause moving Him thereunto.”"/>
          <p:cNvSpPr txBox="1"/>
          <p:nvPr/>
        </p:nvSpPr>
        <p:spPr>
          <a:xfrm>
            <a:off x="234675" y="3380920"/>
            <a:ext cx="12535450" cy="60579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spcBef>
                <a:spcPts val="1200"/>
              </a:spcBef>
              <a:defRPr sz="4300">
                <a:latin typeface="Century Gothic"/>
                <a:ea typeface="Century Gothic"/>
                <a:cs typeface="Century Gothic"/>
                <a:sym typeface="Century Gothic"/>
              </a:defRPr>
            </a:lvl1pPr>
          </a:lstStyle>
          <a:p>
            <a:pPr/>
            <a:r>
              <a:t>“Those of mankind who are predestinated unto Life, God, before the foundation of the world was laid, according to His eternal and immutable Purpose, and the secret counsel and good pleasure of His will, hath chosen in Christ to everlasting glory, out of His mere free grace and love, without any other thing in the creature as a condition or cause moving Him thereunto.” </a:t>
            </a:r>
          </a:p>
        </p:txBody>
      </p:sp>
      <p:sp>
        <p:nvSpPr>
          <p:cNvPr id="330"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pic>
        <p:nvPicPr>
          <p:cNvPr id="331" name="TextBox 6" descr="TextBox 6"/>
          <p:cNvPicPr>
            <a:picLocks noChangeAspect="0"/>
          </p:cNvPicPr>
          <p:nvPr/>
        </p:nvPicPr>
        <p:blipFill>
          <a:blip r:embed="rId3">
            <a:extLst/>
          </a:blip>
          <a:stretch>
            <a:fillRect/>
          </a:stretch>
        </p:blipFill>
        <p:spPr>
          <a:xfrm>
            <a:off x="-99127" y="2039091"/>
            <a:ext cx="13088937" cy="1313164"/>
          </a:xfrm>
          <a:prstGeom prst="rect">
            <a:avLst/>
          </a:prstGeom>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sp>
        <p:nvSpPr>
          <p:cNvPr id="334"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35"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grpSp>
        <p:nvGrpSpPr>
          <p:cNvPr id="338" name="Image"/>
          <p:cNvGrpSpPr/>
          <p:nvPr/>
        </p:nvGrpSpPr>
        <p:grpSpPr>
          <a:xfrm>
            <a:off x="148541" y="2436558"/>
            <a:ext cx="4609374" cy="7356159"/>
            <a:chOff x="0" y="0"/>
            <a:chExt cx="4609372" cy="7356157"/>
          </a:xfrm>
        </p:grpSpPr>
        <p:pic>
          <p:nvPicPr>
            <p:cNvPr id="337" name="Image" descr="Image"/>
            <p:cNvPicPr>
              <a:picLocks noChangeAspect="1"/>
            </p:cNvPicPr>
            <p:nvPr/>
          </p:nvPicPr>
          <p:blipFill>
            <a:blip r:embed="rId3">
              <a:extLst/>
            </a:blip>
            <a:srcRect l="13192" t="0" r="7679" b="0"/>
            <a:stretch>
              <a:fillRect/>
            </a:stretch>
          </p:blipFill>
          <p:spPr>
            <a:xfrm>
              <a:off x="101600" y="114300"/>
              <a:ext cx="4406173" cy="7127558"/>
            </a:xfrm>
            <a:prstGeom prst="rect">
              <a:avLst/>
            </a:prstGeom>
            <a:ln>
              <a:noFill/>
            </a:ln>
            <a:effectLst/>
          </p:spPr>
        </p:pic>
        <p:pic>
          <p:nvPicPr>
            <p:cNvPr id="336" name="Image" descr="Image"/>
            <p:cNvPicPr>
              <a:picLocks noChangeAspect="0"/>
            </p:cNvPicPr>
            <p:nvPr/>
          </p:nvPicPr>
          <p:blipFill>
            <a:blip r:embed="rId4">
              <a:extLst/>
            </a:blip>
            <a:stretch>
              <a:fillRect/>
            </a:stretch>
          </p:blipFill>
          <p:spPr>
            <a:xfrm>
              <a:off x="-1" y="0"/>
              <a:ext cx="4609374" cy="7356159"/>
            </a:xfrm>
            <a:prstGeom prst="rect">
              <a:avLst/>
            </a:prstGeom>
            <a:effectLst/>
          </p:spPr>
        </p:pic>
      </p:grpSp>
      <p:pic>
        <p:nvPicPr>
          <p:cNvPr id="339" name="TextBox 6" descr="TextBox 6"/>
          <p:cNvPicPr>
            <a:picLocks noChangeAspect="0"/>
          </p:cNvPicPr>
          <p:nvPr/>
        </p:nvPicPr>
        <p:blipFill>
          <a:blip r:embed="rId5">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
        <p:nvSpPr>
          <p:cNvPr id="340" name="“All are not created on equal terms, but some are preordained to eternal life, others to eternal damnation; and, accordingly, as each has been created for one or other of these ends, we say that he has been predestinated to life or to death.”"/>
          <p:cNvSpPr txBox="1"/>
          <p:nvPr/>
        </p:nvSpPr>
        <p:spPr>
          <a:xfrm>
            <a:off x="5051188" y="2755487"/>
            <a:ext cx="7694924" cy="67183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spcBef>
                <a:spcPts val="1200"/>
              </a:spcBef>
              <a:defRPr sz="4300">
                <a:latin typeface="Century Gothic"/>
                <a:ea typeface="Century Gothic"/>
                <a:cs typeface="Century Gothic"/>
                <a:sym typeface="Century Gothic"/>
              </a:defRPr>
            </a:lvl1pPr>
          </a:lstStyle>
          <a:p>
            <a:pPr/>
            <a:r>
              <a:t>“All are not created on equal terms, but some are preordained to eternal life, others to eternal damnation; and, accordingly, as each has been created for one or other of these ends, we say that he has been predestinated to life or to death.”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