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3" name="Shape 203"/>
          <p:cNvSpPr/>
          <p:nvPr>
            <p:ph type="sldImg"/>
          </p:nvPr>
        </p:nvSpPr>
        <p:spPr>
          <a:xfrm>
            <a:off x="1143000" y="685800"/>
            <a:ext cx="4572000" cy="3429000"/>
          </a:xfrm>
          <a:prstGeom prst="rect">
            <a:avLst/>
          </a:prstGeom>
        </p:spPr>
        <p:txBody>
          <a:bodyPr/>
          <a:lstStyle/>
          <a:p>
            <a:pPr/>
          </a:p>
        </p:txBody>
      </p:sp>
      <p:sp>
        <p:nvSpPr>
          <p:cNvPr id="204" name="Shape 20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63970" y="8156786"/>
            <a:ext cx="270087" cy="2827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2"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0"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41"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2"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3"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4"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2"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3"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74"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82"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7"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6.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6.tif"/><Relationship Id="rId5"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6.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6.tif"/><Relationship Id="rId5"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6.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6.tif"/><Relationship Id="rId5"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6.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6.tif"/><Relationship Id="rId5"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6.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9.png"/><Relationship Id="rId5" Type="http://schemas.openxmlformats.org/officeDocument/2006/relationships/image" Target="../media/image1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2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3.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3.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Rectangle 3"/>
          <p:cNvSpPr txBox="1"/>
          <p:nvPr/>
        </p:nvSpPr>
        <p:spPr>
          <a:xfrm>
            <a:off x="1475348" y="2164989"/>
            <a:ext cx="10054104"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pic>
        <p:nvPicPr>
          <p:cNvPr id="207" name="Image" descr="Image"/>
          <p:cNvPicPr>
            <a:picLocks noChangeAspect="1"/>
          </p:cNvPicPr>
          <p:nvPr/>
        </p:nvPicPr>
        <p:blipFill>
          <a:blip r:embed="rId2">
            <a:extLst/>
          </a:blip>
          <a:srcRect l="1452" t="1494" r="2084" b="1251"/>
          <a:stretch>
            <a:fillRect/>
          </a:stretch>
        </p:blipFill>
        <p:spPr>
          <a:xfrm>
            <a:off x="-340945" y="3157198"/>
            <a:ext cx="5356152" cy="6611820"/>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5" y="0"/>
                </a:moveTo>
                <a:cubicBezTo>
                  <a:pt x="7076" y="25"/>
                  <a:pt x="7060" y="68"/>
                  <a:pt x="7060" y="133"/>
                </a:cubicBezTo>
                <a:cubicBezTo>
                  <a:pt x="7060" y="185"/>
                  <a:pt x="7043" y="240"/>
                  <a:pt x="7012" y="295"/>
                </a:cubicBezTo>
                <a:cubicBezTo>
                  <a:pt x="7012" y="295"/>
                  <a:pt x="7012" y="296"/>
                  <a:pt x="7012" y="296"/>
                </a:cubicBezTo>
                <a:cubicBezTo>
                  <a:pt x="6989" y="349"/>
                  <a:pt x="6957" y="396"/>
                  <a:pt x="6919" y="422"/>
                </a:cubicBezTo>
                <a:cubicBezTo>
                  <a:pt x="6903" y="433"/>
                  <a:pt x="6889" y="452"/>
                  <a:pt x="6873" y="466"/>
                </a:cubicBezTo>
                <a:cubicBezTo>
                  <a:pt x="6872" y="467"/>
                  <a:pt x="6871" y="469"/>
                  <a:pt x="6870" y="470"/>
                </a:cubicBezTo>
                <a:cubicBezTo>
                  <a:pt x="6826" y="510"/>
                  <a:pt x="6791" y="556"/>
                  <a:pt x="6756" y="603"/>
                </a:cubicBezTo>
                <a:cubicBezTo>
                  <a:pt x="6652" y="764"/>
                  <a:pt x="6585" y="983"/>
                  <a:pt x="6585" y="1215"/>
                </a:cubicBezTo>
                <a:cubicBezTo>
                  <a:pt x="6585" y="1279"/>
                  <a:pt x="6578" y="1335"/>
                  <a:pt x="6569" y="1388"/>
                </a:cubicBezTo>
                <a:cubicBezTo>
                  <a:pt x="6582" y="1573"/>
                  <a:pt x="6566" y="1583"/>
                  <a:pt x="6397" y="1580"/>
                </a:cubicBezTo>
                <a:cubicBezTo>
                  <a:pt x="6365" y="1579"/>
                  <a:pt x="6212" y="1564"/>
                  <a:pt x="6137" y="1559"/>
                </a:cubicBezTo>
                <a:cubicBezTo>
                  <a:pt x="6136" y="1559"/>
                  <a:pt x="6136" y="1559"/>
                  <a:pt x="6135" y="1559"/>
                </a:cubicBezTo>
                <a:cubicBezTo>
                  <a:pt x="5504" y="1525"/>
                  <a:pt x="4273" y="1413"/>
                  <a:pt x="3936" y="1347"/>
                </a:cubicBezTo>
                <a:cubicBezTo>
                  <a:pt x="3455" y="1252"/>
                  <a:pt x="2996" y="1271"/>
                  <a:pt x="2681" y="1401"/>
                </a:cubicBezTo>
                <a:cubicBezTo>
                  <a:pt x="2396" y="1518"/>
                  <a:pt x="2163" y="1795"/>
                  <a:pt x="2251" y="1910"/>
                </a:cubicBezTo>
                <a:cubicBezTo>
                  <a:pt x="2276" y="1942"/>
                  <a:pt x="2206" y="2054"/>
                  <a:pt x="2098" y="2158"/>
                </a:cubicBezTo>
                <a:cubicBezTo>
                  <a:pt x="2020" y="2232"/>
                  <a:pt x="1976" y="2294"/>
                  <a:pt x="1954" y="2352"/>
                </a:cubicBezTo>
                <a:cubicBezTo>
                  <a:pt x="1946" y="2381"/>
                  <a:pt x="1943" y="2417"/>
                  <a:pt x="1941" y="2453"/>
                </a:cubicBezTo>
                <a:cubicBezTo>
                  <a:pt x="1943" y="2469"/>
                  <a:pt x="1944" y="2484"/>
                  <a:pt x="1949" y="2501"/>
                </a:cubicBezTo>
                <a:cubicBezTo>
                  <a:pt x="1976" y="2585"/>
                  <a:pt x="1943" y="2770"/>
                  <a:pt x="1876" y="2915"/>
                </a:cubicBezTo>
                <a:cubicBezTo>
                  <a:pt x="1639" y="3419"/>
                  <a:pt x="1512" y="4099"/>
                  <a:pt x="1513" y="4852"/>
                </a:cubicBezTo>
                <a:cubicBezTo>
                  <a:pt x="1514" y="5424"/>
                  <a:pt x="1619" y="6542"/>
                  <a:pt x="1710" y="7095"/>
                </a:cubicBezTo>
                <a:cubicBezTo>
                  <a:pt x="1732" y="7233"/>
                  <a:pt x="1752" y="7288"/>
                  <a:pt x="1770" y="7338"/>
                </a:cubicBezTo>
                <a:cubicBezTo>
                  <a:pt x="1782" y="7376"/>
                  <a:pt x="1794" y="7397"/>
                  <a:pt x="1806" y="7425"/>
                </a:cubicBezTo>
                <a:cubicBezTo>
                  <a:pt x="1841" y="7444"/>
                  <a:pt x="1922" y="7460"/>
                  <a:pt x="2005" y="7460"/>
                </a:cubicBezTo>
                <a:cubicBezTo>
                  <a:pt x="2013" y="7460"/>
                  <a:pt x="2015" y="7463"/>
                  <a:pt x="2023" y="7464"/>
                </a:cubicBezTo>
                <a:cubicBezTo>
                  <a:pt x="2049" y="7455"/>
                  <a:pt x="2080" y="7456"/>
                  <a:pt x="2114" y="7471"/>
                </a:cubicBezTo>
                <a:cubicBezTo>
                  <a:pt x="2195" y="7508"/>
                  <a:pt x="2207" y="7699"/>
                  <a:pt x="2202" y="8761"/>
                </a:cubicBezTo>
                <a:cubicBezTo>
                  <a:pt x="2201" y="8917"/>
                  <a:pt x="2214" y="9322"/>
                  <a:pt x="2216" y="9554"/>
                </a:cubicBezTo>
                <a:cubicBezTo>
                  <a:pt x="2235" y="10295"/>
                  <a:pt x="2254" y="11038"/>
                  <a:pt x="2285" y="11984"/>
                </a:cubicBezTo>
                <a:cubicBezTo>
                  <a:pt x="2338" y="13631"/>
                  <a:pt x="2339" y="14485"/>
                  <a:pt x="2288" y="14535"/>
                </a:cubicBezTo>
                <a:cubicBezTo>
                  <a:pt x="2255" y="14567"/>
                  <a:pt x="2248" y="14603"/>
                  <a:pt x="2257" y="14630"/>
                </a:cubicBezTo>
                <a:cubicBezTo>
                  <a:pt x="2265" y="14635"/>
                  <a:pt x="2264" y="14640"/>
                  <a:pt x="2278" y="14644"/>
                </a:cubicBezTo>
                <a:cubicBezTo>
                  <a:pt x="2312" y="14654"/>
                  <a:pt x="2337" y="14746"/>
                  <a:pt x="2355" y="14859"/>
                </a:cubicBezTo>
                <a:cubicBezTo>
                  <a:pt x="2415" y="15092"/>
                  <a:pt x="2434" y="15445"/>
                  <a:pt x="2368" y="15584"/>
                </a:cubicBezTo>
                <a:cubicBezTo>
                  <a:pt x="2285" y="15757"/>
                  <a:pt x="2276" y="15759"/>
                  <a:pt x="2133" y="15654"/>
                </a:cubicBezTo>
                <a:cubicBezTo>
                  <a:pt x="2027" y="15577"/>
                  <a:pt x="1922" y="15558"/>
                  <a:pt x="1770" y="15588"/>
                </a:cubicBezTo>
                <a:cubicBezTo>
                  <a:pt x="1716" y="15599"/>
                  <a:pt x="1661" y="15599"/>
                  <a:pt x="1598" y="15606"/>
                </a:cubicBezTo>
                <a:cubicBezTo>
                  <a:pt x="1595" y="15608"/>
                  <a:pt x="1589" y="15609"/>
                  <a:pt x="1587" y="15610"/>
                </a:cubicBezTo>
                <a:cubicBezTo>
                  <a:pt x="1547" y="15636"/>
                  <a:pt x="1463" y="15643"/>
                  <a:pt x="1397" y="15628"/>
                </a:cubicBezTo>
                <a:cubicBezTo>
                  <a:pt x="1289" y="15629"/>
                  <a:pt x="1185" y="15717"/>
                  <a:pt x="1052" y="15919"/>
                </a:cubicBezTo>
                <a:cubicBezTo>
                  <a:pt x="1039" y="15939"/>
                  <a:pt x="1025" y="15950"/>
                  <a:pt x="1012" y="15969"/>
                </a:cubicBezTo>
                <a:cubicBezTo>
                  <a:pt x="911" y="16119"/>
                  <a:pt x="796" y="16301"/>
                  <a:pt x="744" y="16411"/>
                </a:cubicBezTo>
                <a:cubicBezTo>
                  <a:pt x="681" y="16541"/>
                  <a:pt x="600" y="16642"/>
                  <a:pt x="563" y="16635"/>
                </a:cubicBezTo>
                <a:cubicBezTo>
                  <a:pt x="534" y="16629"/>
                  <a:pt x="514" y="16639"/>
                  <a:pt x="504" y="16656"/>
                </a:cubicBezTo>
                <a:cubicBezTo>
                  <a:pt x="487" y="16706"/>
                  <a:pt x="475" y="16722"/>
                  <a:pt x="458" y="16771"/>
                </a:cubicBezTo>
                <a:cubicBezTo>
                  <a:pt x="445" y="16804"/>
                  <a:pt x="443" y="16824"/>
                  <a:pt x="424" y="16861"/>
                </a:cubicBezTo>
                <a:cubicBezTo>
                  <a:pt x="385" y="16940"/>
                  <a:pt x="348" y="17063"/>
                  <a:pt x="344" y="17133"/>
                </a:cubicBezTo>
                <a:cubicBezTo>
                  <a:pt x="341" y="17199"/>
                  <a:pt x="308" y="17243"/>
                  <a:pt x="271" y="17244"/>
                </a:cubicBezTo>
                <a:cubicBezTo>
                  <a:pt x="251" y="17304"/>
                  <a:pt x="252" y="17374"/>
                  <a:pt x="285" y="17445"/>
                </a:cubicBezTo>
                <a:cubicBezTo>
                  <a:pt x="375" y="17635"/>
                  <a:pt x="397" y="17997"/>
                  <a:pt x="365" y="18376"/>
                </a:cubicBezTo>
                <a:cubicBezTo>
                  <a:pt x="365" y="18378"/>
                  <a:pt x="365" y="18383"/>
                  <a:pt x="365" y="18384"/>
                </a:cubicBezTo>
                <a:cubicBezTo>
                  <a:pt x="389" y="18470"/>
                  <a:pt x="360" y="18615"/>
                  <a:pt x="295" y="18841"/>
                </a:cubicBezTo>
                <a:cubicBezTo>
                  <a:pt x="253" y="19045"/>
                  <a:pt x="202" y="19237"/>
                  <a:pt x="132" y="19385"/>
                </a:cubicBezTo>
                <a:cubicBezTo>
                  <a:pt x="-2" y="19669"/>
                  <a:pt x="-47" y="20482"/>
                  <a:pt x="57" y="20736"/>
                </a:cubicBezTo>
                <a:cubicBezTo>
                  <a:pt x="135" y="20928"/>
                  <a:pt x="180" y="20961"/>
                  <a:pt x="378" y="20961"/>
                </a:cubicBezTo>
                <a:cubicBezTo>
                  <a:pt x="504" y="20961"/>
                  <a:pt x="620" y="20917"/>
                  <a:pt x="704" y="20852"/>
                </a:cubicBezTo>
                <a:cubicBezTo>
                  <a:pt x="726" y="20800"/>
                  <a:pt x="776" y="20764"/>
                  <a:pt x="846" y="20750"/>
                </a:cubicBezTo>
                <a:cubicBezTo>
                  <a:pt x="901" y="20723"/>
                  <a:pt x="954" y="20731"/>
                  <a:pt x="1050" y="20772"/>
                </a:cubicBezTo>
                <a:cubicBezTo>
                  <a:pt x="1052" y="20773"/>
                  <a:pt x="1053" y="20774"/>
                  <a:pt x="1055" y="20775"/>
                </a:cubicBezTo>
                <a:cubicBezTo>
                  <a:pt x="1069" y="20780"/>
                  <a:pt x="1081" y="20782"/>
                  <a:pt x="1095" y="20789"/>
                </a:cubicBezTo>
                <a:cubicBezTo>
                  <a:pt x="1220" y="20855"/>
                  <a:pt x="1241" y="20888"/>
                  <a:pt x="1184" y="20943"/>
                </a:cubicBezTo>
                <a:cubicBezTo>
                  <a:pt x="1181" y="20946"/>
                  <a:pt x="1179" y="20949"/>
                  <a:pt x="1176" y="20952"/>
                </a:cubicBezTo>
                <a:cubicBezTo>
                  <a:pt x="1171" y="20973"/>
                  <a:pt x="1176" y="20990"/>
                  <a:pt x="1195" y="21002"/>
                </a:cubicBezTo>
                <a:cubicBezTo>
                  <a:pt x="1222" y="21009"/>
                  <a:pt x="1255" y="21014"/>
                  <a:pt x="1328" y="21014"/>
                </a:cubicBezTo>
                <a:cubicBezTo>
                  <a:pt x="1448" y="21014"/>
                  <a:pt x="1567" y="21029"/>
                  <a:pt x="1592" y="21049"/>
                </a:cubicBezTo>
                <a:cubicBezTo>
                  <a:pt x="1594" y="21049"/>
                  <a:pt x="1596" y="21052"/>
                  <a:pt x="1598" y="21052"/>
                </a:cubicBezTo>
                <a:cubicBezTo>
                  <a:pt x="1818" y="21065"/>
                  <a:pt x="2050" y="21079"/>
                  <a:pt x="2275" y="21105"/>
                </a:cubicBezTo>
                <a:cubicBezTo>
                  <a:pt x="2339" y="21107"/>
                  <a:pt x="2399" y="21109"/>
                  <a:pt x="2468" y="21111"/>
                </a:cubicBezTo>
                <a:cubicBezTo>
                  <a:pt x="2550" y="21109"/>
                  <a:pt x="2619" y="21101"/>
                  <a:pt x="2636" y="21079"/>
                </a:cubicBezTo>
                <a:cubicBezTo>
                  <a:pt x="2661" y="21046"/>
                  <a:pt x="2759" y="21038"/>
                  <a:pt x="2850" y="21062"/>
                </a:cubicBezTo>
                <a:cubicBezTo>
                  <a:pt x="2976" y="21096"/>
                  <a:pt x="5319" y="21114"/>
                  <a:pt x="5319" y="21081"/>
                </a:cubicBezTo>
                <a:cubicBezTo>
                  <a:pt x="5319" y="21047"/>
                  <a:pt x="5721" y="21050"/>
                  <a:pt x="5779" y="21085"/>
                </a:cubicBezTo>
                <a:cubicBezTo>
                  <a:pt x="5866" y="21138"/>
                  <a:pt x="6098" y="21126"/>
                  <a:pt x="6298" y="21057"/>
                </a:cubicBezTo>
                <a:cubicBezTo>
                  <a:pt x="6372" y="21031"/>
                  <a:pt x="6491" y="21032"/>
                  <a:pt x="6565" y="21058"/>
                </a:cubicBezTo>
                <a:cubicBezTo>
                  <a:pt x="6792" y="21139"/>
                  <a:pt x="7300" y="21137"/>
                  <a:pt x="7609" y="21053"/>
                </a:cubicBezTo>
                <a:cubicBezTo>
                  <a:pt x="7894" y="20976"/>
                  <a:pt x="8777" y="21022"/>
                  <a:pt x="8984" y="21125"/>
                </a:cubicBezTo>
                <a:cubicBezTo>
                  <a:pt x="9026" y="21147"/>
                  <a:pt x="9445" y="21175"/>
                  <a:pt x="9915" y="21189"/>
                </a:cubicBezTo>
                <a:cubicBezTo>
                  <a:pt x="10856" y="21216"/>
                  <a:pt x="10996" y="21237"/>
                  <a:pt x="10918" y="21339"/>
                </a:cubicBezTo>
                <a:cubicBezTo>
                  <a:pt x="10889" y="21377"/>
                  <a:pt x="10956" y="21361"/>
                  <a:pt x="11067" y="21303"/>
                </a:cubicBezTo>
                <a:cubicBezTo>
                  <a:pt x="11190" y="21237"/>
                  <a:pt x="11321" y="21214"/>
                  <a:pt x="11404" y="21242"/>
                </a:cubicBezTo>
                <a:cubicBezTo>
                  <a:pt x="11478" y="21267"/>
                  <a:pt x="11849" y="21299"/>
                  <a:pt x="12229" y="21312"/>
                </a:cubicBezTo>
                <a:cubicBezTo>
                  <a:pt x="12609" y="21325"/>
                  <a:pt x="13095" y="21363"/>
                  <a:pt x="13309" y="21398"/>
                </a:cubicBezTo>
                <a:cubicBezTo>
                  <a:pt x="13523" y="21434"/>
                  <a:pt x="13752" y="21446"/>
                  <a:pt x="13815" y="21427"/>
                </a:cubicBezTo>
                <a:cubicBezTo>
                  <a:pt x="13879" y="21407"/>
                  <a:pt x="14022" y="21419"/>
                  <a:pt x="14135" y="21454"/>
                </a:cubicBezTo>
                <a:cubicBezTo>
                  <a:pt x="14383" y="21530"/>
                  <a:pt x="14581" y="21480"/>
                  <a:pt x="14553" y="21347"/>
                </a:cubicBezTo>
                <a:cubicBezTo>
                  <a:pt x="14544" y="21303"/>
                  <a:pt x="14589" y="21272"/>
                  <a:pt x="14660" y="21244"/>
                </a:cubicBezTo>
                <a:cubicBezTo>
                  <a:pt x="14680" y="21236"/>
                  <a:pt x="14707" y="21229"/>
                  <a:pt x="14737" y="21221"/>
                </a:cubicBezTo>
                <a:cubicBezTo>
                  <a:pt x="14758" y="21216"/>
                  <a:pt x="14766" y="21209"/>
                  <a:pt x="14791" y="21204"/>
                </a:cubicBezTo>
                <a:cubicBezTo>
                  <a:pt x="14802" y="21202"/>
                  <a:pt x="14811" y="21203"/>
                  <a:pt x="14821" y="21202"/>
                </a:cubicBezTo>
                <a:cubicBezTo>
                  <a:pt x="14825" y="21201"/>
                  <a:pt x="14828" y="21200"/>
                  <a:pt x="14832" y="21199"/>
                </a:cubicBezTo>
                <a:cubicBezTo>
                  <a:pt x="14846" y="21197"/>
                  <a:pt x="14858" y="21198"/>
                  <a:pt x="14871" y="21197"/>
                </a:cubicBezTo>
                <a:cubicBezTo>
                  <a:pt x="14895" y="21194"/>
                  <a:pt x="14921" y="21190"/>
                  <a:pt x="14944" y="21190"/>
                </a:cubicBezTo>
                <a:cubicBezTo>
                  <a:pt x="15075" y="21191"/>
                  <a:pt x="15192" y="21232"/>
                  <a:pt x="15403" y="21340"/>
                </a:cubicBezTo>
                <a:cubicBezTo>
                  <a:pt x="15541" y="21411"/>
                  <a:pt x="15635" y="21451"/>
                  <a:pt x="15727" y="21473"/>
                </a:cubicBezTo>
                <a:cubicBezTo>
                  <a:pt x="15812" y="21487"/>
                  <a:pt x="15910" y="21491"/>
                  <a:pt x="16051" y="21488"/>
                </a:cubicBezTo>
                <a:cubicBezTo>
                  <a:pt x="16073" y="21486"/>
                  <a:pt x="16090" y="21485"/>
                  <a:pt x="16115" y="21482"/>
                </a:cubicBezTo>
                <a:cubicBezTo>
                  <a:pt x="16333" y="21459"/>
                  <a:pt x="16529" y="21472"/>
                  <a:pt x="16616" y="21515"/>
                </a:cubicBezTo>
                <a:cubicBezTo>
                  <a:pt x="16789" y="21600"/>
                  <a:pt x="17615" y="21533"/>
                  <a:pt x="18308" y="21414"/>
                </a:cubicBezTo>
                <a:cubicBezTo>
                  <a:pt x="18396" y="21398"/>
                  <a:pt x="18492" y="21383"/>
                  <a:pt x="18568" y="21369"/>
                </a:cubicBezTo>
                <a:cubicBezTo>
                  <a:pt x="18765" y="21328"/>
                  <a:pt x="18946" y="21282"/>
                  <a:pt x="19074" y="21235"/>
                </a:cubicBezTo>
                <a:cubicBezTo>
                  <a:pt x="19190" y="21193"/>
                  <a:pt x="19324" y="21164"/>
                  <a:pt x="19410" y="21155"/>
                </a:cubicBezTo>
                <a:cubicBezTo>
                  <a:pt x="19466" y="21142"/>
                  <a:pt x="19510" y="21130"/>
                  <a:pt x="19534" y="21120"/>
                </a:cubicBezTo>
                <a:cubicBezTo>
                  <a:pt x="19532" y="21109"/>
                  <a:pt x="19527" y="21096"/>
                  <a:pt x="19499" y="21074"/>
                </a:cubicBezTo>
                <a:cubicBezTo>
                  <a:pt x="19354" y="20957"/>
                  <a:pt x="19388" y="20907"/>
                  <a:pt x="19676" y="20810"/>
                </a:cubicBezTo>
                <a:cubicBezTo>
                  <a:pt x="19824" y="20760"/>
                  <a:pt x="20065" y="20646"/>
                  <a:pt x="20213" y="20555"/>
                </a:cubicBezTo>
                <a:cubicBezTo>
                  <a:pt x="20452" y="20407"/>
                  <a:pt x="20537" y="20248"/>
                  <a:pt x="20468" y="20032"/>
                </a:cubicBezTo>
                <a:cubicBezTo>
                  <a:pt x="20468" y="20030"/>
                  <a:pt x="20467" y="20028"/>
                  <a:pt x="20467" y="20026"/>
                </a:cubicBezTo>
                <a:cubicBezTo>
                  <a:pt x="20467" y="20025"/>
                  <a:pt x="20467" y="20025"/>
                  <a:pt x="20467" y="20024"/>
                </a:cubicBezTo>
                <a:cubicBezTo>
                  <a:pt x="20423" y="19893"/>
                  <a:pt x="20323" y="19742"/>
                  <a:pt x="20165" y="19560"/>
                </a:cubicBezTo>
                <a:cubicBezTo>
                  <a:pt x="20005" y="19375"/>
                  <a:pt x="19825" y="19178"/>
                  <a:pt x="19721" y="19074"/>
                </a:cubicBezTo>
                <a:cubicBezTo>
                  <a:pt x="19687" y="19040"/>
                  <a:pt x="19656" y="19006"/>
                  <a:pt x="19633" y="18974"/>
                </a:cubicBezTo>
                <a:cubicBezTo>
                  <a:pt x="19539" y="18857"/>
                  <a:pt x="19492" y="18705"/>
                  <a:pt x="19464" y="18401"/>
                </a:cubicBezTo>
                <a:cubicBezTo>
                  <a:pt x="19432" y="18064"/>
                  <a:pt x="19269" y="17641"/>
                  <a:pt x="19103" y="17416"/>
                </a:cubicBezTo>
                <a:cubicBezTo>
                  <a:pt x="19065" y="17375"/>
                  <a:pt x="19027" y="17329"/>
                  <a:pt x="18986" y="17301"/>
                </a:cubicBezTo>
                <a:cubicBezTo>
                  <a:pt x="18982" y="17298"/>
                  <a:pt x="18975" y="17288"/>
                  <a:pt x="18970" y="17284"/>
                </a:cubicBezTo>
                <a:cubicBezTo>
                  <a:pt x="18965" y="17281"/>
                  <a:pt x="18960" y="17275"/>
                  <a:pt x="18954" y="17273"/>
                </a:cubicBezTo>
                <a:cubicBezTo>
                  <a:pt x="18948" y="17270"/>
                  <a:pt x="18925" y="17234"/>
                  <a:pt x="18913" y="17222"/>
                </a:cubicBezTo>
                <a:cubicBezTo>
                  <a:pt x="18880" y="17188"/>
                  <a:pt x="18851" y="17161"/>
                  <a:pt x="18814" y="17112"/>
                </a:cubicBezTo>
                <a:cubicBezTo>
                  <a:pt x="18744" y="17022"/>
                  <a:pt x="18657" y="16903"/>
                  <a:pt x="18571" y="16777"/>
                </a:cubicBezTo>
                <a:lnTo>
                  <a:pt x="18260" y="16318"/>
                </a:lnTo>
                <a:lnTo>
                  <a:pt x="18439" y="15830"/>
                </a:lnTo>
                <a:cubicBezTo>
                  <a:pt x="18528" y="15586"/>
                  <a:pt x="18589" y="15459"/>
                  <a:pt x="18667" y="15371"/>
                </a:cubicBezTo>
                <a:cubicBezTo>
                  <a:pt x="18686" y="15345"/>
                  <a:pt x="18712" y="15322"/>
                  <a:pt x="18734" y="15301"/>
                </a:cubicBezTo>
                <a:cubicBezTo>
                  <a:pt x="18798" y="15242"/>
                  <a:pt x="18880" y="15195"/>
                  <a:pt x="18993" y="15150"/>
                </a:cubicBezTo>
                <a:cubicBezTo>
                  <a:pt x="19142" y="15063"/>
                  <a:pt x="19333" y="14938"/>
                  <a:pt x="19489" y="14816"/>
                </a:cubicBezTo>
                <a:cubicBezTo>
                  <a:pt x="19776" y="14594"/>
                  <a:pt x="19865" y="14472"/>
                  <a:pt x="19932" y="14219"/>
                </a:cubicBezTo>
                <a:cubicBezTo>
                  <a:pt x="19978" y="14045"/>
                  <a:pt x="19996" y="13799"/>
                  <a:pt x="19970" y="13672"/>
                </a:cubicBezTo>
                <a:cubicBezTo>
                  <a:pt x="19945" y="13546"/>
                  <a:pt x="19959" y="13297"/>
                  <a:pt x="20004" y="13120"/>
                </a:cubicBezTo>
                <a:cubicBezTo>
                  <a:pt x="20430" y="11426"/>
                  <a:pt x="20495" y="11038"/>
                  <a:pt x="20499" y="10161"/>
                </a:cubicBezTo>
                <a:cubicBezTo>
                  <a:pt x="20501" y="9666"/>
                  <a:pt x="20478" y="9034"/>
                  <a:pt x="20448" y="8759"/>
                </a:cubicBezTo>
                <a:lnTo>
                  <a:pt x="20392" y="8257"/>
                </a:lnTo>
                <a:lnTo>
                  <a:pt x="20428" y="8232"/>
                </a:lnTo>
                <a:lnTo>
                  <a:pt x="20427" y="8211"/>
                </a:lnTo>
                <a:lnTo>
                  <a:pt x="20714" y="8032"/>
                </a:lnTo>
                <a:lnTo>
                  <a:pt x="20864" y="7927"/>
                </a:lnTo>
                <a:cubicBezTo>
                  <a:pt x="21103" y="7760"/>
                  <a:pt x="21261" y="7638"/>
                  <a:pt x="21366" y="7517"/>
                </a:cubicBezTo>
                <a:cubicBezTo>
                  <a:pt x="21370" y="7512"/>
                  <a:pt x="21376" y="7507"/>
                  <a:pt x="21380" y="7502"/>
                </a:cubicBezTo>
                <a:cubicBezTo>
                  <a:pt x="21381" y="7501"/>
                  <a:pt x="21381" y="7501"/>
                  <a:pt x="21382" y="7500"/>
                </a:cubicBezTo>
                <a:cubicBezTo>
                  <a:pt x="21512" y="7342"/>
                  <a:pt x="21552" y="7182"/>
                  <a:pt x="21553" y="6921"/>
                </a:cubicBezTo>
                <a:cubicBezTo>
                  <a:pt x="21553" y="6835"/>
                  <a:pt x="21548" y="6738"/>
                  <a:pt x="21542" y="6625"/>
                </a:cubicBezTo>
                <a:cubicBezTo>
                  <a:pt x="21503" y="5975"/>
                  <a:pt x="21445" y="5844"/>
                  <a:pt x="21023" y="5470"/>
                </a:cubicBezTo>
                <a:cubicBezTo>
                  <a:pt x="20928" y="5386"/>
                  <a:pt x="20869" y="5322"/>
                  <a:pt x="20823" y="5255"/>
                </a:cubicBezTo>
                <a:lnTo>
                  <a:pt x="20732" y="5174"/>
                </a:lnTo>
                <a:lnTo>
                  <a:pt x="20714" y="4964"/>
                </a:lnTo>
                <a:cubicBezTo>
                  <a:pt x="20703" y="4904"/>
                  <a:pt x="20691" y="4841"/>
                  <a:pt x="20681" y="4756"/>
                </a:cubicBezTo>
                <a:cubicBezTo>
                  <a:pt x="20650" y="4501"/>
                  <a:pt x="20624" y="4245"/>
                  <a:pt x="20625" y="4187"/>
                </a:cubicBezTo>
                <a:cubicBezTo>
                  <a:pt x="20625" y="4128"/>
                  <a:pt x="20482" y="3992"/>
                  <a:pt x="20305" y="3883"/>
                </a:cubicBezTo>
                <a:cubicBezTo>
                  <a:pt x="20207" y="3821"/>
                  <a:pt x="20075" y="3723"/>
                  <a:pt x="19945" y="3632"/>
                </a:cubicBezTo>
                <a:cubicBezTo>
                  <a:pt x="19881" y="3590"/>
                  <a:pt x="19831" y="3553"/>
                  <a:pt x="19772" y="3511"/>
                </a:cubicBezTo>
                <a:cubicBezTo>
                  <a:pt x="19735" y="3484"/>
                  <a:pt x="19690" y="3456"/>
                  <a:pt x="19659" y="3432"/>
                </a:cubicBezTo>
                <a:lnTo>
                  <a:pt x="19612" y="3396"/>
                </a:lnTo>
                <a:lnTo>
                  <a:pt x="19331" y="3181"/>
                </a:lnTo>
                <a:lnTo>
                  <a:pt x="19331" y="2523"/>
                </a:lnTo>
                <a:cubicBezTo>
                  <a:pt x="19331" y="2088"/>
                  <a:pt x="19299" y="1833"/>
                  <a:pt x="19235" y="1771"/>
                </a:cubicBezTo>
                <a:cubicBezTo>
                  <a:pt x="19172" y="1709"/>
                  <a:pt x="18848" y="1498"/>
                  <a:pt x="18499" y="1280"/>
                </a:cubicBezTo>
                <a:cubicBezTo>
                  <a:pt x="18468" y="1263"/>
                  <a:pt x="18373" y="1201"/>
                  <a:pt x="18365" y="1201"/>
                </a:cubicBezTo>
                <a:cubicBezTo>
                  <a:pt x="18334" y="1201"/>
                  <a:pt x="18274" y="1165"/>
                  <a:pt x="18229" y="1122"/>
                </a:cubicBezTo>
                <a:cubicBezTo>
                  <a:pt x="18216" y="1109"/>
                  <a:pt x="18173" y="1084"/>
                  <a:pt x="18148" y="1066"/>
                </a:cubicBezTo>
                <a:cubicBezTo>
                  <a:pt x="18046" y="1005"/>
                  <a:pt x="17924" y="925"/>
                  <a:pt x="17846" y="882"/>
                </a:cubicBezTo>
                <a:cubicBezTo>
                  <a:pt x="17839" y="878"/>
                  <a:pt x="17833" y="875"/>
                  <a:pt x="17825" y="871"/>
                </a:cubicBezTo>
                <a:cubicBezTo>
                  <a:pt x="17820" y="868"/>
                  <a:pt x="17817" y="867"/>
                  <a:pt x="17813" y="864"/>
                </a:cubicBezTo>
                <a:cubicBezTo>
                  <a:pt x="17422" y="651"/>
                  <a:pt x="17133" y="541"/>
                  <a:pt x="16626" y="410"/>
                </a:cubicBezTo>
                <a:cubicBezTo>
                  <a:pt x="15988" y="245"/>
                  <a:pt x="15641" y="256"/>
                  <a:pt x="15163" y="459"/>
                </a:cubicBezTo>
                <a:cubicBezTo>
                  <a:pt x="14971" y="541"/>
                  <a:pt x="14835" y="582"/>
                  <a:pt x="14642" y="607"/>
                </a:cubicBezTo>
                <a:cubicBezTo>
                  <a:pt x="14635" y="608"/>
                  <a:pt x="14608" y="620"/>
                  <a:pt x="14603" y="621"/>
                </a:cubicBezTo>
                <a:cubicBezTo>
                  <a:pt x="14582" y="624"/>
                  <a:pt x="14501" y="622"/>
                  <a:pt x="14467" y="624"/>
                </a:cubicBezTo>
                <a:cubicBezTo>
                  <a:pt x="14332" y="633"/>
                  <a:pt x="14176" y="639"/>
                  <a:pt x="13956" y="643"/>
                </a:cubicBezTo>
                <a:cubicBezTo>
                  <a:pt x="13512" y="650"/>
                  <a:pt x="13022" y="682"/>
                  <a:pt x="12865" y="714"/>
                </a:cubicBezTo>
                <a:cubicBezTo>
                  <a:pt x="12807" y="726"/>
                  <a:pt x="12763" y="729"/>
                  <a:pt x="12720" y="732"/>
                </a:cubicBezTo>
                <a:cubicBezTo>
                  <a:pt x="12718" y="733"/>
                  <a:pt x="12716" y="733"/>
                  <a:pt x="12715" y="734"/>
                </a:cubicBezTo>
                <a:cubicBezTo>
                  <a:pt x="12599" y="806"/>
                  <a:pt x="12439" y="704"/>
                  <a:pt x="12413" y="537"/>
                </a:cubicBezTo>
                <a:cubicBezTo>
                  <a:pt x="12402" y="468"/>
                  <a:pt x="12348" y="429"/>
                  <a:pt x="12255" y="408"/>
                </a:cubicBezTo>
                <a:cubicBezTo>
                  <a:pt x="12235" y="412"/>
                  <a:pt x="11877" y="413"/>
                  <a:pt x="11747" y="417"/>
                </a:cubicBezTo>
                <a:cubicBezTo>
                  <a:pt x="11692" y="423"/>
                  <a:pt x="11650" y="426"/>
                  <a:pt x="11586" y="435"/>
                </a:cubicBezTo>
                <a:cubicBezTo>
                  <a:pt x="11331" y="471"/>
                  <a:pt x="11127" y="477"/>
                  <a:pt x="11081" y="450"/>
                </a:cubicBezTo>
                <a:cubicBezTo>
                  <a:pt x="11066" y="441"/>
                  <a:pt x="10953" y="438"/>
                  <a:pt x="10877" y="432"/>
                </a:cubicBezTo>
                <a:cubicBezTo>
                  <a:pt x="10733" y="433"/>
                  <a:pt x="10732" y="437"/>
                  <a:pt x="10578" y="437"/>
                </a:cubicBezTo>
                <a:cubicBezTo>
                  <a:pt x="9712" y="441"/>
                  <a:pt x="8963" y="467"/>
                  <a:pt x="8911" y="494"/>
                </a:cubicBezTo>
                <a:cubicBezTo>
                  <a:pt x="8812" y="546"/>
                  <a:pt x="8444" y="476"/>
                  <a:pt x="8190" y="373"/>
                </a:cubicBezTo>
                <a:cubicBezTo>
                  <a:pt x="8147" y="355"/>
                  <a:pt x="8099" y="338"/>
                  <a:pt x="8064" y="318"/>
                </a:cubicBezTo>
                <a:cubicBezTo>
                  <a:pt x="7970" y="264"/>
                  <a:pt x="7703" y="168"/>
                  <a:pt x="7470" y="103"/>
                </a:cubicBezTo>
                <a:lnTo>
                  <a:pt x="7095" y="0"/>
                </a:lnTo>
                <a:close/>
                <a:moveTo>
                  <a:pt x="9653" y="8484"/>
                </a:moveTo>
                <a:cubicBezTo>
                  <a:pt x="9683" y="8492"/>
                  <a:pt x="9692" y="8524"/>
                  <a:pt x="9684" y="8568"/>
                </a:cubicBezTo>
                <a:cubicBezTo>
                  <a:pt x="9687" y="8578"/>
                  <a:pt x="9695" y="8582"/>
                  <a:pt x="9695" y="8594"/>
                </a:cubicBezTo>
                <a:cubicBezTo>
                  <a:pt x="9695" y="8632"/>
                  <a:pt x="9738" y="8698"/>
                  <a:pt x="9791" y="8740"/>
                </a:cubicBezTo>
                <a:cubicBezTo>
                  <a:pt x="9837" y="8778"/>
                  <a:pt x="9871" y="8855"/>
                  <a:pt x="9880" y="8922"/>
                </a:cubicBezTo>
                <a:cubicBezTo>
                  <a:pt x="9887" y="8939"/>
                  <a:pt x="9899" y="8959"/>
                  <a:pt x="9899" y="8973"/>
                </a:cubicBezTo>
                <a:cubicBezTo>
                  <a:pt x="9899" y="8999"/>
                  <a:pt x="9909" y="9038"/>
                  <a:pt x="9925" y="9079"/>
                </a:cubicBezTo>
                <a:cubicBezTo>
                  <a:pt x="9926" y="9082"/>
                  <a:pt x="9928" y="9084"/>
                  <a:pt x="9930" y="9087"/>
                </a:cubicBezTo>
                <a:cubicBezTo>
                  <a:pt x="9936" y="9103"/>
                  <a:pt x="9945" y="9117"/>
                  <a:pt x="9952" y="9132"/>
                </a:cubicBezTo>
                <a:cubicBezTo>
                  <a:pt x="9963" y="9153"/>
                  <a:pt x="9974" y="9176"/>
                  <a:pt x="9987" y="9191"/>
                </a:cubicBezTo>
                <a:cubicBezTo>
                  <a:pt x="10013" y="9219"/>
                  <a:pt x="10027" y="9255"/>
                  <a:pt x="10037" y="9299"/>
                </a:cubicBezTo>
                <a:cubicBezTo>
                  <a:pt x="10038" y="9304"/>
                  <a:pt x="10038" y="9310"/>
                  <a:pt x="10040" y="9315"/>
                </a:cubicBezTo>
                <a:cubicBezTo>
                  <a:pt x="10065" y="9399"/>
                  <a:pt x="10056" y="9497"/>
                  <a:pt x="10019" y="9684"/>
                </a:cubicBezTo>
                <a:cubicBezTo>
                  <a:pt x="10011" y="9726"/>
                  <a:pt x="10005" y="9746"/>
                  <a:pt x="9997" y="9786"/>
                </a:cubicBezTo>
                <a:cubicBezTo>
                  <a:pt x="9993" y="9810"/>
                  <a:pt x="9995" y="9813"/>
                  <a:pt x="9990" y="9839"/>
                </a:cubicBezTo>
                <a:cubicBezTo>
                  <a:pt x="9985" y="9868"/>
                  <a:pt x="9977" y="9893"/>
                  <a:pt x="9971" y="9923"/>
                </a:cubicBezTo>
                <a:cubicBezTo>
                  <a:pt x="9970" y="9930"/>
                  <a:pt x="9969" y="9937"/>
                  <a:pt x="9968" y="9944"/>
                </a:cubicBezTo>
                <a:cubicBezTo>
                  <a:pt x="9934" y="10145"/>
                  <a:pt x="9887" y="10351"/>
                  <a:pt x="9842" y="10521"/>
                </a:cubicBezTo>
                <a:cubicBezTo>
                  <a:pt x="9828" y="10575"/>
                  <a:pt x="9813" y="10667"/>
                  <a:pt x="9802" y="10706"/>
                </a:cubicBezTo>
                <a:cubicBezTo>
                  <a:pt x="9750" y="10887"/>
                  <a:pt x="9683" y="11046"/>
                  <a:pt x="9653" y="11061"/>
                </a:cubicBezTo>
                <a:cubicBezTo>
                  <a:pt x="9590" y="11093"/>
                  <a:pt x="9476" y="11030"/>
                  <a:pt x="9369" y="10929"/>
                </a:cubicBezTo>
                <a:cubicBezTo>
                  <a:pt x="9259" y="10858"/>
                  <a:pt x="9186" y="10756"/>
                  <a:pt x="9147" y="10611"/>
                </a:cubicBezTo>
                <a:cubicBezTo>
                  <a:pt x="9144" y="10603"/>
                  <a:pt x="9138" y="10596"/>
                  <a:pt x="9136" y="10588"/>
                </a:cubicBezTo>
                <a:cubicBezTo>
                  <a:pt x="9119" y="10535"/>
                  <a:pt x="9108" y="10479"/>
                  <a:pt x="9102" y="10415"/>
                </a:cubicBezTo>
                <a:cubicBezTo>
                  <a:pt x="9095" y="10361"/>
                  <a:pt x="9097" y="10291"/>
                  <a:pt x="9101" y="10217"/>
                </a:cubicBezTo>
                <a:cubicBezTo>
                  <a:pt x="9105" y="10137"/>
                  <a:pt x="9136" y="9974"/>
                  <a:pt x="9153" y="9858"/>
                </a:cubicBezTo>
                <a:cubicBezTo>
                  <a:pt x="9170" y="9748"/>
                  <a:pt x="9174" y="9677"/>
                  <a:pt x="9201" y="9527"/>
                </a:cubicBezTo>
                <a:cubicBezTo>
                  <a:pt x="9220" y="9425"/>
                  <a:pt x="9240" y="9338"/>
                  <a:pt x="9260" y="9248"/>
                </a:cubicBezTo>
                <a:cubicBezTo>
                  <a:pt x="9263" y="9233"/>
                  <a:pt x="9264" y="9231"/>
                  <a:pt x="9267" y="9217"/>
                </a:cubicBezTo>
                <a:cubicBezTo>
                  <a:pt x="9269" y="9208"/>
                  <a:pt x="9270" y="9203"/>
                  <a:pt x="9272" y="9195"/>
                </a:cubicBezTo>
                <a:cubicBezTo>
                  <a:pt x="9280" y="9157"/>
                  <a:pt x="9289" y="9115"/>
                  <a:pt x="9297" y="9078"/>
                </a:cubicBezTo>
                <a:cubicBezTo>
                  <a:pt x="9330" y="8937"/>
                  <a:pt x="9351" y="8882"/>
                  <a:pt x="9377" y="8794"/>
                </a:cubicBezTo>
                <a:cubicBezTo>
                  <a:pt x="9379" y="8787"/>
                  <a:pt x="9381" y="8779"/>
                  <a:pt x="9383" y="8773"/>
                </a:cubicBezTo>
                <a:cubicBezTo>
                  <a:pt x="9399" y="8722"/>
                  <a:pt x="9421" y="8616"/>
                  <a:pt x="9431" y="8601"/>
                </a:cubicBezTo>
                <a:cubicBezTo>
                  <a:pt x="9460" y="8557"/>
                  <a:pt x="9500" y="8533"/>
                  <a:pt x="9540" y="8519"/>
                </a:cubicBezTo>
                <a:cubicBezTo>
                  <a:pt x="9583" y="8492"/>
                  <a:pt x="9626" y="8477"/>
                  <a:pt x="9653" y="8484"/>
                </a:cubicBezTo>
                <a:close/>
                <a:moveTo>
                  <a:pt x="16567" y="11900"/>
                </a:moveTo>
                <a:lnTo>
                  <a:pt x="17265" y="12659"/>
                </a:lnTo>
                <a:lnTo>
                  <a:pt x="17872" y="13322"/>
                </a:lnTo>
                <a:lnTo>
                  <a:pt x="17905" y="13357"/>
                </a:lnTo>
                <a:lnTo>
                  <a:pt x="17905" y="13359"/>
                </a:lnTo>
                <a:lnTo>
                  <a:pt x="17963" y="13419"/>
                </a:lnTo>
                <a:lnTo>
                  <a:pt x="17915" y="14071"/>
                </a:lnTo>
                <a:cubicBezTo>
                  <a:pt x="17889" y="14429"/>
                  <a:pt x="17831" y="14946"/>
                  <a:pt x="17787" y="15220"/>
                </a:cubicBezTo>
                <a:cubicBezTo>
                  <a:pt x="17743" y="15493"/>
                  <a:pt x="17678" y="15742"/>
                  <a:pt x="17642" y="15772"/>
                </a:cubicBezTo>
                <a:cubicBezTo>
                  <a:pt x="17550" y="15848"/>
                  <a:pt x="17280" y="15473"/>
                  <a:pt x="17212" y="15182"/>
                </a:cubicBezTo>
                <a:cubicBezTo>
                  <a:pt x="17183" y="15079"/>
                  <a:pt x="17093" y="14946"/>
                  <a:pt x="16979" y="14806"/>
                </a:cubicBezTo>
                <a:cubicBezTo>
                  <a:pt x="16855" y="14681"/>
                  <a:pt x="16670" y="14523"/>
                  <a:pt x="16362" y="14275"/>
                </a:cubicBezTo>
                <a:cubicBezTo>
                  <a:pt x="16212" y="14153"/>
                  <a:pt x="16117" y="14069"/>
                  <a:pt x="16013" y="13979"/>
                </a:cubicBezTo>
                <a:cubicBezTo>
                  <a:pt x="15746" y="13799"/>
                  <a:pt x="15611" y="13663"/>
                  <a:pt x="15593" y="13505"/>
                </a:cubicBezTo>
                <a:cubicBezTo>
                  <a:pt x="15538" y="13355"/>
                  <a:pt x="15585" y="13214"/>
                  <a:pt x="15695" y="12985"/>
                </a:cubicBezTo>
                <a:cubicBezTo>
                  <a:pt x="15760" y="12849"/>
                  <a:pt x="15873" y="12602"/>
                  <a:pt x="15944" y="12439"/>
                </a:cubicBezTo>
                <a:cubicBezTo>
                  <a:pt x="16033" y="12234"/>
                  <a:pt x="16150" y="12106"/>
                  <a:pt x="16321" y="12021"/>
                </a:cubicBezTo>
                <a:lnTo>
                  <a:pt x="16567" y="11900"/>
                </a:lnTo>
                <a:close/>
                <a:moveTo>
                  <a:pt x="11330" y="11937"/>
                </a:moveTo>
                <a:cubicBezTo>
                  <a:pt x="11425" y="11890"/>
                  <a:pt x="11865" y="12486"/>
                  <a:pt x="11983" y="12820"/>
                </a:cubicBezTo>
                <a:cubicBezTo>
                  <a:pt x="12028" y="12945"/>
                  <a:pt x="12059" y="13200"/>
                  <a:pt x="12055" y="13388"/>
                </a:cubicBezTo>
                <a:cubicBezTo>
                  <a:pt x="12049" y="13694"/>
                  <a:pt x="12024" y="13748"/>
                  <a:pt x="11797" y="13901"/>
                </a:cubicBezTo>
                <a:cubicBezTo>
                  <a:pt x="11532" y="14080"/>
                  <a:pt x="11456" y="14103"/>
                  <a:pt x="11396" y="14024"/>
                </a:cubicBezTo>
                <a:cubicBezTo>
                  <a:pt x="11312" y="13915"/>
                  <a:pt x="11251" y="11977"/>
                  <a:pt x="11330" y="11937"/>
                </a:cubicBezTo>
                <a:close/>
                <a:moveTo>
                  <a:pt x="3740" y="13060"/>
                </a:moveTo>
                <a:cubicBezTo>
                  <a:pt x="3793" y="13058"/>
                  <a:pt x="3840" y="13146"/>
                  <a:pt x="3840" y="13274"/>
                </a:cubicBezTo>
                <a:cubicBezTo>
                  <a:pt x="3840" y="13316"/>
                  <a:pt x="3852" y="13350"/>
                  <a:pt x="3864" y="13382"/>
                </a:cubicBezTo>
                <a:cubicBezTo>
                  <a:pt x="3915" y="13449"/>
                  <a:pt x="3981" y="13515"/>
                  <a:pt x="4027" y="13543"/>
                </a:cubicBezTo>
                <a:cubicBezTo>
                  <a:pt x="4108" y="13592"/>
                  <a:pt x="4113" y="13684"/>
                  <a:pt x="4053" y="13978"/>
                </a:cubicBezTo>
                <a:cubicBezTo>
                  <a:pt x="4011" y="14182"/>
                  <a:pt x="3976" y="14579"/>
                  <a:pt x="3976" y="14859"/>
                </a:cubicBezTo>
                <a:cubicBezTo>
                  <a:pt x="3976" y="15138"/>
                  <a:pt x="3945" y="15383"/>
                  <a:pt x="3909" y="15401"/>
                </a:cubicBezTo>
                <a:cubicBezTo>
                  <a:pt x="3894" y="15408"/>
                  <a:pt x="3847" y="15387"/>
                  <a:pt x="3789" y="15355"/>
                </a:cubicBezTo>
                <a:cubicBezTo>
                  <a:pt x="3759" y="15339"/>
                  <a:pt x="3725" y="15318"/>
                  <a:pt x="3687" y="15295"/>
                </a:cubicBezTo>
                <a:cubicBezTo>
                  <a:pt x="3410" y="15120"/>
                  <a:pt x="2978" y="14782"/>
                  <a:pt x="2978" y="14712"/>
                </a:cubicBezTo>
                <a:cubicBezTo>
                  <a:pt x="2978" y="14675"/>
                  <a:pt x="3059" y="14600"/>
                  <a:pt x="3160" y="14547"/>
                </a:cubicBezTo>
                <a:cubicBezTo>
                  <a:pt x="3346" y="14448"/>
                  <a:pt x="3455" y="14180"/>
                  <a:pt x="3559" y="13558"/>
                </a:cubicBezTo>
                <a:cubicBezTo>
                  <a:pt x="3581" y="13425"/>
                  <a:pt x="3608" y="13338"/>
                  <a:pt x="3639" y="13287"/>
                </a:cubicBezTo>
                <a:cubicBezTo>
                  <a:pt x="3654" y="13229"/>
                  <a:pt x="3679" y="13104"/>
                  <a:pt x="3687" y="13094"/>
                </a:cubicBezTo>
                <a:cubicBezTo>
                  <a:pt x="3704" y="13071"/>
                  <a:pt x="3722" y="13061"/>
                  <a:pt x="3740" y="13060"/>
                </a:cubicBezTo>
                <a:close/>
                <a:moveTo>
                  <a:pt x="10543" y="13068"/>
                </a:moveTo>
                <a:cubicBezTo>
                  <a:pt x="10598" y="13059"/>
                  <a:pt x="10629" y="13300"/>
                  <a:pt x="10655" y="13764"/>
                </a:cubicBezTo>
                <a:cubicBezTo>
                  <a:pt x="10691" y="14417"/>
                  <a:pt x="10685" y="14457"/>
                  <a:pt x="10521" y="14582"/>
                </a:cubicBezTo>
                <a:cubicBezTo>
                  <a:pt x="10425" y="14654"/>
                  <a:pt x="10348" y="14746"/>
                  <a:pt x="10348" y="14787"/>
                </a:cubicBezTo>
                <a:cubicBezTo>
                  <a:pt x="10348" y="14891"/>
                  <a:pt x="10141" y="15021"/>
                  <a:pt x="10088" y="14950"/>
                </a:cubicBezTo>
                <a:cubicBezTo>
                  <a:pt x="10064" y="14919"/>
                  <a:pt x="10094" y="14675"/>
                  <a:pt x="10155" y="14406"/>
                </a:cubicBezTo>
                <a:cubicBezTo>
                  <a:pt x="10358" y="13506"/>
                  <a:pt x="10471" y="13080"/>
                  <a:pt x="10543" y="13068"/>
                </a:cubicBezTo>
                <a:close/>
                <a:moveTo>
                  <a:pt x="10073" y="15344"/>
                </a:moveTo>
                <a:cubicBezTo>
                  <a:pt x="10103" y="15344"/>
                  <a:pt x="10187" y="15486"/>
                  <a:pt x="10260" y="15661"/>
                </a:cubicBezTo>
                <a:cubicBezTo>
                  <a:pt x="10333" y="15835"/>
                  <a:pt x="10518" y="16098"/>
                  <a:pt x="10669" y="16245"/>
                </a:cubicBezTo>
                <a:lnTo>
                  <a:pt x="10944" y="16513"/>
                </a:lnTo>
                <a:lnTo>
                  <a:pt x="10645" y="16819"/>
                </a:lnTo>
                <a:cubicBezTo>
                  <a:pt x="10481" y="16986"/>
                  <a:pt x="10348" y="17158"/>
                  <a:pt x="10348" y="17199"/>
                </a:cubicBezTo>
                <a:cubicBezTo>
                  <a:pt x="10348" y="17240"/>
                  <a:pt x="10305" y="17309"/>
                  <a:pt x="10252" y="17352"/>
                </a:cubicBezTo>
                <a:cubicBezTo>
                  <a:pt x="10200" y="17394"/>
                  <a:pt x="10157" y="17473"/>
                  <a:pt x="10156" y="17529"/>
                </a:cubicBezTo>
                <a:cubicBezTo>
                  <a:pt x="10155" y="17733"/>
                  <a:pt x="9975" y="17670"/>
                  <a:pt x="9787" y="17398"/>
                </a:cubicBezTo>
                <a:cubicBezTo>
                  <a:pt x="9596" y="17122"/>
                  <a:pt x="9595" y="17114"/>
                  <a:pt x="9696" y="16573"/>
                </a:cubicBezTo>
                <a:cubicBezTo>
                  <a:pt x="9817" y="15929"/>
                  <a:pt x="9997" y="15344"/>
                  <a:pt x="10073" y="15344"/>
                </a:cubicBezTo>
                <a:close/>
              </a:path>
            </a:pathLst>
          </a:custGeom>
          <a:ln w="12700">
            <a:miter lim="400000"/>
          </a:ln>
          <a:effectLst>
            <a:outerShdw sx="100000" sy="100000" kx="0" ky="0" algn="b" rotWithShape="0" blurRad="63500" dist="38100" dir="1234610">
              <a:srgbClr val="000000">
                <a:alpha val="46602"/>
              </a:srgbClr>
            </a:outerShdw>
          </a:effectLst>
        </p:spPr>
      </p:pic>
      <p:sp>
        <p:nvSpPr>
          <p:cNvPr id="208" name="A Biblical Examination of"/>
          <p:cNvSpPr txBox="1"/>
          <p:nvPr/>
        </p:nvSpPr>
        <p:spPr>
          <a:xfrm>
            <a:off x="3020435" y="234235"/>
            <a:ext cx="6963930" cy="8542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5600"/>
            </a:lvl1pPr>
          </a:lstStyle>
          <a:p>
            <a:pPr/>
            <a:r>
              <a:t>A Biblical Examination of</a:t>
            </a:r>
          </a:p>
        </p:txBody>
      </p:sp>
      <p:pic>
        <p:nvPicPr>
          <p:cNvPr id="209" name="Image" descr="Image"/>
          <p:cNvPicPr>
            <a:picLocks noChangeAspect="1"/>
          </p:cNvPicPr>
          <p:nvPr/>
        </p:nvPicPr>
        <p:blipFill>
          <a:blip r:embed="rId3">
            <a:extLst/>
          </a:blip>
          <a:stretch>
            <a:fillRect/>
          </a:stretch>
        </p:blipFill>
        <p:spPr>
          <a:xfrm>
            <a:off x="1428815" y="963682"/>
            <a:ext cx="10147170" cy="1475682"/>
          </a:xfrm>
          <a:prstGeom prst="rect">
            <a:avLst/>
          </a:prstGeom>
          <a:ln w="12700">
            <a:miter lim="400000"/>
          </a:ln>
          <a:effectLst>
            <a:outerShdw sx="100000" sy="100000" kx="0" ky="0" algn="b" rotWithShape="0" blurRad="63500" dist="38100" dir="1234610">
              <a:srgbClr val="000000">
                <a:alpha val="46602"/>
              </a:srgbClr>
            </a:outerShdw>
          </a:effectLst>
        </p:spPr>
      </p:pic>
      <p:pic>
        <p:nvPicPr>
          <p:cNvPr id="210" name="Image" descr="Image"/>
          <p:cNvPicPr>
            <a:picLocks noChangeAspect="1"/>
          </p:cNvPicPr>
          <p:nvPr/>
        </p:nvPicPr>
        <p:blipFill>
          <a:blip r:embed="rId4">
            <a:extLst/>
          </a:blip>
          <a:stretch>
            <a:fillRect/>
          </a:stretch>
        </p:blipFill>
        <p:spPr>
          <a:xfrm>
            <a:off x="5127197" y="3299982"/>
            <a:ext cx="1000206" cy="6228552"/>
          </a:xfrm>
          <a:prstGeom prst="rect">
            <a:avLst/>
          </a:prstGeom>
          <a:ln w="12700">
            <a:miter lim="400000"/>
          </a:ln>
          <a:effectLst>
            <a:outerShdw sx="100000" sy="100000" kx="0" ky="0" algn="b" rotWithShape="0" blurRad="152400" dist="38100" dir="3300000">
              <a:srgbClr val="000000">
                <a:alpha val="47696"/>
              </a:srgbClr>
            </a:outerShdw>
          </a:effectLst>
        </p:spPr>
      </p:pic>
      <p:sp>
        <p:nvSpPr>
          <p:cNvPr id="211" name="otal Inability…"/>
          <p:cNvSpPr txBox="1"/>
          <p:nvPr/>
        </p:nvSpPr>
        <p:spPr>
          <a:xfrm>
            <a:off x="5866712" y="3838935"/>
            <a:ext cx="7495852" cy="5870520"/>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27093" tIns="27093" rIns="27093" bIns="27093">
            <a:spAutoFit/>
          </a:bodyPr>
          <a:lstStyle/>
          <a:p>
            <a:pPr algn="l" defTabSz="1517226">
              <a:lnSpc>
                <a:spcPct val="90000"/>
              </a:lnSpc>
              <a:spcBef>
                <a:spcPts val="4600"/>
              </a:spcBef>
              <a:defRPr sz="5000">
                <a:solidFill>
                  <a:schemeClr val="accent6"/>
                </a:solidFill>
                <a:effectLst>
                  <a:outerShdw sx="100000" sy="100000" kx="0" ky="0" algn="b" rotWithShape="0" blurRad="50800" dist="38100" dir="0">
                    <a:srgbClr val="000000"/>
                  </a:outerShdw>
                </a:effectLst>
                <a:latin typeface="Constantia"/>
                <a:ea typeface="Constantia"/>
                <a:cs typeface="Constantia"/>
                <a:sym typeface="Constantia"/>
              </a:defRPr>
            </a:pPr>
            <a:r>
              <a:t> otal Inability</a:t>
            </a:r>
          </a:p>
          <a:p>
            <a:pPr algn="l" defTabSz="1517226">
              <a:lnSpc>
                <a:spcPct val="90000"/>
              </a:lnSpc>
              <a:spcBef>
                <a:spcPts val="4600"/>
              </a:spcBef>
              <a:defRPr sz="5000">
                <a:solidFill>
                  <a:schemeClr val="accent6"/>
                </a:solidFill>
                <a:effectLst>
                  <a:outerShdw sx="100000" sy="100000" kx="0" ky="0" algn="b" rotWithShape="0" blurRad="50800" dist="38100" dir="0">
                    <a:srgbClr val="000000"/>
                  </a:outerShdw>
                </a:effectLst>
                <a:latin typeface="Constantia"/>
                <a:ea typeface="Constantia"/>
                <a:cs typeface="Constantia"/>
                <a:sym typeface="Constantia"/>
              </a:defRPr>
            </a:pPr>
            <a:r>
              <a:t> nconditional Election</a:t>
            </a:r>
          </a:p>
          <a:p>
            <a:pPr algn="l" defTabSz="1517226">
              <a:lnSpc>
                <a:spcPct val="90000"/>
              </a:lnSpc>
              <a:spcBef>
                <a:spcPts val="4600"/>
              </a:spcBef>
              <a:defRPr sz="5000">
                <a:solidFill>
                  <a:schemeClr val="accent6"/>
                </a:solidFill>
                <a:effectLst>
                  <a:outerShdw sx="100000" sy="100000" kx="0" ky="0" algn="b" rotWithShape="0" blurRad="50800" dist="38100" dir="0">
                    <a:srgbClr val="000000"/>
                  </a:outerShdw>
                </a:effectLst>
                <a:latin typeface="Constantia"/>
                <a:ea typeface="Constantia"/>
                <a:cs typeface="Constantia"/>
                <a:sym typeface="Constantia"/>
              </a:defRPr>
            </a:pPr>
            <a:r>
              <a:t> imited Atonement</a:t>
            </a:r>
          </a:p>
          <a:p>
            <a:pPr algn="l" defTabSz="1517226">
              <a:lnSpc>
                <a:spcPct val="90000"/>
              </a:lnSpc>
              <a:spcBef>
                <a:spcPts val="4600"/>
              </a:spcBef>
              <a:defRPr sz="5000">
                <a:solidFill>
                  <a:schemeClr val="accent3"/>
                </a:solidFill>
                <a:effectLst>
                  <a:outerShdw sx="100000" sy="100000" kx="0" ky="0" algn="b" rotWithShape="0" blurRad="50800" dist="38100" dir="0">
                    <a:srgbClr val="000000"/>
                  </a:outerShdw>
                </a:effectLst>
                <a:latin typeface="Constantia"/>
                <a:ea typeface="Constantia"/>
                <a:cs typeface="Constantia"/>
                <a:sym typeface="Constantia"/>
              </a:defRPr>
            </a:pPr>
            <a:r>
              <a:t>rresistible Grace</a:t>
            </a:r>
          </a:p>
          <a:p>
            <a:pPr algn="l" defTabSz="1517226">
              <a:lnSpc>
                <a:spcPct val="90000"/>
              </a:lnSpc>
              <a:spcBef>
                <a:spcPts val="4600"/>
              </a:spcBef>
              <a:defRPr sz="5000">
                <a:solidFill>
                  <a:schemeClr val="accent6"/>
                </a:solidFill>
                <a:effectLst>
                  <a:outerShdw sx="100000" sy="100000" kx="0" ky="0" algn="b" rotWithShape="0" blurRad="50800" dist="38100" dir="0">
                    <a:srgbClr val="000000"/>
                  </a:outerShdw>
                </a:effectLst>
                <a:latin typeface="Constantia"/>
                <a:ea typeface="Constantia"/>
                <a:cs typeface="Constantia"/>
                <a:sym typeface="Constantia"/>
              </a:defRPr>
            </a:pPr>
            <a:r>
              <a:t>erseverance of The Saints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91"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292" name="Acts 16:14 (NKJV)…"/>
          <p:cNvSpPr txBox="1"/>
          <p:nvPr/>
        </p:nvSpPr>
        <p:spPr>
          <a:xfrm>
            <a:off x="4189733" y="3625223"/>
            <a:ext cx="8523661"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900">
                <a:solidFill>
                  <a:srgbClr val="000000"/>
                </a:solidFill>
                <a:latin typeface="Century Gothic"/>
                <a:ea typeface="Century Gothic"/>
                <a:cs typeface="Century Gothic"/>
                <a:sym typeface="Century Gothic"/>
              </a:defRPr>
            </a:pPr>
            <a:r>
              <a:t>Acts 16:14 (NKJV)</a:t>
            </a:r>
          </a:p>
          <a:p>
            <a:pPr defTabSz="457200">
              <a:defRPr sz="4400">
                <a:solidFill>
                  <a:srgbClr val="000000"/>
                </a:solidFill>
                <a:latin typeface="Century Gothic"/>
                <a:ea typeface="Century Gothic"/>
                <a:cs typeface="Century Gothic"/>
                <a:sym typeface="Century Gothic"/>
              </a:defRPr>
            </a:pPr>
            <a:r>
              <a:rPr baseline="31999"/>
              <a:t>14</a:t>
            </a:r>
            <a:r>
              <a:t> Now a certain woman named Lydia heard </a:t>
            </a:r>
            <a:r>
              <a:rPr i="1"/>
              <a:t>us</a:t>
            </a:r>
            <a:r>
              <a:t>. She was a seller of purple from the city of Thyatira, who worshiped God. The Lord opened her heart to heed the things spoken by Paul.</a:t>
            </a:r>
          </a:p>
        </p:txBody>
      </p:sp>
      <p:pic>
        <p:nvPicPr>
          <p:cNvPr id="293"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294"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295"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9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299"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00"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01" name="Lydia began as a worshiper of God. (vv. 13,14)…"/>
          <p:cNvSpPr txBox="1"/>
          <p:nvPr/>
        </p:nvSpPr>
        <p:spPr>
          <a:xfrm>
            <a:off x="4221316" y="4796539"/>
            <a:ext cx="8474279" cy="44196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700">
                <a:latin typeface="Century Gothic"/>
                <a:ea typeface="Century Gothic"/>
                <a:cs typeface="Century Gothic"/>
                <a:sym typeface="Century Gothic"/>
              </a:defRPr>
            </a:pPr>
            <a:r>
              <a:t>Lydia began as a worshiper of God. (vv. 13,14) </a:t>
            </a:r>
          </a:p>
          <a:p>
            <a:pPr marL="685800" indent="-685800" algn="l">
              <a:spcBef>
                <a:spcPts val="1200"/>
              </a:spcBef>
              <a:buSzPct val="80000"/>
              <a:buBlip>
                <a:blip r:embed="rId5"/>
              </a:buBlip>
              <a:defRPr sz="3700">
                <a:latin typeface="Century Gothic"/>
                <a:ea typeface="Century Gothic"/>
                <a:cs typeface="Century Gothic"/>
                <a:sym typeface="Century Gothic"/>
              </a:defRPr>
            </a:pPr>
            <a:r>
              <a:t>After she heard Paul, Silas and Timothy preaching, her heart was then opened. (v. 14) </a:t>
            </a:r>
          </a:p>
          <a:p>
            <a:pPr marL="685800" indent="-685800" algn="l">
              <a:spcBef>
                <a:spcPts val="1200"/>
              </a:spcBef>
              <a:buSzPct val="80000"/>
              <a:buBlip>
                <a:blip r:embed="rId5"/>
              </a:buBlip>
              <a:defRPr sz="3700">
                <a:latin typeface="Century Gothic"/>
                <a:ea typeface="Century Gothic"/>
                <a:cs typeface="Century Gothic"/>
                <a:sym typeface="Century Gothic"/>
              </a:defRPr>
            </a:pPr>
            <a:r>
              <a:t>She responded and obeyed the Lord. (v. 15)</a:t>
            </a:r>
          </a:p>
        </p:txBody>
      </p:sp>
      <p:sp>
        <p:nvSpPr>
          <p:cNvPr id="302"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
        <p:nvSpPr>
          <p:cNvPr id="303" name="Acts 16:14 (NKJV)"/>
          <p:cNvSpPr txBox="1"/>
          <p:nvPr/>
        </p:nvSpPr>
        <p:spPr>
          <a:xfrm>
            <a:off x="4189733" y="3625223"/>
            <a:ext cx="852366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900">
                <a:solidFill>
                  <a:srgbClr val="000000"/>
                </a:solidFill>
                <a:latin typeface="Century Gothic"/>
                <a:ea typeface="Century Gothic"/>
                <a:cs typeface="Century Gothic"/>
                <a:sym typeface="Century Gothic"/>
              </a:defRPr>
            </a:lvl1pPr>
          </a:lstStyle>
          <a:p>
            <a:pPr/>
            <a:r>
              <a:t>Acts 16:14 (NKJV)</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1">
                                            <p:txEl>
                                              <p:pRg st="1" end="1"/>
                                            </p:txEl>
                                          </p:spTgt>
                                        </p:tgtEl>
                                        <p:attrNameLst>
                                          <p:attrName>style.visibility</p:attrName>
                                        </p:attrNameLst>
                                      </p:cBhvr>
                                      <p:to>
                                        <p:strVal val="visible"/>
                                      </p:to>
                                    </p:set>
                                    <p:animEffect filter="wipe(left)" transition="in">
                                      <p:cBhvr>
                                        <p:cTn id="7" dur="1500"/>
                                        <p:tgtEl>
                                          <p:spTgt spid="3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1">
                                            <p:txEl>
                                              <p:pRg st="2" end="2"/>
                                            </p:txEl>
                                          </p:spTgt>
                                        </p:tgtEl>
                                        <p:attrNameLst>
                                          <p:attrName>style.visibility</p:attrName>
                                        </p:attrNameLst>
                                      </p:cBhvr>
                                      <p:to>
                                        <p:strVal val="visible"/>
                                      </p:to>
                                    </p:set>
                                    <p:animEffect filter="wipe(left)" transition="in">
                                      <p:cBhvr>
                                        <p:cTn id="12" dur="1500"/>
                                        <p:tgtEl>
                                          <p:spTgt spid="30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0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07"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08"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09" name="Romans 8:6–7 (NKJV)…"/>
          <p:cNvSpPr txBox="1"/>
          <p:nvPr/>
        </p:nvSpPr>
        <p:spPr>
          <a:xfrm>
            <a:off x="4518838" y="3661671"/>
            <a:ext cx="8121659" cy="554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900">
                <a:solidFill>
                  <a:srgbClr val="000000"/>
                </a:solidFill>
                <a:latin typeface="Century Gothic"/>
                <a:ea typeface="Century Gothic"/>
                <a:cs typeface="Century Gothic"/>
                <a:sym typeface="Century Gothic"/>
              </a:defRPr>
            </a:pPr>
            <a:r>
              <a:t>Romans 8:6–7 (NKJV)</a:t>
            </a:r>
          </a:p>
          <a:p>
            <a:pPr defTabSz="457200">
              <a:defRPr sz="4200">
                <a:solidFill>
                  <a:srgbClr val="000000"/>
                </a:solidFill>
                <a:latin typeface="Century Gothic"/>
                <a:ea typeface="Century Gothic"/>
                <a:cs typeface="Century Gothic"/>
                <a:sym typeface="Century Gothic"/>
              </a:defRPr>
            </a:pPr>
            <a:r>
              <a:rPr baseline="31999"/>
              <a:t>6</a:t>
            </a:r>
            <a:r>
              <a:t> For to be carnally minded </a:t>
            </a:r>
            <a:r>
              <a:rPr i="1"/>
              <a:t>is</a:t>
            </a:r>
            <a:r>
              <a:t> death, but to be spiritually minded </a:t>
            </a:r>
            <a:r>
              <a:rPr i="1"/>
              <a:t>is</a:t>
            </a:r>
            <a:r>
              <a:t> life and peace. </a:t>
            </a:r>
            <a:r>
              <a:rPr baseline="31999"/>
              <a:t>7</a:t>
            </a:r>
            <a:r>
              <a:t> Because the carnal mind </a:t>
            </a:r>
            <a:r>
              <a:rPr i="1"/>
              <a:t>is</a:t>
            </a:r>
            <a:r>
              <a:t> enmity against God; for it is not subject to the law of God, nor indeed can be.</a:t>
            </a:r>
          </a:p>
        </p:txBody>
      </p:sp>
      <p:sp>
        <p:nvSpPr>
          <p:cNvPr id="310"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1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14"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15"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16" name="Romans 8:6–7 (NKJV)"/>
          <p:cNvSpPr txBox="1"/>
          <p:nvPr/>
        </p:nvSpPr>
        <p:spPr>
          <a:xfrm>
            <a:off x="4518838" y="3661671"/>
            <a:ext cx="812165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900">
                <a:solidFill>
                  <a:srgbClr val="000000"/>
                </a:solidFill>
                <a:latin typeface="Century Gothic"/>
                <a:ea typeface="Century Gothic"/>
                <a:cs typeface="Century Gothic"/>
                <a:sym typeface="Century Gothic"/>
              </a:defRPr>
            </a:lvl1pPr>
          </a:lstStyle>
          <a:p>
            <a:pPr/>
            <a:r>
              <a:t>Romans 8:6–7 (NKJV)</a:t>
            </a:r>
          </a:p>
        </p:txBody>
      </p:sp>
      <p:sp>
        <p:nvSpPr>
          <p:cNvPr id="317"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
        <p:nvSpPr>
          <p:cNvPr id="318" name="The context makes it clear that being carnally minded or spiritual minded is a choice, - vs 1,2, 5, 13…"/>
          <p:cNvSpPr txBox="1"/>
          <p:nvPr/>
        </p:nvSpPr>
        <p:spPr>
          <a:xfrm>
            <a:off x="4221316" y="4796539"/>
            <a:ext cx="8474279" cy="46355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500">
                <a:latin typeface="Century Gothic"/>
                <a:ea typeface="Century Gothic"/>
                <a:cs typeface="Century Gothic"/>
                <a:sym typeface="Century Gothic"/>
              </a:defRPr>
            </a:pPr>
            <a:r>
              <a:t>The context makes it clear that being carnally minded or spiritual minded is a choice, - vs 1,2, 5, 13</a:t>
            </a:r>
          </a:p>
          <a:p>
            <a:pPr marL="685800" indent="-685800" algn="l">
              <a:spcBef>
                <a:spcPts val="1200"/>
              </a:spcBef>
              <a:buSzPct val="80000"/>
              <a:buBlip>
                <a:blip r:embed="rId5"/>
              </a:buBlip>
              <a:defRPr sz="3500">
                <a:latin typeface="Century Gothic"/>
                <a:ea typeface="Century Gothic"/>
                <a:cs typeface="Century Gothic"/>
                <a:sym typeface="Century Gothic"/>
              </a:defRPr>
            </a:pPr>
            <a:r>
              <a:t>The broader context also indicates that the carnal mind pertains to the one under the Law in contrast to the one who has accepted the gospel - Romans 1:16,17; 3:19-7:25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8">
                                            <p:txEl>
                                              <p:pRg st="1" end="1"/>
                                            </p:txEl>
                                          </p:spTgt>
                                        </p:tgtEl>
                                        <p:attrNameLst>
                                          <p:attrName>style.visibility</p:attrName>
                                        </p:attrNameLst>
                                      </p:cBhvr>
                                      <p:to>
                                        <p:strVal val="visible"/>
                                      </p:to>
                                    </p:set>
                                    <p:animEffect filter="wipe(left)" transition="in">
                                      <p:cBhvr>
                                        <p:cTn id="7" dur="1500"/>
                                        <p:tgtEl>
                                          <p:spTgt spid="31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21"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22"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23"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24" name="1 Corinthians 2:13–14 (NKJV)…"/>
          <p:cNvSpPr txBox="1"/>
          <p:nvPr/>
        </p:nvSpPr>
        <p:spPr>
          <a:xfrm>
            <a:off x="4104163" y="3661671"/>
            <a:ext cx="8536334" cy="588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800">
                <a:solidFill>
                  <a:srgbClr val="000000"/>
                </a:solidFill>
                <a:latin typeface="Century Gothic"/>
                <a:ea typeface="Century Gothic"/>
                <a:cs typeface="Century Gothic"/>
                <a:sym typeface="Century Gothic"/>
              </a:defRPr>
            </a:pPr>
            <a:r>
              <a:t>1 Corinthians 2:13–14 (NKJV)</a:t>
            </a:r>
          </a:p>
          <a:p>
            <a:pPr defTabSz="457200">
              <a:defRPr>
                <a:solidFill>
                  <a:srgbClr val="000000"/>
                </a:solidFill>
                <a:latin typeface="Century Gothic"/>
                <a:ea typeface="Century Gothic"/>
                <a:cs typeface="Century Gothic"/>
                <a:sym typeface="Century Gothic"/>
              </a:defRPr>
            </a:pPr>
            <a:r>
              <a:rPr baseline="31999"/>
              <a:t>13</a:t>
            </a:r>
            <a:r>
              <a:t> These things we also speak, not in words which man’s wisdom teaches but which the Holy Spirit teaches, comparing spiritual things with spiritual. </a:t>
            </a:r>
            <a:r>
              <a:rPr baseline="31999"/>
              <a:t>14</a:t>
            </a:r>
            <a:r>
              <a:t> But the natural man does not receive the things of the Spirit of God, for they are foolishness to him; nor can he know </a:t>
            </a:r>
            <a:r>
              <a:rPr i="1"/>
              <a:t>them,</a:t>
            </a:r>
            <a:r>
              <a:t> because they are spiritually discerned.</a:t>
            </a:r>
          </a:p>
        </p:txBody>
      </p:sp>
      <p:sp>
        <p:nvSpPr>
          <p:cNvPr id="325"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2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29"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30"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31" name="1 Corinthians 2:13–14 (NKJV)"/>
          <p:cNvSpPr txBox="1"/>
          <p:nvPr/>
        </p:nvSpPr>
        <p:spPr>
          <a:xfrm>
            <a:off x="4104163" y="3661671"/>
            <a:ext cx="8536334" cy="85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4800">
                <a:solidFill>
                  <a:srgbClr val="000000"/>
                </a:solidFill>
                <a:latin typeface="Century Gothic"/>
                <a:ea typeface="Century Gothic"/>
                <a:cs typeface="Century Gothic"/>
                <a:sym typeface="Century Gothic"/>
              </a:defRPr>
            </a:lvl1pPr>
          </a:lstStyle>
          <a:p>
            <a:pPr/>
            <a:r>
              <a:t>1 Corinthians 2:13–14 (NKJV)</a:t>
            </a:r>
          </a:p>
        </p:txBody>
      </p:sp>
      <p:sp>
        <p:nvSpPr>
          <p:cNvPr id="332"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
        <p:nvSpPr>
          <p:cNvPr id="333" name="This text is dealing with inspiration &amp; the source of what the apostles revealed - “words” which were given by the Holy Spirit - 10-12…"/>
          <p:cNvSpPr txBox="1"/>
          <p:nvPr/>
        </p:nvSpPr>
        <p:spPr>
          <a:xfrm>
            <a:off x="4221316" y="4796539"/>
            <a:ext cx="8474279" cy="46355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500">
                <a:latin typeface="Century Gothic"/>
                <a:ea typeface="Century Gothic"/>
                <a:cs typeface="Century Gothic"/>
                <a:sym typeface="Century Gothic"/>
              </a:defRPr>
            </a:pPr>
            <a:r>
              <a:t>This text is dealing with inspiration &amp; the source of what the apostles revealed - “words” which were given by the Holy Spirit - 10-12</a:t>
            </a:r>
          </a:p>
          <a:p>
            <a:pPr marL="685800" indent="-685800" algn="l">
              <a:spcBef>
                <a:spcPts val="1200"/>
              </a:spcBef>
              <a:buSzPct val="80000"/>
              <a:buBlip>
                <a:blip r:embed="rId5"/>
              </a:buBlip>
              <a:defRPr sz="3500">
                <a:latin typeface="Century Gothic"/>
                <a:ea typeface="Century Gothic"/>
                <a:cs typeface="Century Gothic"/>
                <a:sym typeface="Century Gothic"/>
              </a:defRPr>
            </a:pPr>
            <a:r>
              <a:t>The natural man is the same as the Jews who seek a sign and the Greek who seeks human wisdom (20-25) - such will not believe.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3">
                                            <p:txEl>
                                              <p:pRg st="1" end="1"/>
                                            </p:txEl>
                                          </p:spTgt>
                                        </p:tgtEl>
                                        <p:attrNameLst>
                                          <p:attrName>style.visibility</p:attrName>
                                        </p:attrNameLst>
                                      </p:cBhvr>
                                      <p:to>
                                        <p:strVal val="visible"/>
                                      </p:to>
                                    </p:set>
                                    <p:animEffect filter="wipe(left)" transition="in">
                                      <p:cBhvr>
                                        <p:cTn id="7" dur="1500"/>
                                        <p:tgtEl>
                                          <p:spTgt spid="33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3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37"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38"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39" name="John 6:44 (NKJV)…"/>
          <p:cNvSpPr txBox="1"/>
          <p:nvPr/>
        </p:nvSpPr>
        <p:spPr>
          <a:xfrm>
            <a:off x="4122388" y="3780970"/>
            <a:ext cx="8536333"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Century Gothic"/>
                <a:ea typeface="Century Gothic"/>
                <a:cs typeface="Century Gothic"/>
                <a:sym typeface="Century Gothic"/>
              </a:defRPr>
            </a:pPr>
            <a:r>
              <a:t>John 6:44 (NKJV)</a:t>
            </a:r>
          </a:p>
          <a:p>
            <a:pPr defTabSz="457200">
              <a:defRPr sz="5600">
                <a:solidFill>
                  <a:srgbClr val="000000"/>
                </a:solidFill>
                <a:latin typeface="Century Gothic"/>
                <a:ea typeface="Century Gothic"/>
                <a:cs typeface="Century Gothic"/>
                <a:sym typeface="Century Gothic"/>
              </a:defRPr>
            </a:pPr>
            <a:r>
              <a:rPr baseline="31999"/>
              <a:t>44</a:t>
            </a:r>
            <a:r>
              <a:t> No one can come to Me unless the Father who sent Me draws him; and I will raise him up at the last day.</a:t>
            </a:r>
          </a:p>
        </p:txBody>
      </p:sp>
      <p:sp>
        <p:nvSpPr>
          <p:cNvPr id="340"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4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44"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45"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46" name="John 6:44 (NKJV)"/>
          <p:cNvSpPr txBox="1"/>
          <p:nvPr/>
        </p:nvSpPr>
        <p:spPr>
          <a:xfrm>
            <a:off x="4122388" y="3780970"/>
            <a:ext cx="8536333"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600">
                <a:solidFill>
                  <a:srgbClr val="000000"/>
                </a:solidFill>
                <a:latin typeface="Century Gothic"/>
                <a:ea typeface="Century Gothic"/>
                <a:cs typeface="Century Gothic"/>
                <a:sym typeface="Century Gothic"/>
              </a:defRPr>
            </a:lvl1pPr>
          </a:lstStyle>
          <a:p>
            <a:pPr/>
            <a:r>
              <a:t>John 6:44 (NKJV)</a:t>
            </a:r>
          </a:p>
        </p:txBody>
      </p:sp>
      <p:sp>
        <p:nvSpPr>
          <p:cNvPr id="347"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
        <p:nvSpPr>
          <p:cNvPr id="348" name="Context - look at the next verse - it tells us how the Father draws - (45)…"/>
          <p:cNvSpPr txBox="1"/>
          <p:nvPr/>
        </p:nvSpPr>
        <p:spPr>
          <a:xfrm>
            <a:off x="3901892" y="4796539"/>
            <a:ext cx="8793703" cy="4787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500">
                <a:latin typeface="Century Gothic"/>
                <a:ea typeface="Century Gothic"/>
                <a:cs typeface="Century Gothic"/>
                <a:sym typeface="Century Gothic"/>
              </a:defRPr>
            </a:pPr>
            <a:r>
              <a:t>Context - look at the next verse - it tells us how the Father draws - (45)</a:t>
            </a:r>
          </a:p>
          <a:p>
            <a:pPr marL="685800" indent="-685800" algn="l">
              <a:spcBef>
                <a:spcPts val="1200"/>
              </a:spcBef>
              <a:buSzPct val="80000"/>
              <a:buBlip>
                <a:blip r:embed="rId5"/>
              </a:buBlip>
              <a:defRPr sz="3500">
                <a:latin typeface="Century Gothic"/>
                <a:ea typeface="Century Gothic"/>
                <a:cs typeface="Century Gothic"/>
                <a:sym typeface="Century Gothic"/>
              </a:defRPr>
            </a:pPr>
            <a:r>
              <a:t>Those who rejected Moses, John the baptist, and the works of Christ could NOT COME to the Father - (chp 5,6)</a:t>
            </a:r>
          </a:p>
          <a:p>
            <a:pPr marL="685800" indent="-685800" algn="l">
              <a:spcBef>
                <a:spcPts val="1200"/>
              </a:spcBef>
              <a:buSzPct val="80000"/>
              <a:buBlip>
                <a:blip r:embed="rId5"/>
              </a:buBlip>
              <a:defRPr sz="3500">
                <a:latin typeface="Century Gothic"/>
                <a:ea typeface="Century Gothic"/>
                <a:cs typeface="Century Gothic"/>
                <a:sym typeface="Century Gothic"/>
              </a:defRPr>
            </a:pPr>
            <a:r>
              <a:t>God draws, </a:t>
            </a:r>
            <a:r>
              <a:rPr i="1"/>
              <a:t>(i.e. attracts)</a:t>
            </a:r>
            <a:r>
              <a:rPr sz="3200"/>
              <a:t> </a:t>
            </a:r>
            <a:r>
              <a:t>men with His love, which is declared in His words and Actions. — Jn 12:32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8">
                                            <p:bg/>
                                          </p:spTgt>
                                        </p:tgtEl>
                                        <p:attrNameLst>
                                          <p:attrName>style.visibility</p:attrName>
                                        </p:attrNameLst>
                                      </p:cBhvr>
                                      <p:to>
                                        <p:strVal val="visible"/>
                                      </p:to>
                                    </p:set>
                                    <p:animEffect filter="wipe(left)" transition="in">
                                      <p:cBhvr>
                                        <p:cTn id="7" dur="1500"/>
                                        <p:tgtEl>
                                          <p:spTgt spid="34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8">
                                            <p:txEl>
                                              <p:pRg st="0" end="0"/>
                                            </p:txEl>
                                          </p:spTgt>
                                        </p:tgtEl>
                                        <p:attrNameLst>
                                          <p:attrName>style.visibility</p:attrName>
                                        </p:attrNameLst>
                                      </p:cBhvr>
                                      <p:to>
                                        <p:strVal val="visible"/>
                                      </p:to>
                                    </p:set>
                                    <p:animEffect filter="wipe(left)" transition="in">
                                      <p:cBhvr>
                                        <p:cTn id="10" dur="1500"/>
                                        <p:tgtEl>
                                          <p:spTgt spid="3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8">
                                            <p:txEl>
                                              <p:pRg st="1" end="1"/>
                                            </p:txEl>
                                          </p:spTgt>
                                        </p:tgtEl>
                                        <p:attrNameLst>
                                          <p:attrName>style.visibility</p:attrName>
                                        </p:attrNameLst>
                                      </p:cBhvr>
                                      <p:to>
                                        <p:strVal val="visible"/>
                                      </p:to>
                                    </p:set>
                                    <p:animEffect filter="wipe(left)" transition="in">
                                      <p:cBhvr>
                                        <p:cTn id="15" dur="1500"/>
                                        <p:tgtEl>
                                          <p:spTgt spid="3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8">
                                            <p:txEl>
                                              <p:pRg st="2" end="2"/>
                                            </p:txEl>
                                          </p:spTgt>
                                        </p:tgtEl>
                                        <p:attrNameLst>
                                          <p:attrName>style.visibility</p:attrName>
                                        </p:attrNameLst>
                                      </p:cBhvr>
                                      <p:to>
                                        <p:strVal val="visible"/>
                                      </p:to>
                                    </p:set>
                                    <p:animEffect filter="wipe(left)" transition="in">
                                      <p:cBhvr>
                                        <p:cTn id="20" dur="1500"/>
                                        <p:tgtEl>
                                          <p:spTgt spid="34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51"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52"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353"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pic>
        <p:nvPicPr>
          <p:cNvPr id="354" name="Image" descr="Image"/>
          <p:cNvPicPr>
            <a:picLocks noChangeAspect="1"/>
          </p:cNvPicPr>
          <p:nvPr/>
        </p:nvPicPr>
        <p:blipFill>
          <a:blip r:embed="rId4">
            <a:extLst/>
          </a:blip>
          <a:stretch>
            <a:fillRect/>
          </a:stretch>
        </p:blipFill>
        <p:spPr>
          <a:xfrm>
            <a:off x="5925030" y="3077240"/>
            <a:ext cx="6337301" cy="1663701"/>
          </a:xfrm>
          <a:prstGeom prst="rect">
            <a:avLst/>
          </a:prstGeom>
          <a:ln w="12700">
            <a:miter lim="400000"/>
          </a:ln>
        </p:spPr>
      </p:pic>
      <p:pic>
        <p:nvPicPr>
          <p:cNvPr id="355" name="Image" descr="Image"/>
          <p:cNvPicPr>
            <a:picLocks noChangeAspect="1"/>
          </p:cNvPicPr>
          <p:nvPr/>
        </p:nvPicPr>
        <p:blipFill>
          <a:blip r:embed="rId5">
            <a:extLst/>
          </a:blip>
          <a:stretch>
            <a:fillRect/>
          </a:stretch>
        </p:blipFill>
        <p:spPr>
          <a:xfrm>
            <a:off x="4840185" y="4323934"/>
            <a:ext cx="8506990" cy="5587925"/>
          </a:xfrm>
          <a:prstGeom prst="rect">
            <a:avLst/>
          </a:prstGeom>
          <a:ln w="12700">
            <a:miter lim="400000"/>
          </a:ln>
        </p:spPr>
      </p:pic>
      <p:pic>
        <p:nvPicPr>
          <p:cNvPr id="356" name="Image" descr="Image"/>
          <p:cNvPicPr>
            <a:picLocks noChangeAspect="1"/>
          </p:cNvPicPr>
          <p:nvPr/>
        </p:nvPicPr>
        <p:blipFill>
          <a:blip r:embed="rId6">
            <a:extLst/>
          </a:blip>
          <a:stretch>
            <a:fillRect/>
          </a:stretch>
        </p:blipFill>
        <p:spPr>
          <a:xfrm>
            <a:off x="3368348" y="7374966"/>
            <a:ext cx="5207966" cy="2231986"/>
          </a:xfrm>
          <a:prstGeom prst="rect">
            <a:avLst/>
          </a:prstGeom>
          <a:ln w="12700">
            <a:miter lim="400000"/>
          </a:ln>
        </p:spPr>
      </p:pic>
      <p:pic>
        <p:nvPicPr>
          <p:cNvPr id="357" name="Image" descr="Image"/>
          <p:cNvPicPr>
            <a:picLocks noChangeAspect="1"/>
          </p:cNvPicPr>
          <p:nvPr/>
        </p:nvPicPr>
        <p:blipFill>
          <a:blip r:embed="rId7">
            <a:extLst/>
          </a:blip>
          <a:stretch>
            <a:fillRect/>
          </a:stretch>
        </p:blipFill>
        <p:spPr>
          <a:xfrm>
            <a:off x="96442" y="3469300"/>
            <a:ext cx="4592394" cy="62483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6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6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62"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63" name="Ephesians 2:8–9 (NKJV)…"/>
          <p:cNvSpPr txBox="1"/>
          <p:nvPr/>
        </p:nvSpPr>
        <p:spPr>
          <a:xfrm>
            <a:off x="4140612" y="3616951"/>
            <a:ext cx="8536334" cy="576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Century Gothic"/>
                <a:ea typeface="Century Gothic"/>
                <a:cs typeface="Century Gothic"/>
                <a:sym typeface="Century Gothic"/>
              </a:defRPr>
            </a:pPr>
            <a:r>
              <a:t>Ephesians 2:8–9 (NKJV)</a:t>
            </a:r>
          </a:p>
          <a:p>
            <a:pPr defTabSz="457200">
              <a:defRPr sz="5200">
                <a:solidFill>
                  <a:srgbClr val="000000"/>
                </a:solidFill>
                <a:latin typeface="Century Gothic"/>
                <a:ea typeface="Century Gothic"/>
                <a:cs typeface="Century Gothic"/>
                <a:sym typeface="Century Gothic"/>
              </a:defRPr>
            </a:pPr>
            <a:r>
              <a:rPr baseline="31999"/>
              <a:t>8</a:t>
            </a:r>
            <a:r>
              <a:t> For by grace you have been saved through faith, and that not of yourselves; </a:t>
            </a:r>
            <a:r>
              <a:rPr i="1"/>
              <a:t>it is</a:t>
            </a:r>
            <a:r>
              <a:t> the gift of God, </a:t>
            </a:r>
            <a:r>
              <a:rPr baseline="31999"/>
              <a:t>9</a:t>
            </a:r>
            <a:r>
              <a:t> not of works, lest anyone should boast.</a:t>
            </a:r>
          </a:p>
        </p:txBody>
      </p:sp>
      <p:sp>
        <p:nvSpPr>
          <p:cNvPr id="364"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TextBox 6" descr="TextBox 6"/>
          <p:cNvPicPr>
            <a:picLocks noChangeAspect="0"/>
          </p:cNvPicPr>
          <p:nvPr/>
        </p:nvPicPr>
        <p:blipFill>
          <a:blip r:embed="rId2">
            <a:extLst/>
          </a:blip>
          <a:stretch>
            <a:fillRect/>
          </a:stretch>
        </p:blipFill>
        <p:spPr>
          <a:xfrm>
            <a:off x="217766" y="1234434"/>
            <a:ext cx="5764747" cy="1516364"/>
          </a:xfrm>
          <a:prstGeom prst="rect">
            <a:avLst/>
          </a:prstGeom>
          <a:effectLst>
            <a:outerShdw sx="100000" sy="100000" kx="0" ky="0" algn="b" rotWithShape="0" blurRad="63500" dist="38100" dir="1234610">
              <a:srgbClr val="000000">
                <a:alpha val="46602"/>
              </a:srgbClr>
            </a:outerShdw>
          </a:effectLst>
        </p:spPr>
      </p:pic>
      <p:pic>
        <p:nvPicPr>
          <p:cNvPr id="214" name="Image" descr="Image"/>
          <p:cNvPicPr>
            <a:picLocks noChangeAspect="0"/>
          </p:cNvPicPr>
          <p:nvPr/>
        </p:nvPicPr>
        <p:blipFill>
          <a:blip r:embed="rId3">
            <a:extLst/>
          </a:blip>
          <a:stretch>
            <a:fillRect/>
          </a:stretch>
        </p:blipFill>
        <p:spPr>
          <a:xfrm>
            <a:off x="280723" y="2809377"/>
            <a:ext cx="3687421" cy="6696942"/>
          </a:xfrm>
          <a:prstGeom prst="rect">
            <a:avLst/>
          </a:prstGeom>
          <a:effectLst>
            <a:outerShdw sx="100000" sy="100000" kx="0" ky="0" algn="b" rotWithShape="0" blurRad="101600" dist="76200" dir="5400000">
              <a:srgbClr val="000000"/>
            </a:outerShdw>
          </a:effectLst>
        </p:spPr>
      </p:pic>
      <p:sp>
        <p:nvSpPr>
          <p:cNvPr id="215" name="6-Point Star 2"/>
          <p:cNvSpPr/>
          <p:nvPr/>
        </p:nvSpPr>
        <p:spPr>
          <a:xfrm>
            <a:off x="6859310" y="2826007"/>
            <a:ext cx="3063724" cy="4703669"/>
          </a:xfrm>
          <a:prstGeom prst="star6">
            <a:avLst>
              <a:gd name="adj" fmla="val 12733"/>
              <a:gd name="hf" fmla="val 115470"/>
            </a:avLst>
          </a:prstGeom>
          <a:solidFill>
            <a:srgbClr val="FFFF00"/>
          </a:solidFill>
          <a:ln w="12700">
            <a:miter lim="400000"/>
          </a:ln>
          <a:effectLst>
            <a:outerShdw sx="100000" sy="100000" kx="0" ky="0" algn="b" rotWithShape="0" blurRad="50800" dist="38100" dir="5400000">
              <a:srgbClr val="000000">
                <a:alpha val="99116"/>
              </a:srgbClr>
            </a:outerShdw>
          </a:effectLst>
        </p:spPr>
        <p:txBody>
          <a:bodyPr lIns="48767" tIns="48767" rIns="48767" bIns="48767" anchor="ctr"/>
          <a:lstStyle/>
          <a:p>
            <a:pPr defTabSz="1300480">
              <a:defRPr sz="2400">
                <a:solidFill>
                  <a:srgbClr val="FFFFFF"/>
                </a:solidFill>
                <a:latin typeface="Constantia"/>
                <a:ea typeface="Constantia"/>
                <a:cs typeface="Constantia"/>
                <a:sym typeface="Constantia"/>
              </a:defRPr>
            </a:pPr>
          </a:p>
        </p:txBody>
      </p:sp>
      <p:grpSp>
        <p:nvGrpSpPr>
          <p:cNvPr id="236" name="Group"/>
          <p:cNvGrpSpPr/>
          <p:nvPr/>
        </p:nvGrpSpPr>
        <p:grpSpPr>
          <a:xfrm>
            <a:off x="3923965" y="775381"/>
            <a:ext cx="8934413" cy="8804921"/>
            <a:chOff x="0" y="0"/>
            <a:chExt cx="8934412" cy="8804920"/>
          </a:xfrm>
        </p:grpSpPr>
        <p:sp>
          <p:nvSpPr>
            <p:cNvPr id="216" name="Shape"/>
            <p:cNvSpPr/>
            <p:nvPr/>
          </p:nvSpPr>
          <p:spPr>
            <a:xfrm>
              <a:off x="1573633" y="972994"/>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0" y="18532"/>
                  </a:moveTo>
                  <a:lnTo>
                    <a:pt x="0" y="18532"/>
                  </a:lnTo>
                  <a:cubicBezTo>
                    <a:pt x="4347" y="5769"/>
                    <a:pt x="12850" y="-1432"/>
                    <a:pt x="21600" y="238"/>
                  </a:cubicBezTo>
                  <a:lnTo>
                    <a:pt x="21374" y="3532"/>
                  </a:lnTo>
                  <a:lnTo>
                    <a:pt x="21374" y="3532"/>
                  </a:lnTo>
                  <a:cubicBezTo>
                    <a:pt x="13416" y="2013"/>
                    <a:pt x="5683" y="8562"/>
                    <a:pt x="1730" y="20168"/>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7" name="Shape"/>
            <p:cNvSpPr/>
            <p:nvPr/>
          </p:nvSpPr>
          <p:spPr>
            <a:xfrm>
              <a:off x="1184406" y="2698594"/>
              <a:ext cx="617564" cy="3407731"/>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11256" y="21600"/>
                  </a:moveTo>
                  <a:lnTo>
                    <a:pt x="11256" y="21600"/>
                  </a:lnTo>
                  <a:cubicBezTo>
                    <a:pt x="-3752" y="14917"/>
                    <a:pt x="-3752" y="6683"/>
                    <a:pt x="11256" y="0"/>
                  </a:cubicBezTo>
                  <a:lnTo>
                    <a:pt x="17848" y="978"/>
                  </a:lnTo>
                  <a:lnTo>
                    <a:pt x="17848" y="978"/>
                  </a:lnTo>
                  <a:cubicBezTo>
                    <a:pt x="4200" y="7056"/>
                    <a:pt x="4200" y="14544"/>
                    <a:pt x="17848" y="20622"/>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8" name="Shape"/>
            <p:cNvSpPr/>
            <p:nvPr/>
          </p:nvSpPr>
          <p:spPr>
            <a:xfrm>
              <a:off x="1573632" y="5953460"/>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21600" y="19930"/>
                  </a:moveTo>
                  <a:lnTo>
                    <a:pt x="21600" y="19930"/>
                  </a:lnTo>
                  <a:cubicBezTo>
                    <a:pt x="12850" y="21600"/>
                    <a:pt x="4347" y="14399"/>
                    <a:pt x="0" y="1636"/>
                  </a:cubicBezTo>
                  <a:lnTo>
                    <a:pt x="1730" y="0"/>
                  </a:lnTo>
                  <a:lnTo>
                    <a:pt x="1730" y="0"/>
                  </a:lnTo>
                  <a:cubicBezTo>
                    <a:pt x="5683" y="11606"/>
                    <a:pt x="13416" y="18155"/>
                    <a:pt x="21374" y="16636"/>
                  </a:cubicBezTo>
                  <a:close/>
                </a:path>
              </a:pathLst>
            </a:custGeom>
            <a:solidFill>
              <a:srgbClr val="A49428"/>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9" name="Shape"/>
            <p:cNvSpPr/>
            <p:nvPr/>
          </p:nvSpPr>
          <p:spPr>
            <a:xfrm>
              <a:off x="4416152" y="5954275"/>
              <a:ext cx="2944760" cy="1889428"/>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21600" y="1591"/>
                  </a:moveTo>
                  <a:lnTo>
                    <a:pt x="21600" y="1591"/>
                  </a:lnTo>
                  <a:cubicBezTo>
                    <a:pt x="17289" y="14482"/>
                    <a:pt x="8710" y="21600"/>
                    <a:pt x="0" y="19511"/>
                  </a:cubicBezTo>
                  <a:lnTo>
                    <a:pt x="273" y="16297"/>
                  </a:lnTo>
                  <a:lnTo>
                    <a:pt x="273" y="16297"/>
                  </a:lnTo>
                  <a:cubicBezTo>
                    <a:pt x="8194" y="18196"/>
                    <a:pt x="15996" y="11723"/>
                    <a:pt x="19916" y="0"/>
                  </a:cubicBezTo>
                  <a:close/>
                </a:path>
              </a:pathLst>
            </a:custGeom>
            <a:solidFill>
              <a:srgbClr val="895D1D"/>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20" name="Shape"/>
            <p:cNvSpPr/>
            <p:nvPr/>
          </p:nvSpPr>
          <p:spPr>
            <a:xfrm>
              <a:off x="7132442" y="2698594"/>
              <a:ext cx="617564" cy="3407730"/>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6592" y="0"/>
                  </a:moveTo>
                  <a:lnTo>
                    <a:pt x="6592" y="0"/>
                  </a:lnTo>
                  <a:cubicBezTo>
                    <a:pt x="21600" y="6683"/>
                    <a:pt x="21600" y="14917"/>
                    <a:pt x="6592" y="21600"/>
                  </a:cubicBezTo>
                  <a:lnTo>
                    <a:pt x="0" y="20622"/>
                  </a:lnTo>
                  <a:lnTo>
                    <a:pt x="0" y="20622"/>
                  </a:lnTo>
                  <a:cubicBezTo>
                    <a:pt x="13648" y="14544"/>
                    <a:pt x="13648" y="7056"/>
                    <a:pt x="0" y="978"/>
                  </a:cubicBezTo>
                  <a:close/>
                </a:path>
              </a:pathLst>
            </a:custGeom>
            <a:solidFill>
              <a:srgbClr val="A39A36"/>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21" name="Shape"/>
            <p:cNvSpPr/>
            <p:nvPr/>
          </p:nvSpPr>
          <p:spPr>
            <a:xfrm>
              <a:off x="4416152" y="961216"/>
              <a:ext cx="2944761" cy="1889429"/>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0" y="361"/>
                  </a:moveTo>
                  <a:lnTo>
                    <a:pt x="0" y="361"/>
                  </a:lnTo>
                  <a:cubicBezTo>
                    <a:pt x="8710" y="-1728"/>
                    <a:pt x="17289" y="5390"/>
                    <a:pt x="21600" y="18281"/>
                  </a:cubicBezTo>
                  <a:lnTo>
                    <a:pt x="19916" y="19872"/>
                  </a:lnTo>
                  <a:lnTo>
                    <a:pt x="19916" y="19872"/>
                  </a:lnTo>
                  <a:cubicBezTo>
                    <a:pt x="15996" y="8149"/>
                    <a:pt x="8194" y="1676"/>
                    <a:pt x="273" y="3575"/>
                  </a:cubicBezTo>
                  <a:close/>
                </a:path>
              </a:pathLst>
            </a:custGeom>
            <a:solidFill>
              <a:srgbClr val="D1CA75"/>
            </a:solidFill>
            <a:ln w="3175" cap="flat">
              <a:solidFill>
                <a:srgbClr val="ECE5B3"/>
              </a:solidFill>
              <a:prstDash val="solid"/>
              <a:round/>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22" name="Oval"/>
            <p:cNvSpPr/>
            <p:nvPr/>
          </p:nvSpPr>
          <p:spPr>
            <a:xfrm>
              <a:off x="2909430" y="2871168"/>
              <a:ext cx="3032042" cy="3062583"/>
            </a:xfrm>
            <a:prstGeom prst="ellipse">
              <a:avLst/>
            </a:prstGeom>
            <a:solidFill>
              <a:schemeClr val="accent6">
                <a:satOff val="1848"/>
                <a:lumOff val="-15262"/>
              </a:schemeClr>
            </a:solidFill>
            <a:ln w="12700" cap="flat">
              <a:noFill/>
              <a:miter lim="400000"/>
            </a:ln>
            <a:effectLst/>
          </p:spPr>
          <p:txBody>
            <a:bodyPr wrap="square" lIns="48767" tIns="48767" rIns="48767" bIns="48767" numCol="1" anchor="ctr">
              <a:noAutofit/>
            </a:bodyPr>
            <a:lstStyle/>
            <a:p>
              <a:pPr defTabSz="587022">
                <a:defRPr sz="3400">
                  <a:solidFill>
                    <a:srgbClr val="FFFFFF"/>
                  </a:solidFill>
                </a:defRPr>
              </a:pPr>
            </a:p>
          </p:txBody>
        </p:sp>
        <p:sp>
          <p:nvSpPr>
            <p:cNvPr id="223" name="The Circular Reasoning  of A of False Theology"/>
            <p:cNvSpPr txBox="1"/>
            <p:nvPr/>
          </p:nvSpPr>
          <p:spPr>
            <a:xfrm>
              <a:off x="3234152" y="3195270"/>
              <a:ext cx="2382597" cy="2414381"/>
            </a:xfrm>
            <a:prstGeom prst="rect">
              <a:avLst/>
            </a:prstGeom>
            <a:noFill/>
            <a:ln w="12700" cap="flat">
              <a:noFill/>
              <a:miter lim="400000"/>
            </a:ln>
            <a:effectLst>
              <a:outerShdw sx="100000" sy="100000" kx="0" ky="0" algn="b" rotWithShape="0" blurRad="88900" dist="50800" dir="3300000">
                <a:srgbClr val="000000"/>
              </a:outerShdw>
            </a:effectLst>
            <a:extLst>
              <a:ext uri="{C572A759-6A51-4108-AA02-DFA0A04FC94B}">
                <ma14:wrappingTextBoxFlag xmlns:ma14="http://schemas.microsoft.com/office/mac/drawingml/2011/main" val="1"/>
              </a:ext>
            </a:extLst>
          </p:spPr>
          <p:txBody>
            <a:bodyPr wrap="square" lIns="36576" tIns="36576" rIns="36576" bIns="36576" numCol="1" anchor="ctr">
              <a:noAutofit/>
            </a:bodyPr>
            <a:lstStyle>
              <a:lvl1pPr defTabSz="1706879">
                <a:lnSpc>
                  <a:spcPct val="90000"/>
                </a:lnSpc>
                <a:spcBef>
                  <a:spcPts val="1600"/>
                </a:spcBef>
                <a:defRPr sz="2700">
                  <a:solidFill>
                    <a:srgbClr val="FFFFFF"/>
                  </a:solidFill>
                  <a:effectLst>
                    <a:outerShdw sx="100000" sy="100000" kx="0" ky="0" algn="b" rotWithShape="0" blurRad="50800" dist="38100" dir="0">
                      <a:srgbClr val="000000">
                        <a:alpha val="40000"/>
                      </a:srgbClr>
                    </a:outerShdw>
                  </a:effectLst>
                  <a:latin typeface="Herculanum"/>
                  <a:ea typeface="Herculanum"/>
                  <a:cs typeface="Herculanum"/>
                  <a:sym typeface="Herculanum"/>
                </a:defRPr>
              </a:lvl1pPr>
            </a:lstStyle>
            <a:p>
              <a:pPr/>
              <a:r>
                <a:t>The Circular Reasoning  of A of False Theology </a:t>
              </a:r>
            </a:p>
          </p:txBody>
        </p:sp>
        <p:sp>
          <p:nvSpPr>
            <p:cNvPr id="224" name="Oval"/>
            <p:cNvSpPr/>
            <p:nvPr/>
          </p:nvSpPr>
          <p:spPr>
            <a:xfrm>
              <a:off x="2794556" y="-1"/>
              <a:ext cx="3261789" cy="2143808"/>
            </a:xfrm>
            <a:prstGeom prst="ellipse">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FFFFFF"/>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25" name="False View of God’s Sovereignty"/>
            <p:cNvSpPr txBox="1"/>
            <p:nvPr/>
          </p:nvSpPr>
          <p:spPr>
            <a:xfrm>
              <a:off x="3272234" y="393572"/>
              <a:ext cx="2306433" cy="1356663"/>
            </a:xfrm>
            <a:prstGeom prst="rect">
              <a:avLst/>
            </a:prstGeom>
            <a:noFill/>
            <a:ln w="12700" cap="flat">
              <a:noFill/>
              <a:miter lim="400000"/>
            </a:ln>
            <a:effectLst>
              <a:outerShdw sx="100000" sy="100000" kx="0" ky="0" algn="b" rotWithShape="0" blurRad="101600" dist="381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5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False View of God’s Sovereignty</a:t>
              </a:r>
            </a:p>
          </p:txBody>
        </p:sp>
        <p:sp>
          <p:nvSpPr>
            <p:cNvPr id="226" name="Oval"/>
            <p:cNvSpPr/>
            <p:nvPr/>
          </p:nvSpPr>
          <p:spPr>
            <a:xfrm>
              <a:off x="5672623" y="1665281"/>
              <a:ext cx="3261790" cy="2143807"/>
            </a:xfrm>
            <a:prstGeom prst="ellipse">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27" name="Total Inability"/>
            <p:cNvSpPr txBox="1"/>
            <p:nvPr/>
          </p:nvSpPr>
          <p:spPr>
            <a:xfrm>
              <a:off x="6066791" y="2023755"/>
              <a:ext cx="2574474" cy="1426859"/>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4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Total Inability</a:t>
              </a:r>
            </a:p>
          </p:txBody>
        </p:sp>
        <p:sp>
          <p:nvSpPr>
            <p:cNvPr id="228" name="Oval"/>
            <p:cNvSpPr/>
            <p:nvPr/>
          </p:nvSpPr>
          <p:spPr>
            <a:xfrm>
              <a:off x="5672623" y="4995832"/>
              <a:ext cx="3261790" cy="2143807"/>
            </a:xfrm>
            <a:prstGeom prst="ellipse">
              <a:avLst/>
            </a:prstGeom>
            <a:gradFill flip="none" rotWithShape="1">
              <a:gsLst>
                <a:gs pos="0">
                  <a:schemeClr val="accent3"/>
                </a:gs>
                <a:gs pos="100000">
                  <a:schemeClr val="accent3">
                    <a:satOff val="2194"/>
                    <a:lumOff val="-10817"/>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29" name="Unconditional Election"/>
            <p:cNvSpPr txBox="1"/>
            <p:nvPr/>
          </p:nvSpPr>
          <p:spPr>
            <a:xfrm>
              <a:off x="6137266" y="5468493"/>
              <a:ext cx="2433525" cy="1198485"/>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Unconditional Election</a:t>
              </a:r>
            </a:p>
          </p:txBody>
        </p:sp>
        <p:sp>
          <p:nvSpPr>
            <p:cNvPr id="230" name="Oval"/>
            <p:cNvSpPr/>
            <p:nvPr/>
          </p:nvSpPr>
          <p:spPr>
            <a:xfrm>
              <a:off x="2794556" y="6661113"/>
              <a:ext cx="3261789" cy="2143808"/>
            </a:xfrm>
            <a:prstGeom prst="ellipse">
              <a:avLst/>
            </a:prstGeom>
            <a:gradFill flip="none" rotWithShape="1">
              <a:gsLst>
                <a:gs pos="0">
                  <a:schemeClr val="accent4"/>
                </a:gs>
                <a:gs pos="100000">
                  <a:schemeClr val="accent4">
                    <a:hueOff val="-81543"/>
                    <a:satOff val="3097"/>
                    <a:lumOff val="-8662"/>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31" name="Limited Atonement"/>
            <p:cNvSpPr txBox="1"/>
            <p:nvPr/>
          </p:nvSpPr>
          <p:spPr>
            <a:xfrm>
              <a:off x="3272234" y="7161638"/>
              <a:ext cx="2306433" cy="1142758"/>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0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Limited Atonement</a:t>
              </a:r>
            </a:p>
          </p:txBody>
        </p:sp>
        <p:sp>
          <p:nvSpPr>
            <p:cNvPr id="232" name="Oval"/>
            <p:cNvSpPr/>
            <p:nvPr/>
          </p:nvSpPr>
          <p:spPr>
            <a:xfrm>
              <a:off x="-1" y="4995833"/>
              <a:ext cx="3261790" cy="2143807"/>
            </a:xfrm>
            <a:prstGeom prst="ellipse">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33" name="Irresistible Grace"/>
            <p:cNvSpPr txBox="1"/>
            <p:nvPr/>
          </p:nvSpPr>
          <p:spPr>
            <a:xfrm>
              <a:off x="477678" y="5531999"/>
              <a:ext cx="2306434" cy="1071473"/>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1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Irresistible Grace</a:t>
              </a:r>
            </a:p>
          </p:txBody>
        </p:sp>
        <p:sp>
          <p:nvSpPr>
            <p:cNvPr id="234" name="Oval"/>
            <p:cNvSpPr/>
            <p:nvPr/>
          </p:nvSpPr>
          <p:spPr>
            <a:xfrm>
              <a:off x="-1" y="1665279"/>
              <a:ext cx="3261790" cy="2143808"/>
            </a:xfrm>
            <a:prstGeom prst="ellipse">
              <a:avLst/>
            </a:prstGeom>
            <a:solidFill>
              <a:schemeClr val="accent2">
                <a:hueOff val="50042"/>
                <a:satOff val="8963"/>
                <a:lumOff val="14616"/>
              </a:schemeClr>
            </a:soli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35" name="Perseverance of the Saints"/>
            <p:cNvSpPr txBox="1"/>
            <p:nvPr/>
          </p:nvSpPr>
          <p:spPr>
            <a:xfrm>
              <a:off x="477677" y="2135396"/>
              <a:ext cx="2306434" cy="1203577"/>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Perseverance of the Saints </a:t>
              </a:r>
            </a:p>
          </p:txBody>
        </p:sp>
      </p:grpSp>
      <p:sp>
        <p:nvSpPr>
          <p:cNvPr id="23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38"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67"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68"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369" name="Ephesians 2:8–9 (NKJV)"/>
          <p:cNvSpPr txBox="1"/>
          <p:nvPr/>
        </p:nvSpPr>
        <p:spPr>
          <a:xfrm>
            <a:off x="4140612" y="3616951"/>
            <a:ext cx="8536334"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600">
                <a:solidFill>
                  <a:srgbClr val="000000"/>
                </a:solidFill>
                <a:latin typeface="Century Gothic"/>
                <a:ea typeface="Century Gothic"/>
                <a:cs typeface="Century Gothic"/>
                <a:sym typeface="Century Gothic"/>
              </a:defRPr>
            </a:lvl1pPr>
          </a:lstStyle>
          <a:p>
            <a:pPr/>
            <a:r>
              <a:t>Ephesians 2:8–9 (NKJV)</a:t>
            </a:r>
          </a:p>
        </p:txBody>
      </p:sp>
      <p:sp>
        <p:nvSpPr>
          <p:cNvPr id="370"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
        <p:nvSpPr>
          <p:cNvPr id="371" name="“However plausible this interpretation, (i.e. faith being a miraculous gift, DM), may seem in English, it is very clear from the Greek that Ephesians 2:8,9 is not referring to faith as a gift from God.”…"/>
          <p:cNvSpPr txBox="1"/>
          <p:nvPr/>
        </p:nvSpPr>
        <p:spPr>
          <a:xfrm>
            <a:off x="3763301" y="4796539"/>
            <a:ext cx="8936476" cy="4739283"/>
          </a:xfrm>
          <a:prstGeom prst="rect">
            <a:avLst/>
          </a:prstGeom>
          <a:solidFill>
            <a:srgbClr val="FFFFFF"/>
          </a:solidFill>
          <a:ln w="12700">
            <a:solidFill>
              <a:srgbClr val="000000"/>
            </a:solidFill>
            <a:miter lim="400000"/>
          </a:ln>
          <a:effectLst>
            <a:outerShdw sx="100000" sy="100000" kx="0" ky="0" algn="b" rotWithShape="0" blurRad="279400" dist="160494" dir="1234610">
              <a:srgbClr val="000000">
                <a:alpha val="5651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400">
                <a:solidFill>
                  <a:srgbClr val="000000"/>
                </a:solidFill>
                <a:latin typeface="Constantia"/>
                <a:ea typeface="Constantia"/>
                <a:cs typeface="Constantia"/>
                <a:sym typeface="Constantia"/>
              </a:defRPr>
            </a:pPr>
            <a:r>
              <a:t>“However plausible this interpretation, (</a:t>
            </a:r>
            <a:r>
              <a:rPr i="1"/>
              <a:t>i.e. faith being a miraculous gift, DM</a:t>
            </a:r>
            <a:r>
              <a:t>), may seem in English, it is very clear from the Greek that Ephesians 2:8,9 is not referring to faith as a gift from God.”</a:t>
            </a:r>
          </a:p>
          <a:p>
            <a:pPr defTabSz="457200">
              <a:defRPr sz="4000">
                <a:solidFill>
                  <a:srgbClr val="000000"/>
                </a:solidFill>
                <a:latin typeface="Constantia"/>
                <a:ea typeface="Constantia"/>
                <a:cs typeface="Constantia"/>
                <a:sym typeface="Constantia"/>
              </a:defRPr>
            </a:pPr>
            <a:r>
              <a:t>(Chosen But Free, page 189)</a:t>
            </a:r>
          </a:p>
        </p:txBody>
      </p:sp>
      <p:pic>
        <p:nvPicPr>
          <p:cNvPr id="372" name="Image" descr="Image"/>
          <p:cNvPicPr>
            <a:picLocks noChangeAspect="1"/>
          </p:cNvPicPr>
          <p:nvPr/>
        </p:nvPicPr>
        <p:blipFill>
          <a:blip r:embed="rId4">
            <a:extLst/>
          </a:blip>
          <a:stretch>
            <a:fillRect/>
          </a:stretch>
        </p:blipFill>
        <p:spPr>
          <a:xfrm>
            <a:off x="-43198" y="4522263"/>
            <a:ext cx="4679376" cy="5374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7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76"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77"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378" name="Titus 2:11 (NKJV)…"/>
          <p:cNvSpPr txBox="1"/>
          <p:nvPr/>
        </p:nvSpPr>
        <p:spPr>
          <a:xfrm>
            <a:off x="4887237" y="3848825"/>
            <a:ext cx="7729023" cy="560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Century Gothic"/>
                <a:ea typeface="Century Gothic"/>
                <a:cs typeface="Century Gothic"/>
                <a:sym typeface="Century Gothic"/>
              </a:defRPr>
            </a:pPr>
            <a:r>
              <a:t>Titus 2:11 (NKJV)</a:t>
            </a:r>
          </a:p>
          <a:p>
            <a:pPr defTabSz="457200">
              <a:defRPr sz="6000">
                <a:solidFill>
                  <a:srgbClr val="000000"/>
                </a:solidFill>
                <a:latin typeface="Century Gothic"/>
                <a:ea typeface="Century Gothic"/>
                <a:cs typeface="Century Gothic"/>
                <a:sym typeface="Century Gothic"/>
              </a:defRPr>
            </a:pPr>
            <a:r>
              <a:rPr baseline="31999"/>
              <a:t>11</a:t>
            </a:r>
            <a:r>
              <a:t> For the grace of God that brings salvation has appeared to all men,</a:t>
            </a:r>
          </a:p>
        </p:txBody>
      </p:sp>
      <p:sp>
        <p:nvSpPr>
          <p:cNvPr id="379"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8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83"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84"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385" name="People are called by God to salvation by the gospel.…"/>
          <p:cNvSpPr txBox="1"/>
          <p:nvPr/>
        </p:nvSpPr>
        <p:spPr>
          <a:xfrm>
            <a:off x="4162471" y="3520590"/>
            <a:ext cx="8692878" cy="59182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900">
                <a:latin typeface="Century Gothic"/>
                <a:ea typeface="Century Gothic"/>
                <a:cs typeface="Century Gothic"/>
                <a:sym typeface="Century Gothic"/>
              </a:defRPr>
            </a:pPr>
            <a:r>
              <a:t>People are called by God to salvation by the gospel. </a:t>
            </a:r>
          </a:p>
          <a:p>
            <a:pPr marL="1143000" indent="-685800" algn="l">
              <a:spcBef>
                <a:spcPts val="1200"/>
              </a:spcBef>
              <a:buSzPct val="80000"/>
              <a:buBlip>
                <a:blip r:embed="rId6"/>
              </a:buBlip>
              <a:defRPr sz="3400">
                <a:latin typeface="Century Gothic"/>
                <a:ea typeface="Century Gothic"/>
                <a:cs typeface="Century Gothic"/>
                <a:sym typeface="Century Gothic"/>
              </a:defRPr>
            </a:pPr>
            <a:r>
              <a:t>Called by the gospel. (2 Thes. 2:14) </a:t>
            </a:r>
          </a:p>
          <a:p>
            <a:pPr marL="1143000" indent="-685800" algn="l">
              <a:spcBef>
                <a:spcPts val="1200"/>
              </a:spcBef>
              <a:buSzPct val="80000"/>
              <a:buBlip>
                <a:blip r:embed="rId6"/>
              </a:buBlip>
              <a:defRPr sz="3400">
                <a:latin typeface="Century Gothic"/>
                <a:ea typeface="Century Gothic"/>
                <a:cs typeface="Century Gothic"/>
                <a:sym typeface="Century Gothic"/>
              </a:defRPr>
            </a:pPr>
            <a:r>
              <a:t>God’s power to save - (Rom. 1:16; 1 Cor. 1:18ff; 1 Thes 2:13; Heb 4:12)</a:t>
            </a:r>
          </a:p>
          <a:p>
            <a:pPr marL="685800" indent="-685800" algn="l">
              <a:spcBef>
                <a:spcPts val="1200"/>
              </a:spcBef>
              <a:buSzPct val="80000"/>
              <a:buBlip>
                <a:blip r:embed="rId5"/>
              </a:buBlip>
              <a:defRPr sz="3900">
                <a:latin typeface="Century Gothic"/>
                <a:ea typeface="Century Gothic"/>
                <a:cs typeface="Century Gothic"/>
                <a:sym typeface="Century Gothic"/>
              </a:defRPr>
            </a:pPr>
            <a:r>
              <a:t>Faith comes by the hearing of God’s word …  </a:t>
            </a:r>
          </a:p>
          <a:p>
            <a:pPr marL="1143000" indent="-685800" algn="l">
              <a:spcBef>
                <a:spcPts val="1200"/>
              </a:spcBef>
              <a:buSzPct val="80000"/>
              <a:buBlip>
                <a:blip r:embed="rId6"/>
              </a:buBlip>
              <a:defRPr sz="3400">
                <a:latin typeface="Century Gothic"/>
                <a:ea typeface="Century Gothic"/>
                <a:cs typeface="Century Gothic"/>
                <a:sym typeface="Century Gothic"/>
              </a:defRPr>
            </a:pPr>
            <a:r>
              <a:t>Romans 10:17</a:t>
            </a:r>
          </a:p>
          <a:p>
            <a:pPr marL="1143000" indent="-685800" algn="l">
              <a:spcBef>
                <a:spcPts val="1200"/>
              </a:spcBef>
              <a:buSzPct val="80000"/>
              <a:buBlip>
                <a:blip r:embed="rId6"/>
              </a:buBlip>
              <a:defRPr sz="3400">
                <a:latin typeface="Century Gothic"/>
                <a:ea typeface="Century Gothic"/>
                <a:cs typeface="Century Gothic"/>
                <a:sym typeface="Century Gothic"/>
              </a:defRPr>
            </a:pPr>
            <a:r>
              <a:t>John 20:30,31</a:t>
            </a:r>
          </a:p>
        </p:txBody>
      </p:sp>
      <p:sp>
        <p:nvSpPr>
          <p:cNvPr id="386"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5">
                                            <p:txEl>
                                              <p:pRg st="1" end="1"/>
                                            </p:txEl>
                                          </p:spTgt>
                                        </p:tgtEl>
                                        <p:attrNameLst>
                                          <p:attrName>style.visibility</p:attrName>
                                        </p:attrNameLst>
                                      </p:cBhvr>
                                      <p:to>
                                        <p:strVal val="visible"/>
                                      </p:to>
                                    </p:set>
                                    <p:animEffect filter="wipe(left)" transition="in">
                                      <p:cBhvr>
                                        <p:cTn id="7" dur="1500"/>
                                        <p:tgtEl>
                                          <p:spTgt spid="3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5">
                                            <p:txEl>
                                              <p:pRg st="2" end="2"/>
                                            </p:txEl>
                                          </p:spTgt>
                                        </p:tgtEl>
                                        <p:attrNameLst>
                                          <p:attrName>style.visibility</p:attrName>
                                        </p:attrNameLst>
                                      </p:cBhvr>
                                      <p:to>
                                        <p:strVal val="visible"/>
                                      </p:to>
                                    </p:set>
                                    <p:animEffect filter="wipe(left)" transition="in">
                                      <p:cBhvr>
                                        <p:cTn id="12" dur="1500"/>
                                        <p:tgtEl>
                                          <p:spTgt spid="3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85">
                                            <p:txEl>
                                              <p:pRg st="3" end="3"/>
                                            </p:txEl>
                                          </p:spTgt>
                                        </p:tgtEl>
                                        <p:attrNameLst>
                                          <p:attrName>style.visibility</p:attrName>
                                        </p:attrNameLst>
                                      </p:cBhvr>
                                      <p:to>
                                        <p:strVal val="visible"/>
                                      </p:to>
                                    </p:set>
                                    <p:animEffect filter="wipe(left)" transition="in">
                                      <p:cBhvr>
                                        <p:cTn id="17" dur="1500"/>
                                        <p:tgtEl>
                                          <p:spTgt spid="38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85">
                                            <p:txEl>
                                              <p:pRg st="4" end="4"/>
                                            </p:txEl>
                                          </p:spTgt>
                                        </p:tgtEl>
                                        <p:attrNameLst>
                                          <p:attrName>style.visibility</p:attrName>
                                        </p:attrNameLst>
                                      </p:cBhvr>
                                      <p:to>
                                        <p:strVal val="visible"/>
                                      </p:to>
                                    </p:set>
                                    <p:animEffect filter="wipe(left)" transition="in">
                                      <p:cBhvr>
                                        <p:cTn id="22" dur="1500"/>
                                        <p:tgtEl>
                                          <p:spTgt spid="38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85">
                                            <p:txEl>
                                              <p:pRg st="5" end="5"/>
                                            </p:txEl>
                                          </p:spTgt>
                                        </p:tgtEl>
                                        <p:attrNameLst>
                                          <p:attrName>style.visibility</p:attrName>
                                        </p:attrNameLst>
                                      </p:cBhvr>
                                      <p:to>
                                        <p:strVal val="visible"/>
                                      </p:to>
                                    </p:set>
                                    <p:animEffect filter="wipe(left)" transition="in">
                                      <p:cBhvr>
                                        <p:cTn id="27" dur="1500"/>
                                        <p:tgtEl>
                                          <p:spTgt spid="38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8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90"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91"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392" name="God’s grace can be resisted ……"/>
          <p:cNvSpPr txBox="1"/>
          <p:nvPr/>
        </p:nvSpPr>
        <p:spPr>
          <a:xfrm>
            <a:off x="4162471" y="3520590"/>
            <a:ext cx="8692878" cy="60325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700">
                <a:latin typeface="Century Gothic"/>
                <a:ea typeface="Century Gothic"/>
                <a:cs typeface="Century Gothic"/>
                <a:sym typeface="Century Gothic"/>
              </a:defRPr>
            </a:pPr>
            <a:r>
              <a:t>God’s grace can be resisted … </a:t>
            </a:r>
          </a:p>
          <a:p>
            <a:pPr marL="1143000" indent="-685800" algn="l">
              <a:spcBef>
                <a:spcPts val="1200"/>
              </a:spcBef>
              <a:buSzPct val="80000"/>
              <a:buBlip>
                <a:blip r:embed="rId6"/>
              </a:buBlip>
              <a:defRPr sz="3400">
                <a:latin typeface="Century Gothic"/>
                <a:ea typeface="Century Gothic"/>
                <a:cs typeface="Century Gothic"/>
                <a:sym typeface="Century Gothic"/>
              </a:defRPr>
            </a:pPr>
            <a:r>
              <a:t>The grace of God has appeared to all men - but most reject it - (Titus 2:11,12; cf. Mat 23:37) </a:t>
            </a:r>
          </a:p>
          <a:p>
            <a:pPr marL="1143000" indent="-685800" algn="l">
              <a:spcBef>
                <a:spcPts val="1200"/>
              </a:spcBef>
              <a:buSzPct val="80000"/>
              <a:buBlip>
                <a:blip r:embed="rId6"/>
              </a:buBlip>
              <a:defRPr sz="3400">
                <a:latin typeface="Century Gothic"/>
                <a:ea typeface="Century Gothic"/>
                <a:cs typeface="Century Gothic"/>
                <a:sym typeface="Century Gothic"/>
              </a:defRPr>
            </a:pPr>
            <a:r>
              <a:t>The Holy Spirit’s message can be rejected - (Acts 7:51)</a:t>
            </a:r>
          </a:p>
          <a:p>
            <a:pPr marL="685800" indent="-685800" algn="l">
              <a:spcBef>
                <a:spcPts val="1200"/>
              </a:spcBef>
              <a:buSzPct val="80000"/>
              <a:buBlip>
                <a:blip r:embed="rId5"/>
              </a:buBlip>
              <a:defRPr sz="3700">
                <a:latin typeface="Century Gothic"/>
                <a:ea typeface="Century Gothic"/>
                <a:cs typeface="Century Gothic"/>
                <a:sym typeface="Century Gothic"/>
              </a:defRPr>
            </a:pPr>
            <a:r>
              <a:t>God’s desire &amp; will is that all be saved …  Acts 17:26,27; 1 Tim 2:3,4; 2 Pet 3:9; - But Men reject - Isa. 65:2-5; Acts 13:46,47; Rom 10:21; </a:t>
            </a:r>
          </a:p>
        </p:txBody>
      </p:sp>
      <p:sp>
        <p:nvSpPr>
          <p:cNvPr id="393"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2">
                                            <p:bg/>
                                          </p:spTgt>
                                        </p:tgtEl>
                                        <p:attrNameLst>
                                          <p:attrName>style.visibility</p:attrName>
                                        </p:attrNameLst>
                                      </p:cBhvr>
                                      <p:to>
                                        <p:strVal val="visible"/>
                                      </p:to>
                                    </p:set>
                                    <p:animEffect filter="wipe(left)" transition="in">
                                      <p:cBhvr>
                                        <p:cTn id="7" dur="1500"/>
                                        <p:tgtEl>
                                          <p:spTgt spid="39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2">
                                            <p:txEl>
                                              <p:pRg st="0" end="0"/>
                                            </p:txEl>
                                          </p:spTgt>
                                        </p:tgtEl>
                                        <p:attrNameLst>
                                          <p:attrName>style.visibility</p:attrName>
                                        </p:attrNameLst>
                                      </p:cBhvr>
                                      <p:to>
                                        <p:strVal val="visible"/>
                                      </p:to>
                                    </p:set>
                                    <p:animEffect filter="wipe(left)" transition="in">
                                      <p:cBhvr>
                                        <p:cTn id="10" dur="1500"/>
                                        <p:tgtEl>
                                          <p:spTgt spid="3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2">
                                            <p:txEl>
                                              <p:pRg st="1" end="1"/>
                                            </p:txEl>
                                          </p:spTgt>
                                        </p:tgtEl>
                                        <p:attrNameLst>
                                          <p:attrName>style.visibility</p:attrName>
                                        </p:attrNameLst>
                                      </p:cBhvr>
                                      <p:to>
                                        <p:strVal val="visible"/>
                                      </p:to>
                                    </p:set>
                                    <p:animEffect filter="wipe(left)" transition="in">
                                      <p:cBhvr>
                                        <p:cTn id="15" dur="1500"/>
                                        <p:tgtEl>
                                          <p:spTgt spid="3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92">
                                            <p:txEl>
                                              <p:pRg st="2" end="2"/>
                                            </p:txEl>
                                          </p:spTgt>
                                        </p:tgtEl>
                                        <p:attrNameLst>
                                          <p:attrName>style.visibility</p:attrName>
                                        </p:attrNameLst>
                                      </p:cBhvr>
                                      <p:to>
                                        <p:strVal val="visible"/>
                                      </p:to>
                                    </p:set>
                                    <p:animEffect filter="wipe(left)" transition="in">
                                      <p:cBhvr>
                                        <p:cTn id="20" dur="1500"/>
                                        <p:tgtEl>
                                          <p:spTgt spid="39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92">
                                            <p:txEl>
                                              <p:pRg st="3" end="3"/>
                                            </p:txEl>
                                          </p:spTgt>
                                        </p:tgtEl>
                                        <p:attrNameLst>
                                          <p:attrName>style.visibility</p:attrName>
                                        </p:attrNameLst>
                                      </p:cBhvr>
                                      <p:to>
                                        <p:strVal val="visible"/>
                                      </p:to>
                                    </p:set>
                                    <p:animEffect filter="wipe(left)" transition="in">
                                      <p:cBhvr>
                                        <p:cTn id="25" dur="1500"/>
                                        <p:tgtEl>
                                          <p:spTgt spid="39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2"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9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97"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98"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399" name="God desires that ALL MEN come to a knowledge of the truth and be saved! –- (1 Tim 2:4)…"/>
          <p:cNvSpPr txBox="1"/>
          <p:nvPr/>
        </p:nvSpPr>
        <p:spPr>
          <a:xfrm>
            <a:off x="4206605" y="3603140"/>
            <a:ext cx="8474279" cy="57531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4400">
                <a:latin typeface="Century Gothic"/>
                <a:ea typeface="Century Gothic"/>
                <a:cs typeface="Century Gothic"/>
                <a:sym typeface="Century Gothic"/>
              </a:defRPr>
            </a:pPr>
            <a:r>
              <a:t>God desires that ALL MEN come to a knowledge of the truth and be saved! –- (1 Tim 2:4)</a:t>
            </a:r>
          </a:p>
          <a:p>
            <a:pPr marL="685800" indent="-685800" algn="l">
              <a:spcBef>
                <a:spcPts val="1200"/>
              </a:spcBef>
              <a:buSzPct val="80000"/>
              <a:buBlip>
                <a:blip r:embed="rId5"/>
              </a:buBlip>
              <a:defRPr sz="4400">
                <a:latin typeface="Century Gothic"/>
                <a:ea typeface="Century Gothic"/>
                <a:cs typeface="Century Gothic"/>
                <a:sym typeface="Century Gothic"/>
              </a:defRPr>
            </a:pPr>
            <a:r>
              <a:t>God is NOT willing that ANY should perish but that ALL should come to repentance! –- (2 Peter 3:9)</a:t>
            </a:r>
          </a:p>
        </p:txBody>
      </p:sp>
      <p:sp>
        <p:nvSpPr>
          <p:cNvPr id="400"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9">
                                            <p:txEl>
                                              <p:pRg st="1" end="1"/>
                                            </p:txEl>
                                          </p:spTgt>
                                        </p:tgtEl>
                                        <p:attrNameLst>
                                          <p:attrName>style.visibility</p:attrName>
                                        </p:attrNameLst>
                                      </p:cBhvr>
                                      <p:to>
                                        <p:strVal val="visible"/>
                                      </p:to>
                                    </p:set>
                                    <p:animEffect filter="wipe(left)" transition="in">
                                      <p:cBhvr>
                                        <p:cTn id="7" dur="1500"/>
                                        <p:tgtEl>
                                          <p:spTgt spid="39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0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04" name="Image" descr="Image"/>
          <p:cNvPicPr>
            <a:picLocks noChangeAspect="1"/>
          </p:cNvPicPr>
          <p:nvPr/>
        </p:nvPicPr>
        <p:blipFill>
          <a:blip r:embed="rId3">
            <a:extLst/>
          </a:blip>
          <a:stretch>
            <a:fillRect/>
          </a:stretch>
        </p:blipFill>
        <p:spPr>
          <a:xfrm>
            <a:off x="454706" y="2129366"/>
            <a:ext cx="12444133" cy="7865123"/>
          </a:xfrm>
          <a:prstGeom prst="rect">
            <a:avLst/>
          </a:prstGeom>
          <a:ln w="12700">
            <a:miter lim="400000"/>
          </a:ln>
        </p:spPr>
      </p:pic>
      <p:sp>
        <p:nvSpPr>
          <p:cNvPr id="405"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409" name="TextBox 6" descr="TextBox 6"/>
          <p:cNvPicPr>
            <a:picLocks noChangeAspect="0"/>
          </p:cNvPicPr>
          <p:nvPr/>
        </p:nvPicPr>
        <p:blipFill>
          <a:blip r:embed="rId3">
            <a:extLst/>
          </a:blip>
          <a:stretch>
            <a:fillRect/>
          </a:stretch>
        </p:blipFill>
        <p:spPr>
          <a:xfrm>
            <a:off x="5298898" y="4667570"/>
            <a:ext cx="7066923" cy="1948164"/>
          </a:xfrm>
          <a:prstGeom prst="rect">
            <a:avLst/>
          </a:prstGeom>
          <a:effectLst>
            <a:outerShdw sx="100000" sy="100000" kx="0" ky="0" algn="b" rotWithShape="0" blurRad="63500" dist="38100" dir="1234610">
              <a:srgbClr val="000000">
                <a:alpha val="46602"/>
              </a:srgbClr>
            </a:outerShdw>
          </a:effectLst>
        </p:spPr>
      </p:pic>
      <p:sp>
        <p:nvSpPr>
          <p:cNvPr id="410" name="TextBox 7"/>
          <p:cNvSpPr txBox="1"/>
          <p:nvPr/>
        </p:nvSpPr>
        <p:spPr>
          <a:xfrm>
            <a:off x="6050896" y="2318857"/>
            <a:ext cx="6838323" cy="2122831"/>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8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7000">
                <a:latin typeface="Vivaldi"/>
                <a:ea typeface="Vivaldi"/>
                <a:cs typeface="Vivaldi"/>
                <a:sym typeface="Vivaldi"/>
              </a:rPr>
              <a:t>When One Falls</a:t>
            </a:r>
            <a:r>
              <a:t> </a:t>
            </a:r>
            <a:r>
              <a:rPr sz="6800"/>
              <a:t>They All Fall</a:t>
            </a:r>
          </a:p>
        </p:txBody>
      </p:sp>
      <p:sp>
        <p:nvSpPr>
          <p:cNvPr id="411"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412" name="T.U.L.I.P."/>
          <p:cNvSpPr txBox="1"/>
          <p:nvPr/>
        </p:nvSpPr>
        <p:spPr>
          <a:xfrm>
            <a:off x="291223" y="2318857"/>
            <a:ext cx="6328800" cy="16543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8800">
                <a:latin typeface="Thames Nude Roman"/>
                <a:ea typeface="Thames Nude Roman"/>
                <a:cs typeface="Thames Nude Roman"/>
                <a:sym typeface="Thames Nude Roman"/>
              </a:defRPr>
            </a:lvl1pPr>
          </a:lstStyle>
          <a:p>
            <a:pPr/>
            <a:r>
              <a:t>T.U.L.I.P.</a:t>
            </a:r>
          </a:p>
        </p:txBody>
      </p:sp>
      <p:sp>
        <p:nvSpPr>
          <p:cNvPr id="41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14"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15" name="Charts by Don McClain…" descr="Charts by Don McClain…"/>
          <p:cNvPicPr>
            <a:picLocks noChangeAspect="0"/>
          </p:cNvPicPr>
          <p:nvPr/>
        </p:nvPicPr>
        <p:blipFill>
          <a:blip r:embed="rId5">
            <a:extLst/>
          </a:blip>
          <a:stretch>
            <a:fillRect/>
          </a:stretch>
        </p:blipFill>
        <p:spPr>
          <a:xfrm>
            <a:off x="-218624" y="6666457"/>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John 6:41–46 (NKJV)…"/>
          <p:cNvSpPr txBox="1"/>
          <p:nvPr/>
        </p:nvSpPr>
        <p:spPr>
          <a:xfrm>
            <a:off x="368181" y="114300"/>
            <a:ext cx="12268438" cy="911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400">
                <a:solidFill>
                  <a:srgbClr val="000000"/>
                </a:solidFill>
                <a:latin typeface="Century Gothic"/>
                <a:ea typeface="Century Gothic"/>
                <a:cs typeface="Century Gothic"/>
                <a:sym typeface="Century Gothic"/>
              </a:defRPr>
            </a:pPr>
            <a:r>
              <a:t>John 6:41–46 (NKJV)</a:t>
            </a:r>
          </a:p>
          <a:p>
            <a:pPr defTabSz="457200">
              <a:defRPr sz="3800">
                <a:solidFill>
                  <a:srgbClr val="000000"/>
                </a:solidFill>
                <a:latin typeface="Century Gothic"/>
                <a:ea typeface="Century Gothic"/>
                <a:cs typeface="Century Gothic"/>
                <a:sym typeface="Century Gothic"/>
              </a:defRPr>
            </a:pPr>
            <a:r>
              <a:rPr baseline="31999"/>
              <a:t>41</a:t>
            </a:r>
            <a:r>
              <a:t> The Jews then complained about Him, because He said, “I am the bread which came down from heaven.” </a:t>
            </a:r>
            <a:r>
              <a:rPr baseline="31999"/>
              <a:t>42</a:t>
            </a:r>
            <a:r>
              <a:t> And they said, “Is not this Jesus, the son of Joseph, whose father and mother we know? How is it then that He says, ‘I have come down from heaven’?” </a:t>
            </a:r>
            <a:r>
              <a:rPr baseline="31999"/>
              <a:t>43</a:t>
            </a:r>
            <a:r>
              <a:t> Jesus therefore answered and said to them, “Do not murmur among yourselves. </a:t>
            </a:r>
            <a:r>
              <a:rPr baseline="31999"/>
              <a:t>44</a:t>
            </a:r>
            <a:r>
              <a:t> No one can come to Me unless the Father who sent Me draws him; and I will raise him up at the last day. </a:t>
            </a:r>
            <a:r>
              <a:rPr baseline="31999"/>
              <a:t>45</a:t>
            </a:r>
            <a:r>
              <a:t> It is written in the prophets, </a:t>
            </a:r>
            <a:r>
              <a:rPr i="1"/>
              <a:t>‘And they shall all be taught by God.’</a:t>
            </a:r>
            <a:r>
              <a:t> Therefore everyone who has heard and learned from the Father comes to Me. </a:t>
            </a:r>
            <a:r>
              <a:rPr baseline="31999"/>
              <a:t>46</a:t>
            </a:r>
            <a:r>
              <a:t> Not that anyone has seen the Father, except He who is from God; He has seen the Father.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241" name="TextBox 6" descr="TextBox 6"/>
          <p:cNvPicPr>
            <a:picLocks noChangeAspect="0"/>
          </p:cNvPicPr>
          <p:nvPr/>
        </p:nvPicPr>
        <p:blipFill>
          <a:blip r:embed="rId3">
            <a:extLst/>
          </a:blip>
          <a:stretch>
            <a:fillRect/>
          </a:stretch>
        </p:blipFill>
        <p:spPr>
          <a:xfrm>
            <a:off x="5476036" y="7361745"/>
            <a:ext cx="7066923" cy="1948164"/>
          </a:xfrm>
          <a:prstGeom prst="rect">
            <a:avLst/>
          </a:prstGeom>
          <a:effectLst>
            <a:outerShdw sx="100000" sy="100000" kx="0" ky="0" algn="b" rotWithShape="0" blurRad="63500" dist="38100" dir="1234610">
              <a:srgbClr val="000000">
                <a:alpha val="46602"/>
              </a:srgbClr>
            </a:outerShdw>
          </a:effectLst>
        </p:spPr>
      </p:pic>
      <p:sp>
        <p:nvSpPr>
          <p:cNvPr id="242" name="TextBox 7"/>
          <p:cNvSpPr txBox="1"/>
          <p:nvPr/>
        </p:nvSpPr>
        <p:spPr>
          <a:xfrm>
            <a:off x="5590336" y="4793076"/>
            <a:ext cx="6838323" cy="2378198"/>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9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8000">
                <a:latin typeface="Vivaldi"/>
                <a:ea typeface="Vivaldi"/>
                <a:cs typeface="Vivaldi"/>
                <a:sym typeface="Vivaldi"/>
              </a:rPr>
              <a:t>When One Falls</a:t>
            </a:r>
            <a:r>
              <a:t> </a:t>
            </a:r>
            <a:r>
              <a:rPr sz="7800"/>
              <a:t>They All Fall</a:t>
            </a:r>
          </a:p>
        </p:txBody>
      </p:sp>
      <p:sp>
        <p:nvSpPr>
          <p:cNvPr id="243"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244" name="T.U.L.I.P."/>
          <p:cNvSpPr txBox="1"/>
          <p:nvPr/>
        </p:nvSpPr>
        <p:spPr>
          <a:xfrm>
            <a:off x="598413" y="1667928"/>
            <a:ext cx="11807974" cy="30767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16500">
                <a:latin typeface="Thames Nude Roman"/>
                <a:ea typeface="Thames Nude Roman"/>
                <a:cs typeface="Thames Nude Roman"/>
                <a:sym typeface="Thames Nude Roman"/>
              </a:defRPr>
            </a:lvl1pPr>
          </a:lstStyle>
          <a:p>
            <a:pPr/>
            <a:r>
              <a:t>T.U.L.I.P.</a:t>
            </a:r>
          </a:p>
        </p:txBody>
      </p:sp>
      <p:sp>
        <p:nvSpPr>
          <p:cNvPr id="24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46"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4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52" name="Image"/>
          <p:cNvGrpSpPr/>
          <p:nvPr/>
        </p:nvGrpSpPr>
        <p:grpSpPr>
          <a:xfrm>
            <a:off x="148541" y="2436558"/>
            <a:ext cx="4609374" cy="7356159"/>
            <a:chOff x="0" y="0"/>
            <a:chExt cx="4609372" cy="7356157"/>
          </a:xfrm>
        </p:grpSpPr>
        <p:pic>
          <p:nvPicPr>
            <p:cNvPr id="251" name="Image" descr="Image"/>
            <p:cNvPicPr>
              <a:picLocks noChangeAspect="1"/>
            </p:cNvPicPr>
            <p:nvPr/>
          </p:nvPicPr>
          <p:blipFill>
            <a:blip r:embed="rId3">
              <a:extLst/>
            </a:blip>
            <a:srcRect l="13192" t="0" r="7679" b="0"/>
            <a:stretch>
              <a:fillRect/>
            </a:stretch>
          </p:blipFill>
          <p:spPr>
            <a:xfrm>
              <a:off x="101600" y="114300"/>
              <a:ext cx="4406173" cy="7127558"/>
            </a:xfrm>
            <a:prstGeom prst="rect">
              <a:avLst/>
            </a:prstGeom>
            <a:ln>
              <a:noFill/>
            </a:ln>
            <a:effectLst/>
          </p:spPr>
        </p:pic>
        <p:pic>
          <p:nvPicPr>
            <p:cNvPr id="250" name="Image" descr="Image"/>
            <p:cNvPicPr>
              <a:picLocks noChangeAspect="0"/>
            </p:cNvPicPr>
            <p:nvPr/>
          </p:nvPicPr>
          <p:blipFill>
            <a:blip r:embed="rId4">
              <a:extLst/>
            </a:blip>
            <a:stretch>
              <a:fillRect/>
            </a:stretch>
          </p:blipFill>
          <p:spPr>
            <a:xfrm>
              <a:off x="-1" y="0"/>
              <a:ext cx="4609374" cy="7356159"/>
            </a:xfrm>
            <a:prstGeom prst="rect">
              <a:avLst/>
            </a:prstGeom>
            <a:effectLst/>
          </p:spPr>
        </p:pic>
      </p:grpSp>
      <p:sp>
        <p:nvSpPr>
          <p:cNvPr id="253" name="The fourth basic doctrine of Calvinism is Irresistible Grace. (also called Efficacious or Invincible Grace).…"/>
          <p:cNvSpPr txBox="1"/>
          <p:nvPr/>
        </p:nvSpPr>
        <p:spPr>
          <a:xfrm>
            <a:off x="5169255" y="2096862"/>
            <a:ext cx="7665048" cy="769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400">
                <a:latin typeface="Century Gothic"/>
                <a:ea typeface="Century Gothic"/>
                <a:cs typeface="Century Gothic"/>
                <a:sym typeface="Century Gothic"/>
              </a:defRPr>
            </a:pPr>
            <a:r>
              <a:t>The fourth basic doctrine of Calvinism is Irresistible Grace. (also called Efficacious or Invincible Grace). </a:t>
            </a:r>
          </a:p>
          <a:p>
            <a:pPr marL="685800" indent="-685800" algn="l">
              <a:spcBef>
                <a:spcPts val="1200"/>
              </a:spcBef>
              <a:buSzPct val="80000"/>
              <a:buBlip>
                <a:blip r:embed="rId5"/>
              </a:buBlip>
              <a:defRPr sz="3400">
                <a:latin typeface="Century Gothic"/>
                <a:ea typeface="Century Gothic"/>
                <a:cs typeface="Century Gothic"/>
                <a:sym typeface="Century Gothic"/>
              </a:defRPr>
            </a:pPr>
            <a:r>
              <a:t>Efficacious Grace, we are told, is an immediate, miraculous transformation of a man's nature </a:t>
            </a:r>
          </a:p>
          <a:p>
            <a:pPr marL="685800" indent="-685800" algn="l">
              <a:spcBef>
                <a:spcPts val="1200"/>
              </a:spcBef>
              <a:buSzPct val="80000"/>
              <a:buBlip>
                <a:blip r:embed="rId5"/>
              </a:buBlip>
              <a:defRPr sz="3400">
                <a:latin typeface="Century Gothic"/>
                <a:ea typeface="Century Gothic"/>
                <a:cs typeface="Century Gothic"/>
                <a:sym typeface="Century Gothic"/>
              </a:defRPr>
            </a:pPr>
            <a:r>
              <a:t>The totally depraved sinner - who has been unable and unwilling to make the slightest move toward God - is given a new nature. He is born again unto a life he never sought and never desired.</a:t>
            </a:r>
          </a:p>
        </p:txBody>
      </p:sp>
      <p:pic>
        <p:nvPicPr>
          <p:cNvPr id="254" name="TextBox 6" descr="TextBox 6"/>
          <p:cNvPicPr>
            <a:picLocks noChangeAspect="0"/>
          </p:cNvPicPr>
          <p:nvPr/>
        </p:nvPicPr>
        <p:blipFill>
          <a:blip r:embed="rId6">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55"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txEl>
                                              <p:pRg st="1" end="1"/>
                                            </p:txEl>
                                          </p:spTgt>
                                        </p:tgtEl>
                                        <p:attrNameLst>
                                          <p:attrName>style.visibility</p:attrName>
                                        </p:attrNameLst>
                                      </p:cBhvr>
                                      <p:to>
                                        <p:strVal val="visible"/>
                                      </p:to>
                                    </p:set>
                                    <p:animEffect filter="wipe(left)" transition="in">
                                      <p:cBhvr>
                                        <p:cTn id="7" dur="1500"/>
                                        <p:tgtEl>
                                          <p:spTgt spid="2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3">
                                            <p:txEl>
                                              <p:pRg st="2" end="2"/>
                                            </p:txEl>
                                          </p:spTgt>
                                        </p:tgtEl>
                                        <p:attrNameLst>
                                          <p:attrName>style.visibility</p:attrName>
                                        </p:attrNameLst>
                                      </p:cBhvr>
                                      <p:to>
                                        <p:strVal val="visible"/>
                                      </p:to>
                                    </p:set>
                                    <p:animEffect filter="wipe(left)" transition="in">
                                      <p:cBhvr>
                                        <p:cTn id="12" dur="1500"/>
                                        <p:tgtEl>
                                          <p:spTgt spid="2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5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61" name="Image"/>
          <p:cNvGrpSpPr/>
          <p:nvPr/>
        </p:nvGrpSpPr>
        <p:grpSpPr>
          <a:xfrm>
            <a:off x="148541" y="2436558"/>
            <a:ext cx="4609374" cy="7356159"/>
            <a:chOff x="0" y="0"/>
            <a:chExt cx="4609372" cy="7356157"/>
          </a:xfrm>
        </p:grpSpPr>
        <p:pic>
          <p:nvPicPr>
            <p:cNvPr id="260" name="Image" descr="Image"/>
            <p:cNvPicPr>
              <a:picLocks noChangeAspect="1"/>
            </p:cNvPicPr>
            <p:nvPr/>
          </p:nvPicPr>
          <p:blipFill>
            <a:blip r:embed="rId3">
              <a:extLst/>
            </a:blip>
            <a:srcRect l="13192" t="0" r="7679" b="0"/>
            <a:stretch>
              <a:fillRect/>
            </a:stretch>
          </p:blipFill>
          <p:spPr>
            <a:xfrm>
              <a:off x="101600" y="114300"/>
              <a:ext cx="4406173" cy="7127558"/>
            </a:xfrm>
            <a:prstGeom prst="rect">
              <a:avLst/>
            </a:prstGeom>
            <a:ln>
              <a:noFill/>
            </a:ln>
            <a:effectLst/>
          </p:spPr>
        </p:pic>
        <p:pic>
          <p:nvPicPr>
            <p:cNvPr id="259" name="Image" descr="Image"/>
            <p:cNvPicPr>
              <a:picLocks noChangeAspect="0"/>
            </p:cNvPicPr>
            <p:nvPr/>
          </p:nvPicPr>
          <p:blipFill>
            <a:blip r:embed="rId4">
              <a:extLst/>
            </a:blip>
            <a:stretch>
              <a:fillRect/>
            </a:stretch>
          </p:blipFill>
          <p:spPr>
            <a:xfrm>
              <a:off x="-1" y="0"/>
              <a:ext cx="4609374" cy="7356159"/>
            </a:xfrm>
            <a:prstGeom prst="rect">
              <a:avLst/>
            </a:prstGeom>
            <a:effectLst/>
          </p:spPr>
        </p:pic>
      </p:grpSp>
      <p:sp>
        <p:nvSpPr>
          <p:cNvPr id="262" name="The doctrine is predicated on the preceding tenets of Calvinism -…"/>
          <p:cNvSpPr txBox="1"/>
          <p:nvPr/>
        </p:nvSpPr>
        <p:spPr>
          <a:xfrm>
            <a:off x="5169255" y="2096862"/>
            <a:ext cx="7665048" cy="707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400">
                <a:latin typeface="Century Gothic"/>
                <a:ea typeface="Century Gothic"/>
                <a:cs typeface="Century Gothic"/>
                <a:sym typeface="Century Gothic"/>
              </a:defRPr>
            </a:pPr>
            <a:r>
              <a:t>The doctrine is predicated on the preceding tenets of Calvinism - </a:t>
            </a:r>
          </a:p>
          <a:p>
            <a:pPr marL="1143000" indent="-685800" algn="l">
              <a:spcBef>
                <a:spcPts val="1200"/>
              </a:spcBef>
              <a:buSzPct val="80000"/>
              <a:buBlip>
                <a:blip r:embed="rId6"/>
              </a:buBlip>
              <a:defRPr sz="3200">
                <a:latin typeface="Century Gothic"/>
                <a:ea typeface="Century Gothic"/>
                <a:cs typeface="Century Gothic"/>
                <a:sym typeface="Century Gothic"/>
              </a:defRPr>
            </a:pPr>
            <a:r>
              <a:t>A persons depraved inability is made capable by the Holy Spirit - the dead is made alive - born again - regenerated …</a:t>
            </a:r>
          </a:p>
          <a:p>
            <a:pPr marL="1143000" indent="-685800" algn="l">
              <a:spcBef>
                <a:spcPts val="1200"/>
              </a:spcBef>
              <a:buSzPct val="80000"/>
              <a:buBlip>
                <a:blip r:embed="rId6"/>
              </a:buBlip>
              <a:defRPr sz="3200">
                <a:latin typeface="Century Gothic"/>
                <a:ea typeface="Century Gothic"/>
                <a:cs typeface="Century Gothic"/>
                <a:sym typeface="Century Gothic"/>
              </a:defRPr>
            </a:pPr>
            <a:r>
              <a:t>This ONLY happens to those whom God has unconditionally chosen &amp; predestined.</a:t>
            </a:r>
          </a:p>
          <a:p>
            <a:pPr marL="1143000" indent="-685800" algn="l">
              <a:spcBef>
                <a:spcPts val="1200"/>
              </a:spcBef>
              <a:buSzPct val="80000"/>
              <a:buBlip>
                <a:blip r:embed="rId6"/>
              </a:buBlip>
              <a:defRPr sz="3200">
                <a:latin typeface="Century Gothic"/>
                <a:ea typeface="Century Gothic"/>
                <a:cs typeface="Century Gothic"/>
                <a:sym typeface="Century Gothic"/>
              </a:defRPr>
            </a:pPr>
            <a:r>
              <a:t>Those for whom Jesus died are awakened and given faith in order for them to be justified. </a:t>
            </a:r>
          </a:p>
        </p:txBody>
      </p:sp>
      <p:pic>
        <p:nvPicPr>
          <p:cNvPr id="263" name="TextBox 6" descr="TextBox 6"/>
          <p:cNvPicPr>
            <a:picLocks noChangeAspect="0"/>
          </p:cNvPicPr>
          <p:nvPr/>
        </p:nvPicPr>
        <p:blipFill>
          <a:blip r:embed="rId7">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64"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2">
                                            <p:bg/>
                                          </p:spTgt>
                                        </p:tgtEl>
                                        <p:attrNameLst>
                                          <p:attrName>style.visibility</p:attrName>
                                        </p:attrNameLst>
                                      </p:cBhvr>
                                      <p:to>
                                        <p:strVal val="visible"/>
                                      </p:to>
                                    </p:set>
                                    <p:animEffect filter="wipe(left)" transition="in">
                                      <p:cBhvr>
                                        <p:cTn id="7" dur="1500"/>
                                        <p:tgtEl>
                                          <p:spTgt spid="26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2">
                                            <p:txEl>
                                              <p:pRg st="0" end="0"/>
                                            </p:txEl>
                                          </p:spTgt>
                                        </p:tgtEl>
                                        <p:attrNameLst>
                                          <p:attrName>style.visibility</p:attrName>
                                        </p:attrNameLst>
                                      </p:cBhvr>
                                      <p:to>
                                        <p:strVal val="visible"/>
                                      </p:to>
                                    </p:set>
                                    <p:animEffect filter="wipe(left)" transition="in">
                                      <p:cBhvr>
                                        <p:cTn id="10" dur="1500"/>
                                        <p:tgtEl>
                                          <p:spTgt spid="2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2">
                                            <p:txEl>
                                              <p:pRg st="1" end="1"/>
                                            </p:txEl>
                                          </p:spTgt>
                                        </p:tgtEl>
                                        <p:attrNameLst>
                                          <p:attrName>style.visibility</p:attrName>
                                        </p:attrNameLst>
                                      </p:cBhvr>
                                      <p:to>
                                        <p:strVal val="visible"/>
                                      </p:to>
                                    </p:set>
                                    <p:animEffect filter="wipe(left)" transition="in">
                                      <p:cBhvr>
                                        <p:cTn id="15" dur="1500"/>
                                        <p:tgtEl>
                                          <p:spTgt spid="26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62">
                                            <p:txEl>
                                              <p:pRg st="2" end="2"/>
                                            </p:txEl>
                                          </p:spTgt>
                                        </p:tgtEl>
                                        <p:attrNameLst>
                                          <p:attrName>style.visibility</p:attrName>
                                        </p:attrNameLst>
                                      </p:cBhvr>
                                      <p:to>
                                        <p:strVal val="visible"/>
                                      </p:to>
                                    </p:set>
                                    <p:animEffect filter="wipe(left)" transition="in">
                                      <p:cBhvr>
                                        <p:cTn id="20" dur="1500"/>
                                        <p:tgtEl>
                                          <p:spTgt spid="26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62">
                                            <p:txEl>
                                              <p:pRg st="3" end="3"/>
                                            </p:txEl>
                                          </p:spTgt>
                                        </p:tgtEl>
                                        <p:attrNameLst>
                                          <p:attrName>style.visibility</p:attrName>
                                        </p:attrNameLst>
                                      </p:cBhvr>
                                      <p:to>
                                        <p:strVal val="visible"/>
                                      </p:to>
                                    </p:set>
                                    <p:animEffect filter="wipe(left)" transition="in">
                                      <p:cBhvr>
                                        <p:cTn id="25" dur="1500"/>
                                        <p:tgtEl>
                                          <p:spTgt spid="26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67"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268" name="The Westminster Confession of Faith.…"/>
          <p:cNvSpPr txBox="1"/>
          <p:nvPr/>
        </p:nvSpPr>
        <p:spPr>
          <a:xfrm>
            <a:off x="234675" y="3216901"/>
            <a:ext cx="12535450" cy="63500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4100">
                <a:latin typeface="Century Gothic"/>
                <a:ea typeface="Century Gothic"/>
                <a:cs typeface="Century Gothic"/>
                <a:sym typeface="Century Gothic"/>
              </a:defRPr>
            </a:pPr>
            <a:r>
              <a:t>The Westminster Confession of Faith. </a:t>
            </a:r>
          </a:p>
          <a:p>
            <a:pPr>
              <a:spcBef>
                <a:spcPts val="1200"/>
              </a:spcBef>
              <a:defRPr sz="3200">
                <a:latin typeface="Century Gothic"/>
                <a:ea typeface="Century Gothic"/>
                <a:cs typeface="Century Gothic"/>
                <a:sym typeface="Century Gothic"/>
              </a:defRPr>
            </a:pPr>
            <a:r>
              <a:t>“All those whom God hath predestinated unto life, and those only, he is pleased, in his appointed and accepted time, effectually to call, by his word and Spirit, out of that state of sin and death in which they are by nature, to grace and salvation by Jesus Christ; enlightening their minds spiritually and savingly to understand the things of God; taking away their heart of stone, and giving unto them an heart of flesh; renewing their wills, and by his almighty power determining them to that which is good, and effectually drawing them to Jesus Christ; yet so as they come most freely, being made willing by his grace” (Chap. X, Sect. 1). </a:t>
            </a:r>
          </a:p>
        </p:txBody>
      </p:sp>
      <p:sp>
        <p:nvSpPr>
          <p:cNvPr id="269"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pic>
        <p:nvPicPr>
          <p:cNvPr id="270" name="TextBox 6" descr="TextBox 6"/>
          <p:cNvPicPr>
            <a:picLocks noChangeAspect="0"/>
          </p:cNvPicPr>
          <p:nvPr/>
        </p:nvPicPr>
        <p:blipFill>
          <a:blip r:embed="rId3">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TextBox 6" descr="TextBox 6"/>
          <p:cNvPicPr>
            <a:picLocks noChangeAspect="0"/>
          </p:cNvPicPr>
          <p:nvPr/>
        </p:nvPicPr>
        <p:blipFill>
          <a:blip r:embed="rId2">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7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74"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275" name="David N. Steele and Curtis C. Thomas.…"/>
          <p:cNvSpPr txBox="1"/>
          <p:nvPr/>
        </p:nvSpPr>
        <p:spPr>
          <a:xfrm>
            <a:off x="234675" y="3380920"/>
            <a:ext cx="12535450" cy="5803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3800">
                <a:latin typeface="Century Gothic"/>
                <a:ea typeface="Century Gothic"/>
                <a:cs typeface="Century Gothic"/>
                <a:sym typeface="Century Gothic"/>
              </a:defRPr>
            </a:pPr>
            <a:r>
              <a:t>David N. Steele and Curtis C. Thomas. </a:t>
            </a:r>
          </a:p>
          <a:p>
            <a:pPr>
              <a:spcBef>
                <a:spcPts val="1200"/>
              </a:spcBef>
              <a:defRPr sz="3200">
                <a:latin typeface="Century Gothic"/>
                <a:ea typeface="Century Gothic"/>
                <a:cs typeface="Century Gothic"/>
                <a:sym typeface="Century Gothic"/>
              </a:defRPr>
            </a:pPr>
            <a:r>
              <a:t>“The gospel invitation extends a call to salvation to every one who hears its message. It invites all men without distinction to drink freely of the water of life and live. It promises salvation to all who repent and believe. But this outward general call, extended to the elect and non-elect alike, will not bring sinners to Christ. Why? Because men are by nature dead in sin and are under its power. They are of themselves unable and unwilling to forsake their evil ways and to turn to Christ for mercy. Consequently, the unregenerate will not respond to the gospel call to repentance and faith.”</a:t>
            </a:r>
          </a:p>
        </p:txBody>
      </p:sp>
      <p:sp>
        <p:nvSpPr>
          <p:cNvPr id="276"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TextBox 6" descr="TextBox 6"/>
          <p:cNvPicPr>
            <a:picLocks noChangeAspect="0"/>
          </p:cNvPicPr>
          <p:nvPr/>
        </p:nvPicPr>
        <p:blipFill>
          <a:blip r:embed="rId2">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7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80"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281" name="David N. Steele and Curtis C. Thomas.…"/>
          <p:cNvSpPr txBox="1"/>
          <p:nvPr/>
        </p:nvSpPr>
        <p:spPr>
          <a:xfrm>
            <a:off x="234675" y="3380920"/>
            <a:ext cx="12535450" cy="62992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3800">
                <a:latin typeface="Century Gothic"/>
                <a:ea typeface="Century Gothic"/>
                <a:cs typeface="Century Gothic"/>
                <a:sym typeface="Century Gothic"/>
              </a:defRPr>
            </a:pPr>
            <a:r>
              <a:t>David N. Steele and Curtis C. Thomas. </a:t>
            </a:r>
          </a:p>
          <a:p>
            <a:pPr>
              <a:spcBef>
                <a:spcPts val="1200"/>
              </a:spcBef>
              <a:defRPr sz="3200">
                <a:latin typeface="Century Gothic"/>
                <a:ea typeface="Century Gothic"/>
                <a:cs typeface="Century Gothic"/>
                <a:sym typeface="Century Gothic"/>
              </a:defRPr>
            </a:pPr>
            <a:r>
              <a:t>“… No amount of external threatenings or promises will cause blind, deaf, dead, rebellious sinners to bow before Christ as Lord and to look to Him alone for salvation. Such an act of faith and submission is contrary to the lost man’s nature.  … Therefore, the Holy Spirit, in order to bring God’s elect to salvation, extends to them a special inward call in addition to the outward call contained in the gospel message. Through this special call the Holy Spirit performs a work of grace within the sinner which inevitably brings him to faith in Christ. Although the general outward call of the gospel can be, and often is, rejected, ... “</a:t>
            </a:r>
          </a:p>
        </p:txBody>
      </p:sp>
      <p:sp>
        <p:nvSpPr>
          <p:cNvPr id="282"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TextBox 6" descr="TextBox 6"/>
          <p:cNvPicPr>
            <a:picLocks noChangeAspect="0"/>
          </p:cNvPicPr>
          <p:nvPr/>
        </p:nvPicPr>
        <p:blipFill>
          <a:blip r:embed="rId2">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8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86"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287" name="David N. Steele and Curtis C. Thomas.…"/>
          <p:cNvSpPr txBox="1"/>
          <p:nvPr/>
        </p:nvSpPr>
        <p:spPr>
          <a:xfrm>
            <a:off x="234675" y="3380920"/>
            <a:ext cx="12535450" cy="5803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3800">
                <a:latin typeface="Century Gothic"/>
                <a:ea typeface="Century Gothic"/>
                <a:cs typeface="Century Gothic"/>
                <a:sym typeface="Century Gothic"/>
              </a:defRPr>
            </a:pPr>
            <a:r>
              <a:t>David N. Steele and Curtis C. Thomas. </a:t>
            </a:r>
          </a:p>
          <a:p>
            <a:pPr>
              <a:spcBef>
                <a:spcPts val="1200"/>
              </a:spcBef>
              <a:defRPr sz="3200">
                <a:latin typeface="Century Gothic"/>
                <a:ea typeface="Century Gothic"/>
                <a:cs typeface="Century Gothic"/>
                <a:sym typeface="Century Gothic"/>
              </a:defRPr>
            </a:pPr>
            <a:r>
              <a:t>“… the special inward call of the Spirit never fails to result in the conversion of those to whom it is made. This special call is not made to all sinners but is issued to the elect only! The Spirit is in no way dependent upon their help or cooperation for success in His work of bringing them to Christ. It is for this reason that Calvinists speak of the Spirit’s call and of God’s grace in saving sinners as being ‘efficacious,’ ‘invincible,’ or ‘irresistible.’ For the grace which the Holy Spirit extends to the elect cannot be thwarted or refused, it never fails to bring them to true faith in Christ!” (David N. Steele, Curtis C. Thomas, op. cit., pp. 48-49).</a:t>
            </a:r>
          </a:p>
        </p:txBody>
      </p:sp>
      <p:sp>
        <p:nvSpPr>
          <p:cNvPr id="288" name="Rectangle 3"/>
          <p:cNvSpPr txBox="1"/>
          <p:nvPr/>
        </p:nvSpPr>
        <p:spPr>
          <a:xfrm>
            <a:off x="5413" y="10810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Irresistible Grace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