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6" name="Shape 196"/>
          <p:cNvSpPr/>
          <p:nvPr>
            <p:ph type="sldImg"/>
          </p:nvPr>
        </p:nvSpPr>
        <p:spPr>
          <a:xfrm>
            <a:off x="1143000" y="685800"/>
            <a:ext cx="4572000" cy="3429000"/>
          </a:xfrm>
          <a:prstGeom prst="rect">
            <a:avLst/>
          </a:prstGeom>
        </p:spPr>
        <p:txBody>
          <a:bodyPr/>
          <a:lstStyle/>
          <a:p>
            <a:pPr/>
          </a:p>
        </p:txBody>
      </p:sp>
      <p:sp>
        <p:nvSpPr>
          <p:cNvPr id="197" name="Shape 19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63970" y="8156786"/>
            <a:ext cx="270087" cy="2827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0"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41"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63"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64"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73"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74"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82"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0"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3.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3.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image" Target="../media/image12.png"/><Relationship Id="rId4"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6.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 Id="rId5"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 Id="rId5"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 Id="rId5"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 Id="rId5" Type="http://schemas.openxmlformats.org/officeDocument/2006/relationships/image" Target="../media/image1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 Id="rId5" Type="http://schemas.openxmlformats.org/officeDocument/2006/relationships/image" Target="../media/image1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6.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 Id="rId5" Type="http://schemas.openxmlformats.org/officeDocument/2006/relationships/image" Target="../media/image11.png"/><Relationship Id="rId6" Type="http://schemas.openxmlformats.org/officeDocument/2006/relationships/image" Target="../media/image1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 Id="rId5" Type="http://schemas.openxmlformats.org/officeDocument/2006/relationships/image" Target="../media/image1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6.tif"/><Relationship Id="rId5" Type="http://schemas.openxmlformats.org/officeDocument/2006/relationships/image" Target="../media/image1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9.png"/><Relationship Id="rId5" Type="http://schemas.openxmlformats.org/officeDocument/2006/relationships/image" Target="../media/image1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3.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3.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png"/><Relationship Id="rId5" Type="http://schemas.openxmlformats.org/officeDocument/2006/relationships/image" Target="../media/image2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Rectangle 3"/>
          <p:cNvSpPr txBox="1"/>
          <p:nvPr/>
        </p:nvSpPr>
        <p:spPr>
          <a:xfrm>
            <a:off x="3790186" y="3021661"/>
            <a:ext cx="10054105"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pic>
        <p:nvPicPr>
          <p:cNvPr id="200" name="Image" descr="Image"/>
          <p:cNvPicPr>
            <a:picLocks noChangeAspect="1"/>
          </p:cNvPicPr>
          <p:nvPr/>
        </p:nvPicPr>
        <p:blipFill>
          <a:blip r:embed="rId2">
            <a:extLst/>
          </a:blip>
          <a:srcRect l="1450" t="1494" r="2084" b="1251"/>
          <a:stretch>
            <a:fillRect/>
          </a:stretch>
        </p:blipFill>
        <p:spPr>
          <a:xfrm>
            <a:off x="-341072" y="2689299"/>
            <a:ext cx="5735295" cy="7079732"/>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6" y="0"/>
                </a:moveTo>
                <a:cubicBezTo>
                  <a:pt x="7077" y="25"/>
                  <a:pt x="7061" y="69"/>
                  <a:pt x="7061" y="134"/>
                </a:cubicBezTo>
                <a:cubicBezTo>
                  <a:pt x="7061" y="185"/>
                  <a:pt x="7044" y="239"/>
                  <a:pt x="7013" y="295"/>
                </a:cubicBezTo>
                <a:cubicBezTo>
                  <a:pt x="7013" y="295"/>
                  <a:pt x="7013" y="296"/>
                  <a:pt x="7013" y="296"/>
                </a:cubicBezTo>
                <a:cubicBezTo>
                  <a:pt x="6990" y="349"/>
                  <a:pt x="6959" y="396"/>
                  <a:pt x="6920" y="422"/>
                </a:cubicBezTo>
                <a:cubicBezTo>
                  <a:pt x="6904" y="433"/>
                  <a:pt x="6890" y="453"/>
                  <a:pt x="6874" y="466"/>
                </a:cubicBezTo>
                <a:cubicBezTo>
                  <a:pt x="6873" y="467"/>
                  <a:pt x="6872" y="468"/>
                  <a:pt x="6871" y="469"/>
                </a:cubicBezTo>
                <a:cubicBezTo>
                  <a:pt x="6827" y="509"/>
                  <a:pt x="6791" y="556"/>
                  <a:pt x="6756" y="603"/>
                </a:cubicBezTo>
                <a:cubicBezTo>
                  <a:pt x="6652" y="764"/>
                  <a:pt x="6586" y="984"/>
                  <a:pt x="6586" y="1215"/>
                </a:cubicBezTo>
                <a:cubicBezTo>
                  <a:pt x="6586" y="1279"/>
                  <a:pt x="6578" y="1335"/>
                  <a:pt x="6570" y="1388"/>
                </a:cubicBezTo>
                <a:cubicBezTo>
                  <a:pt x="6583" y="1573"/>
                  <a:pt x="6565" y="1583"/>
                  <a:pt x="6397" y="1579"/>
                </a:cubicBezTo>
                <a:cubicBezTo>
                  <a:pt x="6365" y="1578"/>
                  <a:pt x="6213" y="1564"/>
                  <a:pt x="6137" y="1559"/>
                </a:cubicBezTo>
                <a:cubicBezTo>
                  <a:pt x="6137" y="1559"/>
                  <a:pt x="6136" y="1559"/>
                  <a:pt x="6136" y="1559"/>
                </a:cubicBezTo>
                <a:cubicBezTo>
                  <a:pt x="5505" y="1525"/>
                  <a:pt x="4273" y="1412"/>
                  <a:pt x="3936" y="1346"/>
                </a:cubicBezTo>
                <a:cubicBezTo>
                  <a:pt x="3455" y="1251"/>
                  <a:pt x="2997" y="1272"/>
                  <a:pt x="2682" y="1402"/>
                </a:cubicBezTo>
                <a:cubicBezTo>
                  <a:pt x="2397" y="1519"/>
                  <a:pt x="2164" y="1794"/>
                  <a:pt x="2252" y="1909"/>
                </a:cubicBezTo>
                <a:cubicBezTo>
                  <a:pt x="2277" y="1941"/>
                  <a:pt x="2207" y="2054"/>
                  <a:pt x="2099" y="2158"/>
                </a:cubicBezTo>
                <a:cubicBezTo>
                  <a:pt x="2021" y="2232"/>
                  <a:pt x="1976" y="2294"/>
                  <a:pt x="1954" y="2352"/>
                </a:cubicBezTo>
                <a:cubicBezTo>
                  <a:pt x="1945" y="2381"/>
                  <a:pt x="1943" y="2417"/>
                  <a:pt x="1942" y="2453"/>
                </a:cubicBezTo>
                <a:cubicBezTo>
                  <a:pt x="1944" y="2469"/>
                  <a:pt x="1944" y="2484"/>
                  <a:pt x="1949" y="2501"/>
                </a:cubicBezTo>
                <a:cubicBezTo>
                  <a:pt x="1976" y="2586"/>
                  <a:pt x="1944" y="2771"/>
                  <a:pt x="1876" y="2915"/>
                </a:cubicBezTo>
                <a:cubicBezTo>
                  <a:pt x="1640" y="3420"/>
                  <a:pt x="1513" y="4099"/>
                  <a:pt x="1514" y="4852"/>
                </a:cubicBezTo>
                <a:cubicBezTo>
                  <a:pt x="1515" y="5425"/>
                  <a:pt x="1621" y="6542"/>
                  <a:pt x="1711" y="7095"/>
                </a:cubicBezTo>
                <a:cubicBezTo>
                  <a:pt x="1733" y="7233"/>
                  <a:pt x="1752" y="7287"/>
                  <a:pt x="1770" y="7338"/>
                </a:cubicBezTo>
                <a:cubicBezTo>
                  <a:pt x="1782" y="7375"/>
                  <a:pt x="1795" y="7397"/>
                  <a:pt x="1806" y="7425"/>
                </a:cubicBezTo>
                <a:cubicBezTo>
                  <a:pt x="1842" y="7444"/>
                  <a:pt x="1923" y="7460"/>
                  <a:pt x="2006" y="7460"/>
                </a:cubicBezTo>
                <a:cubicBezTo>
                  <a:pt x="2014" y="7460"/>
                  <a:pt x="2017" y="7463"/>
                  <a:pt x="2024" y="7463"/>
                </a:cubicBezTo>
                <a:cubicBezTo>
                  <a:pt x="2051" y="7455"/>
                  <a:pt x="2081" y="7456"/>
                  <a:pt x="2115" y="7472"/>
                </a:cubicBezTo>
                <a:cubicBezTo>
                  <a:pt x="2196" y="7508"/>
                  <a:pt x="2208" y="7700"/>
                  <a:pt x="2203" y="8762"/>
                </a:cubicBezTo>
                <a:cubicBezTo>
                  <a:pt x="2202" y="8918"/>
                  <a:pt x="2214" y="9321"/>
                  <a:pt x="2216" y="9553"/>
                </a:cubicBezTo>
                <a:cubicBezTo>
                  <a:pt x="2235" y="10294"/>
                  <a:pt x="2254" y="11038"/>
                  <a:pt x="2285" y="11984"/>
                </a:cubicBezTo>
                <a:cubicBezTo>
                  <a:pt x="2338" y="13632"/>
                  <a:pt x="2339" y="14485"/>
                  <a:pt x="2288" y="14535"/>
                </a:cubicBezTo>
                <a:cubicBezTo>
                  <a:pt x="2255" y="14567"/>
                  <a:pt x="2249" y="14602"/>
                  <a:pt x="2258" y="14629"/>
                </a:cubicBezTo>
                <a:cubicBezTo>
                  <a:pt x="2266" y="14634"/>
                  <a:pt x="2265" y="14639"/>
                  <a:pt x="2279" y="14644"/>
                </a:cubicBezTo>
                <a:cubicBezTo>
                  <a:pt x="2313" y="14654"/>
                  <a:pt x="2339" y="14745"/>
                  <a:pt x="2357" y="14858"/>
                </a:cubicBezTo>
                <a:cubicBezTo>
                  <a:pt x="2417" y="15091"/>
                  <a:pt x="2435" y="15445"/>
                  <a:pt x="2369" y="15584"/>
                </a:cubicBezTo>
                <a:cubicBezTo>
                  <a:pt x="2286" y="15756"/>
                  <a:pt x="2276" y="15759"/>
                  <a:pt x="2133" y="15654"/>
                </a:cubicBezTo>
                <a:cubicBezTo>
                  <a:pt x="2027" y="15576"/>
                  <a:pt x="1922" y="15557"/>
                  <a:pt x="1770" y="15587"/>
                </a:cubicBezTo>
                <a:cubicBezTo>
                  <a:pt x="1716" y="15598"/>
                  <a:pt x="1662" y="15598"/>
                  <a:pt x="1599" y="15605"/>
                </a:cubicBezTo>
                <a:cubicBezTo>
                  <a:pt x="1596" y="15607"/>
                  <a:pt x="1591" y="15609"/>
                  <a:pt x="1588" y="15610"/>
                </a:cubicBezTo>
                <a:cubicBezTo>
                  <a:pt x="1548" y="15636"/>
                  <a:pt x="1464" y="15643"/>
                  <a:pt x="1398" y="15628"/>
                </a:cubicBezTo>
                <a:cubicBezTo>
                  <a:pt x="1290" y="15629"/>
                  <a:pt x="1185" y="15716"/>
                  <a:pt x="1052" y="15918"/>
                </a:cubicBezTo>
                <a:cubicBezTo>
                  <a:pt x="1039" y="15938"/>
                  <a:pt x="1026" y="15951"/>
                  <a:pt x="1013" y="15969"/>
                </a:cubicBezTo>
                <a:cubicBezTo>
                  <a:pt x="912" y="16120"/>
                  <a:pt x="797" y="16302"/>
                  <a:pt x="744" y="16411"/>
                </a:cubicBezTo>
                <a:cubicBezTo>
                  <a:pt x="682" y="16541"/>
                  <a:pt x="599" y="16642"/>
                  <a:pt x="562" y="16635"/>
                </a:cubicBezTo>
                <a:cubicBezTo>
                  <a:pt x="534" y="16629"/>
                  <a:pt x="515" y="16639"/>
                  <a:pt x="506" y="16655"/>
                </a:cubicBezTo>
                <a:cubicBezTo>
                  <a:pt x="489" y="16706"/>
                  <a:pt x="477" y="16721"/>
                  <a:pt x="459" y="16770"/>
                </a:cubicBezTo>
                <a:cubicBezTo>
                  <a:pt x="447" y="16804"/>
                  <a:pt x="444" y="16823"/>
                  <a:pt x="425" y="16861"/>
                </a:cubicBezTo>
                <a:cubicBezTo>
                  <a:pt x="386" y="16940"/>
                  <a:pt x="349" y="17062"/>
                  <a:pt x="345" y="17133"/>
                </a:cubicBezTo>
                <a:cubicBezTo>
                  <a:pt x="341" y="17198"/>
                  <a:pt x="309" y="17244"/>
                  <a:pt x="272" y="17245"/>
                </a:cubicBezTo>
                <a:cubicBezTo>
                  <a:pt x="252" y="17305"/>
                  <a:pt x="252" y="17373"/>
                  <a:pt x="285" y="17444"/>
                </a:cubicBezTo>
                <a:cubicBezTo>
                  <a:pt x="375" y="17635"/>
                  <a:pt x="397" y="17997"/>
                  <a:pt x="366" y="18376"/>
                </a:cubicBezTo>
                <a:cubicBezTo>
                  <a:pt x="366" y="18377"/>
                  <a:pt x="365" y="18383"/>
                  <a:pt x="366" y="18384"/>
                </a:cubicBezTo>
                <a:cubicBezTo>
                  <a:pt x="390" y="18470"/>
                  <a:pt x="361" y="18616"/>
                  <a:pt x="295" y="18841"/>
                </a:cubicBezTo>
                <a:cubicBezTo>
                  <a:pt x="254" y="19045"/>
                  <a:pt x="203" y="19238"/>
                  <a:pt x="133" y="19386"/>
                </a:cubicBezTo>
                <a:cubicBezTo>
                  <a:pt x="-1" y="19669"/>
                  <a:pt x="-47" y="20482"/>
                  <a:pt x="57" y="20737"/>
                </a:cubicBezTo>
                <a:cubicBezTo>
                  <a:pt x="135" y="20929"/>
                  <a:pt x="181" y="20961"/>
                  <a:pt x="379" y="20961"/>
                </a:cubicBezTo>
                <a:cubicBezTo>
                  <a:pt x="505" y="20961"/>
                  <a:pt x="620" y="20918"/>
                  <a:pt x="704" y="20853"/>
                </a:cubicBezTo>
                <a:cubicBezTo>
                  <a:pt x="726" y="20801"/>
                  <a:pt x="776" y="20763"/>
                  <a:pt x="846" y="20750"/>
                </a:cubicBezTo>
                <a:cubicBezTo>
                  <a:pt x="901" y="20723"/>
                  <a:pt x="954" y="20730"/>
                  <a:pt x="1050" y="20772"/>
                </a:cubicBezTo>
                <a:cubicBezTo>
                  <a:pt x="1052" y="20773"/>
                  <a:pt x="1053" y="20774"/>
                  <a:pt x="1055" y="20775"/>
                </a:cubicBezTo>
                <a:cubicBezTo>
                  <a:pt x="1068" y="20781"/>
                  <a:pt x="1083" y="20782"/>
                  <a:pt x="1096" y="20789"/>
                </a:cubicBezTo>
                <a:cubicBezTo>
                  <a:pt x="1221" y="20855"/>
                  <a:pt x="1241" y="20888"/>
                  <a:pt x="1184" y="20943"/>
                </a:cubicBezTo>
                <a:cubicBezTo>
                  <a:pt x="1181" y="20947"/>
                  <a:pt x="1181" y="20949"/>
                  <a:pt x="1178" y="20952"/>
                </a:cubicBezTo>
                <a:cubicBezTo>
                  <a:pt x="1173" y="20973"/>
                  <a:pt x="1176" y="20990"/>
                  <a:pt x="1196" y="21003"/>
                </a:cubicBezTo>
                <a:cubicBezTo>
                  <a:pt x="1223" y="21009"/>
                  <a:pt x="1256" y="21013"/>
                  <a:pt x="1329" y="21013"/>
                </a:cubicBezTo>
                <a:cubicBezTo>
                  <a:pt x="1449" y="21013"/>
                  <a:pt x="1567" y="21030"/>
                  <a:pt x="1591" y="21050"/>
                </a:cubicBezTo>
                <a:cubicBezTo>
                  <a:pt x="1594" y="21050"/>
                  <a:pt x="1597" y="21051"/>
                  <a:pt x="1599" y="21051"/>
                </a:cubicBezTo>
                <a:cubicBezTo>
                  <a:pt x="1819" y="21064"/>
                  <a:pt x="2051" y="21080"/>
                  <a:pt x="2276" y="21105"/>
                </a:cubicBezTo>
                <a:cubicBezTo>
                  <a:pt x="2340" y="21108"/>
                  <a:pt x="2399" y="21109"/>
                  <a:pt x="2468" y="21111"/>
                </a:cubicBezTo>
                <a:cubicBezTo>
                  <a:pt x="2550" y="21109"/>
                  <a:pt x="2620" y="21101"/>
                  <a:pt x="2637" y="21079"/>
                </a:cubicBezTo>
                <a:cubicBezTo>
                  <a:pt x="2662" y="21045"/>
                  <a:pt x="2759" y="21037"/>
                  <a:pt x="2850" y="21062"/>
                </a:cubicBezTo>
                <a:cubicBezTo>
                  <a:pt x="2976" y="21095"/>
                  <a:pt x="5320" y="21114"/>
                  <a:pt x="5320" y="21081"/>
                </a:cubicBezTo>
                <a:cubicBezTo>
                  <a:pt x="5320" y="21046"/>
                  <a:pt x="5721" y="21051"/>
                  <a:pt x="5779" y="21086"/>
                </a:cubicBezTo>
                <a:cubicBezTo>
                  <a:pt x="5866" y="21139"/>
                  <a:pt x="6099" y="21126"/>
                  <a:pt x="6298" y="21057"/>
                </a:cubicBezTo>
                <a:cubicBezTo>
                  <a:pt x="6372" y="21031"/>
                  <a:pt x="6491" y="21032"/>
                  <a:pt x="6565" y="21058"/>
                </a:cubicBezTo>
                <a:cubicBezTo>
                  <a:pt x="6793" y="21139"/>
                  <a:pt x="7300" y="21136"/>
                  <a:pt x="7609" y="21052"/>
                </a:cubicBezTo>
                <a:cubicBezTo>
                  <a:pt x="7894" y="20975"/>
                  <a:pt x="8778" y="21022"/>
                  <a:pt x="8984" y="21126"/>
                </a:cubicBezTo>
                <a:cubicBezTo>
                  <a:pt x="9027" y="21147"/>
                  <a:pt x="9445" y="21175"/>
                  <a:pt x="9915" y="21189"/>
                </a:cubicBezTo>
                <a:cubicBezTo>
                  <a:pt x="10856" y="21216"/>
                  <a:pt x="10997" y="21237"/>
                  <a:pt x="10919" y="21340"/>
                </a:cubicBezTo>
                <a:cubicBezTo>
                  <a:pt x="10890" y="21378"/>
                  <a:pt x="10956" y="21361"/>
                  <a:pt x="11067" y="21302"/>
                </a:cubicBezTo>
                <a:cubicBezTo>
                  <a:pt x="11190" y="21237"/>
                  <a:pt x="11321" y="21214"/>
                  <a:pt x="11404" y="21242"/>
                </a:cubicBezTo>
                <a:cubicBezTo>
                  <a:pt x="11478" y="21267"/>
                  <a:pt x="11850" y="21299"/>
                  <a:pt x="12230" y="21312"/>
                </a:cubicBezTo>
                <a:cubicBezTo>
                  <a:pt x="12610" y="21325"/>
                  <a:pt x="13095" y="21364"/>
                  <a:pt x="13310" y="21399"/>
                </a:cubicBezTo>
                <a:cubicBezTo>
                  <a:pt x="13524" y="21434"/>
                  <a:pt x="13752" y="21446"/>
                  <a:pt x="13815" y="21427"/>
                </a:cubicBezTo>
                <a:cubicBezTo>
                  <a:pt x="13879" y="21407"/>
                  <a:pt x="14023" y="21419"/>
                  <a:pt x="14136" y="21453"/>
                </a:cubicBezTo>
                <a:cubicBezTo>
                  <a:pt x="14384" y="21529"/>
                  <a:pt x="14581" y="21479"/>
                  <a:pt x="14553" y="21346"/>
                </a:cubicBezTo>
                <a:cubicBezTo>
                  <a:pt x="14544" y="21302"/>
                  <a:pt x="14588" y="21271"/>
                  <a:pt x="14659" y="21244"/>
                </a:cubicBezTo>
                <a:cubicBezTo>
                  <a:pt x="14679" y="21236"/>
                  <a:pt x="14707" y="21228"/>
                  <a:pt x="14737" y="21220"/>
                </a:cubicBezTo>
                <a:cubicBezTo>
                  <a:pt x="14758" y="21215"/>
                  <a:pt x="14765" y="21209"/>
                  <a:pt x="14791" y="21204"/>
                </a:cubicBezTo>
                <a:cubicBezTo>
                  <a:pt x="14802" y="21202"/>
                  <a:pt x="14811" y="21203"/>
                  <a:pt x="14822" y="21202"/>
                </a:cubicBezTo>
                <a:cubicBezTo>
                  <a:pt x="14826" y="21201"/>
                  <a:pt x="14828" y="21199"/>
                  <a:pt x="14832" y="21198"/>
                </a:cubicBezTo>
                <a:cubicBezTo>
                  <a:pt x="14846" y="21196"/>
                  <a:pt x="14858" y="21197"/>
                  <a:pt x="14871" y="21196"/>
                </a:cubicBezTo>
                <a:cubicBezTo>
                  <a:pt x="14895" y="21194"/>
                  <a:pt x="14921" y="21190"/>
                  <a:pt x="14944" y="21190"/>
                </a:cubicBezTo>
                <a:cubicBezTo>
                  <a:pt x="15075" y="21191"/>
                  <a:pt x="15192" y="21233"/>
                  <a:pt x="15402" y="21341"/>
                </a:cubicBezTo>
                <a:cubicBezTo>
                  <a:pt x="15540" y="21412"/>
                  <a:pt x="15635" y="21450"/>
                  <a:pt x="15727" y="21473"/>
                </a:cubicBezTo>
                <a:cubicBezTo>
                  <a:pt x="15812" y="21486"/>
                  <a:pt x="15910" y="21490"/>
                  <a:pt x="16051" y="21487"/>
                </a:cubicBezTo>
                <a:cubicBezTo>
                  <a:pt x="16073" y="21485"/>
                  <a:pt x="16090" y="21485"/>
                  <a:pt x="16115" y="21482"/>
                </a:cubicBezTo>
                <a:cubicBezTo>
                  <a:pt x="16334" y="21459"/>
                  <a:pt x="16529" y="21472"/>
                  <a:pt x="16616" y="21515"/>
                </a:cubicBezTo>
                <a:cubicBezTo>
                  <a:pt x="16788" y="21600"/>
                  <a:pt x="17615" y="21533"/>
                  <a:pt x="18307" y="21413"/>
                </a:cubicBezTo>
                <a:cubicBezTo>
                  <a:pt x="18395" y="21398"/>
                  <a:pt x="18493" y="21383"/>
                  <a:pt x="18568" y="21369"/>
                </a:cubicBezTo>
                <a:cubicBezTo>
                  <a:pt x="18766" y="21328"/>
                  <a:pt x="18946" y="21282"/>
                  <a:pt x="19074" y="21236"/>
                </a:cubicBezTo>
                <a:cubicBezTo>
                  <a:pt x="19190" y="21194"/>
                  <a:pt x="19324" y="21163"/>
                  <a:pt x="19410" y="21155"/>
                </a:cubicBezTo>
                <a:cubicBezTo>
                  <a:pt x="19466" y="21142"/>
                  <a:pt x="19509" y="21130"/>
                  <a:pt x="19533" y="21120"/>
                </a:cubicBezTo>
                <a:cubicBezTo>
                  <a:pt x="19531" y="21108"/>
                  <a:pt x="19529" y="21095"/>
                  <a:pt x="19501" y="21073"/>
                </a:cubicBezTo>
                <a:cubicBezTo>
                  <a:pt x="19356" y="20956"/>
                  <a:pt x="19388" y="20907"/>
                  <a:pt x="19677" y="20809"/>
                </a:cubicBezTo>
                <a:cubicBezTo>
                  <a:pt x="19824" y="20759"/>
                  <a:pt x="20066" y="20645"/>
                  <a:pt x="20213" y="20554"/>
                </a:cubicBezTo>
                <a:cubicBezTo>
                  <a:pt x="20453" y="20407"/>
                  <a:pt x="20538" y="20247"/>
                  <a:pt x="20469" y="20031"/>
                </a:cubicBezTo>
                <a:cubicBezTo>
                  <a:pt x="20468" y="20029"/>
                  <a:pt x="20468" y="20028"/>
                  <a:pt x="20467" y="20026"/>
                </a:cubicBezTo>
                <a:cubicBezTo>
                  <a:pt x="20467" y="20026"/>
                  <a:pt x="20467" y="20025"/>
                  <a:pt x="20467" y="20025"/>
                </a:cubicBezTo>
                <a:cubicBezTo>
                  <a:pt x="20423" y="19894"/>
                  <a:pt x="20323" y="19742"/>
                  <a:pt x="20166" y="19560"/>
                </a:cubicBezTo>
                <a:cubicBezTo>
                  <a:pt x="20006" y="19375"/>
                  <a:pt x="19825" y="19179"/>
                  <a:pt x="19721" y="19074"/>
                </a:cubicBezTo>
                <a:cubicBezTo>
                  <a:pt x="19687" y="19041"/>
                  <a:pt x="19656" y="19004"/>
                  <a:pt x="19633" y="18973"/>
                </a:cubicBezTo>
                <a:cubicBezTo>
                  <a:pt x="19539" y="18856"/>
                  <a:pt x="19493" y="18706"/>
                  <a:pt x="19465" y="18401"/>
                </a:cubicBezTo>
                <a:cubicBezTo>
                  <a:pt x="19433" y="18065"/>
                  <a:pt x="19268" y="17640"/>
                  <a:pt x="19102" y="17415"/>
                </a:cubicBezTo>
                <a:cubicBezTo>
                  <a:pt x="19065" y="17374"/>
                  <a:pt x="19029" y="17329"/>
                  <a:pt x="18988" y="17302"/>
                </a:cubicBezTo>
                <a:cubicBezTo>
                  <a:pt x="18983" y="17299"/>
                  <a:pt x="18974" y="17288"/>
                  <a:pt x="18970" y="17285"/>
                </a:cubicBezTo>
                <a:cubicBezTo>
                  <a:pt x="18964" y="17282"/>
                  <a:pt x="18960" y="17275"/>
                  <a:pt x="18955" y="17273"/>
                </a:cubicBezTo>
                <a:cubicBezTo>
                  <a:pt x="18949" y="17270"/>
                  <a:pt x="18925" y="17234"/>
                  <a:pt x="18913" y="17222"/>
                </a:cubicBezTo>
                <a:cubicBezTo>
                  <a:pt x="18880" y="17188"/>
                  <a:pt x="18850" y="17160"/>
                  <a:pt x="18813" y="17112"/>
                </a:cubicBezTo>
                <a:cubicBezTo>
                  <a:pt x="18744" y="17022"/>
                  <a:pt x="18657" y="16904"/>
                  <a:pt x="18571" y="16777"/>
                </a:cubicBezTo>
                <a:lnTo>
                  <a:pt x="18260" y="16317"/>
                </a:lnTo>
                <a:lnTo>
                  <a:pt x="18439" y="15830"/>
                </a:lnTo>
                <a:cubicBezTo>
                  <a:pt x="18528" y="15586"/>
                  <a:pt x="18589" y="15459"/>
                  <a:pt x="18667" y="15371"/>
                </a:cubicBezTo>
                <a:cubicBezTo>
                  <a:pt x="18686" y="15345"/>
                  <a:pt x="18712" y="15322"/>
                  <a:pt x="18734" y="15301"/>
                </a:cubicBezTo>
                <a:cubicBezTo>
                  <a:pt x="18798" y="15242"/>
                  <a:pt x="18880" y="15194"/>
                  <a:pt x="18992" y="15149"/>
                </a:cubicBezTo>
                <a:cubicBezTo>
                  <a:pt x="19141" y="15062"/>
                  <a:pt x="19333" y="14937"/>
                  <a:pt x="19490" y="14815"/>
                </a:cubicBezTo>
                <a:cubicBezTo>
                  <a:pt x="19777" y="14593"/>
                  <a:pt x="19867" y="14472"/>
                  <a:pt x="19933" y="14220"/>
                </a:cubicBezTo>
                <a:cubicBezTo>
                  <a:pt x="19979" y="14045"/>
                  <a:pt x="19996" y="13798"/>
                  <a:pt x="19970" y="13671"/>
                </a:cubicBezTo>
                <a:cubicBezTo>
                  <a:pt x="19945" y="13544"/>
                  <a:pt x="19960" y="13297"/>
                  <a:pt x="20005" y="13120"/>
                </a:cubicBezTo>
                <a:cubicBezTo>
                  <a:pt x="20431" y="11427"/>
                  <a:pt x="20496" y="11038"/>
                  <a:pt x="20500" y="10161"/>
                </a:cubicBezTo>
                <a:cubicBezTo>
                  <a:pt x="20502" y="9666"/>
                  <a:pt x="20480" y="9034"/>
                  <a:pt x="20449" y="8758"/>
                </a:cubicBezTo>
                <a:lnTo>
                  <a:pt x="20392" y="8257"/>
                </a:lnTo>
                <a:lnTo>
                  <a:pt x="20428" y="8232"/>
                </a:lnTo>
                <a:lnTo>
                  <a:pt x="20427" y="8211"/>
                </a:lnTo>
                <a:lnTo>
                  <a:pt x="20715" y="8032"/>
                </a:lnTo>
                <a:lnTo>
                  <a:pt x="20864" y="7927"/>
                </a:lnTo>
                <a:cubicBezTo>
                  <a:pt x="21102" y="7760"/>
                  <a:pt x="21261" y="7638"/>
                  <a:pt x="21366" y="7516"/>
                </a:cubicBezTo>
                <a:cubicBezTo>
                  <a:pt x="21370" y="7512"/>
                  <a:pt x="21376" y="7507"/>
                  <a:pt x="21380" y="7502"/>
                </a:cubicBezTo>
                <a:cubicBezTo>
                  <a:pt x="21381" y="7501"/>
                  <a:pt x="21381" y="7500"/>
                  <a:pt x="21381" y="7499"/>
                </a:cubicBezTo>
                <a:cubicBezTo>
                  <a:pt x="21511" y="7342"/>
                  <a:pt x="21552" y="7182"/>
                  <a:pt x="21553" y="6922"/>
                </a:cubicBezTo>
                <a:cubicBezTo>
                  <a:pt x="21553" y="6835"/>
                  <a:pt x="21549" y="6737"/>
                  <a:pt x="21542" y="6625"/>
                </a:cubicBezTo>
                <a:cubicBezTo>
                  <a:pt x="21504" y="5974"/>
                  <a:pt x="21444" y="5844"/>
                  <a:pt x="21022" y="5470"/>
                </a:cubicBezTo>
                <a:cubicBezTo>
                  <a:pt x="20927" y="5385"/>
                  <a:pt x="20869" y="5322"/>
                  <a:pt x="20823" y="5255"/>
                </a:cubicBezTo>
                <a:lnTo>
                  <a:pt x="20732" y="5174"/>
                </a:lnTo>
                <a:lnTo>
                  <a:pt x="20715" y="4963"/>
                </a:lnTo>
                <a:cubicBezTo>
                  <a:pt x="20704" y="4903"/>
                  <a:pt x="20692" y="4841"/>
                  <a:pt x="20682" y="4756"/>
                </a:cubicBezTo>
                <a:cubicBezTo>
                  <a:pt x="20651" y="4501"/>
                  <a:pt x="20624" y="4245"/>
                  <a:pt x="20625" y="4186"/>
                </a:cubicBezTo>
                <a:cubicBezTo>
                  <a:pt x="20626" y="4128"/>
                  <a:pt x="20483" y="3991"/>
                  <a:pt x="20306" y="3882"/>
                </a:cubicBezTo>
                <a:cubicBezTo>
                  <a:pt x="20207" y="3821"/>
                  <a:pt x="20076" y="3722"/>
                  <a:pt x="19945" y="3631"/>
                </a:cubicBezTo>
                <a:cubicBezTo>
                  <a:pt x="19881" y="3589"/>
                  <a:pt x="19831" y="3553"/>
                  <a:pt x="19772" y="3511"/>
                </a:cubicBezTo>
                <a:cubicBezTo>
                  <a:pt x="19735" y="3484"/>
                  <a:pt x="19690" y="3457"/>
                  <a:pt x="19659" y="3433"/>
                </a:cubicBezTo>
                <a:lnTo>
                  <a:pt x="19612" y="3396"/>
                </a:lnTo>
                <a:lnTo>
                  <a:pt x="19332" y="3181"/>
                </a:lnTo>
                <a:lnTo>
                  <a:pt x="19332" y="2523"/>
                </a:lnTo>
                <a:cubicBezTo>
                  <a:pt x="19332" y="2088"/>
                  <a:pt x="19300" y="1833"/>
                  <a:pt x="19237" y="1771"/>
                </a:cubicBezTo>
                <a:cubicBezTo>
                  <a:pt x="19173" y="1709"/>
                  <a:pt x="18848" y="1497"/>
                  <a:pt x="18500" y="1278"/>
                </a:cubicBezTo>
                <a:cubicBezTo>
                  <a:pt x="18469" y="1262"/>
                  <a:pt x="18373" y="1200"/>
                  <a:pt x="18366" y="1200"/>
                </a:cubicBezTo>
                <a:cubicBezTo>
                  <a:pt x="18335" y="1200"/>
                  <a:pt x="18274" y="1165"/>
                  <a:pt x="18230" y="1121"/>
                </a:cubicBezTo>
                <a:cubicBezTo>
                  <a:pt x="18216" y="1108"/>
                  <a:pt x="18173" y="1085"/>
                  <a:pt x="18148" y="1067"/>
                </a:cubicBezTo>
                <a:cubicBezTo>
                  <a:pt x="18046" y="1006"/>
                  <a:pt x="17924" y="926"/>
                  <a:pt x="17847" y="883"/>
                </a:cubicBezTo>
                <a:cubicBezTo>
                  <a:pt x="17839" y="879"/>
                  <a:pt x="17833" y="874"/>
                  <a:pt x="17826" y="870"/>
                </a:cubicBezTo>
                <a:cubicBezTo>
                  <a:pt x="17821" y="867"/>
                  <a:pt x="17817" y="867"/>
                  <a:pt x="17812" y="864"/>
                </a:cubicBezTo>
                <a:cubicBezTo>
                  <a:pt x="17422" y="651"/>
                  <a:pt x="17134" y="541"/>
                  <a:pt x="16627" y="410"/>
                </a:cubicBezTo>
                <a:cubicBezTo>
                  <a:pt x="15989" y="245"/>
                  <a:pt x="15641" y="256"/>
                  <a:pt x="15163" y="459"/>
                </a:cubicBezTo>
                <a:cubicBezTo>
                  <a:pt x="14972" y="541"/>
                  <a:pt x="14835" y="582"/>
                  <a:pt x="14643" y="607"/>
                </a:cubicBezTo>
                <a:cubicBezTo>
                  <a:pt x="14636" y="608"/>
                  <a:pt x="14608" y="620"/>
                  <a:pt x="14603" y="621"/>
                </a:cubicBezTo>
                <a:cubicBezTo>
                  <a:pt x="14582" y="624"/>
                  <a:pt x="14501" y="621"/>
                  <a:pt x="14467" y="623"/>
                </a:cubicBezTo>
                <a:cubicBezTo>
                  <a:pt x="14333" y="633"/>
                  <a:pt x="14177" y="639"/>
                  <a:pt x="13957" y="643"/>
                </a:cubicBezTo>
                <a:cubicBezTo>
                  <a:pt x="13514" y="650"/>
                  <a:pt x="13022" y="682"/>
                  <a:pt x="12865" y="714"/>
                </a:cubicBezTo>
                <a:cubicBezTo>
                  <a:pt x="12808" y="726"/>
                  <a:pt x="12764" y="728"/>
                  <a:pt x="12721" y="732"/>
                </a:cubicBezTo>
                <a:cubicBezTo>
                  <a:pt x="12719" y="733"/>
                  <a:pt x="12718" y="732"/>
                  <a:pt x="12716" y="733"/>
                </a:cubicBezTo>
                <a:cubicBezTo>
                  <a:pt x="12600" y="805"/>
                  <a:pt x="12440" y="703"/>
                  <a:pt x="12413" y="536"/>
                </a:cubicBezTo>
                <a:cubicBezTo>
                  <a:pt x="12402" y="467"/>
                  <a:pt x="12348" y="429"/>
                  <a:pt x="12255" y="407"/>
                </a:cubicBezTo>
                <a:cubicBezTo>
                  <a:pt x="12235" y="411"/>
                  <a:pt x="11878" y="413"/>
                  <a:pt x="11748" y="417"/>
                </a:cubicBezTo>
                <a:cubicBezTo>
                  <a:pt x="11693" y="423"/>
                  <a:pt x="11649" y="426"/>
                  <a:pt x="11586" y="435"/>
                </a:cubicBezTo>
                <a:cubicBezTo>
                  <a:pt x="11331" y="471"/>
                  <a:pt x="11129" y="476"/>
                  <a:pt x="11083" y="449"/>
                </a:cubicBezTo>
                <a:cubicBezTo>
                  <a:pt x="11068" y="440"/>
                  <a:pt x="10955" y="437"/>
                  <a:pt x="10879" y="431"/>
                </a:cubicBezTo>
                <a:cubicBezTo>
                  <a:pt x="10735" y="433"/>
                  <a:pt x="10733" y="437"/>
                  <a:pt x="10579" y="437"/>
                </a:cubicBezTo>
                <a:cubicBezTo>
                  <a:pt x="9713" y="441"/>
                  <a:pt x="8963" y="467"/>
                  <a:pt x="8911" y="494"/>
                </a:cubicBezTo>
                <a:cubicBezTo>
                  <a:pt x="8813" y="546"/>
                  <a:pt x="8445" y="476"/>
                  <a:pt x="8191" y="372"/>
                </a:cubicBezTo>
                <a:cubicBezTo>
                  <a:pt x="8148" y="354"/>
                  <a:pt x="8099" y="338"/>
                  <a:pt x="8064" y="319"/>
                </a:cubicBezTo>
                <a:cubicBezTo>
                  <a:pt x="7970" y="265"/>
                  <a:pt x="7703" y="169"/>
                  <a:pt x="7471" y="104"/>
                </a:cubicBezTo>
                <a:lnTo>
                  <a:pt x="7096" y="0"/>
                </a:lnTo>
                <a:close/>
                <a:moveTo>
                  <a:pt x="9654" y="8484"/>
                </a:moveTo>
                <a:cubicBezTo>
                  <a:pt x="9684" y="8492"/>
                  <a:pt x="9692" y="8525"/>
                  <a:pt x="9684" y="8569"/>
                </a:cubicBezTo>
                <a:cubicBezTo>
                  <a:pt x="9687" y="8578"/>
                  <a:pt x="9696" y="8583"/>
                  <a:pt x="9696" y="8595"/>
                </a:cubicBezTo>
                <a:cubicBezTo>
                  <a:pt x="9696" y="8633"/>
                  <a:pt x="9739" y="8699"/>
                  <a:pt x="9791" y="8741"/>
                </a:cubicBezTo>
                <a:cubicBezTo>
                  <a:pt x="9838" y="8779"/>
                  <a:pt x="9871" y="8855"/>
                  <a:pt x="9879" y="8922"/>
                </a:cubicBezTo>
                <a:cubicBezTo>
                  <a:pt x="9887" y="8939"/>
                  <a:pt x="9900" y="8958"/>
                  <a:pt x="9900" y="8972"/>
                </a:cubicBezTo>
                <a:cubicBezTo>
                  <a:pt x="9900" y="8998"/>
                  <a:pt x="9910" y="9037"/>
                  <a:pt x="9926" y="9079"/>
                </a:cubicBezTo>
                <a:cubicBezTo>
                  <a:pt x="9927" y="9082"/>
                  <a:pt x="9929" y="9084"/>
                  <a:pt x="9930" y="9087"/>
                </a:cubicBezTo>
                <a:cubicBezTo>
                  <a:pt x="9936" y="9102"/>
                  <a:pt x="9945" y="9117"/>
                  <a:pt x="9952" y="9133"/>
                </a:cubicBezTo>
                <a:cubicBezTo>
                  <a:pt x="9963" y="9154"/>
                  <a:pt x="9973" y="9176"/>
                  <a:pt x="9987" y="9191"/>
                </a:cubicBezTo>
                <a:cubicBezTo>
                  <a:pt x="10012" y="9219"/>
                  <a:pt x="10027" y="9256"/>
                  <a:pt x="10036" y="9300"/>
                </a:cubicBezTo>
                <a:cubicBezTo>
                  <a:pt x="10038" y="9304"/>
                  <a:pt x="10039" y="9311"/>
                  <a:pt x="10040" y="9315"/>
                </a:cubicBezTo>
                <a:cubicBezTo>
                  <a:pt x="10065" y="9399"/>
                  <a:pt x="10057" y="9496"/>
                  <a:pt x="10020" y="9683"/>
                </a:cubicBezTo>
                <a:cubicBezTo>
                  <a:pt x="10011" y="9725"/>
                  <a:pt x="10005" y="9745"/>
                  <a:pt x="9997" y="9785"/>
                </a:cubicBezTo>
                <a:cubicBezTo>
                  <a:pt x="9993" y="9809"/>
                  <a:pt x="9996" y="9813"/>
                  <a:pt x="9991" y="9839"/>
                </a:cubicBezTo>
                <a:cubicBezTo>
                  <a:pt x="9986" y="9867"/>
                  <a:pt x="9977" y="9893"/>
                  <a:pt x="9972" y="9923"/>
                </a:cubicBezTo>
                <a:cubicBezTo>
                  <a:pt x="9971" y="9930"/>
                  <a:pt x="9970" y="9937"/>
                  <a:pt x="9969" y="9944"/>
                </a:cubicBezTo>
                <a:cubicBezTo>
                  <a:pt x="9935" y="10145"/>
                  <a:pt x="9887" y="10352"/>
                  <a:pt x="9842" y="10521"/>
                </a:cubicBezTo>
                <a:cubicBezTo>
                  <a:pt x="9829" y="10576"/>
                  <a:pt x="9813" y="10667"/>
                  <a:pt x="9802" y="10706"/>
                </a:cubicBezTo>
                <a:cubicBezTo>
                  <a:pt x="9750" y="10887"/>
                  <a:pt x="9684" y="11046"/>
                  <a:pt x="9654" y="11061"/>
                </a:cubicBezTo>
                <a:cubicBezTo>
                  <a:pt x="9591" y="11093"/>
                  <a:pt x="9477" y="11030"/>
                  <a:pt x="9369" y="10930"/>
                </a:cubicBezTo>
                <a:cubicBezTo>
                  <a:pt x="9259" y="10858"/>
                  <a:pt x="9186" y="10757"/>
                  <a:pt x="9147" y="10612"/>
                </a:cubicBezTo>
                <a:cubicBezTo>
                  <a:pt x="9144" y="10604"/>
                  <a:pt x="9138" y="10595"/>
                  <a:pt x="9135" y="10588"/>
                </a:cubicBezTo>
                <a:cubicBezTo>
                  <a:pt x="9118" y="10534"/>
                  <a:pt x="9109" y="10479"/>
                  <a:pt x="9104" y="10415"/>
                </a:cubicBezTo>
                <a:cubicBezTo>
                  <a:pt x="9097" y="10361"/>
                  <a:pt x="9098" y="10291"/>
                  <a:pt x="9102" y="10217"/>
                </a:cubicBezTo>
                <a:cubicBezTo>
                  <a:pt x="9107" y="10137"/>
                  <a:pt x="9137" y="9974"/>
                  <a:pt x="9155" y="9858"/>
                </a:cubicBezTo>
                <a:cubicBezTo>
                  <a:pt x="9171" y="9748"/>
                  <a:pt x="9175" y="9677"/>
                  <a:pt x="9202" y="9527"/>
                </a:cubicBezTo>
                <a:cubicBezTo>
                  <a:pt x="9221" y="9424"/>
                  <a:pt x="9242" y="9339"/>
                  <a:pt x="9262" y="9248"/>
                </a:cubicBezTo>
                <a:cubicBezTo>
                  <a:pt x="9265" y="9233"/>
                  <a:pt x="9263" y="9232"/>
                  <a:pt x="9266" y="9218"/>
                </a:cubicBezTo>
                <a:cubicBezTo>
                  <a:pt x="9268" y="9209"/>
                  <a:pt x="9270" y="9203"/>
                  <a:pt x="9272" y="9195"/>
                </a:cubicBezTo>
                <a:cubicBezTo>
                  <a:pt x="9281" y="9157"/>
                  <a:pt x="9289" y="9114"/>
                  <a:pt x="9298" y="9077"/>
                </a:cubicBezTo>
                <a:cubicBezTo>
                  <a:pt x="9330" y="8936"/>
                  <a:pt x="9352" y="8882"/>
                  <a:pt x="9378" y="8793"/>
                </a:cubicBezTo>
                <a:cubicBezTo>
                  <a:pt x="9380" y="8787"/>
                  <a:pt x="9382" y="8779"/>
                  <a:pt x="9384" y="8773"/>
                </a:cubicBezTo>
                <a:cubicBezTo>
                  <a:pt x="9400" y="8723"/>
                  <a:pt x="9422" y="8616"/>
                  <a:pt x="9432" y="8600"/>
                </a:cubicBezTo>
                <a:cubicBezTo>
                  <a:pt x="9461" y="8556"/>
                  <a:pt x="9500" y="8533"/>
                  <a:pt x="9541" y="8519"/>
                </a:cubicBezTo>
                <a:cubicBezTo>
                  <a:pt x="9584" y="8492"/>
                  <a:pt x="9627" y="8477"/>
                  <a:pt x="9654" y="8484"/>
                </a:cubicBezTo>
                <a:close/>
                <a:moveTo>
                  <a:pt x="16567" y="11900"/>
                </a:moveTo>
                <a:lnTo>
                  <a:pt x="17265" y="12659"/>
                </a:lnTo>
                <a:lnTo>
                  <a:pt x="17872" y="13321"/>
                </a:lnTo>
                <a:lnTo>
                  <a:pt x="17906" y="13357"/>
                </a:lnTo>
                <a:lnTo>
                  <a:pt x="17906" y="13358"/>
                </a:lnTo>
                <a:lnTo>
                  <a:pt x="17961" y="13419"/>
                </a:lnTo>
                <a:lnTo>
                  <a:pt x="17915" y="14070"/>
                </a:lnTo>
                <a:cubicBezTo>
                  <a:pt x="17889" y="14428"/>
                  <a:pt x="17831" y="14947"/>
                  <a:pt x="17787" y="15220"/>
                </a:cubicBezTo>
                <a:cubicBezTo>
                  <a:pt x="17743" y="15493"/>
                  <a:pt x="17679" y="15741"/>
                  <a:pt x="17642" y="15771"/>
                </a:cubicBezTo>
                <a:cubicBezTo>
                  <a:pt x="17550" y="15847"/>
                  <a:pt x="17281" y="15473"/>
                  <a:pt x="17213" y="15183"/>
                </a:cubicBezTo>
                <a:cubicBezTo>
                  <a:pt x="17184" y="15080"/>
                  <a:pt x="17094" y="14946"/>
                  <a:pt x="16980" y="14806"/>
                </a:cubicBezTo>
                <a:cubicBezTo>
                  <a:pt x="16856" y="14681"/>
                  <a:pt x="16670" y="14522"/>
                  <a:pt x="16363" y="14274"/>
                </a:cubicBezTo>
                <a:cubicBezTo>
                  <a:pt x="16212" y="14152"/>
                  <a:pt x="16116" y="14069"/>
                  <a:pt x="16012" y="13979"/>
                </a:cubicBezTo>
                <a:cubicBezTo>
                  <a:pt x="15745" y="13799"/>
                  <a:pt x="15612" y="13662"/>
                  <a:pt x="15593" y="13504"/>
                </a:cubicBezTo>
                <a:cubicBezTo>
                  <a:pt x="15539" y="13354"/>
                  <a:pt x="15586" y="13214"/>
                  <a:pt x="15696" y="12985"/>
                </a:cubicBezTo>
                <a:cubicBezTo>
                  <a:pt x="15761" y="12848"/>
                  <a:pt x="15872" y="12603"/>
                  <a:pt x="15944" y="12440"/>
                </a:cubicBezTo>
                <a:cubicBezTo>
                  <a:pt x="16033" y="12235"/>
                  <a:pt x="16150" y="12106"/>
                  <a:pt x="16321" y="12022"/>
                </a:cubicBezTo>
                <a:lnTo>
                  <a:pt x="16567" y="11900"/>
                </a:lnTo>
                <a:close/>
                <a:moveTo>
                  <a:pt x="11331" y="11937"/>
                </a:moveTo>
                <a:cubicBezTo>
                  <a:pt x="11425" y="11890"/>
                  <a:pt x="11866" y="12485"/>
                  <a:pt x="11984" y="12819"/>
                </a:cubicBezTo>
                <a:cubicBezTo>
                  <a:pt x="12028" y="12944"/>
                  <a:pt x="12061" y="13199"/>
                  <a:pt x="12057" y="13387"/>
                </a:cubicBezTo>
                <a:cubicBezTo>
                  <a:pt x="12050" y="13694"/>
                  <a:pt x="12024" y="13747"/>
                  <a:pt x="11797" y="13901"/>
                </a:cubicBezTo>
                <a:cubicBezTo>
                  <a:pt x="11533" y="14079"/>
                  <a:pt x="11456" y="14102"/>
                  <a:pt x="11396" y="14024"/>
                </a:cubicBezTo>
                <a:cubicBezTo>
                  <a:pt x="11312" y="13914"/>
                  <a:pt x="11252" y="11977"/>
                  <a:pt x="11331" y="11937"/>
                </a:cubicBezTo>
                <a:close/>
                <a:moveTo>
                  <a:pt x="3741" y="13061"/>
                </a:moveTo>
                <a:cubicBezTo>
                  <a:pt x="3794" y="13059"/>
                  <a:pt x="3841" y="13147"/>
                  <a:pt x="3841" y="13275"/>
                </a:cubicBezTo>
                <a:cubicBezTo>
                  <a:pt x="3841" y="13317"/>
                  <a:pt x="3853" y="13350"/>
                  <a:pt x="3864" y="13382"/>
                </a:cubicBezTo>
                <a:cubicBezTo>
                  <a:pt x="3916" y="13448"/>
                  <a:pt x="3981" y="13515"/>
                  <a:pt x="4027" y="13543"/>
                </a:cubicBezTo>
                <a:cubicBezTo>
                  <a:pt x="4108" y="13592"/>
                  <a:pt x="4112" y="13684"/>
                  <a:pt x="4052" y="13978"/>
                </a:cubicBezTo>
                <a:cubicBezTo>
                  <a:pt x="4011" y="14183"/>
                  <a:pt x="3977" y="14578"/>
                  <a:pt x="3976" y="14858"/>
                </a:cubicBezTo>
                <a:cubicBezTo>
                  <a:pt x="3976" y="15137"/>
                  <a:pt x="3945" y="15382"/>
                  <a:pt x="3909" y="15400"/>
                </a:cubicBezTo>
                <a:cubicBezTo>
                  <a:pt x="3895" y="15407"/>
                  <a:pt x="3848" y="15385"/>
                  <a:pt x="3790" y="15354"/>
                </a:cubicBezTo>
                <a:cubicBezTo>
                  <a:pt x="3760" y="15338"/>
                  <a:pt x="3726" y="15317"/>
                  <a:pt x="3688" y="15294"/>
                </a:cubicBezTo>
                <a:cubicBezTo>
                  <a:pt x="3411" y="15119"/>
                  <a:pt x="2978" y="14781"/>
                  <a:pt x="2978" y="14711"/>
                </a:cubicBezTo>
                <a:cubicBezTo>
                  <a:pt x="2978" y="14674"/>
                  <a:pt x="3060" y="14599"/>
                  <a:pt x="3160" y="14546"/>
                </a:cubicBezTo>
                <a:cubicBezTo>
                  <a:pt x="3347" y="14447"/>
                  <a:pt x="3456" y="14180"/>
                  <a:pt x="3560" y="13559"/>
                </a:cubicBezTo>
                <a:cubicBezTo>
                  <a:pt x="3582" y="13426"/>
                  <a:pt x="3610" y="13339"/>
                  <a:pt x="3641" y="13287"/>
                </a:cubicBezTo>
                <a:cubicBezTo>
                  <a:pt x="3656" y="13229"/>
                  <a:pt x="3681" y="13103"/>
                  <a:pt x="3688" y="13094"/>
                </a:cubicBezTo>
                <a:cubicBezTo>
                  <a:pt x="3706" y="13071"/>
                  <a:pt x="3723" y="13062"/>
                  <a:pt x="3741" y="13061"/>
                </a:cubicBezTo>
                <a:close/>
                <a:moveTo>
                  <a:pt x="10545" y="13067"/>
                </a:moveTo>
                <a:cubicBezTo>
                  <a:pt x="10600" y="13058"/>
                  <a:pt x="10629" y="13300"/>
                  <a:pt x="10655" y="13764"/>
                </a:cubicBezTo>
                <a:cubicBezTo>
                  <a:pt x="10691" y="14417"/>
                  <a:pt x="10685" y="14458"/>
                  <a:pt x="10521" y="14582"/>
                </a:cubicBezTo>
                <a:cubicBezTo>
                  <a:pt x="10426" y="14654"/>
                  <a:pt x="10348" y="14746"/>
                  <a:pt x="10348" y="14787"/>
                </a:cubicBezTo>
                <a:cubicBezTo>
                  <a:pt x="10348" y="14891"/>
                  <a:pt x="10142" y="15021"/>
                  <a:pt x="10088" y="14951"/>
                </a:cubicBezTo>
                <a:cubicBezTo>
                  <a:pt x="10064" y="14919"/>
                  <a:pt x="10094" y="14675"/>
                  <a:pt x="10155" y="14406"/>
                </a:cubicBezTo>
                <a:cubicBezTo>
                  <a:pt x="10358" y="13506"/>
                  <a:pt x="10473" y="13079"/>
                  <a:pt x="10545" y="13067"/>
                </a:cubicBezTo>
                <a:close/>
                <a:moveTo>
                  <a:pt x="10075" y="15343"/>
                </a:moveTo>
                <a:cubicBezTo>
                  <a:pt x="10104" y="15343"/>
                  <a:pt x="10188" y="15487"/>
                  <a:pt x="10261" y="15661"/>
                </a:cubicBezTo>
                <a:cubicBezTo>
                  <a:pt x="10334" y="15835"/>
                  <a:pt x="10518" y="16098"/>
                  <a:pt x="10670" y="16246"/>
                </a:cubicBezTo>
                <a:lnTo>
                  <a:pt x="10944" y="16514"/>
                </a:lnTo>
                <a:lnTo>
                  <a:pt x="10646" y="16818"/>
                </a:lnTo>
                <a:cubicBezTo>
                  <a:pt x="10482" y="16986"/>
                  <a:pt x="10348" y="17158"/>
                  <a:pt x="10348" y="17199"/>
                </a:cubicBezTo>
                <a:cubicBezTo>
                  <a:pt x="10348" y="17240"/>
                  <a:pt x="10304" y="17309"/>
                  <a:pt x="10252" y="17351"/>
                </a:cubicBezTo>
                <a:cubicBezTo>
                  <a:pt x="10200" y="17394"/>
                  <a:pt x="10159" y="17473"/>
                  <a:pt x="10158" y="17529"/>
                </a:cubicBezTo>
                <a:cubicBezTo>
                  <a:pt x="10156" y="17733"/>
                  <a:pt x="9976" y="17670"/>
                  <a:pt x="9788" y="17398"/>
                </a:cubicBezTo>
                <a:cubicBezTo>
                  <a:pt x="9597" y="17122"/>
                  <a:pt x="9596" y="17114"/>
                  <a:pt x="9697" y="16573"/>
                </a:cubicBezTo>
                <a:cubicBezTo>
                  <a:pt x="9818" y="15929"/>
                  <a:pt x="9998" y="15343"/>
                  <a:pt x="10075" y="15343"/>
                </a:cubicBezTo>
                <a:close/>
              </a:path>
            </a:pathLst>
          </a:custGeom>
          <a:ln w="12700">
            <a:miter lim="400000"/>
          </a:ln>
          <a:effectLst>
            <a:outerShdw sx="100000" sy="100000" kx="0" ky="0" algn="b" rotWithShape="0" blurRad="63500" dist="38100" dir="1234610">
              <a:srgbClr val="000000">
                <a:alpha val="46602"/>
              </a:srgbClr>
            </a:outerShdw>
          </a:effectLst>
        </p:spPr>
      </p:pic>
      <p:sp>
        <p:nvSpPr>
          <p:cNvPr id="201" name="A Biblical Examination &amp; Refutation of"/>
          <p:cNvSpPr txBox="1"/>
          <p:nvPr/>
        </p:nvSpPr>
        <p:spPr>
          <a:xfrm>
            <a:off x="323568" y="189785"/>
            <a:ext cx="12357665" cy="94318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6100"/>
            </a:lvl1pPr>
          </a:lstStyle>
          <a:p>
            <a:pPr/>
            <a:r>
              <a:t>A Biblical Examination &amp; Refutation of</a:t>
            </a:r>
          </a:p>
        </p:txBody>
      </p:sp>
      <p:pic>
        <p:nvPicPr>
          <p:cNvPr id="202" name="Image" descr="Image"/>
          <p:cNvPicPr>
            <a:picLocks noChangeAspect="1"/>
          </p:cNvPicPr>
          <p:nvPr/>
        </p:nvPicPr>
        <p:blipFill>
          <a:blip r:embed="rId3">
            <a:extLst/>
          </a:blip>
          <a:stretch>
            <a:fillRect/>
          </a:stretch>
        </p:blipFill>
        <p:spPr>
          <a:xfrm>
            <a:off x="280509" y="1221107"/>
            <a:ext cx="12707022" cy="1847956"/>
          </a:xfrm>
          <a:prstGeom prst="rect">
            <a:avLst/>
          </a:prstGeom>
          <a:ln w="12700">
            <a:miter lim="400000"/>
          </a:ln>
          <a:effectLst>
            <a:outerShdw sx="100000" sy="100000" kx="0" ky="0" algn="b" rotWithShape="0" blurRad="63500" dist="38100" dir="1234610">
              <a:srgbClr val="000000">
                <a:alpha val="46602"/>
              </a:srgbClr>
            </a:outerShdw>
          </a:effectLst>
        </p:spPr>
      </p:pic>
      <p:pic>
        <p:nvPicPr>
          <p:cNvPr id="203" name="Image" descr="Image"/>
          <p:cNvPicPr>
            <a:picLocks noChangeAspect="1"/>
          </p:cNvPicPr>
          <p:nvPr/>
        </p:nvPicPr>
        <p:blipFill>
          <a:blip r:embed="rId4">
            <a:extLst/>
          </a:blip>
          <a:stretch>
            <a:fillRect/>
          </a:stretch>
        </p:blipFill>
        <p:spPr>
          <a:xfrm>
            <a:off x="5194174" y="4134148"/>
            <a:ext cx="866253" cy="5394386"/>
          </a:xfrm>
          <a:prstGeom prst="rect">
            <a:avLst/>
          </a:prstGeom>
          <a:ln w="12700">
            <a:miter lim="400000"/>
          </a:ln>
          <a:effectLst>
            <a:outerShdw sx="100000" sy="100000" kx="0" ky="0" algn="b" rotWithShape="0" blurRad="152400" dist="38100" dir="3300000">
              <a:srgbClr val="000000">
                <a:alpha val="47696"/>
              </a:srgbClr>
            </a:outerShdw>
          </a:effectLst>
        </p:spPr>
      </p:pic>
      <p:sp>
        <p:nvSpPr>
          <p:cNvPr id="204" name="otal Inability…"/>
          <p:cNvSpPr txBox="1"/>
          <p:nvPr/>
        </p:nvSpPr>
        <p:spPr>
          <a:xfrm>
            <a:off x="5866712" y="4557316"/>
            <a:ext cx="7495852" cy="5108519"/>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27093" tIns="27093" rIns="27093" bIns="27093">
            <a:spAutoFit/>
          </a:bodyPr>
          <a:lstStyle/>
          <a:p>
            <a:pPr algn="l" defTabSz="1517226">
              <a:lnSpc>
                <a:spcPct val="90000"/>
              </a:lnSpc>
              <a:spcBef>
                <a:spcPts val="3100"/>
              </a:spcBef>
              <a:defRPr sz="5000">
                <a:solidFill>
                  <a:schemeClr val="accent6"/>
                </a:solidFill>
                <a:effectLst>
                  <a:outerShdw sx="100000" sy="100000" kx="0" ky="0" algn="b" rotWithShape="0" blurRad="50800" dist="38100" dir="0">
                    <a:srgbClr val="000000"/>
                  </a:outerShdw>
                </a:effectLst>
                <a:latin typeface="Constantia"/>
                <a:ea typeface="Constantia"/>
                <a:cs typeface="Constantia"/>
                <a:sym typeface="Constantia"/>
              </a:defRPr>
            </a:pPr>
            <a:r>
              <a:t> otal Inability</a:t>
            </a:r>
          </a:p>
          <a:p>
            <a:pPr algn="l" defTabSz="1517226">
              <a:lnSpc>
                <a:spcPct val="90000"/>
              </a:lnSpc>
              <a:spcBef>
                <a:spcPts val="3100"/>
              </a:spcBef>
              <a:defRPr sz="5000">
                <a:solidFill>
                  <a:schemeClr val="accent6"/>
                </a:solidFill>
                <a:effectLst>
                  <a:outerShdw sx="100000" sy="100000" kx="0" ky="0" algn="b" rotWithShape="0" blurRad="50800" dist="38100" dir="0">
                    <a:srgbClr val="000000"/>
                  </a:outerShdw>
                </a:effectLst>
                <a:latin typeface="Constantia"/>
                <a:ea typeface="Constantia"/>
                <a:cs typeface="Constantia"/>
                <a:sym typeface="Constantia"/>
              </a:defRPr>
            </a:pPr>
            <a:r>
              <a:t> nconditional Election</a:t>
            </a:r>
          </a:p>
          <a:p>
            <a:pPr algn="l" defTabSz="1517226">
              <a:lnSpc>
                <a:spcPct val="90000"/>
              </a:lnSpc>
              <a:spcBef>
                <a:spcPts val="3100"/>
              </a:spcBef>
              <a:defRPr sz="5000">
                <a:solidFill>
                  <a:schemeClr val="accent6"/>
                </a:solidFill>
                <a:effectLst>
                  <a:outerShdw sx="100000" sy="100000" kx="0" ky="0" algn="b" rotWithShape="0" blurRad="50800" dist="38100" dir="0">
                    <a:srgbClr val="000000"/>
                  </a:outerShdw>
                </a:effectLst>
                <a:latin typeface="Constantia"/>
                <a:ea typeface="Constantia"/>
                <a:cs typeface="Constantia"/>
                <a:sym typeface="Constantia"/>
              </a:defRPr>
            </a:pPr>
            <a:r>
              <a:t> imited Atonement</a:t>
            </a:r>
          </a:p>
          <a:p>
            <a:pPr algn="l" defTabSz="1517226">
              <a:lnSpc>
                <a:spcPct val="90000"/>
              </a:lnSpc>
              <a:spcBef>
                <a:spcPts val="3100"/>
              </a:spcBef>
              <a:defRPr sz="5000">
                <a:solidFill>
                  <a:schemeClr val="accent6"/>
                </a:solidFill>
                <a:effectLst>
                  <a:outerShdw sx="100000" sy="100000" kx="0" ky="0" algn="b" rotWithShape="0" blurRad="50800" dist="38100" dir="0">
                    <a:srgbClr val="000000"/>
                  </a:outerShdw>
                </a:effectLst>
                <a:latin typeface="Constantia"/>
                <a:ea typeface="Constantia"/>
                <a:cs typeface="Constantia"/>
                <a:sym typeface="Constantia"/>
              </a:defRPr>
            </a:pPr>
            <a:r>
              <a:t>rresistible Grace</a:t>
            </a:r>
          </a:p>
          <a:p>
            <a:pPr algn="l" defTabSz="1517226">
              <a:lnSpc>
                <a:spcPct val="90000"/>
              </a:lnSpc>
              <a:spcBef>
                <a:spcPts val="3100"/>
              </a:spcBef>
              <a:defRPr sz="5000">
                <a:solidFill>
                  <a:schemeClr val="accent6"/>
                </a:solidFill>
                <a:effectLst>
                  <a:outerShdw sx="100000" sy="100000" kx="0" ky="0" algn="b" rotWithShape="0" blurRad="50800" dist="38100" dir="0">
                    <a:srgbClr val="000000"/>
                  </a:outerShdw>
                </a:effectLst>
                <a:latin typeface="Constantia"/>
                <a:ea typeface="Constantia"/>
                <a:cs typeface="Constantia"/>
                <a:sym typeface="Constantia"/>
              </a:defRPr>
            </a:pPr>
            <a:r>
              <a:t>erseverance of The Saints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TextBox 6" descr="TextBox 6"/>
          <p:cNvPicPr>
            <a:picLocks noChangeAspect="0"/>
          </p:cNvPicPr>
          <p:nvPr/>
        </p:nvPicPr>
        <p:blipFill>
          <a:blip r:embed="rId2">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8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88"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89" name="David N. Steele and Curtis C. Thomas.…"/>
          <p:cNvSpPr txBox="1"/>
          <p:nvPr/>
        </p:nvSpPr>
        <p:spPr>
          <a:xfrm>
            <a:off x="234675" y="3380920"/>
            <a:ext cx="12535450" cy="5803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800">
                <a:latin typeface="Century Gothic"/>
                <a:ea typeface="Century Gothic"/>
                <a:cs typeface="Century Gothic"/>
                <a:sym typeface="Century Gothic"/>
              </a:defRPr>
            </a:pPr>
            <a:r>
              <a:t>David N. Steele and Curtis C. Thomas. </a:t>
            </a:r>
          </a:p>
          <a:p>
            <a:pPr>
              <a:spcBef>
                <a:spcPts val="1200"/>
              </a:spcBef>
              <a:defRPr sz="3200">
                <a:latin typeface="Century Gothic"/>
                <a:ea typeface="Century Gothic"/>
                <a:cs typeface="Century Gothic"/>
                <a:sym typeface="Century Gothic"/>
              </a:defRPr>
            </a:pPr>
            <a:r>
              <a:t>“… the special inward call of the Spirit never fails to result in the conversion of those to whom it is made. This special call is not made to all sinners but is issued to the elect only! The Spirit is in no way dependent upon their help or cooperation for success in His work of bringing them to Christ. It is for this reason that Calvinists speak of the Spirit’s call and of God’s grace in saving sinners as being ‘efficacious,’ ‘invincible,’ or ‘irresistible.’ For the grace which the Holy Spirit extends to the elect cannot be thwarted or refused, it never fails to bring them to true faith in Christ!” (David N. Steele, Curtis C. Thomas, op. cit., pp. 48-49).</a:t>
            </a:r>
          </a:p>
        </p:txBody>
      </p:sp>
      <p:sp>
        <p:nvSpPr>
          <p:cNvPr id="29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TextBox 6" descr="TextBox 6"/>
          <p:cNvPicPr>
            <a:picLocks noChangeAspect="0"/>
          </p:cNvPicPr>
          <p:nvPr/>
        </p:nvPicPr>
        <p:blipFill>
          <a:blip r:embed="rId2">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9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94"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95" name="Sam Morris, a Baptist preacher.…"/>
          <p:cNvSpPr txBox="1"/>
          <p:nvPr/>
        </p:nvSpPr>
        <p:spPr>
          <a:xfrm>
            <a:off x="234675" y="3380920"/>
            <a:ext cx="12535450" cy="61722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4500">
                <a:latin typeface="Century Gothic"/>
                <a:ea typeface="Century Gothic"/>
                <a:cs typeface="Century Gothic"/>
                <a:sym typeface="Century Gothic"/>
              </a:defRPr>
            </a:pPr>
            <a:r>
              <a:t>Sam Morris, a Baptist preacher.  </a:t>
            </a:r>
          </a:p>
          <a:p>
            <a:pPr>
              <a:defRPr sz="3400">
                <a:latin typeface="Century Gothic"/>
                <a:ea typeface="Century Gothic"/>
                <a:cs typeface="Century Gothic"/>
                <a:sym typeface="Century Gothic"/>
              </a:defRPr>
            </a:pPr>
            <a:r>
              <a:t>“All the prayers a man may pray, all the Bibles he may read, all the churches he may belong to, all the services he may attend, all the sermons he may practice, all the debts he may pay, all the ordinances he may observe, all the laws he may keep, all the benevolent acts he may perform will not make his soul one whit safer; and all the sins he may commit, from idolatry to murder, will not make his soul in any more danger. ... The way a man lives has nothing whatever to do with the salvation of his soul.” </a:t>
            </a:r>
          </a:p>
          <a:p>
            <a:pPr>
              <a:spcBef>
                <a:spcPts val="1200"/>
              </a:spcBef>
              <a:defRPr sz="3400">
                <a:latin typeface="Century Gothic"/>
                <a:ea typeface="Century Gothic"/>
                <a:cs typeface="Century Gothic"/>
                <a:sym typeface="Century Gothic"/>
              </a:defRPr>
            </a:pPr>
            <a:r>
              <a:t>(Do a Christian’s Sins Damn His Soul?) </a:t>
            </a:r>
          </a:p>
        </p:txBody>
      </p:sp>
      <p:sp>
        <p:nvSpPr>
          <p:cNvPr id="296"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descr="Image"/>
          <p:cNvPicPr>
            <a:picLocks noChangeAspect="1"/>
          </p:cNvPicPr>
          <p:nvPr/>
        </p:nvPicPr>
        <p:blipFill>
          <a:blip r:embed="rId2">
            <a:extLst/>
          </a:blip>
          <a:stretch>
            <a:fillRect/>
          </a:stretch>
        </p:blipFill>
        <p:spPr>
          <a:xfrm>
            <a:off x="172246" y="2227212"/>
            <a:ext cx="12660308" cy="7486710"/>
          </a:xfrm>
          <a:prstGeom prst="rect">
            <a:avLst/>
          </a:prstGeom>
          <a:ln w="12700">
            <a:miter lim="400000"/>
          </a:ln>
        </p:spPr>
      </p:pic>
      <p:pic>
        <p:nvPicPr>
          <p:cNvPr id="299" name="TextBox 6" descr="TextBox 6"/>
          <p:cNvPicPr>
            <a:picLocks noChangeAspect="0"/>
          </p:cNvPicPr>
          <p:nvPr/>
        </p:nvPicPr>
        <p:blipFill>
          <a:blip r:embed="rId3">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30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01"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02"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05"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06"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307"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grpSp>
        <p:nvGrpSpPr>
          <p:cNvPr id="310" name="The Faithful Child of God Is Secure!!!"/>
          <p:cNvGrpSpPr/>
          <p:nvPr/>
        </p:nvGrpSpPr>
        <p:grpSpPr>
          <a:xfrm>
            <a:off x="1624354" y="3780970"/>
            <a:ext cx="11310537" cy="1257301"/>
            <a:chOff x="0" y="0"/>
            <a:chExt cx="11310535" cy="1257300"/>
          </a:xfrm>
        </p:grpSpPr>
        <p:sp>
          <p:nvSpPr>
            <p:cNvPr id="309" name="The Faithful Child of God Is Secure!!!"/>
            <p:cNvSpPr txBox="1"/>
            <p:nvPr/>
          </p:nvSpPr>
          <p:spPr>
            <a:xfrm>
              <a:off x="127000" y="76200"/>
              <a:ext cx="11056536" cy="9271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a:defRPr sz="5600">
                  <a:solidFill>
                    <a:srgbClr val="FFFFFF"/>
                  </a:solidFill>
                </a:defRPr>
              </a:lvl1pPr>
            </a:lstStyle>
            <a:p>
              <a:pPr/>
              <a:r>
                <a:t>The Faithful Child of God Is Secure!!!</a:t>
              </a:r>
            </a:p>
          </p:txBody>
        </p:sp>
        <p:pic>
          <p:nvPicPr>
            <p:cNvPr id="308" name="The Faithful Child of God Is Secure!!!" descr="The Faithful Child of God Is Secure!!!"/>
            <p:cNvPicPr>
              <a:picLocks noChangeAspect="0"/>
            </p:cNvPicPr>
            <p:nvPr/>
          </p:nvPicPr>
          <p:blipFill>
            <a:blip r:embed="rId4">
              <a:extLst/>
            </a:blip>
            <a:stretch>
              <a:fillRect/>
            </a:stretch>
          </p:blipFill>
          <p:spPr>
            <a:xfrm>
              <a:off x="-1" y="0"/>
              <a:ext cx="11310537" cy="1257301"/>
            </a:xfrm>
            <a:prstGeom prst="rect">
              <a:avLst/>
            </a:prstGeom>
            <a:effectLst/>
          </p:spPr>
        </p:pic>
      </p:grpSp>
      <p:sp>
        <p:nvSpPr>
          <p:cNvPr id="311" name="We Accept Every Passage Affirming The Security of The Faithful Child of God!"/>
          <p:cNvSpPr txBox="1"/>
          <p:nvPr/>
        </p:nvSpPr>
        <p:spPr>
          <a:xfrm>
            <a:off x="3705767" y="4925087"/>
            <a:ext cx="8848152"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4300">
                <a:solidFill>
                  <a:srgbClr val="000000"/>
                </a:solidFill>
                <a:effectLst>
                  <a:outerShdw sx="100000" sy="100000" kx="0" ky="0" algn="b" rotWithShape="0" blurRad="0" dist="53881" dir="2700000">
                    <a:srgbClr val="000000">
                      <a:alpha val="33333"/>
                    </a:srgbClr>
                  </a:outerShdw>
                </a:effectLst>
                <a:latin typeface="American Typewriter"/>
                <a:ea typeface="American Typewriter"/>
                <a:cs typeface="American Typewriter"/>
                <a:sym typeface="American Typewriter"/>
              </a:defRPr>
            </a:lvl1pPr>
          </a:lstStyle>
          <a:p>
            <a:pPr/>
            <a:r>
              <a:t>We Accept Every Passage Affirming The Security of The Faithful Child of God!</a:t>
            </a:r>
          </a:p>
        </p:txBody>
      </p:sp>
      <p:sp>
        <p:nvSpPr>
          <p:cNvPr id="312" name="However, NO passage used to support the doctrine of O.S.A.S. teaches that it is impossible for a believer to become an UNBELIEVER?"/>
          <p:cNvSpPr txBox="1"/>
          <p:nvPr/>
        </p:nvSpPr>
        <p:spPr>
          <a:xfrm>
            <a:off x="4085892" y="7079640"/>
            <a:ext cx="8606831" cy="248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3900">
                <a:solidFill>
                  <a:srgbClr val="000000"/>
                </a:solidFill>
                <a:effectLst>
                  <a:outerShdw sx="100000" sy="100000" kx="0" ky="0" algn="b" rotWithShape="0" blurRad="0" dist="53881" dir="2700000">
                    <a:srgbClr val="000000">
                      <a:alpha val="33333"/>
                    </a:srgbClr>
                  </a:outerShdw>
                </a:effectLst>
                <a:latin typeface="Humanst521 BT"/>
                <a:ea typeface="Humanst521 BT"/>
                <a:cs typeface="Humanst521 BT"/>
                <a:sym typeface="Humanst521 BT"/>
              </a:defRPr>
            </a:lvl1pPr>
          </a:lstStyle>
          <a:p>
            <a:pPr/>
            <a:r>
              <a:t>However, NO passage used to support the doctrine of O.S.A.S. teaches that it is impossible for a believer to become an UNBELIEVER?</a:t>
            </a:r>
          </a:p>
        </p:txBody>
      </p:sp>
      <p:pic>
        <p:nvPicPr>
          <p:cNvPr id="313"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2"/>
                                        </p:tgtEl>
                                        <p:attrNameLst>
                                          <p:attrName>style.visibility</p:attrName>
                                        </p:attrNameLst>
                                      </p:cBhvr>
                                      <p:to>
                                        <p:strVal val="visible"/>
                                      </p:to>
                                    </p:set>
                                    <p:animEffect filter="fade" transition="in">
                                      <p:cBhvr>
                                        <p:cTn id="7" dur="15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1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17" name="John 3:16,36 (NKJV)…"/>
          <p:cNvSpPr txBox="1"/>
          <p:nvPr/>
        </p:nvSpPr>
        <p:spPr>
          <a:xfrm>
            <a:off x="4189733" y="3625223"/>
            <a:ext cx="8523661"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Century Gothic"/>
                <a:ea typeface="Century Gothic"/>
                <a:cs typeface="Century Gothic"/>
                <a:sym typeface="Century Gothic"/>
              </a:defRPr>
            </a:pPr>
            <a:r>
              <a:t>John 3:16,36 (NKJV)</a:t>
            </a:r>
          </a:p>
          <a:p>
            <a:pPr defTabSz="457200">
              <a:defRPr sz="3700">
                <a:solidFill>
                  <a:srgbClr val="000000"/>
                </a:solidFill>
                <a:latin typeface="Century Gothic"/>
                <a:ea typeface="Century Gothic"/>
                <a:cs typeface="Century Gothic"/>
                <a:sym typeface="Century Gothic"/>
              </a:defRPr>
            </a:pPr>
            <a:r>
              <a:rPr baseline="31999"/>
              <a:t>16</a:t>
            </a:r>
            <a:r>
              <a:t> For God so loved the world that He gave His only begotten Son, that whoever believes in Him should not perish but have everlasting life. … </a:t>
            </a:r>
            <a:r>
              <a:rPr baseline="31999"/>
              <a:t>36</a:t>
            </a:r>
            <a:r>
              <a:t> He who believes in the Son has everlasting life; and he who does not believe the Son shall not see life, but the wrath of God abides on him.”</a:t>
            </a:r>
          </a:p>
        </p:txBody>
      </p:sp>
      <p:pic>
        <p:nvPicPr>
          <p:cNvPr id="318"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19"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2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2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24" name="John 5:24 (NKJV)…"/>
          <p:cNvSpPr txBox="1"/>
          <p:nvPr/>
        </p:nvSpPr>
        <p:spPr>
          <a:xfrm>
            <a:off x="4189733" y="3625223"/>
            <a:ext cx="8523661" cy="599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Century Gothic"/>
                <a:ea typeface="Century Gothic"/>
                <a:cs typeface="Century Gothic"/>
                <a:sym typeface="Century Gothic"/>
              </a:defRPr>
            </a:pPr>
            <a:r>
              <a:t>John 5:24 (NKJV)</a:t>
            </a:r>
          </a:p>
          <a:p>
            <a:pPr defTabSz="457200">
              <a:defRPr sz="4600">
                <a:solidFill>
                  <a:srgbClr val="000000"/>
                </a:solidFill>
                <a:latin typeface="Century Gothic"/>
                <a:ea typeface="Century Gothic"/>
                <a:cs typeface="Century Gothic"/>
                <a:sym typeface="Century Gothic"/>
              </a:defRPr>
            </a:pPr>
            <a:r>
              <a:rPr baseline="31999"/>
              <a:t>24</a:t>
            </a:r>
            <a:r>
              <a:t> “Most assuredly, I say to you, he who hears My word and believes in Him who sent Me has everlasting life, and shall not come into judgment, but has passed from death into life.</a:t>
            </a:r>
          </a:p>
        </p:txBody>
      </p:sp>
      <p:pic>
        <p:nvPicPr>
          <p:cNvPr id="325"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26"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27"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3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3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32"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33" name="The argument: The believer has (present possession) eternal life. Therefore, since the Christian has eternal life, he can never lose it.…"/>
          <p:cNvSpPr txBox="1"/>
          <p:nvPr/>
        </p:nvSpPr>
        <p:spPr>
          <a:xfrm>
            <a:off x="4214424" y="5053411"/>
            <a:ext cx="8474279" cy="3771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800">
                <a:latin typeface="Century Gothic"/>
                <a:ea typeface="Century Gothic"/>
                <a:cs typeface="Century Gothic"/>
                <a:sym typeface="Century Gothic"/>
              </a:defRPr>
            </a:pPr>
            <a:r>
              <a:rPr b="1"/>
              <a:t>The argument: </a:t>
            </a:r>
            <a:r>
              <a:t>The believer has (present possession) eternal life. Therefore, since the Christian has eternal life, he can never lose it.</a:t>
            </a:r>
          </a:p>
          <a:p>
            <a:pPr marL="685800" indent="-685800" algn="l">
              <a:spcBef>
                <a:spcPts val="1200"/>
              </a:spcBef>
              <a:buSzPct val="80000"/>
              <a:buBlip>
                <a:blip r:embed="rId5"/>
              </a:buBlip>
              <a:defRPr sz="3800">
                <a:latin typeface="Century Gothic"/>
                <a:ea typeface="Century Gothic"/>
                <a:cs typeface="Century Gothic"/>
                <a:sym typeface="Century Gothic"/>
              </a:defRPr>
            </a:pPr>
            <a:r>
              <a:t>How can a Christian forfeit that which is eternally his? </a:t>
            </a:r>
          </a:p>
        </p:txBody>
      </p:sp>
      <p:sp>
        <p:nvSpPr>
          <p:cNvPr id="334" name="John 3:16,36 &amp; 5:24"/>
          <p:cNvSpPr txBox="1"/>
          <p:nvPr/>
        </p:nvSpPr>
        <p:spPr>
          <a:xfrm>
            <a:off x="4189733" y="3625223"/>
            <a:ext cx="852366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900">
                <a:solidFill>
                  <a:srgbClr val="000000"/>
                </a:solidFill>
                <a:latin typeface="Century Gothic"/>
                <a:ea typeface="Century Gothic"/>
                <a:cs typeface="Century Gothic"/>
                <a:sym typeface="Century Gothic"/>
              </a:defRPr>
            </a:lvl1pPr>
          </a:lstStyle>
          <a:p>
            <a:pPr/>
            <a:r>
              <a:t>John 3:16,36 &amp; 5:24</a:t>
            </a:r>
          </a:p>
        </p:txBody>
      </p:sp>
      <p:sp>
        <p:nvSpPr>
          <p:cNvPr id="335"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3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39"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40"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41" name="The Answer: What the Christian currently has is the promise, which is certain - (1 Jn 5:11-13; Titus 1:2). The Christian hopes for and will receive this LIFE “in the age to come.” (Mk 10:29,30; Rom 8:18).…"/>
          <p:cNvSpPr txBox="1"/>
          <p:nvPr/>
        </p:nvSpPr>
        <p:spPr>
          <a:xfrm>
            <a:off x="4036709" y="4939245"/>
            <a:ext cx="8829709" cy="42291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200">
                <a:latin typeface="Century Gothic"/>
                <a:ea typeface="Century Gothic"/>
                <a:cs typeface="Century Gothic"/>
                <a:sym typeface="Century Gothic"/>
              </a:defRPr>
            </a:pPr>
            <a:r>
              <a:rPr b="1"/>
              <a:t>The Answer: </a:t>
            </a:r>
            <a:r>
              <a:t>What the Christian currently has is the promise, which is certain - (1 Jn 5:11-13; Titus 1:2). The Christian hopes for and will receive this LIFE “in the age to come.” (Mk 10:29,30; Rom 8:18). </a:t>
            </a:r>
          </a:p>
          <a:p>
            <a:pPr marL="685800" indent="-685800" algn="l">
              <a:spcBef>
                <a:spcPts val="1200"/>
              </a:spcBef>
              <a:buSzPct val="80000"/>
              <a:buBlip>
                <a:blip r:embed="rId5"/>
              </a:buBlip>
              <a:defRPr sz="3200">
                <a:latin typeface="Century Gothic"/>
                <a:ea typeface="Century Gothic"/>
                <a:cs typeface="Century Gothic"/>
                <a:sym typeface="Century Gothic"/>
              </a:defRPr>
            </a:pPr>
            <a:r>
              <a:t>It is the life that is eternal, not the possession of it. </a:t>
            </a:r>
            <a:r>
              <a:rPr sz="1200"/>
              <a:t> </a:t>
            </a:r>
            <a:r>
              <a:t>Reception of eternal life is conditional —  Compare 1 Cor. 10:1-13</a:t>
            </a:r>
          </a:p>
        </p:txBody>
      </p:sp>
      <p:sp>
        <p:nvSpPr>
          <p:cNvPr id="342" name="John 3:16,36 &amp; 5:24"/>
          <p:cNvSpPr txBox="1"/>
          <p:nvPr/>
        </p:nvSpPr>
        <p:spPr>
          <a:xfrm>
            <a:off x="4189733" y="3625223"/>
            <a:ext cx="852366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900">
                <a:solidFill>
                  <a:srgbClr val="000000"/>
                </a:solidFill>
                <a:latin typeface="Century Gothic"/>
                <a:ea typeface="Century Gothic"/>
                <a:cs typeface="Century Gothic"/>
                <a:sym typeface="Century Gothic"/>
              </a:defRPr>
            </a:lvl1pPr>
          </a:lstStyle>
          <a:p>
            <a:pPr/>
            <a:r>
              <a:t>John 3:16,36 &amp; 5:24</a:t>
            </a:r>
          </a:p>
        </p:txBody>
      </p:sp>
      <p:sp>
        <p:nvSpPr>
          <p:cNvPr id="343"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1">
                                            <p:txEl>
                                              <p:pRg st="1" end="1"/>
                                            </p:txEl>
                                          </p:spTgt>
                                        </p:tgtEl>
                                        <p:attrNameLst>
                                          <p:attrName>style.visibility</p:attrName>
                                        </p:attrNameLst>
                                      </p:cBhvr>
                                      <p:to>
                                        <p:strVal val="visible"/>
                                      </p:to>
                                    </p:set>
                                    <p:animEffect filter="wipe(left)" transition="in">
                                      <p:cBhvr>
                                        <p:cTn id="7" dur="1500"/>
                                        <p:tgtEl>
                                          <p:spTgt spid="34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4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47" name="John 10:28–29 (NKJV)…"/>
          <p:cNvSpPr txBox="1"/>
          <p:nvPr/>
        </p:nvSpPr>
        <p:spPr>
          <a:xfrm>
            <a:off x="4189733" y="3780970"/>
            <a:ext cx="8523661" cy="528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Century Gothic"/>
                <a:ea typeface="Century Gothic"/>
                <a:cs typeface="Century Gothic"/>
                <a:sym typeface="Century Gothic"/>
              </a:defRPr>
            </a:pPr>
            <a:r>
              <a:t>John 10:28–29 (NKJV)</a:t>
            </a:r>
          </a:p>
          <a:p>
            <a:pPr defTabSz="457200">
              <a:defRPr sz="3900">
                <a:solidFill>
                  <a:srgbClr val="000000"/>
                </a:solidFill>
                <a:latin typeface="Century Gothic"/>
                <a:ea typeface="Century Gothic"/>
                <a:cs typeface="Century Gothic"/>
                <a:sym typeface="Century Gothic"/>
              </a:defRPr>
            </a:pPr>
            <a:r>
              <a:rPr baseline="31999"/>
              <a:t>28</a:t>
            </a:r>
            <a:r>
              <a:t> And I give them eternal life, and they shall never perish; neither shall anyone snatch them out of My hand. </a:t>
            </a:r>
            <a:r>
              <a:rPr baseline="31999"/>
              <a:t>29</a:t>
            </a:r>
            <a:r>
              <a:t> My Father, who has given </a:t>
            </a:r>
            <a:r>
              <a:rPr i="1"/>
              <a:t>them</a:t>
            </a:r>
            <a:r>
              <a:t> to Me, is greater than all; and no one is able to snatch </a:t>
            </a:r>
            <a:r>
              <a:rPr i="1"/>
              <a:t>them</a:t>
            </a:r>
            <a:r>
              <a:t> out of My Father’s hand.</a:t>
            </a:r>
          </a:p>
        </p:txBody>
      </p:sp>
      <p:pic>
        <p:nvPicPr>
          <p:cNvPr id="348"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49"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5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5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54" name="John 10:28–29 (NKJV)"/>
          <p:cNvSpPr txBox="1"/>
          <p:nvPr/>
        </p:nvSpPr>
        <p:spPr>
          <a:xfrm>
            <a:off x="4189733" y="3780970"/>
            <a:ext cx="852366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900">
                <a:solidFill>
                  <a:srgbClr val="000000"/>
                </a:solidFill>
                <a:latin typeface="Century Gothic"/>
                <a:ea typeface="Century Gothic"/>
                <a:cs typeface="Century Gothic"/>
                <a:sym typeface="Century Gothic"/>
              </a:defRPr>
            </a:lvl1pPr>
          </a:lstStyle>
          <a:p>
            <a:pPr/>
            <a:r>
              <a:t>John 10:28–29 (NKJV)</a:t>
            </a:r>
          </a:p>
        </p:txBody>
      </p:sp>
      <p:pic>
        <p:nvPicPr>
          <p:cNvPr id="355"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56"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57"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
        <p:nvSpPr>
          <p:cNvPr id="358" name="The argument: No one can snatch any of Christ’s sheep from out of the Father’s hand. Therefore, no one who has been saved can ever be lost.…"/>
          <p:cNvSpPr txBox="1"/>
          <p:nvPr/>
        </p:nvSpPr>
        <p:spPr>
          <a:xfrm>
            <a:off x="4214424" y="5039140"/>
            <a:ext cx="8474279" cy="43307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300">
                <a:latin typeface="Century Gothic"/>
                <a:ea typeface="Century Gothic"/>
                <a:cs typeface="Century Gothic"/>
                <a:sym typeface="Century Gothic"/>
              </a:defRPr>
            </a:pPr>
            <a:r>
              <a:rPr b="1"/>
              <a:t>The argument: </a:t>
            </a:r>
            <a:r>
              <a:t>No one can snatch any of Christ’s sheep from out of the Father’s hand. Therefore, no one who has been saved can ever be lost.</a:t>
            </a:r>
          </a:p>
          <a:p>
            <a:pPr marL="685800" indent="-685800" algn="l">
              <a:spcBef>
                <a:spcPts val="1200"/>
              </a:spcBef>
              <a:buSzPct val="80000"/>
              <a:buBlip>
                <a:blip r:embed="rId5"/>
              </a:buBlip>
              <a:defRPr sz="3300">
                <a:latin typeface="Century Gothic"/>
                <a:ea typeface="Century Gothic"/>
                <a:cs typeface="Century Gothic"/>
                <a:sym typeface="Century Gothic"/>
              </a:defRPr>
            </a:pPr>
            <a:r>
              <a:rPr b="1"/>
              <a:t>The answer</a:t>
            </a:r>
            <a:r>
              <a:t>: It is true that no one is able to pluck the saved out of the hand of God, but a person can leave God’s hand.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8">
                                            <p:txEl>
                                              <p:pRg st="1" end="1"/>
                                            </p:txEl>
                                          </p:spTgt>
                                        </p:tgtEl>
                                        <p:attrNameLst>
                                          <p:attrName>style.visibility</p:attrName>
                                        </p:attrNameLst>
                                      </p:cBhvr>
                                      <p:to>
                                        <p:strVal val="visible"/>
                                      </p:to>
                                    </p:set>
                                    <p:animEffect filter="wipe(left)" transition="in">
                                      <p:cBhvr>
                                        <p:cTn id="7" dur="1500"/>
                                        <p:tgtEl>
                                          <p:spTgt spid="35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Rectangle 3"/>
          <p:cNvSpPr txBox="1"/>
          <p:nvPr/>
        </p:nvSpPr>
        <p:spPr>
          <a:xfrm>
            <a:off x="3790186" y="3021661"/>
            <a:ext cx="10054105"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pic>
        <p:nvPicPr>
          <p:cNvPr id="207" name="Image" descr="Image"/>
          <p:cNvPicPr>
            <a:picLocks noChangeAspect="1"/>
          </p:cNvPicPr>
          <p:nvPr/>
        </p:nvPicPr>
        <p:blipFill>
          <a:blip r:embed="rId2">
            <a:extLst/>
          </a:blip>
          <a:srcRect l="1450" t="1494" r="2084" b="1251"/>
          <a:stretch>
            <a:fillRect/>
          </a:stretch>
        </p:blipFill>
        <p:spPr>
          <a:xfrm>
            <a:off x="-341072" y="2689299"/>
            <a:ext cx="5735295" cy="7079732"/>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6" y="0"/>
                </a:moveTo>
                <a:cubicBezTo>
                  <a:pt x="7077" y="25"/>
                  <a:pt x="7061" y="69"/>
                  <a:pt x="7061" y="134"/>
                </a:cubicBezTo>
                <a:cubicBezTo>
                  <a:pt x="7061" y="185"/>
                  <a:pt x="7044" y="239"/>
                  <a:pt x="7013" y="295"/>
                </a:cubicBezTo>
                <a:cubicBezTo>
                  <a:pt x="7013" y="295"/>
                  <a:pt x="7013" y="296"/>
                  <a:pt x="7013" y="296"/>
                </a:cubicBezTo>
                <a:cubicBezTo>
                  <a:pt x="6990" y="349"/>
                  <a:pt x="6959" y="396"/>
                  <a:pt x="6920" y="422"/>
                </a:cubicBezTo>
                <a:cubicBezTo>
                  <a:pt x="6904" y="433"/>
                  <a:pt x="6890" y="453"/>
                  <a:pt x="6874" y="466"/>
                </a:cubicBezTo>
                <a:cubicBezTo>
                  <a:pt x="6873" y="467"/>
                  <a:pt x="6872" y="468"/>
                  <a:pt x="6871" y="469"/>
                </a:cubicBezTo>
                <a:cubicBezTo>
                  <a:pt x="6827" y="509"/>
                  <a:pt x="6791" y="556"/>
                  <a:pt x="6756" y="603"/>
                </a:cubicBezTo>
                <a:cubicBezTo>
                  <a:pt x="6652" y="764"/>
                  <a:pt x="6586" y="984"/>
                  <a:pt x="6586" y="1215"/>
                </a:cubicBezTo>
                <a:cubicBezTo>
                  <a:pt x="6586" y="1279"/>
                  <a:pt x="6578" y="1335"/>
                  <a:pt x="6570" y="1388"/>
                </a:cubicBezTo>
                <a:cubicBezTo>
                  <a:pt x="6583" y="1573"/>
                  <a:pt x="6565" y="1583"/>
                  <a:pt x="6397" y="1579"/>
                </a:cubicBezTo>
                <a:cubicBezTo>
                  <a:pt x="6365" y="1578"/>
                  <a:pt x="6213" y="1564"/>
                  <a:pt x="6137" y="1559"/>
                </a:cubicBezTo>
                <a:cubicBezTo>
                  <a:pt x="6137" y="1559"/>
                  <a:pt x="6136" y="1559"/>
                  <a:pt x="6136" y="1559"/>
                </a:cubicBezTo>
                <a:cubicBezTo>
                  <a:pt x="5505" y="1525"/>
                  <a:pt x="4273" y="1412"/>
                  <a:pt x="3936" y="1346"/>
                </a:cubicBezTo>
                <a:cubicBezTo>
                  <a:pt x="3455" y="1251"/>
                  <a:pt x="2997" y="1272"/>
                  <a:pt x="2682" y="1402"/>
                </a:cubicBezTo>
                <a:cubicBezTo>
                  <a:pt x="2397" y="1519"/>
                  <a:pt x="2164" y="1794"/>
                  <a:pt x="2252" y="1909"/>
                </a:cubicBezTo>
                <a:cubicBezTo>
                  <a:pt x="2277" y="1941"/>
                  <a:pt x="2207" y="2054"/>
                  <a:pt x="2099" y="2158"/>
                </a:cubicBezTo>
                <a:cubicBezTo>
                  <a:pt x="2021" y="2232"/>
                  <a:pt x="1976" y="2294"/>
                  <a:pt x="1954" y="2352"/>
                </a:cubicBezTo>
                <a:cubicBezTo>
                  <a:pt x="1945" y="2381"/>
                  <a:pt x="1943" y="2417"/>
                  <a:pt x="1942" y="2453"/>
                </a:cubicBezTo>
                <a:cubicBezTo>
                  <a:pt x="1944" y="2469"/>
                  <a:pt x="1944" y="2484"/>
                  <a:pt x="1949" y="2501"/>
                </a:cubicBezTo>
                <a:cubicBezTo>
                  <a:pt x="1976" y="2586"/>
                  <a:pt x="1944" y="2771"/>
                  <a:pt x="1876" y="2915"/>
                </a:cubicBezTo>
                <a:cubicBezTo>
                  <a:pt x="1640" y="3420"/>
                  <a:pt x="1513" y="4099"/>
                  <a:pt x="1514" y="4852"/>
                </a:cubicBezTo>
                <a:cubicBezTo>
                  <a:pt x="1515" y="5425"/>
                  <a:pt x="1621" y="6542"/>
                  <a:pt x="1711" y="7095"/>
                </a:cubicBezTo>
                <a:cubicBezTo>
                  <a:pt x="1733" y="7233"/>
                  <a:pt x="1752" y="7287"/>
                  <a:pt x="1770" y="7338"/>
                </a:cubicBezTo>
                <a:cubicBezTo>
                  <a:pt x="1782" y="7375"/>
                  <a:pt x="1795" y="7397"/>
                  <a:pt x="1806" y="7425"/>
                </a:cubicBezTo>
                <a:cubicBezTo>
                  <a:pt x="1842" y="7444"/>
                  <a:pt x="1923" y="7460"/>
                  <a:pt x="2006" y="7460"/>
                </a:cubicBezTo>
                <a:cubicBezTo>
                  <a:pt x="2014" y="7460"/>
                  <a:pt x="2017" y="7463"/>
                  <a:pt x="2024" y="7463"/>
                </a:cubicBezTo>
                <a:cubicBezTo>
                  <a:pt x="2051" y="7455"/>
                  <a:pt x="2081" y="7456"/>
                  <a:pt x="2115" y="7472"/>
                </a:cubicBezTo>
                <a:cubicBezTo>
                  <a:pt x="2196" y="7508"/>
                  <a:pt x="2208" y="7700"/>
                  <a:pt x="2203" y="8762"/>
                </a:cubicBezTo>
                <a:cubicBezTo>
                  <a:pt x="2202" y="8918"/>
                  <a:pt x="2214" y="9321"/>
                  <a:pt x="2216" y="9553"/>
                </a:cubicBezTo>
                <a:cubicBezTo>
                  <a:pt x="2235" y="10294"/>
                  <a:pt x="2254" y="11038"/>
                  <a:pt x="2285" y="11984"/>
                </a:cubicBezTo>
                <a:cubicBezTo>
                  <a:pt x="2338" y="13632"/>
                  <a:pt x="2339" y="14485"/>
                  <a:pt x="2288" y="14535"/>
                </a:cubicBezTo>
                <a:cubicBezTo>
                  <a:pt x="2255" y="14567"/>
                  <a:pt x="2249" y="14602"/>
                  <a:pt x="2258" y="14629"/>
                </a:cubicBezTo>
                <a:cubicBezTo>
                  <a:pt x="2266" y="14634"/>
                  <a:pt x="2265" y="14639"/>
                  <a:pt x="2279" y="14644"/>
                </a:cubicBezTo>
                <a:cubicBezTo>
                  <a:pt x="2313" y="14654"/>
                  <a:pt x="2339" y="14745"/>
                  <a:pt x="2357" y="14858"/>
                </a:cubicBezTo>
                <a:cubicBezTo>
                  <a:pt x="2417" y="15091"/>
                  <a:pt x="2435" y="15445"/>
                  <a:pt x="2369" y="15584"/>
                </a:cubicBezTo>
                <a:cubicBezTo>
                  <a:pt x="2286" y="15756"/>
                  <a:pt x="2276" y="15759"/>
                  <a:pt x="2133" y="15654"/>
                </a:cubicBezTo>
                <a:cubicBezTo>
                  <a:pt x="2027" y="15576"/>
                  <a:pt x="1922" y="15557"/>
                  <a:pt x="1770" y="15587"/>
                </a:cubicBezTo>
                <a:cubicBezTo>
                  <a:pt x="1716" y="15598"/>
                  <a:pt x="1662" y="15598"/>
                  <a:pt x="1599" y="15605"/>
                </a:cubicBezTo>
                <a:cubicBezTo>
                  <a:pt x="1596" y="15607"/>
                  <a:pt x="1591" y="15609"/>
                  <a:pt x="1588" y="15610"/>
                </a:cubicBezTo>
                <a:cubicBezTo>
                  <a:pt x="1548" y="15636"/>
                  <a:pt x="1464" y="15643"/>
                  <a:pt x="1398" y="15628"/>
                </a:cubicBezTo>
                <a:cubicBezTo>
                  <a:pt x="1290" y="15629"/>
                  <a:pt x="1185" y="15716"/>
                  <a:pt x="1052" y="15918"/>
                </a:cubicBezTo>
                <a:cubicBezTo>
                  <a:pt x="1039" y="15938"/>
                  <a:pt x="1026" y="15951"/>
                  <a:pt x="1013" y="15969"/>
                </a:cubicBezTo>
                <a:cubicBezTo>
                  <a:pt x="912" y="16120"/>
                  <a:pt x="797" y="16302"/>
                  <a:pt x="744" y="16411"/>
                </a:cubicBezTo>
                <a:cubicBezTo>
                  <a:pt x="682" y="16541"/>
                  <a:pt x="599" y="16642"/>
                  <a:pt x="562" y="16635"/>
                </a:cubicBezTo>
                <a:cubicBezTo>
                  <a:pt x="534" y="16629"/>
                  <a:pt x="515" y="16639"/>
                  <a:pt x="506" y="16655"/>
                </a:cubicBezTo>
                <a:cubicBezTo>
                  <a:pt x="489" y="16706"/>
                  <a:pt x="477" y="16721"/>
                  <a:pt x="459" y="16770"/>
                </a:cubicBezTo>
                <a:cubicBezTo>
                  <a:pt x="447" y="16804"/>
                  <a:pt x="444" y="16823"/>
                  <a:pt x="425" y="16861"/>
                </a:cubicBezTo>
                <a:cubicBezTo>
                  <a:pt x="386" y="16940"/>
                  <a:pt x="349" y="17062"/>
                  <a:pt x="345" y="17133"/>
                </a:cubicBezTo>
                <a:cubicBezTo>
                  <a:pt x="341" y="17198"/>
                  <a:pt x="309" y="17244"/>
                  <a:pt x="272" y="17245"/>
                </a:cubicBezTo>
                <a:cubicBezTo>
                  <a:pt x="252" y="17305"/>
                  <a:pt x="252" y="17373"/>
                  <a:pt x="285" y="17444"/>
                </a:cubicBezTo>
                <a:cubicBezTo>
                  <a:pt x="375" y="17635"/>
                  <a:pt x="397" y="17997"/>
                  <a:pt x="366" y="18376"/>
                </a:cubicBezTo>
                <a:cubicBezTo>
                  <a:pt x="366" y="18377"/>
                  <a:pt x="365" y="18383"/>
                  <a:pt x="366" y="18384"/>
                </a:cubicBezTo>
                <a:cubicBezTo>
                  <a:pt x="390" y="18470"/>
                  <a:pt x="361" y="18616"/>
                  <a:pt x="295" y="18841"/>
                </a:cubicBezTo>
                <a:cubicBezTo>
                  <a:pt x="254" y="19045"/>
                  <a:pt x="203" y="19238"/>
                  <a:pt x="133" y="19386"/>
                </a:cubicBezTo>
                <a:cubicBezTo>
                  <a:pt x="-1" y="19669"/>
                  <a:pt x="-47" y="20482"/>
                  <a:pt x="57" y="20737"/>
                </a:cubicBezTo>
                <a:cubicBezTo>
                  <a:pt x="135" y="20929"/>
                  <a:pt x="181" y="20961"/>
                  <a:pt x="379" y="20961"/>
                </a:cubicBezTo>
                <a:cubicBezTo>
                  <a:pt x="505" y="20961"/>
                  <a:pt x="620" y="20918"/>
                  <a:pt x="704" y="20853"/>
                </a:cubicBezTo>
                <a:cubicBezTo>
                  <a:pt x="726" y="20801"/>
                  <a:pt x="776" y="20763"/>
                  <a:pt x="846" y="20750"/>
                </a:cubicBezTo>
                <a:cubicBezTo>
                  <a:pt x="901" y="20723"/>
                  <a:pt x="954" y="20730"/>
                  <a:pt x="1050" y="20772"/>
                </a:cubicBezTo>
                <a:cubicBezTo>
                  <a:pt x="1052" y="20773"/>
                  <a:pt x="1053" y="20774"/>
                  <a:pt x="1055" y="20775"/>
                </a:cubicBezTo>
                <a:cubicBezTo>
                  <a:pt x="1068" y="20781"/>
                  <a:pt x="1083" y="20782"/>
                  <a:pt x="1096" y="20789"/>
                </a:cubicBezTo>
                <a:cubicBezTo>
                  <a:pt x="1221" y="20855"/>
                  <a:pt x="1241" y="20888"/>
                  <a:pt x="1184" y="20943"/>
                </a:cubicBezTo>
                <a:cubicBezTo>
                  <a:pt x="1181" y="20947"/>
                  <a:pt x="1181" y="20949"/>
                  <a:pt x="1178" y="20952"/>
                </a:cubicBezTo>
                <a:cubicBezTo>
                  <a:pt x="1173" y="20973"/>
                  <a:pt x="1176" y="20990"/>
                  <a:pt x="1196" y="21003"/>
                </a:cubicBezTo>
                <a:cubicBezTo>
                  <a:pt x="1223" y="21009"/>
                  <a:pt x="1256" y="21013"/>
                  <a:pt x="1329" y="21013"/>
                </a:cubicBezTo>
                <a:cubicBezTo>
                  <a:pt x="1449" y="21013"/>
                  <a:pt x="1567" y="21030"/>
                  <a:pt x="1591" y="21050"/>
                </a:cubicBezTo>
                <a:cubicBezTo>
                  <a:pt x="1594" y="21050"/>
                  <a:pt x="1597" y="21051"/>
                  <a:pt x="1599" y="21051"/>
                </a:cubicBezTo>
                <a:cubicBezTo>
                  <a:pt x="1819" y="21064"/>
                  <a:pt x="2051" y="21080"/>
                  <a:pt x="2276" y="21105"/>
                </a:cubicBezTo>
                <a:cubicBezTo>
                  <a:pt x="2340" y="21108"/>
                  <a:pt x="2399" y="21109"/>
                  <a:pt x="2468" y="21111"/>
                </a:cubicBezTo>
                <a:cubicBezTo>
                  <a:pt x="2550" y="21109"/>
                  <a:pt x="2620" y="21101"/>
                  <a:pt x="2637" y="21079"/>
                </a:cubicBezTo>
                <a:cubicBezTo>
                  <a:pt x="2662" y="21045"/>
                  <a:pt x="2759" y="21037"/>
                  <a:pt x="2850" y="21062"/>
                </a:cubicBezTo>
                <a:cubicBezTo>
                  <a:pt x="2976" y="21095"/>
                  <a:pt x="5320" y="21114"/>
                  <a:pt x="5320" y="21081"/>
                </a:cubicBezTo>
                <a:cubicBezTo>
                  <a:pt x="5320" y="21046"/>
                  <a:pt x="5721" y="21051"/>
                  <a:pt x="5779" y="21086"/>
                </a:cubicBezTo>
                <a:cubicBezTo>
                  <a:pt x="5866" y="21139"/>
                  <a:pt x="6099" y="21126"/>
                  <a:pt x="6298" y="21057"/>
                </a:cubicBezTo>
                <a:cubicBezTo>
                  <a:pt x="6372" y="21031"/>
                  <a:pt x="6491" y="21032"/>
                  <a:pt x="6565" y="21058"/>
                </a:cubicBezTo>
                <a:cubicBezTo>
                  <a:pt x="6793" y="21139"/>
                  <a:pt x="7300" y="21136"/>
                  <a:pt x="7609" y="21052"/>
                </a:cubicBezTo>
                <a:cubicBezTo>
                  <a:pt x="7894" y="20975"/>
                  <a:pt x="8778" y="21022"/>
                  <a:pt x="8984" y="21126"/>
                </a:cubicBezTo>
                <a:cubicBezTo>
                  <a:pt x="9027" y="21147"/>
                  <a:pt x="9445" y="21175"/>
                  <a:pt x="9915" y="21189"/>
                </a:cubicBezTo>
                <a:cubicBezTo>
                  <a:pt x="10856" y="21216"/>
                  <a:pt x="10997" y="21237"/>
                  <a:pt x="10919" y="21340"/>
                </a:cubicBezTo>
                <a:cubicBezTo>
                  <a:pt x="10890" y="21378"/>
                  <a:pt x="10956" y="21361"/>
                  <a:pt x="11067" y="21302"/>
                </a:cubicBezTo>
                <a:cubicBezTo>
                  <a:pt x="11190" y="21237"/>
                  <a:pt x="11321" y="21214"/>
                  <a:pt x="11404" y="21242"/>
                </a:cubicBezTo>
                <a:cubicBezTo>
                  <a:pt x="11478" y="21267"/>
                  <a:pt x="11850" y="21299"/>
                  <a:pt x="12230" y="21312"/>
                </a:cubicBezTo>
                <a:cubicBezTo>
                  <a:pt x="12610" y="21325"/>
                  <a:pt x="13095" y="21364"/>
                  <a:pt x="13310" y="21399"/>
                </a:cubicBezTo>
                <a:cubicBezTo>
                  <a:pt x="13524" y="21434"/>
                  <a:pt x="13752" y="21446"/>
                  <a:pt x="13815" y="21427"/>
                </a:cubicBezTo>
                <a:cubicBezTo>
                  <a:pt x="13879" y="21407"/>
                  <a:pt x="14023" y="21419"/>
                  <a:pt x="14136" y="21453"/>
                </a:cubicBezTo>
                <a:cubicBezTo>
                  <a:pt x="14384" y="21529"/>
                  <a:pt x="14581" y="21479"/>
                  <a:pt x="14553" y="21346"/>
                </a:cubicBezTo>
                <a:cubicBezTo>
                  <a:pt x="14544" y="21302"/>
                  <a:pt x="14588" y="21271"/>
                  <a:pt x="14659" y="21244"/>
                </a:cubicBezTo>
                <a:cubicBezTo>
                  <a:pt x="14679" y="21236"/>
                  <a:pt x="14707" y="21228"/>
                  <a:pt x="14737" y="21220"/>
                </a:cubicBezTo>
                <a:cubicBezTo>
                  <a:pt x="14758" y="21215"/>
                  <a:pt x="14765" y="21209"/>
                  <a:pt x="14791" y="21204"/>
                </a:cubicBezTo>
                <a:cubicBezTo>
                  <a:pt x="14802" y="21202"/>
                  <a:pt x="14811" y="21203"/>
                  <a:pt x="14822" y="21202"/>
                </a:cubicBezTo>
                <a:cubicBezTo>
                  <a:pt x="14826" y="21201"/>
                  <a:pt x="14828" y="21199"/>
                  <a:pt x="14832" y="21198"/>
                </a:cubicBezTo>
                <a:cubicBezTo>
                  <a:pt x="14846" y="21196"/>
                  <a:pt x="14858" y="21197"/>
                  <a:pt x="14871" y="21196"/>
                </a:cubicBezTo>
                <a:cubicBezTo>
                  <a:pt x="14895" y="21194"/>
                  <a:pt x="14921" y="21190"/>
                  <a:pt x="14944" y="21190"/>
                </a:cubicBezTo>
                <a:cubicBezTo>
                  <a:pt x="15075" y="21191"/>
                  <a:pt x="15192" y="21233"/>
                  <a:pt x="15402" y="21341"/>
                </a:cubicBezTo>
                <a:cubicBezTo>
                  <a:pt x="15540" y="21412"/>
                  <a:pt x="15635" y="21450"/>
                  <a:pt x="15727" y="21473"/>
                </a:cubicBezTo>
                <a:cubicBezTo>
                  <a:pt x="15812" y="21486"/>
                  <a:pt x="15910" y="21490"/>
                  <a:pt x="16051" y="21487"/>
                </a:cubicBezTo>
                <a:cubicBezTo>
                  <a:pt x="16073" y="21485"/>
                  <a:pt x="16090" y="21485"/>
                  <a:pt x="16115" y="21482"/>
                </a:cubicBezTo>
                <a:cubicBezTo>
                  <a:pt x="16334" y="21459"/>
                  <a:pt x="16529" y="21472"/>
                  <a:pt x="16616" y="21515"/>
                </a:cubicBezTo>
                <a:cubicBezTo>
                  <a:pt x="16788" y="21600"/>
                  <a:pt x="17615" y="21533"/>
                  <a:pt x="18307" y="21413"/>
                </a:cubicBezTo>
                <a:cubicBezTo>
                  <a:pt x="18395" y="21398"/>
                  <a:pt x="18493" y="21383"/>
                  <a:pt x="18568" y="21369"/>
                </a:cubicBezTo>
                <a:cubicBezTo>
                  <a:pt x="18766" y="21328"/>
                  <a:pt x="18946" y="21282"/>
                  <a:pt x="19074" y="21236"/>
                </a:cubicBezTo>
                <a:cubicBezTo>
                  <a:pt x="19190" y="21194"/>
                  <a:pt x="19324" y="21163"/>
                  <a:pt x="19410" y="21155"/>
                </a:cubicBezTo>
                <a:cubicBezTo>
                  <a:pt x="19466" y="21142"/>
                  <a:pt x="19509" y="21130"/>
                  <a:pt x="19533" y="21120"/>
                </a:cubicBezTo>
                <a:cubicBezTo>
                  <a:pt x="19531" y="21108"/>
                  <a:pt x="19529" y="21095"/>
                  <a:pt x="19501" y="21073"/>
                </a:cubicBezTo>
                <a:cubicBezTo>
                  <a:pt x="19356" y="20956"/>
                  <a:pt x="19388" y="20907"/>
                  <a:pt x="19677" y="20809"/>
                </a:cubicBezTo>
                <a:cubicBezTo>
                  <a:pt x="19824" y="20759"/>
                  <a:pt x="20066" y="20645"/>
                  <a:pt x="20213" y="20554"/>
                </a:cubicBezTo>
                <a:cubicBezTo>
                  <a:pt x="20453" y="20407"/>
                  <a:pt x="20538" y="20247"/>
                  <a:pt x="20469" y="20031"/>
                </a:cubicBezTo>
                <a:cubicBezTo>
                  <a:pt x="20468" y="20029"/>
                  <a:pt x="20468" y="20028"/>
                  <a:pt x="20467" y="20026"/>
                </a:cubicBezTo>
                <a:cubicBezTo>
                  <a:pt x="20467" y="20026"/>
                  <a:pt x="20467" y="20025"/>
                  <a:pt x="20467" y="20025"/>
                </a:cubicBezTo>
                <a:cubicBezTo>
                  <a:pt x="20423" y="19894"/>
                  <a:pt x="20323" y="19742"/>
                  <a:pt x="20166" y="19560"/>
                </a:cubicBezTo>
                <a:cubicBezTo>
                  <a:pt x="20006" y="19375"/>
                  <a:pt x="19825" y="19179"/>
                  <a:pt x="19721" y="19074"/>
                </a:cubicBezTo>
                <a:cubicBezTo>
                  <a:pt x="19687" y="19041"/>
                  <a:pt x="19656" y="19004"/>
                  <a:pt x="19633" y="18973"/>
                </a:cubicBezTo>
                <a:cubicBezTo>
                  <a:pt x="19539" y="18856"/>
                  <a:pt x="19493" y="18706"/>
                  <a:pt x="19465" y="18401"/>
                </a:cubicBezTo>
                <a:cubicBezTo>
                  <a:pt x="19433" y="18065"/>
                  <a:pt x="19268" y="17640"/>
                  <a:pt x="19102" y="17415"/>
                </a:cubicBezTo>
                <a:cubicBezTo>
                  <a:pt x="19065" y="17374"/>
                  <a:pt x="19029" y="17329"/>
                  <a:pt x="18988" y="17302"/>
                </a:cubicBezTo>
                <a:cubicBezTo>
                  <a:pt x="18983" y="17299"/>
                  <a:pt x="18974" y="17288"/>
                  <a:pt x="18970" y="17285"/>
                </a:cubicBezTo>
                <a:cubicBezTo>
                  <a:pt x="18964" y="17282"/>
                  <a:pt x="18960" y="17275"/>
                  <a:pt x="18955" y="17273"/>
                </a:cubicBezTo>
                <a:cubicBezTo>
                  <a:pt x="18949" y="17270"/>
                  <a:pt x="18925" y="17234"/>
                  <a:pt x="18913" y="17222"/>
                </a:cubicBezTo>
                <a:cubicBezTo>
                  <a:pt x="18880" y="17188"/>
                  <a:pt x="18850" y="17160"/>
                  <a:pt x="18813" y="17112"/>
                </a:cubicBezTo>
                <a:cubicBezTo>
                  <a:pt x="18744" y="17022"/>
                  <a:pt x="18657" y="16904"/>
                  <a:pt x="18571" y="16777"/>
                </a:cubicBezTo>
                <a:lnTo>
                  <a:pt x="18260" y="16317"/>
                </a:lnTo>
                <a:lnTo>
                  <a:pt x="18439" y="15830"/>
                </a:lnTo>
                <a:cubicBezTo>
                  <a:pt x="18528" y="15586"/>
                  <a:pt x="18589" y="15459"/>
                  <a:pt x="18667" y="15371"/>
                </a:cubicBezTo>
                <a:cubicBezTo>
                  <a:pt x="18686" y="15345"/>
                  <a:pt x="18712" y="15322"/>
                  <a:pt x="18734" y="15301"/>
                </a:cubicBezTo>
                <a:cubicBezTo>
                  <a:pt x="18798" y="15242"/>
                  <a:pt x="18880" y="15194"/>
                  <a:pt x="18992" y="15149"/>
                </a:cubicBezTo>
                <a:cubicBezTo>
                  <a:pt x="19141" y="15062"/>
                  <a:pt x="19333" y="14937"/>
                  <a:pt x="19490" y="14815"/>
                </a:cubicBezTo>
                <a:cubicBezTo>
                  <a:pt x="19777" y="14593"/>
                  <a:pt x="19867" y="14472"/>
                  <a:pt x="19933" y="14220"/>
                </a:cubicBezTo>
                <a:cubicBezTo>
                  <a:pt x="19979" y="14045"/>
                  <a:pt x="19996" y="13798"/>
                  <a:pt x="19970" y="13671"/>
                </a:cubicBezTo>
                <a:cubicBezTo>
                  <a:pt x="19945" y="13544"/>
                  <a:pt x="19960" y="13297"/>
                  <a:pt x="20005" y="13120"/>
                </a:cubicBezTo>
                <a:cubicBezTo>
                  <a:pt x="20431" y="11427"/>
                  <a:pt x="20496" y="11038"/>
                  <a:pt x="20500" y="10161"/>
                </a:cubicBezTo>
                <a:cubicBezTo>
                  <a:pt x="20502" y="9666"/>
                  <a:pt x="20480" y="9034"/>
                  <a:pt x="20449" y="8758"/>
                </a:cubicBezTo>
                <a:lnTo>
                  <a:pt x="20392" y="8257"/>
                </a:lnTo>
                <a:lnTo>
                  <a:pt x="20428" y="8232"/>
                </a:lnTo>
                <a:lnTo>
                  <a:pt x="20427" y="8211"/>
                </a:lnTo>
                <a:lnTo>
                  <a:pt x="20715" y="8032"/>
                </a:lnTo>
                <a:lnTo>
                  <a:pt x="20864" y="7927"/>
                </a:lnTo>
                <a:cubicBezTo>
                  <a:pt x="21102" y="7760"/>
                  <a:pt x="21261" y="7638"/>
                  <a:pt x="21366" y="7516"/>
                </a:cubicBezTo>
                <a:cubicBezTo>
                  <a:pt x="21370" y="7512"/>
                  <a:pt x="21376" y="7507"/>
                  <a:pt x="21380" y="7502"/>
                </a:cubicBezTo>
                <a:cubicBezTo>
                  <a:pt x="21381" y="7501"/>
                  <a:pt x="21381" y="7500"/>
                  <a:pt x="21381" y="7499"/>
                </a:cubicBezTo>
                <a:cubicBezTo>
                  <a:pt x="21511" y="7342"/>
                  <a:pt x="21552" y="7182"/>
                  <a:pt x="21553" y="6922"/>
                </a:cubicBezTo>
                <a:cubicBezTo>
                  <a:pt x="21553" y="6835"/>
                  <a:pt x="21549" y="6737"/>
                  <a:pt x="21542" y="6625"/>
                </a:cubicBezTo>
                <a:cubicBezTo>
                  <a:pt x="21504" y="5974"/>
                  <a:pt x="21444" y="5844"/>
                  <a:pt x="21022" y="5470"/>
                </a:cubicBezTo>
                <a:cubicBezTo>
                  <a:pt x="20927" y="5385"/>
                  <a:pt x="20869" y="5322"/>
                  <a:pt x="20823" y="5255"/>
                </a:cubicBezTo>
                <a:lnTo>
                  <a:pt x="20732" y="5174"/>
                </a:lnTo>
                <a:lnTo>
                  <a:pt x="20715" y="4963"/>
                </a:lnTo>
                <a:cubicBezTo>
                  <a:pt x="20704" y="4903"/>
                  <a:pt x="20692" y="4841"/>
                  <a:pt x="20682" y="4756"/>
                </a:cubicBezTo>
                <a:cubicBezTo>
                  <a:pt x="20651" y="4501"/>
                  <a:pt x="20624" y="4245"/>
                  <a:pt x="20625" y="4186"/>
                </a:cubicBezTo>
                <a:cubicBezTo>
                  <a:pt x="20626" y="4128"/>
                  <a:pt x="20483" y="3991"/>
                  <a:pt x="20306" y="3882"/>
                </a:cubicBezTo>
                <a:cubicBezTo>
                  <a:pt x="20207" y="3821"/>
                  <a:pt x="20076" y="3722"/>
                  <a:pt x="19945" y="3631"/>
                </a:cubicBezTo>
                <a:cubicBezTo>
                  <a:pt x="19881" y="3589"/>
                  <a:pt x="19831" y="3553"/>
                  <a:pt x="19772" y="3511"/>
                </a:cubicBezTo>
                <a:cubicBezTo>
                  <a:pt x="19735" y="3484"/>
                  <a:pt x="19690" y="3457"/>
                  <a:pt x="19659" y="3433"/>
                </a:cubicBezTo>
                <a:lnTo>
                  <a:pt x="19612" y="3396"/>
                </a:lnTo>
                <a:lnTo>
                  <a:pt x="19332" y="3181"/>
                </a:lnTo>
                <a:lnTo>
                  <a:pt x="19332" y="2523"/>
                </a:lnTo>
                <a:cubicBezTo>
                  <a:pt x="19332" y="2088"/>
                  <a:pt x="19300" y="1833"/>
                  <a:pt x="19237" y="1771"/>
                </a:cubicBezTo>
                <a:cubicBezTo>
                  <a:pt x="19173" y="1709"/>
                  <a:pt x="18848" y="1497"/>
                  <a:pt x="18500" y="1278"/>
                </a:cubicBezTo>
                <a:cubicBezTo>
                  <a:pt x="18469" y="1262"/>
                  <a:pt x="18373" y="1200"/>
                  <a:pt x="18366" y="1200"/>
                </a:cubicBezTo>
                <a:cubicBezTo>
                  <a:pt x="18335" y="1200"/>
                  <a:pt x="18274" y="1165"/>
                  <a:pt x="18230" y="1121"/>
                </a:cubicBezTo>
                <a:cubicBezTo>
                  <a:pt x="18216" y="1108"/>
                  <a:pt x="18173" y="1085"/>
                  <a:pt x="18148" y="1067"/>
                </a:cubicBezTo>
                <a:cubicBezTo>
                  <a:pt x="18046" y="1006"/>
                  <a:pt x="17924" y="926"/>
                  <a:pt x="17847" y="883"/>
                </a:cubicBezTo>
                <a:cubicBezTo>
                  <a:pt x="17839" y="879"/>
                  <a:pt x="17833" y="874"/>
                  <a:pt x="17826" y="870"/>
                </a:cubicBezTo>
                <a:cubicBezTo>
                  <a:pt x="17821" y="867"/>
                  <a:pt x="17817" y="867"/>
                  <a:pt x="17812" y="864"/>
                </a:cubicBezTo>
                <a:cubicBezTo>
                  <a:pt x="17422" y="651"/>
                  <a:pt x="17134" y="541"/>
                  <a:pt x="16627" y="410"/>
                </a:cubicBezTo>
                <a:cubicBezTo>
                  <a:pt x="15989" y="245"/>
                  <a:pt x="15641" y="256"/>
                  <a:pt x="15163" y="459"/>
                </a:cubicBezTo>
                <a:cubicBezTo>
                  <a:pt x="14972" y="541"/>
                  <a:pt x="14835" y="582"/>
                  <a:pt x="14643" y="607"/>
                </a:cubicBezTo>
                <a:cubicBezTo>
                  <a:pt x="14636" y="608"/>
                  <a:pt x="14608" y="620"/>
                  <a:pt x="14603" y="621"/>
                </a:cubicBezTo>
                <a:cubicBezTo>
                  <a:pt x="14582" y="624"/>
                  <a:pt x="14501" y="621"/>
                  <a:pt x="14467" y="623"/>
                </a:cubicBezTo>
                <a:cubicBezTo>
                  <a:pt x="14333" y="633"/>
                  <a:pt x="14177" y="639"/>
                  <a:pt x="13957" y="643"/>
                </a:cubicBezTo>
                <a:cubicBezTo>
                  <a:pt x="13514" y="650"/>
                  <a:pt x="13022" y="682"/>
                  <a:pt x="12865" y="714"/>
                </a:cubicBezTo>
                <a:cubicBezTo>
                  <a:pt x="12808" y="726"/>
                  <a:pt x="12764" y="728"/>
                  <a:pt x="12721" y="732"/>
                </a:cubicBezTo>
                <a:cubicBezTo>
                  <a:pt x="12719" y="733"/>
                  <a:pt x="12718" y="732"/>
                  <a:pt x="12716" y="733"/>
                </a:cubicBezTo>
                <a:cubicBezTo>
                  <a:pt x="12600" y="805"/>
                  <a:pt x="12440" y="703"/>
                  <a:pt x="12413" y="536"/>
                </a:cubicBezTo>
                <a:cubicBezTo>
                  <a:pt x="12402" y="467"/>
                  <a:pt x="12348" y="429"/>
                  <a:pt x="12255" y="407"/>
                </a:cubicBezTo>
                <a:cubicBezTo>
                  <a:pt x="12235" y="411"/>
                  <a:pt x="11878" y="413"/>
                  <a:pt x="11748" y="417"/>
                </a:cubicBezTo>
                <a:cubicBezTo>
                  <a:pt x="11693" y="423"/>
                  <a:pt x="11649" y="426"/>
                  <a:pt x="11586" y="435"/>
                </a:cubicBezTo>
                <a:cubicBezTo>
                  <a:pt x="11331" y="471"/>
                  <a:pt x="11129" y="476"/>
                  <a:pt x="11083" y="449"/>
                </a:cubicBezTo>
                <a:cubicBezTo>
                  <a:pt x="11068" y="440"/>
                  <a:pt x="10955" y="437"/>
                  <a:pt x="10879" y="431"/>
                </a:cubicBezTo>
                <a:cubicBezTo>
                  <a:pt x="10735" y="433"/>
                  <a:pt x="10733" y="437"/>
                  <a:pt x="10579" y="437"/>
                </a:cubicBezTo>
                <a:cubicBezTo>
                  <a:pt x="9713" y="441"/>
                  <a:pt x="8963" y="467"/>
                  <a:pt x="8911" y="494"/>
                </a:cubicBezTo>
                <a:cubicBezTo>
                  <a:pt x="8813" y="546"/>
                  <a:pt x="8445" y="476"/>
                  <a:pt x="8191" y="372"/>
                </a:cubicBezTo>
                <a:cubicBezTo>
                  <a:pt x="8148" y="354"/>
                  <a:pt x="8099" y="338"/>
                  <a:pt x="8064" y="319"/>
                </a:cubicBezTo>
                <a:cubicBezTo>
                  <a:pt x="7970" y="265"/>
                  <a:pt x="7703" y="169"/>
                  <a:pt x="7471" y="104"/>
                </a:cubicBezTo>
                <a:lnTo>
                  <a:pt x="7096" y="0"/>
                </a:lnTo>
                <a:close/>
                <a:moveTo>
                  <a:pt x="9654" y="8484"/>
                </a:moveTo>
                <a:cubicBezTo>
                  <a:pt x="9684" y="8492"/>
                  <a:pt x="9692" y="8525"/>
                  <a:pt x="9684" y="8569"/>
                </a:cubicBezTo>
                <a:cubicBezTo>
                  <a:pt x="9687" y="8578"/>
                  <a:pt x="9696" y="8583"/>
                  <a:pt x="9696" y="8595"/>
                </a:cubicBezTo>
                <a:cubicBezTo>
                  <a:pt x="9696" y="8633"/>
                  <a:pt x="9739" y="8699"/>
                  <a:pt x="9791" y="8741"/>
                </a:cubicBezTo>
                <a:cubicBezTo>
                  <a:pt x="9838" y="8779"/>
                  <a:pt x="9871" y="8855"/>
                  <a:pt x="9879" y="8922"/>
                </a:cubicBezTo>
                <a:cubicBezTo>
                  <a:pt x="9887" y="8939"/>
                  <a:pt x="9900" y="8958"/>
                  <a:pt x="9900" y="8972"/>
                </a:cubicBezTo>
                <a:cubicBezTo>
                  <a:pt x="9900" y="8998"/>
                  <a:pt x="9910" y="9037"/>
                  <a:pt x="9926" y="9079"/>
                </a:cubicBezTo>
                <a:cubicBezTo>
                  <a:pt x="9927" y="9082"/>
                  <a:pt x="9929" y="9084"/>
                  <a:pt x="9930" y="9087"/>
                </a:cubicBezTo>
                <a:cubicBezTo>
                  <a:pt x="9936" y="9102"/>
                  <a:pt x="9945" y="9117"/>
                  <a:pt x="9952" y="9133"/>
                </a:cubicBezTo>
                <a:cubicBezTo>
                  <a:pt x="9963" y="9154"/>
                  <a:pt x="9973" y="9176"/>
                  <a:pt x="9987" y="9191"/>
                </a:cubicBezTo>
                <a:cubicBezTo>
                  <a:pt x="10012" y="9219"/>
                  <a:pt x="10027" y="9256"/>
                  <a:pt x="10036" y="9300"/>
                </a:cubicBezTo>
                <a:cubicBezTo>
                  <a:pt x="10038" y="9304"/>
                  <a:pt x="10039" y="9311"/>
                  <a:pt x="10040" y="9315"/>
                </a:cubicBezTo>
                <a:cubicBezTo>
                  <a:pt x="10065" y="9399"/>
                  <a:pt x="10057" y="9496"/>
                  <a:pt x="10020" y="9683"/>
                </a:cubicBezTo>
                <a:cubicBezTo>
                  <a:pt x="10011" y="9725"/>
                  <a:pt x="10005" y="9745"/>
                  <a:pt x="9997" y="9785"/>
                </a:cubicBezTo>
                <a:cubicBezTo>
                  <a:pt x="9993" y="9809"/>
                  <a:pt x="9996" y="9813"/>
                  <a:pt x="9991" y="9839"/>
                </a:cubicBezTo>
                <a:cubicBezTo>
                  <a:pt x="9986" y="9867"/>
                  <a:pt x="9977" y="9893"/>
                  <a:pt x="9972" y="9923"/>
                </a:cubicBezTo>
                <a:cubicBezTo>
                  <a:pt x="9971" y="9930"/>
                  <a:pt x="9970" y="9937"/>
                  <a:pt x="9969" y="9944"/>
                </a:cubicBezTo>
                <a:cubicBezTo>
                  <a:pt x="9935" y="10145"/>
                  <a:pt x="9887" y="10352"/>
                  <a:pt x="9842" y="10521"/>
                </a:cubicBezTo>
                <a:cubicBezTo>
                  <a:pt x="9829" y="10576"/>
                  <a:pt x="9813" y="10667"/>
                  <a:pt x="9802" y="10706"/>
                </a:cubicBezTo>
                <a:cubicBezTo>
                  <a:pt x="9750" y="10887"/>
                  <a:pt x="9684" y="11046"/>
                  <a:pt x="9654" y="11061"/>
                </a:cubicBezTo>
                <a:cubicBezTo>
                  <a:pt x="9591" y="11093"/>
                  <a:pt x="9477" y="11030"/>
                  <a:pt x="9369" y="10930"/>
                </a:cubicBezTo>
                <a:cubicBezTo>
                  <a:pt x="9259" y="10858"/>
                  <a:pt x="9186" y="10757"/>
                  <a:pt x="9147" y="10612"/>
                </a:cubicBezTo>
                <a:cubicBezTo>
                  <a:pt x="9144" y="10604"/>
                  <a:pt x="9138" y="10595"/>
                  <a:pt x="9135" y="10588"/>
                </a:cubicBezTo>
                <a:cubicBezTo>
                  <a:pt x="9118" y="10534"/>
                  <a:pt x="9109" y="10479"/>
                  <a:pt x="9104" y="10415"/>
                </a:cubicBezTo>
                <a:cubicBezTo>
                  <a:pt x="9097" y="10361"/>
                  <a:pt x="9098" y="10291"/>
                  <a:pt x="9102" y="10217"/>
                </a:cubicBezTo>
                <a:cubicBezTo>
                  <a:pt x="9107" y="10137"/>
                  <a:pt x="9137" y="9974"/>
                  <a:pt x="9155" y="9858"/>
                </a:cubicBezTo>
                <a:cubicBezTo>
                  <a:pt x="9171" y="9748"/>
                  <a:pt x="9175" y="9677"/>
                  <a:pt x="9202" y="9527"/>
                </a:cubicBezTo>
                <a:cubicBezTo>
                  <a:pt x="9221" y="9424"/>
                  <a:pt x="9242" y="9339"/>
                  <a:pt x="9262" y="9248"/>
                </a:cubicBezTo>
                <a:cubicBezTo>
                  <a:pt x="9265" y="9233"/>
                  <a:pt x="9263" y="9232"/>
                  <a:pt x="9266" y="9218"/>
                </a:cubicBezTo>
                <a:cubicBezTo>
                  <a:pt x="9268" y="9209"/>
                  <a:pt x="9270" y="9203"/>
                  <a:pt x="9272" y="9195"/>
                </a:cubicBezTo>
                <a:cubicBezTo>
                  <a:pt x="9281" y="9157"/>
                  <a:pt x="9289" y="9114"/>
                  <a:pt x="9298" y="9077"/>
                </a:cubicBezTo>
                <a:cubicBezTo>
                  <a:pt x="9330" y="8936"/>
                  <a:pt x="9352" y="8882"/>
                  <a:pt x="9378" y="8793"/>
                </a:cubicBezTo>
                <a:cubicBezTo>
                  <a:pt x="9380" y="8787"/>
                  <a:pt x="9382" y="8779"/>
                  <a:pt x="9384" y="8773"/>
                </a:cubicBezTo>
                <a:cubicBezTo>
                  <a:pt x="9400" y="8723"/>
                  <a:pt x="9422" y="8616"/>
                  <a:pt x="9432" y="8600"/>
                </a:cubicBezTo>
                <a:cubicBezTo>
                  <a:pt x="9461" y="8556"/>
                  <a:pt x="9500" y="8533"/>
                  <a:pt x="9541" y="8519"/>
                </a:cubicBezTo>
                <a:cubicBezTo>
                  <a:pt x="9584" y="8492"/>
                  <a:pt x="9627" y="8477"/>
                  <a:pt x="9654" y="8484"/>
                </a:cubicBezTo>
                <a:close/>
                <a:moveTo>
                  <a:pt x="16567" y="11900"/>
                </a:moveTo>
                <a:lnTo>
                  <a:pt x="17265" y="12659"/>
                </a:lnTo>
                <a:lnTo>
                  <a:pt x="17872" y="13321"/>
                </a:lnTo>
                <a:lnTo>
                  <a:pt x="17906" y="13357"/>
                </a:lnTo>
                <a:lnTo>
                  <a:pt x="17906" y="13358"/>
                </a:lnTo>
                <a:lnTo>
                  <a:pt x="17961" y="13419"/>
                </a:lnTo>
                <a:lnTo>
                  <a:pt x="17915" y="14070"/>
                </a:lnTo>
                <a:cubicBezTo>
                  <a:pt x="17889" y="14428"/>
                  <a:pt x="17831" y="14947"/>
                  <a:pt x="17787" y="15220"/>
                </a:cubicBezTo>
                <a:cubicBezTo>
                  <a:pt x="17743" y="15493"/>
                  <a:pt x="17679" y="15741"/>
                  <a:pt x="17642" y="15771"/>
                </a:cubicBezTo>
                <a:cubicBezTo>
                  <a:pt x="17550" y="15847"/>
                  <a:pt x="17281" y="15473"/>
                  <a:pt x="17213" y="15183"/>
                </a:cubicBezTo>
                <a:cubicBezTo>
                  <a:pt x="17184" y="15080"/>
                  <a:pt x="17094" y="14946"/>
                  <a:pt x="16980" y="14806"/>
                </a:cubicBezTo>
                <a:cubicBezTo>
                  <a:pt x="16856" y="14681"/>
                  <a:pt x="16670" y="14522"/>
                  <a:pt x="16363" y="14274"/>
                </a:cubicBezTo>
                <a:cubicBezTo>
                  <a:pt x="16212" y="14152"/>
                  <a:pt x="16116" y="14069"/>
                  <a:pt x="16012" y="13979"/>
                </a:cubicBezTo>
                <a:cubicBezTo>
                  <a:pt x="15745" y="13799"/>
                  <a:pt x="15612" y="13662"/>
                  <a:pt x="15593" y="13504"/>
                </a:cubicBezTo>
                <a:cubicBezTo>
                  <a:pt x="15539" y="13354"/>
                  <a:pt x="15586" y="13214"/>
                  <a:pt x="15696" y="12985"/>
                </a:cubicBezTo>
                <a:cubicBezTo>
                  <a:pt x="15761" y="12848"/>
                  <a:pt x="15872" y="12603"/>
                  <a:pt x="15944" y="12440"/>
                </a:cubicBezTo>
                <a:cubicBezTo>
                  <a:pt x="16033" y="12235"/>
                  <a:pt x="16150" y="12106"/>
                  <a:pt x="16321" y="12022"/>
                </a:cubicBezTo>
                <a:lnTo>
                  <a:pt x="16567" y="11900"/>
                </a:lnTo>
                <a:close/>
                <a:moveTo>
                  <a:pt x="11331" y="11937"/>
                </a:moveTo>
                <a:cubicBezTo>
                  <a:pt x="11425" y="11890"/>
                  <a:pt x="11866" y="12485"/>
                  <a:pt x="11984" y="12819"/>
                </a:cubicBezTo>
                <a:cubicBezTo>
                  <a:pt x="12028" y="12944"/>
                  <a:pt x="12061" y="13199"/>
                  <a:pt x="12057" y="13387"/>
                </a:cubicBezTo>
                <a:cubicBezTo>
                  <a:pt x="12050" y="13694"/>
                  <a:pt x="12024" y="13747"/>
                  <a:pt x="11797" y="13901"/>
                </a:cubicBezTo>
                <a:cubicBezTo>
                  <a:pt x="11533" y="14079"/>
                  <a:pt x="11456" y="14102"/>
                  <a:pt x="11396" y="14024"/>
                </a:cubicBezTo>
                <a:cubicBezTo>
                  <a:pt x="11312" y="13914"/>
                  <a:pt x="11252" y="11977"/>
                  <a:pt x="11331" y="11937"/>
                </a:cubicBezTo>
                <a:close/>
                <a:moveTo>
                  <a:pt x="3741" y="13061"/>
                </a:moveTo>
                <a:cubicBezTo>
                  <a:pt x="3794" y="13059"/>
                  <a:pt x="3841" y="13147"/>
                  <a:pt x="3841" y="13275"/>
                </a:cubicBezTo>
                <a:cubicBezTo>
                  <a:pt x="3841" y="13317"/>
                  <a:pt x="3853" y="13350"/>
                  <a:pt x="3864" y="13382"/>
                </a:cubicBezTo>
                <a:cubicBezTo>
                  <a:pt x="3916" y="13448"/>
                  <a:pt x="3981" y="13515"/>
                  <a:pt x="4027" y="13543"/>
                </a:cubicBezTo>
                <a:cubicBezTo>
                  <a:pt x="4108" y="13592"/>
                  <a:pt x="4112" y="13684"/>
                  <a:pt x="4052" y="13978"/>
                </a:cubicBezTo>
                <a:cubicBezTo>
                  <a:pt x="4011" y="14183"/>
                  <a:pt x="3977" y="14578"/>
                  <a:pt x="3976" y="14858"/>
                </a:cubicBezTo>
                <a:cubicBezTo>
                  <a:pt x="3976" y="15137"/>
                  <a:pt x="3945" y="15382"/>
                  <a:pt x="3909" y="15400"/>
                </a:cubicBezTo>
                <a:cubicBezTo>
                  <a:pt x="3895" y="15407"/>
                  <a:pt x="3848" y="15385"/>
                  <a:pt x="3790" y="15354"/>
                </a:cubicBezTo>
                <a:cubicBezTo>
                  <a:pt x="3760" y="15338"/>
                  <a:pt x="3726" y="15317"/>
                  <a:pt x="3688" y="15294"/>
                </a:cubicBezTo>
                <a:cubicBezTo>
                  <a:pt x="3411" y="15119"/>
                  <a:pt x="2978" y="14781"/>
                  <a:pt x="2978" y="14711"/>
                </a:cubicBezTo>
                <a:cubicBezTo>
                  <a:pt x="2978" y="14674"/>
                  <a:pt x="3060" y="14599"/>
                  <a:pt x="3160" y="14546"/>
                </a:cubicBezTo>
                <a:cubicBezTo>
                  <a:pt x="3347" y="14447"/>
                  <a:pt x="3456" y="14180"/>
                  <a:pt x="3560" y="13559"/>
                </a:cubicBezTo>
                <a:cubicBezTo>
                  <a:pt x="3582" y="13426"/>
                  <a:pt x="3610" y="13339"/>
                  <a:pt x="3641" y="13287"/>
                </a:cubicBezTo>
                <a:cubicBezTo>
                  <a:pt x="3656" y="13229"/>
                  <a:pt x="3681" y="13103"/>
                  <a:pt x="3688" y="13094"/>
                </a:cubicBezTo>
                <a:cubicBezTo>
                  <a:pt x="3706" y="13071"/>
                  <a:pt x="3723" y="13062"/>
                  <a:pt x="3741" y="13061"/>
                </a:cubicBezTo>
                <a:close/>
                <a:moveTo>
                  <a:pt x="10545" y="13067"/>
                </a:moveTo>
                <a:cubicBezTo>
                  <a:pt x="10600" y="13058"/>
                  <a:pt x="10629" y="13300"/>
                  <a:pt x="10655" y="13764"/>
                </a:cubicBezTo>
                <a:cubicBezTo>
                  <a:pt x="10691" y="14417"/>
                  <a:pt x="10685" y="14458"/>
                  <a:pt x="10521" y="14582"/>
                </a:cubicBezTo>
                <a:cubicBezTo>
                  <a:pt x="10426" y="14654"/>
                  <a:pt x="10348" y="14746"/>
                  <a:pt x="10348" y="14787"/>
                </a:cubicBezTo>
                <a:cubicBezTo>
                  <a:pt x="10348" y="14891"/>
                  <a:pt x="10142" y="15021"/>
                  <a:pt x="10088" y="14951"/>
                </a:cubicBezTo>
                <a:cubicBezTo>
                  <a:pt x="10064" y="14919"/>
                  <a:pt x="10094" y="14675"/>
                  <a:pt x="10155" y="14406"/>
                </a:cubicBezTo>
                <a:cubicBezTo>
                  <a:pt x="10358" y="13506"/>
                  <a:pt x="10473" y="13079"/>
                  <a:pt x="10545" y="13067"/>
                </a:cubicBezTo>
                <a:close/>
                <a:moveTo>
                  <a:pt x="10075" y="15343"/>
                </a:moveTo>
                <a:cubicBezTo>
                  <a:pt x="10104" y="15343"/>
                  <a:pt x="10188" y="15487"/>
                  <a:pt x="10261" y="15661"/>
                </a:cubicBezTo>
                <a:cubicBezTo>
                  <a:pt x="10334" y="15835"/>
                  <a:pt x="10518" y="16098"/>
                  <a:pt x="10670" y="16246"/>
                </a:cubicBezTo>
                <a:lnTo>
                  <a:pt x="10944" y="16514"/>
                </a:lnTo>
                <a:lnTo>
                  <a:pt x="10646" y="16818"/>
                </a:lnTo>
                <a:cubicBezTo>
                  <a:pt x="10482" y="16986"/>
                  <a:pt x="10348" y="17158"/>
                  <a:pt x="10348" y="17199"/>
                </a:cubicBezTo>
                <a:cubicBezTo>
                  <a:pt x="10348" y="17240"/>
                  <a:pt x="10304" y="17309"/>
                  <a:pt x="10252" y="17351"/>
                </a:cubicBezTo>
                <a:cubicBezTo>
                  <a:pt x="10200" y="17394"/>
                  <a:pt x="10159" y="17473"/>
                  <a:pt x="10158" y="17529"/>
                </a:cubicBezTo>
                <a:cubicBezTo>
                  <a:pt x="10156" y="17733"/>
                  <a:pt x="9976" y="17670"/>
                  <a:pt x="9788" y="17398"/>
                </a:cubicBezTo>
                <a:cubicBezTo>
                  <a:pt x="9597" y="17122"/>
                  <a:pt x="9596" y="17114"/>
                  <a:pt x="9697" y="16573"/>
                </a:cubicBezTo>
                <a:cubicBezTo>
                  <a:pt x="9818" y="15929"/>
                  <a:pt x="9998" y="15343"/>
                  <a:pt x="10075" y="15343"/>
                </a:cubicBezTo>
                <a:close/>
              </a:path>
            </a:pathLst>
          </a:custGeom>
          <a:ln w="12700">
            <a:miter lim="400000"/>
          </a:ln>
          <a:effectLst>
            <a:outerShdw sx="100000" sy="100000" kx="0" ky="0" algn="b" rotWithShape="0" blurRad="63500" dist="38100" dir="1234610">
              <a:srgbClr val="000000">
                <a:alpha val="46602"/>
              </a:srgbClr>
            </a:outerShdw>
          </a:effectLst>
        </p:spPr>
      </p:pic>
      <p:sp>
        <p:nvSpPr>
          <p:cNvPr id="208" name="A Biblical Examination &amp; Refutation of"/>
          <p:cNvSpPr txBox="1"/>
          <p:nvPr/>
        </p:nvSpPr>
        <p:spPr>
          <a:xfrm>
            <a:off x="323568" y="189785"/>
            <a:ext cx="12357665" cy="94318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6100"/>
            </a:lvl1pPr>
          </a:lstStyle>
          <a:p>
            <a:pPr/>
            <a:r>
              <a:t>A Biblical Examination &amp; Refutation of</a:t>
            </a:r>
          </a:p>
        </p:txBody>
      </p:sp>
      <p:pic>
        <p:nvPicPr>
          <p:cNvPr id="209" name="Image" descr="Image"/>
          <p:cNvPicPr>
            <a:picLocks noChangeAspect="1"/>
          </p:cNvPicPr>
          <p:nvPr/>
        </p:nvPicPr>
        <p:blipFill>
          <a:blip r:embed="rId3">
            <a:extLst/>
          </a:blip>
          <a:stretch>
            <a:fillRect/>
          </a:stretch>
        </p:blipFill>
        <p:spPr>
          <a:xfrm>
            <a:off x="280509" y="1221107"/>
            <a:ext cx="12707022" cy="1847956"/>
          </a:xfrm>
          <a:prstGeom prst="rect">
            <a:avLst/>
          </a:prstGeom>
          <a:ln w="12700">
            <a:miter lim="400000"/>
          </a:ln>
          <a:effectLst>
            <a:outerShdw sx="100000" sy="100000" kx="0" ky="0" algn="b" rotWithShape="0" blurRad="63500" dist="38100" dir="1234610">
              <a:srgbClr val="000000">
                <a:alpha val="46602"/>
              </a:srgbClr>
            </a:outerShdw>
          </a:effectLst>
        </p:spPr>
      </p:pic>
      <p:pic>
        <p:nvPicPr>
          <p:cNvPr id="210" name="TextBox 6" descr="TextBox 6"/>
          <p:cNvPicPr>
            <a:picLocks noChangeAspect="0"/>
          </p:cNvPicPr>
          <p:nvPr/>
        </p:nvPicPr>
        <p:blipFill>
          <a:blip r:embed="rId4">
            <a:extLst/>
          </a:blip>
          <a:stretch>
            <a:fillRect/>
          </a:stretch>
        </p:blipFill>
        <p:spPr>
          <a:xfrm>
            <a:off x="5660964" y="4905311"/>
            <a:ext cx="7066923" cy="2913364"/>
          </a:xfrm>
          <a:prstGeom prst="rect">
            <a:avLst/>
          </a:prstGeom>
          <a:effectLst>
            <a:outerShdw sx="100000" sy="100000" kx="0" ky="0" algn="b" rotWithShape="0" blurRad="63500" dist="38100" dir="1234610">
              <a:srgbClr val="000000">
                <a:alpha val="46602"/>
              </a:srgbClr>
            </a:outerShdw>
          </a:effectLst>
        </p:spPr>
      </p:pic>
      <p:sp>
        <p:nvSpPr>
          <p:cNvPr id="211" name="Lesson 6"/>
          <p:cNvSpPr txBox="1"/>
          <p:nvPr/>
        </p:nvSpPr>
        <p:spPr>
          <a:xfrm>
            <a:off x="5784471" y="4164654"/>
            <a:ext cx="6819909"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Lesson 6</a:t>
            </a:r>
          </a:p>
        </p:txBody>
      </p:sp>
      <p:sp>
        <p:nvSpPr>
          <p:cNvPr id="212" name="What Makes This Doctrine So Dangerous?"/>
          <p:cNvSpPr txBox="1"/>
          <p:nvPr/>
        </p:nvSpPr>
        <p:spPr>
          <a:xfrm>
            <a:off x="5784471" y="7937031"/>
            <a:ext cx="6819909"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200"/>
            </a:lvl1pPr>
          </a:lstStyle>
          <a:p>
            <a:pPr/>
            <a:r>
              <a:t>What Makes This Doctrine So Dangerous?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61"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62" name="John 10:28–29 (NKJV)"/>
          <p:cNvSpPr txBox="1"/>
          <p:nvPr/>
        </p:nvSpPr>
        <p:spPr>
          <a:xfrm>
            <a:off x="4189733" y="3780970"/>
            <a:ext cx="852366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900">
                <a:solidFill>
                  <a:srgbClr val="000000"/>
                </a:solidFill>
                <a:latin typeface="Century Gothic"/>
                <a:ea typeface="Century Gothic"/>
                <a:cs typeface="Century Gothic"/>
                <a:sym typeface="Century Gothic"/>
              </a:defRPr>
            </a:lvl1pPr>
          </a:lstStyle>
          <a:p>
            <a:pPr/>
            <a:r>
              <a:t>John 10:28–29 (NKJV)</a:t>
            </a:r>
          </a:p>
        </p:txBody>
      </p:sp>
      <p:pic>
        <p:nvPicPr>
          <p:cNvPr id="363"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64"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65"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
        <p:nvSpPr>
          <p:cNvPr id="366" name="Becoming a “sheep” &amp; being in the hand of God is conditional. It takes hearing Christ (v. 27), believing Christ (v. 26) and following Christ. (v. 27)…"/>
          <p:cNvSpPr txBox="1"/>
          <p:nvPr/>
        </p:nvSpPr>
        <p:spPr>
          <a:xfrm>
            <a:off x="4078351" y="4796539"/>
            <a:ext cx="8746425" cy="47244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200">
                <a:latin typeface="Century Gothic"/>
                <a:ea typeface="Century Gothic"/>
                <a:cs typeface="Century Gothic"/>
                <a:sym typeface="Century Gothic"/>
              </a:defRPr>
            </a:pPr>
            <a:r>
              <a:t>Becoming a “sheep” &amp; being in the hand of God is conditional. It takes hearing Christ (v. 27), believing Christ (v. 26) and following Christ. (v. 27)  </a:t>
            </a:r>
          </a:p>
          <a:p>
            <a:pPr marL="685800" indent="-685800" algn="l">
              <a:spcBef>
                <a:spcPts val="1200"/>
              </a:spcBef>
              <a:buSzPct val="80000"/>
              <a:buBlip>
                <a:blip r:embed="rId5"/>
              </a:buBlip>
              <a:defRPr sz="3200">
                <a:latin typeface="Century Gothic"/>
                <a:ea typeface="Century Gothic"/>
                <a:cs typeface="Century Gothic"/>
                <a:sym typeface="Century Gothic"/>
              </a:defRPr>
            </a:pPr>
            <a:r>
              <a:t>Remaining a “sheep” is also conditional. If a person remains a follower of Christ he “shall never perish” (v. 28) but sheep can go astray &amp; be devoured by wolves. (Luke 15:4-7; Acts 20:28-30)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6">
                                            <p:txEl>
                                              <p:pRg st="1" end="1"/>
                                            </p:txEl>
                                          </p:spTgt>
                                        </p:tgtEl>
                                        <p:attrNameLst>
                                          <p:attrName>style.visibility</p:attrName>
                                        </p:attrNameLst>
                                      </p:cBhvr>
                                      <p:to>
                                        <p:strVal val="visible"/>
                                      </p:to>
                                    </p:set>
                                    <p:animEffect filter="wipe(left)" transition="in">
                                      <p:cBhvr>
                                        <p:cTn id="7" dur="1500"/>
                                        <p:tgtEl>
                                          <p:spTgt spid="36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6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70" name="Romans 8:35–39 (NKJV)…"/>
          <p:cNvSpPr txBox="1"/>
          <p:nvPr/>
        </p:nvSpPr>
        <p:spPr>
          <a:xfrm>
            <a:off x="234347" y="3623992"/>
            <a:ext cx="12421989" cy="582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000">
                <a:solidFill>
                  <a:srgbClr val="000000"/>
                </a:solidFill>
                <a:latin typeface="Century Gothic"/>
                <a:ea typeface="Century Gothic"/>
                <a:cs typeface="Century Gothic"/>
                <a:sym typeface="Century Gothic"/>
              </a:defRPr>
            </a:pPr>
            <a:r>
              <a:t>Romans 8:35–39 (NKJV)</a:t>
            </a:r>
          </a:p>
          <a:p>
            <a:pPr defTabSz="457200">
              <a:defRPr sz="3200">
                <a:solidFill>
                  <a:srgbClr val="000000"/>
                </a:solidFill>
                <a:latin typeface="Century Gothic"/>
                <a:ea typeface="Century Gothic"/>
                <a:cs typeface="Century Gothic"/>
                <a:sym typeface="Century Gothic"/>
              </a:defRPr>
            </a:pPr>
            <a:r>
              <a:rPr baseline="31999"/>
              <a:t>35</a:t>
            </a:r>
            <a:r>
              <a:t> Who shall separate us from the love of Christ? </a:t>
            </a:r>
            <a:r>
              <a:rPr i="1"/>
              <a:t>Shall</a:t>
            </a:r>
            <a:r>
              <a:t> tribulation, or distress, or persecution, or famine, or nakedness, or peril, or sword? </a:t>
            </a:r>
            <a:r>
              <a:rPr baseline="31999"/>
              <a:t>36</a:t>
            </a:r>
            <a:r>
              <a:t> As it is written: </a:t>
            </a:r>
            <a:r>
              <a:rPr i="1"/>
              <a:t>“For Your sake we are killed all day long;</a:t>
            </a:r>
            <a:r>
              <a:t> </a:t>
            </a:r>
            <a:r>
              <a:rPr i="1"/>
              <a:t>We are accounted as sheep for the slaughter.”</a:t>
            </a:r>
            <a:r>
              <a:t> </a:t>
            </a:r>
            <a:r>
              <a:rPr baseline="31999"/>
              <a:t>37</a:t>
            </a:r>
            <a:r>
              <a:t> Yet in all these things we are more than conquerors through Him who loved us. </a:t>
            </a:r>
            <a:r>
              <a:rPr baseline="31999"/>
              <a:t>38</a:t>
            </a:r>
            <a:r>
              <a:t> For I am persuaded that neither death nor life, nor angels nor principalities nor powers, nor things present nor things to come, </a:t>
            </a:r>
            <a:r>
              <a:rPr baseline="31999"/>
              <a:t>39</a:t>
            </a:r>
            <a:r>
              <a:t> nor height nor depth, nor any other created thing, shall be able to separate us from the love of God which is in Christ Jesus our Lord.</a:t>
            </a:r>
          </a:p>
        </p:txBody>
      </p:sp>
      <p:pic>
        <p:nvPicPr>
          <p:cNvPr id="37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372"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75"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76"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77"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78" name="The argument: Nothing can separate the elect from the love of God. Therefore, if they cannot be separated from the love of God, they can never be lost.…"/>
          <p:cNvSpPr txBox="1"/>
          <p:nvPr/>
        </p:nvSpPr>
        <p:spPr>
          <a:xfrm>
            <a:off x="3804958" y="4682373"/>
            <a:ext cx="8904908" cy="47244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200">
                <a:latin typeface="Century Gothic"/>
                <a:ea typeface="Century Gothic"/>
                <a:cs typeface="Century Gothic"/>
                <a:sym typeface="Century Gothic"/>
              </a:defRPr>
            </a:pPr>
            <a:r>
              <a:rPr b="1"/>
              <a:t>The argument</a:t>
            </a:r>
            <a:r>
              <a:t>: Nothing can separate the elect from the love of God. Therefore, if they cannot be separated from the love of God, they can never be lost.</a:t>
            </a:r>
          </a:p>
          <a:p>
            <a:pPr marL="685800" indent="-685800" algn="l">
              <a:spcBef>
                <a:spcPts val="1200"/>
              </a:spcBef>
              <a:buSzPct val="80000"/>
              <a:buBlip>
                <a:blip r:embed="rId5"/>
              </a:buBlip>
              <a:defRPr sz="3200">
                <a:latin typeface="Century Gothic"/>
                <a:ea typeface="Century Gothic"/>
                <a:cs typeface="Century Gothic"/>
                <a:sym typeface="Century Gothic"/>
              </a:defRPr>
            </a:pPr>
            <a:r>
              <a:rPr b="1"/>
              <a:t>The answer: </a:t>
            </a:r>
            <a:r>
              <a:t>The passage assures those who love God and are faithful to Him will indeed be glorified as promised. Nothing in this world can thwart God’s promises! — However - we can forfeit them!</a:t>
            </a:r>
          </a:p>
        </p:txBody>
      </p:sp>
      <p:sp>
        <p:nvSpPr>
          <p:cNvPr id="379" name="Romans 8:35–39 (NKJV)"/>
          <p:cNvSpPr txBox="1"/>
          <p:nvPr/>
        </p:nvSpPr>
        <p:spPr>
          <a:xfrm>
            <a:off x="4189733" y="3625223"/>
            <a:ext cx="8523661"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000">
                <a:solidFill>
                  <a:srgbClr val="000000"/>
                </a:solidFill>
                <a:latin typeface="Century Gothic"/>
                <a:ea typeface="Century Gothic"/>
                <a:cs typeface="Century Gothic"/>
                <a:sym typeface="Century Gothic"/>
              </a:defRPr>
            </a:lvl1pPr>
          </a:lstStyle>
          <a:p>
            <a:pPr/>
            <a:r>
              <a:t>Romans 8:35–39 (NKJV)</a:t>
            </a:r>
          </a:p>
        </p:txBody>
      </p:sp>
      <p:sp>
        <p:nvSpPr>
          <p:cNvPr id="38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8">
                                            <p:txEl>
                                              <p:pRg st="1" end="1"/>
                                            </p:txEl>
                                          </p:spTgt>
                                        </p:tgtEl>
                                        <p:attrNameLst>
                                          <p:attrName>style.visibility</p:attrName>
                                        </p:attrNameLst>
                                      </p:cBhvr>
                                      <p:to>
                                        <p:strVal val="visible"/>
                                      </p:to>
                                    </p:set>
                                    <p:animEffect filter="wipe(left)" transition="in">
                                      <p:cBhvr>
                                        <p:cTn id="7" dur="1500"/>
                                        <p:tgtEl>
                                          <p:spTgt spid="37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8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84"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385" name="Glorification Conditioned Upon Our Faithfulness (Romans 8:1-17)…"/>
          <p:cNvSpPr txBox="1"/>
          <p:nvPr/>
        </p:nvSpPr>
        <p:spPr>
          <a:xfrm>
            <a:off x="4204537" y="4796539"/>
            <a:ext cx="8494053" cy="4533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b="1" sz="3200">
                <a:latin typeface="Century Gothic"/>
                <a:ea typeface="Century Gothic"/>
                <a:cs typeface="Century Gothic"/>
                <a:sym typeface="Century Gothic"/>
              </a:defRPr>
            </a:pPr>
            <a:r>
              <a:t>Glorification Conditioned Upon Our Faithfulness (Romans 8:1-17)</a:t>
            </a:r>
          </a:p>
          <a:p>
            <a:pPr marL="1143000" indent="-685800" algn="l">
              <a:spcBef>
                <a:spcPts val="1200"/>
              </a:spcBef>
              <a:buSzPct val="80000"/>
              <a:buBlip>
                <a:blip r:embed="rId5"/>
              </a:buBlip>
              <a:defRPr sz="3200">
                <a:latin typeface="Century Gothic"/>
                <a:ea typeface="Century Gothic"/>
                <a:cs typeface="Century Gothic"/>
                <a:sym typeface="Century Gothic"/>
              </a:defRPr>
            </a:pPr>
            <a:r>
              <a:t>We must walk according to the Law of the Spirit – (8:1,2)</a:t>
            </a:r>
          </a:p>
          <a:p>
            <a:pPr marL="1143000" indent="-685800" algn="l">
              <a:spcBef>
                <a:spcPts val="1200"/>
              </a:spcBef>
              <a:buSzPct val="80000"/>
              <a:buBlip>
                <a:blip r:embed="rId5"/>
              </a:buBlip>
              <a:defRPr sz="3200">
                <a:latin typeface="Century Gothic"/>
                <a:ea typeface="Century Gothic"/>
                <a:cs typeface="Century Gothic"/>
                <a:sym typeface="Century Gothic"/>
              </a:defRPr>
            </a:pPr>
            <a:r>
              <a:t>We must set our mind on the things of the Spirit – (8:5)</a:t>
            </a:r>
          </a:p>
          <a:p>
            <a:pPr marL="1143000" indent="-685800" algn="l">
              <a:spcBef>
                <a:spcPts val="1200"/>
              </a:spcBef>
              <a:buSzPct val="80000"/>
              <a:buBlip>
                <a:blip r:embed="rId5"/>
              </a:buBlip>
              <a:defRPr sz="3200">
                <a:latin typeface="Century Gothic"/>
                <a:ea typeface="Century Gothic"/>
                <a:cs typeface="Century Gothic"/>
                <a:sym typeface="Century Gothic"/>
              </a:defRPr>
            </a:pPr>
            <a:r>
              <a:t>We must put to death the deeds of the body – (8:12-14)</a:t>
            </a:r>
          </a:p>
        </p:txBody>
      </p:sp>
      <p:sp>
        <p:nvSpPr>
          <p:cNvPr id="386" name="Romans 8:35–39 (NKJV)"/>
          <p:cNvSpPr txBox="1"/>
          <p:nvPr/>
        </p:nvSpPr>
        <p:spPr>
          <a:xfrm>
            <a:off x="4189733" y="3625223"/>
            <a:ext cx="8523661"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000">
                <a:solidFill>
                  <a:srgbClr val="000000"/>
                </a:solidFill>
                <a:latin typeface="Century Gothic"/>
                <a:ea typeface="Century Gothic"/>
                <a:cs typeface="Century Gothic"/>
                <a:sym typeface="Century Gothic"/>
              </a:defRPr>
            </a:lvl1pPr>
          </a:lstStyle>
          <a:p>
            <a:pPr/>
            <a:r>
              <a:t>Romans 8:35–39 (NKJV)</a:t>
            </a:r>
          </a:p>
        </p:txBody>
      </p:sp>
      <p:sp>
        <p:nvSpPr>
          <p:cNvPr id="387"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pic>
        <p:nvPicPr>
          <p:cNvPr id="388" name="Image" descr="Image"/>
          <p:cNvPicPr>
            <a:picLocks noChangeAspect="1"/>
          </p:cNvPicPr>
          <p:nvPr/>
        </p:nvPicPr>
        <p:blipFill>
          <a:blip r:embed="rId6">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5">
                                            <p:txEl>
                                              <p:pRg st="1" end="1"/>
                                            </p:txEl>
                                          </p:spTgt>
                                        </p:tgtEl>
                                        <p:attrNameLst>
                                          <p:attrName>style.visibility</p:attrName>
                                        </p:attrNameLst>
                                      </p:cBhvr>
                                      <p:to>
                                        <p:strVal val="visible"/>
                                      </p:to>
                                    </p:set>
                                    <p:animEffect filter="wipe(left)" transition="in">
                                      <p:cBhvr>
                                        <p:cTn id="7" dur="1500"/>
                                        <p:tgtEl>
                                          <p:spTgt spid="3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5">
                                            <p:txEl>
                                              <p:pRg st="2" end="2"/>
                                            </p:txEl>
                                          </p:spTgt>
                                        </p:tgtEl>
                                        <p:attrNameLst>
                                          <p:attrName>style.visibility</p:attrName>
                                        </p:attrNameLst>
                                      </p:cBhvr>
                                      <p:to>
                                        <p:strVal val="visible"/>
                                      </p:to>
                                    </p:set>
                                    <p:animEffect filter="wipe(left)" transition="in">
                                      <p:cBhvr>
                                        <p:cTn id="12" dur="1500"/>
                                        <p:tgtEl>
                                          <p:spTgt spid="3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85">
                                            <p:txEl>
                                              <p:pRg st="3" end="3"/>
                                            </p:txEl>
                                          </p:spTgt>
                                        </p:tgtEl>
                                        <p:attrNameLst>
                                          <p:attrName>style.visibility</p:attrName>
                                        </p:attrNameLst>
                                      </p:cBhvr>
                                      <p:to>
                                        <p:strVal val="visible"/>
                                      </p:to>
                                    </p:set>
                                    <p:animEffect filter="wipe(left)" transition="in">
                                      <p:cBhvr>
                                        <p:cTn id="17" dur="1500"/>
                                        <p:tgtEl>
                                          <p:spTgt spid="38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5"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91"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92"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393" name="Romans 8:35–39 (NKJV)"/>
          <p:cNvSpPr txBox="1"/>
          <p:nvPr/>
        </p:nvSpPr>
        <p:spPr>
          <a:xfrm>
            <a:off x="4189733" y="3625223"/>
            <a:ext cx="8523661"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000">
                <a:solidFill>
                  <a:srgbClr val="000000"/>
                </a:solidFill>
                <a:latin typeface="Century Gothic"/>
                <a:ea typeface="Century Gothic"/>
                <a:cs typeface="Century Gothic"/>
                <a:sym typeface="Century Gothic"/>
              </a:defRPr>
            </a:lvl1pPr>
          </a:lstStyle>
          <a:p>
            <a:pPr/>
            <a:r>
              <a:t>Romans 8:35–39 (NKJV)</a:t>
            </a:r>
          </a:p>
        </p:txBody>
      </p:sp>
      <p:sp>
        <p:nvSpPr>
          <p:cNvPr id="394"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pic>
        <p:nvPicPr>
          <p:cNvPr id="395"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96" name="Faithful Assured of Glorification – Due To God’s Faithfulness  (Romans 8:28-39)…"/>
          <p:cNvSpPr txBox="1"/>
          <p:nvPr/>
        </p:nvSpPr>
        <p:spPr>
          <a:xfrm>
            <a:off x="3923039" y="4796539"/>
            <a:ext cx="8694861" cy="4533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b="1" sz="3200">
                <a:latin typeface="Century Gothic"/>
                <a:ea typeface="Century Gothic"/>
                <a:cs typeface="Century Gothic"/>
                <a:sym typeface="Century Gothic"/>
              </a:defRPr>
            </a:pPr>
            <a:r>
              <a:t>Faithful Assured of Glorification – Due To God’s Faithfulness  (Romans 8:28-39)</a:t>
            </a:r>
          </a:p>
          <a:p>
            <a:pPr marL="1143000" indent="-685800" algn="l">
              <a:spcBef>
                <a:spcPts val="1200"/>
              </a:spcBef>
              <a:buSzPct val="80000"/>
              <a:buBlip>
                <a:blip r:embed="rId6"/>
              </a:buBlip>
              <a:defRPr sz="3200">
                <a:latin typeface="Century Gothic"/>
                <a:ea typeface="Century Gothic"/>
                <a:cs typeface="Century Gothic"/>
                <a:sym typeface="Century Gothic"/>
              </a:defRPr>
            </a:pPr>
            <a:r>
              <a:t>All things necessary to accomplish God’s purpose of glorifying those who love Him have been provided – (8:15-28)</a:t>
            </a:r>
          </a:p>
          <a:p>
            <a:pPr marL="1143000" indent="-685800" algn="l">
              <a:spcBef>
                <a:spcPts val="1200"/>
              </a:spcBef>
              <a:buSzPct val="80000"/>
              <a:buBlip>
                <a:blip r:embed="rId6"/>
              </a:buBlip>
              <a:defRPr sz="3200">
                <a:latin typeface="Century Gothic"/>
                <a:ea typeface="Century Gothic"/>
                <a:cs typeface="Century Gothic"/>
                <a:sym typeface="Century Gothic"/>
              </a:defRPr>
            </a:pPr>
            <a:r>
              <a:t>He will glorify the faithful – (8:29-39)</a:t>
            </a:r>
          </a:p>
          <a:p>
            <a:pPr marL="1143000" indent="-685800" algn="l">
              <a:spcBef>
                <a:spcPts val="1200"/>
              </a:spcBef>
              <a:buSzPct val="80000"/>
              <a:buBlip>
                <a:blip r:embed="rId6"/>
              </a:buBlip>
              <a:defRPr sz="3200">
                <a:latin typeface="Century Gothic"/>
                <a:ea typeface="Century Gothic"/>
                <a:cs typeface="Century Gothic"/>
                <a:sym typeface="Century Gothic"/>
              </a:defRPr>
            </a:pPr>
            <a:r>
              <a:t>But what of the unfaithful?  (8:12,13)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6">
                                            <p:txEl>
                                              <p:pRg st="1" end="1"/>
                                            </p:txEl>
                                          </p:spTgt>
                                        </p:tgtEl>
                                        <p:attrNameLst>
                                          <p:attrName>style.visibility</p:attrName>
                                        </p:attrNameLst>
                                      </p:cBhvr>
                                      <p:to>
                                        <p:strVal val="visible"/>
                                      </p:to>
                                    </p:set>
                                    <p:animEffect filter="wipe(left)" transition="in">
                                      <p:cBhvr>
                                        <p:cTn id="7" dur="1500"/>
                                        <p:tgtEl>
                                          <p:spTgt spid="3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6">
                                            <p:txEl>
                                              <p:pRg st="2" end="2"/>
                                            </p:txEl>
                                          </p:spTgt>
                                        </p:tgtEl>
                                        <p:attrNameLst>
                                          <p:attrName>style.visibility</p:attrName>
                                        </p:attrNameLst>
                                      </p:cBhvr>
                                      <p:to>
                                        <p:strVal val="visible"/>
                                      </p:to>
                                    </p:set>
                                    <p:animEffect filter="wipe(left)" transition="in">
                                      <p:cBhvr>
                                        <p:cTn id="12" dur="1500"/>
                                        <p:tgtEl>
                                          <p:spTgt spid="3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6">
                                            <p:txEl>
                                              <p:pRg st="3" end="3"/>
                                            </p:txEl>
                                          </p:spTgt>
                                        </p:tgtEl>
                                        <p:attrNameLst>
                                          <p:attrName>style.visibility</p:attrName>
                                        </p:attrNameLst>
                                      </p:cBhvr>
                                      <p:to>
                                        <p:strVal val="visible"/>
                                      </p:to>
                                    </p:set>
                                    <p:animEffect filter="wipe(left)" transition="in">
                                      <p:cBhvr>
                                        <p:cTn id="17" dur="1500"/>
                                        <p:tgtEl>
                                          <p:spTgt spid="3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6"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9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00" name="Ephesians 1:13–14 (NKJV)…"/>
          <p:cNvSpPr txBox="1"/>
          <p:nvPr/>
        </p:nvSpPr>
        <p:spPr>
          <a:xfrm>
            <a:off x="4161192" y="3666804"/>
            <a:ext cx="8523661" cy="595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Century Gothic"/>
                <a:ea typeface="Century Gothic"/>
                <a:cs typeface="Century Gothic"/>
                <a:sym typeface="Century Gothic"/>
              </a:defRPr>
            </a:pPr>
            <a:r>
              <a:t>Ephesians 1:13–14 (NKJV)</a:t>
            </a:r>
          </a:p>
          <a:p>
            <a:pPr defTabSz="457200">
              <a:defRPr>
                <a:solidFill>
                  <a:srgbClr val="000000"/>
                </a:solidFill>
                <a:latin typeface="Century Gothic"/>
                <a:ea typeface="Century Gothic"/>
                <a:cs typeface="Century Gothic"/>
                <a:sym typeface="Century Gothic"/>
              </a:defRPr>
            </a:pPr>
            <a:r>
              <a:rPr baseline="31999"/>
              <a:t>13</a:t>
            </a:r>
            <a:r>
              <a:t> In Him you also </a:t>
            </a:r>
            <a:r>
              <a:rPr i="1"/>
              <a:t>trusted,</a:t>
            </a:r>
            <a:r>
              <a:t> after you heard the word of truth, the gospel of your salvation; in whom also, having believed, you were sealed with the Holy Spirit of promise, </a:t>
            </a:r>
            <a:r>
              <a:rPr baseline="31999"/>
              <a:t>14</a:t>
            </a:r>
            <a:r>
              <a:t> who is the guarantee of our inheritance until the redemption of the purchased possession, to the praise of His glory. cf. 4:30; 2 Cor. 1:22; </a:t>
            </a:r>
          </a:p>
        </p:txBody>
      </p:sp>
      <p:pic>
        <p:nvPicPr>
          <p:cNvPr id="40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402"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403"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0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07" name="Ephesians 1:13–14 (NKJV)"/>
          <p:cNvSpPr txBox="1"/>
          <p:nvPr/>
        </p:nvSpPr>
        <p:spPr>
          <a:xfrm>
            <a:off x="4161192" y="3666804"/>
            <a:ext cx="8523661" cy="92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300">
                <a:solidFill>
                  <a:srgbClr val="000000"/>
                </a:solidFill>
                <a:latin typeface="Century Gothic"/>
                <a:ea typeface="Century Gothic"/>
                <a:cs typeface="Century Gothic"/>
                <a:sym typeface="Century Gothic"/>
              </a:defRPr>
            </a:lvl1pPr>
          </a:lstStyle>
          <a:p>
            <a:pPr/>
            <a:r>
              <a:t>Ephesians 1:13–14 (NKJV)</a:t>
            </a:r>
          </a:p>
        </p:txBody>
      </p:sp>
      <p:pic>
        <p:nvPicPr>
          <p:cNvPr id="408"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409"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41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
        <p:nvSpPr>
          <p:cNvPr id="411" name="The argument: We are sealed and secured by the Holy Spirit, therefore we have a guarantee we cannot be lost.…"/>
          <p:cNvSpPr txBox="1"/>
          <p:nvPr/>
        </p:nvSpPr>
        <p:spPr>
          <a:xfrm>
            <a:off x="3804958" y="4682373"/>
            <a:ext cx="8904908" cy="47244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200">
                <a:latin typeface="Century Gothic"/>
                <a:ea typeface="Century Gothic"/>
                <a:cs typeface="Century Gothic"/>
                <a:sym typeface="Century Gothic"/>
              </a:defRPr>
            </a:pPr>
            <a:r>
              <a:rPr b="1"/>
              <a:t>The argument</a:t>
            </a:r>
            <a:r>
              <a:t>: We are sealed and secured by the Holy Spirit, therefore we have a guarantee we cannot be lost.</a:t>
            </a:r>
          </a:p>
          <a:p>
            <a:pPr marL="685800" indent="-685800" algn="l">
              <a:spcBef>
                <a:spcPts val="1200"/>
              </a:spcBef>
              <a:buSzPct val="80000"/>
              <a:buBlip>
                <a:blip r:embed="rId5"/>
              </a:buBlip>
              <a:defRPr sz="3200">
                <a:latin typeface="Century Gothic"/>
                <a:ea typeface="Century Gothic"/>
                <a:cs typeface="Century Gothic"/>
                <a:sym typeface="Century Gothic"/>
              </a:defRPr>
            </a:pPr>
            <a:r>
              <a:rPr b="1"/>
              <a:t>The answer: </a:t>
            </a:r>
            <a:r>
              <a:t>The word “sealed” does include the idea of security, but not unbreakable security. (cf. Mat. 27:66). The main idea is IN CHRIST we have been “marked” or “identified” as belonging to God -(</a:t>
            </a:r>
            <a:r>
              <a:rPr i="1"/>
              <a:t>cf. Rom. 8:14-17; 2 Tim 2:19</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1">
                                            <p:txEl>
                                              <p:pRg st="1" end="1"/>
                                            </p:txEl>
                                          </p:spTgt>
                                        </p:tgtEl>
                                        <p:attrNameLst>
                                          <p:attrName>style.visibility</p:attrName>
                                        </p:attrNameLst>
                                      </p:cBhvr>
                                      <p:to>
                                        <p:strVal val="visible"/>
                                      </p:to>
                                    </p:set>
                                    <p:animEffect filter="wipe(left)" transition="in">
                                      <p:cBhvr>
                                        <p:cTn id="7" dur="1500"/>
                                        <p:tgtEl>
                                          <p:spTgt spid="41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14"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15" name="Ephesians 1:13–14 (NKJV)"/>
          <p:cNvSpPr txBox="1"/>
          <p:nvPr/>
        </p:nvSpPr>
        <p:spPr>
          <a:xfrm>
            <a:off x="4161192" y="3666804"/>
            <a:ext cx="8523661" cy="92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300">
                <a:solidFill>
                  <a:srgbClr val="000000"/>
                </a:solidFill>
                <a:latin typeface="Century Gothic"/>
                <a:ea typeface="Century Gothic"/>
                <a:cs typeface="Century Gothic"/>
                <a:sym typeface="Century Gothic"/>
              </a:defRPr>
            </a:lvl1pPr>
          </a:lstStyle>
          <a:p>
            <a:pPr/>
            <a:r>
              <a:t>Ephesians 1:13–14 (NKJV)</a:t>
            </a:r>
          </a:p>
        </p:txBody>
      </p:sp>
      <p:pic>
        <p:nvPicPr>
          <p:cNvPr id="416"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417"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418"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
        <p:nvSpPr>
          <p:cNvPr id="419" name="Things were “sealed” with hot wax imprinted with a signet ring or stamp to identify the authority, authenticity or ownership of the thing sealed.  The seal secured the object in the sense that IF any tampering occurred, it could be known. The security provided by the seal was NOT unconditionally absolute. Mat. 27:66"/>
          <p:cNvSpPr txBox="1"/>
          <p:nvPr/>
        </p:nvSpPr>
        <p:spPr>
          <a:xfrm>
            <a:off x="3804958" y="4682373"/>
            <a:ext cx="8904908" cy="48006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200"/>
              </a:spcBef>
              <a:buSzPct val="80000"/>
              <a:buBlip>
                <a:blip r:embed="rId5"/>
              </a:buBlip>
              <a:defRPr sz="3400">
                <a:latin typeface="Century Gothic"/>
                <a:ea typeface="Century Gothic"/>
                <a:cs typeface="Century Gothic"/>
                <a:sym typeface="Century Gothic"/>
              </a:defRPr>
            </a:lvl1pPr>
          </a:lstStyle>
          <a:p>
            <a:pPr/>
            <a:r>
              <a:t>Things were “sealed” with hot wax imprinted with a signet ring or stamp to identify the authority, authenticity or ownership of the thing sealed.  The seal secured the object in the sense that IF any tampering occurred, it could be known. The security provided by the seal was NOT unconditionally absolute. Mat. 27:66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1"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42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23"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24"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425" name="John 15:1-6 - Those who do not abide in Christ will wither, die, and be cut off and cast into the fire to be burned.…"/>
          <p:cNvSpPr txBox="1"/>
          <p:nvPr/>
        </p:nvSpPr>
        <p:spPr>
          <a:xfrm>
            <a:off x="4162471" y="3920169"/>
            <a:ext cx="8692878" cy="54102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700">
                <a:latin typeface="Century Gothic"/>
                <a:ea typeface="Century Gothic"/>
                <a:cs typeface="Century Gothic"/>
                <a:sym typeface="Century Gothic"/>
              </a:defRPr>
            </a:pPr>
            <a:r>
              <a:rPr b="1"/>
              <a:t>John 15:1-6 </a:t>
            </a:r>
            <a:r>
              <a:t>- Those who do not abide in Christ will wither, die, and be cut off and cast into the fire to be burned.</a:t>
            </a:r>
          </a:p>
          <a:p>
            <a:pPr marL="685800" indent="-685800" algn="l">
              <a:spcBef>
                <a:spcPts val="1200"/>
              </a:spcBef>
              <a:buSzPct val="80000"/>
              <a:buBlip>
                <a:blip r:embed="rId5"/>
              </a:buBlip>
              <a:defRPr sz="3700">
                <a:latin typeface="Century Gothic"/>
                <a:ea typeface="Century Gothic"/>
                <a:cs typeface="Century Gothic"/>
                <a:sym typeface="Century Gothic"/>
              </a:defRPr>
            </a:pPr>
            <a:r>
              <a:rPr b="1"/>
              <a:t>Romans 11:22</a:t>
            </a:r>
            <a:r>
              <a:t> This text is a warning to Gentile Christians who were in God’s “goodness.” If they failed to continue in God’s goodness, they would be “cut off.”</a:t>
            </a:r>
          </a:p>
        </p:txBody>
      </p:sp>
      <p:sp>
        <p:nvSpPr>
          <p:cNvPr id="426"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5">
                                            <p:txEl>
                                              <p:pRg st="1" end="1"/>
                                            </p:txEl>
                                          </p:spTgt>
                                        </p:tgtEl>
                                        <p:attrNameLst>
                                          <p:attrName>style.visibility</p:attrName>
                                        </p:attrNameLst>
                                      </p:cBhvr>
                                      <p:to>
                                        <p:strVal val="visible"/>
                                      </p:to>
                                    </p:set>
                                    <p:animEffect filter="wipe(left)" transition="in">
                                      <p:cBhvr>
                                        <p:cTn id="7" dur="1500"/>
                                        <p:tgtEl>
                                          <p:spTgt spid="42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5"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42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30"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31"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432" name="Romans 14:15 &amp; 1 Corinthians 8:11 - Both of these passages warn Christians not to cause their brethren to sin in matters of judgment. Those “for whom Christ died,” Calvinists would call them the elect, can be destroyed (Rom. 14:15) or perish. (1 Cor. 8:11)"/>
          <p:cNvSpPr txBox="1"/>
          <p:nvPr/>
        </p:nvSpPr>
        <p:spPr>
          <a:xfrm>
            <a:off x="4162471" y="3920169"/>
            <a:ext cx="8692878" cy="4686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700">
                <a:latin typeface="Century Gothic"/>
                <a:ea typeface="Century Gothic"/>
                <a:cs typeface="Century Gothic"/>
                <a:sym typeface="Century Gothic"/>
              </a:defRPr>
            </a:pPr>
            <a:r>
              <a:rPr b="1"/>
              <a:t>Romans 14:15 &amp; 1 Corinthians 8:11 </a:t>
            </a:r>
            <a:r>
              <a:t>- Both of these passages warn Christians not to cause their brethren to sin in matters of judgment. Those “for whom Christ died,” Calvinists would call them the elect, can be destroyed (Rom. 14:15) or perish. (1 Cor. 8:11) </a:t>
            </a:r>
          </a:p>
        </p:txBody>
      </p:sp>
      <p:sp>
        <p:nvSpPr>
          <p:cNvPr id="433"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TextBox 6" descr="TextBox 6"/>
          <p:cNvPicPr>
            <a:picLocks noChangeAspect="0"/>
          </p:cNvPicPr>
          <p:nvPr/>
        </p:nvPicPr>
        <p:blipFill>
          <a:blip r:embed="rId2">
            <a:extLst/>
          </a:blip>
          <a:stretch>
            <a:fillRect/>
          </a:stretch>
        </p:blipFill>
        <p:spPr>
          <a:xfrm>
            <a:off x="217766" y="1234434"/>
            <a:ext cx="5764747" cy="1516364"/>
          </a:xfrm>
          <a:prstGeom prst="rect">
            <a:avLst/>
          </a:prstGeom>
          <a:effectLst>
            <a:outerShdw sx="100000" sy="100000" kx="0" ky="0" algn="b" rotWithShape="0" blurRad="63500" dist="38100" dir="1234610">
              <a:srgbClr val="000000">
                <a:alpha val="46602"/>
              </a:srgbClr>
            </a:outerShdw>
          </a:effectLst>
        </p:spPr>
      </p:pic>
      <p:pic>
        <p:nvPicPr>
          <p:cNvPr id="215" name="Image" descr="Image"/>
          <p:cNvPicPr>
            <a:picLocks noChangeAspect="0"/>
          </p:cNvPicPr>
          <p:nvPr/>
        </p:nvPicPr>
        <p:blipFill>
          <a:blip r:embed="rId3">
            <a:extLst/>
          </a:blip>
          <a:stretch>
            <a:fillRect/>
          </a:stretch>
        </p:blipFill>
        <p:spPr>
          <a:xfrm>
            <a:off x="280723" y="2809377"/>
            <a:ext cx="3687421" cy="6696942"/>
          </a:xfrm>
          <a:prstGeom prst="rect">
            <a:avLst/>
          </a:prstGeom>
          <a:effectLst>
            <a:outerShdw sx="100000" sy="100000" kx="0" ky="0" algn="b" rotWithShape="0" blurRad="101600" dist="76200" dir="5400000">
              <a:srgbClr val="000000"/>
            </a:outerShdw>
          </a:effectLst>
        </p:spPr>
      </p:pic>
      <p:sp>
        <p:nvSpPr>
          <p:cNvPr id="216" name="6-Point Star 2"/>
          <p:cNvSpPr/>
          <p:nvPr/>
        </p:nvSpPr>
        <p:spPr>
          <a:xfrm>
            <a:off x="6859310" y="2826007"/>
            <a:ext cx="3063724" cy="4703669"/>
          </a:xfrm>
          <a:prstGeom prst="star6">
            <a:avLst>
              <a:gd name="adj" fmla="val 12733"/>
              <a:gd name="hf" fmla="val 115470"/>
            </a:avLst>
          </a:prstGeom>
          <a:solidFill>
            <a:srgbClr val="FFFF00"/>
          </a:solidFill>
          <a:ln w="12700">
            <a:miter lim="400000"/>
          </a:ln>
          <a:effectLst>
            <a:outerShdw sx="100000" sy="100000" kx="0" ky="0" algn="b" rotWithShape="0" blurRad="50800" dist="38100" dir="5400000">
              <a:srgbClr val="000000">
                <a:alpha val="99116"/>
              </a:srgbClr>
            </a:outerShdw>
          </a:effectLst>
        </p:spPr>
        <p:txBody>
          <a:bodyPr lIns="48767" tIns="48767" rIns="48767" bIns="48767" anchor="ctr"/>
          <a:lstStyle/>
          <a:p>
            <a:pPr defTabSz="1300480">
              <a:defRPr sz="2400">
                <a:solidFill>
                  <a:srgbClr val="FFFFFF"/>
                </a:solidFill>
                <a:latin typeface="Constantia"/>
                <a:ea typeface="Constantia"/>
                <a:cs typeface="Constantia"/>
                <a:sym typeface="Constantia"/>
              </a:defRPr>
            </a:pPr>
          </a:p>
        </p:txBody>
      </p:sp>
      <p:grpSp>
        <p:nvGrpSpPr>
          <p:cNvPr id="237" name="Group"/>
          <p:cNvGrpSpPr/>
          <p:nvPr/>
        </p:nvGrpSpPr>
        <p:grpSpPr>
          <a:xfrm>
            <a:off x="3923965" y="775381"/>
            <a:ext cx="8934413" cy="8804921"/>
            <a:chOff x="0" y="0"/>
            <a:chExt cx="8934412" cy="8804920"/>
          </a:xfrm>
        </p:grpSpPr>
        <p:sp>
          <p:nvSpPr>
            <p:cNvPr id="217" name="Shape"/>
            <p:cNvSpPr/>
            <p:nvPr/>
          </p:nvSpPr>
          <p:spPr>
            <a:xfrm>
              <a:off x="1573633" y="972994"/>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0" y="18532"/>
                  </a:moveTo>
                  <a:lnTo>
                    <a:pt x="0" y="18532"/>
                  </a:lnTo>
                  <a:cubicBezTo>
                    <a:pt x="4347" y="5769"/>
                    <a:pt x="12850" y="-1432"/>
                    <a:pt x="21600" y="238"/>
                  </a:cubicBezTo>
                  <a:lnTo>
                    <a:pt x="21374" y="3532"/>
                  </a:lnTo>
                  <a:lnTo>
                    <a:pt x="21374" y="3532"/>
                  </a:lnTo>
                  <a:cubicBezTo>
                    <a:pt x="13416" y="2013"/>
                    <a:pt x="5683" y="8562"/>
                    <a:pt x="1730" y="20168"/>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8" name="Shape"/>
            <p:cNvSpPr/>
            <p:nvPr/>
          </p:nvSpPr>
          <p:spPr>
            <a:xfrm>
              <a:off x="1184406" y="2698594"/>
              <a:ext cx="617564" cy="3407731"/>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11256" y="21600"/>
                  </a:moveTo>
                  <a:lnTo>
                    <a:pt x="11256" y="21600"/>
                  </a:lnTo>
                  <a:cubicBezTo>
                    <a:pt x="-3752" y="14917"/>
                    <a:pt x="-3752" y="6683"/>
                    <a:pt x="11256" y="0"/>
                  </a:cubicBezTo>
                  <a:lnTo>
                    <a:pt x="17848" y="978"/>
                  </a:lnTo>
                  <a:lnTo>
                    <a:pt x="17848" y="978"/>
                  </a:lnTo>
                  <a:cubicBezTo>
                    <a:pt x="4200" y="7056"/>
                    <a:pt x="4200" y="14544"/>
                    <a:pt x="17848" y="20622"/>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9" name="Shape"/>
            <p:cNvSpPr/>
            <p:nvPr/>
          </p:nvSpPr>
          <p:spPr>
            <a:xfrm>
              <a:off x="1573632" y="5953460"/>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21600" y="19930"/>
                  </a:moveTo>
                  <a:lnTo>
                    <a:pt x="21600" y="19930"/>
                  </a:lnTo>
                  <a:cubicBezTo>
                    <a:pt x="12850" y="21600"/>
                    <a:pt x="4347" y="14399"/>
                    <a:pt x="0" y="1636"/>
                  </a:cubicBezTo>
                  <a:lnTo>
                    <a:pt x="1730" y="0"/>
                  </a:lnTo>
                  <a:lnTo>
                    <a:pt x="1730" y="0"/>
                  </a:lnTo>
                  <a:cubicBezTo>
                    <a:pt x="5683" y="11606"/>
                    <a:pt x="13416" y="18155"/>
                    <a:pt x="21374" y="16636"/>
                  </a:cubicBezTo>
                  <a:close/>
                </a:path>
              </a:pathLst>
            </a:custGeom>
            <a:solidFill>
              <a:srgbClr val="A49428"/>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20" name="Shape"/>
            <p:cNvSpPr/>
            <p:nvPr/>
          </p:nvSpPr>
          <p:spPr>
            <a:xfrm>
              <a:off x="4416152" y="5954275"/>
              <a:ext cx="2944760" cy="1889428"/>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21600" y="1591"/>
                  </a:moveTo>
                  <a:lnTo>
                    <a:pt x="21600" y="1591"/>
                  </a:lnTo>
                  <a:cubicBezTo>
                    <a:pt x="17289" y="14482"/>
                    <a:pt x="8710" y="21600"/>
                    <a:pt x="0" y="19511"/>
                  </a:cubicBezTo>
                  <a:lnTo>
                    <a:pt x="273" y="16297"/>
                  </a:lnTo>
                  <a:lnTo>
                    <a:pt x="273" y="16297"/>
                  </a:lnTo>
                  <a:cubicBezTo>
                    <a:pt x="8194" y="18196"/>
                    <a:pt x="15996" y="11723"/>
                    <a:pt x="19916" y="0"/>
                  </a:cubicBezTo>
                  <a:close/>
                </a:path>
              </a:pathLst>
            </a:custGeom>
            <a:solidFill>
              <a:srgbClr val="895D1D"/>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21" name="Shape"/>
            <p:cNvSpPr/>
            <p:nvPr/>
          </p:nvSpPr>
          <p:spPr>
            <a:xfrm>
              <a:off x="7132442" y="2698594"/>
              <a:ext cx="617564" cy="3407730"/>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6592" y="0"/>
                  </a:moveTo>
                  <a:lnTo>
                    <a:pt x="6592" y="0"/>
                  </a:lnTo>
                  <a:cubicBezTo>
                    <a:pt x="21600" y="6683"/>
                    <a:pt x="21600" y="14917"/>
                    <a:pt x="6592" y="21600"/>
                  </a:cubicBezTo>
                  <a:lnTo>
                    <a:pt x="0" y="20622"/>
                  </a:lnTo>
                  <a:lnTo>
                    <a:pt x="0" y="20622"/>
                  </a:lnTo>
                  <a:cubicBezTo>
                    <a:pt x="13648" y="14544"/>
                    <a:pt x="13648" y="7056"/>
                    <a:pt x="0" y="978"/>
                  </a:cubicBezTo>
                  <a:close/>
                </a:path>
              </a:pathLst>
            </a:custGeom>
            <a:solidFill>
              <a:srgbClr val="A39A36"/>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22" name="Shape"/>
            <p:cNvSpPr/>
            <p:nvPr/>
          </p:nvSpPr>
          <p:spPr>
            <a:xfrm>
              <a:off x="4416152" y="961216"/>
              <a:ext cx="2944761" cy="1889429"/>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0" y="361"/>
                  </a:moveTo>
                  <a:lnTo>
                    <a:pt x="0" y="361"/>
                  </a:lnTo>
                  <a:cubicBezTo>
                    <a:pt x="8710" y="-1728"/>
                    <a:pt x="17289" y="5390"/>
                    <a:pt x="21600" y="18281"/>
                  </a:cubicBezTo>
                  <a:lnTo>
                    <a:pt x="19916" y="19872"/>
                  </a:lnTo>
                  <a:lnTo>
                    <a:pt x="19916" y="19872"/>
                  </a:lnTo>
                  <a:cubicBezTo>
                    <a:pt x="15996" y="8149"/>
                    <a:pt x="8194" y="1676"/>
                    <a:pt x="273" y="3575"/>
                  </a:cubicBezTo>
                  <a:close/>
                </a:path>
              </a:pathLst>
            </a:custGeom>
            <a:solidFill>
              <a:srgbClr val="D1CA75"/>
            </a:solidFill>
            <a:ln w="3175" cap="flat">
              <a:solidFill>
                <a:srgbClr val="ECE5B3"/>
              </a:solidFill>
              <a:prstDash val="solid"/>
              <a:round/>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23" name="Oval"/>
            <p:cNvSpPr/>
            <p:nvPr/>
          </p:nvSpPr>
          <p:spPr>
            <a:xfrm>
              <a:off x="2909430" y="2871168"/>
              <a:ext cx="3032042" cy="3062583"/>
            </a:xfrm>
            <a:prstGeom prst="ellipse">
              <a:avLst/>
            </a:prstGeom>
            <a:solidFill>
              <a:schemeClr val="accent6">
                <a:satOff val="1848"/>
                <a:lumOff val="-15262"/>
              </a:schemeClr>
            </a:solidFill>
            <a:ln w="12700" cap="flat">
              <a:noFill/>
              <a:miter lim="400000"/>
            </a:ln>
            <a:effectLst/>
          </p:spPr>
          <p:txBody>
            <a:bodyPr wrap="square" lIns="48767" tIns="48767" rIns="48767" bIns="48767" numCol="1" anchor="ctr">
              <a:noAutofit/>
            </a:bodyPr>
            <a:lstStyle/>
            <a:p>
              <a:pPr defTabSz="587022">
                <a:defRPr sz="3400">
                  <a:solidFill>
                    <a:srgbClr val="FFFFFF"/>
                  </a:solidFill>
                </a:defRPr>
              </a:pPr>
            </a:p>
          </p:txBody>
        </p:sp>
        <p:sp>
          <p:nvSpPr>
            <p:cNvPr id="224" name="The Circular Reasoning  of A of False Theology"/>
            <p:cNvSpPr txBox="1"/>
            <p:nvPr/>
          </p:nvSpPr>
          <p:spPr>
            <a:xfrm>
              <a:off x="3234152" y="3195270"/>
              <a:ext cx="2382597" cy="2414381"/>
            </a:xfrm>
            <a:prstGeom prst="rect">
              <a:avLst/>
            </a:prstGeom>
            <a:noFill/>
            <a:ln w="12700" cap="flat">
              <a:noFill/>
              <a:miter lim="400000"/>
            </a:ln>
            <a:effectLst>
              <a:outerShdw sx="100000" sy="100000" kx="0" ky="0" algn="b" rotWithShape="0" blurRad="88900" dist="50800" dir="3300000">
                <a:srgbClr val="000000"/>
              </a:outerShdw>
            </a:effectLst>
            <a:extLst>
              <a:ext uri="{C572A759-6A51-4108-AA02-DFA0A04FC94B}">
                <ma14:wrappingTextBoxFlag xmlns:ma14="http://schemas.microsoft.com/office/mac/drawingml/2011/main" val="1"/>
              </a:ext>
            </a:extLst>
          </p:spPr>
          <p:txBody>
            <a:bodyPr wrap="square" lIns="36576" tIns="36576" rIns="36576" bIns="36576" numCol="1" anchor="ctr">
              <a:noAutofit/>
            </a:bodyPr>
            <a:lstStyle>
              <a:lvl1pPr defTabSz="1706879">
                <a:lnSpc>
                  <a:spcPct val="90000"/>
                </a:lnSpc>
                <a:spcBef>
                  <a:spcPts val="1600"/>
                </a:spcBef>
                <a:defRPr sz="2700">
                  <a:solidFill>
                    <a:srgbClr val="FFFFFF"/>
                  </a:solidFill>
                  <a:effectLst>
                    <a:outerShdw sx="100000" sy="100000" kx="0" ky="0" algn="b" rotWithShape="0" blurRad="50800" dist="38100" dir="0">
                      <a:srgbClr val="000000">
                        <a:alpha val="40000"/>
                      </a:srgbClr>
                    </a:outerShdw>
                  </a:effectLst>
                  <a:latin typeface="Herculanum"/>
                  <a:ea typeface="Herculanum"/>
                  <a:cs typeface="Herculanum"/>
                  <a:sym typeface="Herculanum"/>
                </a:defRPr>
              </a:lvl1pPr>
            </a:lstStyle>
            <a:p>
              <a:pPr/>
              <a:r>
                <a:t>The Circular Reasoning  of A of False Theology </a:t>
              </a:r>
            </a:p>
          </p:txBody>
        </p:sp>
        <p:sp>
          <p:nvSpPr>
            <p:cNvPr id="225" name="Oval"/>
            <p:cNvSpPr/>
            <p:nvPr/>
          </p:nvSpPr>
          <p:spPr>
            <a:xfrm>
              <a:off x="2794556" y="-1"/>
              <a:ext cx="3261789" cy="2143808"/>
            </a:xfrm>
            <a:prstGeom prst="ellipse">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FFFFFF"/>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6" name="False View of God’s Sovereignty"/>
            <p:cNvSpPr txBox="1"/>
            <p:nvPr/>
          </p:nvSpPr>
          <p:spPr>
            <a:xfrm>
              <a:off x="3272234" y="393572"/>
              <a:ext cx="2306433" cy="1356663"/>
            </a:xfrm>
            <a:prstGeom prst="rect">
              <a:avLst/>
            </a:prstGeom>
            <a:noFill/>
            <a:ln w="12700" cap="flat">
              <a:noFill/>
              <a:miter lim="400000"/>
            </a:ln>
            <a:effectLst>
              <a:outerShdw sx="100000" sy="100000" kx="0" ky="0" algn="b" rotWithShape="0" blurRad="101600" dist="381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5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False View of God’s Sovereignty</a:t>
              </a:r>
            </a:p>
          </p:txBody>
        </p:sp>
        <p:sp>
          <p:nvSpPr>
            <p:cNvPr id="227" name="Oval"/>
            <p:cNvSpPr/>
            <p:nvPr/>
          </p:nvSpPr>
          <p:spPr>
            <a:xfrm>
              <a:off x="5672623" y="1665281"/>
              <a:ext cx="3261790" cy="2143807"/>
            </a:xfrm>
            <a:prstGeom prst="ellipse">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8" name="Total Inability"/>
            <p:cNvSpPr txBox="1"/>
            <p:nvPr/>
          </p:nvSpPr>
          <p:spPr>
            <a:xfrm>
              <a:off x="6066791" y="2023755"/>
              <a:ext cx="2574474" cy="1426859"/>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4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Total Inability</a:t>
              </a:r>
            </a:p>
          </p:txBody>
        </p:sp>
        <p:sp>
          <p:nvSpPr>
            <p:cNvPr id="229" name="Oval"/>
            <p:cNvSpPr/>
            <p:nvPr/>
          </p:nvSpPr>
          <p:spPr>
            <a:xfrm>
              <a:off x="5672623" y="4995832"/>
              <a:ext cx="3261790" cy="2143807"/>
            </a:xfrm>
            <a:prstGeom prst="ellipse">
              <a:avLst/>
            </a:prstGeom>
            <a:gradFill flip="none" rotWithShape="1">
              <a:gsLst>
                <a:gs pos="0">
                  <a:schemeClr val="accent3"/>
                </a:gs>
                <a:gs pos="100000">
                  <a:schemeClr val="accent3">
                    <a:satOff val="2194"/>
                    <a:lumOff val="-10817"/>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30" name="Unconditional Election"/>
            <p:cNvSpPr txBox="1"/>
            <p:nvPr/>
          </p:nvSpPr>
          <p:spPr>
            <a:xfrm>
              <a:off x="6137266" y="5468493"/>
              <a:ext cx="2433525" cy="1198485"/>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Unconditional Election</a:t>
              </a:r>
            </a:p>
          </p:txBody>
        </p:sp>
        <p:sp>
          <p:nvSpPr>
            <p:cNvPr id="231" name="Oval"/>
            <p:cNvSpPr/>
            <p:nvPr/>
          </p:nvSpPr>
          <p:spPr>
            <a:xfrm>
              <a:off x="2794556" y="6661113"/>
              <a:ext cx="3261789" cy="2143808"/>
            </a:xfrm>
            <a:prstGeom prst="ellipse">
              <a:avLst/>
            </a:prstGeom>
            <a:gradFill flip="none" rotWithShape="1">
              <a:gsLst>
                <a:gs pos="0">
                  <a:schemeClr val="accent4"/>
                </a:gs>
                <a:gs pos="100000">
                  <a:schemeClr val="accent4">
                    <a:hueOff val="-81543"/>
                    <a:satOff val="3097"/>
                    <a:lumOff val="-8662"/>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32" name="Limited Atonement"/>
            <p:cNvSpPr txBox="1"/>
            <p:nvPr/>
          </p:nvSpPr>
          <p:spPr>
            <a:xfrm>
              <a:off x="3272234" y="7161638"/>
              <a:ext cx="2306433" cy="1142758"/>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0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Limited Atonement</a:t>
              </a:r>
            </a:p>
          </p:txBody>
        </p:sp>
        <p:sp>
          <p:nvSpPr>
            <p:cNvPr id="233" name="Oval"/>
            <p:cNvSpPr/>
            <p:nvPr/>
          </p:nvSpPr>
          <p:spPr>
            <a:xfrm>
              <a:off x="-1" y="4995833"/>
              <a:ext cx="3261790" cy="2143807"/>
            </a:xfrm>
            <a:prstGeom prst="ellipse">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34" name="Irresistible Grace"/>
            <p:cNvSpPr txBox="1"/>
            <p:nvPr/>
          </p:nvSpPr>
          <p:spPr>
            <a:xfrm>
              <a:off x="477678" y="5531999"/>
              <a:ext cx="2306434" cy="1071473"/>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1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Irresistible Grace</a:t>
              </a:r>
            </a:p>
          </p:txBody>
        </p:sp>
        <p:sp>
          <p:nvSpPr>
            <p:cNvPr id="235" name="Oval"/>
            <p:cNvSpPr/>
            <p:nvPr/>
          </p:nvSpPr>
          <p:spPr>
            <a:xfrm>
              <a:off x="-1" y="1665279"/>
              <a:ext cx="3261790" cy="2143808"/>
            </a:xfrm>
            <a:prstGeom prst="ellipse">
              <a:avLst/>
            </a:prstGeom>
            <a:solidFill>
              <a:schemeClr val="accent2">
                <a:hueOff val="50042"/>
                <a:satOff val="8963"/>
                <a:lumOff val="14616"/>
              </a:schemeClr>
            </a:soli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36" name="Perseverance of the Saints"/>
            <p:cNvSpPr txBox="1"/>
            <p:nvPr/>
          </p:nvSpPr>
          <p:spPr>
            <a:xfrm>
              <a:off x="477677" y="2135396"/>
              <a:ext cx="2306434" cy="1203577"/>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Perseverance of the Saints </a:t>
              </a:r>
            </a:p>
          </p:txBody>
        </p:sp>
      </p:grpSp>
      <p:sp>
        <p:nvSpPr>
          <p:cNvPr id="23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39"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43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37"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38"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439" name="1 Corinthians 9:27 — Paul said, that even after preaching to others, he could be “disqualified,”  i.e., he could be lost even though he was a Christian.…"/>
          <p:cNvSpPr txBox="1"/>
          <p:nvPr/>
        </p:nvSpPr>
        <p:spPr>
          <a:xfrm>
            <a:off x="4162471" y="3920169"/>
            <a:ext cx="8692878" cy="51816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500">
                <a:latin typeface="Century Gothic"/>
                <a:ea typeface="Century Gothic"/>
                <a:cs typeface="Century Gothic"/>
                <a:sym typeface="Century Gothic"/>
              </a:defRPr>
            </a:pPr>
            <a:r>
              <a:rPr b="1"/>
              <a:t>1 Corinthians 9:27 —</a:t>
            </a:r>
            <a:r>
              <a:t> Paul said, that even after preaching to others, he could be “disqualified,” </a:t>
            </a:r>
            <a:br/>
            <a:r>
              <a:t>i.e., he could be lost even though he was a Christian. </a:t>
            </a:r>
          </a:p>
          <a:p>
            <a:pPr marL="685800" indent="-685800" algn="l">
              <a:spcBef>
                <a:spcPts val="1200"/>
              </a:spcBef>
              <a:buSzPct val="80000"/>
              <a:buBlip>
                <a:blip r:embed="rId5"/>
              </a:buBlip>
              <a:defRPr sz="3500">
                <a:latin typeface="Century Gothic"/>
                <a:ea typeface="Century Gothic"/>
                <a:cs typeface="Century Gothic"/>
                <a:sym typeface="Century Gothic"/>
              </a:defRPr>
            </a:pPr>
            <a:r>
              <a:rPr b="1"/>
              <a:t>1 Corinthians 10:13 —</a:t>
            </a:r>
            <a:r>
              <a:t> God’s chosen people, whom He delivered from Egypt died in the wilderness - they are “OUR EXAMPLE…”</a:t>
            </a:r>
          </a:p>
        </p:txBody>
      </p:sp>
      <p:sp>
        <p:nvSpPr>
          <p:cNvPr id="44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9">
                                            <p:txEl>
                                              <p:pRg st="1" end="1"/>
                                            </p:txEl>
                                          </p:spTgt>
                                        </p:tgtEl>
                                        <p:attrNameLst>
                                          <p:attrName>style.visibility</p:attrName>
                                        </p:attrNameLst>
                                      </p:cBhvr>
                                      <p:to>
                                        <p:strVal val="visible"/>
                                      </p:to>
                                    </p:set>
                                    <p:animEffect filter="wipe(left)" transition="in">
                                      <p:cBhvr>
                                        <p:cTn id="7" dur="1500"/>
                                        <p:tgtEl>
                                          <p:spTgt spid="43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9"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2"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44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44"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45"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446" name="Galatians 5:1-4 — Christians must “stand in their current freedom” and not turn back to bondage or Christ will profit them nothing, for they will be cut off from Christ.…"/>
          <p:cNvSpPr txBox="1"/>
          <p:nvPr/>
        </p:nvSpPr>
        <p:spPr>
          <a:xfrm>
            <a:off x="4162471" y="3920169"/>
            <a:ext cx="8692878" cy="57277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500">
                <a:latin typeface="Century Gothic"/>
                <a:ea typeface="Century Gothic"/>
                <a:cs typeface="Century Gothic"/>
                <a:sym typeface="Century Gothic"/>
              </a:defRPr>
            </a:pPr>
            <a:r>
              <a:rPr b="1"/>
              <a:t>Galatians 5:1-4 —</a:t>
            </a:r>
            <a:r>
              <a:t> Christians must “stand in their current freedom” and not turn back to bondage or Christ will profit them nothing, for they will be cut off from Christ.</a:t>
            </a:r>
          </a:p>
          <a:p>
            <a:pPr marL="685800" indent="-685800" algn="l">
              <a:spcBef>
                <a:spcPts val="1200"/>
              </a:spcBef>
              <a:buSzPct val="80000"/>
              <a:buBlip>
                <a:blip r:embed="rId5"/>
              </a:buBlip>
              <a:defRPr sz="3500">
                <a:latin typeface="Century Gothic"/>
                <a:ea typeface="Century Gothic"/>
                <a:cs typeface="Century Gothic"/>
                <a:sym typeface="Century Gothic"/>
              </a:defRPr>
            </a:pPr>
            <a:r>
              <a:rPr b="1"/>
              <a:t>2 Peter 2:20-22 —</a:t>
            </a:r>
            <a:r>
              <a:t> If a Christian turns back to the world and is overcome, Peter says it would have been better for them not to have “known” the way of righteousness …</a:t>
            </a:r>
          </a:p>
        </p:txBody>
      </p:sp>
      <p:sp>
        <p:nvSpPr>
          <p:cNvPr id="447"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6">
                                            <p:txEl>
                                              <p:pRg st="1" end="1"/>
                                            </p:txEl>
                                          </p:spTgt>
                                        </p:tgtEl>
                                        <p:attrNameLst>
                                          <p:attrName>style.visibility</p:attrName>
                                        </p:attrNameLst>
                                      </p:cBhvr>
                                      <p:to>
                                        <p:strVal val="visible"/>
                                      </p:to>
                                    </p:set>
                                    <p:animEffect filter="wipe(left)" transition="in">
                                      <p:cBhvr>
                                        <p:cTn id="7" dur="1500"/>
                                        <p:tgtEl>
                                          <p:spTgt spid="44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6"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45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51"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52"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453" name="A child of God can become an unbeliever and depart from the living God and not enter God’s rest –  (Hebrews 3; 4; 6; 10)"/>
          <p:cNvSpPr txBox="1"/>
          <p:nvPr/>
        </p:nvSpPr>
        <p:spPr>
          <a:xfrm>
            <a:off x="4730260" y="3952390"/>
            <a:ext cx="7729023"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sz="5300">
                <a:solidFill>
                  <a:srgbClr val="000000"/>
                </a:solidFill>
                <a:latin typeface="Century Gothic"/>
                <a:ea typeface="Century Gothic"/>
                <a:cs typeface="Century Gothic"/>
                <a:sym typeface="Century Gothic"/>
              </a:defRPr>
            </a:lvl1pPr>
          </a:lstStyle>
          <a:p>
            <a:pPr/>
            <a:r>
              <a:t>A child of God can become an unbeliever and depart from the living God and not enter God’s rest –  (Hebrews 3; 4; 6; 10)</a:t>
            </a:r>
          </a:p>
        </p:txBody>
      </p:sp>
      <p:sp>
        <p:nvSpPr>
          <p:cNvPr id="454"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Hebrews 3:14–4:3 (NKJV)…"/>
          <p:cNvSpPr txBox="1"/>
          <p:nvPr/>
        </p:nvSpPr>
        <p:spPr>
          <a:xfrm>
            <a:off x="187747" y="289110"/>
            <a:ext cx="12629306" cy="91753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000000"/>
                </a:solidFill>
                <a:latin typeface="Century Gothic"/>
                <a:ea typeface="Century Gothic"/>
                <a:cs typeface="Century Gothic"/>
                <a:sym typeface="Century Gothic"/>
              </a:defRPr>
            </a:pPr>
            <a:r>
              <a:t>Hebrews 3:14–4:3 (NKJV)</a:t>
            </a:r>
          </a:p>
          <a:p>
            <a:pPr algn="just" defTabSz="457200">
              <a:defRPr>
                <a:solidFill>
                  <a:srgbClr val="000000"/>
                </a:solidFill>
                <a:latin typeface="Times New Roman"/>
                <a:ea typeface="Times New Roman"/>
                <a:cs typeface="Times New Roman"/>
                <a:sym typeface="Times New Roman"/>
              </a:defRPr>
            </a:pPr>
            <a:r>
              <a:rPr baseline="31999"/>
              <a:t>14</a:t>
            </a:r>
            <a:r>
              <a:t> For we have become partakers of Christ if we hold the beginning of our confidence steadfast to the end, </a:t>
            </a:r>
            <a:r>
              <a:rPr baseline="31999"/>
              <a:t>15</a:t>
            </a:r>
            <a:r>
              <a:t> while it is said: </a:t>
            </a:r>
            <a:r>
              <a:rPr i="1"/>
              <a:t>“Today, if you will hear His voice,</a:t>
            </a:r>
            <a:r>
              <a:t> </a:t>
            </a:r>
            <a:r>
              <a:rPr i="1"/>
              <a:t>Do not harden your hearts as in the rebellion.”</a:t>
            </a:r>
            <a:r>
              <a:t> </a:t>
            </a:r>
            <a:r>
              <a:rPr baseline="31999"/>
              <a:t>16</a:t>
            </a:r>
            <a:r>
              <a:t> For who, having heard, rebelled? Indeed, </a:t>
            </a:r>
            <a:r>
              <a:rPr i="1"/>
              <a:t>was it</a:t>
            </a:r>
            <a:r>
              <a:t> not all who came out of Egypt, </a:t>
            </a:r>
            <a:r>
              <a:rPr i="1"/>
              <a:t>led</a:t>
            </a:r>
            <a:r>
              <a:t> by Moses? </a:t>
            </a:r>
            <a:r>
              <a:rPr baseline="31999"/>
              <a:t>17</a:t>
            </a:r>
            <a:r>
              <a:t> Now with whom was He angry forty years? </a:t>
            </a:r>
            <a:r>
              <a:rPr i="1"/>
              <a:t>Was it</a:t>
            </a:r>
            <a:r>
              <a:t> not with those who sinned, whose corpses fell in the wilderness? </a:t>
            </a:r>
            <a:r>
              <a:rPr baseline="31999"/>
              <a:t>18</a:t>
            </a:r>
            <a:r>
              <a:t> And to whom did He swear that they would not enter His rest, but to those who did not obey? </a:t>
            </a:r>
            <a:r>
              <a:rPr baseline="31999"/>
              <a:t>19</a:t>
            </a:r>
            <a:r>
              <a:t> So we see that they could not enter in because of unbelief.</a:t>
            </a:r>
          </a:p>
          <a:p>
            <a:pPr algn="just" defTabSz="457200">
              <a:defRPr>
                <a:solidFill>
                  <a:srgbClr val="000000"/>
                </a:solidFill>
                <a:latin typeface="Times New Roman"/>
                <a:ea typeface="Times New Roman"/>
                <a:cs typeface="Times New Roman"/>
                <a:sym typeface="Times New Roman"/>
              </a:defRPr>
            </a:pPr>
            <a:r>
              <a:t> </a:t>
            </a:r>
            <a:r>
              <a:rPr baseline="31999"/>
              <a:t>1</a:t>
            </a:r>
            <a:r>
              <a:t> Therefore, since a promise remains of entering His rest, let us fear lest any of you seem to have come short of it. </a:t>
            </a:r>
            <a:r>
              <a:rPr baseline="31999"/>
              <a:t>2</a:t>
            </a:r>
            <a:r>
              <a:t> For indeed the gospel was preached to us as well as to them; but the word which they heard did not profit them, not being mixed with faith in those who heard </a:t>
            </a:r>
            <a:r>
              <a:rPr i="1"/>
              <a:t>it</a:t>
            </a:r>
            <a:r>
              <a:t>. </a:t>
            </a:r>
            <a:r>
              <a:rPr baseline="31999"/>
              <a:t>3</a:t>
            </a:r>
            <a:r>
              <a:t> For we who have believed do enter that rest, as He has said: </a:t>
            </a:r>
            <a:r>
              <a:rPr i="1"/>
              <a:t>“So I swore in My wrath,</a:t>
            </a:r>
            <a:r>
              <a:t> </a:t>
            </a:r>
            <a:r>
              <a:rPr i="1"/>
              <a:t>‘They shall not enter My rest,’ ”</a:t>
            </a:r>
            <a:r>
              <a:t> although the works were finished from the foundation of the world.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Hebrews 10:26–31 (NKJV)…"/>
          <p:cNvSpPr txBox="1"/>
          <p:nvPr/>
        </p:nvSpPr>
        <p:spPr>
          <a:xfrm>
            <a:off x="187747" y="289110"/>
            <a:ext cx="12629306" cy="932885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000000"/>
                </a:solidFill>
                <a:latin typeface="Century Gothic"/>
                <a:ea typeface="Century Gothic"/>
                <a:cs typeface="Century Gothic"/>
                <a:sym typeface="Century Gothic"/>
              </a:defRPr>
            </a:pPr>
            <a:r>
              <a:t>Hebrews 10:26–31 (NKJV)</a:t>
            </a:r>
          </a:p>
          <a:p>
            <a:pPr algn="just" defTabSz="457200">
              <a:defRPr sz="3400">
                <a:solidFill>
                  <a:srgbClr val="000000"/>
                </a:solidFill>
                <a:latin typeface="Times New Roman"/>
                <a:ea typeface="Times New Roman"/>
                <a:cs typeface="Times New Roman"/>
                <a:sym typeface="Times New Roman"/>
              </a:defRPr>
            </a:pPr>
            <a:r>
              <a:rPr baseline="31999"/>
              <a:t>26</a:t>
            </a:r>
            <a:r>
              <a:t> For if we sin willfully after we have received the knowledge of the truth, there no longer remains a sacrifice for sins, </a:t>
            </a:r>
            <a:r>
              <a:rPr baseline="31999"/>
              <a:t>27</a:t>
            </a:r>
            <a:r>
              <a:t> but a certain fearful expectation of judgment, and fiery indignation which will devour the adversaries. </a:t>
            </a:r>
            <a:r>
              <a:rPr baseline="31999"/>
              <a:t>28</a:t>
            </a:r>
            <a:r>
              <a:t> Anyone who has rejected Moses’ law dies without mercy on the testimony of two or three witnesses. </a:t>
            </a:r>
            <a:r>
              <a:rPr baseline="31999"/>
              <a:t>29</a:t>
            </a:r>
            <a:r>
              <a:t> Of how much worse punishment, do you suppose, will he be thought worthy who has trampled the Son of God underfoot, counted the blood of the covenant by which he was sanctified a common thing, and insulted the Spirit of grace? </a:t>
            </a:r>
            <a:r>
              <a:rPr baseline="31999"/>
              <a:t>30</a:t>
            </a:r>
            <a:r>
              <a:t> For we know Him who said, </a:t>
            </a:r>
            <a:r>
              <a:rPr i="1"/>
              <a:t>“Vengeance is Mine, I will repay,”</a:t>
            </a:r>
            <a:r>
              <a:t> says the Lord. And again, “</a:t>
            </a:r>
            <a:r>
              <a:rPr i="1"/>
              <a:t>The</a:t>
            </a:r>
            <a:r>
              <a:t> Lord will judge His people.” </a:t>
            </a:r>
            <a:r>
              <a:rPr baseline="31999"/>
              <a:t>31</a:t>
            </a:r>
            <a:r>
              <a:t> It is a fearful thing to fall into the hands of the living God. </a:t>
            </a:r>
            <a:r>
              <a:rPr baseline="31999"/>
              <a:t>1</a:t>
            </a:r>
            <a:r>
              <a:t> Therefore, since a promise remains of entering His rest, let us fear lest any of you seem to have come short of it. </a:t>
            </a:r>
            <a:r>
              <a:rPr baseline="31999"/>
              <a:t>2</a:t>
            </a:r>
            <a:r>
              <a:t> For indeed the gospel was preached to us as well as to them; but the word which they heard did not profit them, not being mixed with faith in those who heard </a:t>
            </a:r>
            <a:r>
              <a:rPr i="1"/>
              <a:t>it</a:t>
            </a:r>
            <a:r>
              <a:t>. </a:t>
            </a:r>
            <a:r>
              <a:rPr baseline="31999"/>
              <a:t>3</a:t>
            </a:r>
            <a:r>
              <a:t> For we who have believed do enter that rest, as He has said: </a:t>
            </a:r>
            <a:r>
              <a:rPr i="1"/>
              <a:t>“So I swore in My wrath,</a:t>
            </a:r>
            <a:r>
              <a:t> </a:t>
            </a:r>
            <a:r>
              <a:rPr i="1"/>
              <a:t>‘They shall not enter My rest,’ ”</a:t>
            </a:r>
            <a:r>
              <a:t> although the works were finished from the foundation of the world.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Hebrews 10:26–31 (NKJV)…"/>
          <p:cNvSpPr txBox="1"/>
          <p:nvPr/>
        </p:nvSpPr>
        <p:spPr>
          <a:xfrm>
            <a:off x="299205" y="284109"/>
            <a:ext cx="12406390" cy="918538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000000"/>
                </a:solidFill>
                <a:latin typeface="Century Gothic"/>
                <a:ea typeface="Century Gothic"/>
                <a:cs typeface="Century Gothic"/>
                <a:sym typeface="Century Gothic"/>
              </a:defRPr>
            </a:pPr>
            <a:r>
              <a:t>Hebrews 10:26–31 (NKJV)</a:t>
            </a:r>
          </a:p>
          <a:p>
            <a:pPr algn="just" defTabSz="457200">
              <a:defRPr sz="4100">
                <a:solidFill>
                  <a:srgbClr val="000000"/>
                </a:solidFill>
                <a:latin typeface="Times New Roman"/>
                <a:ea typeface="Times New Roman"/>
                <a:cs typeface="Times New Roman"/>
                <a:sym typeface="Times New Roman"/>
              </a:defRPr>
            </a:pPr>
            <a:r>
              <a:rPr baseline="31999"/>
              <a:t>26</a:t>
            </a:r>
            <a:r>
              <a:t> For if we sin willfully after we have received the knowledge of the truth, there no longer remains a sacrifice for sins, </a:t>
            </a:r>
            <a:r>
              <a:rPr baseline="31999"/>
              <a:t>27</a:t>
            </a:r>
            <a:r>
              <a:t> but a certain fearful expectation of judgment, and fiery indignation which will devour the adversaries. </a:t>
            </a:r>
            <a:r>
              <a:rPr baseline="31999"/>
              <a:t>28</a:t>
            </a:r>
            <a:r>
              <a:t> Anyone who has rejected Moses’ law dies without mercy on the testimony of two or three witnesses. </a:t>
            </a:r>
            <a:r>
              <a:rPr baseline="31999"/>
              <a:t>29</a:t>
            </a:r>
            <a:r>
              <a:t> Of how much worse punishment, do you suppose, will he be thought worthy who has trampled the Son of God underfoot, counted the blood of the covenant by which he was sanctified a common thing, and insulted the Spirit of grace? </a:t>
            </a:r>
            <a:r>
              <a:rPr baseline="31999"/>
              <a:t>30</a:t>
            </a:r>
            <a:r>
              <a:t> For we know Him who said, </a:t>
            </a:r>
            <a:r>
              <a:rPr i="1"/>
              <a:t>“Vengeance is Mine, I will repay,”</a:t>
            </a:r>
            <a:r>
              <a:t> says the Lord. And again, “</a:t>
            </a:r>
            <a:r>
              <a:rPr i="1"/>
              <a:t>The</a:t>
            </a:r>
            <a:r>
              <a:t> Lord will judge His people.” </a:t>
            </a:r>
            <a:r>
              <a:rPr baseline="31999"/>
              <a:t>31</a:t>
            </a:r>
            <a:r>
              <a:t> It is a fearful thing to fall into the hands of the living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Hebrews 10:35–39 (NKJV)…"/>
          <p:cNvSpPr txBox="1"/>
          <p:nvPr/>
        </p:nvSpPr>
        <p:spPr>
          <a:xfrm>
            <a:off x="299205" y="540982"/>
            <a:ext cx="12406390" cy="82782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400">
                <a:solidFill>
                  <a:srgbClr val="000000"/>
                </a:solidFill>
                <a:latin typeface="Century Gothic"/>
                <a:ea typeface="Century Gothic"/>
                <a:cs typeface="Century Gothic"/>
                <a:sym typeface="Century Gothic"/>
              </a:defRPr>
            </a:pPr>
            <a:r>
              <a:t>Hebrews 10:35–39 (NKJV)</a:t>
            </a:r>
          </a:p>
          <a:p>
            <a:pPr algn="just" defTabSz="457200">
              <a:defRPr sz="5100">
                <a:solidFill>
                  <a:srgbClr val="000000"/>
                </a:solidFill>
                <a:latin typeface="Times New Roman"/>
                <a:ea typeface="Times New Roman"/>
                <a:cs typeface="Times New Roman"/>
                <a:sym typeface="Times New Roman"/>
              </a:defRPr>
            </a:pPr>
            <a:r>
              <a:rPr baseline="31999"/>
              <a:t>35</a:t>
            </a:r>
            <a:r>
              <a:t> Therefore do not cast away your confidence, which has great reward. </a:t>
            </a:r>
            <a:r>
              <a:rPr baseline="31999"/>
              <a:t>36</a:t>
            </a:r>
            <a:r>
              <a:t> For you have need of endurance, so that after you have done the will of God, you may receive the promise: </a:t>
            </a:r>
            <a:r>
              <a:rPr baseline="31999"/>
              <a:t>37</a:t>
            </a:r>
            <a:r>
              <a:t> </a:t>
            </a:r>
            <a:r>
              <a:rPr i="1"/>
              <a:t>“For</a:t>
            </a:r>
            <a:r>
              <a:t> </a:t>
            </a:r>
            <a:r>
              <a:rPr i="1"/>
              <a:t>yet a little while,</a:t>
            </a:r>
            <a:r>
              <a:t> </a:t>
            </a:r>
            <a:r>
              <a:rPr i="1"/>
              <a:t>And</a:t>
            </a:r>
            <a:r>
              <a:t> </a:t>
            </a:r>
            <a:r>
              <a:rPr i="1"/>
              <a:t>He</a:t>
            </a:r>
            <a:r>
              <a:t> </a:t>
            </a:r>
            <a:r>
              <a:rPr i="1"/>
              <a:t>who is coming will come and will not</a:t>
            </a:r>
            <a:r>
              <a:t> </a:t>
            </a:r>
            <a:r>
              <a:rPr i="1"/>
              <a:t>tarry</a:t>
            </a:r>
            <a:r>
              <a:t>. </a:t>
            </a:r>
            <a:r>
              <a:rPr baseline="31999"/>
              <a:t>38</a:t>
            </a:r>
            <a:r>
              <a:t> </a:t>
            </a:r>
            <a:r>
              <a:rPr i="1"/>
              <a:t>Now</a:t>
            </a:r>
            <a:r>
              <a:t> </a:t>
            </a:r>
            <a:r>
              <a:rPr i="1"/>
              <a:t>the</a:t>
            </a:r>
            <a:r>
              <a:t> </a:t>
            </a:r>
            <a:r>
              <a:rPr i="1"/>
              <a:t>just shall live by faith;</a:t>
            </a:r>
            <a:r>
              <a:t> </a:t>
            </a:r>
            <a:r>
              <a:rPr i="1"/>
              <a:t>But if anyone draws back,</a:t>
            </a:r>
            <a:r>
              <a:t> </a:t>
            </a:r>
            <a:r>
              <a:rPr i="1"/>
              <a:t>My soul has no pleasure in him.”</a:t>
            </a:r>
            <a:r>
              <a:t> </a:t>
            </a:r>
            <a:r>
              <a:rPr baseline="31999"/>
              <a:t>39</a:t>
            </a:r>
            <a:r>
              <a:t> But we are not of those who draw back to perdition, but of those who believe to the saving of the soul.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4" name="Image" descr="Image"/>
          <p:cNvPicPr>
            <a:picLocks noChangeAspect="1"/>
          </p:cNvPicPr>
          <p:nvPr/>
        </p:nvPicPr>
        <p:blipFill>
          <a:blip r:embed="rId2">
            <a:extLst/>
          </a:blip>
          <a:stretch>
            <a:fillRect/>
          </a:stretch>
        </p:blipFill>
        <p:spPr>
          <a:xfrm>
            <a:off x="-314944" y="-11018"/>
            <a:ext cx="13129846" cy="977563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6"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46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68"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69" name="TextBox 6" descr="TextBox 6"/>
          <p:cNvPicPr>
            <a:picLocks noChangeAspect="0"/>
          </p:cNvPicPr>
          <p:nvPr/>
        </p:nvPicPr>
        <p:blipFill>
          <a:blip r:embed="rId4">
            <a:extLst/>
          </a:blip>
          <a:stretch>
            <a:fillRect/>
          </a:stretch>
        </p:blipFill>
        <p:spPr>
          <a:xfrm>
            <a:off x="-99127" y="2039091"/>
            <a:ext cx="13088937" cy="1262364"/>
          </a:xfrm>
          <a:prstGeom prst="rect">
            <a:avLst/>
          </a:prstGeom>
          <a:effectLst>
            <a:outerShdw sx="100000" sy="100000" kx="0" ky="0" algn="b" rotWithShape="0" blurRad="63500" dist="38100" dir="1234610">
              <a:srgbClr val="000000">
                <a:alpha val="46602"/>
              </a:srgbClr>
            </a:outerShdw>
          </a:effectLst>
        </p:spPr>
      </p:pic>
      <p:sp>
        <p:nvSpPr>
          <p:cNvPr id="470" name="A child of God who does not abide in Christ will be lost (John 15; Romans 11)…"/>
          <p:cNvSpPr txBox="1"/>
          <p:nvPr/>
        </p:nvSpPr>
        <p:spPr>
          <a:xfrm>
            <a:off x="4220875" y="3419020"/>
            <a:ext cx="8474280" cy="61341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700">
                <a:latin typeface="Century Gothic"/>
                <a:ea typeface="Century Gothic"/>
                <a:cs typeface="Century Gothic"/>
                <a:sym typeface="Century Gothic"/>
              </a:defRPr>
            </a:pPr>
            <a:r>
              <a:t>A child of God who does not abide in Christ will be lost (John 15; Romans 11)</a:t>
            </a:r>
          </a:p>
          <a:p>
            <a:pPr marL="685800" indent="-685800" algn="l">
              <a:spcBef>
                <a:spcPts val="1200"/>
              </a:spcBef>
              <a:buSzPct val="80000"/>
              <a:buBlip>
                <a:blip r:embed="rId5"/>
              </a:buBlip>
              <a:defRPr sz="3700">
                <a:latin typeface="Century Gothic"/>
                <a:ea typeface="Century Gothic"/>
                <a:cs typeface="Century Gothic"/>
                <a:sym typeface="Century Gothic"/>
              </a:defRPr>
            </a:pPr>
            <a:r>
              <a:t>One having been justified can again be entangled in sin so as to be lost — (I Corinthians 10; Galatians &amp; 2 Peter)</a:t>
            </a:r>
          </a:p>
          <a:p>
            <a:pPr marL="685800" indent="-685800" algn="l">
              <a:spcBef>
                <a:spcPts val="1200"/>
              </a:spcBef>
              <a:buSzPct val="80000"/>
              <a:buBlip>
                <a:blip r:embed="rId5"/>
              </a:buBlip>
              <a:defRPr sz="3700">
                <a:latin typeface="Century Gothic"/>
                <a:ea typeface="Century Gothic"/>
                <a:cs typeface="Century Gothic"/>
                <a:sym typeface="Century Gothic"/>
              </a:defRPr>
            </a:pPr>
            <a:r>
              <a:t>A child of God can become an unbeliever and depart from God (Hebrews 3; 6; 10). </a:t>
            </a:r>
          </a:p>
        </p:txBody>
      </p:sp>
      <p:sp>
        <p:nvSpPr>
          <p:cNvPr id="471"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0">
                                            <p:bg/>
                                          </p:spTgt>
                                        </p:tgtEl>
                                        <p:attrNameLst>
                                          <p:attrName>style.visibility</p:attrName>
                                        </p:attrNameLst>
                                      </p:cBhvr>
                                      <p:to>
                                        <p:strVal val="visible"/>
                                      </p:to>
                                    </p:set>
                                    <p:animEffect filter="wipe(left)" transition="in">
                                      <p:cBhvr>
                                        <p:cTn id="7" dur="1500"/>
                                        <p:tgtEl>
                                          <p:spTgt spid="47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70">
                                            <p:txEl>
                                              <p:pRg st="0" end="0"/>
                                            </p:txEl>
                                          </p:spTgt>
                                        </p:tgtEl>
                                        <p:attrNameLst>
                                          <p:attrName>style.visibility</p:attrName>
                                        </p:attrNameLst>
                                      </p:cBhvr>
                                      <p:to>
                                        <p:strVal val="visible"/>
                                      </p:to>
                                    </p:set>
                                    <p:animEffect filter="wipe(left)" transition="in">
                                      <p:cBhvr>
                                        <p:cTn id="10" dur="1500"/>
                                        <p:tgtEl>
                                          <p:spTgt spid="4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70">
                                            <p:txEl>
                                              <p:pRg st="1" end="1"/>
                                            </p:txEl>
                                          </p:spTgt>
                                        </p:tgtEl>
                                        <p:attrNameLst>
                                          <p:attrName>style.visibility</p:attrName>
                                        </p:attrNameLst>
                                      </p:cBhvr>
                                      <p:to>
                                        <p:strVal val="visible"/>
                                      </p:to>
                                    </p:set>
                                    <p:animEffect filter="wipe(left)" transition="in">
                                      <p:cBhvr>
                                        <p:cTn id="15" dur="1500"/>
                                        <p:tgtEl>
                                          <p:spTgt spid="47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70">
                                            <p:txEl>
                                              <p:pRg st="2" end="2"/>
                                            </p:txEl>
                                          </p:spTgt>
                                        </p:tgtEl>
                                        <p:attrNameLst>
                                          <p:attrName>style.visibility</p:attrName>
                                        </p:attrNameLst>
                                      </p:cBhvr>
                                      <p:to>
                                        <p:strVal val="visible"/>
                                      </p:to>
                                    </p:set>
                                    <p:animEffect filter="wipe(left)" transition="in">
                                      <p:cBhvr>
                                        <p:cTn id="20" dur="1500"/>
                                        <p:tgtEl>
                                          <p:spTgt spid="47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0"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74"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75" name="Image" descr="Image"/>
          <p:cNvPicPr>
            <a:picLocks noChangeAspect="1"/>
          </p:cNvPicPr>
          <p:nvPr/>
        </p:nvPicPr>
        <p:blipFill>
          <a:blip r:embed="rId3">
            <a:extLst/>
          </a:blip>
          <a:stretch>
            <a:fillRect/>
          </a:stretch>
        </p:blipFill>
        <p:spPr>
          <a:xfrm>
            <a:off x="454706" y="2129366"/>
            <a:ext cx="12444133" cy="7865123"/>
          </a:xfrm>
          <a:prstGeom prst="rect">
            <a:avLst/>
          </a:prstGeom>
          <a:ln w="12700">
            <a:miter lim="400000"/>
          </a:ln>
        </p:spPr>
      </p:pic>
      <p:sp>
        <p:nvSpPr>
          <p:cNvPr id="476"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242" name="TextBox 6" descr="TextBox 6"/>
          <p:cNvPicPr>
            <a:picLocks noChangeAspect="0"/>
          </p:cNvPicPr>
          <p:nvPr/>
        </p:nvPicPr>
        <p:blipFill>
          <a:blip r:embed="rId3">
            <a:extLst/>
          </a:blip>
          <a:stretch>
            <a:fillRect/>
          </a:stretch>
        </p:blipFill>
        <p:spPr>
          <a:xfrm>
            <a:off x="5476036" y="7361745"/>
            <a:ext cx="7066923" cy="1948164"/>
          </a:xfrm>
          <a:prstGeom prst="rect">
            <a:avLst/>
          </a:prstGeom>
          <a:effectLst>
            <a:outerShdw sx="100000" sy="100000" kx="0" ky="0" algn="b" rotWithShape="0" blurRad="63500" dist="38100" dir="1234610">
              <a:srgbClr val="000000">
                <a:alpha val="46602"/>
              </a:srgbClr>
            </a:outerShdw>
          </a:effectLst>
        </p:spPr>
      </p:pic>
      <p:sp>
        <p:nvSpPr>
          <p:cNvPr id="243" name="TextBox 7"/>
          <p:cNvSpPr txBox="1"/>
          <p:nvPr/>
        </p:nvSpPr>
        <p:spPr>
          <a:xfrm>
            <a:off x="5590336" y="4793076"/>
            <a:ext cx="6838323" cy="2378198"/>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9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8000">
                <a:latin typeface="Vivaldi"/>
                <a:ea typeface="Vivaldi"/>
                <a:cs typeface="Vivaldi"/>
                <a:sym typeface="Vivaldi"/>
              </a:rPr>
              <a:t>When One Falls</a:t>
            </a:r>
            <a:r>
              <a:t> </a:t>
            </a:r>
            <a:r>
              <a:rPr sz="7800"/>
              <a:t>They All Fall</a:t>
            </a:r>
          </a:p>
        </p:txBody>
      </p:sp>
      <p:sp>
        <p:nvSpPr>
          <p:cNvPr id="244"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245" name="T.U.L.I.P."/>
          <p:cNvSpPr txBox="1"/>
          <p:nvPr/>
        </p:nvSpPr>
        <p:spPr>
          <a:xfrm>
            <a:off x="598413" y="1667928"/>
            <a:ext cx="11807974" cy="30767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16500">
                <a:latin typeface="Thames Nude Roman"/>
                <a:ea typeface="Thames Nude Roman"/>
                <a:cs typeface="Thames Nude Roman"/>
                <a:sym typeface="Thames Nude Roman"/>
              </a:defRPr>
            </a:lvl1pPr>
          </a:lstStyle>
          <a:p>
            <a:pPr/>
            <a:r>
              <a:t>T.U.L.I.P.</a:t>
            </a:r>
          </a:p>
        </p:txBody>
      </p:sp>
      <p:sp>
        <p:nvSpPr>
          <p:cNvPr id="24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47"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8"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479" name="TextBox 6" descr="TextBox 6"/>
          <p:cNvPicPr>
            <a:picLocks noChangeAspect="0"/>
          </p:cNvPicPr>
          <p:nvPr/>
        </p:nvPicPr>
        <p:blipFill>
          <a:blip r:embed="rId3">
            <a:extLst/>
          </a:blip>
          <a:stretch>
            <a:fillRect/>
          </a:stretch>
        </p:blipFill>
        <p:spPr>
          <a:xfrm>
            <a:off x="5476036" y="7361745"/>
            <a:ext cx="7066923" cy="1948164"/>
          </a:xfrm>
          <a:prstGeom prst="rect">
            <a:avLst/>
          </a:prstGeom>
          <a:effectLst>
            <a:outerShdw sx="100000" sy="100000" kx="0" ky="0" algn="b" rotWithShape="0" blurRad="63500" dist="38100" dir="1234610">
              <a:srgbClr val="000000">
                <a:alpha val="46602"/>
              </a:srgbClr>
            </a:outerShdw>
          </a:effectLst>
        </p:spPr>
      </p:pic>
      <p:sp>
        <p:nvSpPr>
          <p:cNvPr id="480" name="TextBox 7"/>
          <p:cNvSpPr txBox="1"/>
          <p:nvPr/>
        </p:nvSpPr>
        <p:spPr>
          <a:xfrm>
            <a:off x="5590336" y="4793076"/>
            <a:ext cx="6838323" cy="2378198"/>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9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8000">
                <a:latin typeface="Vivaldi"/>
                <a:ea typeface="Vivaldi"/>
                <a:cs typeface="Vivaldi"/>
                <a:sym typeface="Vivaldi"/>
              </a:rPr>
              <a:t>When One Falls</a:t>
            </a:r>
            <a:r>
              <a:t> </a:t>
            </a:r>
            <a:r>
              <a:rPr sz="7800"/>
              <a:t>They All Fall</a:t>
            </a:r>
          </a:p>
        </p:txBody>
      </p:sp>
      <p:sp>
        <p:nvSpPr>
          <p:cNvPr id="481"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482" name="T.U.L.I.P."/>
          <p:cNvSpPr txBox="1"/>
          <p:nvPr/>
        </p:nvSpPr>
        <p:spPr>
          <a:xfrm>
            <a:off x="598413" y="1667928"/>
            <a:ext cx="11807974" cy="30767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16500">
                <a:latin typeface="Thames Nude Roman"/>
                <a:ea typeface="Thames Nude Roman"/>
                <a:cs typeface="Thames Nude Roman"/>
                <a:sym typeface="Thames Nude Roman"/>
              </a:defRPr>
            </a:lvl1pPr>
          </a:lstStyle>
          <a:p>
            <a:pPr/>
            <a:r>
              <a:t>T.U.L.I.P.</a:t>
            </a:r>
          </a:p>
        </p:txBody>
      </p:sp>
      <p:sp>
        <p:nvSpPr>
          <p:cNvPr id="48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84"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Rectangle 3"/>
          <p:cNvSpPr txBox="1"/>
          <p:nvPr/>
        </p:nvSpPr>
        <p:spPr>
          <a:xfrm>
            <a:off x="3790186" y="3021661"/>
            <a:ext cx="10054105"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pic>
        <p:nvPicPr>
          <p:cNvPr id="488" name="Image" descr="Image"/>
          <p:cNvPicPr>
            <a:picLocks noChangeAspect="1"/>
          </p:cNvPicPr>
          <p:nvPr/>
        </p:nvPicPr>
        <p:blipFill>
          <a:blip r:embed="rId2">
            <a:extLst/>
          </a:blip>
          <a:srcRect l="1450" t="1494" r="2084" b="1251"/>
          <a:stretch>
            <a:fillRect/>
          </a:stretch>
        </p:blipFill>
        <p:spPr>
          <a:xfrm>
            <a:off x="-341072" y="2689299"/>
            <a:ext cx="5735295" cy="7079732"/>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6" y="0"/>
                </a:moveTo>
                <a:cubicBezTo>
                  <a:pt x="7077" y="25"/>
                  <a:pt x="7061" y="69"/>
                  <a:pt x="7061" y="134"/>
                </a:cubicBezTo>
                <a:cubicBezTo>
                  <a:pt x="7061" y="185"/>
                  <a:pt x="7044" y="239"/>
                  <a:pt x="7013" y="295"/>
                </a:cubicBezTo>
                <a:cubicBezTo>
                  <a:pt x="7013" y="295"/>
                  <a:pt x="7013" y="296"/>
                  <a:pt x="7013" y="296"/>
                </a:cubicBezTo>
                <a:cubicBezTo>
                  <a:pt x="6990" y="349"/>
                  <a:pt x="6959" y="396"/>
                  <a:pt x="6920" y="422"/>
                </a:cubicBezTo>
                <a:cubicBezTo>
                  <a:pt x="6904" y="433"/>
                  <a:pt x="6890" y="453"/>
                  <a:pt x="6874" y="466"/>
                </a:cubicBezTo>
                <a:cubicBezTo>
                  <a:pt x="6873" y="467"/>
                  <a:pt x="6872" y="468"/>
                  <a:pt x="6871" y="469"/>
                </a:cubicBezTo>
                <a:cubicBezTo>
                  <a:pt x="6827" y="509"/>
                  <a:pt x="6791" y="556"/>
                  <a:pt x="6756" y="603"/>
                </a:cubicBezTo>
                <a:cubicBezTo>
                  <a:pt x="6652" y="764"/>
                  <a:pt x="6586" y="984"/>
                  <a:pt x="6586" y="1215"/>
                </a:cubicBezTo>
                <a:cubicBezTo>
                  <a:pt x="6586" y="1279"/>
                  <a:pt x="6578" y="1335"/>
                  <a:pt x="6570" y="1388"/>
                </a:cubicBezTo>
                <a:cubicBezTo>
                  <a:pt x="6583" y="1573"/>
                  <a:pt x="6565" y="1583"/>
                  <a:pt x="6397" y="1579"/>
                </a:cubicBezTo>
                <a:cubicBezTo>
                  <a:pt x="6365" y="1578"/>
                  <a:pt x="6213" y="1564"/>
                  <a:pt x="6137" y="1559"/>
                </a:cubicBezTo>
                <a:cubicBezTo>
                  <a:pt x="6137" y="1559"/>
                  <a:pt x="6136" y="1559"/>
                  <a:pt x="6136" y="1559"/>
                </a:cubicBezTo>
                <a:cubicBezTo>
                  <a:pt x="5505" y="1525"/>
                  <a:pt x="4273" y="1412"/>
                  <a:pt x="3936" y="1346"/>
                </a:cubicBezTo>
                <a:cubicBezTo>
                  <a:pt x="3455" y="1251"/>
                  <a:pt x="2997" y="1272"/>
                  <a:pt x="2682" y="1402"/>
                </a:cubicBezTo>
                <a:cubicBezTo>
                  <a:pt x="2397" y="1519"/>
                  <a:pt x="2164" y="1794"/>
                  <a:pt x="2252" y="1909"/>
                </a:cubicBezTo>
                <a:cubicBezTo>
                  <a:pt x="2277" y="1941"/>
                  <a:pt x="2207" y="2054"/>
                  <a:pt x="2099" y="2158"/>
                </a:cubicBezTo>
                <a:cubicBezTo>
                  <a:pt x="2021" y="2232"/>
                  <a:pt x="1976" y="2294"/>
                  <a:pt x="1954" y="2352"/>
                </a:cubicBezTo>
                <a:cubicBezTo>
                  <a:pt x="1945" y="2381"/>
                  <a:pt x="1943" y="2417"/>
                  <a:pt x="1942" y="2453"/>
                </a:cubicBezTo>
                <a:cubicBezTo>
                  <a:pt x="1944" y="2469"/>
                  <a:pt x="1944" y="2484"/>
                  <a:pt x="1949" y="2501"/>
                </a:cubicBezTo>
                <a:cubicBezTo>
                  <a:pt x="1976" y="2586"/>
                  <a:pt x="1944" y="2771"/>
                  <a:pt x="1876" y="2915"/>
                </a:cubicBezTo>
                <a:cubicBezTo>
                  <a:pt x="1640" y="3420"/>
                  <a:pt x="1513" y="4099"/>
                  <a:pt x="1514" y="4852"/>
                </a:cubicBezTo>
                <a:cubicBezTo>
                  <a:pt x="1515" y="5425"/>
                  <a:pt x="1621" y="6542"/>
                  <a:pt x="1711" y="7095"/>
                </a:cubicBezTo>
                <a:cubicBezTo>
                  <a:pt x="1733" y="7233"/>
                  <a:pt x="1752" y="7287"/>
                  <a:pt x="1770" y="7338"/>
                </a:cubicBezTo>
                <a:cubicBezTo>
                  <a:pt x="1782" y="7375"/>
                  <a:pt x="1795" y="7397"/>
                  <a:pt x="1806" y="7425"/>
                </a:cubicBezTo>
                <a:cubicBezTo>
                  <a:pt x="1842" y="7444"/>
                  <a:pt x="1923" y="7460"/>
                  <a:pt x="2006" y="7460"/>
                </a:cubicBezTo>
                <a:cubicBezTo>
                  <a:pt x="2014" y="7460"/>
                  <a:pt x="2017" y="7463"/>
                  <a:pt x="2024" y="7463"/>
                </a:cubicBezTo>
                <a:cubicBezTo>
                  <a:pt x="2051" y="7455"/>
                  <a:pt x="2081" y="7456"/>
                  <a:pt x="2115" y="7472"/>
                </a:cubicBezTo>
                <a:cubicBezTo>
                  <a:pt x="2196" y="7508"/>
                  <a:pt x="2208" y="7700"/>
                  <a:pt x="2203" y="8762"/>
                </a:cubicBezTo>
                <a:cubicBezTo>
                  <a:pt x="2202" y="8918"/>
                  <a:pt x="2214" y="9321"/>
                  <a:pt x="2216" y="9553"/>
                </a:cubicBezTo>
                <a:cubicBezTo>
                  <a:pt x="2235" y="10294"/>
                  <a:pt x="2254" y="11038"/>
                  <a:pt x="2285" y="11984"/>
                </a:cubicBezTo>
                <a:cubicBezTo>
                  <a:pt x="2338" y="13632"/>
                  <a:pt x="2339" y="14485"/>
                  <a:pt x="2288" y="14535"/>
                </a:cubicBezTo>
                <a:cubicBezTo>
                  <a:pt x="2255" y="14567"/>
                  <a:pt x="2249" y="14602"/>
                  <a:pt x="2258" y="14629"/>
                </a:cubicBezTo>
                <a:cubicBezTo>
                  <a:pt x="2266" y="14634"/>
                  <a:pt x="2265" y="14639"/>
                  <a:pt x="2279" y="14644"/>
                </a:cubicBezTo>
                <a:cubicBezTo>
                  <a:pt x="2313" y="14654"/>
                  <a:pt x="2339" y="14745"/>
                  <a:pt x="2357" y="14858"/>
                </a:cubicBezTo>
                <a:cubicBezTo>
                  <a:pt x="2417" y="15091"/>
                  <a:pt x="2435" y="15445"/>
                  <a:pt x="2369" y="15584"/>
                </a:cubicBezTo>
                <a:cubicBezTo>
                  <a:pt x="2286" y="15756"/>
                  <a:pt x="2276" y="15759"/>
                  <a:pt x="2133" y="15654"/>
                </a:cubicBezTo>
                <a:cubicBezTo>
                  <a:pt x="2027" y="15576"/>
                  <a:pt x="1922" y="15557"/>
                  <a:pt x="1770" y="15587"/>
                </a:cubicBezTo>
                <a:cubicBezTo>
                  <a:pt x="1716" y="15598"/>
                  <a:pt x="1662" y="15598"/>
                  <a:pt x="1599" y="15605"/>
                </a:cubicBezTo>
                <a:cubicBezTo>
                  <a:pt x="1596" y="15607"/>
                  <a:pt x="1591" y="15609"/>
                  <a:pt x="1588" y="15610"/>
                </a:cubicBezTo>
                <a:cubicBezTo>
                  <a:pt x="1548" y="15636"/>
                  <a:pt x="1464" y="15643"/>
                  <a:pt x="1398" y="15628"/>
                </a:cubicBezTo>
                <a:cubicBezTo>
                  <a:pt x="1290" y="15629"/>
                  <a:pt x="1185" y="15716"/>
                  <a:pt x="1052" y="15918"/>
                </a:cubicBezTo>
                <a:cubicBezTo>
                  <a:pt x="1039" y="15938"/>
                  <a:pt x="1026" y="15951"/>
                  <a:pt x="1013" y="15969"/>
                </a:cubicBezTo>
                <a:cubicBezTo>
                  <a:pt x="912" y="16120"/>
                  <a:pt x="797" y="16302"/>
                  <a:pt x="744" y="16411"/>
                </a:cubicBezTo>
                <a:cubicBezTo>
                  <a:pt x="682" y="16541"/>
                  <a:pt x="599" y="16642"/>
                  <a:pt x="562" y="16635"/>
                </a:cubicBezTo>
                <a:cubicBezTo>
                  <a:pt x="534" y="16629"/>
                  <a:pt x="515" y="16639"/>
                  <a:pt x="506" y="16655"/>
                </a:cubicBezTo>
                <a:cubicBezTo>
                  <a:pt x="489" y="16706"/>
                  <a:pt x="477" y="16721"/>
                  <a:pt x="459" y="16770"/>
                </a:cubicBezTo>
                <a:cubicBezTo>
                  <a:pt x="447" y="16804"/>
                  <a:pt x="444" y="16823"/>
                  <a:pt x="425" y="16861"/>
                </a:cubicBezTo>
                <a:cubicBezTo>
                  <a:pt x="386" y="16940"/>
                  <a:pt x="349" y="17062"/>
                  <a:pt x="345" y="17133"/>
                </a:cubicBezTo>
                <a:cubicBezTo>
                  <a:pt x="341" y="17198"/>
                  <a:pt x="309" y="17244"/>
                  <a:pt x="272" y="17245"/>
                </a:cubicBezTo>
                <a:cubicBezTo>
                  <a:pt x="252" y="17305"/>
                  <a:pt x="252" y="17373"/>
                  <a:pt x="285" y="17444"/>
                </a:cubicBezTo>
                <a:cubicBezTo>
                  <a:pt x="375" y="17635"/>
                  <a:pt x="397" y="17997"/>
                  <a:pt x="366" y="18376"/>
                </a:cubicBezTo>
                <a:cubicBezTo>
                  <a:pt x="366" y="18377"/>
                  <a:pt x="365" y="18383"/>
                  <a:pt x="366" y="18384"/>
                </a:cubicBezTo>
                <a:cubicBezTo>
                  <a:pt x="390" y="18470"/>
                  <a:pt x="361" y="18616"/>
                  <a:pt x="295" y="18841"/>
                </a:cubicBezTo>
                <a:cubicBezTo>
                  <a:pt x="254" y="19045"/>
                  <a:pt x="203" y="19238"/>
                  <a:pt x="133" y="19386"/>
                </a:cubicBezTo>
                <a:cubicBezTo>
                  <a:pt x="-1" y="19669"/>
                  <a:pt x="-47" y="20482"/>
                  <a:pt x="57" y="20737"/>
                </a:cubicBezTo>
                <a:cubicBezTo>
                  <a:pt x="135" y="20929"/>
                  <a:pt x="181" y="20961"/>
                  <a:pt x="379" y="20961"/>
                </a:cubicBezTo>
                <a:cubicBezTo>
                  <a:pt x="505" y="20961"/>
                  <a:pt x="620" y="20918"/>
                  <a:pt x="704" y="20853"/>
                </a:cubicBezTo>
                <a:cubicBezTo>
                  <a:pt x="726" y="20801"/>
                  <a:pt x="776" y="20763"/>
                  <a:pt x="846" y="20750"/>
                </a:cubicBezTo>
                <a:cubicBezTo>
                  <a:pt x="901" y="20723"/>
                  <a:pt x="954" y="20730"/>
                  <a:pt x="1050" y="20772"/>
                </a:cubicBezTo>
                <a:cubicBezTo>
                  <a:pt x="1052" y="20773"/>
                  <a:pt x="1053" y="20774"/>
                  <a:pt x="1055" y="20775"/>
                </a:cubicBezTo>
                <a:cubicBezTo>
                  <a:pt x="1068" y="20781"/>
                  <a:pt x="1083" y="20782"/>
                  <a:pt x="1096" y="20789"/>
                </a:cubicBezTo>
                <a:cubicBezTo>
                  <a:pt x="1221" y="20855"/>
                  <a:pt x="1241" y="20888"/>
                  <a:pt x="1184" y="20943"/>
                </a:cubicBezTo>
                <a:cubicBezTo>
                  <a:pt x="1181" y="20947"/>
                  <a:pt x="1181" y="20949"/>
                  <a:pt x="1178" y="20952"/>
                </a:cubicBezTo>
                <a:cubicBezTo>
                  <a:pt x="1173" y="20973"/>
                  <a:pt x="1176" y="20990"/>
                  <a:pt x="1196" y="21003"/>
                </a:cubicBezTo>
                <a:cubicBezTo>
                  <a:pt x="1223" y="21009"/>
                  <a:pt x="1256" y="21013"/>
                  <a:pt x="1329" y="21013"/>
                </a:cubicBezTo>
                <a:cubicBezTo>
                  <a:pt x="1449" y="21013"/>
                  <a:pt x="1567" y="21030"/>
                  <a:pt x="1591" y="21050"/>
                </a:cubicBezTo>
                <a:cubicBezTo>
                  <a:pt x="1594" y="21050"/>
                  <a:pt x="1597" y="21051"/>
                  <a:pt x="1599" y="21051"/>
                </a:cubicBezTo>
                <a:cubicBezTo>
                  <a:pt x="1819" y="21064"/>
                  <a:pt x="2051" y="21080"/>
                  <a:pt x="2276" y="21105"/>
                </a:cubicBezTo>
                <a:cubicBezTo>
                  <a:pt x="2340" y="21108"/>
                  <a:pt x="2399" y="21109"/>
                  <a:pt x="2468" y="21111"/>
                </a:cubicBezTo>
                <a:cubicBezTo>
                  <a:pt x="2550" y="21109"/>
                  <a:pt x="2620" y="21101"/>
                  <a:pt x="2637" y="21079"/>
                </a:cubicBezTo>
                <a:cubicBezTo>
                  <a:pt x="2662" y="21045"/>
                  <a:pt x="2759" y="21037"/>
                  <a:pt x="2850" y="21062"/>
                </a:cubicBezTo>
                <a:cubicBezTo>
                  <a:pt x="2976" y="21095"/>
                  <a:pt x="5320" y="21114"/>
                  <a:pt x="5320" y="21081"/>
                </a:cubicBezTo>
                <a:cubicBezTo>
                  <a:pt x="5320" y="21046"/>
                  <a:pt x="5721" y="21051"/>
                  <a:pt x="5779" y="21086"/>
                </a:cubicBezTo>
                <a:cubicBezTo>
                  <a:pt x="5866" y="21139"/>
                  <a:pt x="6099" y="21126"/>
                  <a:pt x="6298" y="21057"/>
                </a:cubicBezTo>
                <a:cubicBezTo>
                  <a:pt x="6372" y="21031"/>
                  <a:pt x="6491" y="21032"/>
                  <a:pt x="6565" y="21058"/>
                </a:cubicBezTo>
                <a:cubicBezTo>
                  <a:pt x="6793" y="21139"/>
                  <a:pt x="7300" y="21136"/>
                  <a:pt x="7609" y="21052"/>
                </a:cubicBezTo>
                <a:cubicBezTo>
                  <a:pt x="7894" y="20975"/>
                  <a:pt x="8778" y="21022"/>
                  <a:pt x="8984" y="21126"/>
                </a:cubicBezTo>
                <a:cubicBezTo>
                  <a:pt x="9027" y="21147"/>
                  <a:pt x="9445" y="21175"/>
                  <a:pt x="9915" y="21189"/>
                </a:cubicBezTo>
                <a:cubicBezTo>
                  <a:pt x="10856" y="21216"/>
                  <a:pt x="10997" y="21237"/>
                  <a:pt x="10919" y="21340"/>
                </a:cubicBezTo>
                <a:cubicBezTo>
                  <a:pt x="10890" y="21378"/>
                  <a:pt x="10956" y="21361"/>
                  <a:pt x="11067" y="21302"/>
                </a:cubicBezTo>
                <a:cubicBezTo>
                  <a:pt x="11190" y="21237"/>
                  <a:pt x="11321" y="21214"/>
                  <a:pt x="11404" y="21242"/>
                </a:cubicBezTo>
                <a:cubicBezTo>
                  <a:pt x="11478" y="21267"/>
                  <a:pt x="11850" y="21299"/>
                  <a:pt x="12230" y="21312"/>
                </a:cubicBezTo>
                <a:cubicBezTo>
                  <a:pt x="12610" y="21325"/>
                  <a:pt x="13095" y="21364"/>
                  <a:pt x="13310" y="21399"/>
                </a:cubicBezTo>
                <a:cubicBezTo>
                  <a:pt x="13524" y="21434"/>
                  <a:pt x="13752" y="21446"/>
                  <a:pt x="13815" y="21427"/>
                </a:cubicBezTo>
                <a:cubicBezTo>
                  <a:pt x="13879" y="21407"/>
                  <a:pt x="14023" y="21419"/>
                  <a:pt x="14136" y="21453"/>
                </a:cubicBezTo>
                <a:cubicBezTo>
                  <a:pt x="14384" y="21529"/>
                  <a:pt x="14581" y="21479"/>
                  <a:pt x="14553" y="21346"/>
                </a:cubicBezTo>
                <a:cubicBezTo>
                  <a:pt x="14544" y="21302"/>
                  <a:pt x="14588" y="21271"/>
                  <a:pt x="14659" y="21244"/>
                </a:cubicBezTo>
                <a:cubicBezTo>
                  <a:pt x="14679" y="21236"/>
                  <a:pt x="14707" y="21228"/>
                  <a:pt x="14737" y="21220"/>
                </a:cubicBezTo>
                <a:cubicBezTo>
                  <a:pt x="14758" y="21215"/>
                  <a:pt x="14765" y="21209"/>
                  <a:pt x="14791" y="21204"/>
                </a:cubicBezTo>
                <a:cubicBezTo>
                  <a:pt x="14802" y="21202"/>
                  <a:pt x="14811" y="21203"/>
                  <a:pt x="14822" y="21202"/>
                </a:cubicBezTo>
                <a:cubicBezTo>
                  <a:pt x="14826" y="21201"/>
                  <a:pt x="14828" y="21199"/>
                  <a:pt x="14832" y="21198"/>
                </a:cubicBezTo>
                <a:cubicBezTo>
                  <a:pt x="14846" y="21196"/>
                  <a:pt x="14858" y="21197"/>
                  <a:pt x="14871" y="21196"/>
                </a:cubicBezTo>
                <a:cubicBezTo>
                  <a:pt x="14895" y="21194"/>
                  <a:pt x="14921" y="21190"/>
                  <a:pt x="14944" y="21190"/>
                </a:cubicBezTo>
                <a:cubicBezTo>
                  <a:pt x="15075" y="21191"/>
                  <a:pt x="15192" y="21233"/>
                  <a:pt x="15402" y="21341"/>
                </a:cubicBezTo>
                <a:cubicBezTo>
                  <a:pt x="15540" y="21412"/>
                  <a:pt x="15635" y="21450"/>
                  <a:pt x="15727" y="21473"/>
                </a:cubicBezTo>
                <a:cubicBezTo>
                  <a:pt x="15812" y="21486"/>
                  <a:pt x="15910" y="21490"/>
                  <a:pt x="16051" y="21487"/>
                </a:cubicBezTo>
                <a:cubicBezTo>
                  <a:pt x="16073" y="21485"/>
                  <a:pt x="16090" y="21485"/>
                  <a:pt x="16115" y="21482"/>
                </a:cubicBezTo>
                <a:cubicBezTo>
                  <a:pt x="16334" y="21459"/>
                  <a:pt x="16529" y="21472"/>
                  <a:pt x="16616" y="21515"/>
                </a:cubicBezTo>
                <a:cubicBezTo>
                  <a:pt x="16788" y="21600"/>
                  <a:pt x="17615" y="21533"/>
                  <a:pt x="18307" y="21413"/>
                </a:cubicBezTo>
                <a:cubicBezTo>
                  <a:pt x="18395" y="21398"/>
                  <a:pt x="18493" y="21383"/>
                  <a:pt x="18568" y="21369"/>
                </a:cubicBezTo>
                <a:cubicBezTo>
                  <a:pt x="18766" y="21328"/>
                  <a:pt x="18946" y="21282"/>
                  <a:pt x="19074" y="21236"/>
                </a:cubicBezTo>
                <a:cubicBezTo>
                  <a:pt x="19190" y="21194"/>
                  <a:pt x="19324" y="21163"/>
                  <a:pt x="19410" y="21155"/>
                </a:cubicBezTo>
                <a:cubicBezTo>
                  <a:pt x="19466" y="21142"/>
                  <a:pt x="19509" y="21130"/>
                  <a:pt x="19533" y="21120"/>
                </a:cubicBezTo>
                <a:cubicBezTo>
                  <a:pt x="19531" y="21108"/>
                  <a:pt x="19529" y="21095"/>
                  <a:pt x="19501" y="21073"/>
                </a:cubicBezTo>
                <a:cubicBezTo>
                  <a:pt x="19356" y="20956"/>
                  <a:pt x="19388" y="20907"/>
                  <a:pt x="19677" y="20809"/>
                </a:cubicBezTo>
                <a:cubicBezTo>
                  <a:pt x="19824" y="20759"/>
                  <a:pt x="20066" y="20645"/>
                  <a:pt x="20213" y="20554"/>
                </a:cubicBezTo>
                <a:cubicBezTo>
                  <a:pt x="20453" y="20407"/>
                  <a:pt x="20538" y="20247"/>
                  <a:pt x="20469" y="20031"/>
                </a:cubicBezTo>
                <a:cubicBezTo>
                  <a:pt x="20468" y="20029"/>
                  <a:pt x="20468" y="20028"/>
                  <a:pt x="20467" y="20026"/>
                </a:cubicBezTo>
                <a:cubicBezTo>
                  <a:pt x="20467" y="20026"/>
                  <a:pt x="20467" y="20025"/>
                  <a:pt x="20467" y="20025"/>
                </a:cubicBezTo>
                <a:cubicBezTo>
                  <a:pt x="20423" y="19894"/>
                  <a:pt x="20323" y="19742"/>
                  <a:pt x="20166" y="19560"/>
                </a:cubicBezTo>
                <a:cubicBezTo>
                  <a:pt x="20006" y="19375"/>
                  <a:pt x="19825" y="19179"/>
                  <a:pt x="19721" y="19074"/>
                </a:cubicBezTo>
                <a:cubicBezTo>
                  <a:pt x="19687" y="19041"/>
                  <a:pt x="19656" y="19004"/>
                  <a:pt x="19633" y="18973"/>
                </a:cubicBezTo>
                <a:cubicBezTo>
                  <a:pt x="19539" y="18856"/>
                  <a:pt x="19493" y="18706"/>
                  <a:pt x="19465" y="18401"/>
                </a:cubicBezTo>
                <a:cubicBezTo>
                  <a:pt x="19433" y="18065"/>
                  <a:pt x="19268" y="17640"/>
                  <a:pt x="19102" y="17415"/>
                </a:cubicBezTo>
                <a:cubicBezTo>
                  <a:pt x="19065" y="17374"/>
                  <a:pt x="19029" y="17329"/>
                  <a:pt x="18988" y="17302"/>
                </a:cubicBezTo>
                <a:cubicBezTo>
                  <a:pt x="18983" y="17299"/>
                  <a:pt x="18974" y="17288"/>
                  <a:pt x="18970" y="17285"/>
                </a:cubicBezTo>
                <a:cubicBezTo>
                  <a:pt x="18964" y="17282"/>
                  <a:pt x="18960" y="17275"/>
                  <a:pt x="18955" y="17273"/>
                </a:cubicBezTo>
                <a:cubicBezTo>
                  <a:pt x="18949" y="17270"/>
                  <a:pt x="18925" y="17234"/>
                  <a:pt x="18913" y="17222"/>
                </a:cubicBezTo>
                <a:cubicBezTo>
                  <a:pt x="18880" y="17188"/>
                  <a:pt x="18850" y="17160"/>
                  <a:pt x="18813" y="17112"/>
                </a:cubicBezTo>
                <a:cubicBezTo>
                  <a:pt x="18744" y="17022"/>
                  <a:pt x="18657" y="16904"/>
                  <a:pt x="18571" y="16777"/>
                </a:cubicBezTo>
                <a:lnTo>
                  <a:pt x="18260" y="16317"/>
                </a:lnTo>
                <a:lnTo>
                  <a:pt x="18439" y="15830"/>
                </a:lnTo>
                <a:cubicBezTo>
                  <a:pt x="18528" y="15586"/>
                  <a:pt x="18589" y="15459"/>
                  <a:pt x="18667" y="15371"/>
                </a:cubicBezTo>
                <a:cubicBezTo>
                  <a:pt x="18686" y="15345"/>
                  <a:pt x="18712" y="15322"/>
                  <a:pt x="18734" y="15301"/>
                </a:cubicBezTo>
                <a:cubicBezTo>
                  <a:pt x="18798" y="15242"/>
                  <a:pt x="18880" y="15194"/>
                  <a:pt x="18992" y="15149"/>
                </a:cubicBezTo>
                <a:cubicBezTo>
                  <a:pt x="19141" y="15062"/>
                  <a:pt x="19333" y="14937"/>
                  <a:pt x="19490" y="14815"/>
                </a:cubicBezTo>
                <a:cubicBezTo>
                  <a:pt x="19777" y="14593"/>
                  <a:pt x="19867" y="14472"/>
                  <a:pt x="19933" y="14220"/>
                </a:cubicBezTo>
                <a:cubicBezTo>
                  <a:pt x="19979" y="14045"/>
                  <a:pt x="19996" y="13798"/>
                  <a:pt x="19970" y="13671"/>
                </a:cubicBezTo>
                <a:cubicBezTo>
                  <a:pt x="19945" y="13544"/>
                  <a:pt x="19960" y="13297"/>
                  <a:pt x="20005" y="13120"/>
                </a:cubicBezTo>
                <a:cubicBezTo>
                  <a:pt x="20431" y="11427"/>
                  <a:pt x="20496" y="11038"/>
                  <a:pt x="20500" y="10161"/>
                </a:cubicBezTo>
                <a:cubicBezTo>
                  <a:pt x="20502" y="9666"/>
                  <a:pt x="20480" y="9034"/>
                  <a:pt x="20449" y="8758"/>
                </a:cubicBezTo>
                <a:lnTo>
                  <a:pt x="20392" y="8257"/>
                </a:lnTo>
                <a:lnTo>
                  <a:pt x="20428" y="8232"/>
                </a:lnTo>
                <a:lnTo>
                  <a:pt x="20427" y="8211"/>
                </a:lnTo>
                <a:lnTo>
                  <a:pt x="20715" y="8032"/>
                </a:lnTo>
                <a:lnTo>
                  <a:pt x="20864" y="7927"/>
                </a:lnTo>
                <a:cubicBezTo>
                  <a:pt x="21102" y="7760"/>
                  <a:pt x="21261" y="7638"/>
                  <a:pt x="21366" y="7516"/>
                </a:cubicBezTo>
                <a:cubicBezTo>
                  <a:pt x="21370" y="7512"/>
                  <a:pt x="21376" y="7507"/>
                  <a:pt x="21380" y="7502"/>
                </a:cubicBezTo>
                <a:cubicBezTo>
                  <a:pt x="21381" y="7501"/>
                  <a:pt x="21381" y="7500"/>
                  <a:pt x="21381" y="7499"/>
                </a:cubicBezTo>
                <a:cubicBezTo>
                  <a:pt x="21511" y="7342"/>
                  <a:pt x="21552" y="7182"/>
                  <a:pt x="21553" y="6922"/>
                </a:cubicBezTo>
                <a:cubicBezTo>
                  <a:pt x="21553" y="6835"/>
                  <a:pt x="21549" y="6737"/>
                  <a:pt x="21542" y="6625"/>
                </a:cubicBezTo>
                <a:cubicBezTo>
                  <a:pt x="21504" y="5974"/>
                  <a:pt x="21444" y="5844"/>
                  <a:pt x="21022" y="5470"/>
                </a:cubicBezTo>
                <a:cubicBezTo>
                  <a:pt x="20927" y="5385"/>
                  <a:pt x="20869" y="5322"/>
                  <a:pt x="20823" y="5255"/>
                </a:cubicBezTo>
                <a:lnTo>
                  <a:pt x="20732" y="5174"/>
                </a:lnTo>
                <a:lnTo>
                  <a:pt x="20715" y="4963"/>
                </a:lnTo>
                <a:cubicBezTo>
                  <a:pt x="20704" y="4903"/>
                  <a:pt x="20692" y="4841"/>
                  <a:pt x="20682" y="4756"/>
                </a:cubicBezTo>
                <a:cubicBezTo>
                  <a:pt x="20651" y="4501"/>
                  <a:pt x="20624" y="4245"/>
                  <a:pt x="20625" y="4186"/>
                </a:cubicBezTo>
                <a:cubicBezTo>
                  <a:pt x="20626" y="4128"/>
                  <a:pt x="20483" y="3991"/>
                  <a:pt x="20306" y="3882"/>
                </a:cubicBezTo>
                <a:cubicBezTo>
                  <a:pt x="20207" y="3821"/>
                  <a:pt x="20076" y="3722"/>
                  <a:pt x="19945" y="3631"/>
                </a:cubicBezTo>
                <a:cubicBezTo>
                  <a:pt x="19881" y="3589"/>
                  <a:pt x="19831" y="3553"/>
                  <a:pt x="19772" y="3511"/>
                </a:cubicBezTo>
                <a:cubicBezTo>
                  <a:pt x="19735" y="3484"/>
                  <a:pt x="19690" y="3457"/>
                  <a:pt x="19659" y="3433"/>
                </a:cubicBezTo>
                <a:lnTo>
                  <a:pt x="19612" y="3396"/>
                </a:lnTo>
                <a:lnTo>
                  <a:pt x="19332" y="3181"/>
                </a:lnTo>
                <a:lnTo>
                  <a:pt x="19332" y="2523"/>
                </a:lnTo>
                <a:cubicBezTo>
                  <a:pt x="19332" y="2088"/>
                  <a:pt x="19300" y="1833"/>
                  <a:pt x="19237" y="1771"/>
                </a:cubicBezTo>
                <a:cubicBezTo>
                  <a:pt x="19173" y="1709"/>
                  <a:pt x="18848" y="1497"/>
                  <a:pt x="18500" y="1278"/>
                </a:cubicBezTo>
                <a:cubicBezTo>
                  <a:pt x="18469" y="1262"/>
                  <a:pt x="18373" y="1200"/>
                  <a:pt x="18366" y="1200"/>
                </a:cubicBezTo>
                <a:cubicBezTo>
                  <a:pt x="18335" y="1200"/>
                  <a:pt x="18274" y="1165"/>
                  <a:pt x="18230" y="1121"/>
                </a:cubicBezTo>
                <a:cubicBezTo>
                  <a:pt x="18216" y="1108"/>
                  <a:pt x="18173" y="1085"/>
                  <a:pt x="18148" y="1067"/>
                </a:cubicBezTo>
                <a:cubicBezTo>
                  <a:pt x="18046" y="1006"/>
                  <a:pt x="17924" y="926"/>
                  <a:pt x="17847" y="883"/>
                </a:cubicBezTo>
                <a:cubicBezTo>
                  <a:pt x="17839" y="879"/>
                  <a:pt x="17833" y="874"/>
                  <a:pt x="17826" y="870"/>
                </a:cubicBezTo>
                <a:cubicBezTo>
                  <a:pt x="17821" y="867"/>
                  <a:pt x="17817" y="867"/>
                  <a:pt x="17812" y="864"/>
                </a:cubicBezTo>
                <a:cubicBezTo>
                  <a:pt x="17422" y="651"/>
                  <a:pt x="17134" y="541"/>
                  <a:pt x="16627" y="410"/>
                </a:cubicBezTo>
                <a:cubicBezTo>
                  <a:pt x="15989" y="245"/>
                  <a:pt x="15641" y="256"/>
                  <a:pt x="15163" y="459"/>
                </a:cubicBezTo>
                <a:cubicBezTo>
                  <a:pt x="14972" y="541"/>
                  <a:pt x="14835" y="582"/>
                  <a:pt x="14643" y="607"/>
                </a:cubicBezTo>
                <a:cubicBezTo>
                  <a:pt x="14636" y="608"/>
                  <a:pt x="14608" y="620"/>
                  <a:pt x="14603" y="621"/>
                </a:cubicBezTo>
                <a:cubicBezTo>
                  <a:pt x="14582" y="624"/>
                  <a:pt x="14501" y="621"/>
                  <a:pt x="14467" y="623"/>
                </a:cubicBezTo>
                <a:cubicBezTo>
                  <a:pt x="14333" y="633"/>
                  <a:pt x="14177" y="639"/>
                  <a:pt x="13957" y="643"/>
                </a:cubicBezTo>
                <a:cubicBezTo>
                  <a:pt x="13514" y="650"/>
                  <a:pt x="13022" y="682"/>
                  <a:pt x="12865" y="714"/>
                </a:cubicBezTo>
                <a:cubicBezTo>
                  <a:pt x="12808" y="726"/>
                  <a:pt x="12764" y="728"/>
                  <a:pt x="12721" y="732"/>
                </a:cubicBezTo>
                <a:cubicBezTo>
                  <a:pt x="12719" y="733"/>
                  <a:pt x="12718" y="732"/>
                  <a:pt x="12716" y="733"/>
                </a:cubicBezTo>
                <a:cubicBezTo>
                  <a:pt x="12600" y="805"/>
                  <a:pt x="12440" y="703"/>
                  <a:pt x="12413" y="536"/>
                </a:cubicBezTo>
                <a:cubicBezTo>
                  <a:pt x="12402" y="467"/>
                  <a:pt x="12348" y="429"/>
                  <a:pt x="12255" y="407"/>
                </a:cubicBezTo>
                <a:cubicBezTo>
                  <a:pt x="12235" y="411"/>
                  <a:pt x="11878" y="413"/>
                  <a:pt x="11748" y="417"/>
                </a:cubicBezTo>
                <a:cubicBezTo>
                  <a:pt x="11693" y="423"/>
                  <a:pt x="11649" y="426"/>
                  <a:pt x="11586" y="435"/>
                </a:cubicBezTo>
                <a:cubicBezTo>
                  <a:pt x="11331" y="471"/>
                  <a:pt x="11129" y="476"/>
                  <a:pt x="11083" y="449"/>
                </a:cubicBezTo>
                <a:cubicBezTo>
                  <a:pt x="11068" y="440"/>
                  <a:pt x="10955" y="437"/>
                  <a:pt x="10879" y="431"/>
                </a:cubicBezTo>
                <a:cubicBezTo>
                  <a:pt x="10735" y="433"/>
                  <a:pt x="10733" y="437"/>
                  <a:pt x="10579" y="437"/>
                </a:cubicBezTo>
                <a:cubicBezTo>
                  <a:pt x="9713" y="441"/>
                  <a:pt x="8963" y="467"/>
                  <a:pt x="8911" y="494"/>
                </a:cubicBezTo>
                <a:cubicBezTo>
                  <a:pt x="8813" y="546"/>
                  <a:pt x="8445" y="476"/>
                  <a:pt x="8191" y="372"/>
                </a:cubicBezTo>
                <a:cubicBezTo>
                  <a:pt x="8148" y="354"/>
                  <a:pt x="8099" y="338"/>
                  <a:pt x="8064" y="319"/>
                </a:cubicBezTo>
                <a:cubicBezTo>
                  <a:pt x="7970" y="265"/>
                  <a:pt x="7703" y="169"/>
                  <a:pt x="7471" y="104"/>
                </a:cubicBezTo>
                <a:lnTo>
                  <a:pt x="7096" y="0"/>
                </a:lnTo>
                <a:close/>
                <a:moveTo>
                  <a:pt x="9654" y="8484"/>
                </a:moveTo>
                <a:cubicBezTo>
                  <a:pt x="9684" y="8492"/>
                  <a:pt x="9692" y="8525"/>
                  <a:pt x="9684" y="8569"/>
                </a:cubicBezTo>
                <a:cubicBezTo>
                  <a:pt x="9687" y="8578"/>
                  <a:pt x="9696" y="8583"/>
                  <a:pt x="9696" y="8595"/>
                </a:cubicBezTo>
                <a:cubicBezTo>
                  <a:pt x="9696" y="8633"/>
                  <a:pt x="9739" y="8699"/>
                  <a:pt x="9791" y="8741"/>
                </a:cubicBezTo>
                <a:cubicBezTo>
                  <a:pt x="9838" y="8779"/>
                  <a:pt x="9871" y="8855"/>
                  <a:pt x="9879" y="8922"/>
                </a:cubicBezTo>
                <a:cubicBezTo>
                  <a:pt x="9887" y="8939"/>
                  <a:pt x="9900" y="8958"/>
                  <a:pt x="9900" y="8972"/>
                </a:cubicBezTo>
                <a:cubicBezTo>
                  <a:pt x="9900" y="8998"/>
                  <a:pt x="9910" y="9037"/>
                  <a:pt x="9926" y="9079"/>
                </a:cubicBezTo>
                <a:cubicBezTo>
                  <a:pt x="9927" y="9082"/>
                  <a:pt x="9929" y="9084"/>
                  <a:pt x="9930" y="9087"/>
                </a:cubicBezTo>
                <a:cubicBezTo>
                  <a:pt x="9936" y="9102"/>
                  <a:pt x="9945" y="9117"/>
                  <a:pt x="9952" y="9133"/>
                </a:cubicBezTo>
                <a:cubicBezTo>
                  <a:pt x="9963" y="9154"/>
                  <a:pt x="9973" y="9176"/>
                  <a:pt x="9987" y="9191"/>
                </a:cubicBezTo>
                <a:cubicBezTo>
                  <a:pt x="10012" y="9219"/>
                  <a:pt x="10027" y="9256"/>
                  <a:pt x="10036" y="9300"/>
                </a:cubicBezTo>
                <a:cubicBezTo>
                  <a:pt x="10038" y="9304"/>
                  <a:pt x="10039" y="9311"/>
                  <a:pt x="10040" y="9315"/>
                </a:cubicBezTo>
                <a:cubicBezTo>
                  <a:pt x="10065" y="9399"/>
                  <a:pt x="10057" y="9496"/>
                  <a:pt x="10020" y="9683"/>
                </a:cubicBezTo>
                <a:cubicBezTo>
                  <a:pt x="10011" y="9725"/>
                  <a:pt x="10005" y="9745"/>
                  <a:pt x="9997" y="9785"/>
                </a:cubicBezTo>
                <a:cubicBezTo>
                  <a:pt x="9993" y="9809"/>
                  <a:pt x="9996" y="9813"/>
                  <a:pt x="9991" y="9839"/>
                </a:cubicBezTo>
                <a:cubicBezTo>
                  <a:pt x="9986" y="9867"/>
                  <a:pt x="9977" y="9893"/>
                  <a:pt x="9972" y="9923"/>
                </a:cubicBezTo>
                <a:cubicBezTo>
                  <a:pt x="9971" y="9930"/>
                  <a:pt x="9970" y="9937"/>
                  <a:pt x="9969" y="9944"/>
                </a:cubicBezTo>
                <a:cubicBezTo>
                  <a:pt x="9935" y="10145"/>
                  <a:pt x="9887" y="10352"/>
                  <a:pt x="9842" y="10521"/>
                </a:cubicBezTo>
                <a:cubicBezTo>
                  <a:pt x="9829" y="10576"/>
                  <a:pt x="9813" y="10667"/>
                  <a:pt x="9802" y="10706"/>
                </a:cubicBezTo>
                <a:cubicBezTo>
                  <a:pt x="9750" y="10887"/>
                  <a:pt x="9684" y="11046"/>
                  <a:pt x="9654" y="11061"/>
                </a:cubicBezTo>
                <a:cubicBezTo>
                  <a:pt x="9591" y="11093"/>
                  <a:pt x="9477" y="11030"/>
                  <a:pt x="9369" y="10930"/>
                </a:cubicBezTo>
                <a:cubicBezTo>
                  <a:pt x="9259" y="10858"/>
                  <a:pt x="9186" y="10757"/>
                  <a:pt x="9147" y="10612"/>
                </a:cubicBezTo>
                <a:cubicBezTo>
                  <a:pt x="9144" y="10604"/>
                  <a:pt x="9138" y="10595"/>
                  <a:pt x="9135" y="10588"/>
                </a:cubicBezTo>
                <a:cubicBezTo>
                  <a:pt x="9118" y="10534"/>
                  <a:pt x="9109" y="10479"/>
                  <a:pt x="9104" y="10415"/>
                </a:cubicBezTo>
                <a:cubicBezTo>
                  <a:pt x="9097" y="10361"/>
                  <a:pt x="9098" y="10291"/>
                  <a:pt x="9102" y="10217"/>
                </a:cubicBezTo>
                <a:cubicBezTo>
                  <a:pt x="9107" y="10137"/>
                  <a:pt x="9137" y="9974"/>
                  <a:pt x="9155" y="9858"/>
                </a:cubicBezTo>
                <a:cubicBezTo>
                  <a:pt x="9171" y="9748"/>
                  <a:pt x="9175" y="9677"/>
                  <a:pt x="9202" y="9527"/>
                </a:cubicBezTo>
                <a:cubicBezTo>
                  <a:pt x="9221" y="9424"/>
                  <a:pt x="9242" y="9339"/>
                  <a:pt x="9262" y="9248"/>
                </a:cubicBezTo>
                <a:cubicBezTo>
                  <a:pt x="9265" y="9233"/>
                  <a:pt x="9263" y="9232"/>
                  <a:pt x="9266" y="9218"/>
                </a:cubicBezTo>
                <a:cubicBezTo>
                  <a:pt x="9268" y="9209"/>
                  <a:pt x="9270" y="9203"/>
                  <a:pt x="9272" y="9195"/>
                </a:cubicBezTo>
                <a:cubicBezTo>
                  <a:pt x="9281" y="9157"/>
                  <a:pt x="9289" y="9114"/>
                  <a:pt x="9298" y="9077"/>
                </a:cubicBezTo>
                <a:cubicBezTo>
                  <a:pt x="9330" y="8936"/>
                  <a:pt x="9352" y="8882"/>
                  <a:pt x="9378" y="8793"/>
                </a:cubicBezTo>
                <a:cubicBezTo>
                  <a:pt x="9380" y="8787"/>
                  <a:pt x="9382" y="8779"/>
                  <a:pt x="9384" y="8773"/>
                </a:cubicBezTo>
                <a:cubicBezTo>
                  <a:pt x="9400" y="8723"/>
                  <a:pt x="9422" y="8616"/>
                  <a:pt x="9432" y="8600"/>
                </a:cubicBezTo>
                <a:cubicBezTo>
                  <a:pt x="9461" y="8556"/>
                  <a:pt x="9500" y="8533"/>
                  <a:pt x="9541" y="8519"/>
                </a:cubicBezTo>
                <a:cubicBezTo>
                  <a:pt x="9584" y="8492"/>
                  <a:pt x="9627" y="8477"/>
                  <a:pt x="9654" y="8484"/>
                </a:cubicBezTo>
                <a:close/>
                <a:moveTo>
                  <a:pt x="16567" y="11900"/>
                </a:moveTo>
                <a:lnTo>
                  <a:pt x="17265" y="12659"/>
                </a:lnTo>
                <a:lnTo>
                  <a:pt x="17872" y="13321"/>
                </a:lnTo>
                <a:lnTo>
                  <a:pt x="17906" y="13357"/>
                </a:lnTo>
                <a:lnTo>
                  <a:pt x="17906" y="13358"/>
                </a:lnTo>
                <a:lnTo>
                  <a:pt x="17961" y="13419"/>
                </a:lnTo>
                <a:lnTo>
                  <a:pt x="17915" y="14070"/>
                </a:lnTo>
                <a:cubicBezTo>
                  <a:pt x="17889" y="14428"/>
                  <a:pt x="17831" y="14947"/>
                  <a:pt x="17787" y="15220"/>
                </a:cubicBezTo>
                <a:cubicBezTo>
                  <a:pt x="17743" y="15493"/>
                  <a:pt x="17679" y="15741"/>
                  <a:pt x="17642" y="15771"/>
                </a:cubicBezTo>
                <a:cubicBezTo>
                  <a:pt x="17550" y="15847"/>
                  <a:pt x="17281" y="15473"/>
                  <a:pt x="17213" y="15183"/>
                </a:cubicBezTo>
                <a:cubicBezTo>
                  <a:pt x="17184" y="15080"/>
                  <a:pt x="17094" y="14946"/>
                  <a:pt x="16980" y="14806"/>
                </a:cubicBezTo>
                <a:cubicBezTo>
                  <a:pt x="16856" y="14681"/>
                  <a:pt x="16670" y="14522"/>
                  <a:pt x="16363" y="14274"/>
                </a:cubicBezTo>
                <a:cubicBezTo>
                  <a:pt x="16212" y="14152"/>
                  <a:pt x="16116" y="14069"/>
                  <a:pt x="16012" y="13979"/>
                </a:cubicBezTo>
                <a:cubicBezTo>
                  <a:pt x="15745" y="13799"/>
                  <a:pt x="15612" y="13662"/>
                  <a:pt x="15593" y="13504"/>
                </a:cubicBezTo>
                <a:cubicBezTo>
                  <a:pt x="15539" y="13354"/>
                  <a:pt x="15586" y="13214"/>
                  <a:pt x="15696" y="12985"/>
                </a:cubicBezTo>
                <a:cubicBezTo>
                  <a:pt x="15761" y="12848"/>
                  <a:pt x="15872" y="12603"/>
                  <a:pt x="15944" y="12440"/>
                </a:cubicBezTo>
                <a:cubicBezTo>
                  <a:pt x="16033" y="12235"/>
                  <a:pt x="16150" y="12106"/>
                  <a:pt x="16321" y="12022"/>
                </a:cubicBezTo>
                <a:lnTo>
                  <a:pt x="16567" y="11900"/>
                </a:lnTo>
                <a:close/>
                <a:moveTo>
                  <a:pt x="11331" y="11937"/>
                </a:moveTo>
                <a:cubicBezTo>
                  <a:pt x="11425" y="11890"/>
                  <a:pt x="11866" y="12485"/>
                  <a:pt x="11984" y="12819"/>
                </a:cubicBezTo>
                <a:cubicBezTo>
                  <a:pt x="12028" y="12944"/>
                  <a:pt x="12061" y="13199"/>
                  <a:pt x="12057" y="13387"/>
                </a:cubicBezTo>
                <a:cubicBezTo>
                  <a:pt x="12050" y="13694"/>
                  <a:pt x="12024" y="13747"/>
                  <a:pt x="11797" y="13901"/>
                </a:cubicBezTo>
                <a:cubicBezTo>
                  <a:pt x="11533" y="14079"/>
                  <a:pt x="11456" y="14102"/>
                  <a:pt x="11396" y="14024"/>
                </a:cubicBezTo>
                <a:cubicBezTo>
                  <a:pt x="11312" y="13914"/>
                  <a:pt x="11252" y="11977"/>
                  <a:pt x="11331" y="11937"/>
                </a:cubicBezTo>
                <a:close/>
                <a:moveTo>
                  <a:pt x="3741" y="13061"/>
                </a:moveTo>
                <a:cubicBezTo>
                  <a:pt x="3794" y="13059"/>
                  <a:pt x="3841" y="13147"/>
                  <a:pt x="3841" y="13275"/>
                </a:cubicBezTo>
                <a:cubicBezTo>
                  <a:pt x="3841" y="13317"/>
                  <a:pt x="3853" y="13350"/>
                  <a:pt x="3864" y="13382"/>
                </a:cubicBezTo>
                <a:cubicBezTo>
                  <a:pt x="3916" y="13448"/>
                  <a:pt x="3981" y="13515"/>
                  <a:pt x="4027" y="13543"/>
                </a:cubicBezTo>
                <a:cubicBezTo>
                  <a:pt x="4108" y="13592"/>
                  <a:pt x="4112" y="13684"/>
                  <a:pt x="4052" y="13978"/>
                </a:cubicBezTo>
                <a:cubicBezTo>
                  <a:pt x="4011" y="14183"/>
                  <a:pt x="3977" y="14578"/>
                  <a:pt x="3976" y="14858"/>
                </a:cubicBezTo>
                <a:cubicBezTo>
                  <a:pt x="3976" y="15137"/>
                  <a:pt x="3945" y="15382"/>
                  <a:pt x="3909" y="15400"/>
                </a:cubicBezTo>
                <a:cubicBezTo>
                  <a:pt x="3895" y="15407"/>
                  <a:pt x="3848" y="15385"/>
                  <a:pt x="3790" y="15354"/>
                </a:cubicBezTo>
                <a:cubicBezTo>
                  <a:pt x="3760" y="15338"/>
                  <a:pt x="3726" y="15317"/>
                  <a:pt x="3688" y="15294"/>
                </a:cubicBezTo>
                <a:cubicBezTo>
                  <a:pt x="3411" y="15119"/>
                  <a:pt x="2978" y="14781"/>
                  <a:pt x="2978" y="14711"/>
                </a:cubicBezTo>
                <a:cubicBezTo>
                  <a:pt x="2978" y="14674"/>
                  <a:pt x="3060" y="14599"/>
                  <a:pt x="3160" y="14546"/>
                </a:cubicBezTo>
                <a:cubicBezTo>
                  <a:pt x="3347" y="14447"/>
                  <a:pt x="3456" y="14180"/>
                  <a:pt x="3560" y="13559"/>
                </a:cubicBezTo>
                <a:cubicBezTo>
                  <a:pt x="3582" y="13426"/>
                  <a:pt x="3610" y="13339"/>
                  <a:pt x="3641" y="13287"/>
                </a:cubicBezTo>
                <a:cubicBezTo>
                  <a:pt x="3656" y="13229"/>
                  <a:pt x="3681" y="13103"/>
                  <a:pt x="3688" y="13094"/>
                </a:cubicBezTo>
                <a:cubicBezTo>
                  <a:pt x="3706" y="13071"/>
                  <a:pt x="3723" y="13062"/>
                  <a:pt x="3741" y="13061"/>
                </a:cubicBezTo>
                <a:close/>
                <a:moveTo>
                  <a:pt x="10545" y="13067"/>
                </a:moveTo>
                <a:cubicBezTo>
                  <a:pt x="10600" y="13058"/>
                  <a:pt x="10629" y="13300"/>
                  <a:pt x="10655" y="13764"/>
                </a:cubicBezTo>
                <a:cubicBezTo>
                  <a:pt x="10691" y="14417"/>
                  <a:pt x="10685" y="14458"/>
                  <a:pt x="10521" y="14582"/>
                </a:cubicBezTo>
                <a:cubicBezTo>
                  <a:pt x="10426" y="14654"/>
                  <a:pt x="10348" y="14746"/>
                  <a:pt x="10348" y="14787"/>
                </a:cubicBezTo>
                <a:cubicBezTo>
                  <a:pt x="10348" y="14891"/>
                  <a:pt x="10142" y="15021"/>
                  <a:pt x="10088" y="14951"/>
                </a:cubicBezTo>
                <a:cubicBezTo>
                  <a:pt x="10064" y="14919"/>
                  <a:pt x="10094" y="14675"/>
                  <a:pt x="10155" y="14406"/>
                </a:cubicBezTo>
                <a:cubicBezTo>
                  <a:pt x="10358" y="13506"/>
                  <a:pt x="10473" y="13079"/>
                  <a:pt x="10545" y="13067"/>
                </a:cubicBezTo>
                <a:close/>
                <a:moveTo>
                  <a:pt x="10075" y="15343"/>
                </a:moveTo>
                <a:cubicBezTo>
                  <a:pt x="10104" y="15343"/>
                  <a:pt x="10188" y="15487"/>
                  <a:pt x="10261" y="15661"/>
                </a:cubicBezTo>
                <a:cubicBezTo>
                  <a:pt x="10334" y="15835"/>
                  <a:pt x="10518" y="16098"/>
                  <a:pt x="10670" y="16246"/>
                </a:cubicBezTo>
                <a:lnTo>
                  <a:pt x="10944" y="16514"/>
                </a:lnTo>
                <a:lnTo>
                  <a:pt x="10646" y="16818"/>
                </a:lnTo>
                <a:cubicBezTo>
                  <a:pt x="10482" y="16986"/>
                  <a:pt x="10348" y="17158"/>
                  <a:pt x="10348" y="17199"/>
                </a:cubicBezTo>
                <a:cubicBezTo>
                  <a:pt x="10348" y="17240"/>
                  <a:pt x="10304" y="17309"/>
                  <a:pt x="10252" y="17351"/>
                </a:cubicBezTo>
                <a:cubicBezTo>
                  <a:pt x="10200" y="17394"/>
                  <a:pt x="10159" y="17473"/>
                  <a:pt x="10158" y="17529"/>
                </a:cubicBezTo>
                <a:cubicBezTo>
                  <a:pt x="10156" y="17733"/>
                  <a:pt x="9976" y="17670"/>
                  <a:pt x="9788" y="17398"/>
                </a:cubicBezTo>
                <a:cubicBezTo>
                  <a:pt x="9597" y="17122"/>
                  <a:pt x="9596" y="17114"/>
                  <a:pt x="9697" y="16573"/>
                </a:cubicBezTo>
                <a:cubicBezTo>
                  <a:pt x="9818" y="15929"/>
                  <a:pt x="9998" y="15343"/>
                  <a:pt x="10075" y="15343"/>
                </a:cubicBezTo>
                <a:close/>
              </a:path>
            </a:pathLst>
          </a:custGeom>
          <a:ln w="12700">
            <a:miter lim="400000"/>
          </a:ln>
          <a:effectLst>
            <a:outerShdw sx="100000" sy="100000" kx="0" ky="0" algn="b" rotWithShape="0" blurRad="63500" dist="38100" dir="1234610">
              <a:srgbClr val="000000">
                <a:alpha val="46602"/>
              </a:srgbClr>
            </a:outerShdw>
          </a:effectLst>
        </p:spPr>
      </p:pic>
      <p:sp>
        <p:nvSpPr>
          <p:cNvPr id="489" name="A Biblical Examination &amp; Refutation of"/>
          <p:cNvSpPr txBox="1"/>
          <p:nvPr/>
        </p:nvSpPr>
        <p:spPr>
          <a:xfrm>
            <a:off x="323568" y="189785"/>
            <a:ext cx="12357665" cy="94318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6100"/>
            </a:lvl1pPr>
          </a:lstStyle>
          <a:p>
            <a:pPr/>
            <a:r>
              <a:t>A Biblical Examination &amp; Refutation of</a:t>
            </a:r>
          </a:p>
        </p:txBody>
      </p:sp>
      <p:pic>
        <p:nvPicPr>
          <p:cNvPr id="490" name="Image" descr="Image"/>
          <p:cNvPicPr>
            <a:picLocks noChangeAspect="1"/>
          </p:cNvPicPr>
          <p:nvPr/>
        </p:nvPicPr>
        <p:blipFill>
          <a:blip r:embed="rId3">
            <a:extLst/>
          </a:blip>
          <a:stretch>
            <a:fillRect/>
          </a:stretch>
        </p:blipFill>
        <p:spPr>
          <a:xfrm>
            <a:off x="280509" y="1221107"/>
            <a:ext cx="12707022" cy="1847956"/>
          </a:xfrm>
          <a:prstGeom prst="rect">
            <a:avLst/>
          </a:prstGeom>
          <a:ln w="12700">
            <a:miter lim="400000"/>
          </a:ln>
          <a:effectLst>
            <a:outerShdw sx="100000" sy="100000" kx="0" ky="0" algn="b" rotWithShape="0" blurRad="63500" dist="38100" dir="1234610">
              <a:srgbClr val="000000">
                <a:alpha val="46602"/>
              </a:srgbClr>
            </a:outerShdw>
          </a:effectLst>
        </p:spPr>
      </p:pic>
      <p:pic>
        <p:nvPicPr>
          <p:cNvPr id="491" name="TextBox 6" descr="TextBox 6"/>
          <p:cNvPicPr>
            <a:picLocks noChangeAspect="0"/>
          </p:cNvPicPr>
          <p:nvPr/>
        </p:nvPicPr>
        <p:blipFill>
          <a:blip r:embed="rId4">
            <a:extLst/>
          </a:blip>
          <a:stretch>
            <a:fillRect/>
          </a:stretch>
        </p:blipFill>
        <p:spPr>
          <a:xfrm>
            <a:off x="5660964" y="4905311"/>
            <a:ext cx="7066923" cy="2913364"/>
          </a:xfrm>
          <a:prstGeom prst="rect">
            <a:avLst/>
          </a:prstGeom>
          <a:effectLst>
            <a:outerShdw sx="100000" sy="100000" kx="0" ky="0" algn="b" rotWithShape="0" blurRad="63500" dist="38100" dir="1234610">
              <a:srgbClr val="000000">
                <a:alpha val="46602"/>
              </a:srgbClr>
            </a:outerShdw>
          </a:effectLst>
        </p:spPr>
      </p:pic>
      <p:sp>
        <p:nvSpPr>
          <p:cNvPr id="492" name="Lesson 6"/>
          <p:cNvSpPr txBox="1"/>
          <p:nvPr/>
        </p:nvSpPr>
        <p:spPr>
          <a:xfrm>
            <a:off x="5784471" y="4164654"/>
            <a:ext cx="6819909"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Lesson 6</a:t>
            </a:r>
          </a:p>
        </p:txBody>
      </p:sp>
      <p:sp>
        <p:nvSpPr>
          <p:cNvPr id="493" name="What Makes This Doctrine So Dangerous?"/>
          <p:cNvSpPr txBox="1"/>
          <p:nvPr/>
        </p:nvSpPr>
        <p:spPr>
          <a:xfrm>
            <a:off x="5784471" y="7937031"/>
            <a:ext cx="6819909"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200"/>
            </a:lvl1pPr>
          </a:lstStyle>
          <a:p>
            <a:pPr/>
            <a:r>
              <a:t>What Makes This Doctrine So Dangerous?</a:t>
            </a:r>
          </a:p>
        </p:txBody>
      </p:sp>
      <p:pic>
        <p:nvPicPr>
          <p:cNvPr id="494" name="Charts by Don McClain…" descr="Charts by Don McClain…"/>
          <p:cNvPicPr>
            <a:picLocks noChangeAspect="0"/>
          </p:cNvPicPr>
          <p:nvPr/>
        </p:nvPicPr>
        <p:blipFill>
          <a:blip r:embed="rId5">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Hebrews 10:35–39 (NKJV)…"/>
          <p:cNvSpPr txBox="1"/>
          <p:nvPr/>
        </p:nvSpPr>
        <p:spPr>
          <a:xfrm>
            <a:off x="135447" y="271277"/>
            <a:ext cx="12733907" cy="890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400">
                <a:solidFill>
                  <a:srgbClr val="000000"/>
                </a:solidFill>
                <a:latin typeface="Century Gothic"/>
                <a:ea typeface="Century Gothic"/>
                <a:cs typeface="Century Gothic"/>
                <a:sym typeface="Century Gothic"/>
              </a:defRPr>
            </a:pPr>
            <a:r>
              <a:t>Hebrews 10:35–39 (NKJV)</a:t>
            </a:r>
          </a:p>
          <a:p>
            <a:pPr defTabSz="457200">
              <a:defRPr sz="4700">
                <a:solidFill>
                  <a:srgbClr val="000000"/>
                </a:solidFill>
                <a:latin typeface="Century Gothic"/>
                <a:ea typeface="Century Gothic"/>
                <a:cs typeface="Century Gothic"/>
                <a:sym typeface="Century Gothic"/>
              </a:defRPr>
            </a:pPr>
            <a:r>
              <a:rPr baseline="31999"/>
              <a:t>35</a:t>
            </a:r>
            <a:r>
              <a:t> Therefore do not cast away your confidence, which has great reward. </a:t>
            </a:r>
            <a:r>
              <a:rPr baseline="31999"/>
              <a:t>36</a:t>
            </a:r>
            <a:r>
              <a:t> For you have need of endurance, so that after you have done the will of God, you may receive the promise: </a:t>
            </a:r>
            <a:r>
              <a:rPr baseline="31999"/>
              <a:t>37</a:t>
            </a:r>
            <a:r>
              <a:t> </a:t>
            </a:r>
            <a:r>
              <a:rPr i="1"/>
              <a:t>“For</a:t>
            </a:r>
            <a:r>
              <a:t> </a:t>
            </a:r>
            <a:r>
              <a:rPr i="1"/>
              <a:t>yet a little while,</a:t>
            </a:r>
            <a:r>
              <a:t> </a:t>
            </a:r>
            <a:r>
              <a:rPr i="1"/>
              <a:t>And</a:t>
            </a:r>
            <a:r>
              <a:t> </a:t>
            </a:r>
            <a:r>
              <a:rPr i="1"/>
              <a:t>He</a:t>
            </a:r>
            <a:r>
              <a:t> </a:t>
            </a:r>
            <a:r>
              <a:rPr i="1"/>
              <a:t>who is coming will come and will not</a:t>
            </a:r>
            <a:r>
              <a:t> </a:t>
            </a:r>
            <a:r>
              <a:rPr i="1"/>
              <a:t>tarry</a:t>
            </a:r>
            <a:r>
              <a:t>. </a:t>
            </a:r>
            <a:r>
              <a:rPr baseline="31999"/>
              <a:t>38</a:t>
            </a:r>
            <a:r>
              <a:t> </a:t>
            </a:r>
            <a:r>
              <a:rPr i="1"/>
              <a:t>Now</a:t>
            </a:r>
            <a:r>
              <a:t> </a:t>
            </a:r>
            <a:r>
              <a:rPr i="1"/>
              <a:t>the</a:t>
            </a:r>
            <a:r>
              <a:t> </a:t>
            </a:r>
            <a:r>
              <a:rPr i="1"/>
              <a:t>just shall live by faith;</a:t>
            </a:r>
            <a:r>
              <a:t> </a:t>
            </a:r>
            <a:r>
              <a:rPr i="1"/>
              <a:t>But if anyone draws back,</a:t>
            </a:r>
            <a:r>
              <a:t> </a:t>
            </a:r>
            <a:r>
              <a:rPr i="1"/>
              <a:t>My soul has no pleasure in him.”</a:t>
            </a:r>
            <a:r>
              <a:t> </a:t>
            </a:r>
            <a:r>
              <a:rPr baseline="31999"/>
              <a:t>39</a:t>
            </a:r>
            <a:r>
              <a:t> But we are not of those who draw back to perdition, but of those who believe to the saving of the soul.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5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53" name="Image"/>
          <p:cNvGrpSpPr/>
          <p:nvPr/>
        </p:nvGrpSpPr>
        <p:grpSpPr>
          <a:xfrm>
            <a:off x="148541" y="2436558"/>
            <a:ext cx="4609374" cy="7356159"/>
            <a:chOff x="0" y="0"/>
            <a:chExt cx="4609372" cy="7356157"/>
          </a:xfrm>
        </p:grpSpPr>
        <p:pic>
          <p:nvPicPr>
            <p:cNvPr id="252"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251"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sp>
        <p:nvSpPr>
          <p:cNvPr id="254" name="The fifth and final tenet of Calvinism, Perseverance of the Saints, is also referred to as:…"/>
          <p:cNvSpPr txBox="1"/>
          <p:nvPr/>
        </p:nvSpPr>
        <p:spPr>
          <a:xfrm>
            <a:off x="5169255" y="2439359"/>
            <a:ext cx="7665048" cy="379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a:latin typeface="Century Gothic"/>
                <a:ea typeface="Century Gothic"/>
                <a:cs typeface="Century Gothic"/>
                <a:sym typeface="Century Gothic"/>
              </a:defRPr>
            </a:pPr>
            <a:r>
              <a:t>The fifth and final tenet of Calvinism, Perseverance of the Saints, is also referred to as: </a:t>
            </a:r>
          </a:p>
          <a:p>
            <a:pPr marL="1143000" indent="-685800" algn="l">
              <a:spcBef>
                <a:spcPts val="1200"/>
              </a:spcBef>
              <a:buSzPct val="80000"/>
              <a:buBlip>
                <a:blip r:embed="rId6"/>
              </a:buBlip>
              <a:defRPr sz="3400">
                <a:latin typeface="Century Gothic"/>
                <a:ea typeface="Century Gothic"/>
                <a:cs typeface="Century Gothic"/>
                <a:sym typeface="Century Gothic"/>
              </a:defRPr>
            </a:pPr>
            <a:r>
              <a:t>“once saved always saved;” </a:t>
            </a:r>
          </a:p>
          <a:p>
            <a:pPr marL="1143000" indent="-685800" algn="l">
              <a:spcBef>
                <a:spcPts val="1200"/>
              </a:spcBef>
              <a:buSzPct val="80000"/>
              <a:buBlip>
                <a:blip r:embed="rId6"/>
              </a:buBlip>
              <a:defRPr sz="3400">
                <a:latin typeface="Century Gothic"/>
                <a:ea typeface="Century Gothic"/>
                <a:cs typeface="Century Gothic"/>
                <a:sym typeface="Century Gothic"/>
              </a:defRPr>
            </a:pPr>
            <a:r>
              <a:t>“the impossibility of apostasy;” </a:t>
            </a:r>
          </a:p>
          <a:p>
            <a:pPr marL="1143000" indent="-685800" algn="l">
              <a:spcBef>
                <a:spcPts val="1200"/>
              </a:spcBef>
              <a:buSzPct val="80000"/>
              <a:buBlip>
                <a:blip r:embed="rId6"/>
              </a:buBlip>
              <a:defRPr sz="3400">
                <a:latin typeface="Century Gothic"/>
                <a:ea typeface="Century Gothic"/>
                <a:cs typeface="Century Gothic"/>
                <a:sym typeface="Century Gothic"/>
              </a:defRPr>
            </a:pPr>
            <a:r>
              <a:t>“eternal security;” </a:t>
            </a:r>
          </a:p>
        </p:txBody>
      </p:sp>
      <p:pic>
        <p:nvPicPr>
          <p:cNvPr id="255" name="TextBox 6" descr="TextBox 6"/>
          <p:cNvPicPr>
            <a:picLocks noChangeAspect="0"/>
          </p:cNvPicPr>
          <p:nvPr/>
        </p:nvPicPr>
        <p:blipFill>
          <a:blip r:embed="rId7">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56"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pic>
        <p:nvPicPr>
          <p:cNvPr id="257" name="Image" descr="Image"/>
          <p:cNvPicPr>
            <a:picLocks noChangeAspect="0"/>
          </p:cNvPicPr>
          <p:nvPr/>
        </p:nvPicPr>
        <p:blipFill>
          <a:blip r:embed="rId8">
            <a:extLst/>
          </a:blip>
          <a:stretch>
            <a:fillRect/>
          </a:stretch>
        </p:blipFill>
        <p:spPr>
          <a:xfrm>
            <a:off x="5440596" y="6182768"/>
            <a:ext cx="7122366" cy="3647882"/>
          </a:xfrm>
          <a:prstGeom prst="rect">
            <a:avLst/>
          </a:prstGeom>
          <a:effectLst>
            <a:outerShdw sx="100000" sy="100000" kx="0" ky="0" algn="b" rotWithShape="0" blurRad="190500" dist="11884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4">
                                            <p:txEl>
                                              <p:pRg st="1" end="1"/>
                                            </p:txEl>
                                          </p:spTgt>
                                        </p:tgtEl>
                                        <p:attrNameLst>
                                          <p:attrName>style.visibility</p:attrName>
                                        </p:attrNameLst>
                                      </p:cBhvr>
                                      <p:to>
                                        <p:strVal val="visible"/>
                                      </p:to>
                                    </p:set>
                                    <p:animEffect filter="wipe(left)" transition="in">
                                      <p:cBhvr>
                                        <p:cTn id="7" dur="1500"/>
                                        <p:tgtEl>
                                          <p:spTgt spid="2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4">
                                            <p:txEl>
                                              <p:pRg st="2" end="2"/>
                                            </p:txEl>
                                          </p:spTgt>
                                        </p:tgtEl>
                                        <p:attrNameLst>
                                          <p:attrName>style.visibility</p:attrName>
                                        </p:attrNameLst>
                                      </p:cBhvr>
                                      <p:to>
                                        <p:strVal val="visible"/>
                                      </p:to>
                                    </p:set>
                                    <p:animEffect filter="wipe(left)" transition="in">
                                      <p:cBhvr>
                                        <p:cTn id="12" dur="1500"/>
                                        <p:tgtEl>
                                          <p:spTgt spid="2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4">
                                            <p:txEl>
                                              <p:pRg st="3" end="3"/>
                                            </p:txEl>
                                          </p:spTgt>
                                        </p:tgtEl>
                                        <p:attrNameLst>
                                          <p:attrName>style.visibility</p:attrName>
                                        </p:attrNameLst>
                                      </p:cBhvr>
                                      <p:to>
                                        <p:strVal val="visible"/>
                                      </p:to>
                                    </p:set>
                                    <p:animEffect filter="wipe(left)" transition="in">
                                      <p:cBhvr>
                                        <p:cTn id="17" dur="1500"/>
                                        <p:tgtEl>
                                          <p:spTgt spid="25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6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63" name="Image"/>
          <p:cNvGrpSpPr/>
          <p:nvPr/>
        </p:nvGrpSpPr>
        <p:grpSpPr>
          <a:xfrm>
            <a:off x="148541" y="2436558"/>
            <a:ext cx="4609374" cy="7356159"/>
            <a:chOff x="0" y="0"/>
            <a:chExt cx="4609372" cy="7356157"/>
          </a:xfrm>
        </p:grpSpPr>
        <p:pic>
          <p:nvPicPr>
            <p:cNvPr id="262"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261"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sp>
        <p:nvSpPr>
          <p:cNvPr id="264" name="The doctrine is predicated on the preceding tenets of Calvinism -…"/>
          <p:cNvSpPr txBox="1"/>
          <p:nvPr/>
        </p:nvSpPr>
        <p:spPr>
          <a:xfrm>
            <a:off x="5169255" y="2339464"/>
            <a:ext cx="7665048" cy="707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400">
                <a:latin typeface="Century Gothic"/>
                <a:ea typeface="Century Gothic"/>
                <a:cs typeface="Century Gothic"/>
                <a:sym typeface="Century Gothic"/>
              </a:defRPr>
            </a:pPr>
            <a:r>
              <a:t>The doctrine is predicated on the preceding tenets of Calvinism - </a:t>
            </a:r>
          </a:p>
          <a:p>
            <a:pPr marL="1143000" indent="-685800" algn="l">
              <a:spcBef>
                <a:spcPts val="1200"/>
              </a:spcBef>
              <a:buSzPct val="80000"/>
              <a:buBlip>
                <a:blip r:embed="rId6"/>
              </a:buBlip>
              <a:defRPr sz="3200">
                <a:latin typeface="Century Gothic"/>
                <a:ea typeface="Century Gothic"/>
                <a:cs typeface="Century Gothic"/>
                <a:sym typeface="Century Gothic"/>
              </a:defRPr>
            </a:pPr>
            <a:r>
              <a:t>Man is totally incapable of choosing God - but God miraculously enables the elect</a:t>
            </a:r>
          </a:p>
          <a:p>
            <a:pPr marL="1143000" indent="-685800" algn="l">
              <a:spcBef>
                <a:spcPts val="1200"/>
              </a:spcBef>
              <a:buSzPct val="80000"/>
              <a:buBlip>
                <a:blip r:embed="rId6"/>
              </a:buBlip>
              <a:defRPr sz="3200">
                <a:latin typeface="Century Gothic"/>
                <a:ea typeface="Century Gothic"/>
                <a:cs typeface="Century Gothic"/>
                <a:sym typeface="Century Gothic"/>
              </a:defRPr>
            </a:pPr>
            <a:r>
              <a:t>God predestined the saved and saves them. Salvation is all of God, from beginning to end.</a:t>
            </a:r>
          </a:p>
          <a:p>
            <a:pPr marL="1143000" indent="-685800" algn="l">
              <a:spcBef>
                <a:spcPts val="1200"/>
              </a:spcBef>
              <a:buSzPct val="80000"/>
              <a:buBlip>
                <a:blip r:embed="rId6"/>
              </a:buBlip>
              <a:defRPr sz="3200">
                <a:latin typeface="Century Gothic"/>
                <a:ea typeface="Century Gothic"/>
                <a:cs typeface="Century Gothic"/>
                <a:sym typeface="Century Gothic"/>
              </a:defRPr>
            </a:pPr>
            <a:r>
              <a:t>How could one predestined by God, miraculously regenerated by God, and saved by God possibly be lost? </a:t>
            </a:r>
          </a:p>
        </p:txBody>
      </p:sp>
      <p:pic>
        <p:nvPicPr>
          <p:cNvPr id="265" name="TextBox 6" descr="TextBox 6"/>
          <p:cNvPicPr>
            <a:picLocks noChangeAspect="0"/>
          </p:cNvPicPr>
          <p:nvPr/>
        </p:nvPicPr>
        <p:blipFill>
          <a:blip r:embed="rId7">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66"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4">
                                            <p:txEl>
                                              <p:pRg st="1" end="1"/>
                                            </p:txEl>
                                          </p:spTgt>
                                        </p:tgtEl>
                                        <p:attrNameLst>
                                          <p:attrName>style.visibility</p:attrName>
                                        </p:attrNameLst>
                                      </p:cBhvr>
                                      <p:to>
                                        <p:strVal val="visible"/>
                                      </p:to>
                                    </p:set>
                                    <p:animEffect filter="wipe(left)" transition="in">
                                      <p:cBhvr>
                                        <p:cTn id="7" dur="1500"/>
                                        <p:tgtEl>
                                          <p:spTgt spid="2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4">
                                            <p:txEl>
                                              <p:pRg st="2" end="2"/>
                                            </p:txEl>
                                          </p:spTgt>
                                        </p:tgtEl>
                                        <p:attrNameLst>
                                          <p:attrName>style.visibility</p:attrName>
                                        </p:attrNameLst>
                                      </p:cBhvr>
                                      <p:to>
                                        <p:strVal val="visible"/>
                                      </p:to>
                                    </p:set>
                                    <p:animEffect filter="wipe(left)" transition="in">
                                      <p:cBhvr>
                                        <p:cTn id="12" dur="1500"/>
                                        <p:tgtEl>
                                          <p:spTgt spid="2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4">
                                            <p:txEl>
                                              <p:pRg st="3" end="3"/>
                                            </p:txEl>
                                          </p:spTgt>
                                        </p:tgtEl>
                                        <p:attrNameLst>
                                          <p:attrName>style.visibility</p:attrName>
                                        </p:attrNameLst>
                                      </p:cBhvr>
                                      <p:to>
                                        <p:strVal val="visible"/>
                                      </p:to>
                                    </p:set>
                                    <p:animEffect filter="wipe(left)" transition="in">
                                      <p:cBhvr>
                                        <p:cTn id="17" dur="1500"/>
                                        <p:tgtEl>
                                          <p:spTgt spid="26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6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70" name="The Westminster Confession of Faith.…"/>
          <p:cNvSpPr txBox="1"/>
          <p:nvPr/>
        </p:nvSpPr>
        <p:spPr>
          <a:xfrm>
            <a:off x="234675" y="3216901"/>
            <a:ext cx="12535450" cy="63500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4100">
                <a:latin typeface="Century Gothic"/>
                <a:ea typeface="Century Gothic"/>
                <a:cs typeface="Century Gothic"/>
                <a:sym typeface="Century Gothic"/>
              </a:defRPr>
            </a:pPr>
            <a:r>
              <a:t>The Westminster Confession of Faith. </a:t>
            </a:r>
          </a:p>
          <a:p>
            <a:pPr>
              <a:spcBef>
                <a:spcPts val="1200"/>
              </a:spcBef>
              <a:defRPr sz="3200">
                <a:latin typeface="Century Gothic"/>
                <a:ea typeface="Century Gothic"/>
                <a:cs typeface="Century Gothic"/>
                <a:sym typeface="Century Gothic"/>
              </a:defRPr>
            </a:pPr>
            <a:r>
              <a:t>“They whom God hath accepted in his Beloved, effectually called and sanctified by his Spirit, can neither totally nor finally fall away from the state of grace: but shall certainly persevere therein to the end, and be eternally saved.  “This perseverance of the saints depends not upon their free will, but upon the immutability of the decree of election, flowing from the free and unchangeable love of God the Father, upon the efficacy of the merits and intercession of Jesus Christ, the abiding of the Spirit and of the seed of God within them, and the nature of the covenant of grace; from all which ariseth, also, the certainty and infallibility thereof.” (Chap. XIX, Sect. 1)  </a:t>
            </a:r>
          </a:p>
        </p:txBody>
      </p:sp>
      <p:pic>
        <p:nvPicPr>
          <p:cNvPr id="271" name="TextBox 6" descr="TextBox 6"/>
          <p:cNvPicPr>
            <a:picLocks noChangeAspect="0"/>
          </p:cNvPicPr>
          <p:nvPr/>
        </p:nvPicPr>
        <p:blipFill>
          <a:blip r:embed="rId3">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72"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TextBox 6" descr="TextBox 6"/>
          <p:cNvPicPr>
            <a:picLocks noChangeAspect="0"/>
          </p:cNvPicPr>
          <p:nvPr/>
        </p:nvPicPr>
        <p:blipFill>
          <a:blip r:embed="rId2">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7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76"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77" name="David N. Steele and Curtis C. Thomas.…"/>
          <p:cNvSpPr txBox="1"/>
          <p:nvPr/>
        </p:nvSpPr>
        <p:spPr>
          <a:xfrm>
            <a:off x="234675" y="3380920"/>
            <a:ext cx="12535450" cy="59944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800">
                <a:latin typeface="Century Gothic"/>
                <a:ea typeface="Century Gothic"/>
                <a:cs typeface="Century Gothic"/>
                <a:sym typeface="Century Gothic"/>
              </a:defRPr>
            </a:pPr>
            <a:r>
              <a:t>David N. Steele and Curtis C. Thomas. </a:t>
            </a:r>
          </a:p>
          <a:p>
            <a:pPr>
              <a:spcBef>
                <a:spcPts val="1200"/>
              </a:spcBef>
              <a:defRPr sz="3700">
                <a:latin typeface="Century Gothic"/>
                <a:ea typeface="Century Gothic"/>
                <a:cs typeface="Century Gothic"/>
                <a:sym typeface="Century Gothic"/>
              </a:defRPr>
            </a:pPr>
            <a:r>
              <a:t>“The elect are not only redeemed by Christ and renewed by the Spirit; they are also  kept in faith by the almighty power of God. All those who are spiritually united to Christ through regeneration are eternally secure in Him. Nothing can separate them from the eternal and unchangeable love of God. They have been predestinated unto eternal glory and are therefore assured of heaven. (Steele and Thomas, op. cit., p. 56) </a:t>
            </a:r>
          </a:p>
        </p:txBody>
      </p:sp>
      <p:sp>
        <p:nvSpPr>
          <p:cNvPr id="278"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TextBox 6" descr="TextBox 6"/>
          <p:cNvPicPr>
            <a:picLocks noChangeAspect="0"/>
          </p:cNvPicPr>
          <p:nvPr/>
        </p:nvPicPr>
        <p:blipFill>
          <a:blip r:embed="rId2">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8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82"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83" name="David N. Steele and Curtis C. Thomas.…"/>
          <p:cNvSpPr txBox="1"/>
          <p:nvPr/>
        </p:nvSpPr>
        <p:spPr>
          <a:xfrm>
            <a:off x="234675" y="3380920"/>
            <a:ext cx="12535450" cy="5930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800">
                <a:latin typeface="Century Gothic"/>
                <a:ea typeface="Century Gothic"/>
                <a:cs typeface="Century Gothic"/>
                <a:sym typeface="Century Gothic"/>
              </a:defRPr>
            </a:pPr>
            <a:r>
              <a:t>David N. Steele and Curtis C. Thomas. </a:t>
            </a:r>
          </a:p>
          <a:p>
            <a:pPr>
              <a:spcBef>
                <a:spcPts val="1200"/>
              </a:spcBef>
              <a:defRPr sz="3300">
                <a:latin typeface="Century Gothic"/>
                <a:ea typeface="Century Gothic"/>
                <a:cs typeface="Century Gothic"/>
                <a:sym typeface="Century Gothic"/>
              </a:defRPr>
            </a:pPr>
            <a:r>
              <a:t>“The doctrine of perseverance of the saints does not maintain that all who profess the Christian faith are certain of heaven. It is saints—those who are set apart by the Spirit—who persevere to the end. It is believers—those who are given true, living faith in Christ—who are secure and safe in Him. Many who profess to believe fall away, but they do not fall from grace for they were never in grace. True believers do fall into temptations, and they do commit grievous sins, but these sins do not cause them to lose their salvation or separate them from Christ.” </a:t>
            </a:r>
            <a:r>
              <a:rPr sz="3100"/>
              <a:t>(Steele and Thomas, op. cit., p. 56) </a:t>
            </a:r>
          </a:p>
        </p:txBody>
      </p:sp>
      <p:sp>
        <p:nvSpPr>
          <p:cNvPr id="284"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Perseverance of The Saints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