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3" name="Shape 213"/>
          <p:cNvSpPr/>
          <p:nvPr>
            <p:ph type="sldImg"/>
          </p:nvPr>
        </p:nvSpPr>
        <p:spPr>
          <a:xfrm>
            <a:off x="1143000" y="685800"/>
            <a:ext cx="4572000" cy="3429000"/>
          </a:xfrm>
          <a:prstGeom prst="rect">
            <a:avLst/>
          </a:prstGeom>
        </p:spPr>
        <p:txBody>
          <a:bodyPr/>
          <a:lstStyle/>
          <a:p>
            <a:pPr/>
          </a:p>
        </p:txBody>
      </p:sp>
      <p:sp>
        <p:nvSpPr>
          <p:cNvPr id="214" name="Shape 21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331700" y="9220199"/>
            <a:ext cx="317500" cy="355601"/>
          </a:xfrm>
          <a:prstGeom prst="rect">
            <a:avLst/>
          </a:prstGeom>
        </p:spPr>
        <p:txBody>
          <a:bodyPr anchor="ctr"/>
          <a:lstStyle>
            <a:lvl1pPr>
              <a:defRPr sz="1600">
                <a:solidFill>
                  <a:srgbClr val="324863"/>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5" name="Slide Number"/>
          <p:cNvSpPr txBox="1"/>
          <p:nvPr>
            <p:ph type="sldNum" sz="quarter" idx="2"/>
          </p:nvPr>
        </p:nvSpPr>
        <p:spPr>
          <a:xfrm>
            <a:off x="12331700" y="9220199"/>
            <a:ext cx="317500" cy="355601"/>
          </a:xfrm>
          <a:prstGeom prst="rect">
            <a:avLst/>
          </a:prstGeom>
        </p:spPr>
        <p:txBody>
          <a:bodyPr anchor="ctr"/>
          <a:lstStyle>
            <a:lvl1pPr>
              <a:defRPr sz="1600">
                <a:solidFill>
                  <a:srgbClr val="FFFFFF"/>
                </a:solidFill>
                <a:effectLst>
                  <a:outerShdw sx="100000" sy="100000" kx="0" ky="0" algn="b" rotWithShape="0" blurRad="38100" dist="15537" dir="5392174">
                    <a:srgbClr val="000000">
                      <a:alpha val="78421"/>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32" name="Picture 2" descr="Picture 2"/>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3" name="Slide Number"/>
          <p:cNvSpPr txBox="1"/>
          <p:nvPr>
            <p:ph type="sldNum" sz="quarter" idx="2"/>
          </p:nvPr>
        </p:nvSpPr>
        <p:spPr>
          <a:xfrm>
            <a:off x="12668674" y="80320"/>
            <a:ext cx="336126" cy="358649"/>
          </a:xfrm>
          <a:prstGeom prst="rect">
            <a:avLst/>
          </a:prstGeom>
        </p:spPr>
        <p:txBody>
          <a:bodyPr lIns="65023" tIns="65023" rIns="65023" bIns="65023" anchor="ctr"/>
          <a:lstStyle>
            <a:lvl1pPr algn="r" defTabSz="1300480">
              <a:defRPr sz="1600">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4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5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9"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8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8"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9"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90"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8"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9"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3.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ph type="pic" idx="13"/>
          </p:nvPr>
        </p:nvPicPr>
        <p:blipFill>
          <a:blip r:embed="rId2">
            <a:extLst/>
          </a:blip>
          <a:srcRect l="3561" t="0" r="23083" b="0"/>
          <a:stretch>
            <a:fillRect/>
          </a:stretch>
        </p:blipFill>
        <p:spPr>
          <a:xfrm>
            <a:off x="0" y="0"/>
            <a:ext cx="13004800" cy="9753600"/>
          </a:xfrm>
          <a:prstGeom prst="rect">
            <a:avLst/>
          </a:prstGeom>
        </p:spPr>
      </p:pic>
      <p:sp>
        <p:nvSpPr>
          <p:cNvPr id="217" name="Even For Rebellion"/>
          <p:cNvSpPr txBox="1"/>
          <p:nvPr/>
        </p:nvSpPr>
        <p:spPr>
          <a:xfrm>
            <a:off x="286182" y="1238226"/>
            <a:ext cx="8394472" cy="850901"/>
          </a:xfrm>
          <a:prstGeom prst="rect">
            <a:avLst/>
          </a:prstGeom>
          <a:ln w="12700">
            <a:miter lim="400000"/>
          </a:ln>
          <a:effectLst>
            <a:outerShdw sx="100000" sy="100000" kx="0" ky="0" algn="b" rotWithShape="0" blurRad="152400" dist="73746" dir="1642150">
              <a:srgbClr val="000000">
                <a:alpha val="9883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solidFill>
                  <a:srgbClr val="FFFFFF"/>
                </a:solidFill>
                <a:effectLst>
                  <a:outerShdw sx="100000" sy="100000" kx="0" ky="0" algn="b" rotWithShape="0" blurRad="12700" dist="63500" dir="18900000">
                    <a:srgbClr val="000000"/>
                  </a:outerShdw>
                </a:effectLst>
                <a:latin typeface="Thames Nude Roman"/>
                <a:ea typeface="Thames Nude Roman"/>
                <a:cs typeface="Thames Nude Roman"/>
                <a:sym typeface="Thames Nude Roman"/>
              </a:defRPr>
            </a:lvl1pPr>
          </a:lstStyle>
          <a:p>
            <a:pPr/>
            <a:r>
              <a:t>Even For Rebellion</a:t>
            </a:r>
          </a:p>
        </p:txBody>
      </p:sp>
      <p:pic>
        <p:nvPicPr>
          <p:cNvPr id="218" name="Image" descr="Image"/>
          <p:cNvPicPr>
            <a:picLocks noChangeAspect="1"/>
          </p:cNvPicPr>
          <p:nvPr/>
        </p:nvPicPr>
        <p:blipFill>
          <a:blip r:embed="rId3">
            <a:extLst/>
          </a:blip>
          <a:stretch>
            <a:fillRect/>
          </a:stretch>
        </p:blipFill>
        <p:spPr>
          <a:xfrm>
            <a:off x="-437576" y="67246"/>
            <a:ext cx="10722447" cy="1470413"/>
          </a:xfrm>
          <a:prstGeom prst="rect">
            <a:avLst/>
          </a:prstGeom>
          <a:ln w="12700">
            <a:miter lim="400000"/>
          </a:ln>
        </p:spPr>
      </p:pic>
      <p:sp>
        <p:nvSpPr>
          <p:cNvPr id="219" name="Isaiah 1:1-20"/>
          <p:cNvSpPr txBox="1"/>
          <p:nvPr/>
        </p:nvSpPr>
        <p:spPr>
          <a:xfrm>
            <a:off x="3415633" y="2248320"/>
            <a:ext cx="3016028"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solidFill>
                  <a:srgbClr val="FFFFFF"/>
                </a:solidFill>
              </a:defRPr>
            </a:lvl1pPr>
          </a:lstStyle>
          <a:p>
            <a:pPr/>
            <a:r>
              <a:t>Isaiah 1:1-20</a:t>
            </a:r>
          </a:p>
        </p:txBody>
      </p:sp>
      <p:sp>
        <p:nvSpPr>
          <p:cNvPr id="220" name="18 “Come now, and let us reason together,” Says the Lord, “Though your sins are like scarlet, They shall be as white as snow; Though they are red like crimson, They shall be as wool. — Isaiah 1:18 (NKJV)"/>
          <p:cNvSpPr txBox="1"/>
          <p:nvPr/>
        </p:nvSpPr>
        <p:spPr>
          <a:xfrm>
            <a:off x="363125" y="3733682"/>
            <a:ext cx="6546183" cy="4197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800">
                <a:solidFill>
                  <a:srgbClr val="FFFFFF"/>
                </a:solidFill>
                <a:latin typeface="Hoefler Text"/>
                <a:ea typeface="Hoefler Text"/>
                <a:cs typeface="Hoefler Text"/>
                <a:sym typeface="Hoefler Text"/>
              </a:defRPr>
            </a:pPr>
            <a:r>
              <a:rPr baseline="31999"/>
              <a:t>18</a:t>
            </a:r>
            <a:r>
              <a:t> “Come now, and let us reason together,” Says the Lord, “Though your sins are like scarlet, They shall be as white as snow; Though they are red like crimson, They shall be as wool. — </a:t>
            </a:r>
            <a:r>
              <a:rPr>
                <a:latin typeface="Sonoma Script"/>
                <a:ea typeface="Sonoma Script"/>
                <a:cs typeface="Sonoma Script"/>
                <a:sym typeface="Sonoma Script"/>
              </a:rPr>
              <a:t>Isaiah 1:18 </a:t>
            </a:r>
            <a:r>
              <a:rPr sz="2400">
                <a:latin typeface="Century Gothic"/>
                <a:ea typeface="Century Gothic"/>
                <a:cs typeface="Century Gothic"/>
                <a:sym typeface="Century Gothic"/>
              </a:rPr>
              <a:t>(NKJV)</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77" name="Image"/>
          <p:cNvGrpSpPr/>
          <p:nvPr/>
        </p:nvGrpSpPr>
        <p:grpSpPr>
          <a:xfrm>
            <a:off x="217853" y="3424596"/>
            <a:ext cx="5659321" cy="6306031"/>
            <a:chOff x="0" y="0"/>
            <a:chExt cx="5659319" cy="6306030"/>
          </a:xfrm>
        </p:grpSpPr>
        <p:pic>
          <p:nvPicPr>
            <p:cNvPr id="276"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75"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78" name="God rejects The Worship of those who rebel against His word — 10-15…"/>
          <p:cNvSpPr txBox="1"/>
          <p:nvPr/>
        </p:nvSpPr>
        <p:spPr>
          <a:xfrm>
            <a:off x="5547167" y="2829566"/>
            <a:ext cx="7355537"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5"/>
              </a:buBlip>
              <a:defRPr sz="3800">
                <a:latin typeface="Century Gothic"/>
                <a:ea typeface="Century Gothic"/>
                <a:cs typeface="Century Gothic"/>
                <a:sym typeface="Century Gothic"/>
              </a:defRPr>
            </a:pPr>
            <a:r>
              <a:t>God rejects The Worship of those who rebel against His word — 10-15</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God not pleased with their offerings even though they offered a lot — 11</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The people disrespected God by their disobedience of heart therefore He accepted NONE of their acts of obedience from their hands — 12-14</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God rejected them — 15</a:t>
            </a:r>
          </a:p>
        </p:txBody>
      </p:sp>
      <p:sp>
        <p:nvSpPr>
          <p:cNvPr id="279" name="Consequences of Their Rebellion - 1:7-15"/>
          <p:cNvSpPr txBox="1"/>
          <p:nvPr/>
        </p:nvSpPr>
        <p:spPr>
          <a:xfrm>
            <a:off x="377217" y="1744957"/>
            <a:ext cx="12250366"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Consequences of Their Rebellion - 1:7-15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xEl>
                                              <p:pRg st="1" end="1"/>
                                            </p:txEl>
                                          </p:spTgt>
                                        </p:tgtEl>
                                        <p:attrNameLst>
                                          <p:attrName>style.visibility</p:attrName>
                                        </p:attrNameLst>
                                      </p:cBhvr>
                                      <p:to>
                                        <p:strVal val="visible"/>
                                      </p:to>
                                    </p:set>
                                    <p:animEffect filter="wipe(left)" transition="in">
                                      <p:cBhvr>
                                        <p:cTn id="7" dur="1500"/>
                                        <p:tgtEl>
                                          <p:spTgt spid="2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8">
                                            <p:txEl>
                                              <p:pRg st="2" end="2"/>
                                            </p:txEl>
                                          </p:spTgt>
                                        </p:tgtEl>
                                        <p:attrNameLst>
                                          <p:attrName>style.visibility</p:attrName>
                                        </p:attrNameLst>
                                      </p:cBhvr>
                                      <p:to>
                                        <p:strVal val="visible"/>
                                      </p:to>
                                    </p:set>
                                    <p:animEffect filter="wipe(left)" transition="in">
                                      <p:cBhvr>
                                        <p:cTn id="12" dur="1500"/>
                                        <p:tgtEl>
                                          <p:spTgt spid="2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8">
                                            <p:txEl>
                                              <p:pRg st="3" end="3"/>
                                            </p:txEl>
                                          </p:spTgt>
                                        </p:tgtEl>
                                        <p:attrNameLst>
                                          <p:attrName>style.visibility</p:attrName>
                                        </p:attrNameLst>
                                      </p:cBhvr>
                                      <p:to>
                                        <p:strVal val="visible"/>
                                      </p:to>
                                    </p:set>
                                    <p:animEffect filter="wipe(left)" transition="in">
                                      <p:cBhvr>
                                        <p:cTn id="17" dur="1500"/>
                                        <p:tgtEl>
                                          <p:spTgt spid="27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84" name="Image"/>
          <p:cNvGrpSpPr/>
          <p:nvPr/>
        </p:nvGrpSpPr>
        <p:grpSpPr>
          <a:xfrm>
            <a:off x="217853" y="3424596"/>
            <a:ext cx="5659321" cy="6306031"/>
            <a:chOff x="0" y="0"/>
            <a:chExt cx="5659319" cy="6306030"/>
          </a:xfrm>
        </p:grpSpPr>
        <p:pic>
          <p:nvPicPr>
            <p:cNvPr id="283"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82"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85" name="They could change their condition &amp; end  — 16,17…"/>
          <p:cNvSpPr txBox="1"/>
          <p:nvPr/>
        </p:nvSpPr>
        <p:spPr>
          <a:xfrm>
            <a:off x="5547167" y="2829566"/>
            <a:ext cx="7355537"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They could change their condition &amp; end  — 16,17</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“Wash yourselves, make yourselves clean; (1 Pet 1:22)</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Put away the evil of your doings from before My eyes. Cease to do evil, (Act 2:38)</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17	Learn to do good; Seek justice, Rebuke the oppressor; Defend the fatherless, Plead for the widow — (James 1:27)</a:t>
            </a:r>
          </a:p>
        </p:txBody>
      </p:sp>
      <p:sp>
        <p:nvSpPr>
          <p:cNvPr id="286" name="The Remedy For Their Rebellion - 1:16-20"/>
          <p:cNvSpPr txBox="1"/>
          <p:nvPr/>
        </p:nvSpPr>
        <p:spPr>
          <a:xfrm>
            <a:off x="469437" y="1744957"/>
            <a:ext cx="12065925"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The Remedy For Their Rebellion - 1:16-20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animEffect filter="fade" transition="in">
                                      <p:cBhvr>
                                        <p:cTn id="7" dur="1500"/>
                                        <p:tgtEl>
                                          <p:spTgt spid="28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5">
                                            <p:txEl>
                                              <p:pRg st="0" end="0"/>
                                            </p:txEl>
                                          </p:spTgt>
                                        </p:tgtEl>
                                        <p:attrNameLst>
                                          <p:attrName>style.visibility</p:attrName>
                                        </p:attrNameLst>
                                      </p:cBhvr>
                                      <p:to>
                                        <p:strVal val="visible"/>
                                      </p:to>
                                    </p:set>
                                    <p:animEffect filter="fade" transition="in">
                                      <p:cBhvr>
                                        <p:cTn id="10" dur="1500"/>
                                        <p:tgtEl>
                                          <p:spTgt spid="2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5">
                                            <p:txEl>
                                              <p:pRg st="1" end="1"/>
                                            </p:txEl>
                                          </p:spTgt>
                                        </p:tgtEl>
                                        <p:attrNameLst>
                                          <p:attrName>style.visibility</p:attrName>
                                        </p:attrNameLst>
                                      </p:cBhvr>
                                      <p:to>
                                        <p:strVal val="visible"/>
                                      </p:to>
                                    </p:set>
                                    <p:animEffect filter="fade" transition="in">
                                      <p:cBhvr>
                                        <p:cTn id="15" dur="1500"/>
                                        <p:tgtEl>
                                          <p:spTgt spid="2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5">
                                            <p:txEl>
                                              <p:pRg st="2" end="2"/>
                                            </p:txEl>
                                          </p:spTgt>
                                        </p:tgtEl>
                                        <p:attrNameLst>
                                          <p:attrName>style.visibility</p:attrName>
                                        </p:attrNameLst>
                                      </p:cBhvr>
                                      <p:to>
                                        <p:strVal val="visible"/>
                                      </p:to>
                                    </p:set>
                                    <p:animEffect filter="fade" transition="in">
                                      <p:cBhvr>
                                        <p:cTn id="20" dur="1500"/>
                                        <p:tgtEl>
                                          <p:spTgt spid="28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5">
                                            <p:txEl>
                                              <p:pRg st="3" end="3"/>
                                            </p:txEl>
                                          </p:spTgt>
                                        </p:tgtEl>
                                        <p:attrNameLst>
                                          <p:attrName>style.visibility</p:attrName>
                                        </p:attrNameLst>
                                      </p:cBhvr>
                                      <p:to>
                                        <p:strVal val="visible"/>
                                      </p:to>
                                    </p:set>
                                    <p:animEffect filter="fade" transition="in">
                                      <p:cBhvr>
                                        <p:cTn id="25" dur="1500"/>
                                        <p:tgtEl>
                                          <p:spTgt spid="28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91" name="Image"/>
          <p:cNvGrpSpPr/>
          <p:nvPr/>
        </p:nvGrpSpPr>
        <p:grpSpPr>
          <a:xfrm>
            <a:off x="217853" y="3424596"/>
            <a:ext cx="5659321" cy="6306031"/>
            <a:chOff x="0" y="0"/>
            <a:chExt cx="5659319" cy="6306030"/>
          </a:xfrm>
        </p:grpSpPr>
        <p:pic>
          <p:nvPicPr>
            <p:cNvPr id="290"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89"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92" name="Their response to God’s offer of grace would determine their end — 18-20…"/>
          <p:cNvSpPr txBox="1"/>
          <p:nvPr/>
        </p:nvSpPr>
        <p:spPr>
          <a:xfrm>
            <a:off x="5547167" y="2829566"/>
            <a:ext cx="7355537"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Their response to God’s offer of grace would determine their end — 18-20</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“Come now, and let us reason together,” Says the Lord, — (18; Ac 17:2; 24:25; Jm 1:18-22)</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“Though your sins are like scarlet, They shall be as white as snow; Though they are red like crimson, They shall be as wool.” God </a:t>
            </a:r>
            <a:r>
              <a:rPr u="sng"/>
              <a:t>can</a:t>
            </a:r>
            <a:r>
              <a:t> &amp; </a:t>
            </a:r>
            <a:r>
              <a:rPr u="sng"/>
              <a:t>will</a:t>
            </a:r>
            <a:r>
              <a:t> forgive </a:t>
            </a:r>
            <a:r>
              <a:rPr u="sng"/>
              <a:t>IF</a:t>
            </a:r>
            <a:r>
              <a:t> we HEAR — (Acts 2:36-41)</a:t>
            </a:r>
          </a:p>
        </p:txBody>
      </p:sp>
      <p:sp>
        <p:nvSpPr>
          <p:cNvPr id="293" name="The Remedy For Their Rebellion - 1:16-20"/>
          <p:cNvSpPr txBox="1"/>
          <p:nvPr/>
        </p:nvSpPr>
        <p:spPr>
          <a:xfrm>
            <a:off x="469437" y="1744957"/>
            <a:ext cx="12065925"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The Remedy For Their Rebellion - 1:16-20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2">
                                            <p:txEl>
                                              <p:pRg st="1" end="1"/>
                                            </p:txEl>
                                          </p:spTgt>
                                        </p:tgtEl>
                                        <p:attrNameLst>
                                          <p:attrName>style.visibility</p:attrName>
                                        </p:attrNameLst>
                                      </p:cBhvr>
                                      <p:to>
                                        <p:strVal val="visible"/>
                                      </p:to>
                                    </p:set>
                                    <p:animEffect filter="fade" transition="in">
                                      <p:cBhvr>
                                        <p:cTn id="7" dur="1500"/>
                                        <p:tgtEl>
                                          <p:spTgt spid="2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2">
                                            <p:txEl>
                                              <p:pRg st="2" end="2"/>
                                            </p:txEl>
                                          </p:spTgt>
                                        </p:tgtEl>
                                        <p:attrNameLst>
                                          <p:attrName>style.visibility</p:attrName>
                                        </p:attrNameLst>
                                      </p:cBhvr>
                                      <p:to>
                                        <p:strVal val="visible"/>
                                      </p:to>
                                    </p:set>
                                    <p:animEffect filter="fade" transition="in">
                                      <p:cBhvr>
                                        <p:cTn id="12" dur="1500"/>
                                        <p:tgtEl>
                                          <p:spTgt spid="2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98" name="Image"/>
          <p:cNvGrpSpPr/>
          <p:nvPr/>
        </p:nvGrpSpPr>
        <p:grpSpPr>
          <a:xfrm>
            <a:off x="217853" y="3424596"/>
            <a:ext cx="5659321" cy="6306031"/>
            <a:chOff x="0" y="0"/>
            <a:chExt cx="5659319" cy="6306030"/>
          </a:xfrm>
        </p:grpSpPr>
        <p:pic>
          <p:nvPicPr>
            <p:cNvPr id="297"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96"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99" name="Their response to God’s offer of grace would determine their end — 18-20…"/>
          <p:cNvSpPr txBox="1"/>
          <p:nvPr/>
        </p:nvSpPr>
        <p:spPr>
          <a:xfrm>
            <a:off x="5547167" y="2829566"/>
            <a:ext cx="7355537"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700">
                <a:latin typeface="Century Gothic"/>
                <a:ea typeface="Century Gothic"/>
                <a:cs typeface="Century Gothic"/>
                <a:sym typeface="Century Gothic"/>
              </a:defRPr>
            </a:pPr>
            <a:r>
              <a:t>Their response to God’s offer of grace would determine their end — 18-20</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“If you are willing and obedient, You shall eat the good of the land;” — (Rom. 6:16-18; Heb 5:8,9; 1 Pet 1:22)</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But if you refuse and rebel, You shall be devoured by the sword”; For the mouth of the Lord has spoken. — (3:11; Deut 30:15,19; Heb 2:1-3; 2 Thes. 1:8)</a:t>
            </a:r>
          </a:p>
        </p:txBody>
      </p:sp>
      <p:sp>
        <p:nvSpPr>
          <p:cNvPr id="300" name="The Remedy For Their Rebellion - 1:16-20"/>
          <p:cNvSpPr txBox="1"/>
          <p:nvPr/>
        </p:nvSpPr>
        <p:spPr>
          <a:xfrm>
            <a:off x="469437" y="1744957"/>
            <a:ext cx="12065925"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The Remedy For Their Rebellion - 1:16-20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9">
                                            <p:txEl>
                                              <p:pRg st="2" end="2"/>
                                            </p:txEl>
                                          </p:spTgt>
                                        </p:tgtEl>
                                        <p:attrNameLst>
                                          <p:attrName>style.visibility</p:attrName>
                                        </p:attrNameLst>
                                      </p:cBhvr>
                                      <p:to>
                                        <p:strVal val="visible"/>
                                      </p:to>
                                    </p:set>
                                    <p:animEffect filter="fade" transition="in">
                                      <p:cBhvr>
                                        <p:cTn id="7" dur="1500"/>
                                        <p:tgtEl>
                                          <p:spTgt spid="2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303" name="Isaiah 1:1-6" descr="Isaiah 1:1-6"/>
          <p:cNvPicPr>
            <a:picLocks noChangeAspect="0"/>
          </p:cNvPicPr>
          <p:nvPr/>
        </p:nvPicPr>
        <p:blipFill>
          <a:blip r:embed="rId3">
            <a:extLst/>
          </a:blip>
          <a:stretch>
            <a:fillRect/>
          </a:stretch>
        </p:blipFill>
        <p:spPr>
          <a:xfrm>
            <a:off x="7550085" y="8171388"/>
            <a:ext cx="5346806" cy="1473627"/>
          </a:xfrm>
          <a:prstGeom prst="rect">
            <a:avLst/>
          </a:prstGeom>
          <a:effectLst>
            <a:outerShdw sx="100000" sy="100000" kx="0" ky="0" algn="b" rotWithShape="0" blurRad="152400" dist="73746" dir="1642150">
              <a:srgbClr val="000000">
                <a:alpha val="98838"/>
              </a:srgbClr>
            </a:outerShdw>
          </a:effectLst>
        </p:spPr>
      </p:pic>
      <p:sp>
        <p:nvSpPr>
          <p:cNvPr id="304" name="Our understanding of God &amp; our attitude towards His provisions are determining factors in our acceptance before Him! —   Acts 17:22-31"/>
          <p:cNvSpPr/>
          <p:nvPr/>
        </p:nvSpPr>
        <p:spPr>
          <a:xfrm>
            <a:off x="6208881" y="42054"/>
            <a:ext cx="6677810" cy="2985732"/>
          </a:xfrm>
          <a:prstGeom prst="roundRect">
            <a:avLst>
              <a:gd name="adj" fmla="val 638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latin typeface="Century Gothic"/>
                <a:ea typeface="Century Gothic"/>
                <a:cs typeface="Century Gothic"/>
                <a:sym typeface="Century Gothic"/>
              </a:defRPr>
            </a:lvl1pPr>
          </a:lstStyle>
          <a:p>
            <a:pPr/>
            <a:r>
              <a:t>Our understanding of God &amp; our attitude towards His provisions are determining factors in our acceptance before Him! —   Acts 17:22-31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04"/>
                                        </p:tgtEl>
                                        <p:attrNameLst>
                                          <p:attrName>style.visibility</p:attrName>
                                        </p:attrNameLst>
                                      </p:cBhvr>
                                      <p:to>
                                        <p:strVal val="visible"/>
                                      </p:to>
                                    </p:set>
                                    <p:anim calcmode="lin" valueType="num">
                                      <p:cBhvr>
                                        <p:cTn id="7" dur="1500" fill="hold"/>
                                        <p:tgtEl>
                                          <p:spTgt spid="304"/>
                                        </p:tgtEl>
                                        <p:attrNameLst>
                                          <p:attrName>ppt_x</p:attrName>
                                        </p:attrNameLst>
                                      </p:cBhvr>
                                      <p:tavLst>
                                        <p:tav tm="0">
                                          <p:val>
                                            <p:strVal val="#ppt_x"/>
                                          </p:val>
                                        </p:tav>
                                        <p:tav tm="100000">
                                          <p:val>
                                            <p:strVal val="#ppt_x"/>
                                          </p:val>
                                        </p:tav>
                                      </p:tavLst>
                                    </p:anim>
                                    <p:anim calcmode="lin" valueType="num">
                                      <p:cBhvr>
                                        <p:cTn id="8" dur="15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307" name="Isaiah 1:10-15"/>
          <p:cNvSpPr txBox="1"/>
          <p:nvPr/>
        </p:nvSpPr>
        <p:spPr>
          <a:xfrm>
            <a:off x="3097339" y="8314999"/>
            <a:ext cx="6810122" cy="1104901"/>
          </a:xfrm>
          <a:prstGeom prst="rect">
            <a:avLst/>
          </a:prstGeom>
          <a:ln w="12700">
            <a:miter lim="400000"/>
          </a:ln>
          <a:effectLst>
            <a:outerShdw sx="100000" sy="100000" kx="0" ky="0" algn="b" rotWithShape="0" blurRad="63500" dist="25400" dir="1642150">
              <a:srgbClr val="000000">
                <a:alpha val="9883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63500" dist="63500" dir="1572191">
                    <a:srgbClr val="000000"/>
                  </a:outerShdw>
                </a:effectLst>
                <a:latin typeface="Thames Nude Roman"/>
                <a:ea typeface="Thames Nude Roman"/>
                <a:cs typeface="Thames Nude Roman"/>
                <a:sym typeface="Thames Nude Roman"/>
              </a:defRPr>
            </a:lvl1pPr>
          </a:lstStyle>
          <a:p>
            <a:pPr/>
            <a:r>
              <a:t>Isaiah 1:10-15</a:t>
            </a:r>
          </a:p>
        </p:txBody>
      </p:sp>
      <p:sp>
        <p:nvSpPr>
          <p:cNvPr id="308" name="Is My WORSHIP From A Devoted loyal heart? — Jn 4:24…"/>
          <p:cNvSpPr txBox="1"/>
          <p:nvPr/>
        </p:nvSpPr>
        <p:spPr>
          <a:xfrm>
            <a:off x="320787" y="636810"/>
            <a:ext cx="12363226" cy="3937001"/>
          </a:xfrm>
          <a:prstGeom prst="rect">
            <a:avLst/>
          </a:prstGeom>
          <a:ln w="12700">
            <a:miter lim="400000"/>
          </a:ln>
          <a:effectLst>
            <a:outerShdw sx="100000" sy="100000" kx="0" ky="0" algn="b" rotWithShape="0" blurRad="266700" dist="16326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400"/>
              </a:spcBef>
              <a:defRPr sz="6300">
                <a:solidFill>
                  <a:srgbClr val="FFFFFF"/>
                </a:solidFill>
                <a:effectLst>
                  <a:outerShdw sx="100000" sy="100000" kx="0" ky="0" algn="b" rotWithShape="0" blurRad="12700" dist="63500" dir="18900000">
                    <a:srgbClr val="000000"/>
                  </a:outerShdw>
                </a:effectLst>
              </a:defRPr>
            </a:pPr>
            <a:r>
              <a:t>Is My WORSHIP From A Devoted loyal heart? — Jn 4:24</a:t>
            </a:r>
          </a:p>
          <a:p>
            <a:pPr>
              <a:spcBef>
                <a:spcPts val="1400"/>
              </a:spcBef>
              <a:defRPr sz="6300">
                <a:solidFill>
                  <a:srgbClr val="FFFFFF"/>
                </a:solidFill>
                <a:effectLst>
                  <a:outerShdw sx="100000" sy="100000" kx="0" ky="0" algn="b" rotWithShape="0" blurRad="12700" dist="63500" dir="18900000">
                    <a:srgbClr val="000000"/>
                  </a:outerShdw>
                </a:effectLst>
              </a:defRPr>
            </a:pPr>
            <a:r>
              <a:t>Does My LIFE support or DESTROY My Worship? — Mat 5:23,24</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fade" transition="in">
                                      <p:cBhvr>
                                        <p:cTn id="7" dur="1500"/>
                                        <p:tgtEl>
                                          <p:spTgt spid="30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1"/>
          </p:cNvPicPr>
          <p:nvPr>
            <p:ph type="pic" idx="13"/>
          </p:nvPr>
        </p:nvPicPr>
        <p:blipFill>
          <a:blip r:embed="rId2">
            <a:extLst/>
          </a:blip>
          <a:srcRect l="17080" t="297" r="14619" b="9304"/>
          <a:stretch>
            <a:fillRect/>
          </a:stretch>
        </p:blipFill>
        <p:spPr>
          <a:prstGeom prst="rect">
            <a:avLst/>
          </a:prstGeom>
        </p:spPr>
      </p:pic>
      <p:sp>
        <p:nvSpPr>
          <p:cNvPr id="311" name="Whether I AM Accepted By GOD or Rejected Is UP TO ME!"/>
          <p:cNvSpPr txBox="1"/>
          <p:nvPr/>
        </p:nvSpPr>
        <p:spPr>
          <a:xfrm>
            <a:off x="-346165" y="248779"/>
            <a:ext cx="13211360" cy="1828801"/>
          </a:xfrm>
          <a:prstGeom prst="rect">
            <a:avLst/>
          </a:prstGeom>
          <a:ln w="12700">
            <a:miter lim="400000"/>
          </a:ln>
          <a:effectLst>
            <a:outerShdw sx="100000" sy="100000" kx="0" ky="0" algn="b" rotWithShape="0" blurRad="266700" dist="163266"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600">
                <a:solidFill>
                  <a:srgbClr val="FFFFFF"/>
                </a:solidFill>
                <a:effectLst>
                  <a:outerShdw sx="100000" sy="100000" kx="0" ky="0" algn="b" rotWithShape="0" blurRad="50800" dist="63500" dir="2164034">
                    <a:srgbClr val="000000"/>
                  </a:outerShdw>
                </a:effectLst>
                <a:latin typeface="Century Gothic"/>
                <a:ea typeface="Century Gothic"/>
                <a:cs typeface="Century Gothic"/>
                <a:sym typeface="Century Gothic"/>
              </a:defRPr>
            </a:pPr>
            <a:r>
              <a:t>Whether I AM </a:t>
            </a:r>
            <a:r>
              <a:rPr b="1">
                <a:solidFill>
                  <a:schemeClr val="accent1">
                    <a:hueOff val="-78595"/>
                    <a:satOff val="12505"/>
                    <a:lumOff val="13871"/>
                  </a:schemeClr>
                </a:solidFill>
              </a:rPr>
              <a:t>Accepted</a:t>
            </a:r>
            <a:r>
              <a:t> By GOD or </a:t>
            </a:r>
            <a:r>
              <a:rPr b="1">
                <a:solidFill>
                  <a:schemeClr val="accent3">
                    <a:hueOff val="198700"/>
                    <a:satOff val="21248"/>
                    <a:lumOff val="19305"/>
                  </a:schemeClr>
                </a:solidFill>
              </a:rPr>
              <a:t>Rejected</a:t>
            </a:r>
            <a:r>
              <a:t> Is UP TO </a:t>
            </a:r>
            <a:r>
              <a:rPr u="sng"/>
              <a:t>ME</a:t>
            </a:r>
            <a:r>
              <a:t>!</a:t>
            </a:r>
          </a:p>
        </p:txBody>
      </p:sp>
      <p:sp>
        <p:nvSpPr>
          <p:cNvPr id="312" name="Deuteronomy 30:19; Matthew 11:28-30; Romans 6:16-18"/>
          <p:cNvSpPr txBox="1"/>
          <p:nvPr/>
        </p:nvSpPr>
        <p:spPr>
          <a:xfrm>
            <a:off x="345715" y="8225794"/>
            <a:ext cx="12313370"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Century Gothic"/>
                <a:ea typeface="Century Gothic"/>
                <a:cs typeface="Century Gothic"/>
                <a:sym typeface="Century Gothic"/>
              </a:defRPr>
            </a:lvl1pPr>
          </a:lstStyle>
          <a:p>
            <a:pPr/>
            <a:r>
              <a:t>Deuteronomy 30:19; Matthew 11:28-30; Romans 6:16-18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 descr="Image"/>
          <p:cNvPicPr>
            <a:picLocks noChangeAspect="1"/>
          </p:cNvPicPr>
          <p:nvPr>
            <p:ph type="pic" idx="13"/>
          </p:nvPr>
        </p:nvPicPr>
        <p:blipFill>
          <a:blip r:embed="rId2">
            <a:extLst/>
          </a:blip>
          <a:srcRect l="3561" t="0" r="23083" b="0"/>
          <a:stretch>
            <a:fillRect/>
          </a:stretch>
        </p:blipFill>
        <p:spPr>
          <a:xfrm>
            <a:off x="0" y="0"/>
            <a:ext cx="13004800" cy="9753600"/>
          </a:xfrm>
          <a:prstGeom prst="rect">
            <a:avLst/>
          </a:prstGeom>
        </p:spPr>
      </p:pic>
      <p:sp>
        <p:nvSpPr>
          <p:cNvPr id="315" name="Even For Rebellion"/>
          <p:cNvSpPr txBox="1"/>
          <p:nvPr/>
        </p:nvSpPr>
        <p:spPr>
          <a:xfrm>
            <a:off x="286182" y="1238226"/>
            <a:ext cx="8394472" cy="850901"/>
          </a:xfrm>
          <a:prstGeom prst="rect">
            <a:avLst/>
          </a:prstGeom>
          <a:ln w="12700">
            <a:miter lim="400000"/>
          </a:ln>
          <a:effectLst>
            <a:outerShdw sx="100000" sy="100000" kx="0" ky="0" algn="b" rotWithShape="0" blurRad="152400" dist="73746" dir="1642150">
              <a:srgbClr val="000000">
                <a:alpha val="9883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solidFill>
                  <a:srgbClr val="FFFFFF"/>
                </a:solidFill>
                <a:effectLst>
                  <a:outerShdw sx="100000" sy="100000" kx="0" ky="0" algn="b" rotWithShape="0" blurRad="12700" dist="63500" dir="18900000">
                    <a:srgbClr val="000000"/>
                  </a:outerShdw>
                </a:effectLst>
                <a:latin typeface="Thames Nude Roman"/>
                <a:ea typeface="Thames Nude Roman"/>
                <a:cs typeface="Thames Nude Roman"/>
                <a:sym typeface="Thames Nude Roman"/>
              </a:defRPr>
            </a:lvl1pPr>
          </a:lstStyle>
          <a:p>
            <a:pPr/>
            <a:r>
              <a:t>Even For Rebellion</a:t>
            </a:r>
          </a:p>
        </p:txBody>
      </p:sp>
      <p:pic>
        <p:nvPicPr>
          <p:cNvPr id="316" name="Image" descr="Image"/>
          <p:cNvPicPr>
            <a:picLocks noChangeAspect="1"/>
          </p:cNvPicPr>
          <p:nvPr/>
        </p:nvPicPr>
        <p:blipFill>
          <a:blip r:embed="rId3">
            <a:extLst/>
          </a:blip>
          <a:stretch>
            <a:fillRect/>
          </a:stretch>
        </p:blipFill>
        <p:spPr>
          <a:xfrm>
            <a:off x="-437576" y="67246"/>
            <a:ext cx="10722447" cy="1470413"/>
          </a:xfrm>
          <a:prstGeom prst="rect">
            <a:avLst/>
          </a:prstGeom>
          <a:ln w="12700">
            <a:miter lim="400000"/>
          </a:ln>
        </p:spPr>
      </p:pic>
      <p:sp>
        <p:nvSpPr>
          <p:cNvPr id="317" name="Isaiah 1:1-20"/>
          <p:cNvSpPr txBox="1"/>
          <p:nvPr/>
        </p:nvSpPr>
        <p:spPr>
          <a:xfrm>
            <a:off x="3415633" y="2248320"/>
            <a:ext cx="3016028"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solidFill>
                  <a:srgbClr val="FFFFFF"/>
                </a:solidFill>
              </a:defRPr>
            </a:lvl1pPr>
          </a:lstStyle>
          <a:p>
            <a:pPr/>
            <a:r>
              <a:t>Isaiah 1:1-20</a:t>
            </a:r>
          </a:p>
        </p:txBody>
      </p:sp>
      <p:sp>
        <p:nvSpPr>
          <p:cNvPr id="318" name="18 “Come now, and let us reason together,” Says the Lord, “Though your sins are like scarlet, They shall be as white as snow; Though they are red like crimson, They shall be as wool. — Isaiah 1:18 (NKJV)"/>
          <p:cNvSpPr txBox="1"/>
          <p:nvPr/>
        </p:nvSpPr>
        <p:spPr>
          <a:xfrm>
            <a:off x="363125" y="3733682"/>
            <a:ext cx="6546183" cy="4197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800">
                <a:solidFill>
                  <a:srgbClr val="FFFFFF"/>
                </a:solidFill>
                <a:latin typeface="Hoefler Text"/>
                <a:ea typeface="Hoefler Text"/>
                <a:cs typeface="Hoefler Text"/>
                <a:sym typeface="Hoefler Text"/>
              </a:defRPr>
            </a:pPr>
            <a:r>
              <a:rPr baseline="31999"/>
              <a:t>18</a:t>
            </a:r>
            <a:r>
              <a:t> “Come now, and let us reason together,” Says the Lord, “Though your sins are like scarlet, They shall be as white as snow; Though they are red like crimson, They shall be as wool. — </a:t>
            </a:r>
            <a:r>
              <a:rPr>
                <a:latin typeface="Sonoma Script"/>
                <a:ea typeface="Sonoma Script"/>
                <a:cs typeface="Sonoma Script"/>
                <a:sym typeface="Sonoma Script"/>
              </a:rPr>
              <a:t>Isaiah 1:18 </a:t>
            </a:r>
            <a:r>
              <a:rPr sz="2400">
                <a:latin typeface="Century Gothic"/>
                <a:ea typeface="Century Gothic"/>
                <a:cs typeface="Century Gothic"/>
                <a:sym typeface="Century Gothic"/>
              </a:rPr>
              <a:t>(NKJV)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Footer Placeholder 4"/>
          <p:cNvSpPr txBox="1"/>
          <p:nvPr/>
        </p:nvSpPr>
        <p:spPr>
          <a:xfrm>
            <a:off x="6394026" y="9411716"/>
            <a:ext cx="6610774"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1300480">
              <a:defRPr sz="1600">
                <a:solidFill>
                  <a:srgbClr val="888888"/>
                </a:solidFill>
                <a:latin typeface="Berlin Sans FB Demi"/>
                <a:ea typeface="Berlin Sans FB Demi"/>
                <a:cs typeface="Berlin Sans FB Demi"/>
                <a:sym typeface="Berlin Sans FB Demi"/>
              </a:defRPr>
            </a:lvl1pPr>
          </a:lstStyle>
          <a:p>
            <a:pPr/>
            <a:r>
              <a:t>W 65th St church of Christ / September 7, 2008</a:t>
            </a:r>
          </a:p>
        </p:txBody>
      </p:sp>
      <p:sp>
        <p:nvSpPr>
          <p:cNvPr id="321" name="Rectangle 1"/>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erlin Sans FB Demi"/>
                <a:ea typeface="Berlin Sans FB Demi"/>
                <a:cs typeface="Berlin Sans FB Demi"/>
                <a:sym typeface="Berlin Sans FB Demi"/>
              </a:defRPr>
            </a:pPr>
          </a:p>
        </p:txBody>
      </p:sp>
      <p:sp>
        <p:nvSpPr>
          <p:cNvPr id="322" name="Date Placeholder 2"/>
          <p:cNvSpPr txBox="1"/>
          <p:nvPr/>
        </p:nvSpPr>
        <p:spPr>
          <a:xfrm>
            <a:off x="-1" y="9411716"/>
            <a:ext cx="4118188"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1300480">
              <a:defRPr sz="1600">
                <a:solidFill>
                  <a:srgbClr val="888888"/>
                </a:solidFill>
                <a:latin typeface="Berlin Sans FB Demi"/>
                <a:ea typeface="Berlin Sans FB Demi"/>
                <a:cs typeface="Berlin Sans FB Demi"/>
                <a:sym typeface="Berlin Sans FB Demi"/>
              </a:defRPr>
            </a:lvl1pPr>
          </a:lstStyle>
          <a:p>
            <a:pPr/>
            <a:r>
              <a:t>Don McClain</a:t>
            </a:r>
          </a:p>
        </p:txBody>
      </p:sp>
      <p:sp>
        <p:nvSpPr>
          <p:cNvPr id="323" name="Slide Number Placeholder 3"/>
          <p:cNvSpPr txBox="1"/>
          <p:nvPr>
            <p:ph type="sldNum" sz="quarter" idx="2"/>
          </p:nvPr>
        </p:nvSpPr>
        <p:spPr>
          <a:xfrm>
            <a:off x="12696852" y="80320"/>
            <a:ext cx="307949" cy="3586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14:warp dir="i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ph type="pic" idx="13"/>
          </p:nvPr>
        </p:nvPicPr>
        <p:blipFill>
          <a:blip r:embed="rId2">
            <a:extLst/>
          </a:blip>
          <a:srcRect l="3561" t="0" r="23083" b="0"/>
          <a:stretch>
            <a:fillRect/>
          </a:stretch>
        </p:blipFill>
        <p:spPr>
          <a:xfrm>
            <a:off x="0" y="0"/>
            <a:ext cx="13004800" cy="9753600"/>
          </a:xfrm>
          <a:prstGeom prst="rect">
            <a:avLst/>
          </a:prstGeom>
        </p:spPr>
      </p:pic>
      <p:sp>
        <p:nvSpPr>
          <p:cNvPr id="326" name="Even For Rebellion"/>
          <p:cNvSpPr txBox="1"/>
          <p:nvPr/>
        </p:nvSpPr>
        <p:spPr>
          <a:xfrm>
            <a:off x="286182" y="1238226"/>
            <a:ext cx="8394472" cy="850901"/>
          </a:xfrm>
          <a:prstGeom prst="rect">
            <a:avLst/>
          </a:prstGeom>
          <a:ln w="12700">
            <a:miter lim="400000"/>
          </a:ln>
          <a:effectLst>
            <a:outerShdw sx="100000" sy="100000" kx="0" ky="0" algn="b" rotWithShape="0" blurRad="152400" dist="73746" dir="1642150">
              <a:srgbClr val="000000">
                <a:alpha val="9883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solidFill>
                  <a:srgbClr val="FFFFFF"/>
                </a:solidFill>
                <a:effectLst>
                  <a:outerShdw sx="100000" sy="100000" kx="0" ky="0" algn="b" rotWithShape="0" blurRad="12700" dist="63500" dir="18900000">
                    <a:srgbClr val="000000"/>
                  </a:outerShdw>
                </a:effectLst>
                <a:latin typeface="Thames Nude Roman"/>
                <a:ea typeface="Thames Nude Roman"/>
                <a:cs typeface="Thames Nude Roman"/>
                <a:sym typeface="Thames Nude Roman"/>
              </a:defRPr>
            </a:lvl1pPr>
          </a:lstStyle>
          <a:p>
            <a:pPr/>
            <a:r>
              <a:t>Even For Rebellion</a:t>
            </a:r>
          </a:p>
        </p:txBody>
      </p:sp>
      <p:pic>
        <p:nvPicPr>
          <p:cNvPr id="327" name="Image" descr="Image"/>
          <p:cNvPicPr>
            <a:picLocks noChangeAspect="1"/>
          </p:cNvPicPr>
          <p:nvPr/>
        </p:nvPicPr>
        <p:blipFill>
          <a:blip r:embed="rId3">
            <a:extLst/>
          </a:blip>
          <a:stretch>
            <a:fillRect/>
          </a:stretch>
        </p:blipFill>
        <p:spPr>
          <a:xfrm>
            <a:off x="-437576" y="67246"/>
            <a:ext cx="10722447" cy="1470413"/>
          </a:xfrm>
          <a:prstGeom prst="rect">
            <a:avLst/>
          </a:prstGeom>
          <a:ln w="12700">
            <a:miter lim="400000"/>
          </a:ln>
        </p:spPr>
      </p:pic>
      <p:sp>
        <p:nvSpPr>
          <p:cNvPr id="328" name="Isaiah 1:1-20"/>
          <p:cNvSpPr txBox="1"/>
          <p:nvPr/>
        </p:nvSpPr>
        <p:spPr>
          <a:xfrm>
            <a:off x="3415633" y="2248320"/>
            <a:ext cx="3016028"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solidFill>
                  <a:srgbClr val="FFFFFF"/>
                </a:solidFill>
              </a:defRPr>
            </a:lvl1pPr>
          </a:lstStyle>
          <a:p>
            <a:pPr/>
            <a:r>
              <a:t>Isaiah 1:1-20</a:t>
            </a:r>
          </a:p>
        </p:txBody>
      </p:sp>
      <p:sp>
        <p:nvSpPr>
          <p:cNvPr id="329" name="Charts by Don McClain…"/>
          <p:cNvSpPr txBox="1"/>
          <p:nvPr/>
        </p:nvSpPr>
        <p:spPr>
          <a:xfrm>
            <a:off x="488998" y="6876979"/>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19,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sp>
        <p:nvSpPr>
          <p:cNvPr id="223" name="God Calls His Rebellious People To Repent"/>
          <p:cNvSpPr txBox="1"/>
          <p:nvPr/>
        </p:nvSpPr>
        <p:spPr>
          <a:xfrm>
            <a:off x="123800" y="1987842"/>
            <a:ext cx="12757200"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God Calls His Rebellious People To Repent</a:t>
            </a:r>
          </a:p>
        </p:txBody>
      </p:sp>
      <p:grpSp>
        <p:nvGrpSpPr>
          <p:cNvPr id="226" name="Image"/>
          <p:cNvGrpSpPr/>
          <p:nvPr/>
        </p:nvGrpSpPr>
        <p:grpSpPr>
          <a:xfrm>
            <a:off x="217853" y="3424596"/>
            <a:ext cx="5659321" cy="6306031"/>
            <a:chOff x="0" y="0"/>
            <a:chExt cx="5659319" cy="6306030"/>
          </a:xfrm>
        </p:grpSpPr>
        <p:pic>
          <p:nvPicPr>
            <p:cNvPr id="225"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24"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27" name="God’s Rebellious People - 1:1-6…"/>
          <p:cNvSpPr txBox="1"/>
          <p:nvPr/>
        </p:nvSpPr>
        <p:spPr>
          <a:xfrm>
            <a:off x="6037918" y="4523654"/>
            <a:ext cx="6952132" cy="480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300"/>
              </a:spcBef>
              <a:buSzPct val="80000"/>
              <a:buBlip>
                <a:blip r:embed="rId5"/>
              </a:buBlip>
              <a:defRPr sz="4400">
                <a:latin typeface="Century Gothic"/>
                <a:ea typeface="Century Gothic"/>
                <a:cs typeface="Century Gothic"/>
                <a:sym typeface="Century Gothic"/>
              </a:defRPr>
            </a:pPr>
            <a:r>
              <a:t>God’s Rebellious People - 1:1-6</a:t>
            </a:r>
          </a:p>
          <a:p>
            <a:pPr marL="685800" indent="-685800" algn="l">
              <a:spcBef>
                <a:spcPts val="2300"/>
              </a:spcBef>
              <a:buSzPct val="80000"/>
              <a:buBlip>
                <a:blip r:embed="rId5"/>
              </a:buBlip>
              <a:defRPr sz="4400">
                <a:latin typeface="Century Gothic"/>
                <a:ea typeface="Century Gothic"/>
                <a:cs typeface="Century Gothic"/>
                <a:sym typeface="Century Gothic"/>
              </a:defRPr>
            </a:pPr>
            <a:r>
              <a:t>Consequences of Their Rebellion - 1:7-15</a:t>
            </a:r>
          </a:p>
          <a:p>
            <a:pPr marL="685800" indent="-685800" algn="l">
              <a:spcBef>
                <a:spcPts val="2300"/>
              </a:spcBef>
              <a:buSzPct val="80000"/>
              <a:buBlip>
                <a:blip r:embed="rId5"/>
              </a:buBlip>
              <a:defRPr sz="4400">
                <a:latin typeface="Century Gothic"/>
                <a:ea typeface="Century Gothic"/>
                <a:cs typeface="Century Gothic"/>
                <a:sym typeface="Century Gothic"/>
              </a:defRPr>
            </a:pPr>
            <a:r>
              <a:t>The Remedy For Their Rebellion - 1:16-20</a:t>
            </a:r>
          </a:p>
        </p:txBody>
      </p:sp>
      <p:sp>
        <p:nvSpPr>
          <p:cNvPr id="228" name="Isaiah 1:1-20"/>
          <p:cNvSpPr/>
          <p:nvPr/>
        </p:nvSpPr>
        <p:spPr>
          <a:xfrm>
            <a:off x="6079924" y="3209074"/>
            <a:ext cx="6633100" cy="1064711"/>
          </a:xfrm>
          <a:prstGeom prst="roundRect">
            <a:avLst>
              <a:gd name="adj" fmla="val 15713"/>
            </a:avLst>
          </a:prstGeom>
          <a:solidFill>
            <a:srgbClr val="808785"/>
          </a:solidFill>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6200">
                <a:solidFill>
                  <a:srgbClr val="FFFFFF"/>
                </a:solidFill>
                <a:effectLst>
                  <a:outerShdw sx="100000" sy="100000" kx="0" ky="0" algn="b" rotWithShape="0" blurRad="63500" dist="63500" dir="1654473">
                    <a:srgbClr val="000000"/>
                  </a:outerShdw>
                </a:effectLst>
              </a:defRPr>
            </a:lvl1pPr>
          </a:lstStyle>
          <a:p>
            <a:pPr/>
            <a:r>
              <a:t>Isaiah 1:1-20</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animEffect filter="fade" transition="in">
                                      <p:cBhvr>
                                        <p:cTn id="7" dur="1500"/>
                                        <p:tgtEl>
                                          <p:spTgt spid="22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7">
                                            <p:txEl>
                                              <p:pRg st="0" end="0"/>
                                            </p:txEl>
                                          </p:spTgt>
                                        </p:tgtEl>
                                        <p:attrNameLst>
                                          <p:attrName>style.visibility</p:attrName>
                                        </p:attrNameLst>
                                      </p:cBhvr>
                                      <p:to>
                                        <p:strVal val="visible"/>
                                      </p:to>
                                    </p:set>
                                    <p:animEffect filter="fade" transition="in">
                                      <p:cBhvr>
                                        <p:cTn id="10" dur="1500"/>
                                        <p:tgtEl>
                                          <p:spTgt spid="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7">
                                            <p:txEl>
                                              <p:pRg st="1" end="1"/>
                                            </p:txEl>
                                          </p:spTgt>
                                        </p:tgtEl>
                                        <p:attrNameLst>
                                          <p:attrName>style.visibility</p:attrName>
                                        </p:attrNameLst>
                                      </p:cBhvr>
                                      <p:to>
                                        <p:strVal val="visible"/>
                                      </p:to>
                                    </p:set>
                                    <p:animEffect filter="fade" transition="in">
                                      <p:cBhvr>
                                        <p:cTn id="15" dur="1500"/>
                                        <p:tgtEl>
                                          <p:spTgt spid="2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7">
                                            <p:txEl>
                                              <p:pRg st="2" end="2"/>
                                            </p:txEl>
                                          </p:spTgt>
                                        </p:tgtEl>
                                        <p:attrNameLst>
                                          <p:attrName>style.visibility</p:attrName>
                                        </p:attrNameLst>
                                      </p:cBhvr>
                                      <p:to>
                                        <p:strVal val="visible"/>
                                      </p:to>
                                    </p:set>
                                    <p:animEffect filter="fade" transition="in">
                                      <p:cBhvr>
                                        <p:cTn id="20" dur="1500"/>
                                        <p:tgtEl>
                                          <p:spTgt spid="22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Acts 17:2–8 (NKJV)…"/>
          <p:cNvSpPr txBox="1"/>
          <p:nvPr/>
        </p:nvSpPr>
        <p:spPr>
          <a:xfrm>
            <a:off x="361559" y="294940"/>
            <a:ext cx="12281681" cy="897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Acts 17:2–8 (NKJV)</a:t>
            </a:r>
          </a:p>
          <a:p>
            <a:pPr defTabSz="457200">
              <a:defRPr sz="5100">
                <a:solidFill>
                  <a:srgbClr val="000000"/>
                </a:solidFill>
                <a:latin typeface="Hoefler Text"/>
                <a:ea typeface="Hoefler Text"/>
                <a:cs typeface="Hoefler Text"/>
                <a:sym typeface="Hoefler Text"/>
              </a:defRPr>
            </a:pPr>
            <a:r>
              <a:rPr baseline="31999"/>
              <a:t>2</a:t>
            </a:r>
            <a:r>
              <a:t> Then Paul, as his custom was, went in to them, and for three Sabbaths reasoned with them from the Scriptures, </a:t>
            </a:r>
            <a:r>
              <a:rPr baseline="31999"/>
              <a:t>3</a:t>
            </a:r>
            <a:r>
              <a:t> explaining and demonstrating that the Christ had to suffer and rise again from the dead, and </a:t>
            </a:r>
            <a:r>
              <a:rPr i="1"/>
              <a:t>saying,</a:t>
            </a:r>
            <a:r>
              <a:t> “This Jesus whom I preach to you is the Christ.” </a:t>
            </a:r>
            <a:r>
              <a:rPr baseline="31999"/>
              <a:t>4</a:t>
            </a:r>
            <a:r>
              <a:t> And some of them were persuaded; and a great multitude of the devout Greeks, and not a few of the leading women, joined Paul and Silas.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Acts 17:2–8 (NKJV)…"/>
          <p:cNvSpPr txBox="1"/>
          <p:nvPr/>
        </p:nvSpPr>
        <p:spPr>
          <a:xfrm>
            <a:off x="361559" y="294940"/>
            <a:ext cx="12281681" cy="897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Acts 17:2–8 (NKJV)</a:t>
            </a:r>
          </a:p>
          <a:p>
            <a:pPr defTabSz="457200">
              <a:defRPr sz="5100">
                <a:solidFill>
                  <a:srgbClr val="000000"/>
                </a:solidFill>
                <a:latin typeface="Hoefler Text"/>
                <a:ea typeface="Hoefler Text"/>
                <a:cs typeface="Hoefler Text"/>
                <a:sym typeface="Hoefler Text"/>
              </a:defRPr>
            </a:pPr>
            <a:r>
              <a:rPr baseline="31999"/>
              <a:t>5</a:t>
            </a:r>
            <a:r>
              <a:t> But the Jews who were not persuaded, becoming envious, took some of the evil men from the marketplace, and gathering a mob, set all the city in an uproar and attacked the house of Jason, and sought to bring them out to the people. </a:t>
            </a:r>
            <a:r>
              <a:rPr baseline="31999"/>
              <a:t>6</a:t>
            </a:r>
            <a:r>
              <a:t> But when they did not find them, they dragged Jason and some brethren to the rulers of the city, crying out, “These who have turned the world upside down have come here too.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Acts 17:2–8 (NKJV)…"/>
          <p:cNvSpPr txBox="1"/>
          <p:nvPr/>
        </p:nvSpPr>
        <p:spPr>
          <a:xfrm>
            <a:off x="361559" y="294940"/>
            <a:ext cx="12281681" cy="869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latin typeface="Thames Nude Roman"/>
                <a:ea typeface="Thames Nude Roman"/>
                <a:cs typeface="Thames Nude Roman"/>
                <a:sym typeface="Thames Nude Roman"/>
              </a:defRPr>
            </a:pPr>
            <a:r>
              <a:t>Acts 17:2–8 (NKJV)</a:t>
            </a:r>
          </a:p>
          <a:p>
            <a:pPr defTabSz="457200">
              <a:defRPr sz="7000">
                <a:solidFill>
                  <a:srgbClr val="000000"/>
                </a:solidFill>
                <a:latin typeface="Hoefler Text"/>
                <a:ea typeface="Hoefler Text"/>
                <a:cs typeface="Hoefler Text"/>
                <a:sym typeface="Hoefler Text"/>
              </a:defRPr>
            </a:pPr>
            <a:r>
              <a:rPr baseline="31999"/>
              <a:t>7</a:t>
            </a:r>
            <a:r>
              <a:t> Jason has harbored them, and these are all acting contrary to the decrees of Caesar, saying there is another king—Jesus.” </a:t>
            </a:r>
            <a:r>
              <a:rPr baseline="31999"/>
              <a:t>8</a:t>
            </a:r>
            <a:r>
              <a:t> And they troubled the crowd and the rulers of the city when they heard these things.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sp>
        <p:nvSpPr>
          <p:cNvPr id="231" name="God’s Rebellious People — 1:1–6"/>
          <p:cNvSpPr txBox="1"/>
          <p:nvPr/>
        </p:nvSpPr>
        <p:spPr>
          <a:xfrm>
            <a:off x="1453176" y="1744957"/>
            <a:ext cx="10098448"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God’s Rebellious People — 1:1–6 </a:t>
            </a:r>
          </a:p>
        </p:txBody>
      </p:sp>
      <p:sp>
        <p:nvSpPr>
          <p:cNvPr id="232" name="Isaiah 1:1–6 (NKJV)…"/>
          <p:cNvSpPr txBox="1"/>
          <p:nvPr/>
        </p:nvSpPr>
        <p:spPr>
          <a:xfrm>
            <a:off x="184645" y="2723304"/>
            <a:ext cx="12635510" cy="690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000000"/>
                </a:solidFill>
                <a:latin typeface="Boulder"/>
                <a:ea typeface="Boulder"/>
                <a:cs typeface="Boulder"/>
                <a:sym typeface="Boulder"/>
              </a:defRPr>
            </a:pPr>
            <a:r>
              <a:t>Isaiah 1:1–6 (NKJV)</a:t>
            </a:r>
          </a:p>
          <a:p>
            <a:pPr defTabSz="457200">
              <a:defRPr sz="3700">
                <a:solidFill>
                  <a:srgbClr val="000000"/>
                </a:solidFill>
                <a:latin typeface="Hoefler Text"/>
                <a:ea typeface="Hoefler Text"/>
                <a:cs typeface="Hoefler Text"/>
                <a:sym typeface="Hoefler Text"/>
              </a:defRPr>
            </a:pPr>
            <a:r>
              <a:rPr baseline="31999"/>
              <a:t>1</a:t>
            </a:r>
            <a:r>
              <a:t> The vision of Isaiah the son of Amoz, which he saw concerning Judah and Jerusalem in the days of Uzziah, Jotham, Ahaz, </a:t>
            </a:r>
            <a:r>
              <a:rPr i="1"/>
              <a:t>and</a:t>
            </a:r>
            <a:r>
              <a:t> Hezekiah, kings of Judah. </a:t>
            </a:r>
            <a:r>
              <a:rPr baseline="31999"/>
              <a:t>2</a:t>
            </a:r>
            <a:r>
              <a:t> Hear, O heavens, and give ear, O earth! For the Lord has spoken: “I have nourished and brought up children, And they have rebelled against Me; </a:t>
            </a:r>
            <a:r>
              <a:rPr baseline="31999"/>
              <a:t>3</a:t>
            </a:r>
            <a:r>
              <a:t> The ox knows its owner And the donkey its master’s crib; </a:t>
            </a:r>
            <a:r>
              <a:rPr i="1"/>
              <a:t>But</a:t>
            </a:r>
            <a:r>
              <a:t> Israel does not know, My people do not consider.” </a:t>
            </a:r>
            <a:r>
              <a:rPr baseline="31999"/>
              <a:t>4</a:t>
            </a:r>
            <a:r>
              <a:t> Alas, sinful nation, A people laden with iniquity, A brood of evildoers, Children who are corrupters! They have forsaken the Lord, They have provoked to anger The Holy One of Israel, They have turned away backward.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sp>
        <p:nvSpPr>
          <p:cNvPr id="235" name="God’s Rebellious People — 1:1–6"/>
          <p:cNvSpPr txBox="1"/>
          <p:nvPr/>
        </p:nvSpPr>
        <p:spPr>
          <a:xfrm>
            <a:off x="1453176" y="1744957"/>
            <a:ext cx="10098448"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God’s Rebellious People — 1:1–6 </a:t>
            </a:r>
          </a:p>
        </p:txBody>
      </p:sp>
      <p:sp>
        <p:nvSpPr>
          <p:cNvPr id="236" name="Isaiah 1:1–6 (NKJV)…"/>
          <p:cNvSpPr txBox="1"/>
          <p:nvPr/>
        </p:nvSpPr>
        <p:spPr>
          <a:xfrm>
            <a:off x="184645" y="2723304"/>
            <a:ext cx="12635510"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000000"/>
                </a:solidFill>
                <a:latin typeface="Boulder"/>
                <a:ea typeface="Boulder"/>
                <a:cs typeface="Boulder"/>
                <a:sym typeface="Boulder"/>
              </a:defRPr>
            </a:pPr>
            <a:r>
              <a:t>Isaiah 1:1–6 (NKJV)</a:t>
            </a:r>
          </a:p>
          <a:p>
            <a:pPr defTabSz="457200">
              <a:defRPr sz="5100">
                <a:solidFill>
                  <a:srgbClr val="000000"/>
                </a:solidFill>
                <a:latin typeface="Hoefler Text"/>
                <a:ea typeface="Hoefler Text"/>
                <a:cs typeface="Hoefler Text"/>
                <a:sym typeface="Hoefler Text"/>
              </a:defRPr>
            </a:pPr>
            <a:r>
              <a:rPr baseline="31999"/>
              <a:t>5</a:t>
            </a:r>
            <a:r>
              <a:t> Why should you be stricken again? You will revolt more and more. The whole head is sick, And the whole heart faints. </a:t>
            </a:r>
            <a:r>
              <a:rPr baseline="31999"/>
              <a:t>6</a:t>
            </a:r>
            <a:r>
              <a:t> From the sole of the foot even to the head, </a:t>
            </a:r>
            <a:r>
              <a:rPr i="1"/>
              <a:t>There is</a:t>
            </a:r>
            <a:r>
              <a:t> no soundness in it, </a:t>
            </a:r>
            <a:r>
              <a:rPr i="1"/>
              <a:t>But</a:t>
            </a:r>
            <a:r>
              <a:t> wounds and bruises and putrefying sores; They have not been closed or bound up, Or soothed with ointment.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41" name="Image"/>
          <p:cNvGrpSpPr/>
          <p:nvPr/>
        </p:nvGrpSpPr>
        <p:grpSpPr>
          <a:xfrm>
            <a:off x="217853" y="3424596"/>
            <a:ext cx="5659321" cy="6306031"/>
            <a:chOff x="0" y="0"/>
            <a:chExt cx="5659319" cy="6306030"/>
          </a:xfrm>
        </p:grpSpPr>
        <p:pic>
          <p:nvPicPr>
            <p:cNvPr id="240"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39"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42" name="The root of Israel’s problem was they had lost sight of who God is &amp; what He had done for them — 2,3…"/>
          <p:cNvSpPr txBox="1"/>
          <p:nvPr/>
        </p:nvSpPr>
        <p:spPr>
          <a:xfrm>
            <a:off x="5855754" y="2723304"/>
            <a:ext cx="6952132"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a:latin typeface="Century Gothic"/>
                <a:ea typeface="Century Gothic"/>
                <a:cs typeface="Century Gothic"/>
                <a:sym typeface="Century Gothic"/>
              </a:defRPr>
            </a:pPr>
            <a:r>
              <a:t>The root of Israel’s problem was they had lost sight of who God is &amp; what He had done for them — 2,3 </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God had blessed them, provided for them, protected them, but Israel was ungrateful — 2</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Beasts had more sense —3</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God said “But Israel does not know, My people do not consider.” - 3</a:t>
            </a:r>
          </a:p>
        </p:txBody>
      </p:sp>
      <p:sp>
        <p:nvSpPr>
          <p:cNvPr id="243" name="God’s Rebellious People — 1:1–6"/>
          <p:cNvSpPr txBox="1"/>
          <p:nvPr/>
        </p:nvSpPr>
        <p:spPr>
          <a:xfrm>
            <a:off x="1453176" y="1744957"/>
            <a:ext cx="10098448"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God’s Rebellious People — 1:1–6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txEl>
                                              <p:pRg st="1" end="1"/>
                                            </p:txEl>
                                          </p:spTgt>
                                        </p:tgtEl>
                                        <p:attrNameLst>
                                          <p:attrName>style.visibility</p:attrName>
                                        </p:attrNameLst>
                                      </p:cBhvr>
                                      <p:to>
                                        <p:strVal val="visible"/>
                                      </p:to>
                                    </p:set>
                                    <p:animEffect filter="wipe(left)" transition="in">
                                      <p:cBhvr>
                                        <p:cTn id="7" dur="1500"/>
                                        <p:tgtEl>
                                          <p:spTgt spid="2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2">
                                            <p:txEl>
                                              <p:pRg st="2" end="2"/>
                                            </p:txEl>
                                          </p:spTgt>
                                        </p:tgtEl>
                                        <p:attrNameLst>
                                          <p:attrName>style.visibility</p:attrName>
                                        </p:attrNameLst>
                                      </p:cBhvr>
                                      <p:to>
                                        <p:strVal val="visible"/>
                                      </p:to>
                                    </p:set>
                                    <p:animEffect filter="wipe(left)" transition="in">
                                      <p:cBhvr>
                                        <p:cTn id="12" dur="1500"/>
                                        <p:tgtEl>
                                          <p:spTgt spid="2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2">
                                            <p:txEl>
                                              <p:pRg st="3" end="3"/>
                                            </p:txEl>
                                          </p:spTgt>
                                        </p:tgtEl>
                                        <p:attrNameLst>
                                          <p:attrName>style.visibility</p:attrName>
                                        </p:attrNameLst>
                                      </p:cBhvr>
                                      <p:to>
                                        <p:strVal val="visible"/>
                                      </p:to>
                                    </p:set>
                                    <p:animEffect filter="wipe(left)" transition="in">
                                      <p:cBhvr>
                                        <p:cTn id="17" dur="1500"/>
                                        <p:tgtEl>
                                          <p:spTgt spid="24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48" name="Image"/>
          <p:cNvGrpSpPr/>
          <p:nvPr/>
        </p:nvGrpSpPr>
        <p:grpSpPr>
          <a:xfrm>
            <a:off x="217853" y="3424596"/>
            <a:ext cx="5659321" cy="6306031"/>
            <a:chOff x="0" y="0"/>
            <a:chExt cx="5659319" cy="6306030"/>
          </a:xfrm>
        </p:grpSpPr>
        <p:pic>
          <p:nvPicPr>
            <p:cNvPr id="247"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46"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49" name="Alas, sinful nation — 4…"/>
          <p:cNvSpPr txBox="1"/>
          <p:nvPr/>
        </p:nvSpPr>
        <p:spPr>
          <a:xfrm>
            <a:off x="5855754" y="2890287"/>
            <a:ext cx="6952132" cy="652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a:latin typeface="Century Gothic"/>
                <a:ea typeface="Century Gothic"/>
                <a:cs typeface="Century Gothic"/>
                <a:sym typeface="Century Gothic"/>
              </a:defRPr>
            </a:pPr>
            <a:r>
              <a:t>Alas, sinful nation — 4 </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A people laden with iniquity,</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A brood of evildoers,</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Children who are corrupters!</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They have forsaken the Lord,</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They have provoked to anger The Holy One of Israel,</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They have turned away backward. (cf. Is. 59:1,2; 6:10; Mat 13:15; Rom 6:16)</a:t>
            </a:r>
          </a:p>
        </p:txBody>
      </p:sp>
      <p:sp>
        <p:nvSpPr>
          <p:cNvPr id="250" name="God’s Rebellious People — 1:1–6"/>
          <p:cNvSpPr txBox="1"/>
          <p:nvPr/>
        </p:nvSpPr>
        <p:spPr>
          <a:xfrm>
            <a:off x="1453176" y="1744957"/>
            <a:ext cx="10098448"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God’s Rebellious People — 1:1–6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fade" transition="in">
                                      <p:cBhvr>
                                        <p:cTn id="7" dur="1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fade" transition="in">
                                      <p:cBhvr>
                                        <p:cTn id="12" dur="150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9">
                                            <p:txEl>
                                              <p:pRg st="3" end="3"/>
                                            </p:txEl>
                                          </p:spTgt>
                                        </p:tgtEl>
                                        <p:attrNameLst>
                                          <p:attrName>style.visibility</p:attrName>
                                        </p:attrNameLst>
                                      </p:cBhvr>
                                      <p:to>
                                        <p:strVal val="visible"/>
                                      </p:to>
                                    </p:set>
                                    <p:animEffect filter="fade" transition="in">
                                      <p:cBhvr>
                                        <p:cTn id="17" dur="1500"/>
                                        <p:tgtEl>
                                          <p:spTgt spid="24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49">
                                            <p:txEl>
                                              <p:pRg st="4" end="4"/>
                                            </p:txEl>
                                          </p:spTgt>
                                        </p:tgtEl>
                                        <p:attrNameLst>
                                          <p:attrName>style.visibility</p:attrName>
                                        </p:attrNameLst>
                                      </p:cBhvr>
                                      <p:to>
                                        <p:strVal val="visible"/>
                                      </p:to>
                                    </p:set>
                                    <p:animEffect filter="fade" transition="in">
                                      <p:cBhvr>
                                        <p:cTn id="22" dur="1500"/>
                                        <p:tgtEl>
                                          <p:spTgt spid="24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49">
                                            <p:txEl>
                                              <p:pRg st="5" end="5"/>
                                            </p:txEl>
                                          </p:spTgt>
                                        </p:tgtEl>
                                        <p:attrNameLst>
                                          <p:attrName>style.visibility</p:attrName>
                                        </p:attrNameLst>
                                      </p:cBhvr>
                                      <p:to>
                                        <p:strVal val="visible"/>
                                      </p:to>
                                    </p:set>
                                    <p:animEffect filter="fade" transition="in">
                                      <p:cBhvr>
                                        <p:cTn id="27" dur="1500"/>
                                        <p:tgtEl>
                                          <p:spTgt spid="24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49">
                                            <p:txEl>
                                              <p:pRg st="6" end="6"/>
                                            </p:txEl>
                                          </p:spTgt>
                                        </p:tgtEl>
                                        <p:attrNameLst>
                                          <p:attrName>style.visibility</p:attrName>
                                        </p:attrNameLst>
                                      </p:cBhvr>
                                      <p:to>
                                        <p:strVal val="visible"/>
                                      </p:to>
                                    </p:set>
                                    <p:animEffect filter="fade" transition="in">
                                      <p:cBhvr>
                                        <p:cTn id="32" dur="1500"/>
                                        <p:tgtEl>
                                          <p:spTgt spid="24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55" name="Image"/>
          <p:cNvGrpSpPr/>
          <p:nvPr/>
        </p:nvGrpSpPr>
        <p:grpSpPr>
          <a:xfrm>
            <a:off x="217853" y="3424596"/>
            <a:ext cx="5659321" cy="6306031"/>
            <a:chOff x="0" y="0"/>
            <a:chExt cx="5659319" cy="6306030"/>
          </a:xfrm>
        </p:grpSpPr>
        <p:pic>
          <p:nvPicPr>
            <p:cNvPr id="254"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53"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56" name="Why should you be stricken again? —  You will revolt more and more. — 5…"/>
          <p:cNvSpPr txBox="1"/>
          <p:nvPr/>
        </p:nvSpPr>
        <p:spPr>
          <a:xfrm>
            <a:off x="5855754" y="2875107"/>
            <a:ext cx="7046950"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a:latin typeface="Century Gothic"/>
                <a:ea typeface="Century Gothic"/>
                <a:cs typeface="Century Gothic"/>
                <a:sym typeface="Century Gothic"/>
              </a:defRPr>
            </a:pPr>
            <a:r>
              <a:t>Why should you be stricken again? —  You will revolt more and more. — 5</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The whole head is sick,  And the whole heart faints.</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From the sole of the foot even to the head, There is no soundness in it, But wounds and bruises and putrefying sores; They have not been closed or bound up, Or soothed with ointment. </a:t>
            </a:r>
          </a:p>
        </p:txBody>
      </p:sp>
      <p:sp>
        <p:nvSpPr>
          <p:cNvPr id="257" name="God’s Rebellious People — 1:1–6"/>
          <p:cNvSpPr txBox="1"/>
          <p:nvPr/>
        </p:nvSpPr>
        <p:spPr>
          <a:xfrm>
            <a:off x="1453176" y="1744957"/>
            <a:ext cx="10098448"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God’s Rebellious People — 1:1–6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xEl>
                                              <p:pRg st="1" end="1"/>
                                            </p:txEl>
                                          </p:spTgt>
                                        </p:tgtEl>
                                        <p:attrNameLst>
                                          <p:attrName>style.visibility</p:attrName>
                                        </p:attrNameLst>
                                      </p:cBhvr>
                                      <p:to>
                                        <p:strVal val="visible"/>
                                      </p:to>
                                    </p:set>
                                    <p:animEffect filter="fade" transition="in">
                                      <p:cBhvr>
                                        <p:cTn id="7" dur="1500"/>
                                        <p:tgtEl>
                                          <p:spTgt spid="2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6">
                                            <p:txEl>
                                              <p:pRg st="2" end="2"/>
                                            </p:txEl>
                                          </p:spTgt>
                                        </p:tgtEl>
                                        <p:attrNameLst>
                                          <p:attrName>style.visibility</p:attrName>
                                        </p:attrNameLst>
                                      </p:cBhvr>
                                      <p:to>
                                        <p:strVal val="visible"/>
                                      </p:to>
                                    </p:set>
                                    <p:animEffect filter="fade" transition="in">
                                      <p:cBhvr>
                                        <p:cTn id="12" dur="1500"/>
                                        <p:tgtEl>
                                          <p:spTgt spid="2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62" name="Image"/>
          <p:cNvGrpSpPr/>
          <p:nvPr/>
        </p:nvGrpSpPr>
        <p:grpSpPr>
          <a:xfrm>
            <a:off x="217853" y="3424596"/>
            <a:ext cx="5659321" cy="6306031"/>
            <a:chOff x="0" y="0"/>
            <a:chExt cx="5659319" cy="6306030"/>
          </a:xfrm>
        </p:grpSpPr>
        <p:pic>
          <p:nvPicPr>
            <p:cNvPr id="261"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60"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63" name="Their spiritual sickness led to self-inflicted harm  — 5-8…"/>
          <p:cNvSpPr txBox="1"/>
          <p:nvPr/>
        </p:nvSpPr>
        <p:spPr>
          <a:xfrm>
            <a:off x="5547167" y="2829566"/>
            <a:ext cx="7355537"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5"/>
              </a:buBlip>
              <a:defRPr sz="3800">
                <a:latin typeface="Century Gothic"/>
                <a:ea typeface="Century Gothic"/>
                <a:cs typeface="Century Gothic"/>
                <a:sym typeface="Century Gothic"/>
              </a:defRPr>
            </a:pPr>
            <a:r>
              <a:t>Their spiritual sickness led to self-inflicted harm  — 5-8</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Your country is desolate, your cities are burned with fire;</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Strangers devour your land in your presence; And it is desolate, as overthrown by strangers.</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So the daughter of Zion is left as a booth in a vineyard, As a hut in a garden of cucumbers, As a besieged city. </a:t>
            </a:r>
          </a:p>
        </p:txBody>
      </p:sp>
      <p:sp>
        <p:nvSpPr>
          <p:cNvPr id="264" name="Consequences of Their Rebellion - 1:7-15"/>
          <p:cNvSpPr txBox="1"/>
          <p:nvPr/>
        </p:nvSpPr>
        <p:spPr>
          <a:xfrm>
            <a:off x="377217" y="1744957"/>
            <a:ext cx="12250366"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Consequences of Their Rebellion - 1:7-15</a:t>
            </a:r>
          </a:p>
        </p:txBody>
      </p:sp>
      <p:sp>
        <p:nvSpPr>
          <p:cNvPr id="265" name="Metaphorical? - Their physical condition at that time was good - (that would change) - but this represents their true spiritual condition. - (cf. Rev 3:14ff)"/>
          <p:cNvSpPr/>
          <p:nvPr/>
        </p:nvSpPr>
        <p:spPr>
          <a:xfrm>
            <a:off x="287032" y="6523508"/>
            <a:ext cx="5915026" cy="3058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383" y="1146"/>
                </a:lnTo>
                <a:lnTo>
                  <a:pt x="251" y="1146"/>
                </a:lnTo>
                <a:cubicBezTo>
                  <a:pt x="112" y="1146"/>
                  <a:pt x="0" y="1363"/>
                  <a:pt x="0" y="1631"/>
                </a:cubicBezTo>
                <a:lnTo>
                  <a:pt x="0" y="21112"/>
                </a:lnTo>
                <a:cubicBezTo>
                  <a:pt x="0" y="21381"/>
                  <a:pt x="112" y="21600"/>
                  <a:pt x="251" y="21600"/>
                </a:cubicBezTo>
                <a:lnTo>
                  <a:pt x="20091" y="21600"/>
                </a:lnTo>
                <a:cubicBezTo>
                  <a:pt x="20230" y="21600"/>
                  <a:pt x="20342" y="21381"/>
                  <a:pt x="20342" y="21112"/>
                </a:cubicBezTo>
                <a:lnTo>
                  <a:pt x="20342" y="2705"/>
                </a:lnTo>
                <a:lnTo>
                  <a:pt x="21600" y="0"/>
                </a:lnTo>
                <a:close/>
              </a:path>
            </a:pathLst>
          </a:cu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defRPr>
            </a:pPr>
            <a:r>
              <a:rPr b="1">
                <a:latin typeface="Gill Sans"/>
                <a:ea typeface="Gill Sans"/>
                <a:cs typeface="Gill Sans"/>
                <a:sym typeface="Gill Sans"/>
              </a:rPr>
              <a:t>Metaphorical?</a:t>
            </a:r>
            <a:r>
              <a:t> - Their physical condition at that time was good - (that would change) - but this represents their true spiritual condition. - (cf. Rev 3:14ff)</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txEl>
                                              <p:pRg st="1" end="1"/>
                                            </p:txEl>
                                          </p:spTgt>
                                        </p:tgtEl>
                                        <p:attrNameLst>
                                          <p:attrName>style.visibility</p:attrName>
                                        </p:attrNameLst>
                                      </p:cBhvr>
                                      <p:to>
                                        <p:strVal val="visible"/>
                                      </p:to>
                                    </p:set>
                                    <p:animEffect filter="fade" transition="in">
                                      <p:cBhvr>
                                        <p:cTn id="7" dur="1500"/>
                                        <p:tgtEl>
                                          <p:spTgt spid="2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3">
                                            <p:txEl>
                                              <p:pRg st="2" end="2"/>
                                            </p:txEl>
                                          </p:spTgt>
                                        </p:tgtEl>
                                        <p:attrNameLst>
                                          <p:attrName>style.visibility</p:attrName>
                                        </p:attrNameLst>
                                      </p:cBhvr>
                                      <p:to>
                                        <p:strVal val="visible"/>
                                      </p:to>
                                    </p:set>
                                    <p:animEffect filter="fade" transition="in">
                                      <p:cBhvr>
                                        <p:cTn id="12" dur="1500"/>
                                        <p:tgtEl>
                                          <p:spTgt spid="2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63">
                                            <p:txEl>
                                              <p:pRg st="3" end="3"/>
                                            </p:txEl>
                                          </p:spTgt>
                                        </p:tgtEl>
                                        <p:attrNameLst>
                                          <p:attrName>style.visibility</p:attrName>
                                        </p:attrNameLst>
                                      </p:cBhvr>
                                      <p:to>
                                        <p:strVal val="visible"/>
                                      </p:to>
                                    </p:set>
                                    <p:animEffect filter="fade" transition="in">
                                      <p:cBhvr>
                                        <p:cTn id="17" dur="1500"/>
                                        <p:tgtEl>
                                          <p:spTgt spid="2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 grpId="2" fill="hold">
                                  <p:stCondLst>
                                    <p:cond delay="0"/>
                                  </p:stCondLst>
                                  <p:iterate type="el" backwards="0">
                                    <p:tmAbs val="0"/>
                                  </p:iterate>
                                  <p:childTnLst>
                                    <p:set>
                                      <p:cBhvr>
                                        <p:cTn id="21" fill="hold"/>
                                        <p:tgtEl>
                                          <p:spTgt spid="265"/>
                                        </p:tgtEl>
                                        <p:attrNameLst>
                                          <p:attrName>style.visibility</p:attrName>
                                        </p:attrNameLst>
                                      </p:cBhvr>
                                      <p:to>
                                        <p:strVal val="visible"/>
                                      </p:to>
                                    </p:set>
                                    <p:anim calcmode="lin" valueType="num">
                                      <p:cBhvr>
                                        <p:cTn id="22" dur="1500" fill="hold"/>
                                        <p:tgtEl>
                                          <p:spTgt spid="265"/>
                                        </p:tgtEl>
                                        <p:attrNameLst>
                                          <p:attrName>ppt_x</p:attrName>
                                        </p:attrNameLst>
                                      </p:cBhvr>
                                      <p:tavLst>
                                        <p:tav tm="0">
                                          <p:val>
                                            <p:strVal val="#ppt_x"/>
                                          </p:val>
                                        </p:tav>
                                        <p:tav tm="100000">
                                          <p:val>
                                            <p:strVal val="#ppt_x"/>
                                          </p:val>
                                        </p:tav>
                                      </p:tavLst>
                                    </p:anim>
                                    <p:anim calcmode="lin" valueType="num">
                                      <p:cBhvr>
                                        <p:cTn id="23" dur="1500" fill="hold"/>
                                        <p:tgtEl>
                                          <p:spTgt spid="2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2"/>
      <p:bldP build="p" bldLvl="5" animBg="1" rev="0" advAuto="0" spid="26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There Is A Remedy - Even For Rebellion" descr="There Is A Remedy - Even For Rebellion"/>
          <p:cNvPicPr>
            <a:picLocks noChangeAspect="0"/>
          </p:cNvPicPr>
          <p:nvPr/>
        </p:nvPicPr>
        <p:blipFill>
          <a:blip r:embed="rId2">
            <a:extLst/>
          </a:blip>
          <a:stretch>
            <a:fillRect/>
          </a:stretch>
        </p:blipFill>
        <p:spPr>
          <a:xfrm>
            <a:off x="55520" y="193914"/>
            <a:ext cx="12893760" cy="1448998"/>
          </a:xfrm>
          <a:prstGeom prst="rect">
            <a:avLst/>
          </a:prstGeom>
          <a:effectLst>
            <a:outerShdw sx="100000" sy="100000" kx="0" ky="0" algn="b" rotWithShape="0" blurRad="152400" dist="73746" dir="1642150">
              <a:srgbClr val="000000">
                <a:alpha val="98838"/>
              </a:srgbClr>
            </a:outerShdw>
          </a:effectLst>
        </p:spPr>
      </p:pic>
      <p:grpSp>
        <p:nvGrpSpPr>
          <p:cNvPr id="270" name="Image"/>
          <p:cNvGrpSpPr/>
          <p:nvPr/>
        </p:nvGrpSpPr>
        <p:grpSpPr>
          <a:xfrm>
            <a:off x="217853" y="3424596"/>
            <a:ext cx="5659321" cy="6306031"/>
            <a:chOff x="0" y="0"/>
            <a:chExt cx="5659319" cy="6306030"/>
          </a:xfrm>
        </p:grpSpPr>
        <p:pic>
          <p:nvPicPr>
            <p:cNvPr id="269" name="Image" descr="Image"/>
            <p:cNvPicPr>
              <a:picLocks noChangeAspect="0"/>
            </p:cNvPicPr>
            <p:nvPr/>
          </p:nvPicPr>
          <p:blipFill>
            <a:blip r:embed="rId3">
              <a:extLst/>
            </a:blip>
            <a:srcRect l="10462" t="0" r="19928" b="0"/>
            <a:stretch>
              <a:fillRect/>
            </a:stretch>
          </p:blipFill>
          <p:spPr>
            <a:xfrm>
              <a:off x="215900" y="139700"/>
              <a:ext cx="5227520" cy="5747230"/>
            </a:xfrm>
            <a:prstGeom prst="rect">
              <a:avLst/>
            </a:prstGeom>
            <a:ln>
              <a:noFill/>
            </a:ln>
            <a:effectLst/>
          </p:spPr>
        </p:pic>
        <p:pic>
          <p:nvPicPr>
            <p:cNvPr id="268" name="Image" descr="Image"/>
            <p:cNvPicPr>
              <a:picLocks noChangeAspect="0"/>
            </p:cNvPicPr>
            <p:nvPr/>
          </p:nvPicPr>
          <p:blipFill>
            <a:blip r:embed="rId4">
              <a:extLst/>
            </a:blip>
            <a:stretch>
              <a:fillRect/>
            </a:stretch>
          </p:blipFill>
          <p:spPr>
            <a:xfrm>
              <a:off x="-1" y="-1"/>
              <a:ext cx="5659321" cy="6306032"/>
            </a:xfrm>
            <a:prstGeom prst="rect">
              <a:avLst/>
            </a:prstGeom>
            <a:effectLst/>
          </p:spPr>
        </p:pic>
      </p:grpSp>
      <p:sp>
        <p:nvSpPr>
          <p:cNvPr id="271" name="Yet some would survive — 9…"/>
          <p:cNvSpPr txBox="1"/>
          <p:nvPr/>
        </p:nvSpPr>
        <p:spPr>
          <a:xfrm>
            <a:off x="5547167" y="2829566"/>
            <a:ext cx="7355537" cy="674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5"/>
              </a:buBlip>
              <a:defRPr sz="3800">
                <a:latin typeface="Century Gothic"/>
                <a:ea typeface="Century Gothic"/>
                <a:cs typeface="Century Gothic"/>
                <a:sym typeface="Century Gothic"/>
              </a:defRPr>
            </a:pPr>
            <a:r>
              <a:t>Yet some would survive — 9</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Unless the Lord of hosts Had left to us a very small remnant, We would have become like Sodom, We would have been made like Gomorrah.</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They would be spared for God’s own glory &amp; purpose.</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It has always been the minority God saves - Mt 7:13</a:t>
            </a:r>
          </a:p>
          <a:p>
            <a:pPr lvl="1" marL="1206500" indent="-685800" algn="l">
              <a:spcBef>
                <a:spcPts val="1200"/>
              </a:spcBef>
              <a:buSzPct val="80000"/>
              <a:buBlip>
                <a:blip r:embed="rId6"/>
              </a:buBlip>
              <a:defRPr sz="3200">
                <a:latin typeface="Century Gothic"/>
                <a:ea typeface="Century Gothic"/>
                <a:cs typeface="Century Gothic"/>
                <a:sym typeface="Century Gothic"/>
              </a:defRPr>
            </a:pPr>
            <a:r>
              <a:t>God will save from among the wicked those who are faithful.</a:t>
            </a:r>
          </a:p>
        </p:txBody>
      </p:sp>
      <p:sp>
        <p:nvSpPr>
          <p:cNvPr id="272" name="Consequences of Their Rebellion - 1:7-15"/>
          <p:cNvSpPr txBox="1"/>
          <p:nvPr/>
        </p:nvSpPr>
        <p:spPr>
          <a:xfrm>
            <a:off x="377217" y="1744957"/>
            <a:ext cx="12250366" cy="863601"/>
          </a:xfrm>
          <a:prstGeom prst="rect">
            <a:avLst/>
          </a:prstGeom>
          <a:ln w="12700">
            <a:miter lim="400000"/>
          </a:ln>
          <a:effectLst>
            <a:outerShdw sx="100000" sy="100000" kx="0" ky="0" algn="b" rotWithShape="0" blurRad="266700" dist="163266" dir="5400000">
              <a:srgbClr val="000000">
                <a:alpha val="3660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chemeClr val="accent1">
                    <a:satOff val="5412"/>
                    <a:lumOff val="-30746"/>
                  </a:schemeClr>
                </a:solidFill>
                <a:latin typeface="Century Gothic"/>
                <a:ea typeface="Century Gothic"/>
                <a:cs typeface="Century Gothic"/>
                <a:sym typeface="Century Gothic"/>
              </a:defRPr>
            </a:lvl1pPr>
          </a:lstStyle>
          <a:p>
            <a:pPr/>
            <a:r>
              <a:t>Consequences of Their Rebellion - 1:7-15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fade"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fade" transition="in">
                                      <p:cBhvr>
                                        <p:cTn id="12" dur="1500"/>
                                        <p:tgtEl>
                                          <p:spTgt spid="2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1">
                                            <p:txEl>
                                              <p:pRg st="3" end="3"/>
                                            </p:txEl>
                                          </p:spTgt>
                                        </p:tgtEl>
                                        <p:attrNameLst>
                                          <p:attrName>style.visibility</p:attrName>
                                        </p:attrNameLst>
                                      </p:cBhvr>
                                      <p:to>
                                        <p:strVal val="visible"/>
                                      </p:to>
                                    </p:set>
                                    <p:animEffect filter="fade" transition="in">
                                      <p:cBhvr>
                                        <p:cTn id="17" dur="1500"/>
                                        <p:tgtEl>
                                          <p:spTgt spid="2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71">
                                            <p:txEl>
                                              <p:pRg st="4" end="4"/>
                                            </p:txEl>
                                          </p:spTgt>
                                        </p:tgtEl>
                                        <p:attrNameLst>
                                          <p:attrName>style.visibility</p:attrName>
                                        </p:attrNameLst>
                                      </p:cBhvr>
                                      <p:to>
                                        <p:strVal val="visible"/>
                                      </p:to>
                                    </p:set>
                                    <p:animEffect filter="fade" transition="in">
                                      <p:cBhvr>
                                        <p:cTn id="22" dur="1500"/>
                                        <p:tgtEl>
                                          <p:spTgt spid="2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