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media1.mov" ContentType="video/unknown"/>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ph type="sldImg"/>
          </p:nvPr>
        </p:nvSpPr>
        <p:spPr>
          <a:xfrm>
            <a:off x="1143000" y="685800"/>
            <a:ext cx="4572000" cy="3429000"/>
          </a:xfrm>
          <a:prstGeom prst="rect">
            <a:avLst/>
          </a:prstGeom>
        </p:spPr>
        <p:txBody>
          <a:bodyPr/>
          <a:lstStyle/>
          <a:p>
            <a:pPr/>
          </a:p>
        </p:txBody>
      </p:sp>
      <p:sp>
        <p:nvSpPr>
          <p:cNvPr id="220" name="Shape 22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00220" y="1950719"/>
            <a:ext cx="11704321" cy="2600961"/>
          </a:xfrm>
          <a:prstGeom prst="rect">
            <a:avLst/>
          </a:prstGeom>
        </p:spPr>
        <p:txBody>
          <a:bodyPr lIns="0" tIns="0" rIns="0" bIns="0" anchor="b"/>
          <a:lstStyle>
            <a:lvl1pPr defTabSz="1300480">
              <a:defRPr cap="all" sz="6800">
                <a:solidFill>
                  <a:srgbClr val="E8D38A"/>
                </a:solidFill>
                <a:effectLst>
                  <a:outerShdw sx="100000" sy="100000" kx="0" ky="0" algn="b" rotWithShape="0" blurRad="127000" dist="200000" dir="2700000">
                    <a:srgbClr val="000000">
                      <a:alpha val="30000"/>
                    </a:srgbClr>
                  </a:outerShdw>
                </a:effectLst>
                <a:latin typeface="Lucida Sans"/>
                <a:ea typeface="Lucida Sans"/>
                <a:cs typeface="Lucida Sans"/>
                <a:sym typeface="Lucida Sans"/>
              </a:defRPr>
            </a:lvl1pPr>
          </a:lstStyle>
          <a:p>
            <a:pPr/>
            <a:r>
              <a:t>Title Text</a:t>
            </a:r>
          </a:p>
        </p:txBody>
      </p:sp>
      <p:sp>
        <p:nvSpPr>
          <p:cNvPr id="118" name="Slide Number"/>
          <p:cNvSpPr txBox="1"/>
          <p:nvPr>
            <p:ph type="sldNum" sz="quarter" idx="2"/>
          </p:nvPr>
        </p:nvSpPr>
        <p:spPr>
          <a:xfrm>
            <a:off x="12763500" y="239888"/>
            <a:ext cx="241301" cy="279401"/>
          </a:xfrm>
          <a:prstGeom prst="rect">
            <a:avLst/>
          </a:prstGeom>
        </p:spPr>
        <p:txBody>
          <a:bodyPr lIns="0" tIns="0" rIns="0" bIns="0" anchor="b"/>
          <a:lstStyle>
            <a:lvl1pPr algn="r" defTabSz="1300480">
              <a:defRPr>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
        <p:nvSpPr>
          <p:cNvPr id="119" name="Body Level One…"/>
          <p:cNvSpPr txBox="1"/>
          <p:nvPr>
            <p:ph type="body" sz="quarter" idx="1"/>
          </p:nvPr>
        </p:nvSpPr>
        <p:spPr>
          <a:xfrm>
            <a:off x="1950719" y="4738415"/>
            <a:ext cx="9103361" cy="2492587"/>
          </a:xfrm>
          <a:prstGeom prst="rect">
            <a:avLst/>
          </a:prstGeom>
        </p:spPr>
        <p:txBody>
          <a:bodyPr lIns="65023" tIns="65023" rIns="65023" bIns="65023" anchor="t"/>
          <a:lstStyle>
            <a:lvl1pPr marL="0" indent="0" algn="ctr" defTabSz="1300480">
              <a:spcBef>
                <a:spcPts val="900"/>
              </a:spcBef>
              <a:buClrTx/>
              <a:buSzTx/>
              <a:buNone/>
              <a:defRPr sz="3800">
                <a:solidFill>
                  <a:srgbClr val="000000"/>
                </a:solidFill>
                <a:latin typeface="Book Antiqua"/>
                <a:ea typeface="Book Antiqua"/>
                <a:cs typeface="Book Antiqua"/>
                <a:sym typeface="Book Antiqua"/>
              </a:defRPr>
            </a:lvl1pPr>
            <a:lvl2pPr marL="0" indent="457200" algn="ctr" defTabSz="1300480">
              <a:spcBef>
                <a:spcPts val="900"/>
              </a:spcBef>
              <a:buClrTx/>
              <a:buSzTx/>
              <a:buNone/>
              <a:defRPr sz="3800">
                <a:solidFill>
                  <a:srgbClr val="000000"/>
                </a:solidFill>
                <a:latin typeface="Book Antiqua"/>
                <a:ea typeface="Book Antiqua"/>
                <a:cs typeface="Book Antiqua"/>
                <a:sym typeface="Book Antiqua"/>
              </a:defRPr>
            </a:lvl2pPr>
            <a:lvl3pPr marL="0" indent="914400" algn="ctr" defTabSz="1300480">
              <a:spcBef>
                <a:spcPts val="900"/>
              </a:spcBef>
              <a:buClrTx/>
              <a:buSzTx/>
              <a:buNone/>
              <a:defRPr sz="3800">
                <a:solidFill>
                  <a:srgbClr val="000000"/>
                </a:solidFill>
                <a:latin typeface="Book Antiqua"/>
                <a:ea typeface="Book Antiqua"/>
                <a:cs typeface="Book Antiqua"/>
                <a:sym typeface="Book Antiqua"/>
              </a:defRPr>
            </a:lvl3pPr>
            <a:lvl4pPr marL="0" indent="1371600" algn="ctr" defTabSz="1300480">
              <a:spcBef>
                <a:spcPts val="900"/>
              </a:spcBef>
              <a:buClrTx/>
              <a:buSzTx/>
              <a:buNone/>
              <a:defRPr sz="3800">
                <a:solidFill>
                  <a:srgbClr val="000000"/>
                </a:solidFill>
                <a:latin typeface="Book Antiqua"/>
                <a:ea typeface="Book Antiqua"/>
                <a:cs typeface="Book Antiqua"/>
                <a:sym typeface="Book Antiqua"/>
              </a:defRPr>
            </a:lvl4pPr>
            <a:lvl5pPr marL="0" indent="1828800" algn="ctr" defTabSz="1300480">
              <a:spcBef>
                <a:spcPts val="900"/>
              </a:spcBef>
              <a:buClrTx/>
              <a:buSzTx/>
              <a:buNone/>
              <a:defRPr sz="38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le Text"/>
          <p:cNvSpPr txBox="1"/>
          <p:nvPr>
            <p:ph type="title"/>
          </p:nvPr>
        </p:nvSpPr>
        <p:spPr>
          <a:xfrm>
            <a:off x="650239" y="390596"/>
            <a:ext cx="11704322" cy="1625601"/>
          </a:xfrm>
          <a:prstGeom prst="rect">
            <a:avLst/>
          </a:prstGeom>
        </p:spPr>
        <p:txBody>
          <a:bodyPr lIns="65023" tIns="65023" rIns="65023" bIns="65023"/>
          <a:lstStyle>
            <a:lvl1pPr defTabSz="1300480">
              <a:defRPr sz="5800">
                <a:solidFill>
                  <a:srgbClr val="E8D38A"/>
                </a:solidFill>
                <a:effectLst>
                  <a:outerShdw sx="100000" sy="100000" kx="0" ky="0" algn="b" rotWithShape="0" blurRad="114300" dist="101600" dir="2700000">
                    <a:srgbClr val="000000">
                      <a:alpha val="40000"/>
                    </a:srgbClr>
                  </a:outerShdw>
                </a:effectLst>
                <a:latin typeface="Lucida Sans"/>
                <a:ea typeface="Lucida Sans"/>
                <a:cs typeface="Lucida Sans"/>
                <a:sym typeface="Lucida Sans"/>
              </a:defRPr>
            </a:lvl1pPr>
          </a:lstStyle>
          <a:p>
            <a:pPr/>
            <a:r>
              <a:t>Title Text</a:t>
            </a:r>
          </a:p>
        </p:txBody>
      </p:sp>
      <p:sp>
        <p:nvSpPr>
          <p:cNvPr id="127"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sz="3800">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sz="3800">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sz="3800">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Char char=""/>
              <a:defRPr sz="3800">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Char char="◾"/>
              <a:defRPr sz="3800">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2763500" y="239888"/>
            <a:ext cx="241301" cy="279401"/>
          </a:xfrm>
          <a:prstGeom prst="rect">
            <a:avLst/>
          </a:prstGeom>
        </p:spPr>
        <p:txBody>
          <a:bodyPr lIns="0" tIns="0" rIns="0" bIns="0" anchor="b"/>
          <a:lstStyle>
            <a:lvl1pPr algn="r" defTabSz="1300480">
              <a:defRPr>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5" name="image.png" descr="image.png"/>
          <p:cNvPicPr>
            <a:picLocks noChangeAspect="1"/>
          </p:cNvPicPr>
          <p:nvPr/>
        </p:nvPicPr>
        <p:blipFill>
          <a:blip r:embed="rId3">
            <a:extLst/>
          </a:blip>
          <a:stretch>
            <a:fillRect/>
          </a:stretch>
        </p:blipFill>
        <p:spPr>
          <a:xfrm>
            <a:off x="0" y="0"/>
            <a:ext cx="12979400" cy="9753600"/>
          </a:xfrm>
          <a:prstGeom prst="rect">
            <a:avLst/>
          </a:prstGeom>
          <a:ln w="12700">
            <a:miter lim="400000"/>
          </a:ln>
        </p:spPr>
      </p:pic>
      <p:sp>
        <p:nvSpPr>
          <p:cNvPr id="136" name="Slide Number"/>
          <p:cNvSpPr txBox="1"/>
          <p:nvPr>
            <p:ph type="sldNum" sz="quarter" idx="2"/>
          </p:nvPr>
        </p:nvSpPr>
        <p:spPr>
          <a:xfrm>
            <a:off x="6285652" y="8779791"/>
            <a:ext cx="3034455" cy="520701"/>
          </a:xfrm>
          <a:prstGeom prst="rect">
            <a:avLst/>
          </a:prstGeom>
        </p:spPr>
        <p:txBody>
          <a:bodyPr lIns="45719" tIns="45719" rIns="45719" bIns="45719" anchor="ctr"/>
          <a:lstStyle>
            <a:lvl1pPr algn="r" defTabSz="914400">
              <a:defRPr sz="12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pic>
        <p:nvPicPr>
          <p:cNvPr id="150" name="jumsoft_background_10_-38.mov" descr="jumsoft_background_10_-38.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13004800" cy="9753600"/>
          </a:xfrm>
          <a:prstGeom prst="rect">
            <a:avLst/>
          </a:prstGeom>
          <a:ln w="12700">
            <a:miter lim="400000"/>
          </a:ln>
        </p:spPr>
      </p:pic>
      <p:sp>
        <p:nvSpPr>
          <p:cNvPr id="151" name="Shape 3"/>
          <p:cNvSpPr/>
          <p:nvPr/>
        </p:nvSpPr>
        <p:spPr>
          <a:xfrm>
            <a:off x="-114300" y="863600"/>
            <a:ext cx="13220700" cy="8013700"/>
          </a:xfrm>
          <a:prstGeom prst="rect">
            <a:avLst/>
          </a:prstGeom>
          <a:solidFill>
            <a:srgbClr val="FFFFFF">
              <a:alpha val="50000"/>
            </a:srgbClr>
          </a:solidFill>
          <a:ln w="12700">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2" name="Title Text"/>
          <p:cNvSpPr txBox="1"/>
          <p:nvPr>
            <p:ph type="title"/>
          </p:nvPr>
        </p:nvSpPr>
        <p:spPr>
          <a:xfrm>
            <a:off x="762000" y="1447800"/>
            <a:ext cx="10718800" cy="1905000"/>
          </a:xfrm>
          <a:prstGeom prst="rect">
            <a:avLst/>
          </a:prstGeom>
          <a:effectLst>
            <a:outerShdw sx="100000" sy="100000" kx="0" ky="0" algn="b" rotWithShape="0" blurRad="12700" dist="25400" dir="7920000">
              <a:srgbClr val="FFFFFF">
                <a:alpha val="80000"/>
              </a:srgbClr>
            </a:outerShdw>
          </a:effectLst>
        </p:spPr>
        <p:txBody>
          <a:bodyPr lIns="0" tIns="0" rIns="0" bIns="0" anchor="b"/>
          <a:lstStyle>
            <a:lvl1pPr algn="l">
              <a:defRPr i="1" spc="-360" sz="12000">
                <a:solidFill>
                  <a:srgbClr val="233374"/>
                </a:solidFill>
                <a:latin typeface="Futura"/>
                <a:ea typeface="Futura"/>
                <a:cs typeface="Futura"/>
                <a:sym typeface="Futura"/>
              </a:defRPr>
            </a:lvl1pPr>
          </a:lstStyle>
          <a:p>
            <a:pPr/>
            <a:r>
              <a:t>Title Text</a:t>
            </a:r>
          </a:p>
        </p:txBody>
      </p:sp>
      <p:sp>
        <p:nvSpPr>
          <p:cNvPr id="153" name="Body Level One…"/>
          <p:cNvSpPr txBox="1"/>
          <p:nvPr>
            <p:ph type="body" idx="1"/>
          </p:nvPr>
        </p:nvSpPr>
        <p:spPr>
          <a:xfrm>
            <a:off x="723900" y="3657600"/>
            <a:ext cx="10718800" cy="5029200"/>
          </a:xfrm>
          <a:prstGeom prst="rect">
            <a:avLst/>
          </a:prstGeom>
          <a:effectLst>
            <a:outerShdw sx="100000" sy="100000" kx="0" ky="0" algn="b" rotWithShape="0" blurRad="12700" dist="25400" dir="7920000">
              <a:srgbClr val="FFFFFF">
                <a:alpha val="80000"/>
              </a:srgbClr>
            </a:outerShdw>
          </a:effectLst>
        </p:spPr>
        <p:txBody>
          <a:bodyPr lIns="0" tIns="0" rIns="0" bIns="0" anchor="t"/>
          <a:lstStyle>
            <a:lvl1pPr marL="0" indent="0">
              <a:lnSpc>
                <a:spcPct val="80000"/>
              </a:lnSpc>
              <a:spcBef>
                <a:spcPts val="3200"/>
              </a:spcBef>
              <a:buClrTx/>
              <a:buSzTx/>
              <a:buNone/>
              <a:defRPr sz="3200">
                <a:solidFill>
                  <a:srgbClr val="233374"/>
                </a:solidFill>
                <a:latin typeface="Helvetica Neue Light"/>
                <a:ea typeface="Helvetica Neue Light"/>
                <a:cs typeface="Helvetica Neue Light"/>
                <a:sym typeface="Helvetica Neue Light"/>
              </a:defRPr>
            </a:lvl1pPr>
            <a:lvl2pPr marL="0" indent="0">
              <a:lnSpc>
                <a:spcPct val="80000"/>
              </a:lnSpc>
              <a:spcBef>
                <a:spcPts val="3200"/>
              </a:spcBef>
              <a:buClrTx/>
              <a:buSzTx/>
              <a:buNone/>
              <a:defRPr sz="3200">
                <a:solidFill>
                  <a:srgbClr val="233374"/>
                </a:solidFill>
                <a:latin typeface="Helvetica Neue Light"/>
                <a:ea typeface="Helvetica Neue Light"/>
                <a:cs typeface="Helvetica Neue Light"/>
                <a:sym typeface="Helvetica Neue Light"/>
              </a:defRPr>
            </a:lvl2pPr>
            <a:lvl3pPr marL="0" indent="0">
              <a:lnSpc>
                <a:spcPct val="80000"/>
              </a:lnSpc>
              <a:spcBef>
                <a:spcPts val="3200"/>
              </a:spcBef>
              <a:buClrTx/>
              <a:buSzTx/>
              <a:buNone/>
              <a:defRPr sz="3200">
                <a:solidFill>
                  <a:srgbClr val="233374"/>
                </a:solidFill>
                <a:latin typeface="Helvetica Neue Light"/>
                <a:ea typeface="Helvetica Neue Light"/>
                <a:cs typeface="Helvetica Neue Light"/>
                <a:sym typeface="Helvetica Neue Light"/>
              </a:defRPr>
            </a:lvl3pPr>
            <a:lvl4pPr marL="0" indent="0">
              <a:lnSpc>
                <a:spcPct val="80000"/>
              </a:lnSpc>
              <a:spcBef>
                <a:spcPts val="3200"/>
              </a:spcBef>
              <a:buClrTx/>
              <a:buSzTx/>
              <a:buNone/>
              <a:defRPr sz="3200">
                <a:solidFill>
                  <a:srgbClr val="233374"/>
                </a:solidFill>
                <a:latin typeface="Helvetica Neue Light"/>
                <a:ea typeface="Helvetica Neue Light"/>
                <a:cs typeface="Helvetica Neue Light"/>
                <a:sym typeface="Helvetica Neue Light"/>
              </a:defRPr>
            </a:lvl4pPr>
            <a:lvl5pPr marL="0" indent="0">
              <a:lnSpc>
                <a:spcPct val="80000"/>
              </a:lnSpc>
              <a:spcBef>
                <a:spcPts val="3200"/>
              </a:spcBef>
              <a:buClrTx/>
              <a:buSzTx/>
              <a:buNone/>
              <a:defRPr sz="3200">
                <a:solidFill>
                  <a:srgbClr val="233374"/>
                </a:solidFill>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2280610" y="0"/>
            <a:ext cx="654186" cy="678558"/>
          </a:xfrm>
          <a:prstGeom prst="rect">
            <a:avLst/>
          </a:prstGeom>
          <a:effectLst>
            <a:outerShdw sx="100000" sy="100000" kx="0" ky="0" algn="b" rotWithShape="0" blurRad="50800" dist="50800" dir="5400000">
              <a:srgbClr val="424242">
                <a:alpha val="15000"/>
              </a:srgbClr>
            </a:outerShdw>
          </a:effectLst>
        </p:spPr>
        <p:txBody>
          <a:bodyPr lIns="0" tIns="0" rIns="0" bIns="0"/>
          <a:lstStyle>
            <a:lvl1pPr defTabSz="457200">
              <a:defRPr spc="-144" sz="4800">
                <a:solidFill>
                  <a:srgbClr val="53D5FD">
                    <a:alpha val="50000"/>
                  </a:srgbClr>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2"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63"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8"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79"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8"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89"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7"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6"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3"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0.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1.png"/><Relationship Id="rId4"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22.png"/><Relationship Id="rId4" Type="http://schemas.openxmlformats.org/officeDocument/2006/relationships/image" Target="../media/image1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0.png"/><Relationship Id="rId4"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223" name="— Proverbs 1:7 (NKJV) —"/>
          <p:cNvSpPr txBox="1"/>
          <p:nvPr/>
        </p:nvSpPr>
        <p:spPr>
          <a:xfrm>
            <a:off x="1439280" y="8512136"/>
            <a:ext cx="10126240"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500">
                <a:solidFill>
                  <a:srgbClr val="FFFFFF"/>
                </a:solidFill>
                <a:latin typeface="Emerald Isle"/>
                <a:ea typeface="Emerald Isle"/>
                <a:cs typeface="Emerald Isle"/>
                <a:sym typeface="Emerald Isle"/>
              </a:defRPr>
            </a:lvl1pPr>
          </a:lstStyle>
          <a:p>
            <a:pPr/>
            <a:r>
              <a:t>— Proverbs 1:7 (NKJV) —</a:t>
            </a:r>
          </a:p>
        </p:txBody>
      </p:sp>
      <p:sp>
        <p:nvSpPr>
          <p:cNvPr id="224"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pic>
        <p:nvPicPr>
          <p:cNvPr id="225" name="Image" descr="Image"/>
          <p:cNvPicPr>
            <a:picLocks noChangeAspect="1"/>
          </p:cNvPicPr>
          <p:nvPr/>
        </p:nvPicPr>
        <p:blipFill>
          <a:blip r:embed="rId3">
            <a:extLst/>
          </a:blip>
          <a:stretch>
            <a:fillRect/>
          </a:stretch>
        </p:blipFill>
        <p:spPr>
          <a:xfrm>
            <a:off x="7157616" y="941358"/>
            <a:ext cx="3692000" cy="5841770"/>
          </a:xfrm>
          <a:prstGeom prst="rect">
            <a:avLst/>
          </a:prstGeom>
          <a:ln w="12700">
            <a:miter lim="400000"/>
          </a:ln>
          <a:effectLst>
            <a:outerShdw sx="100000" sy="100000" kx="0" ky="0" algn="b" rotWithShape="0" blurRad="190500" dist="75337" dir="2006625">
              <a:srgbClr val="000000">
                <a:alpha val="72222"/>
              </a:srgbClr>
            </a:outerShdw>
          </a:effectLst>
        </p:spPr>
      </p:pic>
      <p:sp>
        <p:nvSpPr>
          <p:cNvPr id="226" name="7 The fear of the Lord is the beginning of knowledge,"/>
          <p:cNvSpPr txBox="1"/>
          <p:nvPr/>
        </p:nvSpPr>
        <p:spPr>
          <a:xfrm>
            <a:off x="1226010" y="1935968"/>
            <a:ext cx="5582038"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227" name="But fools despise wisdom and instruction."/>
          <p:cNvSpPr txBox="1"/>
          <p:nvPr/>
        </p:nvSpPr>
        <p:spPr>
          <a:xfrm>
            <a:off x="7350361" y="4123980"/>
            <a:ext cx="4506205"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5"/>
                                        </p:tgtEl>
                                        <p:attrNameLst>
                                          <p:attrName>style.visibility</p:attrName>
                                        </p:attrNameLst>
                                      </p:cBhvr>
                                      <p:to>
                                        <p:strVal val="visible"/>
                                      </p:to>
                                    </p:set>
                                    <p:animEffect filter="dissolve" transition="in">
                                      <p:cBhvr>
                                        <p:cTn id="7" dur="1500"/>
                                        <p:tgtEl>
                                          <p:spTgt spid="225"/>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227"/>
                                        </p:tgtEl>
                                        <p:attrNameLst>
                                          <p:attrName>style.visibility</p:attrName>
                                        </p:attrNameLst>
                                      </p:cBhvr>
                                      <p:to>
                                        <p:strVal val="visible"/>
                                      </p:to>
                                    </p:set>
                                    <p:animEffect filter="dissolve" transition="in">
                                      <p:cBhvr>
                                        <p:cTn id="11" dur="1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 grpId="1"/>
      <p:bldP build="whole" bldLvl="1" animBg="1" rev="0" advAuto="0" spid="227"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01" name="The Religious / Idolatrous Fool"/>
          <p:cNvGrpSpPr/>
          <p:nvPr/>
        </p:nvGrpSpPr>
        <p:grpSpPr>
          <a:xfrm>
            <a:off x="299097" y="1409200"/>
            <a:ext cx="12406606" cy="1162014"/>
            <a:chOff x="0" y="0"/>
            <a:chExt cx="12406605" cy="1162012"/>
          </a:xfrm>
        </p:grpSpPr>
        <p:sp>
          <p:nvSpPr>
            <p:cNvPr id="300" name="The Religious / Idolatrous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Religious / Idolatrous Fool</a:t>
              </a:r>
            </a:p>
          </p:txBody>
        </p:sp>
        <p:pic>
          <p:nvPicPr>
            <p:cNvPr id="299" name="The Religious / Idolatrous Fool" descr="The Religious / Idolatrous Fool"/>
            <p:cNvPicPr>
              <a:picLocks noChangeAspect="0"/>
            </p:cNvPicPr>
            <p:nvPr/>
          </p:nvPicPr>
          <p:blipFill>
            <a:blip r:embed="rId2">
              <a:extLst/>
            </a:blip>
            <a:stretch>
              <a:fillRect/>
            </a:stretch>
          </p:blipFill>
          <p:spPr>
            <a:xfrm>
              <a:off x="0" y="-1"/>
              <a:ext cx="12406606" cy="1162014"/>
            </a:xfrm>
            <a:prstGeom prst="rect">
              <a:avLst/>
            </a:prstGeom>
            <a:effectLst/>
          </p:spPr>
        </p:pic>
      </p:grpSp>
      <p:sp>
        <p:nvSpPr>
          <p:cNvPr id="302" name="Romans 1:21–23 (NKJV)…"/>
          <p:cNvSpPr txBox="1"/>
          <p:nvPr/>
        </p:nvSpPr>
        <p:spPr>
          <a:xfrm>
            <a:off x="778241" y="2824465"/>
            <a:ext cx="11448318"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600">
                <a:solidFill>
                  <a:srgbClr val="000000"/>
                </a:solidFill>
                <a:latin typeface="Hoefler Text"/>
                <a:ea typeface="Hoefler Text"/>
                <a:cs typeface="Hoefler Text"/>
                <a:sym typeface="Hoefler Text"/>
              </a:defRPr>
            </a:pPr>
            <a:r>
              <a:t>Romans 1:21–23 (NKJV)</a:t>
            </a:r>
          </a:p>
          <a:p>
            <a:pPr defTabSz="457200">
              <a:defRPr sz="4600">
                <a:solidFill>
                  <a:srgbClr val="000000"/>
                </a:solidFill>
                <a:latin typeface="Hoefler Text"/>
                <a:ea typeface="Hoefler Text"/>
                <a:cs typeface="Hoefler Text"/>
                <a:sym typeface="Hoefler Text"/>
              </a:defRPr>
            </a:pPr>
            <a:r>
              <a:rPr baseline="31999"/>
              <a:t>21</a:t>
            </a:r>
            <a:r>
              <a:t> because, although they knew God, they did not glorify </a:t>
            </a:r>
            <a:r>
              <a:rPr i="1"/>
              <a:t>Him</a:t>
            </a:r>
            <a:r>
              <a:t> as God, nor were thankful, but became futile in their thoughts, and their foolish hearts were darkened. </a:t>
            </a:r>
            <a:r>
              <a:rPr baseline="31999"/>
              <a:t>22</a:t>
            </a:r>
            <a:r>
              <a:t> Professing to be wise, they became fools, </a:t>
            </a:r>
            <a:r>
              <a:rPr baseline="31999"/>
              <a:t>23</a:t>
            </a:r>
            <a:r>
              <a:t> and changed the glory of the incorruptible God into an image made like corruptible man—and birds and four-footed animals and creeping things.</a:t>
            </a:r>
          </a:p>
        </p:txBody>
      </p:sp>
      <p:sp>
        <p:nvSpPr>
          <p:cNvPr id="303" name="they became fools"/>
          <p:cNvSpPr txBox="1"/>
          <p:nvPr/>
        </p:nvSpPr>
        <p:spPr>
          <a:xfrm>
            <a:off x="3325266" y="6299199"/>
            <a:ext cx="4601668" cy="838201"/>
          </a:xfrm>
          <a:prstGeom prst="rect">
            <a:avLst/>
          </a:prstGeom>
          <a:solidFill>
            <a:schemeClr val="accent5">
              <a:hueOff val="33620"/>
              <a:satOff val="5733"/>
              <a:lumOff val="-9999"/>
            </a:schemeClr>
          </a:solidFill>
          <a:ln w="38100">
            <a:solidFill>
              <a:srgbClr val="FFFC79"/>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600">
                <a:solidFill>
                  <a:srgbClr val="FFFFFF"/>
                </a:solidFill>
                <a:latin typeface="Hoefler Text"/>
                <a:ea typeface="Hoefler Text"/>
                <a:cs typeface="Hoefler Text"/>
                <a:sym typeface="Hoefler Text"/>
              </a:defRPr>
            </a:lvl1pPr>
          </a:lstStyle>
          <a:p>
            <a:pPr/>
            <a:r>
              <a:t>they became fools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tgtEl>
                                        <p:attrNameLst>
                                          <p:attrName>style.visibility</p:attrName>
                                        </p:attrNameLst>
                                      </p:cBhvr>
                                      <p:to>
                                        <p:strVal val="visible"/>
                                      </p:to>
                                    </p:set>
                                    <p:animEffect filter="fade" transition="in">
                                      <p:cBhvr>
                                        <p:cTn id="7" dur="15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pasted-image.pdf" descr="pasted-image.pdf"/>
          <p:cNvPicPr>
            <a:picLocks noChangeAspect="1"/>
          </p:cNvPicPr>
          <p:nvPr/>
        </p:nvPicPr>
        <p:blipFill>
          <a:blip r:embed="rId2">
            <a:extLst/>
          </a:blip>
          <a:stretch>
            <a:fillRect/>
          </a:stretch>
        </p:blipFill>
        <p:spPr>
          <a:xfrm>
            <a:off x="116441" y="1579219"/>
            <a:ext cx="12537741" cy="9056594"/>
          </a:xfrm>
          <a:prstGeom prst="rect">
            <a:avLst/>
          </a:prstGeom>
          <a:ln w="12700">
            <a:miter lim="400000"/>
          </a:ln>
          <a:effectLst>
            <a:outerShdw sx="100000" sy="100000" kx="0" ky="0" algn="b" rotWithShape="0" blurRad="76200" dist="76200" dir="3246504">
              <a:srgbClr val="000000"/>
            </a:outerShdw>
          </a:effectLst>
        </p:spPr>
      </p:pic>
      <p:sp>
        <p:nvSpPr>
          <p:cNvPr id="306"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09" name="The Religious / Idolatrous Fool"/>
          <p:cNvGrpSpPr/>
          <p:nvPr/>
        </p:nvGrpSpPr>
        <p:grpSpPr>
          <a:xfrm>
            <a:off x="299097" y="1409200"/>
            <a:ext cx="12406606" cy="1162014"/>
            <a:chOff x="0" y="0"/>
            <a:chExt cx="12406605" cy="1162012"/>
          </a:xfrm>
        </p:grpSpPr>
        <p:sp>
          <p:nvSpPr>
            <p:cNvPr id="308" name="The Religious / Idolatrous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Religious / Idolatrous Fool</a:t>
              </a:r>
            </a:p>
          </p:txBody>
        </p:sp>
        <p:pic>
          <p:nvPicPr>
            <p:cNvPr id="307" name="The Religious / Idolatrous Fool" descr="The Religious / Idolatrous Fool"/>
            <p:cNvPicPr>
              <a:picLocks noChangeAspect="0"/>
            </p:cNvPicPr>
            <p:nvPr/>
          </p:nvPicPr>
          <p:blipFill>
            <a:blip r:embed="rId3">
              <a:extLst/>
            </a:blip>
            <a:stretch>
              <a:fillRect/>
            </a:stretch>
          </p:blipFill>
          <p:spPr>
            <a:xfrm>
              <a:off x="0" y="-1"/>
              <a:ext cx="12406606" cy="1162014"/>
            </a:xfrm>
            <a:prstGeom prst="rect">
              <a:avLst/>
            </a:prstGeom>
            <a:effectLst/>
          </p:spPr>
        </p:pic>
      </p:grpSp>
      <p:sp>
        <p:nvSpPr>
          <p:cNvPr id="310" name="Idolatry is the dethroning of the One True God in our heart &amp; replacing Him with ANYTHING or ANYONE else!"/>
          <p:cNvSpPr/>
          <p:nvPr/>
        </p:nvSpPr>
        <p:spPr>
          <a:xfrm>
            <a:off x="449047" y="5830252"/>
            <a:ext cx="12106706" cy="2061763"/>
          </a:xfrm>
          <a:prstGeom prst="roundRect">
            <a:avLst>
              <a:gd name="adj" fmla="val 15293"/>
            </a:avLst>
          </a:prstGeom>
          <a:gradFill>
            <a:gsLst>
              <a:gs pos="0">
                <a:schemeClr val="accent5">
                  <a:satOff val="11168"/>
                  <a:lumOff val="10673"/>
                  <a:alpha val="68161"/>
                </a:schemeClr>
              </a:gs>
              <a:gs pos="100000">
                <a:schemeClr val="accent5">
                  <a:alpha val="73603"/>
                </a:schemeClr>
              </a:gs>
            </a:gsLst>
            <a:lin ang="5400000"/>
          </a:gradFill>
          <a:ln w="12700">
            <a:miter lim="400000"/>
          </a:ln>
          <a:effectLst>
            <a:outerShdw sx="100000" sy="100000" kx="0" ky="0" algn="b" rotWithShape="0" blurRad="76200" dist="76200" dir="3246504">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2800">
                <a:solidFill>
                  <a:srgbClr val="FFFFFF"/>
                </a:solidFill>
                <a:effectLst>
                  <a:outerShdw sx="100000" sy="100000" kx="0" ky="0" algn="b" rotWithShape="0" blurRad="38100" dist="63500" dir="2633950">
                    <a:srgbClr val="000000"/>
                  </a:outerShdw>
                </a:effectLst>
                <a:latin typeface="Thames Nude Roman"/>
                <a:ea typeface="Thames Nude Roman"/>
                <a:cs typeface="Thames Nude Roman"/>
                <a:sym typeface="Thames Nude Roman"/>
              </a:defRPr>
            </a:lvl1pPr>
          </a:lstStyle>
          <a:p>
            <a:pPr/>
            <a:r>
              <a:t>Idolatry is the dethroning of the One True God in our heart &amp; replacing Him with ANYTHING or ANYONE else!</a:t>
            </a:r>
          </a:p>
        </p:txBody>
      </p:sp>
      <p:sp>
        <p:nvSpPr>
          <p:cNvPr id="311" name="Over 30 Pagan/false gods mentioned in the Bible."/>
          <p:cNvSpPr/>
          <p:nvPr/>
        </p:nvSpPr>
        <p:spPr>
          <a:xfrm>
            <a:off x="4991800" y="3056841"/>
            <a:ext cx="7864193" cy="1895959"/>
          </a:xfrm>
          <a:prstGeom prst="rect">
            <a:avLst/>
          </a:prstGeom>
          <a:solidFill>
            <a:srgbClr val="DCDDE0">
              <a:alpha val="88326"/>
            </a:srgbClr>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r">
              <a:spcBef>
                <a:spcPts val="2400"/>
              </a:spcBef>
              <a:defRPr sz="4100">
                <a:solidFill>
                  <a:srgbClr val="000000"/>
                </a:solidFill>
                <a:effectLst>
                  <a:outerShdw sx="100000" sy="100000" kx="0" ky="0" algn="b" rotWithShape="0" blurRad="50800" dist="63500" dir="1567591">
                    <a:srgbClr val="000000">
                      <a:alpha val="32000"/>
                    </a:srgbClr>
                  </a:outerShdw>
                </a:effectLst>
                <a:latin typeface="Century Gothic"/>
                <a:ea typeface="Century Gothic"/>
                <a:cs typeface="Century Gothic"/>
                <a:sym typeface="Century Gothic"/>
              </a:defRPr>
            </a:lvl1pPr>
          </a:lstStyle>
          <a:p>
            <a:pPr/>
            <a:r>
              <a:t>Over 30 Pagan/false gods mentioned in the Bible.</a:t>
            </a:r>
          </a:p>
        </p:txBody>
      </p:sp>
      <p:sp>
        <p:nvSpPr>
          <p:cNvPr id="312" name="Idolatry is a major theme of the Bible."/>
          <p:cNvSpPr/>
          <p:nvPr/>
        </p:nvSpPr>
        <p:spPr>
          <a:xfrm>
            <a:off x="33580" y="2684869"/>
            <a:ext cx="6094342" cy="2639903"/>
          </a:xfrm>
          <a:prstGeom prst="rightArrow">
            <a:avLst>
              <a:gd name="adj1" fmla="val 72134"/>
              <a:gd name="adj2" fmla="val 28106"/>
            </a:avLst>
          </a:prstGeom>
          <a:solidFill>
            <a:schemeClr val="accent4">
              <a:hueOff val="152975"/>
              <a:satOff val="31943"/>
              <a:lumOff val="-24530"/>
              <a:alpha val="80233"/>
            </a:schemeClr>
          </a:solidFill>
          <a:ln w="38100">
            <a:solidFill>
              <a:srgbClr val="EBEBEB"/>
            </a:solidFill>
            <a:miter lim="400000"/>
          </a:ln>
          <a:extLst>
            <a:ext uri="{C572A759-6A51-4108-AA02-DFA0A04FC94B}">
              <ma14:wrappingTextBoxFlag xmlns:ma14="http://schemas.microsoft.com/office/mac/drawingml/2011/main" val="1"/>
            </a:ext>
          </a:extLst>
        </p:spPr>
        <p:txBody>
          <a:bodyPr lIns="50800" tIns="50800" rIns="50800" bIns="50800" anchor="ctr"/>
          <a:lstStyle>
            <a:lvl1pPr>
              <a:spcBef>
                <a:spcPts val="2400"/>
              </a:spcBef>
              <a:defRPr sz="4100">
                <a:solidFill>
                  <a:srgbClr val="FFFFFF"/>
                </a:solidFill>
                <a:effectLst>
                  <a:outerShdw sx="100000" sy="100000" kx="0" ky="0" algn="b" rotWithShape="0" blurRad="50800" dist="63500" dir="1567591">
                    <a:srgbClr val="000000"/>
                  </a:outerShdw>
                </a:effectLst>
                <a:latin typeface="Century Gothic"/>
                <a:ea typeface="Century Gothic"/>
                <a:cs typeface="Century Gothic"/>
                <a:sym typeface="Century Gothic"/>
              </a:defRPr>
            </a:lvl1pPr>
          </a:lstStyle>
          <a:p>
            <a:pPr/>
            <a:r>
              <a:t>Idolatry is a major theme of the Bible.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wipe(left)" transition="in">
                                      <p:cBhvr>
                                        <p:cTn id="7" dur="2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11"/>
                                        </p:tgtEl>
                                        <p:attrNameLst>
                                          <p:attrName>style.visibility</p:attrName>
                                        </p:attrNameLst>
                                      </p:cBhvr>
                                      <p:to>
                                        <p:strVal val="visible"/>
                                      </p:to>
                                    </p:set>
                                    <p:animEffect filter="wipe(left)" transition="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310"/>
                                        </p:tgtEl>
                                        <p:attrNameLst>
                                          <p:attrName>style.visibility</p:attrName>
                                        </p:attrNameLst>
                                      </p:cBhvr>
                                      <p:to>
                                        <p:strVal val="visible"/>
                                      </p:to>
                                    </p:set>
                                    <p:anim calcmode="lin" valueType="num">
                                      <p:cBhvr>
                                        <p:cTn id="17" dur="3000" fill="hold"/>
                                        <p:tgtEl>
                                          <p:spTgt spid="310"/>
                                        </p:tgtEl>
                                        <p:attrNameLst>
                                          <p:attrName>ppt_x</p:attrName>
                                        </p:attrNameLst>
                                      </p:cBhvr>
                                      <p:tavLst>
                                        <p:tav tm="0">
                                          <p:val>
                                            <p:strVal val="#ppt_x"/>
                                          </p:val>
                                        </p:tav>
                                        <p:tav tm="100000">
                                          <p:val>
                                            <p:strVal val="#ppt_x"/>
                                          </p:val>
                                        </p:tav>
                                      </p:tavLst>
                                    </p:anim>
                                    <p:anim calcmode="lin" valueType="num">
                                      <p:cBhvr>
                                        <p:cTn id="18" dur="3000" fill="hold"/>
                                        <p:tgtEl>
                                          <p:spTgt spid="3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0" grpId="3"/>
      <p:bldP build="whole" bldLvl="1" animBg="1" rev="0" advAuto="0" spid="311" grpId="2"/>
      <p:bldP build="whole" bldLvl="1" animBg="1" rev="0" advAuto="0" spid="312"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17" name="The Religious / Idolatrous Fool"/>
          <p:cNvGrpSpPr/>
          <p:nvPr/>
        </p:nvGrpSpPr>
        <p:grpSpPr>
          <a:xfrm>
            <a:off x="299097" y="1409200"/>
            <a:ext cx="12406606" cy="1162014"/>
            <a:chOff x="0" y="0"/>
            <a:chExt cx="12406605" cy="1162012"/>
          </a:xfrm>
        </p:grpSpPr>
        <p:sp>
          <p:nvSpPr>
            <p:cNvPr id="316" name="The Religious / Idolatrous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Religious / Idolatrous Fool</a:t>
              </a:r>
            </a:p>
          </p:txBody>
        </p:sp>
        <p:pic>
          <p:nvPicPr>
            <p:cNvPr id="315" name="The Religious / Idolatrous Fool" descr="The Religious / Idolatrous Fool"/>
            <p:cNvPicPr>
              <a:picLocks noChangeAspect="0"/>
            </p:cNvPicPr>
            <p:nvPr/>
          </p:nvPicPr>
          <p:blipFill>
            <a:blip r:embed="rId2">
              <a:extLst/>
            </a:blip>
            <a:stretch>
              <a:fillRect/>
            </a:stretch>
          </p:blipFill>
          <p:spPr>
            <a:xfrm>
              <a:off x="0" y="-1"/>
              <a:ext cx="12406606" cy="1162014"/>
            </a:xfrm>
            <a:prstGeom prst="rect">
              <a:avLst/>
            </a:prstGeom>
            <a:effectLst/>
          </p:spPr>
        </p:pic>
      </p:grpSp>
      <p:sp>
        <p:nvSpPr>
          <p:cNvPr id="318" name="Eastern Religions –…"/>
          <p:cNvSpPr txBox="1"/>
          <p:nvPr/>
        </p:nvSpPr>
        <p:spPr>
          <a:xfrm>
            <a:off x="5566451" y="2741985"/>
            <a:ext cx="6957002" cy="6553201"/>
          </a:xfrm>
          <a:prstGeom prst="rect">
            <a:avLst/>
          </a:prstGeom>
          <a:ln w="12700">
            <a:miter lim="400000"/>
          </a:ln>
          <a:effectLst>
            <a:outerShdw sx="100000" sy="100000" kx="0" ky="0" algn="b" rotWithShape="0" blurRad="190500" dist="139727" dir="2006625">
              <a:srgbClr val="000000">
                <a:alpha val="2921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Clr>
                <a:srgbClr val="A29A85"/>
              </a:buClr>
              <a:buSzPct val="67000"/>
              <a:buBlip>
                <a:blip r:embed="rId3"/>
              </a:buBlip>
              <a:defRPr sz="4600">
                <a:solidFill>
                  <a:srgbClr val="000000"/>
                </a:solidFill>
              </a:defRPr>
            </a:pPr>
            <a:r>
              <a:t>Eastern Religions –</a:t>
            </a:r>
          </a:p>
          <a:p>
            <a:pPr marL="685800" indent="-685800" algn="l">
              <a:spcBef>
                <a:spcPts val="1000"/>
              </a:spcBef>
              <a:buClr>
                <a:srgbClr val="A29A85"/>
              </a:buClr>
              <a:buSzPct val="67000"/>
              <a:buBlip>
                <a:blip r:embed="rId3"/>
              </a:buBlip>
              <a:defRPr sz="4600">
                <a:solidFill>
                  <a:srgbClr val="000000"/>
                </a:solidFill>
              </a:defRPr>
            </a:pPr>
            <a:r>
              <a:t>Humanism -</a:t>
            </a:r>
          </a:p>
          <a:p>
            <a:pPr marL="685800" indent="-685800" algn="l">
              <a:spcBef>
                <a:spcPts val="1000"/>
              </a:spcBef>
              <a:buClr>
                <a:srgbClr val="A29A85"/>
              </a:buClr>
              <a:buSzPct val="67000"/>
              <a:buBlip>
                <a:blip r:embed="rId3"/>
              </a:buBlip>
              <a:defRPr sz="4600">
                <a:solidFill>
                  <a:srgbClr val="000000"/>
                </a:solidFill>
              </a:defRPr>
            </a:pPr>
            <a:r>
              <a:t>Catholicism –</a:t>
            </a:r>
          </a:p>
          <a:p>
            <a:pPr marL="685800" indent="-685800" algn="l">
              <a:spcBef>
                <a:spcPts val="1000"/>
              </a:spcBef>
              <a:buClr>
                <a:srgbClr val="A29A85"/>
              </a:buClr>
              <a:buSzPct val="67000"/>
              <a:buBlip>
                <a:blip r:embed="rId3"/>
              </a:buBlip>
              <a:defRPr sz="4600">
                <a:solidFill>
                  <a:srgbClr val="000000"/>
                </a:solidFill>
              </a:defRPr>
            </a:pPr>
            <a:r>
              <a:t>Money, Sports, Entertainment, Politics, Possessions </a:t>
            </a:r>
          </a:p>
          <a:p>
            <a:pPr marL="685800" indent="-685800" algn="l">
              <a:spcBef>
                <a:spcPts val="1000"/>
              </a:spcBef>
              <a:buClr>
                <a:srgbClr val="A29A85"/>
              </a:buClr>
              <a:buSzPct val="67000"/>
              <a:buBlip>
                <a:blip r:embed="rId3"/>
              </a:buBlip>
              <a:defRPr sz="4600">
                <a:solidFill>
                  <a:srgbClr val="000000"/>
                </a:solidFill>
              </a:defRPr>
            </a:pPr>
            <a:r>
              <a:t>Doctrines &amp; commandments of men - Mat 15:7-9</a:t>
            </a:r>
          </a:p>
        </p:txBody>
      </p:sp>
      <p:pic>
        <p:nvPicPr>
          <p:cNvPr id="319" name="image9.png" descr="image9.png"/>
          <p:cNvPicPr>
            <a:picLocks noChangeAspect="0"/>
          </p:cNvPicPr>
          <p:nvPr/>
        </p:nvPicPr>
        <p:blipFill>
          <a:blip r:embed="rId4">
            <a:extLst/>
          </a:blip>
          <a:stretch>
            <a:fillRect/>
          </a:stretch>
        </p:blipFill>
        <p:spPr>
          <a:xfrm>
            <a:off x="120226" y="2270024"/>
            <a:ext cx="5125230" cy="7497123"/>
          </a:xfrm>
          <a:prstGeom prst="rect">
            <a:avLst/>
          </a:prstGeom>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24" name="The Immoral Fool"/>
          <p:cNvGrpSpPr/>
          <p:nvPr/>
        </p:nvGrpSpPr>
        <p:grpSpPr>
          <a:xfrm>
            <a:off x="299097" y="1409200"/>
            <a:ext cx="12406606" cy="1162014"/>
            <a:chOff x="0" y="0"/>
            <a:chExt cx="12406605" cy="1162012"/>
          </a:xfrm>
        </p:grpSpPr>
        <p:sp>
          <p:nvSpPr>
            <p:cNvPr id="323" name="The Immora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Immoral Fool</a:t>
              </a:r>
            </a:p>
          </p:txBody>
        </p:sp>
        <p:pic>
          <p:nvPicPr>
            <p:cNvPr id="322" name="The Immoral Fool" descr="The Immoral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25" name="Image" descr="Image"/>
          <p:cNvPicPr>
            <a:picLocks noChangeAspect="0"/>
          </p:cNvPicPr>
          <p:nvPr/>
        </p:nvPicPr>
        <p:blipFill>
          <a:blip r:embed="rId3">
            <a:extLst/>
          </a:blip>
          <a:stretch>
            <a:fillRect/>
          </a:stretch>
        </p:blipFill>
        <p:spPr>
          <a:xfrm>
            <a:off x="95250" y="2387600"/>
            <a:ext cx="5294324" cy="7261972"/>
          </a:xfrm>
          <a:prstGeom prst="rect">
            <a:avLst/>
          </a:prstGeom>
        </p:spPr>
      </p:pic>
      <p:sp>
        <p:nvSpPr>
          <p:cNvPr id="326" name="Proverbs 7:21–22 (NKJV)…"/>
          <p:cNvSpPr txBox="1"/>
          <p:nvPr/>
        </p:nvSpPr>
        <p:spPr>
          <a:xfrm>
            <a:off x="5500203" y="2792785"/>
            <a:ext cx="6509719" cy="64516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Hoefler Text"/>
                <a:ea typeface="Hoefler Text"/>
                <a:cs typeface="Hoefler Text"/>
                <a:sym typeface="Hoefler Text"/>
              </a:defRPr>
            </a:pPr>
            <a:r>
              <a:t>Proverbs 7:21–22 (NKJV)</a:t>
            </a:r>
          </a:p>
          <a:p>
            <a:pPr defTabSz="457200">
              <a:defRPr>
                <a:solidFill>
                  <a:srgbClr val="000000"/>
                </a:solidFill>
                <a:latin typeface="Hoefler Text"/>
                <a:ea typeface="Hoefler Text"/>
                <a:cs typeface="Hoefler Text"/>
                <a:sym typeface="Hoefler Text"/>
              </a:defRPr>
            </a:pPr>
            <a:r>
              <a:rPr baseline="31999"/>
              <a:t>21</a:t>
            </a:r>
            <a:r>
              <a:t> With her enticing speech she caused him to yield, With her flattering lips she seduced him. </a:t>
            </a:r>
            <a:r>
              <a:rPr baseline="31999"/>
              <a:t>22</a:t>
            </a:r>
            <a:r>
              <a:t> Immediately he went after her, as an ox goes to the slaughter, Or as a fool to the correction of the stocks,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31" name="The Immoral Fool"/>
          <p:cNvGrpSpPr/>
          <p:nvPr/>
        </p:nvGrpSpPr>
        <p:grpSpPr>
          <a:xfrm>
            <a:off x="299097" y="1409200"/>
            <a:ext cx="12406606" cy="1162014"/>
            <a:chOff x="0" y="0"/>
            <a:chExt cx="12406605" cy="1162012"/>
          </a:xfrm>
        </p:grpSpPr>
        <p:sp>
          <p:nvSpPr>
            <p:cNvPr id="330" name="The Immora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Immoral Fool</a:t>
              </a:r>
            </a:p>
          </p:txBody>
        </p:sp>
        <p:pic>
          <p:nvPicPr>
            <p:cNvPr id="329" name="The Immoral Fool" descr="The Immoral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32" name="Image" descr="Image"/>
          <p:cNvPicPr>
            <a:picLocks noChangeAspect="0"/>
          </p:cNvPicPr>
          <p:nvPr/>
        </p:nvPicPr>
        <p:blipFill>
          <a:blip r:embed="rId3">
            <a:extLst/>
          </a:blip>
          <a:stretch>
            <a:fillRect/>
          </a:stretch>
        </p:blipFill>
        <p:spPr>
          <a:xfrm>
            <a:off x="95250" y="2387600"/>
            <a:ext cx="5294324" cy="7261972"/>
          </a:xfrm>
          <a:prstGeom prst="rect">
            <a:avLst/>
          </a:prstGeom>
        </p:spPr>
      </p:pic>
      <p:sp>
        <p:nvSpPr>
          <p:cNvPr id="333" name="Proverbs 6:32–33 (NKJV)…"/>
          <p:cNvSpPr txBox="1"/>
          <p:nvPr/>
        </p:nvSpPr>
        <p:spPr>
          <a:xfrm>
            <a:off x="5500203" y="2792785"/>
            <a:ext cx="6509719" cy="58166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Hoefler Text"/>
                <a:ea typeface="Hoefler Text"/>
                <a:cs typeface="Hoefler Text"/>
                <a:sym typeface="Hoefler Text"/>
              </a:defRPr>
            </a:pPr>
            <a:r>
              <a:t>Proverbs 6:32–33 (NKJV)</a:t>
            </a:r>
          </a:p>
          <a:p>
            <a:pPr defTabSz="457200">
              <a:defRPr>
                <a:solidFill>
                  <a:srgbClr val="000000"/>
                </a:solidFill>
                <a:latin typeface="Hoefler Text"/>
                <a:ea typeface="Hoefler Text"/>
                <a:cs typeface="Hoefler Text"/>
                <a:sym typeface="Hoefler Text"/>
              </a:defRPr>
            </a:pPr>
            <a:r>
              <a:rPr baseline="31999"/>
              <a:t>32</a:t>
            </a:r>
            <a:r>
              <a:t> Whoever commits adultery with a woman lacks understanding; He </a:t>
            </a:r>
            <a:r>
              <a:rPr i="1"/>
              <a:t>who</a:t>
            </a:r>
            <a:r>
              <a:t> does so destroys his own soul. </a:t>
            </a:r>
            <a:r>
              <a:rPr baseline="31999"/>
              <a:t>33</a:t>
            </a:r>
            <a:r>
              <a:t> Wounds and dishonor he will get, And his reproach will not be wiped away.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38" name="The Immoral Fool"/>
          <p:cNvGrpSpPr/>
          <p:nvPr/>
        </p:nvGrpSpPr>
        <p:grpSpPr>
          <a:xfrm>
            <a:off x="299097" y="1409200"/>
            <a:ext cx="12406606" cy="1162014"/>
            <a:chOff x="0" y="0"/>
            <a:chExt cx="12406605" cy="1162012"/>
          </a:xfrm>
        </p:grpSpPr>
        <p:sp>
          <p:nvSpPr>
            <p:cNvPr id="337" name="The Immora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Immoral Fool</a:t>
              </a:r>
            </a:p>
          </p:txBody>
        </p:sp>
        <p:pic>
          <p:nvPicPr>
            <p:cNvPr id="336" name="The Immoral Fool" descr="The Immoral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39" name="Image" descr="Image"/>
          <p:cNvPicPr>
            <a:picLocks noChangeAspect="0"/>
          </p:cNvPicPr>
          <p:nvPr/>
        </p:nvPicPr>
        <p:blipFill>
          <a:blip r:embed="rId3">
            <a:extLst/>
          </a:blip>
          <a:stretch>
            <a:fillRect/>
          </a:stretch>
        </p:blipFill>
        <p:spPr>
          <a:xfrm>
            <a:off x="95250" y="2387600"/>
            <a:ext cx="5294324" cy="7261972"/>
          </a:xfrm>
          <a:prstGeom prst="rect">
            <a:avLst/>
          </a:prstGeom>
        </p:spPr>
      </p:pic>
      <p:sp>
        <p:nvSpPr>
          <p:cNvPr id="340" name="1 Corinthians 6:9–11 (NKJV)…"/>
          <p:cNvSpPr txBox="1"/>
          <p:nvPr/>
        </p:nvSpPr>
        <p:spPr>
          <a:xfrm>
            <a:off x="5139394" y="2995985"/>
            <a:ext cx="7545811" cy="60452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a:solidFill>
                  <a:srgbClr val="000000"/>
                </a:solidFill>
                <a:latin typeface="Hoefler Text"/>
                <a:ea typeface="Hoefler Text"/>
                <a:cs typeface="Hoefler Text"/>
                <a:sym typeface="Hoefler Text"/>
              </a:defRPr>
            </a:pPr>
            <a:r>
              <a:t>1 Corinthians 6:9–11 (NKJV)</a:t>
            </a:r>
          </a:p>
          <a:p>
            <a:pPr defTabSz="457200">
              <a:defRPr sz="3200">
                <a:solidFill>
                  <a:srgbClr val="000000"/>
                </a:solidFill>
                <a:latin typeface="Hoefler Text"/>
                <a:ea typeface="Hoefler Text"/>
                <a:cs typeface="Hoefler Text"/>
                <a:sym typeface="Hoefler Text"/>
              </a:defRPr>
            </a:pPr>
            <a:r>
              <a:rPr baseline="31999"/>
              <a:t>9</a:t>
            </a:r>
            <a:r>
              <a:t> Do you not know that the unrighteous will not inherit the kingdom of God? Do not be deceived. Neither fornicators, nor idolaters, nor adulterers, nor homosexuals, nor sodomites, </a:t>
            </a:r>
            <a:r>
              <a:rPr baseline="31999"/>
              <a:t>10</a:t>
            </a:r>
            <a:r>
              <a:t> nor thieves, nor covetous, nor drunkards, nor revilers, nor extortioners will inherit the kingdom of God. </a:t>
            </a:r>
            <a:r>
              <a:rPr baseline="31999"/>
              <a:t>11</a:t>
            </a:r>
            <a:r>
              <a:t> And such were some of you. But you were washed, but you were sanctified, but you were justified in the name of the Lord Jesus and by the Spirit of our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45" name="The Immoral Fool"/>
          <p:cNvGrpSpPr/>
          <p:nvPr/>
        </p:nvGrpSpPr>
        <p:grpSpPr>
          <a:xfrm>
            <a:off x="299097" y="1409200"/>
            <a:ext cx="12406606" cy="1162014"/>
            <a:chOff x="0" y="0"/>
            <a:chExt cx="12406605" cy="1162012"/>
          </a:xfrm>
        </p:grpSpPr>
        <p:sp>
          <p:nvSpPr>
            <p:cNvPr id="344" name="The Immoral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Immoral Fool</a:t>
              </a:r>
            </a:p>
          </p:txBody>
        </p:sp>
        <p:pic>
          <p:nvPicPr>
            <p:cNvPr id="343" name="The Immoral Fool" descr="The Immoral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46" name="Image" descr="Image"/>
          <p:cNvPicPr>
            <a:picLocks noChangeAspect="0"/>
          </p:cNvPicPr>
          <p:nvPr/>
        </p:nvPicPr>
        <p:blipFill>
          <a:blip r:embed="rId3">
            <a:extLst/>
          </a:blip>
          <a:stretch>
            <a:fillRect/>
          </a:stretch>
        </p:blipFill>
        <p:spPr>
          <a:xfrm>
            <a:off x="95250" y="2387600"/>
            <a:ext cx="5294324" cy="7261972"/>
          </a:xfrm>
          <a:prstGeom prst="rect">
            <a:avLst/>
          </a:prstGeom>
        </p:spPr>
      </p:pic>
      <p:sp>
        <p:nvSpPr>
          <p:cNvPr id="347" name="Revelation 21:7–8 (NKJV)…"/>
          <p:cNvSpPr txBox="1"/>
          <p:nvPr/>
        </p:nvSpPr>
        <p:spPr>
          <a:xfrm>
            <a:off x="5438837" y="2881685"/>
            <a:ext cx="6951539" cy="62738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500">
                <a:solidFill>
                  <a:srgbClr val="000000"/>
                </a:solidFill>
                <a:latin typeface="Hoefler Text"/>
                <a:ea typeface="Hoefler Text"/>
                <a:cs typeface="Hoefler Text"/>
                <a:sym typeface="Hoefler Text"/>
              </a:defRPr>
            </a:pPr>
            <a:r>
              <a:t>Revelation 21:7–8 (NKJV)</a:t>
            </a:r>
          </a:p>
          <a:p>
            <a:pPr defTabSz="457200">
              <a:defRPr sz="3500">
                <a:solidFill>
                  <a:srgbClr val="000000"/>
                </a:solidFill>
                <a:latin typeface="Hoefler Text"/>
                <a:ea typeface="Hoefler Text"/>
                <a:cs typeface="Hoefler Text"/>
                <a:sym typeface="Hoefler Text"/>
              </a:defRPr>
            </a:pPr>
            <a:r>
              <a:rPr baseline="31999"/>
              <a:t>7</a:t>
            </a:r>
            <a:r>
              <a:t> He who overcomes shall inherit all things, and I will be his God and he shall be My son. </a:t>
            </a:r>
            <a:r>
              <a:rPr baseline="31999"/>
              <a:t>8</a:t>
            </a:r>
            <a:r>
              <a:t> But the cowardly, unbelieving, abominable, murderers, sexually immoral, sorcerers, idolaters, and all liars shall have their part in the lake which burns with fire and brimstone, which is the second death.”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52" name="The Materialistic Fool"/>
          <p:cNvGrpSpPr/>
          <p:nvPr/>
        </p:nvGrpSpPr>
        <p:grpSpPr>
          <a:xfrm>
            <a:off x="299097" y="1409200"/>
            <a:ext cx="12406606" cy="1162014"/>
            <a:chOff x="0" y="0"/>
            <a:chExt cx="12406605" cy="1162012"/>
          </a:xfrm>
        </p:grpSpPr>
        <p:sp>
          <p:nvSpPr>
            <p:cNvPr id="351" name="The Materialistic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Materialistic Fool</a:t>
              </a:r>
            </a:p>
          </p:txBody>
        </p:sp>
        <p:pic>
          <p:nvPicPr>
            <p:cNvPr id="350" name="The Materialistic Fool" descr="The Materialistic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53" name="Image" descr="Image"/>
          <p:cNvPicPr>
            <a:picLocks noChangeAspect="0"/>
          </p:cNvPicPr>
          <p:nvPr/>
        </p:nvPicPr>
        <p:blipFill>
          <a:blip r:embed="rId3">
            <a:extLst/>
          </a:blip>
          <a:stretch>
            <a:fillRect/>
          </a:stretch>
        </p:blipFill>
        <p:spPr>
          <a:xfrm>
            <a:off x="93349" y="2364338"/>
            <a:ext cx="5781185" cy="7283096"/>
          </a:xfrm>
          <a:prstGeom prst="rect">
            <a:avLst/>
          </a:prstGeom>
        </p:spPr>
      </p:pic>
      <p:sp>
        <p:nvSpPr>
          <p:cNvPr id="354" name="Luke 12:13–21 (NKJV)…"/>
          <p:cNvSpPr txBox="1"/>
          <p:nvPr/>
        </p:nvSpPr>
        <p:spPr>
          <a:xfrm>
            <a:off x="5786164" y="2691185"/>
            <a:ext cx="6701880" cy="66929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Hoefler Text"/>
                <a:ea typeface="Hoefler Text"/>
                <a:cs typeface="Hoefler Text"/>
                <a:sym typeface="Hoefler Text"/>
              </a:defRPr>
            </a:pPr>
            <a:r>
              <a:t>Luke 12:13–21 (NKJV)</a:t>
            </a:r>
          </a:p>
          <a:p>
            <a:pPr defTabSz="457200">
              <a:defRPr sz="3600">
                <a:solidFill>
                  <a:srgbClr val="000000"/>
                </a:solidFill>
                <a:latin typeface="Hoefler Text"/>
                <a:ea typeface="Hoefler Text"/>
                <a:cs typeface="Hoefler Text"/>
                <a:sym typeface="Hoefler Text"/>
              </a:defRPr>
            </a:pPr>
            <a:r>
              <a:rPr baseline="31999"/>
              <a:t>13</a:t>
            </a:r>
            <a:r>
              <a:t> Then one from the crowd said to Him, “Teacher, tell my brother to divide the inheritance with me.” </a:t>
            </a:r>
            <a:r>
              <a:rPr baseline="31999"/>
              <a:t>14</a:t>
            </a:r>
            <a:r>
              <a:t> But He said to him, “Man, who made Me a judge or an arbitrator over you?” </a:t>
            </a:r>
            <a:r>
              <a:rPr baseline="31999"/>
              <a:t>15</a:t>
            </a:r>
            <a:r>
              <a:t> And He said to them, “Take heed and beware of covetousness, for one’s life does not consist in the abundance of the things he possesses.”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59" name="The Materialistic Fool"/>
          <p:cNvGrpSpPr/>
          <p:nvPr/>
        </p:nvGrpSpPr>
        <p:grpSpPr>
          <a:xfrm>
            <a:off x="299097" y="1409200"/>
            <a:ext cx="12406606" cy="1162014"/>
            <a:chOff x="0" y="0"/>
            <a:chExt cx="12406605" cy="1162012"/>
          </a:xfrm>
        </p:grpSpPr>
        <p:sp>
          <p:nvSpPr>
            <p:cNvPr id="358" name="The Materialistic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Materialistic Fool</a:t>
              </a:r>
            </a:p>
          </p:txBody>
        </p:sp>
        <p:pic>
          <p:nvPicPr>
            <p:cNvPr id="357" name="The Materialistic Fool" descr="The Materialistic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60" name="Image" descr="Image"/>
          <p:cNvPicPr>
            <a:picLocks noChangeAspect="0"/>
          </p:cNvPicPr>
          <p:nvPr/>
        </p:nvPicPr>
        <p:blipFill>
          <a:blip r:embed="rId3">
            <a:extLst/>
          </a:blip>
          <a:stretch>
            <a:fillRect/>
          </a:stretch>
        </p:blipFill>
        <p:spPr>
          <a:xfrm>
            <a:off x="93349" y="2364338"/>
            <a:ext cx="5781185" cy="7283096"/>
          </a:xfrm>
          <a:prstGeom prst="rect">
            <a:avLst/>
          </a:prstGeom>
        </p:spPr>
      </p:pic>
      <p:sp>
        <p:nvSpPr>
          <p:cNvPr id="361" name="Luke 12:13–21 (NKJV)…"/>
          <p:cNvSpPr txBox="1"/>
          <p:nvPr/>
        </p:nvSpPr>
        <p:spPr>
          <a:xfrm>
            <a:off x="5786164" y="2691185"/>
            <a:ext cx="6701880" cy="63246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Hoefler Text"/>
                <a:ea typeface="Hoefler Text"/>
                <a:cs typeface="Hoefler Text"/>
                <a:sym typeface="Hoefler Text"/>
              </a:defRPr>
            </a:pPr>
            <a:r>
              <a:t>Luke 12:13–21 (NKJV)</a:t>
            </a:r>
          </a:p>
          <a:p>
            <a:pPr defTabSz="457200">
              <a:defRPr sz="3100">
                <a:solidFill>
                  <a:srgbClr val="000000"/>
                </a:solidFill>
                <a:latin typeface="Hoefler Text"/>
                <a:ea typeface="Hoefler Text"/>
                <a:cs typeface="Hoefler Text"/>
                <a:sym typeface="Hoefler Text"/>
              </a:defRPr>
            </a:pPr>
            <a:r>
              <a:rPr baseline="31999"/>
              <a:t>16</a:t>
            </a:r>
            <a:r>
              <a:t> Then He spoke a parable to them, saying: “The ground of a certain rich man yielded plentifully. </a:t>
            </a:r>
            <a:r>
              <a:rPr baseline="31999"/>
              <a:t>17</a:t>
            </a:r>
            <a:r>
              <a:t> And he thought within himself, saying, ‘What shall I do, since I have no room to store my crops?’ </a:t>
            </a:r>
            <a:r>
              <a:rPr baseline="31999"/>
              <a:t>18</a:t>
            </a:r>
            <a:r>
              <a:t> So he said, ‘I will do this: I will pull down my barns and build greater, and there I will store all my crops and my goods. </a:t>
            </a:r>
            <a:r>
              <a:rPr baseline="31999"/>
              <a:t>19</a:t>
            </a:r>
            <a:r>
              <a:t> And I will say to my soul, “Soul, you have many goods laid up for many years; take your ease; eat, drink, </a:t>
            </a:r>
            <a:r>
              <a:rPr i="1"/>
              <a:t>and</a:t>
            </a:r>
            <a:r>
              <a:t> be merry.”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66" name="The Materialistic Fool"/>
          <p:cNvGrpSpPr/>
          <p:nvPr/>
        </p:nvGrpSpPr>
        <p:grpSpPr>
          <a:xfrm>
            <a:off x="299097" y="1409200"/>
            <a:ext cx="12406606" cy="1162014"/>
            <a:chOff x="0" y="0"/>
            <a:chExt cx="12406605" cy="1162012"/>
          </a:xfrm>
        </p:grpSpPr>
        <p:sp>
          <p:nvSpPr>
            <p:cNvPr id="365" name="The Materialistic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Materialistic Fool</a:t>
              </a:r>
            </a:p>
          </p:txBody>
        </p:sp>
        <p:pic>
          <p:nvPicPr>
            <p:cNvPr id="364" name="The Materialistic Fool" descr="The Materialistic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67" name="Image" descr="Image"/>
          <p:cNvPicPr>
            <a:picLocks noChangeAspect="0"/>
          </p:cNvPicPr>
          <p:nvPr/>
        </p:nvPicPr>
        <p:blipFill>
          <a:blip r:embed="rId3">
            <a:extLst/>
          </a:blip>
          <a:stretch>
            <a:fillRect/>
          </a:stretch>
        </p:blipFill>
        <p:spPr>
          <a:xfrm>
            <a:off x="93349" y="2364338"/>
            <a:ext cx="5781185" cy="7283096"/>
          </a:xfrm>
          <a:prstGeom prst="rect">
            <a:avLst/>
          </a:prstGeom>
        </p:spPr>
      </p:pic>
      <p:sp>
        <p:nvSpPr>
          <p:cNvPr id="368" name="Luke 12:13–21 (NKJV)…"/>
          <p:cNvSpPr txBox="1"/>
          <p:nvPr/>
        </p:nvSpPr>
        <p:spPr>
          <a:xfrm>
            <a:off x="5786164" y="2691185"/>
            <a:ext cx="6701880" cy="67437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latin typeface="Hoefler Text"/>
                <a:ea typeface="Hoefler Text"/>
                <a:cs typeface="Hoefler Text"/>
                <a:sym typeface="Hoefler Text"/>
              </a:defRPr>
            </a:pPr>
            <a:r>
              <a:t>Luke 12:13–21 (NKJV)</a:t>
            </a:r>
          </a:p>
          <a:p>
            <a:pPr defTabSz="457200">
              <a:defRPr sz="4400">
                <a:solidFill>
                  <a:srgbClr val="000000"/>
                </a:solidFill>
                <a:latin typeface="Hoefler Text"/>
                <a:ea typeface="Hoefler Text"/>
                <a:cs typeface="Hoefler Text"/>
                <a:sym typeface="Hoefler Text"/>
              </a:defRPr>
            </a:pPr>
            <a:r>
              <a:rPr baseline="31999"/>
              <a:t>20</a:t>
            </a:r>
            <a:r>
              <a:t> But God said to him, ‘Fool! This night your soul will be required of you; then whose will those things be which you have provided?’ </a:t>
            </a:r>
            <a:r>
              <a:rPr baseline="31999"/>
              <a:t>21</a:t>
            </a:r>
            <a:r>
              <a:t> “So </a:t>
            </a:r>
            <a:r>
              <a:rPr i="1"/>
              <a:t>is</a:t>
            </a:r>
            <a:r>
              <a:t> he who lays up treasure for himself, and is not rich toward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230"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pic>
        <p:nvPicPr>
          <p:cNvPr id="231" name="Image" descr="Image"/>
          <p:cNvPicPr>
            <a:picLocks noChangeAspect="1"/>
          </p:cNvPicPr>
          <p:nvPr/>
        </p:nvPicPr>
        <p:blipFill>
          <a:blip r:embed="rId3">
            <a:extLst/>
          </a:blip>
          <a:srcRect l="0" t="0" r="0" b="49083"/>
          <a:stretch>
            <a:fillRect/>
          </a:stretch>
        </p:blipFill>
        <p:spPr>
          <a:xfrm>
            <a:off x="736710" y="3696825"/>
            <a:ext cx="3072807" cy="5116737"/>
          </a:xfrm>
          <a:prstGeom prst="rect">
            <a:avLst/>
          </a:prstGeom>
          <a:ln w="12700">
            <a:miter lim="400000"/>
          </a:ln>
        </p:spPr>
      </p:pic>
      <p:sp>
        <p:nvSpPr>
          <p:cNvPr id="232" name="Rectangle 5"/>
          <p:cNvSpPr txBox="1"/>
          <p:nvPr/>
        </p:nvSpPr>
        <p:spPr>
          <a:xfrm>
            <a:off x="4703344" y="2682983"/>
            <a:ext cx="7988505" cy="6674248"/>
          </a:xfrm>
          <a:prstGeom prst="rect">
            <a:avLst/>
          </a:prstGeom>
          <a:ln w="12700">
            <a:miter lim="400000"/>
          </a:ln>
          <a:effectLst>
            <a:outerShdw sx="100000" sy="100000" kx="0" ky="0" algn="b" rotWithShape="0" blurRad="190500" dist="75337" dir="2006625">
              <a:srgbClr val="000000">
                <a:alpha val="43714"/>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latin typeface="Century Gothic"/>
                <a:ea typeface="Century Gothic"/>
                <a:cs typeface="Century Gothic"/>
                <a:sym typeface="Century Gothic"/>
              </a:defRPr>
            </a:pPr>
            <a:r>
              <a:t>FOOL. </a:t>
            </a:r>
            <a:r>
              <a:rPr b="0" i="1">
                <a:latin typeface="Hoefler Text"/>
                <a:ea typeface="Hoefler Text"/>
                <a:cs typeface="Hoefler Text"/>
                <a:sym typeface="Hoefler Text"/>
              </a:rPr>
              <a:t>Represented by a large number of Heb. and Gk. words.</a:t>
            </a:r>
            <a:r>
              <a:rPr b="0"/>
              <a:t> </a:t>
            </a:r>
            <a:endParaRPr b="0"/>
          </a:p>
          <a:p>
            <a:pPr defTabSz="1300480">
              <a:defRPr b="1" sz="4100">
                <a:solidFill>
                  <a:srgbClr val="000000"/>
                </a:solidFill>
                <a:latin typeface="Century Gothic"/>
                <a:ea typeface="Century Gothic"/>
                <a:cs typeface="Century Gothic"/>
                <a:sym typeface="Century Gothic"/>
              </a:defRPr>
            </a:pPr>
            <a:r>
              <a:rPr b="0"/>
              <a:t>The word is used in Scripture with respect to </a:t>
            </a:r>
            <a:r>
              <a:rPr b="0" i="1"/>
              <a:t>moral</a:t>
            </a:r>
            <a:r>
              <a:rPr b="0"/>
              <a:t> more than to intellectual deficiencies. The “fool” is not so much one lacking in mental powers, as one who misuses them; not one who does not reason, but reasons wrongly.</a:t>
            </a:r>
            <a:r>
              <a:t> </a:t>
            </a:r>
          </a:p>
        </p:txBody>
      </p:sp>
      <p:pic>
        <p:nvPicPr>
          <p:cNvPr id="233" name="Unger's Bible Dictionary, p. 375" descr="Unger's Bible Dictionary, p. 375"/>
          <p:cNvPicPr>
            <a:picLocks noChangeAspect="0"/>
          </p:cNvPicPr>
          <p:nvPr/>
        </p:nvPicPr>
        <p:blipFill>
          <a:blip r:embed="rId4">
            <a:extLst/>
          </a:blip>
          <a:stretch>
            <a:fillRect/>
          </a:stretch>
        </p:blipFill>
        <p:spPr>
          <a:xfrm>
            <a:off x="4045785" y="1408725"/>
            <a:ext cx="8759740" cy="1409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31"/>
                                        </p:tgtEl>
                                        <p:attrNameLst>
                                          <p:attrName>style.visibility</p:attrName>
                                        </p:attrNameLst>
                                      </p:cBhvr>
                                      <p:to>
                                        <p:strVal val="visible"/>
                                      </p:to>
                                    </p:set>
                                    <p:animEffect filter="dissolve" transition="in">
                                      <p:cBhvr>
                                        <p:cTn id="7" dur="1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73" name="The Materialistic Fool"/>
          <p:cNvGrpSpPr/>
          <p:nvPr/>
        </p:nvGrpSpPr>
        <p:grpSpPr>
          <a:xfrm>
            <a:off x="299097" y="1409200"/>
            <a:ext cx="12406606" cy="1162014"/>
            <a:chOff x="0" y="0"/>
            <a:chExt cx="12406605" cy="1162012"/>
          </a:xfrm>
        </p:grpSpPr>
        <p:sp>
          <p:nvSpPr>
            <p:cNvPr id="372" name="The Materialistic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Materialistic Fool</a:t>
              </a:r>
            </a:p>
          </p:txBody>
        </p:sp>
        <p:pic>
          <p:nvPicPr>
            <p:cNvPr id="371" name="The Materialistic Fool" descr="The Materialistic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74" name="Image" descr="Image"/>
          <p:cNvPicPr>
            <a:picLocks noChangeAspect="0"/>
          </p:cNvPicPr>
          <p:nvPr/>
        </p:nvPicPr>
        <p:blipFill>
          <a:blip r:embed="rId3">
            <a:extLst/>
          </a:blip>
          <a:stretch>
            <a:fillRect/>
          </a:stretch>
        </p:blipFill>
        <p:spPr>
          <a:xfrm>
            <a:off x="93349" y="2364338"/>
            <a:ext cx="5781185" cy="7283096"/>
          </a:xfrm>
          <a:prstGeom prst="rect">
            <a:avLst/>
          </a:prstGeom>
        </p:spPr>
      </p:pic>
      <p:sp>
        <p:nvSpPr>
          <p:cNvPr id="375" name="We must lay our treasures up in heaven – Mat. 6:19-21…"/>
          <p:cNvSpPr txBox="1"/>
          <p:nvPr/>
        </p:nvSpPr>
        <p:spPr>
          <a:xfrm>
            <a:off x="5553751" y="2913435"/>
            <a:ext cx="6957003" cy="618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Clr>
                <a:srgbClr val="A29A85"/>
              </a:buClr>
              <a:buSzPct val="67000"/>
              <a:buBlip>
                <a:blip r:embed="rId4"/>
              </a:buBlip>
              <a:defRPr sz="4500">
                <a:solidFill>
                  <a:srgbClr val="000000"/>
                </a:solidFill>
              </a:defRPr>
            </a:pPr>
            <a:r>
              <a:t>We must lay our treasures up in heaven – Mat. 6:19-21</a:t>
            </a:r>
          </a:p>
          <a:p>
            <a:pPr marL="685800" indent="-685800" algn="l">
              <a:spcBef>
                <a:spcPts val="1000"/>
              </a:spcBef>
              <a:buClr>
                <a:srgbClr val="A29A85"/>
              </a:buClr>
              <a:buSzPct val="67000"/>
              <a:buBlip>
                <a:blip r:embed="rId4"/>
              </a:buBlip>
              <a:defRPr sz="4500">
                <a:solidFill>
                  <a:srgbClr val="000000"/>
                </a:solidFill>
              </a:defRPr>
            </a:pPr>
            <a:r>
              <a:t>We must build our lives upon a lasting foundation – Mat 7:24-27</a:t>
            </a:r>
          </a:p>
          <a:p>
            <a:pPr marL="685800" indent="-685800" algn="l">
              <a:spcBef>
                <a:spcPts val="1000"/>
              </a:spcBef>
              <a:buClr>
                <a:srgbClr val="A29A85"/>
              </a:buClr>
              <a:buSzPct val="67000"/>
              <a:buBlip>
                <a:blip r:embed="rId4"/>
              </a:buBlip>
              <a:defRPr b="1" sz="4500">
                <a:solidFill>
                  <a:srgbClr val="000000"/>
                </a:solidFill>
              </a:defRPr>
            </a:pPr>
            <a:r>
              <a:t>What is the eternal value of the things that you are pursuing?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5">
                                            <p:txEl>
                                              <p:pRg st="1" end="1"/>
                                            </p:txEl>
                                          </p:spTgt>
                                        </p:tgtEl>
                                        <p:attrNameLst>
                                          <p:attrName>style.visibility</p:attrName>
                                        </p:attrNameLst>
                                      </p:cBhvr>
                                      <p:to>
                                        <p:strVal val="visible"/>
                                      </p:to>
                                    </p:set>
                                    <p:animEffect filter="fade" transition="in">
                                      <p:cBhvr>
                                        <p:cTn id="7" dur="1500"/>
                                        <p:tgtEl>
                                          <p:spTgt spid="3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5">
                                            <p:txEl>
                                              <p:pRg st="2" end="2"/>
                                            </p:txEl>
                                          </p:spTgt>
                                        </p:tgtEl>
                                        <p:attrNameLst>
                                          <p:attrName>style.visibility</p:attrName>
                                        </p:attrNameLst>
                                      </p:cBhvr>
                                      <p:to>
                                        <p:strVal val="visible"/>
                                      </p:to>
                                    </p:set>
                                    <p:animEffect filter="fade" transition="in">
                                      <p:cBhvr>
                                        <p:cTn id="12" dur="1500"/>
                                        <p:tgtEl>
                                          <p:spTgt spid="3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80" name="The Unprepared Fool"/>
          <p:cNvGrpSpPr/>
          <p:nvPr/>
        </p:nvGrpSpPr>
        <p:grpSpPr>
          <a:xfrm>
            <a:off x="299097" y="1409200"/>
            <a:ext cx="12406606" cy="1162014"/>
            <a:chOff x="0" y="0"/>
            <a:chExt cx="12406605" cy="1162012"/>
          </a:xfrm>
        </p:grpSpPr>
        <p:sp>
          <p:nvSpPr>
            <p:cNvPr id="379" name="The Unprepare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Unprepared Fool</a:t>
              </a:r>
            </a:p>
          </p:txBody>
        </p:sp>
        <p:pic>
          <p:nvPicPr>
            <p:cNvPr id="378" name="The Unprepared Fool" descr="The Unprepared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81" name="Image" descr="Image"/>
          <p:cNvPicPr>
            <a:picLocks noChangeAspect="0"/>
          </p:cNvPicPr>
          <p:nvPr/>
        </p:nvPicPr>
        <p:blipFill>
          <a:blip r:embed="rId3">
            <a:extLst/>
          </a:blip>
          <a:stretch>
            <a:fillRect/>
          </a:stretch>
        </p:blipFill>
        <p:spPr>
          <a:xfrm>
            <a:off x="57150" y="2330450"/>
            <a:ext cx="5740026" cy="7325472"/>
          </a:xfrm>
          <a:prstGeom prst="rect">
            <a:avLst/>
          </a:prstGeom>
          <a:effectLst>
            <a:outerShdw sx="100000" sy="100000" kx="0" ky="0" algn="b" rotWithShape="0" blurRad="177800" dist="50800" dir="2700000">
              <a:srgbClr val="000000">
                <a:alpha val="45000"/>
              </a:srgbClr>
            </a:outerShdw>
          </a:effectLst>
        </p:spPr>
      </p:pic>
      <p:sp>
        <p:nvSpPr>
          <p:cNvPr id="382" name="Matthew 25:1–13 (NKJV)…"/>
          <p:cNvSpPr txBox="1"/>
          <p:nvPr/>
        </p:nvSpPr>
        <p:spPr>
          <a:xfrm>
            <a:off x="5908058" y="2698750"/>
            <a:ext cx="6558948" cy="63119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Hoefler Text"/>
                <a:ea typeface="Hoefler Text"/>
                <a:cs typeface="Hoefler Text"/>
                <a:sym typeface="Hoefler Text"/>
              </a:defRPr>
            </a:pPr>
            <a:r>
              <a:t>Matthew 25:1–13 (NKJV)</a:t>
            </a:r>
          </a:p>
          <a:p>
            <a:pPr defTabSz="457200">
              <a:defRPr sz="2800">
                <a:solidFill>
                  <a:srgbClr val="000000"/>
                </a:solidFill>
                <a:latin typeface="Hoefler Text"/>
                <a:ea typeface="Hoefler Text"/>
                <a:cs typeface="Hoefler Text"/>
                <a:sym typeface="Hoefler Text"/>
              </a:defRPr>
            </a:pPr>
            <a:r>
              <a:rPr baseline="31999"/>
              <a:t>1</a:t>
            </a:r>
            <a:r>
              <a:t> “Then the kingdom of heaven shall be likened to ten virgins who took their lamps and went out to meet the bridegroom. </a:t>
            </a:r>
            <a:r>
              <a:rPr baseline="31999"/>
              <a:t>2</a:t>
            </a:r>
            <a:r>
              <a:t> Now five of them were wise, and five </a:t>
            </a:r>
            <a:r>
              <a:rPr i="1"/>
              <a:t>were</a:t>
            </a:r>
            <a:r>
              <a:t> foolish. </a:t>
            </a:r>
            <a:r>
              <a:rPr baseline="31999"/>
              <a:t>3</a:t>
            </a:r>
            <a:r>
              <a:t> Those who </a:t>
            </a:r>
            <a:r>
              <a:rPr i="1"/>
              <a:t>were</a:t>
            </a:r>
            <a:r>
              <a:t> foolish took their lamps and took no oil with them, </a:t>
            </a:r>
            <a:r>
              <a:rPr baseline="31999"/>
              <a:t>4</a:t>
            </a:r>
            <a:r>
              <a:t> but the wise took oil in their vessels with their lamps. </a:t>
            </a:r>
            <a:r>
              <a:rPr baseline="31999"/>
              <a:t>5</a:t>
            </a:r>
            <a:r>
              <a:t> But while the bridegroom was delayed, they all slumbered and slept. </a:t>
            </a:r>
            <a:r>
              <a:rPr baseline="31999"/>
              <a:t>6</a:t>
            </a:r>
            <a:r>
              <a:t> “And at midnight a cry was </a:t>
            </a:r>
            <a:r>
              <a:rPr i="1"/>
              <a:t>heard:</a:t>
            </a:r>
            <a:r>
              <a:t> ‘Behold, the bridegroom is coming; go out to meet him!’ </a:t>
            </a:r>
            <a:r>
              <a:rPr baseline="31999"/>
              <a:t>7</a:t>
            </a:r>
            <a:r>
              <a:t> Then all those virgins arose and trimmed their lamps.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87" name="The Unprepared Fool"/>
          <p:cNvGrpSpPr/>
          <p:nvPr/>
        </p:nvGrpSpPr>
        <p:grpSpPr>
          <a:xfrm>
            <a:off x="299097" y="1409200"/>
            <a:ext cx="12406606" cy="1162014"/>
            <a:chOff x="0" y="0"/>
            <a:chExt cx="12406605" cy="1162012"/>
          </a:xfrm>
        </p:grpSpPr>
        <p:sp>
          <p:nvSpPr>
            <p:cNvPr id="386" name="The Unprepare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Unprepared Fool</a:t>
              </a:r>
            </a:p>
          </p:txBody>
        </p:sp>
        <p:pic>
          <p:nvPicPr>
            <p:cNvPr id="385" name="The Unprepared Fool" descr="The Unprepared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88" name="Image" descr="Image"/>
          <p:cNvPicPr>
            <a:picLocks noChangeAspect="0"/>
          </p:cNvPicPr>
          <p:nvPr/>
        </p:nvPicPr>
        <p:blipFill>
          <a:blip r:embed="rId3">
            <a:extLst/>
          </a:blip>
          <a:stretch>
            <a:fillRect/>
          </a:stretch>
        </p:blipFill>
        <p:spPr>
          <a:xfrm>
            <a:off x="57150" y="2330450"/>
            <a:ext cx="5740026" cy="7325472"/>
          </a:xfrm>
          <a:prstGeom prst="rect">
            <a:avLst/>
          </a:prstGeom>
          <a:effectLst>
            <a:outerShdw sx="100000" sy="100000" kx="0" ky="0" algn="b" rotWithShape="0" blurRad="177800" dist="50800" dir="2700000">
              <a:srgbClr val="000000">
                <a:alpha val="45000"/>
              </a:srgbClr>
            </a:outerShdw>
          </a:effectLst>
        </p:spPr>
      </p:pic>
      <p:sp>
        <p:nvSpPr>
          <p:cNvPr id="389" name="Matthew 25:1–13 (NKJV)…"/>
          <p:cNvSpPr txBox="1"/>
          <p:nvPr/>
        </p:nvSpPr>
        <p:spPr>
          <a:xfrm>
            <a:off x="5908058" y="2698750"/>
            <a:ext cx="6558948" cy="64262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Hoefler Text"/>
                <a:ea typeface="Hoefler Text"/>
                <a:cs typeface="Hoefler Text"/>
                <a:sym typeface="Hoefler Text"/>
              </a:defRPr>
            </a:pPr>
            <a:r>
              <a:t>Matthew 25:1–13 (NKJV)</a:t>
            </a:r>
          </a:p>
          <a:p>
            <a:pPr defTabSz="457200">
              <a:defRPr sz="3400">
                <a:solidFill>
                  <a:srgbClr val="000000"/>
                </a:solidFill>
                <a:latin typeface="Hoefler Text"/>
                <a:ea typeface="Hoefler Text"/>
                <a:cs typeface="Hoefler Text"/>
                <a:sym typeface="Hoefler Text"/>
              </a:defRPr>
            </a:pPr>
            <a:r>
              <a:rPr baseline="31999"/>
              <a:t>8</a:t>
            </a:r>
            <a:r>
              <a:t> And the foolish said to the wise, ‘Give us </a:t>
            </a:r>
            <a:r>
              <a:rPr i="1"/>
              <a:t>some</a:t>
            </a:r>
            <a:r>
              <a:t> of your oil, for our lamps are going out.’ </a:t>
            </a:r>
            <a:r>
              <a:rPr baseline="31999"/>
              <a:t>9</a:t>
            </a:r>
            <a:r>
              <a:t> But the wise answered, saying, ‘</a:t>
            </a:r>
            <a:r>
              <a:rPr i="1"/>
              <a:t>No,</a:t>
            </a:r>
            <a:r>
              <a:t> lest there should not be enough for us and you; but go rather to those who sell, and buy for yourselves.’ </a:t>
            </a:r>
            <a:r>
              <a:rPr baseline="31999"/>
              <a:t>10</a:t>
            </a:r>
            <a:r>
              <a:t> And while they went to buy, the bridegroom came, and those who were ready went in with him to the wedding; and the door was shut.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394" name="The Unprepared Fool"/>
          <p:cNvGrpSpPr/>
          <p:nvPr/>
        </p:nvGrpSpPr>
        <p:grpSpPr>
          <a:xfrm>
            <a:off x="299097" y="1409200"/>
            <a:ext cx="12406606" cy="1162014"/>
            <a:chOff x="0" y="0"/>
            <a:chExt cx="12406605" cy="1162012"/>
          </a:xfrm>
        </p:grpSpPr>
        <p:sp>
          <p:nvSpPr>
            <p:cNvPr id="393" name="The Unprepare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Unprepared Fool</a:t>
              </a:r>
            </a:p>
          </p:txBody>
        </p:sp>
        <p:pic>
          <p:nvPicPr>
            <p:cNvPr id="392" name="The Unprepared Fool" descr="The Unprepared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395" name="Image" descr="Image"/>
          <p:cNvPicPr>
            <a:picLocks noChangeAspect="0"/>
          </p:cNvPicPr>
          <p:nvPr/>
        </p:nvPicPr>
        <p:blipFill>
          <a:blip r:embed="rId3">
            <a:extLst/>
          </a:blip>
          <a:stretch>
            <a:fillRect/>
          </a:stretch>
        </p:blipFill>
        <p:spPr>
          <a:xfrm>
            <a:off x="57150" y="2330450"/>
            <a:ext cx="5740026" cy="7325472"/>
          </a:xfrm>
          <a:prstGeom prst="rect">
            <a:avLst/>
          </a:prstGeom>
          <a:effectLst>
            <a:outerShdw sx="100000" sy="100000" kx="0" ky="0" algn="b" rotWithShape="0" blurRad="177800" dist="50800" dir="2700000">
              <a:srgbClr val="000000">
                <a:alpha val="45000"/>
              </a:srgbClr>
            </a:outerShdw>
          </a:effectLst>
        </p:spPr>
      </p:pic>
      <p:sp>
        <p:nvSpPr>
          <p:cNvPr id="396" name="Matthew 25:1–13 (NKJV)…"/>
          <p:cNvSpPr txBox="1"/>
          <p:nvPr/>
        </p:nvSpPr>
        <p:spPr>
          <a:xfrm>
            <a:off x="5908058" y="2698750"/>
            <a:ext cx="6558948" cy="6184901"/>
          </a:xfrm>
          <a:prstGeom prst="rect">
            <a:avLst/>
          </a:prstGeom>
          <a:ln w="12700">
            <a:miter lim="400000"/>
          </a:ln>
          <a:effectLst>
            <a:outerShdw sx="100000" sy="100000" kx="0" ky="0" algn="b" rotWithShape="0" blurRad="177800" dist="50800" dir="2700000">
              <a:srgbClr val="000000">
                <a:alpha val="4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000000"/>
                </a:solidFill>
                <a:latin typeface="Hoefler Text"/>
                <a:ea typeface="Hoefler Text"/>
                <a:cs typeface="Hoefler Text"/>
                <a:sym typeface="Hoefler Text"/>
              </a:defRPr>
            </a:pPr>
            <a:r>
              <a:t>Matthew 25:1–13 (NKJV)</a:t>
            </a:r>
          </a:p>
          <a:p>
            <a:pPr defTabSz="457200">
              <a:defRPr sz="4000">
                <a:solidFill>
                  <a:srgbClr val="000000"/>
                </a:solidFill>
                <a:latin typeface="Hoefler Text"/>
                <a:ea typeface="Hoefler Text"/>
                <a:cs typeface="Hoefler Text"/>
                <a:sym typeface="Hoefler Text"/>
              </a:defRPr>
            </a:pPr>
            <a:r>
              <a:rPr baseline="31999"/>
              <a:t>11</a:t>
            </a:r>
            <a:r>
              <a:t> “Afterward the other virgins came also, saying, ‘Lord, Lord, open to us!’ </a:t>
            </a:r>
            <a:r>
              <a:rPr baseline="31999"/>
              <a:t>12</a:t>
            </a:r>
            <a:r>
              <a:t> But he answered and said, ‘Assuredly, I say to you, I do not know you.’ </a:t>
            </a:r>
            <a:r>
              <a:rPr baseline="31999"/>
              <a:t>13</a:t>
            </a:r>
            <a:r>
              <a:t> “Watch therefore, for you know neither the day nor the hour in which the Son of Man is coming.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401" name="The Unprepared Fool"/>
          <p:cNvGrpSpPr/>
          <p:nvPr/>
        </p:nvGrpSpPr>
        <p:grpSpPr>
          <a:xfrm>
            <a:off x="299097" y="1409200"/>
            <a:ext cx="12406606" cy="1162014"/>
            <a:chOff x="0" y="0"/>
            <a:chExt cx="12406605" cy="1162012"/>
          </a:xfrm>
        </p:grpSpPr>
        <p:sp>
          <p:nvSpPr>
            <p:cNvPr id="400" name="The Unprepared Fool"/>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Unprepared Fool</a:t>
              </a:r>
            </a:p>
          </p:txBody>
        </p:sp>
        <p:pic>
          <p:nvPicPr>
            <p:cNvPr id="399" name="The Unprepared Fool" descr="The Unprepared Fool"/>
            <p:cNvPicPr>
              <a:picLocks noChangeAspect="0"/>
            </p:cNvPicPr>
            <p:nvPr/>
          </p:nvPicPr>
          <p:blipFill>
            <a:blip r:embed="rId2">
              <a:extLst/>
            </a:blip>
            <a:stretch>
              <a:fillRect/>
            </a:stretch>
          </p:blipFill>
          <p:spPr>
            <a:xfrm>
              <a:off x="0" y="-1"/>
              <a:ext cx="12406606" cy="1162014"/>
            </a:xfrm>
            <a:prstGeom prst="rect">
              <a:avLst/>
            </a:prstGeom>
            <a:effectLst/>
          </p:spPr>
        </p:pic>
      </p:grpSp>
      <p:pic>
        <p:nvPicPr>
          <p:cNvPr id="402" name="Image" descr="Image"/>
          <p:cNvPicPr>
            <a:picLocks noChangeAspect="0"/>
          </p:cNvPicPr>
          <p:nvPr/>
        </p:nvPicPr>
        <p:blipFill>
          <a:blip r:embed="rId3">
            <a:extLst/>
          </a:blip>
          <a:stretch>
            <a:fillRect/>
          </a:stretch>
        </p:blipFill>
        <p:spPr>
          <a:xfrm>
            <a:off x="57150" y="2330450"/>
            <a:ext cx="5740026" cy="7325472"/>
          </a:xfrm>
          <a:prstGeom prst="rect">
            <a:avLst/>
          </a:prstGeom>
          <a:effectLst>
            <a:outerShdw sx="100000" sy="100000" kx="0" ky="0" algn="b" rotWithShape="0" blurRad="177800" dist="50800" dir="2700000">
              <a:srgbClr val="000000">
                <a:alpha val="45000"/>
              </a:srgbClr>
            </a:outerShdw>
          </a:effectLst>
        </p:spPr>
      </p:pic>
      <p:sp>
        <p:nvSpPr>
          <p:cNvPr id="403" name="Heaven is a prepared place for a prepared people – (John 14:1-6; 2 Tim 4:6-8; Rev 16:15)…"/>
          <p:cNvSpPr txBox="1"/>
          <p:nvPr/>
        </p:nvSpPr>
        <p:spPr>
          <a:xfrm>
            <a:off x="5579151" y="2640385"/>
            <a:ext cx="6957003"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Clr>
                <a:srgbClr val="A29A85"/>
              </a:buClr>
              <a:buSzPct val="67000"/>
              <a:buBlip>
                <a:blip r:embed="rId4"/>
              </a:buBlip>
              <a:defRPr sz="4300">
                <a:solidFill>
                  <a:srgbClr val="000000"/>
                </a:solidFill>
              </a:defRPr>
            </a:pPr>
            <a:r>
              <a:t>Heaven is a prepared place for a prepared people – (John 14:1-6; 2 Tim 4:6-8; Rev 16:15)</a:t>
            </a:r>
          </a:p>
          <a:p>
            <a:pPr marL="685800" indent="-685800" algn="l">
              <a:spcBef>
                <a:spcPts val="1000"/>
              </a:spcBef>
              <a:buClr>
                <a:srgbClr val="A29A85"/>
              </a:buClr>
              <a:buSzPct val="67000"/>
              <a:buBlip>
                <a:blip r:embed="rId4"/>
              </a:buBlip>
              <a:defRPr sz="4300">
                <a:solidFill>
                  <a:srgbClr val="000000"/>
                </a:solidFill>
              </a:defRPr>
            </a:pPr>
            <a:r>
              <a:t>We do not know when the Lord is coming - (2 Pet 3:10; Rev 3:3)</a:t>
            </a:r>
          </a:p>
          <a:p>
            <a:pPr marL="685800" indent="-685800" algn="l">
              <a:spcBef>
                <a:spcPts val="1000"/>
              </a:spcBef>
              <a:buClr>
                <a:srgbClr val="A29A85"/>
              </a:buClr>
              <a:buSzPct val="67000"/>
              <a:buBlip>
                <a:blip r:embed="rId4"/>
              </a:buBlip>
              <a:defRPr sz="4300">
                <a:solidFill>
                  <a:srgbClr val="000000"/>
                </a:solidFill>
              </a:defRPr>
            </a:pPr>
            <a:r>
              <a:t>Are You Prepared To Meet The Lord?– (Mk 16:16; 2 Thes. 1:7-9)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03">
                                            <p:txEl>
                                              <p:pRg st="1" end="1"/>
                                            </p:txEl>
                                          </p:spTgt>
                                        </p:tgtEl>
                                        <p:attrNameLst>
                                          <p:attrName>style.visibility</p:attrName>
                                        </p:attrNameLst>
                                      </p:cBhvr>
                                      <p:to>
                                        <p:strVal val="visible"/>
                                      </p:to>
                                    </p:set>
                                    <p:animEffect filter="fade" transition="in">
                                      <p:cBhvr>
                                        <p:cTn id="7" dur="1500"/>
                                        <p:tgtEl>
                                          <p:spTgt spid="4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03">
                                            <p:txEl>
                                              <p:pRg st="2" end="2"/>
                                            </p:txEl>
                                          </p:spTgt>
                                        </p:tgtEl>
                                        <p:attrNameLst>
                                          <p:attrName>style.visibility</p:attrName>
                                        </p:attrNameLst>
                                      </p:cBhvr>
                                      <p:to>
                                        <p:strVal val="visible"/>
                                      </p:to>
                                    </p:set>
                                    <p:animEffect filter="fade" transition="in">
                                      <p:cBhvr>
                                        <p:cTn id="12" dur="1500"/>
                                        <p:tgtEl>
                                          <p:spTgt spid="4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406"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grpSp>
        <p:nvGrpSpPr>
          <p:cNvPr id="409" name="Are You Hardened?"/>
          <p:cNvGrpSpPr/>
          <p:nvPr/>
        </p:nvGrpSpPr>
        <p:grpSpPr>
          <a:xfrm>
            <a:off x="213777" y="4106622"/>
            <a:ext cx="5558404" cy="1540356"/>
            <a:chOff x="0" y="0"/>
            <a:chExt cx="5558402" cy="1540355"/>
          </a:xfrm>
        </p:grpSpPr>
        <p:sp>
          <p:nvSpPr>
            <p:cNvPr id="408" name="Are You Hardened?"/>
            <p:cNvSpPr/>
            <p:nvPr/>
          </p:nvSpPr>
          <p:spPr>
            <a:xfrm>
              <a:off x="63500" y="63499"/>
              <a:ext cx="5431403" cy="1413357"/>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Are You Hardened?</a:t>
              </a:r>
            </a:p>
          </p:txBody>
        </p:sp>
        <p:pic>
          <p:nvPicPr>
            <p:cNvPr id="407" name="Are You Hardened?" descr="Are You Hardened?"/>
            <p:cNvPicPr>
              <a:picLocks noChangeAspect="0"/>
            </p:cNvPicPr>
            <p:nvPr/>
          </p:nvPicPr>
          <p:blipFill>
            <a:blip r:embed="rId3">
              <a:extLst/>
            </a:blip>
            <a:stretch>
              <a:fillRect/>
            </a:stretch>
          </p:blipFill>
          <p:spPr>
            <a:xfrm>
              <a:off x="0" y="-1"/>
              <a:ext cx="5558403" cy="1540357"/>
            </a:xfrm>
            <a:prstGeom prst="rect">
              <a:avLst/>
            </a:prstGeom>
            <a:effectLst/>
          </p:spPr>
        </p:pic>
      </p:grpSp>
      <p:grpSp>
        <p:nvGrpSpPr>
          <p:cNvPr id="412" name="Are You Arrogant?"/>
          <p:cNvGrpSpPr/>
          <p:nvPr/>
        </p:nvGrpSpPr>
        <p:grpSpPr>
          <a:xfrm>
            <a:off x="213777" y="5835036"/>
            <a:ext cx="5558404" cy="1540357"/>
            <a:chOff x="0" y="0"/>
            <a:chExt cx="5558402" cy="1540355"/>
          </a:xfrm>
        </p:grpSpPr>
        <p:sp>
          <p:nvSpPr>
            <p:cNvPr id="411" name="Are You Arrogant?"/>
            <p:cNvSpPr/>
            <p:nvPr/>
          </p:nvSpPr>
          <p:spPr>
            <a:xfrm>
              <a:off x="63500" y="63499"/>
              <a:ext cx="5431403" cy="1413357"/>
            </a:xfrm>
            <a:prstGeom prst="rect">
              <a:avLst/>
            </a:prstGeom>
            <a:solidFill>
              <a:srgbClr val="E08300">
                <a:alpha val="82833"/>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Are You Arrogant?</a:t>
              </a:r>
            </a:p>
          </p:txBody>
        </p:sp>
        <p:pic>
          <p:nvPicPr>
            <p:cNvPr id="410" name="Are You Arrogant?" descr="Are You Arrogant?"/>
            <p:cNvPicPr>
              <a:picLocks noChangeAspect="0"/>
            </p:cNvPicPr>
            <p:nvPr/>
          </p:nvPicPr>
          <p:blipFill>
            <a:blip r:embed="rId3">
              <a:extLst/>
            </a:blip>
            <a:stretch>
              <a:fillRect/>
            </a:stretch>
          </p:blipFill>
          <p:spPr>
            <a:xfrm>
              <a:off x="0" y="-1"/>
              <a:ext cx="5558403" cy="1540357"/>
            </a:xfrm>
            <a:prstGeom prst="rect">
              <a:avLst/>
            </a:prstGeom>
            <a:effectLst/>
          </p:spPr>
        </p:pic>
      </p:grpSp>
      <p:grpSp>
        <p:nvGrpSpPr>
          <p:cNvPr id="415" name="Are You Teachable?"/>
          <p:cNvGrpSpPr/>
          <p:nvPr/>
        </p:nvGrpSpPr>
        <p:grpSpPr>
          <a:xfrm>
            <a:off x="213777" y="7563450"/>
            <a:ext cx="5558404" cy="1540357"/>
            <a:chOff x="0" y="0"/>
            <a:chExt cx="5558402" cy="1540355"/>
          </a:xfrm>
        </p:grpSpPr>
        <p:sp>
          <p:nvSpPr>
            <p:cNvPr id="414" name="Are You Teachable?"/>
            <p:cNvSpPr/>
            <p:nvPr/>
          </p:nvSpPr>
          <p:spPr>
            <a:xfrm>
              <a:off x="63500" y="63499"/>
              <a:ext cx="5431403" cy="1413357"/>
            </a:xfrm>
            <a:prstGeom prst="rect">
              <a:avLst/>
            </a:prstGeom>
            <a:gradFill flip="none" rotWithShape="1">
              <a:gsLst>
                <a:gs pos="0">
                  <a:schemeClr val="accent2">
                    <a:satOff val="7626"/>
                    <a:lumOff val="13767"/>
                    <a:alpha val="80819"/>
                  </a:schemeClr>
                </a:gs>
                <a:gs pos="100000">
                  <a:schemeClr val="accent2">
                    <a:alpha val="81126"/>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Are You Teachable?</a:t>
              </a:r>
            </a:p>
          </p:txBody>
        </p:sp>
        <p:pic>
          <p:nvPicPr>
            <p:cNvPr id="413" name="Are You Teachable?" descr="Are You Teachable?"/>
            <p:cNvPicPr>
              <a:picLocks noChangeAspect="0"/>
            </p:cNvPicPr>
            <p:nvPr/>
          </p:nvPicPr>
          <p:blipFill>
            <a:blip r:embed="rId3">
              <a:extLst/>
            </a:blip>
            <a:stretch>
              <a:fillRect/>
            </a:stretch>
          </p:blipFill>
          <p:spPr>
            <a:xfrm>
              <a:off x="0" y="-1"/>
              <a:ext cx="5558403" cy="1540357"/>
            </a:xfrm>
            <a:prstGeom prst="rect">
              <a:avLst/>
            </a:prstGeom>
            <a:effectLst/>
          </p:spPr>
        </p:pic>
      </p:grpSp>
      <p:sp>
        <p:nvSpPr>
          <p:cNvPr id="416" name="The Unbelieving Fool…"/>
          <p:cNvSpPr txBox="1"/>
          <p:nvPr/>
        </p:nvSpPr>
        <p:spPr>
          <a:xfrm>
            <a:off x="5917636" y="4076495"/>
            <a:ext cx="6567718" cy="50419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600"/>
              </a:spcBef>
              <a:buClr>
                <a:srgbClr val="A29A85"/>
              </a:buClr>
              <a:buSzPct val="67000"/>
              <a:buBlip>
                <a:blip r:embed="rId4"/>
              </a:buBlip>
              <a:defRPr sz="5000">
                <a:solidFill>
                  <a:srgbClr val="000000"/>
                </a:solidFill>
              </a:defRPr>
            </a:pPr>
            <a:r>
              <a:t>The Unbelieving Fool</a:t>
            </a:r>
          </a:p>
          <a:p>
            <a:pPr marL="685800" indent="-685800" algn="l">
              <a:spcBef>
                <a:spcPts val="2600"/>
              </a:spcBef>
              <a:buClr>
                <a:srgbClr val="A29A85"/>
              </a:buClr>
              <a:buSzPct val="67000"/>
              <a:buBlip>
                <a:blip r:embed="rId4"/>
              </a:buBlip>
              <a:defRPr sz="5000">
                <a:solidFill>
                  <a:srgbClr val="000000"/>
                </a:solidFill>
              </a:defRPr>
            </a:pPr>
            <a:r>
              <a:t>The Idolatrous Fool</a:t>
            </a:r>
          </a:p>
          <a:p>
            <a:pPr marL="685800" indent="-685800" algn="l">
              <a:spcBef>
                <a:spcPts val="2600"/>
              </a:spcBef>
              <a:buClr>
                <a:srgbClr val="A29A85"/>
              </a:buClr>
              <a:buSzPct val="67000"/>
              <a:buBlip>
                <a:blip r:embed="rId4"/>
              </a:buBlip>
              <a:defRPr sz="5000">
                <a:solidFill>
                  <a:srgbClr val="000000"/>
                </a:solidFill>
              </a:defRPr>
            </a:pPr>
            <a:r>
              <a:t>The Immoral Fool</a:t>
            </a:r>
          </a:p>
          <a:p>
            <a:pPr marL="685800" indent="-685800" algn="l">
              <a:spcBef>
                <a:spcPts val="2600"/>
              </a:spcBef>
              <a:buClr>
                <a:srgbClr val="A29A85"/>
              </a:buClr>
              <a:buSzPct val="67000"/>
              <a:buBlip>
                <a:blip r:embed="rId4"/>
              </a:buBlip>
              <a:defRPr sz="5000">
                <a:solidFill>
                  <a:srgbClr val="000000"/>
                </a:solidFill>
              </a:defRPr>
            </a:pPr>
            <a:r>
              <a:t>The Materialistic Fool</a:t>
            </a:r>
          </a:p>
          <a:p>
            <a:pPr marL="685800" indent="-685800" algn="l">
              <a:spcBef>
                <a:spcPts val="2600"/>
              </a:spcBef>
              <a:buClr>
                <a:srgbClr val="A29A85"/>
              </a:buClr>
              <a:buSzPct val="67000"/>
              <a:buBlip>
                <a:blip r:embed="rId4"/>
              </a:buBlip>
              <a:defRPr sz="5000">
                <a:solidFill>
                  <a:srgbClr val="000000"/>
                </a:solidFill>
              </a:defRPr>
            </a:pPr>
            <a:r>
              <a:t>The Unprepared Fool</a:t>
            </a:r>
          </a:p>
        </p:txBody>
      </p:sp>
      <p:sp>
        <p:nvSpPr>
          <p:cNvPr id="417" name="ARE YOU LIKE:"/>
          <p:cNvSpPr txBox="1"/>
          <p:nvPr/>
        </p:nvSpPr>
        <p:spPr>
          <a:xfrm>
            <a:off x="5603351" y="2724763"/>
            <a:ext cx="7196287" cy="1003301"/>
          </a:xfrm>
          <a:prstGeom prst="rect">
            <a:avLst/>
          </a:prstGeom>
          <a:gradFill>
            <a:gsLst>
              <a:gs pos="0">
                <a:schemeClr val="accent1">
                  <a:satOff val="11240"/>
                  <a:lumOff val="13356"/>
                </a:schemeClr>
              </a:gs>
              <a:gs pos="100000">
                <a:schemeClr val="accent1"/>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200">
                <a:solidFill>
                  <a:srgbClr val="DCDDE0"/>
                </a:solidFill>
                <a:effectLst>
                  <a:outerShdw sx="100000" sy="100000" kx="0" ky="0" algn="b" rotWithShape="0" blurRad="12700" dist="63500" dir="1513228">
                    <a:srgbClr val="000000"/>
                  </a:outerShdw>
                </a:effectLst>
              </a:defRPr>
            </a:lvl1pPr>
          </a:lstStyle>
          <a:p>
            <a:pPr/>
            <a:r>
              <a:t>ARE YOU LIKE: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6">
                                            <p:bg/>
                                          </p:spTgt>
                                        </p:tgtEl>
                                        <p:attrNameLst>
                                          <p:attrName>style.visibility</p:attrName>
                                        </p:attrNameLst>
                                      </p:cBhvr>
                                      <p:to>
                                        <p:strVal val="visible"/>
                                      </p:to>
                                    </p:set>
                                    <p:animEffect filter="fade" transition="in">
                                      <p:cBhvr>
                                        <p:cTn id="7" dur="1500"/>
                                        <p:tgtEl>
                                          <p:spTgt spid="41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16">
                                            <p:txEl>
                                              <p:pRg st="0" end="0"/>
                                            </p:txEl>
                                          </p:spTgt>
                                        </p:tgtEl>
                                        <p:attrNameLst>
                                          <p:attrName>style.visibility</p:attrName>
                                        </p:attrNameLst>
                                      </p:cBhvr>
                                      <p:to>
                                        <p:strVal val="visible"/>
                                      </p:to>
                                    </p:set>
                                    <p:animEffect filter="fade" transition="in">
                                      <p:cBhvr>
                                        <p:cTn id="10" dur="1500"/>
                                        <p:tgtEl>
                                          <p:spTgt spid="4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16">
                                            <p:txEl>
                                              <p:pRg st="1" end="1"/>
                                            </p:txEl>
                                          </p:spTgt>
                                        </p:tgtEl>
                                        <p:attrNameLst>
                                          <p:attrName>style.visibility</p:attrName>
                                        </p:attrNameLst>
                                      </p:cBhvr>
                                      <p:to>
                                        <p:strVal val="visible"/>
                                      </p:to>
                                    </p:set>
                                    <p:animEffect filter="fade" transition="in">
                                      <p:cBhvr>
                                        <p:cTn id="15" dur="1500"/>
                                        <p:tgtEl>
                                          <p:spTgt spid="4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16">
                                            <p:txEl>
                                              <p:pRg st="2" end="2"/>
                                            </p:txEl>
                                          </p:spTgt>
                                        </p:tgtEl>
                                        <p:attrNameLst>
                                          <p:attrName>style.visibility</p:attrName>
                                        </p:attrNameLst>
                                      </p:cBhvr>
                                      <p:to>
                                        <p:strVal val="visible"/>
                                      </p:to>
                                    </p:set>
                                    <p:animEffect filter="fade" transition="in">
                                      <p:cBhvr>
                                        <p:cTn id="20" dur="1500"/>
                                        <p:tgtEl>
                                          <p:spTgt spid="4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16">
                                            <p:txEl>
                                              <p:pRg st="3" end="3"/>
                                            </p:txEl>
                                          </p:spTgt>
                                        </p:tgtEl>
                                        <p:attrNameLst>
                                          <p:attrName>style.visibility</p:attrName>
                                        </p:attrNameLst>
                                      </p:cBhvr>
                                      <p:to>
                                        <p:strVal val="visible"/>
                                      </p:to>
                                    </p:set>
                                    <p:animEffect filter="fade" transition="in">
                                      <p:cBhvr>
                                        <p:cTn id="25" dur="1500"/>
                                        <p:tgtEl>
                                          <p:spTgt spid="4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16">
                                            <p:txEl>
                                              <p:pRg st="4" end="4"/>
                                            </p:txEl>
                                          </p:spTgt>
                                        </p:tgtEl>
                                        <p:attrNameLst>
                                          <p:attrName>style.visibility</p:attrName>
                                        </p:attrNameLst>
                                      </p:cBhvr>
                                      <p:to>
                                        <p:strVal val="visible"/>
                                      </p:to>
                                    </p:set>
                                    <p:animEffect filter="fade" transition="in">
                                      <p:cBhvr>
                                        <p:cTn id="30" dur="1500"/>
                                        <p:tgtEl>
                                          <p:spTgt spid="41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2" fill="hold">
                                  <p:stCondLst>
                                    <p:cond delay="0"/>
                                  </p:stCondLst>
                                  <p:iterate type="el" backwards="0">
                                    <p:tmAbs val="0"/>
                                  </p:iterate>
                                  <p:childTnLst>
                                    <p:set>
                                      <p:cBhvr>
                                        <p:cTn id="34" fill="hold"/>
                                        <p:tgtEl>
                                          <p:spTgt spid="409"/>
                                        </p:tgtEl>
                                        <p:attrNameLst>
                                          <p:attrName>style.visibility</p:attrName>
                                        </p:attrNameLst>
                                      </p:cBhvr>
                                      <p:to>
                                        <p:strVal val="visible"/>
                                      </p:to>
                                    </p:set>
                                    <p:anim calcmode="lin" valueType="num">
                                      <p:cBhvr>
                                        <p:cTn id="35" dur="5000" fill="hold"/>
                                        <p:tgtEl>
                                          <p:spTgt spid="409"/>
                                        </p:tgtEl>
                                        <p:attrNameLst>
                                          <p:attrName>ppt_x</p:attrName>
                                        </p:attrNameLst>
                                      </p:cBhvr>
                                      <p:tavLst>
                                        <p:tav tm="0">
                                          <p:val>
                                            <p:strVal val="#ppt_x"/>
                                          </p:val>
                                        </p:tav>
                                        <p:tav tm="100000">
                                          <p:val>
                                            <p:strVal val="#ppt_x"/>
                                          </p:val>
                                        </p:tav>
                                      </p:tavLst>
                                    </p:anim>
                                    <p:anim calcmode="lin" valueType="num">
                                      <p:cBhvr>
                                        <p:cTn id="36" dur="5000" fill="hold"/>
                                        <p:tgtEl>
                                          <p:spTgt spid="409"/>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3" fill="hold">
                                  <p:stCondLst>
                                    <p:cond delay="0"/>
                                  </p:stCondLst>
                                  <p:iterate type="el" backwards="0">
                                    <p:tmAbs val="0"/>
                                  </p:iterate>
                                  <p:childTnLst>
                                    <p:set>
                                      <p:cBhvr>
                                        <p:cTn id="40" fill="hold"/>
                                        <p:tgtEl>
                                          <p:spTgt spid="412"/>
                                        </p:tgtEl>
                                        <p:attrNameLst>
                                          <p:attrName>style.visibility</p:attrName>
                                        </p:attrNameLst>
                                      </p:cBhvr>
                                      <p:to>
                                        <p:strVal val="visible"/>
                                      </p:to>
                                    </p:set>
                                    <p:anim calcmode="lin" valueType="num">
                                      <p:cBhvr>
                                        <p:cTn id="41" dur="5750" fill="hold"/>
                                        <p:tgtEl>
                                          <p:spTgt spid="412"/>
                                        </p:tgtEl>
                                        <p:attrNameLst>
                                          <p:attrName>ppt_x</p:attrName>
                                        </p:attrNameLst>
                                      </p:cBhvr>
                                      <p:tavLst>
                                        <p:tav tm="0">
                                          <p:val>
                                            <p:strVal val="#ppt_x"/>
                                          </p:val>
                                        </p:tav>
                                        <p:tav tm="100000">
                                          <p:val>
                                            <p:strVal val="#ppt_x"/>
                                          </p:val>
                                        </p:tav>
                                      </p:tavLst>
                                    </p:anim>
                                    <p:anim calcmode="lin" valueType="num">
                                      <p:cBhvr>
                                        <p:cTn id="42" dur="5750" fill="hold"/>
                                        <p:tgtEl>
                                          <p:spTgt spid="41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4" fill="hold">
                                  <p:stCondLst>
                                    <p:cond delay="0"/>
                                  </p:stCondLst>
                                  <p:iterate type="el" backwards="0">
                                    <p:tmAbs val="0"/>
                                  </p:iterate>
                                  <p:childTnLst>
                                    <p:set>
                                      <p:cBhvr>
                                        <p:cTn id="46" fill="hold"/>
                                        <p:tgtEl>
                                          <p:spTgt spid="415"/>
                                        </p:tgtEl>
                                        <p:attrNameLst>
                                          <p:attrName>style.visibility</p:attrName>
                                        </p:attrNameLst>
                                      </p:cBhvr>
                                      <p:to>
                                        <p:strVal val="visible"/>
                                      </p:to>
                                    </p:set>
                                    <p:anim calcmode="lin" valueType="num">
                                      <p:cBhvr>
                                        <p:cTn id="47" dur="4750" fill="hold"/>
                                        <p:tgtEl>
                                          <p:spTgt spid="415"/>
                                        </p:tgtEl>
                                        <p:attrNameLst>
                                          <p:attrName>ppt_x</p:attrName>
                                        </p:attrNameLst>
                                      </p:cBhvr>
                                      <p:tavLst>
                                        <p:tav tm="0">
                                          <p:val>
                                            <p:strVal val="#ppt_x"/>
                                          </p:val>
                                        </p:tav>
                                        <p:tav tm="100000">
                                          <p:val>
                                            <p:strVal val="#ppt_x"/>
                                          </p:val>
                                        </p:tav>
                                      </p:tavLst>
                                    </p:anim>
                                    <p:anim calcmode="lin" valueType="num">
                                      <p:cBhvr>
                                        <p:cTn id="48" dur="4750" fill="hold"/>
                                        <p:tgtEl>
                                          <p:spTgt spid="4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2"/>
      <p:bldP build="p" bldLvl="5" animBg="1" rev="0" advAuto="0" spid="416" grpId="1"/>
      <p:bldP build="whole" bldLvl="1" animBg="1" rev="0" advAuto="0" spid="412" grpId="3"/>
      <p:bldP build="whole" bldLvl="1" animBg="1" rev="0" advAuto="0" spid="415" grpId="4"/>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9"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420" name="— Proverbs 1:7 (NKJV) —"/>
          <p:cNvSpPr txBox="1"/>
          <p:nvPr/>
        </p:nvSpPr>
        <p:spPr>
          <a:xfrm>
            <a:off x="1439280" y="3101937"/>
            <a:ext cx="101262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300">
                <a:solidFill>
                  <a:srgbClr val="FFFFFF"/>
                </a:solidFill>
                <a:latin typeface="Emerald Isle"/>
                <a:ea typeface="Emerald Isle"/>
                <a:cs typeface="Emerald Isle"/>
                <a:sym typeface="Emerald Isle"/>
              </a:defRPr>
            </a:lvl1pPr>
          </a:lstStyle>
          <a:p>
            <a:pPr/>
            <a:r>
              <a:t>— Proverbs 1:7 (NKJV) —</a:t>
            </a:r>
          </a:p>
        </p:txBody>
      </p:sp>
      <p:sp>
        <p:nvSpPr>
          <p:cNvPr id="421"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sp>
        <p:nvSpPr>
          <p:cNvPr id="422" name="7 The fear of the Lord is the beginning of knowledge,"/>
          <p:cNvSpPr txBox="1"/>
          <p:nvPr/>
        </p:nvSpPr>
        <p:spPr>
          <a:xfrm>
            <a:off x="774729" y="1593068"/>
            <a:ext cx="11455341" cy="7944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423" name="But fools despise wisdom and instruction."/>
          <p:cNvSpPr txBox="1"/>
          <p:nvPr/>
        </p:nvSpPr>
        <p:spPr>
          <a:xfrm>
            <a:off x="1768060" y="2316968"/>
            <a:ext cx="9468680" cy="7944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sp>
        <p:nvSpPr>
          <p:cNvPr id="424" name="Ephesians 5:15–17 (NKJV)…"/>
          <p:cNvSpPr txBox="1"/>
          <p:nvPr/>
        </p:nvSpPr>
        <p:spPr>
          <a:xfrm>
            <a:off x="524871" y="5490706"/>
            <a:ext cx="11955058" cy="3403601"/>
          </a:xfrm>
          <a:prstGeom prst="rect">
            <a:avLst/>
          </a:prstGeom>
          <a:ln w="12700">
            <a:miter lim="400000"/>
          </a:ln>
          <a:effectLst>
            <a:outerShdw sx="100000" sy="100000" kx="0" ky="0" algn="b" rotWithShape="0" blurRad="190500" dist="139727" dir="200662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FFFFFF"/>
                </a:solidFill>
                <a:effectLst>
                  <a:outerShdw sx="100000" sy="100000" kx="0" ky="0" algn="b" rotWithShape="0" blurRad="63500" dist="63500" dir="3217924">
                    <a:srgbClr val="000000"/>
                  </a:outerShdw>
                </a:effectLst>
                <a:latin typeface="Hoefler Text"/>
                <a:ea typeface="Hoefler Text"/>
                <a:cs typeface="Hoefler Text"/>
                <a:sym typeface="Hoefler Text"/>
              </a:defRPr>
            </a:pPr>
            <a:r>
              <a:t>Ephesians 5:15–17 (NKJV)</a:t>
            </a:r>
          </a:p>
          <a:p>
            <a:pPr defTabSz="457200">
              <a:defRPr sz="4300">
                <a:solidFill>
                  <a:srgbClr val="FFFFFF"/>
                </a:solidFill>
                <a:effectLst>
                  <a:outerShdw sx="100000" sy="100000" kx="0" ky="0" algn="b" rotWithShape="0" blurRad="63500" dist="63500" dir="3217924">
                    <a:srgbClr val="000000"/>
                  </a:outerShdw>
                </a:effectLst>
                <a:latin typeface="Hoefler Text"/>
                <a:ea typeface="Hoefler Text"/>
                <a:cs typeface="Hoefler Text"/>
                <a:sym typeface="Hoefler Text"/>
              </a:defRPr>
            </a:pPr>
            <a:r>
              <a:rPr baseline="31999"/>
              <a:t>15</a:t>
            </a:r>
            <a:r>
              <a:t> See then that you walk circumspectly, not as fools but as wise, </a:t>
            </a:r>
            <a:r>
              <a:rPr baseline="31999"/>
              <a:t>16</a:t>
            </a:r>
            <a:r>
              <a:t> redeeming the time, because the days are evil. </a:t>
            </a:r>
            <a:r>
              <a:rPr baseline="31999"/>
              <a:t>17</a:t>
            </a:r>
            <a:r>
              <a:t> Therefore do not be unwise, but understand what the will of the Lord </a:t>
            </a:r>
            <a:r>
              <a:rPr i="1"/>
              <a:t>is</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Footer Placeholder 6"/>
          <p:cNvSpPr txBox="1"/>
          <p:nvPr/>
        </p:nvSpPr>
        <p:spPr>
          <a:xfrm>
            <a:off x="5201920" y="9344151"/>
            <a:ext cx="7802881"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r" defTabSz="1300480">
              <a:defRPr sz="1800">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r>
              <a:t>W. 65th St church of Christ / April 13, 2008</a:t>
            </a:r>
          </a:p>
        </p:txBody>
      </p:sp>
      <p:sp>
        <p:nvSpPr>
          <p:cNvPr id="427" name="Rectangle 3"/>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
        <p:nvSpPr>
          <p:cNvPr id="428" name="Date Placeholder 4"/>
          <p:cNvSpPr txBox="1"/>
          <p:nvPr/>
        </p:nvSpPr>
        <p:spPr>
          <a:xfrm>
            <a:off x="-1" y="9344151"/>
            <a:ext cx="3684695"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lvl1pPr algn="l" defTabSz="1300480">
              <a:defRPr sz="1800">
                <a:solidFill>
                  <a:srgbClr val="FFFFFF"/>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r>
              <a:t>Don McClain</a:t>
            </a:r>
          </a:p>
        </p:txBody>
      </p:sp>
      <p:sp>
        <p:nvSpPr>
          <p:cNvPr id="429" name="Slide Number Placeholder 5"/>
          <p:cNvSpPr txBox="1"/>
          <p:nvPr>
            <p:ph type="sldNum" sz="quarter" idx="2"/>
          </p:nvPr>
        </p:nvSpPr>
        <p:spPr>
          <a:xfrm>
            <a:off x="12763500" y="239888"/>
            <a:ext cx="241301" cy="2794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1" name="Image" descr="Image"/>
          <p:cNvPicPr>
            <a:picLocks noChangeAspect="1"/>
          </p:cNvPicPr>
          <p:nvPr>
            <p:ph type="pic" idx="13"/>
          </p:nvPr>
        </p:nvPicPr>
        <p:blipFill>
          <a:blip r:embed="rId2">
            <a:extLst/>
          </a:blip>
          <a:srcRect l="111" t="0" r="111" b="0"/>
          <a:stretch>
            <a:fillRect/>
          </a:stretch>
        </p:blipFill>
        <p:spPr>
          <a:prstGeom prst="rect">
            <a:avLst/>
          </a:prstGeom>
        </p:spPr>
      </p:pic>
      <p:sp>
        <p:nvSpPr>
          <p:cNvPr id="432" name="— Proverbs 1:7 (NKJV) —"/>
          <p:cNvSpPr txBox="1"/>
          <p:nvPr/>
        </p:nvSpPr>
        <p:spPr>
          <a:xfrm>
            <a:off x="1439280" y="8512137"/>
            <a:ext cx="10126240"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5500">
                <a:solidFill>
                  <a:srgbClr val="FFFFFF"/>
                </a:solidFill>
                <a:latin typeface="Emerald Isle"/>
                <a:ea typeface="Emerald Isle"/>
                <a:cs typeface="Emerald Isle"/>
                <a:sym typeface="Emerald Isle"/>
              </a:defRPr>
            </a:lvl1pPr>
          </a:lstStyle>
          <a:p>
            <a:pPr/>
            <a:r>
              <a:t>— Proverbs 1:7 (NKJV) —</a:t>
            </a:r>
          </a:p>
        </p:txBody>
      </p:sp>
      <p:sp>
        <p:nvSpPr>
          <p:cNvPr id="433" name="Some Fools In The Bible"/>
          <p:cNvSpPr txBox="1"/>
          <p:nvPr/>
        </p:nvSpPr>
        <p:spPr>
          <a:xfrm>
            <a:off x="233529" y="386475"/>
            <a:ext cx="12537742" cy="1346201"/>
          </a:xfrm>
          <a:prstGeom prst="rect">
            <a:avLst/>
          </a:prstGeom>
          <a:ln w="12700">
            <a:miter lim="400000"/>
          </a:ln>
          <a:effectLst>
            <a:outerShdw sx="100000" sy="100000" kx="0" ky="0" algn="b" rotWithShape="0" blurRad="190500" dist="139727" dir="2006625">
              <a:srgbClr val="000000"/>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3">
                    <a:hueOff val="286721"/>
                    <a:satOff val="29410"/>
                    <a:lumOff val="9202"/>
                  </a:schemeClr>
                </a:solidFill>
                <a:effectLst>
                  <a:outerShdw sx="100000" sy="100000" kx="0" ky="0" algn="b" rotWithShape="0" blurRad="76200" dist="63500" dir="2079595">
                    <a:srgbClr val="000000"/>
                  </a:outerShdw>
                </a:effectLst>
              </a:defRPr>
            </a:lvl1pPr>
          </a:lstStyle>
          <a:p>
            <a:pPr/>
            <a:r>
              <a:t>Some Fools In The Bible</a:t>
            </a:r>
          </a:p>
        </p:txBody>
      </p:sp>
      <p:pic>
        <p:nvPicPr>
          <p:cNvPr id="434" name="Image" descr="Image"/>
          <p:cNvPicPr>
            <a:picLocks noChangeAspect="1"/>
          </p:cNvPicPr>
          <p:nvPr/>
        </p:nvPicPr>
        <p:blipFill>
          <a:blip r:embed="rId3">
            <a:extLst/>
          </a:blip>
          <a:stretch>
            <a:fillRect/>
          </a:stretch>
        </p:blipFill>
        <p:spPr>
          <a:xfrm>
            <a:off x="7157616" y="941358"/>
            <a:ext cx="3691999" cy="5841770"/>
          </a:xfrm>
          <a:prstGeom prst="rect">
            <a:avLst/>
          </a:prstGeom>
          <a:ln w="12700">
            <a:miter lim="400000"/>
          </a:ln>
          <a:effectLst>
            <a:outerShdw sx="100000" sy="100000" kx="0" ky="0" algn="b" rotWithShape="0" blurRad="190500" dist="75337" dir="2006625">
              <a:srgbClr val="000000">
                <a:alpha val="72222"/>
              </a:srgbClr>
            </a:outerShdw>
          </a:effectLst>
        </p:spPr>
      </p:pic>
      <p:sp>
        <p:nvSpPr>
          <p:cNvPr id="435" name="7 The fear of the Lord is the beginning of knowledge,"/>
          <p:cNvSpPr txBox="1"/>
          <p:nvPr/>
        </p:nvSpPr>
        <p:spPr>
          <a:xfrm>
            <a:off x="1226010" y="1935968"/>
            <a:ext cx="5582038"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3348356">
                    <a:srgbClr val="000000"/>
                  </a:outerShdw>
                </a:effectLst>
                <a:latin typeface="Vivaldi"/>
                <a:ea typeface="Vivaldi"/>
                <a:cs typeface="Vivaldi"/>
                <a:sym typeface="Vivaldi"/>
              </a:defRPr>
            </a:pPr>
            <a:r>
              <a:rPr baseline="31999"/>
              <a:t>7</a:t>
            </a:r>
            <a:r>
              <a:t> The fear of the Lord </a:t>
            </a:r>
            <a:r>
              <a:t>is</a:t>
            </a:r>
            <a:r>
              <a:t> the beginning of knowledge,</a:t>
            </a:r>
          </a:p>
        </p:txBody>
      </p:sp>
      <p:sp>
        <p:nvSpPr>
          <p:cNvPr id="436" name="But fools despise wisdom and instruction."/>
          <p:cNvSpPr txBox="1"/>
          <p:nvPr/>
        </p:nvSpPr>
        <p:spPr>
          <a:xfrm>
            <a:off x="7350361" y="4123980"/>
            <a:ext cx="4506205" cy="1505640"/>
          </a:xfrm>
          <a:prstGeom prst="rect">
            <a:avLst/>
          </a:prstGeom>
          <a:ln w="12700">
            <a:miter lim="400000"/>
          </a:ln>
          <a:effectLst>
            <a:outerShdw sx="100000" sy="100000" kx="0" ky="0" algn="b" rotWithShape="0" blurRad="152400" dist="75337" dir="2006625">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a:solidFill>
                  <a:srgbClr val="FFFFFF"/>
                </a:solidFill>
                <a:effectLst>
                  <a:outerShdw sx="100000" sy="100000" kx="0" ky="0" algn="b" rotWithShape="0" blurRad="63500" dist="63500" dir="2954564">
                    <a:srgbClr val="000000"/>
                  </a:outerShdw>
                </a:effectLst>
                <a:latin typeface="Vivaldi"/>
                <a:ea typeface="Vivaldi"/>
                <a:cs typeface="Vivaldi"/>
                <a:sym typeface="Vivaldi"/>
              </a:defRPr>
            </a:pPr>
            <a:r>
              <a:t>But</a:t>
            </a:r>
            <a:r>
              <a:t> fools despise wisdom and instruction.</a:t>
            </a:r>
          </a:p>
        </p:txBody>
      </p:sp>
      <p:sp>
        <p:nvSpPr>
          <p:cNvPr id="437" name="Charts by Don McClain…"/>
          <p:cNvSpPr txBox="1"/>
          <p:nvPr/>
        </p:nvSpPr>
        <p:spPr>
          <a:xfrm>
            <a:off x="488999" y="569536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February 18,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4"/>
                                        </p:tgtEl>
                                        <p:attrNameLst>
                                          <p:attrName>style.visibility</p:attrName>
                                        </p:attrNameLst>
                                      </p:cBhvr>
                                      <p:to>
                                        <p:strVal val="visible"/>
                                      </p:to>
                                    </p:set>
                                    <p:animEffect filter="dissolve" transition="in">
                                      <p:cBhvr>
                                        <p:cTn id="7" dur="1500"/>
                                        <p:tgtEl>
                                          <p:spTgt spid="434"/>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436"/>
                                        </p:tgtEl>
                                        <p:attrNameLst>
                                          <p:attrName>style.visibility</p:attrName>
                                        </p:attrNameLst>
                                      </p:cBhvr>
                                      <p:to>
                                        <p:strVal val="visible"/>
                                      </p:to>
                                    </p:set>
                                    <p:animEffect filter="dissolve" transition="in">
                                      <p:cBhvr>
                                        <p:cTn id="11" dur="1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1"/>
      <p:bldP build="whole" bldLvl="1" animBg="1" rev="0" advAuto="0" spid="436" grpId="2"/>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236"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pic>
        <p:nvPicPr>
          <p:cNvPr id="237" name="Image" descr="Image"/>
          <p:cNvPicPr>
            <a:picLocks noChangeAspect="1"/>
          </p:cNvPicPr>
          <p:nvPr/>
        </p:nvPicPr>
        <p:blipFill>
          <a:blip r:embed="rId3">
            <a:extLst/>
          </a:blip>
          <a:srcRect l="0" t="0" r="0" b="49083"/>
          <a:stretch>
            <a:fillRect/>
          </a:stretch>
        </p:blipFill>
        <p:spPr>
          <a:xfrm>
            <a:off x="736710" y="3696825"/>
            <a:ext cx="3072807" cy="5116737"/>
          </a:xfrm>
          <a:prstGeom prst="rect">
            <a:avLst/>
          </a:prstGeom>
          <a:ln w="12700">
            <a:miter lim="400000"/>
          </a:ln>
        </p:spPr>
      </p:pic>
      <p:sp>
        <p:nvSpPr>
          <p:cNvPr id="238" name="Rectangle 5"/>
          <p:cNvSpPr txBox="1"/>
          <p:nvPr/>
        </p:nvSpPr>
        <p:spPr>
          <a:xfrm>
            <a:off x="4703344" y="2682983"/>
            <a:ext cx="7988505" cy="6801248"/>
          </a:xfrm>
          <a:prstGeom prst="rect">
            <a:avLst/>
          </a:prstGeom>
          <a:ln w="12700">
            <a:miter lim="400000"/>
          </a:ln>
          <a:effectLst>
            <a:outerShdw sx="100000" sy="100000" kx="0" ky="0" algn="b" rotWithShape="0" blurRad="190500" dist="75337" dir="2006625">
              <a:srgbClr val="000000">
                <a:alpha val="43714"/>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latin typeface="Century Gothic"/>
                <a:ea typeface="Century Gothic"/>
                <a:cs typeface="Century Gothic"/>
                <a:sym typeface="Century Gothic"/>
              </a:defRPr>
            </a:pPr>
            <a:r>
              <a:t>FOOL. </a:t>
            </a:r>
            <a:r>
              <a:rPr b="0" i="1">
                <a:latin typeface="Hoefler Text"/>
                <a:ea typeface="Hoefler Text"/>
                <a:cs typeface="Hoefler Text"/>
                <a:sym typeface="Hoefler Text"/>
              </a:rPr>
              <a:t>Represented by a large number of Heb. and Gk. words.</a:t>
            </a:r>
            <a:r>
              <a:rPr b="0"/>
              <a:t> </a:t>
            </a:r>
            <a:endParaRPr b="0"/>
          </a:p>
          <a:p>
            <a:pPr defTabSz="1300480">
              <a:defRPr b="1" sz="3400">
                <a:solidFill>
                  <a:srgbClr val="000000"/>
                </a:solidFill>
                <a:latin typeface="Century Gothic"/>
                <a:ea typeface="Century Gothic"/>
                <a:cs typeface="Century Gothic"/>
                <a:sym typeface="Century Gothic"/>
              </a:defRPr>
            </a:pPr>
            <a:r>
              <a:rPr b="0"/>
              <a:t>In Scripture the “fool” primarily is the person who casts off the fear of God and thinks and acts as if he could safely disregard the eternal principles of God’s righteousness (Psalm 14:1; Proverbs 14:9; Jeremiah 17:11; etc.). Yet in many passages, especially in Proverbs, the term has its ordinary use and denotes one who is rash, senseless, or unreasonable. </a:t>
            </a:r>
          </a:p>
        </p:txBody>
      </p:sp>
      <p:pic>
        <p:nvPicPr>
          <p:cNvPr id="239" name="Unger's Bible Dictionary, p. 375" descr="Unger's Bible Dictionary, p. 375"/>
          <p:cNvPicPr>
            <a:picLocks noChangeAspect="0"/>
          </p:cNvPicPr>
          <p:nvPr/>
        </p:nvPicPr>
        <p:blipFill>
          <a:blip r:embed="rId4">
            <a:extLst/>
          </a:blip>
          <a:stretch>
            <a:fillRect/>
          </a:stretch>
        </p:blipFill>
        <p:spPr>
          <a:xfrm>
            <a:off x="4045785" y="1408725"/>
            <a:ext cx="8759740" cy="1409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242"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grpSp>
        <p:nvGrpSpPr>
          <p:cNvPr id="245" name="A Hardened Fool"/>
          <p:cNvGrpSpPr/>
          <p:nvPr/>
        </p:nvGrpSpPr>
        <p:grpSpPr>
          <a:xfrm>
            <a:off x="213777" y="4106622"/>
            <a:ext cx="5558404" cy="1540356"/>
            <a:chOff x="0" y="0"/>
            <a:chExt cx="5558402" cy="1540355"/>
          </a:xfrm>
        </p:grpSpPr>
        <p:sp>
          <p:nvSpPr>
            <p:cNvPr id="244" name="A Hardened Fool"/>
            <p:cNvSpPr/>
            <p:nvPr/>
          </p:nvSpPr>
          <p:spPr>
            <a:xfrm>
              <a:off x="63500" y="63499"/>
              <a:ext cx="5431403" cy="1413357"/>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 Hardened Fool</a:t>
              </a:r>
            </a:p>
          </p:txBody>
        </p:sp>
        <p:pic>
          <p:nvPicPr>
            <p:cNvPr id="243" name="A Hardened Fool" descr="A Hardened Fool"/>
            <p:cNvPicPr>
              <a:picLocks noChangeAspect="0"/>
            </p:cNvPicPr>
            <p:nvPr/>
          </p:nvPicPr>
          <p:blipFill>
            <a:blip r:embed="rId3">
              <a:extLst/>
            </a:blip>
            <a:stretch>
              <a:fillRect/>
            </a:stretch>
          </p:blipFill>
          <p:spPr>
            <a:xfrm>
              <a:off x="0" y="0"/>
              <a:ext cx="5558403" cy="1540356"/>
            </a:xfrm>
            <a:prstGeom prst="rect">
              <a:avLst/>
            </a:prstGeom>
            <a:effectLst/>
          </p:spPr>
        </p:pic>
      </p:grpSp>
      <p:sp>
        <p:nvSpPr>
          <p:cNvPr id="246" name="Proverbs 10:23 (NKJV)…"/>
          <p:cNvSpPr txBox="1"/>
          <p:nvPr/>
        </p:nvSpPr>
        <p:spPr>
          <a:xfrm>
            <a:off x="5974240" y="1797394"/>
            <a:ext cx="6445686" cy="76073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10:23 (NKJV)</a:t>
            </a:r>
          </a:p>
          <a:p>
            <a:pPr defTabSz="457200">
              <a:spcBef>
                <a:spcPts val="1500"/>
              </a:spcBef>
              <a:defRPr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23</a:t>
            </a:r>
            <a:r>
              <a:t> To do evil </a:t>
            </a:r>
            <a:r>
              <a:rPr i="1"/>
              <a:t>is</a:t>
            </a:r>
            <a:r>
              <a:t> like sport to a fool, But a man of understanding has wisdom.</a:t>
            </a:r>
          </a:p>
          <a:p>
            <a:pPr defTabSz="457200">
              <a:defRPr b="1"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17:12 (NKJV)</a:t>
            </a:r>
          </a:p>
          <a:p>
            <a:pPr defTabSz="457200">
              <a:spcBef>
                <a:spcPts val="1700"/>
              </a:spcBef>
              <a:defRPr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12</a:t>
            </a:r>
            <a:r>
              <a:t> Let a man meet a bear robbed of her cubs, Rather than a fool in his folly.</a:t>
            </a:r>
          </a:p>
          <a:p>
            <a:pPr defTabSz="457200">
              <a:defRPr b="1"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27:22 (NKJV)</a:t>
            </a:r>
          </a:p>
          <a:p>
            <a:pPr defTabSz="457200">
              <a:spcBef>
                <a:spcPts val="1200"/>
              </a:spcBef>
              <a:defRPr sz="36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22</a:t>
            </a:r>
            <a:r>
              <a:t> Though you grind a fool in a mortar with a pestle along with crushed grain, </a:t>
            </a:r>
            <a:r>
              <a:rPr i="1"/>
              <a:t>Yet</a:t>
            </a:r>
            <a:r>
              <a:t> his foolishness will not depart from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animEffect filter="fade" transition="in">
                                      <p:cBhvr>
                                        <p:cTn id="7" dur="1500"/>
                                        <p:tgtEl>
                                          <p:spTgt spid="24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6">
                                            <p:txEl>
                                              <p:pRg st="0" end="0"/>
                                            </p:txEl>
                                          </p:spTgt>
                                        </p:tgtEl>
                                        <p:attrNameLst>
                                          <p:attrName>style.visibility</p:attrName>
                                        </p:attrNameLst>
                                      </p:cBhvr>
                                      <p:to>
                                        <p:strVal val="visible"/>
                                      </p:to>
                                    </p:set>
                                    <p:animEffect filter="fade" transition="in">
                                      <p:cBhvr>
                                        <p:cTn id="10" dur="1500"/>
                                        <p:tgtEl>
                                          <p:spTgt spid="246">
                                            <p:txEl>
                                              <p:pRg st="0" end="0"/>
                                            </p:txEl>
                                          </p:spTgt>
                                        </p:tgtEl>
                                      </p:cBhvr>
                                    </p:animEffect>
                                  </p:childTnLst>
                                </p:cTn>
                              </p:par>
                            </p:childTnLst>
                          </p:cTn>
                        </p:par>
                        <p:par>
                          <p:cTn id="11" fill="hold">
                            <p:stCondLst>
                              <p:cond delay="1500"/>
                            </p:stCondLst>
                            <p:childTnLst>
                              <p:par>
                                <p:cTn id="12" presetClass="entr" nodeType="afterEffect" presetID="10" grpId="1" fill="hold">
                                  <p:stCondLst>
                                    <p:cond delay="0"/>
                                  </p:stCondLst>
                                  <p:iterate type="el" backwards="0">
                                    <p:tmAbs val="0"/>
                                  </p:iterate>
                                  <p:childTnLst>
                                    <p:set>
                                      <p:cBhvr>
                                        <p:cTn id="13" fill="hold"/>
                                        <p:tgtEl>
                                          <p:spTgt spid="246">
                                            <p:txEl>
                                              <p:pRg st="1" end="1"/>
                                            </p:txEl>
                                          </p:spTgt>
                                        </p:tgtEl>
                                        <p:attrNameLst>
                                          <p:attrName>style.visibility</p:attrName>
                                        </p:attrNameLst>
                                      </p:cBhvr>
                                      <p:to>
                                        <p:strVal val="visible"/>
                                      </p:to>
                                    </p:set>
                                    <p:animEffect filter="fade" transition="in">
                                      <p:cBhvr>
                                        <p:cTn id="14" dur="1500"/>
                                        <p:tgtEl>
                                          <p:spTgt spid="24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246">
                                            <p:txEl>
                                              <p:pRg st="2" end="2"/>
                                            </p:txEl>
                                          </p:spTgt>
                                        </p:tgtEl>
                                        <p:attrNameLst>
                                          <p:attrName>style.visibility</p:attrName>
                                        </p:attrNameLst>
                                      </p:cBhvr>
                                      <p:to>
                                        <p:strVal val="visible"/>
                                      </p:to>
                                    </p:set>
                                    <p:animEffect filter="fade" transition="in">
                                      <p:cBhvr>
                                        <p:cTn id="19" dur="1500"/>
                                        <p:tgtEl>
                                          <p:spTgt spid="246">
                                            <p:txEl>
                                              <p:pRg st="2" end="2"/>
                                            </p:txEl>
                                          </p:spTgt>
                                        </p:tgtEl>
                                      </p:cBhvr>
                                    </p:animEffect>
                                  </p:childTnLst>
                                </p:cTn>
                              </p:par>
                            </p:childTnLst>
                          </p:cTn>
                        </p:par>
                        <p:par>
                          <p:cTn id="20" fill="hold">
                            <p:stCondLst>
                              <p:cond delay="1500"/>
                            </p:stCondLst>
                            <p:childTnLst>
                              <p:par>
                                <p:cTn id="21" presetClass="entr" nodeType="afterEffect" presetID="10" grpId="1" fill="hold">
                                  <p:stCondLst>
                                    <p:cond delay="0"/>
                                  </p:stCondLst>
                                  <p:iterate type="el" backwards="0">
                                    <p:tmAbs val="0"/>
                                  </p:iterate>
                                  <p:childTnLst>
                                    <p:set>
                                      <p:cBhvr>
                                        <p:cTn id="22" fill="hold"/>
                                        <p:tgtEl>
                                          <p:spTgt spid="246">
                                            <p:txEl>
                                              <p:pRg st="3" end="3"/>
                                            </p:txEl>
                                          </p:spTgt>
                                        </p:tgtEl>
                                        <p:attrNameLst>
                                          <p:attrName>style.visibility</p:attrName>
                                        </p:attrNameLst>
                                      </p:cBhvr>
                                      <p:to>
                                        <p:strVal val="visible"/>
                                      </p:to>
                                    </p:set>
                                    <p:animEffect filter="fade" transition="in">
                                      <p:cBhvr>
                                        <p:cTn id="23" dur="1500"/>
                                        <p:tgtEl>
                                          <p:spTgt spid="24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1" fill="hold">
                                  <p:stCondLst>
                                    <p:cond delay="0"/>
                                  </p:stCondLst>
                                  <p:iterate type="el" backwards="0">
                                    <p:tmAbs val="0"/>
                                  </p:iterate>
                                  <p:childTnLst>
                                    <p:set>
                                      <p:cBhvr>
                                        <p:cTn id="27" fill="hold"/>
                                        <p:tgtEl>
                                          <p:spTgt spid="246">
                                            <p:txEl>
                                              <p:pRg st="4" end="4"/>
                                            </p:txEl>
                                          </p:spTgt>
                                        </p:tgtEl>
                                        <p:attrNameLst>
                                          <p:attrName>style.visibility</p:attrName>
                                        </p:attrNameLst>
                                      </p:cBhvr>
                                      <p:to>
                                        <p:strVal val="visible"/>
                                      </p:to>
                                    </p:set>
                                    <p:animEffect filter="fade" transition="in">
                                      <p:cBhvr>
                                        <p:cTn id="28" dur="1500"/>
                                        <p:tgtEl>
                                          <p:spTgt spid="246">
                                            <p:txEl>
                                              <p:pRg st="4" end="4"/>
                                            </p:txEl>
                                          </p:spTgt>
                                        </p:tgtEl>
                                      </p:cBhvr>
                                    </p:animEffect>
                                  </p:childTnLst>
                                </p:cTn>
                              </p:par>
                            </p:childTnLst>
                          </p:cTn>
                        </p:par>
                        <p:par>
                          <p:cTn id="29" fill="hold">
                            <p:stCondLst>
                              <p:cond delay="1500"/>
                            </p:stCondLst>
                            <p:childTnLst>
                              <p:par>
                                <p:cTn id="30" presetClass="entr" nodeType="afterEffect" presetID="10" grpId="1" fill="hold">
                                  <p:stCondLst>
                                    <p:cond delay="0"/>
                                  </p:stCondLst>
                                  <p:iterate type="el" backwards="0">
                                    <p:tmAbs val="0"/>
                                  </p:iterate>
                                  <p:childTnLst>
                                    <p:set>
                                      <p:cBhvr>
                                        <p:cTn id="31" fill="hold"/>
                                        <p:tgtEl>
                                          <p:spTgt spid="246">
                                            <p:txEl>
                                              <p:pRg st="5" end="5"/>
                                            </p:txEl>
                                          </p:spTgt>
                                        </p:tgtEl>
                                        <p:attrNameLst>
                                          <p:attrName>style.visibility</p:attrName>
                                        </p:attrNameLst>
                                      </p:cBhvr>
                                      <p:to>
                                        <p:strVal val="visible"/>
                                      </p:to>
                                    </p:set>
                                    <p:animEffect filter="fade" transition="in">
                                      <p:cBhvr>
                                        <p:cTn id="32" dur="1500"/>
                                        <p:tgtEl>
                                          <p:spTgt spid="24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249"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grpSp>
        <p:nvGrpSpPr>
          <p:cNvPr id="252" name="A Hardened Fool"/>
          <p:cNvGrpSpPr/>
          <p:nvPr/>
        </p:nvGrpSpPr>
        <p:grpSpPr>
          <a:xfrm>
            <a:off x="213777" y="4106622"/>
            <a:ext cx="5558404" cy="1540356"/>
            <a:chOff x="0" y="0"/>
            <a:chExt cx="5558402" cy="1540355"/>
          </a:xfrm>
        </p:grpSpPr>
        <p:sp>
          <p:nvSpPr>
            <p:cNvPr id="251" name="A Hardened Fool"/>
            <p:cNvSpPr/>
            <p:nvPr/>
          </p:nvSpPr>
          <p:spPr>
            <a:xfrm>
              <a:off x="63500" y="63499"/>
              <a:ext cx="5431403" cy="1413357"/>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 Hardened Fool</a:t>
              </a:r>
            </a:p>
          </p:txBody>
        </p:sp>
        <p:pic>
          <p:nvPicPr>
            <p:cNvPr id="250" name="A Hardened Fool" descr="A Hardened Fool"/>
            <p:cNvPicPr>
              <a:picLocks noChangeAspect="0"/>
            </p:cNvPicPr>
            <p:nvPr/>
          </p:nvPicPr>
          <p:blipFill>
            <a:blip r:embed="rId3">
              <a:extLst/>
            </a:blip>
            <a:stretch>
              <a:fillRect/>
            </a:stretch>
          </p:blipFill>
          <p:spPr>
            <a:xfrm>
              <a:off x="0" y="-1"/>
              <a:ext cx="5558403" cy="1540357"/>
            </a:xfrm>
            <a:prstGeom prst="rect">
              <a:avLst/>
            </a:prstGeom>
            <a:effectLst/>
          </p:spPr>
        </p:pic>
      </p:grpSp>
      <p:sp>
        <p:nvSpPr>
          <p:cNvPr id="253" name="Proverbs 21:24 (NKJV)…"/>
          <p:cNvSpPr txBox="1"/>
          <p:nvPr/>
        </p:nvSpPr>
        <p:spPr>
          <a:xfrm>
            <a:off x="6058574" y="2090299"/>
            <a:ext cx="6267519" cy="72390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21:24 (NKJV)</a:t>
            </a:r>
          </a:p>
          <a:p>
            <a:pPr defTabSz="457200">
              <a:spcBef>
                <a:spcPts val="1500"/>
              </a:spcBef>
              <a:defRPr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24</a:t>
            </a:r>
            <a:r>
              <a:t> A proud </a:t>
            </a:r>
            <a:r>
              <a:rPr i="1"/>
              <a:t>and</a:t>
            </a:r>
            <a:r>
              <a:t> haughty </a:t>
            </a:r>
            <a:r>
              <a:rPr i="1"/>
              <a:t>man</a:t>
            </a:r>
            <a:r>
              <a:t>—“Scoffer” </a:t>
            </a:r>
            <a:r>
              <a:rPr i="1"/>
              <a:t>is</a:t>
            </a:r>
            <a:r>
              <a:t> his name; He acts with arrogant pride.</a:t>
            </a:r>
          </a:p>
          <a:p>
            <a:pPr defTabSz="457200">
              <a:defRPr b="1"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22:10 (NKJV)</a:t>
            </a:r>
          </a:p>
          <a:p>
            <a:pPr defTabSz="457200">
              <a:spcBef>
                <a:spcPts val="2700"/>
              </a:spcBef>
              <a:defRPr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10</a:t>
            </a:r>
            <a:r>
              <a:t> Cast out the scoffer, and contention will leave; Yes, strife and reproach will cease.</a:t>
            </a:r>
          </a:p>
          <a:p>
            <a:pPr defTabSz="457200">
              <a:defRPr b="1"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29:8 (NKJV)</a:t>
            </a:r>
          </a:p>
          <a:p>
            <a:pPr defTabSz="457200">
              <a:defRPr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8</a:t>
            </a:r>
            <a:r>
              <a:t> Scoffers set a city aflame, But wise </a:t>
            </a:r>
            <a:r>
              <a:rPr i="1"/>
              <a:t>men</a:t>
            </a:r>
            <a:r>
              <a:t> turn away wrath.</a:t>
            </a:r>
          </a:p>
        </p:txBody>
      </p:sp>
      <p:grpSp>
        <p:nvGrpSpPr>
          <p:cNvPr id="256" name="An Arrogant Fool"/>
          <p:cNvGrpSpPr/>
          <p:nvPr/>
        </p:nvGrpSpPr>
        <p:grpSpPr>
          <a:xfrm>
            <a:off x="213777" y="5835036"/>
            <a:ext cx="5558404" cy="1540357"/>
            <a:chOff x="0" y="0"/>
            <a:chExt cx="5558402" cy="1540355"/>
          </a:xfrm>
        </p:grpSpPr>
        <p:sp>
          <p:nvSpPr>
            <p:cNvPr id="255" name="An Arrogant Fool"/>
            <p:cNvSpPr/>
            <p:nvPr/>
          </p:nvSpPr>
          <p:spPr>
            <a:xfrm>
              <a:off x="63500" y="63499"/>
              <a:ext cx="5431403" cy="1413357"/>
            </a:xfrm>
            <a:prstGeom prst="rect">
              <a:avLst/>
            </a:prstGeom>
            <a:solidFill>
              <a:srgbClr val="E08300">
                <a:alpha val="82833"/>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An Arrogant Fool</a:t>
              </a:r>
            </a:p>
          </p:txBody>
        </p:sp>
        <p:pic>
          <p:nvPicPr>
            <p:cNvPr id="254" name="An Arrogant Fool" descr="An Arrogant Fool"/>
            <p:cNvPicPr>
              <a:picLocks noChangeAspect="0"/>
            </p:cNvPicPr>
            <p:nvPr/>
          </p:nvPicPr>
          <p:blipFill>
            <a:blip r:embed="rId3">
              <a:extLst/>
            </a:blip>
            <a:stretch>
              <a:fillRect/>
            </a:stretch>
          </p:blipFill>
          <p:spPr>
            <a:xfrm>
              <a:off x="0" y="-1"/>
              <a:ext cx="5558403" cy="154035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fade" transition="in">
                                      <p:cBhvr>
                                        <p:cTn id="7" dur="1500"/>
                                        <p:tgtEl>
                                          <p:spTgt spid="25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fade" transition="in">
                                      <p:cBhvr>
                                        <p:cTn id="10" dur="1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fade" transition="in">
                                      <p:cBhvr>
                                        <p:cTn id="15" dur="1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fade" transition="in">
                                      <p:cBhvr>
                                        <p:cTn id="20" dur="15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3">
                                            <p:txEl>
                                              <p:pRg st="3" end="3"/>
                                            </p:txEl>
                                          </p:spTgt>
                                        </p:tgtEl>
                                        <p:attrNameLst>
                                          <p:attrName>style.visibility</p:attrName>
                                        </p:attrNameLst>
                                      </p:cBhvr>
                                      <p:to>
                                        <p:strVal val="visible"/>
                                      </p:to>
                                    </p:set>
                                    <p:animEffect filter="fade" transition="in">
                                      <p:cBhvr>
                                        <p:cTn id="25" dur="1500"/>
                                        <p:tgtEl>
                                          <p:spTgt spid="2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3">
                                            <p:txEl>
                                              <p:pRg st="4" end="4"/>
                                            </p:txEl>
                                          </p:spTgt>
                                        </p:tgtEl>
                                        <p:attrNameLst>
                                          <p:attrName>style.visibility</p:attrName>
                                        </p:attrNameLst>
                                      </p:cBhvr>
                                      <p:to>
                                        <p:strVal val="visible"/>
                                      </p:to>
                                    </p:set>
                                    <p:animEffect filter="fade" transition="in">
                                      <p:cBhvr>
                                        <p:cTn id="30" dur="1500"/>
                                        <p:tgtEl>
                                          <p:spTgt spid="25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53">
                                            <p:txEl>
                                              <p:pRg st="5" end="5"/>
                                            </p:txEl>
                                          </p:spTgt>
                                        </p:tgtEl>
                                        <p:attrNameLst>
                                          <p:attrName>style.visibility</p:attrName>
                                        </p:attrNameLst>
                                      </p:cBhvr>
                                      <p:to>
                                        <p:strVal val="visible"/>
                                      </p:to>
                                    </p:set>
                                    <p:animEffect filter="fade" transition="in">
                                      <p:cBhvr>
                                        <p:cTn id="35" dur="1500"/>
                                        <p:tgtEl>
                                          <p:spTgt spid="25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53">
                                            <p:txEl>
                                              <p:pRg st="6" end="6"/>
                                            </p:txEl>
                                          </p:spTgt>
                                        </p:tgtEl>
                                        <p:attrNameLst>
                                          <p:attrName>style.visibility</p:attrName>
                                        </p:attrNameLst>
                                      </p:cBhvr>
                                      <p:to>
                                        <p:strVal val="visible"/>
                                      </p:to>
                                    </p:set>
                                    <p:animEffect filter="fade" transition="in">
                                      <p:cBhvr>
                                        <p:cTn id="40" dur="1500"/>
                                        <p:tgtEl>
                                          <p:spTgt spid="253">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pic>
        <p:nvPicPr>
          <p:cNvPr id="259" name="Image" descr="Image"/>
          <p:cNvPicPr>
            <a:picLocks noChangeAspect="1"/>
          </p:cNvPicPr>
          <p:nvPr/>
        </p:nvPicPr>
        <p:blipFill>
          <a:blip r:embed="rId2">
            <a:extLst/>
          </a:blip>
          <a:stretch>
            <a:fillRect/>
          </a:stretch>
        </p:blipFill>
        <p:spPr>
          <a:xfrm>
            <a:off x="-286639" y="1235217"/>
            <a:ext cx="5365821" cy="8490221"/>
          </a:xfrm>
          <a:prstGeom prst="rect">
            <a:avLst/>
          </a:prstGeom>
          <a:ln w="12700">
            <a:miter lim="400000"/>
          </a:ln>
          <a:effectLst>
            <a:outerShdw sx="100000" sy="100000" kx="0" ky="0" algn="b" rotWithShape="0" blurRad="190500" dist="75337" dir="2006625">
              <a:srgbClr val="000000">
                <a:alpha val="72222"/>
              </a:srgbClr>
            </a:outerShdw>
          </a:effectLst>
        </p:spPr>
      </p:pic>
      <p:grpSp>
        <p:nvGrpSpPr>
          <p:cNvPr id="262" name="A Hardened Fool"/>
          <p:cNvGrpSpPr/>
          <p:nvPr/>
        </p:nvGrpSpPr>
        <p:grpSpPr>
          <a:xfrm>
            <a:off x="213777" y="4106622"/>
            <a:ext cx="5558404" cy="1540356"/>
            <a:chOff x="0" y="0"/>
            <a:chExt cx="5558402" cy="1540355"/>
          </a:xfrm>
        </p:grpSpPr>
        <p:sp>
          <p:nvSpPr>
            <p:cNvPr id="261" name="A Hardened Fool"/>
            <p:cNvSpPr/>
            <p:nvPr/>
          </p:nvSpPr>
          <p:spPr>
            <a:xfrm>
              <a:off x="63500" y="63499"/>
              <a:ext cx="5431403" cy="1413357"/>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 Hardened Fool</a:t>
              </a:r>
            </a:p>
          </p:txBody>
        </p:sp>
        <p:pic>
          <p:nvPicPr>
            <p:cNvPr id="260" name="A Hardened Fool" descr="A Hardened Fool"/>
            <p:cNvPicPr>
              <a:picLocks noChangeAspect="0"/>
            </p:cNvPicPr>
            <p:nvPr/>
          </p:nvPicPr>
          <p:blipFill>
            <a:blip r:embed="rId3">
              <a:extLst/>
            </a:blip>
            <a:stretch>
              <a:fillRect/>
            </a:stretch>
          </p:blipFill>
          <p:spPr>
            <a:xfrm>
              <a:off x="0" y="-1"/>
              <a:ext cx="5558403" cy="1540357"/>
            </a:xfrm>
            <a:prstGeom prst="rect">
              <a:avLst/>
            </a:prstGeom>
            <a:effectLst/>
          </p:spPr>
        </p:pic>
      </p:grpSp>
      <p:sp>
        <p:nvSpPr>
          <p:cNvPr id="263" name="Proverbs 9:6 (NKJV)…"/>
          <p:cNvSpPr txBox="1"/>
          <p:nvPr/>
        </p:nvSpPr>
        <p:spPr>
          <a:xfrm>
            <a:off x="6088230" y="2372030"/>
            <a:ext cx="6267519" cy="67183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Proverbs 9:6 (NKJV)</a:t>
            </a:r>
          </a:p>
          <a:p>
            <a:pPr defTabSz="457200">
              <a:spcBef>
                <a:spcPts val="1500"/>
              </a:spcBef>
              <a:defRPr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6</a:t>
            </a:r>
            <a:r>
              <a:t> Forsake foolishness and live, And go in the way of understanding.</a:t>
            </a:r>
          </a:p>
          <a:p>
            <a:pPr defTabSz="457200">
              <a:defRPr b="1"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Titus 3:3 (NKJV)</a:t>
            </a:r>
          </a:p>
          <a:p>
            <a:pPr defTabSz="457200">
              <a:spcBef>
                <a:spcPts val="2700"/>
              </a:spcBef>
              <a:defRPr sz="38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3</a:t>
            </a:r>
            <a:r>
              <a:t> For we ourselves were also once foolish, disobedient, deceived, serving various lusts and pleasures, living in malice and envy, hateful and hating one another.</a:t>
            </a:r>
          </a:p>
        </p:txBody>
      </p:sp>
      <p:grpSp>
        <p:nvGrpSpPr>
          <p:cNvPr id="266" name="An Arrogant Fool"/>
          <p:cNvGrpSpPr/>
          <p:nvPr/>
        </p:nvGrpSpPr>
        <p:grpSpPr>
          <a:xfrm>
            <a:off x="213777" y="5835036"/>
            <a:ext cx="5558404" cy="1540357"/>
            <a:chOff x="0" y="0"/>
            <a:chExt cx="5558402" cy="1540355"/>
          </a:xfrm>
        </p:grpSpPr>
        <p:sp>
          <p:nvSpPr>
            <p:cNvPr id="265" name="An Arrogant Fool"/>
            <p:cNvSpPr/>
            <p:nvPr/>
          </p:nvSpPr>
          <p:spPr>
            <a:xfrm>
              <a:off x="63500" y="63499"/>
              <a:ext cx="5431403" cy="1413357"/>
            </a:xfrm>
            <a:prstGeom prst="rect">
              <a:avLst/>
            </a:prstGeom>
            <a:solidFill>
              <a:srgbClr val="E08300">
                <a:alpha val="82833"/>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An Arrogant Fool</a:t>
              </a:r>
            </a:p>
          </p:txBody>
        </p:sp>
        <p:pic>
          <p:nvPicPr>
            <p:cNvPr id="264" name="An Arrogant Fool" descr="An Arrogant Fool"/>
            <p:cNvPicPr>
              <a:picLocks noChangeAspect="0"/>
            </p:cNvPicPr>
            <p:nvPr/>
          </p:nvPicPr>
          <p:blipFill>
            <a:blip r:embed="rId3">
              <a:extLst/>
            </a:blip>
            <a:stretch>
              <a:fillRect/>
            </a:stretch>
          </p:blipFill>
          <p:spPr>
            <a:xfrm>
              <a:off x="0" y="-1"/>
              <a:ext cx="5558403" cy="1540357"/>
            </a:xfrm>
            <a:prstGeom prst="rect">
              <a:avLst/>
            </a:prstGeom>
            <a:effectLst/>
          </p:spPr>
        </p:pic>
      </p:grpSp>
      <p:grpSp>
        <p:nvGrpSpPr>
          <p:cNvPr id="269" name="A Teachable Fool"/>
          <p:cNvGrpSpPr/>
          <p:nvPr/>
        </p:nvGrpSpPr>
        <p:grpSpPr>
          <a:xfrm>
            <a:off x="213777" y="7563450"/>
            <a:ext cx="5558404" cy="1540357"/>
            <a:chOff x="0" y="0"/>
            <a:chExt cx="5558402" cy="1540355"/>
          </a:xfrm>
        </p:grpSpPr>
        <p:sp>
          <p:nvSpPr>
            <p:cNvPr id="268" name="A Teachable Fool"/>
            <p:cNvSpPr/>
            <p:nvPr/>
          </p:nvSpPr>
          <p:spPr>
            <a:xfrm>
              <a:off x="63500" y="63499"/>
              <a:ext cx="5431403" cy="1413357"/>
            </a:xfrm>
            <a:prstGeom prst="rect">
              <a:avLst/>
            </a:prstGeom>
            <a:gradFill flip="none" rotWithShape="1">
              <a:gsLst>
                <a:gs pos="0">
                  <a:schemeClr val="accent2">
                    <a:satOff val="7626"/>
                    <a:lumOff val="13767"/>
                    <a:alpha val="80819"/>
                  </a:schemeClr>
                </a:gs>
                <a:gs pos="100000">
                  <a:schemeClr val="accent2">
                    <a:alpha val="81126"/>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44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A Teachable Fool</a:t>
              </a:r>
            </a:p>
          </p:txBody>
        </p:sp>
        <p:pic>
          <p:nvPicPr>
            <p:cNvPr id="267" name="A Teachable Fool" descr="A Teachable Fool"/>
            <p:cNvPicPr>
              <a:picLocks noChangeAspect="0"/>
            </p:cNvPicPr>
            <p:nvPr/>
          </p:nvPicPr>
          <p:blipFill>
            <a:blip r:embed="rId3">
              <a:extLst/>
            </a:blip>
            <a:stretch>
              <a:fillRect/>
            </a:stretch>
          </p:blipFill>
          <p:spPr>
            <a:xfrm>
              <a:off x="0" y="-1"/>
              <a:ext cx="5558403" cy="154035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fade" transition="in">
                                      <p:cBhvr>
                                        <p:cTn id="7" dur="1500"/>
                                        <p:tgtEl>
                                          <p:spTgt spid="26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fade"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fade" transition="in">
                                      <p:cBhvr>
                                        <p:cTn id="15" dur="15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fade" transition="in">
                                      <p:cBhvr>
                                        <p:cTn id="20" dur="1500"/>
                                        <p:tgtEl>
                                          <p:spTgt spid="2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3">
                                            <p:txEl>
                                              <p:pRg st="3" end="3"/>
                                            </p:txEl>
                                          </p:spTgt>
                                        </p:tgtEl>
                                        <p:attrNameLst>
                                          <p:attrName>style.visibility</p:attrName>
                                        </p:attrNameLst>
                                      </p:cBhvr>
                                      <p:to>
                                        <p:strVal val="visible"/>
                                      </p:to>
                                    </p:set>
                                    <p:animEffect filter="fade" transition="in">
                                      <p:cBhvr>
                                        <p:cTn id="25" dur="1500"/>
                                        <p:tgtEl>
                                          <p:spTgt spid="2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274" name="Image"/>
          <p:cNvGrpSpPr/>
          <p:nvPr/>
        </p:nvGrpSpPr>
        <p:grpSpPr>
          <a:xfrm>
            <a:off x="369173" y="2647698"/>
            <a:ext cx="4645625" cy="6761362"/>
            <a:chOff x="0" y="0"/>
            <a:chExt cx="4645623" cy="6761360"/>
          </a:xfrm>
        </p:grpSpPr>
        <p:pic>
          <p:nvPicPr>
            <p:cNvPr id="273" name="Image" descr="Image"/>
            <p:cNvPicPr>
              <a:picLocks noChangeAspect="1"/>
            </p:cNvPicPr>
            <p:nvPr/>
          </p:nvPicPr>
          <p:blipFill>
            <a:blip r:embed="rId2">
              <a:extLst/>
            </a:blip>
            <a:srcRect l="12483" t="0" r="14418" b="0"/>
            <a:stretch>
              <a:fillRect/>
            </a:stretch>
          </p:blipFill>
          <p:spPr>
            <a:xfrm>
              <a:off x="203200" y="190500"/>
              <a:ext cx="4239224" cy="6367661"/>
            </a:xfrm>
            <a:prstGeom prst="rect">
              <a:avLst/>
            </a:prstGeom>
            <a:ln>
              <a:noFill/>
            </a:ln>
            <a:effectLst/>
          </p:spPr>
        </p:pic>
        <p:pic>
          <p:nvPicPr>
            <p:cNvPr id="272" name="Image" descr="Image"/>
            <p:cNvPicPr>
              <a:picLocks noChangeAspect="0"/>
            </p:cNvPicPr>
            <p:nvPr/>
          </p:nvPicPr>
          <p:blipFill>
            <a:blip r:embed="rId3">
              <a:extLst/>
            </a:blip>
            <a:stretch>
              <a:fillRect/>
            </a:stretch>
          </p:blipFill>
          <p:spPr>
            <a:xfrm>
              <a:off x="-1" y="-1"/>
              <a:ext cx="4645625" cy="6761362"/>
            </a:xfrm>
            <a:prstGeom prst="rect">
              <a:avLst/>
            </a:prstGeom>
            <a:effectLst/>
          </p:spPr>
        </p:pic>
      </p:grpSp>
      <p:grpSp>
        <p:nvGrpSpPr>
          <p:cNvPr id="277" name="The Professed Unbeliever"/>
          <p:cNvGrpSpPr/>
          <p:nvPr/>
        </p:nvGrpSpPr>
        <p:grpSpPr>
          <a:xfrm>
            <a:off x="299097" y="1409200"/>
            <a:ext cx="12406606" cy="1162014"/>
            <a:chOff x="0" y="0"/>
            <a:chExt cx="12406605" cy="1162012"/>
          </a:xfrm>
        </p:grpSpPr>
        <p:sp>
          <p:nvSpPr>
            <p:cNvPr id="276" name="The Professed Unbeliever"/>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Professed Unbeliever</a:t>
              </a:r>
            </a:p>
          </p:txBody>
        </p:sp>
        <p:pic>
          <p:nvPicPr>
            <p:cNvPr id="275" name="The Professed Unbeliever" descr="The Professed Unbeliever"/>
            <p:cNvPicPr>
              <a:picLocks noChangeAspect="0"/>
            </p:cNvPicPr>
            <p:nvPr/>
          </p:nvPicPr>
          <p:blipFill>
            <a:blip r:embed="rId4">
              <a:extLst/>
            </a:blip>
            <a:stretch>
              <a:fillRect/>
            </a:stretch>
          </p:blipFill>
          <p:spPr>
            <a:xfrm>
              <a:off x="-1" y="0"/>
              <a:ext cx="12406607" cy="1162013"/>
            </a:xfrm>
            <a:prstGeom prst="rect">
              <a:avLst/>
            </a:prstGeom>
            <a:effectLst/>
          </p:spPr>
        </p:pic>
      </p:grpSp>
      <p:sp>
        <p:nvSpPr>
          <p:cNvPr id="278" name="Bill Nye the 'science guy'"/>
          <p:cNvSpPr txBox="1"/>
          <p:nvPr/>
        </p:nvSpPr>
        <p:spPr>
          <a:xfrm>
            <a:off x="1059595" y="8550382"/>
            <a:ext cx="3264781"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200">
                <a:solidFill>
                  <a:srgbClr val="D6D6D6"/>
                </a:solidFill>
                <a:latin typeface="Arial"/>
                <a:ea typeface="Arial"/>
                <a:cs typeface="Arial"/>
                <a:sym typeface="Arial"/>
              </a:defRPr>
            </a:lvl1pPr>
          </a:lstStyle>
          <a:p>
            <a:pPr/>
            <a:r>
              <a:t>Bill Nye the 'science guy' </a:t>
            </a:r>
          </a:p>
        </p:txBody>
      </p:sp>
      <p:sp>
        <p:nvSpPr>
          <p:cNvPr id="279" name="Psalm 14:1 (NKJV)…"/>
          <p:cNvSpPr txBox="1"/>
          <p:nvPr/>
        </p:nvSpPr>
        <p:spPr>
          <a:xfrm>
            <a:off x="5183728" y="3221679"/>
            <a:ext cx="7299564" cy="5613401"/>
          </a:xfrm>
          <a:prstGeom prst="rect">
            <a:avLst/>
          </a:prstGeom>
          <a:ln w="12700">
            <a:miter lim="400000"/>
          </a:ln>
          <a:effectLst>
            <a:outerShdw sx="100000" sy="100000" kx="0" ky="0" algn="b" rotWithShape="0" blurRad="190500" dist="139727" dir="2006625">
              <a:srgbClr val="000000">
                <a:alpha val="2964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t>Psalm 14:1 (NKJV)</a:t>
            </a:r>
          </a:p>
          <a:p>
            <a:pPr defTabSz="457200">
              <a:spcBef>
                <a:spcPts val="2700"/>
              </a:spcBef>
              <a:defRPr sz="5200">
                <a:solidFill>
                  <a:srgbClr val="000000"/>
                </a:solidFill>
                <a:effectLst>
                  <a:outerShdw sx="100000" sy="100000" kx="0" ky="0" algn="b" rotWithShape="0" blurRad="50800" dist="63500" dir="4309529">
                    <a:srgbClr val="000000">
                      <a:alpha val="32000"/>
                    </a:srgbClr>
                  </a:outerShdw>
                </a:effectLst>
                <a:latin typeface="Hoefler Text"/>
                <a:ea typeface="Hoefler Text"/>
                <a:cs typeface="Hoefler Text"/>
                <a:sym typeface="Hoefler Text"/>
              </a:defRPr>
            </a:pPr>
            <a:r>
              <a:rPr baseline="31999"/>
              <a:t>1</a:t>
            </a:r>
            <a:r>
              <a:t> The fool has said in his heart, “</a:t>
            </a:r>
            <a:r>
              <a:rPr i="1"/>
              <a:t>There is</a:t>
            </a:r>
            <a:r>
              <a:t> no God.” They are corrupt, They have done abominable works, There is none who does good.</a:t>
            </a:r>
          </a:p>
        </p:txBody>
      </p:sp>
      <p:sp>
        <p:nvSpPr>
          <p:cNvPr id="280" name="The fool has said"/>
          <p:cNvSpPr txBox="1"/>
          <p:nvPr/>
        </p:nvSpPr>
        <p:spPr>
          <a:xfrm>
            <a:off x="5690031" y="3981449"/>
            <a:ext cx="4901338" cy="927101"/>
          </a:xfrm>
          <a:prstGeom prst="rect">
            <a:avLst/>
          </a:prstGeom>
          <a:solidFill>
            <a:schemeClr val="accent5">
              <a:hueOff val="33620"/>
              <a:satOff val="5733"/>
              <a:lumOff val="-9999"/>
            </a:schemeClr>
          </a:solidFill>
          <a:ln w="38100">
            <a:solidFill>
              <a:srgbClr val="FFFC79"/>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5200">
                <a:solidFill>
                  <a:srgbClr val="FFFFFF"/>
                </a:solidFill>
                <a:latin typeface="Hoefler Text"/>
                <a:ea typeface="Hoefler Text"/>
                <a:cs typeface="Hoefler Text"/>
                <a:sym typeface="Hoefler Text"/>
              </a:defRPr>
            </a:lvl1pPr>
          </a:lstStyle>
          <a:p>
            <a:pPr/>
            <a:r>
              <a:t>The fool has said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0"/>
                                        </p:tgtEl>
                                        <p:attrNameLst>
                                          <p:attrName>style.visibility</p:attrName>
                                        </p:attrNameLst>
                                      </p:cBhvr>
                                      <p:to>
                                        <p:strVal val="visible"/>
                                      </p:to>
                                    </p:set>
                                    <p:animEffect filter="fade" transition="in">
                                      <p:cBhvr>
                                        <p:cTn id="7" dur="15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image.png" descr="image.png"/>
          <p:cNvPicPr>
            <a:picLocks noChangeAspect="1"/>
          </p:cNvPicPr>
          <p:nvPr/>
        </p:nvPicPr>
        <p:blipFill>
          <a:blip r:embed="rId2">
            <a:extLst/>
          </a:blip>
          <a:stretch>
            <a:fillRect/>
          </a:stretch>
        </p:blipFill>
        <p:spPr>
          <a:xfrm>
            <a:off x="127000" y="2146300"/>
            <a:ext cx="3835400" cy="5156200"/>
          </a:xfrm>
          <a:prstGeom prst="rect">
            <a:avLst/>
          </a:prstGeom>
          <a:ln w="12700">
            <a:miter lim="400000"/>
          </a:ln>
        </p:spPr>
      </p:pic>
      <p:sp>
        <p:nvSpPr>
          <p:cNvPr id="283"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286" name="The Professed Unbeliever"/>
          <p:cNvGrpSpPr/>
          <p:nvPr/>
        </p:nvGrpSpPr>
        <p:grpSpPr>
          <a:xfrm>
            <a:off x="299097" y="1409200"/>
            <a:ext cx="12406606" cy="1162014"/>
            <a:chOff x="0" y="0"/>
            <a:chExt cx="12406605" cy="1162012"/>
          </a:xfrm>
        </p:grpSpPr>
        <p:sp>
          <p:nvSpPr>
            <p:cNvPr id="285" name="The Professed Unbeliever"/>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Professed Unbeliever</a:t>
              </a:r>
            </a:p>
          </p:txBody>
        </p:sp>
        <p:pic>
          <p:nvPicPr>
            <p:cNvPr id="284" name="The Professed Unbeliever" descr="The Professed Unbeliever"/>
            <p:cNvPicPr>
              <a:picLocks noChangeAspect="0"/>
            </p:cNvPicPr>
            <p:nvPr/>
          </p:nvPicPr>
          <p:blipFill>
            <a:blip r:embed="rId3">
              <a:extLst/>
            </a:blip>
            <a:stretch>
              <a:fillRect/>
            </a:stretch>
          </p:blipFill>
          <p:spPr>
            <a:xfrm>
              <a:off x="0" y="-1"/>
              <a:ext cx="12406606" cy="1162014"/>
            </a:xfrm>
            <a:prstGeom prst="rect">
              <a:avLst/>
            </a:prstGeom>
            <a:effectLst/>
          </p:spPr>
        </p:pic>
      </p:grpSp>
      <p:sp>
        <p:nvSpPr>
          <p:cNvPr id="287" name="In the last five years alone, the unaffiliated have increased from just over 15% to just under 20% of all U.S. adults.…"/>
          <p:cNvSpPr txBox="1"/>
          <p:nvPr/>
        </p:nvSpPr>
        <p:spPr>
          <a:xfrm>
            <a:off x="4164055" y="3008753"/>
            <a:ext cx="830008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Clr>
                <a:srgbClr val="A29A85"/>
              </a:buClr>
              <a:buSzPct val="67000"/>
              <a:buBlip>
                <a:blip r:embed="rId4"/>
              </a:buBlip>
              <a:defRPr sz="4000">
                <a:solidFill>
                  <a:srgbClr val="000000"/>
                </a:solidFill>
              </a:defRPr>
            </a:pPr>
            <a:r>
              <a:t>In the last five years alone, the unaffiliated have increased from just over 15% to just under 20% of all U.S. adults. </a:t>
            </a:r>
          </a:p>
          <a:p>
            <a:pPr marL="685799" indent="-685799" algn="l">
              <a:spcBef>
                <a:spcPts val="1000"/>
              </a:spcBef>
              <a:buClr>
                <a:srgbClr val="A29A85"/>
              </a:buClr>
              <a:buSzPct val="67000"/>
              <a:buBlip>
                <a:blip r:embed="rId4"/>
              </a:buBlip>
              <a:defRPr sz="4000">
                <a:solidFill>
                  <a:srgbClr val="000000"/>
                </a:solidFill>
              </a:defRPr>
            </a:pPr>
            <a:r>
              <a:t>Their ranks now include more than 13 million self-described atheists and agnostics (nearly 6% of the U.S. public), as well as nearly 33 million people who say they have no particular religious affiliation (14%).</a:t>
            </a:r>
          </a:p>
        </p:txBody>
      </p:sp>
      <p:pic>
        <p:nvPicPr>
          <p:cNvPr id="288" name="image.png" descr="image.png"/>
          <p:cNvPicPr>
            <a:picLocks noChangeAspect="1"/>
          </p:cNvPicPr>
          <p:nvPr/>
        </p:nvPicPr>
        <p:blipFill>
          <a:blip r:embed="rId5">
            <a:extLst/>
          </a:blip>
          <a:stretch>
            <a:fillRect/>
          </a:stretch>
        </p:blipFill>
        <p:spPr>
          <a:xfrm>
            <a:off x="69850" y="6400800"/>
            <a:ext cx="3886200" cy="3429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ome Fools In The Bible"/>
          <p:cNvSpPr txBox="1"/>
          <p:nvPr/>
        </p:nvSpPr>
        <p:spPr>
          <a:xfrm>
            <a:off x="233529" y="208541"/>
            <a:ext cx="12537742" cy="1346201"/>
          </a:xfrm>
          <a:prstGeom prst="rect">
            <a:avLst/>
          </a:prstGeom>
          <a:ln w="12700">
            <a:miter lim="400000"/>
          </a:ln>
          <a:effectLst>
            <a:outerShdw sx="100000" sy="100000" kx="0" ky="0" algn="b" rotWithShape="0" blurRad="190500" dist="139727" dir="2006625">
              <a:srgbClr val="000000">
                <a:alpha val="29649"/>
              </a:srgbClr>
            </a:outerShdw>
            <a:reflection blurRad="0" stA="100000" stPos="0" endA="0" endPos="40000" dist="0" dir="5400000" fadeDir="5400000" sx="100000" sy="-100000" kx="0" ky="0" algn="bl" rotWithShape="0"/>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chemeClr val="accent5">
                    <a:hueOff val="74999"/>
                    <a:satOff val="18651"/>
                    <a:lumOff val="-19807"/>
                    <a:alpha val="94887"/>
                  </a:schemeClr>
                </a:solidFill>
                <a:effectLst>
                  <a:outerShdw sx="100000" sy="100000" kx="0" ky="0" algn="b" rotWithShape="0" blurRad="76200" dist="63500" dir="2079595">
                    <a:srgbClr val="000000"/>
                  </a:outerShdw>
                </a:effectLst>
              </a:defRPr>
            </a:lvl1pPr>
          </a:lstStyle>
          <a:p>
            <a:pPr/>
            <a:r>
              <a:t>Some Fools In The Bible</a:t>
            </a:r>
          </a:p>
        </p:txBody>
      </p:sp>
      <p:grpSp>
        <p:nvGrpSpPr>
          <p:cNvPr id="293" name="The Professed Unbeliever"/>
          <p:cNvGrpSpPr/>
          <p:nvPr/>
        </p:nvGrpSpPr>
        <p:grpSpPr>
          <a:xfrm>
            <a:off x="299097" y="1409200"/>
            <a:ext cx="12406606" cy="1162014"/>
            <a:chOff x="0" y="0"/>
            <a:chExt cx="12406605" cy="1162012"/>
          </a:xfrm>
        </p:grpSpPr>
        <p:sp>
          <p:nvSpPr>
            <p:cNvPr id="292" name="The Professed Unbeliever"/>
            <p:cNvSpPr/>
            <p:nvPr/>
          </p:nvSpPr>
          <p:spPr>
            <a:xfrm>
              <a:off x="63500" y="63499"/>
              <a:ext cx="12279606" cy="1035014"/>
            </a:xfrm>
            <a:prstGeom prst="rect">
              <a:avLst/>
            </a:prstGeom>
            <a:solidFill>
              <a:schemeClr val="accent5">
                <a:hueOff val="74999"/>
                <a:satOff val="18651"/>
                <a:lumOff val="-19807"/>
                <a:alpha val="7433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defRPr b="1" sz="5500">
                  <a:solidFill>
                    <a:srgbClr val="FFFFFF"/>
                  </a:solidFill>
                  <a:effectLst>
                    <a:outerShdw sx="100000" sy="100000" kx="0" ky="0" algn="b" rotWithShape="0" blurRad="50800" dist="63500" dir="4309529">
                      <a:srgbClr val="000000"/>
                    </a:outerShdw>
                  </a:effectLst>
                  <a:latin typeface="Hoefler Text"/>
                  <a:ea typeface="Hoefler Text"/>
                  <a:cs typeface="Hoefler Text"/>
                  <a:sym typeface="Hoefler Text"/>
                </a:defRPr>
              </a:lvl1pPr>
            </a:lstStyle>
            <a:p>
              <a:pPr/>
              <a:r>
                <a:t>The Professed Unbeliever</a:t>
              </a:r>
            </a:p>
          </p:txBody>
        </p:sp>
        <p:pic>
          <p:nvPicPr>
            <p:cNvPr id="291" name="The Professed Unbeliever" descr="The Professed Unbeliever"/>
            <p:cNvPicPr>
              <a:picLocks noChangeAspect="0"/>
            </p:cNvPicPr>
            <p:nvPr/>
          </p:nvPicPr>
          <p:blipFill>
            <a:blip r:embed="rId2">
              <a:extLst/>
            </a:blip>
            <a:stretch>
              <a:fillRect/>
            </a:stretch>
          </p:blipFill>
          <p:spPr>
            <a:xfrm>
              <a:off x="0" y="-1"/>
              <a:ext cx="12406606" cy="1162014"/>
            </a:xfrm>
            <a:prstGeom prst="rect">
              <a:avLst/>
            </a:prstGeom>
            <a:effectLst/>
          </p:spPr>
        </p:pic>
      </p:grpSp>
      <p:sp>
        <p:nvSpPr>
          <p:cNvPr id="294" name="The Atheist –     (Psalm 14:1)…"/>
          <p:cNvSpPr txBox="1"/>
          <p:nvPr/>
        </p:nvSpPr>
        <p:spPr>
          <a:xfrm>
            <a:off x="5521967" y="3231171"/>
            <a:ext cx="6957003" cy="5778501"/>
          </a:xfrm>
          <a:prstGeom prst="rect">
            <a:avLst/>
          </a:prstGeom>
          <a:ln w="12700">
            <a:miter lim="400000"/>
          </a:ln>
          <a:effectLst>
            <a:outerShdw sx="100000" sy="100000" kx="0" ky="0" algn="b" rotWithShape="0" blurRad="190500" dist="139727" dir="2006625">
              <a:srgbClr val="000000">
                <a:alpha val="2921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Clr>
                <a:srgbClr val="A29A85"/>
              </a:buClr>
              <a:buSzPct val="67000"/>
              <a:buBlip>
                <a:blip r:embed="rId3"/>
              </a:buBlip>
              <a:defRPr sz="5300">
                <a:solidFill>
                  <a:srgbClr val="000000"/>
                </a:solidFill>
              </a:defRPr>
            </a:pPr>
            <a:r>
              <a:t>The Atheist –     (Psalm 14:1) </a:t>
            </a:r>
          </a:p>
          <a:p>
            <a:pPr marL="685800" indent="-685800" algn="l">
              <a:spcBef>
                <a:spcPts val="1000"/>
              </a:spcBef>
              <a:buClr>
                <a:srgbClr val="A29A85"/>
              </a:buClr>
              <a:buSzPct val="67000"/>
              <a:buBlip>
                <a:blip r:embed="rId3"/>
              </a:buBlip>
              <a:defRPr sz="5300">
                <a:solidFill>
                  <a:srgbClr val="000000"/>
                </a:solidFill>
              </a:defRPr>
            </a:pPr>
            <a:r>
              <a:t>The Skeptic –             (2 Pet. 3:1-15)</a:t>
            </a:r>
          </a:p>
          <a:p>
            <a:pPr marL="685800" indent="-685800" algn="l">
              <a:spcBef>
                <a:spcPts val="1000"/>
              </a:spcBef>
              <a:buClr>
                <a:srgbClr val="A29A85"/>
              </a:buClr>
              <a:buSzPct val="67000"/>
              <a:buBlip>
                <a:blip r:embed="rId3"/>
              </a:buBlip>
              <a:defRPr sz="5300">
                <a:solidFill>
                  <a:srgbClr val="000000"/>
                </a:solidFill>
              </a:defRPr>
            </a:pPr>
            <a:r>
              <a:t>The Moral Unbeliever – (Acts 10; John 8:24; Rom 3:23; 6:23)</a:t>
            </a:r>
          </a:p>
        </p:txBody>
      </p:sp>
      <p:pic>
        <p:nvPicPr>
          <p:cNvPr id="295" name="image5.png" descr="image5.png"/>
          <p:cNvPicPr>
            <a:picLocks noChangeAspect="0"/>
          </p:cNvPicPr>
          <p:nvPr/>
        </p:nvPicPr>
        <p:blipFill>
          <a:blip r:embed="rId4">
            <a:extLst/>
          </a:blip>
          <a:stretch>
            <a:fillRect/>
          </a:stretch>
        </p:blipFill>
        <p:spPr>
          <a:xfrm>
            <a:off x="-94487" y="2491921"/>
            <a:ext cx="5196798" cy="7229718"/>
          </a:xfrm>
          <a:prstGeom prst="rect">
            <a:avLst/>
          </a:prstGeom>
        </p:spPr>
      </p:pic>
      <p:pic>
        <p:nvPicPr>
          <p:cNvPr id="296" name="image6.png" descr="image6.png"/>
          <p:cNvPicPr>
            <a:picLocks noChangeAspect="1"/>
          </p:cNvPicPr>
          <p:nvPr/>
        </p:nvPicPr>
        <p:blipFill>
          <a:blip r:embed="rId5">
            <a:extLst/>
          </a:blip>
          <a:stretch>
            <a:fillRect/>
          </a:stretch>
        </p:blipFill>
        <p:spPr>
          <a:xfrm rot="611025">
            <a:off x="3429482" y="6899221"/>
            <a:ext cx="1826990" cy="2686169"/>
          </a:xfrm>
          <a:prstGeom prst="rect">
            <a:avLst/>
          </a:prstGeom>
          <a:ln w="12700">
            <a:miter lim="400000"/>
          </a:ln>
          <a:effectLst>
            <a:outerShdw sx="100000" sy="100000" kx="0" ky="0" algn="b" rotWithShape="0" blurRad="266700" dist="0" dir="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